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8" r:id="rId2"/>
    <p:sldId id="257" r:id="rId3"/>
    <p:sldId id="258" r:id="rId4"/>
    <p:sldId id="271" r:id="rId5"/>
    <p:sldId id="260" r:id="rId6"/>
    <p:sldId id="262" r:id="rId7"/>
    <p:sldId id="261" r:id="rId8"/>
    <p:sldId id="272" r:id="rId9"/>
    <p:sldId id="263" r:id="rId10"/>
    <p:sldId id="273" r:id="rId11"/>
    <p:sldId id="270" r:id="rId12"/>
    <p:sldId id="269"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F9F8F5"/>
    <a:srgbClr val="F7F5F1"/>
    <a:srgbClr val="FBFA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636"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5A6309A-615D-450C-8EEB-97E41DD1A784}" type="datetimeFigureOut">
              <a:rPr lang="zh-CN" altLang="en-US" smtClean="0"/>
              <a:t>2014/11/25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730C6D-5BB4-4F63-9D16-9EBF769D35DB}" type="slidenum">
              <a:rPr lang="zh-CN" altLang="en-US" smtClean="0"/>
              <a:t>‹#›</a:t>
            </a:fld>
            <a:endParaRPr lang="zh-CN" altLang="en-US"/>
          </a:p>
        </p:txBody>
      </p:sp>
    </p:spTree>
    <p:extLst>
      <p:ext uri="{BB962C8B-B14F-4D97-AF65-F5344CB8AC3E}">
        <p14:creationId xmlns:p14="http://schemas.microsoft.com/office/powerpoint/2010/main" val="19705284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A6309A-615D-450C-8EEB-97E41DD1A784}" type="datetimeFigureOut">
              <a:rPr lang="zh-CN" altLang="en-US" smtClean="0"/>
              <a:t>2014/11/25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730C6D-5BB4-4F63-9D16-9EBF769D35DB}" type="slidenum">
              <a:rPr lang="zh-CN" altLang="en-US" smtClean="0"/>
              <a:t>‹#›</a:t>
            </a:fld>
            <a:endParaRPr lang="zh-CN" altLang="en-US"/>
          </a:p>
        </p:txBody>
      </p:sp>
    </p:spTree>
    <p:extLst>
      <p:ext uri="{BB962C8B-B14F-4D97-AF65-F5344CB8AC3E}">
        <p14:creationId xmlns:p14="http://schemas.microsoft.com/office/powerpoint/2010/main" val="181068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A6309A-615D-450C-8EEB-97E41DD1A784}" type="datetimeFigureOut">
              <a:rPr lang="zh-CN" altLang="en-US" smtClean="0"/>
              <a:t>2014/11/25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730C6D-5BB4-4F63-9D16-9EBF769D35DB}" type="slidenum">
              <a:rPr lang="zh-CN" altLang="en-US" smtClean="0"/>
              <a:t>‹#›</a:t>
            </a:fld>
            <a:endParaRPr lang="zh-CN" altLang="en-US"/>
          </a:p>
        </p:txBody>
      </p:sp>
    </p:spTree>
    <p:extLst>
      <p:ext uri="{BB962C8B-B14F-4D97-AF65-F5344CB8AC3E}">
        <p14:creationId xmlns:p14="http://schemas.microsoft.com/office/powerpoint/2010/main" val="2569326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A6309A-615D-450C-8EEB-97E41DD1A784}" type="datetimeFigureOut">
              <a:rPr lang="zh-CN" altLang="en-US" smtClean="0"/>
              <a:t>2014/11/25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730C6D-5BB4-4F63-9D16-9EBF769D35DB}" type="slidenum">
              <a:rPr lang="zh-CN" altLang="en-US" smtClean="0"/>
              <a:t>‹#›</a:t>
            </a:fld>
            <a:endParaRPr lang="zh-CN" altLang="en-US"/>
          </a:p>
        </p:txBody>
      </p:sp>
    </p:spTree>
    <p:extLst>
      <p:ext uri="{BB962C8B-B14F-4D97-AF65-F5344CB8AC3E}">
        <p14:creationId xmlns:p14="http://schemas.microsoft.com/office/powerpoint/2010/main" val="307636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5A6309A-615D-450C-8EEB-97E41DD1A784}" type="datetimeFigureOut">
              <a:rPr lang="zh-CN" altLang="en-US" smtClean="0"/>
              <a:t>2014/11/25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730C6D-5BB4-4F63-9D16-9EBF769D35DB}" type="slidenum">
              <a:rPr lang="zh-CN" altLang="en-US" smtClean="0"/>
              <a:t>‹#›</a:t>
            </a:fld>
            <a:endParaRPr lang="zh-CN" altLang="en-US"/>
          </a:p>
        </p:txBody>
      </p:sp>
    </p:spTree>
    <p:extLst>
      <p:ext uri="{BB962C8B-B14F-4D97-AF65-F5344CB8AC3E}">
        <p14:creationId xmlns:p14="http://schemas.microsoft.com/office/powerpoint/2010/main" val="227830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5A6309A-615D-450C-8EEB-97E41DD1A784}" type="datetimeFigureOut">
              <a:rPr lang="zh-CN" altLang="en-US" smtClean="0"/>
              <a:t>2014/11/25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730C6D-5BB4-4F63-9D16-9EBF769D35DB}" type="slidenum">
              <a:rPr lang="zh-CN" altLang="en-US" smtClean="0"/>
              <a:t>‹#›</a:t>
            </a:fld>
            <a:endParaRPr lang="zh-CN" altLang="en-US"/>
          </a:p>
        </p:txBody>
      </p:sp>
    </p:spTree>
    <p:extLst>
      <p:ext uri="{BB962C8B-B14F-4D97-AF65-F5344CB8AC3E}">
        <p14:creationId xmlns:p14="http://schemas.microsoft.com/office/powerpoint/2010/main" val="34178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5A6309A-615D-450C-8EEB-97E41DD1A784}" type="datetimeFigureOut">
              <a:rPr lang="zh-CN" altLang="en-US" smtClean="0"/>
              <a:t>2014/11/25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F730C6D-5BB4-4F63-9D16-9EBF769D35DB}" type="slidenum">
              <a:rPr lang="zh-CN" altLang="en-US" smtClean="0"/>
              <a:t>‹#›</a:t>
            </a:fld>
            <a:endParaRPr lang="zh-CN" altLang="en-US"/>
          </a:p>
        </p:txBody>
      </p:sp>
    </p:spTree>
    <p:extLst>
      <p:ext uri="{BB962C8B-B14F-4D97-AF65-F5344CB8AC3E}">
        <p14:creationId xmlns:p14="http://schemas.microsoft.com/office/powerpoint/2010/main" val="4294645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5A6309A-615D-450C-8EEB-97E41DD1A784}" type="datetimeFigureOut">
              <a:rPr lang="zh-CN" altLang="en-US" smtClean="0"/>
              <a:t>2014/11/25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F730C6D-5BB4-4F63-9D16-9EBF769D35DB}" type="slidenum">
              <a:rPr lang="zh-CN" altLang="en-US" smtClean="0"/>
              <a:t>‹#›</a:t>
            </a:fld>
            <a:endParaRPr lang="zh-CN" altLang="en-US"/>
          </a:p>
        </p:txBody>
      </p:sp>
    </p:spTree>
    <p:extLst>
      <p:ext uri="{BB962C8B-B14F-4D97-AF65-F5344CB8AC3E}">
        <p14:creationId xmlns:p14="http://schemas.microsoft.com/office/powerpoint/2010/main" val="57556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A6309A-615D-450C-8EEB-97E41DD1A784}" type="datetimeFigureOut">
              <a:rPr lang="zh-CN" altLang="en-US" smtClean="0"/>
              <a:t>2014/11/25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F730C6D-5BB4-4F63-9D16-9EBF769D35DB}" type="slidenum">
              <a:rPr lang="zh-CN" altLang="en-US" smtClean="0"/>
              <a:t>‹#›</a:t>
            </a:fld>
            <a:endParaRPr lang="zh-CN" altLang="en-US"/>
          </a:p>
        </p:txBody>
      </p:sp>
    </p:spTree>
    <p:extLst>
      <p:ext uri="{BB962C8B-B14F-4D97-AF65-F5344CB8AC3E}">
        <p14:creationId xmlns:p14="http://schemas.microsoft.com/office/powerpoint/2010/main" val="51711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5A6309A-615D-450C-8EEB-97E41DD1A784}" type="datetimeFigureOut">
              <a:rPr lang="zh-CN" altLang="en-US" smtClean="0"/>
              <a:t>2014/11/25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730C6D-5BB4-4F63-9D16-9EBF769D35DB}" type="slidenum">
              <a:rPr lang="zh-CN" altLang="en-US" smtClean="0"/>
              <a:t>‹#›</a:t>
            </a:fld>
            <a:endParaRPr lang="zh-CN" altLang="en-US"/>
          </a:p>
        </p:txBody>
      </p:sp>
    </p:spTree>
    <p:extLst>
      <p:ext uri="{BB962C8B-B14F-4D97-AF65-F5344CB8AC3E}">
        <p14:creationId xmlns:p14="http://schemas.microsoft.com/office/powerpoint/2010/main" val="4152610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5A6309A-615D-450C-8EEB-97E41DD1A784}" type="datetimeFigureOut">
              <a:rPr lang="zh-CN" altLang="en-US" smtClean="0"/>
              <a:t>2014/11/25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730C6D-5BB4-4F63-9D16-9EBF769D35DB}" type="slidenum">
              <a:rPr lang="zh-CN" altLang="en-US" smtClean="0"/>
              <a:t>‹#›</a:t>
            </a:fld>
            <a:endParaRPr lang="zh-CN" altLang="en-US"/>
          </a:p>
        </p:txBody>
      </p:sp>
    </p:spTree>
    <p:extLst>
      <p:ext uri="{BB962C8B-B14F-4D97-AF65-F5344CB8AC3E}">
        <p14:creationId xmlns:p14="http://schemas.microsoft.com/office/powerpoint/2010/main" val="913197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a:xfrm>
          <a:off x="0" y="0"/>
          <a:ext cx="0" cy="0"/>
          <a:chOff x="0" y="0"/>
          <a:chExt cx="0" cy="0"/>
        </a:xfrm>
      </p:grpSpPr>
      <p:sp>
        <p:nvSpPr>
          <p:cNvPr id="7" name="矩形 6"/>
          <p:cNvSpPr/>
          <p:nvPr userDrawn="1"/>
        </p:nvSpPr>
        <p:spPr>
          <a:xfrm>
            <a:off x="0" y="5805264"/>
            <a:ext cx="9144000" cy="864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userDrawn="1"/>
        </p:nvSpPr>
        <p:spPr>
          <a:xfrm>
            <a:off x="0" y="6669360"/>
            <a:ext cx="9144000" cy="188640"/>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Imagen 5" descr="C:\Users\Design\Documents\Edu\Product Launch\shadown.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53244" y="5801981"/>
            <a:ext cx="920867" cy="870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174749" y="5752308"/>
            <a:ext cx="1614545" cy="646331"/>
          </a:xfrm>
          <a:prstGeom prst="rect">
            <a:avLst/>
          </a:prstGeom>
          <a:noFill/>
        </p:spPr>
        <p:txBody>
          <a:bodyPr wrap="none" rtlCol="0">
            <a:spAutoFit/>
          </a:bodyPr>
          <a:lstStyle/>
          <a:p>
            <a:r>
              <a:rPr lang="en-US" altLang="zh-CN" sz="3600" dirty="0" smtClean="0">
                <a:solidFill>
                  <a:srgbClr val="FF6699"/>
                </a:solidFill>
                <a:latin typeface="Haettenschweiler" pitchFamily="34" charset="0"/>
              </a:rPr>
              <a:t>Bread</a:t>
            </a:r>
            <a:r>
              <a:rPr lang="en-US" altLang="zh-CN" sz="3600" dirty="0" smtClean="0">
                <a:latin typeface="Haettenschweiler" pitchFamily="34" charset="0"/>
              </a:rPr>
              <a:t> </a:t>
            </a:r>
            <a:r>
              <a:rPr lang="en-US" altLang="zh-CN" sz="3600" dirty="0" smtClean="0">
                <a:solidFill>
                  <a:schemeClr val="bg1"/>
                </a:solidFill>
                <a:latin typeface="Haettenschweiler" pitchFamily="34" charset="0"/>
              </a:rPr>
              <a:t>PPT</a:t>
            </a:r>
            <a:endParaRPr lang="zh-CN" altLang="en-US" sz="3600" dirty="0">
              <a:solidFill>
                <a:schemeClr val="bg1"/>
              </a:solidFill>
              <a:latin typeface="Haettenschweiler" pitchFamily="34" charset="0"/>
            </a:endParaRPr>
          </a:p>
        </p:txBody>
      </p:sp>
      <p:sp>
        <p:nvSpPr>
          <p:cNvPr id="11" name="TextBox 10"/>
          <p:cNvSpPr txBox="1"/>
          <p:nvPr userDrawn="1"/>
        </p:nvSpPr>
        <p:spPr>
          <a:xfrm>
            <a:off x="179512" y="6300028"/>
            <a:ext cx="1667444" cy="253916"/>
          </a:xfrm>
          <a:prstGeom prst="rect">
            <a:avLst/>
          </a:prstGeom>
          <a:noFill/>
        </p:spPr>
        <p:txBody>
          <a:bodyPr wrap="none" rtlCol="0">
            <a:spAutoFit/>
          </a:bodyPr>
          <a:lstStyle/>
          <a:p>
            <a:r>
              <a:rPr lang="en-US" altLang="zh-CN" sz="1050" dirty="0" smtClean="0">
                <a:solidFill>
                  <a:schemeClr val="bg1"/>
                </a:solidFill>
                <a:latin typeface="Mistral" pitchFamily="66" charset="0"/>
              </a:rPr>
              <a:t>Make Presentation much more fun</a:t>
            </a:r>
            <a:endParaRPr lang="zh-CN" altLang="en-US" sz="1050" dirty="0">
              <a:solidFill>
                <a:schemeClr val="bg1"/>
              </a:solidFill>
              <a:latin typeface="Mistral" pitchFamily="66" charset="0"/>
            </a:endParaRPr>
          </a:p>
        </p:txBody>
      </p:sp>
      <p:pic>
        <p:nvPicPr>
          <p:cNvPr id="12" name="Imagen 5" descr="C:\Users\Design\Documents\Edu\Product Launch\shadown.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354388" y="5877272"/>
            <a:ext cx="762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27 Imagen"/>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167188" y="6082060"/>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28 Imagen"/>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41863" y="6082060"/>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30 CuadroTexto"/>
          <p:cNvSpPr txBox="1"/>
          <p:nvPr userDrawn="1"/>
        </p:nvSpPr>
        <p:spPr>
          <a:xfrm>
            <a:off x="4467225" y="6093172"/>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6" name="31 CuadroTexto"/>
          <p:cNvSpPr txBox="1"/>
          <p:nvPr userDrawn="1"/>
        </p:nvSpPr>
        <p:spPr>
          <a:xfrm>
            <a:off x="4787900" y="6093172"/>
            <a:ext cx="263525" cy="277813"/>
          </a:xfrm>
          <a:prstGeom prst="rect">
            <a:avLst/>
          </a:prstGeom>
          <a:noFill/>
        </p:spPr>
        <p:txBody>
          <a:bodyPr wrap="none">
            <a:spAutoFit/>
          </a:bodyPr>
          <a:lstStyle/>
          <a:p>
            <a:pPr fontAlgn="auto">
              <a:spcBef>
                <a:spcPts val="0"/>
              </a:spcBef>
              <a:spcAft>
                <a:spcPts val="0"/>
              </a:spcAft>
              <a:defRPr/>
            </a:pPr>
            <a:r>
              <a:rPr lang="es-HN" sz="1200" b="1" dirty="0">
                <a:solidFill>
                  <a:schemeClr val="bg1">
                    <a:lumMod val="50000"/>
                  </a:schemeClr>
                </a:solidFill>
                <a:latin typeface="+mn-lt"/>
              </a:rPr>
              <a:t>6</a:t>
            </a:r>
            <a:endParaRPr lang="es-ES" sz="1200" b="1" dirty="0">
              <a:solidFill>
                <a:schemeClr val="bg1">
                  <a:lumMod val="50000"/>
                </a:schemeClr>
              </a:solidFill>
              <a:latin typeface="+mn-lt"/>
            </a:endParaRPr>
          </a:p>
        </p:txBody>
      </p:sp>
      <p:pic>
        <p:nvPicPr>
          <p:cNvPr id="17" name="Imagen 5" descr="C:\Users\Design\Documents\Edu\Product Launch\shadown.pn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5127625" y="589473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Imagen 27">
            <a:hlinkClick r:id="" action="ppaction://hlinkshowjump?jump=nextslide"/>
          </p:cNvPr>
          <p:cNvPicPr>
            <a:picLocks noChangeAspect="1" noChangeArrowheads="1"/>
          </p:cNvPicPr>
          <p:nvPr userDrawn="1"/>
        </p:nvPicPr>
        <p:blipFill>
          <a:blip r:embed="rId1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132860"/>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Imagen 28">
            <a:hlinkClick r:id="" action="ppaction://hlinkshowjump?jump=previousslide"/>
          </p:cNvPr>
          <p:cNvPicPr>
            <a:picLocks noChangeAspect="1" noChangeArrowheads="1"/>
          </p:cNvPicPr>
          <p:nvPr userDrawn="1"/>
        </p:nvPicPr>
        <p:blipFill>
          <a:blip r:embed="rId1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132860"/>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6309A-615D-450C-8EEB-97E41DD1A784}" type="datetimeFigureOut">
              <a:rPr lang="zh-CN" altLang="en-US" smtClean="0"/>
              <a:t>2014/11/25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730C6D-5BB4-4F63-9D16-9EBF769D35DB}" type="slidenum">
              <a:rPr lang="zh-CN" altLang="en-US" smtClean="0"/>
              <a:t>‹#›</a:t>
            </a:fld>
            <a:endParaRPr lang="zh-CN" altLang="en-US"/>
          </a:p>
        </p:txBody>
      </p:sp>
    </p:spTree>
    <p:extLst>
      <p:ext uri="{BB962C8B-B14F-4D97-AF65-F5344CB8AC3E}">
        <p14:creationId xmlns:p14="http://schemas.microsoft.com/office/powerpoint/2010/main" val="272719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562098"/>
            <a:ext cx="9144000" cy="309634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dirty="0">
              <a:solidFill>
                <a:prstClr val="white"/>
              </a:solidFill>
            </a:endParaRPr>
          </a:p>
        </p:txBody>
      </p:sp>
      <p:sp>
        <p:nvSpPr>
          <p:cNvPr id="5" name="矩形 4"/>
          <p:cNvSpPr/>
          <p:nvPr/>
        </p:nvSpPr>
        <p:spPr>
          <a:xfrm>
            <a:off x="0" y="6669360"/>
            <a:ext cx="9144000" cy="188640"/>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6" name="TextBox 5"/>
          <p:cNvSpPr txBox="1"/>
          <p:nvPr/>
        </p:nvSpPr>
        <p:spPr>
          <a:xfrm>
            <a:off x="174749" y="5752308"/>
            <a:ext cx="1021433" cy="646331"/>
          </a:xfrm>
          <a:prstGeom prst="rect">
            <a:avLst/>
          </a:prstGeom>
          <a:noFill/>
        </p:spPr>
        <p:txBody>
          <a:bodyPr wrap="none" rtlCol="0">
            <a:spAutoFit/>
          </a:bodyPr>
          <a:lstStyle/>
          <a:p>
            <a:pPr fontAlgn="auto">
              <a:spcBef>
                <a:spcPts val="0"/>
              </a:spcBef>
              <a:spcAft>
                <a:spcPts val="0"/>
              </a:spcAft>
            </a:pPr>
            <a:r>
              <a:rPr lang="en-US" altLang="zh-CN" sz="3600" dirty="0" smtClean="0">
                <a:solidFill>
                  <a:srgbClr val="FF6699"/>
                </a:solidFill>
                <a:latin typeface="Haettenschweiler" pitchFamily="34" charset="0"/>
                <a:ea typeface="宋体"/>
              </a:rPr>
              <a:t>Bread</a:t>
            </a:r>
            <a:endParaRPr lang="zh-CN" altLang="en-US" sz="3600" dirty="0">
              <a:solidFill>
                <a:prstClr val="white"/>
              </a:solidFill>
              <a:latin typeface="Haettenschweiler" pitchFamily="34" charset="0"/>
              <a:ea typeface="宋体"/>
            </a:endParaRPr>
          </a:p>
        </p:txBody>
      </p:sp>
      <p:sp>
        <p:nvSpPr>
          <p:cNvPr id="7" name="TextBox 6"/>
          <p:cNvSpPr txBox="1"/>
          <p:nvPr/>
        </p:nvSpPr>
        <p:spPr>
          <a:xfrm>
            <a:off x="179512" y="6300028"/>
            <a:ext cx="1667444" cy="253916"/>
          </a:xfrm>
          <a:prstGeom prst="rect">
            <a:avLst/>
          </a:prstGeom>
          <a:noFill/>
        </p:spPr>
        <p:txBody>
          <a:bodyPr wrap="none" rtlCol="0">
            <a:spAutoFit/>
          </a:bodyPr>
          <a:lstStyle/>
          <a:p>
            <a:pPr fontAlgn="auto">
              <a:spcBef>
                <a:spcPts val="0"/>
              </a:spcBef>
              <a:spcAft>
                <a:spcPts val="0"/>
              </a:spcAft>
            </a:pPr>
            <a:r>
              <a:rPr lang="en-US" altLang="zh-CN" sz="1050" dirty="0">
                <a:solidFill>
                  <a:prstClr val="white"/>
                </a:solidFill>
                <a:latin typeface="Mistral" pitchFamily="66" charset="0"/>
                <a:ea typeface="宋体"/>
              </a:rPr>
              <a:t>Make Presentation much more fun</a:t>
            </a:r>
            <a:endParaRPr lang="zh-CN" altLang="en-US" sz="1050" dirty="0">
              <a:solidFill>
                <a:prstClr val="white"/>
              </a:solidFill>
              <a:latin typeface="Mistral" pitchFamily="66" charset="0"/>
              <a:ea typeface="宋体"/>
            </a:endParaRPr>
          </a:p>
        </p:txBody>
      </p:sp>
      <p:sp>
        <p:nvSpPr>
          <p:cNvPr id="12" name="矩形 11"/>
          <p:cNvSpPr/>
          <p:nvPr/>
        </p:nvSpPr>
        <p:spPr>
          <a:xfrm>
            <a:off x="539552" y="1830839"/>
            <a:ext cx="7366119" cy="894347"/>
          </a:xfrm>
          <a:prstGeom prst="rect">
            <a:avLst/>
          </a:prstGeom>
        </p:spPr>
        <p:txBody>
          <a:bodyPr wrap="none">
            <a:spAutoFit/>
          </a:bodyPr>
          <a:lstStyle/>
          <a:p>
            <a:pPr fontAlgn="auto">
              <a:lnSpc>
                <a:spcPts val="5763"/>
              </a:lnSpc>
              <a:spcBef>
                <a:spcPts val="0"/>
              </a:spcBef>
              <a:spcAft>
                <a:spcPts val="0"/>
              </a:spcAft>
            </a:pPr>
            <a:r>
              <a:rPr lang="zh-CN" altLang="en-US" sz="8000" b="1" dirty="0" smtClean="0">
                <a:latin typeface="微软雅黑" pitchFamily="34" charset="-122"/>
                <a:ea typeface="微软雅黑" pitchFamily="34" charset="-122"/>
              </a:rPr>
              <a:t>中航油案例</a:t>
            </a:r>
            <a:r>
              <a:rPr lang="zh-CN" altLang="en-US" sz="8000" b="1" dirty="0" smtClean="0">
                <a:solidFill>
                  <a:schemeClr val="accent2">
                    <a:lumMod val="75000"/>
                  </a:schemeClr>
                </a:solidFill>
                <a:latin typeface="微软雅黑" pitchFamily="34" charset="-122"/>
                <a:ea typeface="微软雅黑" pitchFamily="34" charset="-122"/>
              </a:rPr>
              <a:t>分析</a:t>
            </a:r>
            <a:endParaRPr lang="es-HN" altLang="zh-CN" sz="8000" b="1" dirty="0">
              <a:solidFill>
                <a:schemeClr val="accent2">
                  <a:lumMod val="75000"/>
                </a:schemeClr>
              </a:solidFill>
              <a:latin typeface="微软雅黑" pitchFamily="34" charset="-122"/>
              <a:ea typeface="微软雅黑" pitchFamily="34" charset="-122"/>
            </a:endParaRPr>
          </a:p>
        </p:txBody>
      </p:sp>
      <p:sp>
        <p:nvSpPr>
          <p:cNvPr id="8" name="11 Rectángulo"/>
          <p:cNvSpPr/>
          <p:nvPr/>
        </p:nvSpPr>
        <p:spPr>
          <a:xfrm>
            <a:off x="6444208" y="360548"/>
            <a:ext cx="2232248" cy="836204"/>
          </a:xfrm>
          <a:prstGeom prst="rect">
            <a:avLst/>
          </a:prstGeom>
          <a:blipFill>
            <a:blip r:embed="rId2"/>
            <a:stretch>
              <a:fillRect/>
            </a:stretch>
          </a:blipFill>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endParaRPr lang="es-ES" dirty="0">
              <a:solidFill>
                <a:schemeClr val="bg1">
                  <a:lumMod val="65000"/>
                </a:schemeClr>
              </a:solidFill>
            </a:endParaRPr>
          </a:p>
        </p:txBody>
      </p:sp>
    </p:spTree>
    <p:extLst>
      <p:ext uri="{BB962C8B-B14F-4D97-AF65-F5344CB8AC3E}">
        <p14:creationId xmlns:p14="http://schemas.microsoft.com/office/powerpoint/2010/main" val="421198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28" y="3573016"/>
            <a:ext cx="9144000" cy="309634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6669360"/>
            <a:ext cx="9144000" cy="188640"/>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74749" y="5752308"/>
            <a:ext cx="1614545" cy="646331"/>
          </a:xfrm>
          <a:prstGeom prst="rect">
            <a:avLst/>
          </a:prstGeom>
          <a:noFill/>
        </p:spPr>
        <p:txBody>
          <a:bodyPr wrap="none" rtlCol="0">
            <a:spAutoFit/>
          </a:bodyPr>
          <a:lstStyle/>
          <a:p>
            <a:r>
              <a:rPr lang="en-US" altLang="zh-CN" sz="3600" dirty="0" smtClean="0">
                <a:solidFill>
                  <a:srgbClr val="FF6699"/>
                </a:solidFill>
                <a:latin typeface="Haettenschweiler" pitchFamily="34" charset="0"/>
              </a:rPr>
              <a:t>Bread</a:t>
            </a:r>
            <a:r>
              <a:rPr lang="en-US" altLang="zh-CN" sz="3600" dirty="0" smtClean="0">
                <a:latin typeface="Haettenschweiler" pitchFamily="34" charset="0"/>
              </a:rPr>
              <a:t> </a:t>
            </a:r>
            <a:r>
              <a:rPr lang="en-US" altLang="zh-CN" sz="3600" dirty="0" smtClean="0">
                <a:solidFill>
                  <a:schemeClr val="bg1"/>
                </a:solidFill>
                <a:latin typeface="Haettenschweiler" pitchFamily="34" charset="0"/>
              </a:rPr>
              <a:t>PPT</a:t>
            </a:r>
            <a:endParaRPr lang="zh-CN" altLang="en-US" sz="3600" dirty="0">
              <a:solidFill>
                <a:schemeClr val="bg1"/>
              </a:solidFill>
              <a:latin typeface="Haettenschweiler" pitchFamily="34" charset="0"/>
            </a:endParaRPr>
          </a:p>
        </p:txBody>
      </p:sp>
      <p:sp>
        <p:nvSpPr>
          <p:cNvPr id="7" name="TextBox 6"/>
          <p:cNvSpPr txBox="1"/>
          <p:nvPr/>
        </p:nvSpPr>
        <p:spPr>
          <a:xfrm>
            <a:off x="179512" y="6300028"/>
            <a:ext cx="1667444" cy="253916"/>
          </a:xfrm>
          <a:prstGeom prst="rect">
            <a:avLst/>
          </a:prstGeom>
          <a:noFill/>
        </p:spPr>
        <p:txBody>
          <a:bodyPr wrap="none" rtlCol="0">
            <a:spAutoFit/>
          </a:bodyPr>
          <a:lstStyle/>
          <a:p>
            <a:r>
              <a:rPr lang="en-US" altLang="zh-CN" sz="1050" dirty="0" smtClean="0">
                <a:solidFill>
                  <a:schemeClr val="bg1"/>
                </a:solidFill>
                <a:latin typeface="Mistral" pitchFamily="66" charset="0"/>
              </a:rPr>
              <a:t>Make Presentation much more fun</a:t>
            </a:r>
            <a:endParaRPr lang="zh-CN" altLang="en-US" sz="1050" dirty="0">
              <a:solidFill>
                <a:schemeClr val="bg1"/>
              </a:solidFill>
              <a:latin typeface="Mistral" pitchFamily="66" charset="0"/>
            </a:endParaRPr>
          </a:p>
        </p:txBody>
      </p:sp>
      <p:sp>
        <p:nvSpPr>
          <p:cNvPr id="2" name="矩形 1"/>
          <p:cNvSpPr/>
          <p:nvPr/>
        </p:nvSpPr>
        <p:spPr>
          <a:xfrm>
            <a:off x="205993" y="3933056"/>
            <a:ext cx="3057247" cy="523220"/>
          </a:xfrm>
          <a:prstGeom prst="rect">
            <a:avLst/>
          </a:prstGeom>
        </p:spPr>
        <p:txBody>
          <a:bodyPr wrap="none">
            <a:spAutoFit/>
          </a:bodyPr>
          <a:lstStyle/>
          <a:p>
            <a:r>
              <a:rPr lang="zh-CN" altLang="en-US" sz="2800" b="1" dirty="0">
                <a:solidFill>
                  <a:schemeClr val="bg1"/>
                </a:solidFill>
                <a:latin typeface="微软雅黑" pitchFamily="34" charset="-122"/>
                <a:ea typeface="微软雅黑" pitchFamily="34" charset="-122"/>
              </a:rPr>
              <a:t>卖出石油看涨期权</a:t>
            </a:r>
            <a:endParaRPr lang="zh-CN" altLang="en-US" sz="2800" b="1" dirty="0">
              <a:solidFill>
                <a:schemeClr val="bg1"/>
              </a:solidFill>
            </a:endParaRPr>
          </a:p>
        </p:txBody>
      </p:sp>
      <p:sp>
        <p:nvSpPr>
          <p:cNvPr id="9" name="TextBox 8"/>
          <p:cNvSpPr txBox="1"/>
          <p:nvPr/>
        </p:nvSpPr>
        <p:spPr>
          <a:xfrm>
            <a:off x="3959932" y="1529225"/>
            <a:ext cx="2664296" cy="646331"/>
          </a:xfrm>
          <a:prstGeom prst="rect">
            <a:avLst/>
          </a:prstGeom>
          <a:noFill/>
        </p:spPr>
        <p:txBody>
          <a:bodyPr wrap="square" rtlCol="0">
            <a:spAutoFit/>
          </a:bodyPr>
          <a:lstStyle/>
          <a:p>
            <a:r>
              <a:rPr lang="en-US" altLang="zh-CN" sz="3600" b="1" dirty="0" smtClean="0"/>
              <a:t>profit</a:t>
            </a:r>
            <a:endParaRPr lang="zh-CN" altLang="en-US" sz="3600" b="1" dirty="0"/>
          </a:p>
        </p:txBody>
      </p:sp>
      <p:sp>
        <p:nvSpPr>
          <p:cNvPr id="10" name="TextBox 9"/>
          <p:cNvSpPr txBox="1"/>
          <p:nvPr/>
        </p:nvSpPr>
        <p:spPr>
          <a:xfrm>
            <a:off x="4716016" y="833849"/>
            <a:ext cx="1152128" cy="369332"/>
          </a:xfrm>
          <a:prstGeom prst="rect">
            <a:avLst/>
          </a:prstGeom>
          <a:noFill/>
        </p:spPr>
        <p:txBody>
          <a:bodyPr wrap="square" rtlCol="0">
            <a:spAutoFit/>
          </a:bodyPr>
          <a:lstStyle/>
          <a:p>
            <a:endParaRPr lang="zh-CN" altLang="en-US" dirty="0"/>
          </a:p>
        </p:txBody>
      </p:sp>
      <p:sp>
        <p:nvSpPr>
          <p:cNvPr id="11" name="TextBox 10"/>
          <p:cNvSpPr txBox="1"/>
          <p:nvPr/>
        </p:nvSpPr>
        <p:spPr>
          <a:xfrm>
            <a:off x="7020272" y="1529226"/>
            <a:ext cx="2268252" cy="646331"/>
          </a:xfrm>
          <a:prstGeom prst="rect">
            <a:avLst/>
          </a:prstGeom>
          <a:noFill/>
        </p:spPr>
        <p:txBody>
          <a:bodyPr wrap="square" rtlCol="0">
            <a:spAutoFit/>
          </a:bodyPr>
          <a:lstStyle/>
          <a:p>
            <a:r>
              <a:rPr lang="en-US" altLang="zh-CN" sz="3600" b="1" dirty="0" smtClean="0"/>
              <a:t>loss</a:t>
            </a:r>
            <a:endParaRPr lang="zh-CN" altLang="en-US" sz="3600" b="1" dirty="0"/>
          </a:p>
        </p:txBody>
      </p:sp>
      <p:sp>
        <p:nvSpPr>
          <p:cNvPr id="13" name="TextBox 12"/>
          <p:cNvSpPr txBox="1"/>
          <p:nvPr/>
        </p:nvSpPr>
        <p:spPr>
          <a:xfrm>
            <a:off x="191479" y="2738143"/>
            <a:ext cx="3141871" cy="523220"/>
          </a:xfrm>
          <a:prstGeom prst="rect">
            <a:avLst/>
          </a:prstGeom>
          <a:noFill/>
        </p:spPr>
        <p:txBody>
          <a:bodyPr wrap="square" rtlCol="0">
            <a:spAutoFit/>
          </a:bodyPr>
          <a:lstStyle/>
          <a:p>
            <a:r>
              <a:rPr lang="zh-CN" altLang="en-US" sz="2800" b="1" dirty="0" smtClean="0">
                <a:latin typeface="微软雅黑" pitchFamily="34" charset="-122"/>
                <a:ea typeface="微软雅黑" pitchFamily="34" charset="-122"/>
              </a:rPr>
              <a:t>买入石油看跌期权</a:t>
            </a:r>
            <a:endParaRPr lang="zh-CN" altLang="en-US" sz="2800" b="1" dirty="0">
              <a:latin typeface="微软雅黑" pitchFamily="34" charset="-122"/>
              <a:ea typeface="微软雅黑" pitchFamily="34" charset="-122"/>
            </a:endParaRPr>
          </a:p>
        </p:txBody>
      </p:sp>
      <p:sp>
        <p:nvSpPr>
          <p:cNvPr id="14" name="TextBox 13"/>
          <p:cNvSpPr txBox="1"/>
          <p:nvPr/>
        </p:nvSpPr>
        <p:spPr>
          <a:xfrm>
            <a:off x="4211960" y="3932741"/>
            <a:ext cx="1332148" cy="707886"/>
          </a:xfrm>
          <a:prstGeom prst="rect">
            <a:avLst/>
          </a:prstGeom>
          <a:noFill/>
        </p:spPr>
        <p:txBody>
          <a:bodyPr wrap="square" rtlCol="0">
            <a:spAutoFit/>
          </a:bodyPr>
          <a:lstStyle/>
          <a:p>
            <a:r>
              <a:rPr lang="en-US" altLang="zh-CN" sz="4000" dirty="0" smtClean="0">
                <a:solidFill>
                  <a:schemeClr val="bg1"/>
                </a:solidFill>
              </a:rPr>
              <a:t>R</a:t>
            </a:r>
            <a:r>
              <a:rPr lang="en-US" altLang="zh-CN" sz="2000" dirty="0" smtClean="0">
                <a:solidFill>
                  <a:schemeClr val="bg1"/>
                </a:solidFill>
              </a:rPr>
              <a:t>C</a:t>
            </a:r>
            <a:endParaRPr lang="zh-CN" altLang="en-US" sz="2000" dirty="0">
              <a:solidFill>
                <a:schemeClr val="bg1"/>
              </a:solidFill>
            </a:endParaRPr>
          </a:p>
        </p:txBody>
      </p:sp>
      <p:sp>
        <p:nvSpPr>
          <p:cNvPr id="15" name="TextBox 14"/>
          <p:cNvSpPr txBox="1"/>
          <p:nvPr/>
        </p:nvSpPr>
        <p:spPr>
          <a:xfrm>
            <a:off x="6953580" y="3935607"/>
            <a:ext cx="2123728" cy="646331"/>
          </a:xfrm>
          <a:prstGeom prst="rect">
            <a:avLst/>
          </a:prstGeom>
          <a:noFill/>
        </p:spPr>
        <p:txBody>
          <a:bodyPr wrap="square" rtlCol="0">
            <a:spAutoFit/>
          </a:bodyPr>
          <a:lstStyle/>
          <a:p>
            <a:r>
              <a:rPr lang="en-US" altLang="zh-CN" sz="3600" dirty="0" smtClean="0">
                <a:solidFill>
                  <a:schemeClr val="bg1"/>
                </a:solidFill>
              </a:rPr>
              <a:t>E-S+R</a:t>
            </a:r>
            <a:endParaRPr lang="zh-CN" altLang="en-US" sz="3600" dirty="0">
              <a:solidFill>
                <a:schemeClr val="bg1"/>
              </a:solidFill>
            </a:endParaRPr>
          </a:p>
        </p:txBody>
      </p:sp>
      <p:sp>
        <p:nvSpPr>
          <p:cNvPr id="16" name="TextBox 15"/>
          <p:cNvSpPr txBox="1"/>
          <p:nvPr/>
        </p:nvSpPr>
        <p:spPr>
          <a:xfrm>
            <a:off x="3959932" y="2676587"/>
            <a:ext cx="1764196" cy="646331"/>
          </a:xfrm>
          <a:prstGeom prst="rect">
            <a:avLst/>
          </a:prstGeom>
          <a:noFill/>
        </p:spPr>
        <p:txBody>
          <a:bodyPr wrap="square" rtlCol="0">
            <a:spAutoFit/>
          </a:bodyPr>
          <a:lstStyle/>
          <a:p>
            <a:r>
              <a:rPr lang="en-US" altLang="zh-CN" sz="3600" b="1" dirty="0" smtClean="0"/>
              <a:t>E-S-R</a:t>
            </a:r>
            <a:endParaRPr lang="zh-CN" altLang="en-US" sz="3600" b="1" dirty="0"/>
          </a:p>
        </p:txBody>
      </p:sp>
      <p:sp>
        <p:nvSpPr>
          <p:cNvPr id="17" name="TextBox 16"/>
          <p:cNvSpPr txBox="1"/>
          <p:nvPr/>
        </p:nvSpPr>
        <p:spPr>
          <a:xfrm>
            <a:off x="7072251" y="2760793"/>
            <a:ext cx="1061864" cy="707886"/>
          </a:xfrm>
          <a:prstGeom prst="rect">
            <a:avLst/>
          </a:prstGeom>
          <a:noFill/>
        </p:spPr>
        <p:txBody>
          <a:bodyPr wrap="square" rtlCol="0">
            <a:spAutoFit/>
          </a:bodyPr>
          <a:lstStyle/>
          <a:p>
            <a:r>
              <a:rPr lang="en-US" altLang="zh-CN" sz="4000" b="1" dirty="0" smtClean="0"/>
              <a:t>R</a:t>
            </a:r>
            <a:r>
              <a:rPr lang="en-US" altLang="zh-CN" sz="2800" b="1" dirty="0" smtClean="0"/>
              <a:t>P</a:t>
            </a:r>
            <a:endParaRPr lang="zh-CN" altLang="en-US" sz="2800" b="1" dirty="0"/>
          </a:p>
        </p:txBody>
      </p:sp>
      <p:sp>
        <p:nvSpPr>
          <p:cNvPr id="18" name="TextBox 17"/>
          <p:cNvSpPr txBox="1"/>
          <p:nvPr/>
        </p:nvSpPr>
        <p:spPr>
          <a:xfrm>
            <a:off x="2114600" y="5343566"/>
            <a:ext cx="6354960" cy="954107"/>
          </a:xfrm>
          <a:prstGeom prst="rect">
            <a:avLst/>
          </a:prstGeom>
          <a:noFill/>
        </p:spPr>
        <p:txBody>
          <a:bodyPr wrap="square" rtlCol="0">
            <a:spAutoFit/>
          </a:bodyPr>
          <a:lstStyle/>
          <a:p>
            <a:r>
              <a:rPr lang="zh-CN" altLang="en-US" sz="2800" dirty="0" smtClean="0">
                <a:solidFill>
                  <a:schemeClr val="bg1"/>
                </a:solidFill>
              </a:rPr>
              <a:t>最终亏损原因：后期买入一个看跌期权</a:t>
            </a:r>
            <a:r>
              <a:rPr lang="zh-CN" altLang="en-US" sz="2800" dirty="0">
                <a:solidFill>
                  <a:schemeClr val="bg1"/>
                </a:solidFill>
              </a:rPr>
              <a:t>，</a:t>
            </a:r>
            <a:r>
              <a:rPr lang="zh-CN" altLang="en-US" sz="2800" dirty="0" smtClean="0">
                <a:solidFill>
                  <a:schemeClr val="bg1"/>
                </a:solidFill>
              </a:rPr>
              <a:t>买入两个看涨期权。</a:t>
            </a:r>
            <a:endParaRPr lang="zh-CN" altLang="en-US" sz="2800" dirty="0">
              <a:solidFill>
                <a:schemeClr val="bg1"/>
              </a:solidFill>
            </a:endParaRPr>
          </a:p>
        </p:txBody>
      </p:sp>
      <p:cxnSp>
        <p:nvCxnSpPr>
          <p:cNvPr id="20" name="直接连接符 19"/>
          <p:cNvCxnSpPr/>
          <p:nvPr/>
        </p:nvCxnSpPr>
        <p:spPr>
          <a:xfrm>
            <a:off x="205993" y="4941168"/>
            <a:ext cx="8871315"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7891167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48 Grupo"/>
          <p:cNvGrpSpPr>
            <a:grpSpLocks/>
          </p:cNvGrpSpPr>
          <p:nvPr/>
        </p:nvGrpSpPr>
        <p:grpSpPr bwMode="auto">
          <a:xfrm>
            <a:off x="6091238" y="2109788"/>
            <a:ext cx="6350" cy="3017837"/>
            <a:chOff x="4276603" y="1491264"/>
            <a:chExt cx="319" cy="3377896"/>
          </a:xfrm>
        </p:grpSpPr>
        <p:cxnSp>
          <p:nvCxnSpPr>
            <p:cNvPr id="24" name="49 Conector recto"/>
            <p:cNvCxnSpPr/>
            <p:nvPr/>
          </p:nvCxnSpPr>
          <p:spPr>
            <a:xfrm>
              <a:off x="4276603" y="1491264"/>
              <a:ext cx="0" cy="3377896"/>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5" name="50 Conector recto"/>
            <p:cNvCxnSpPr/>
            <p:nvPr/>
          </p:nvCxnSpPr>
          <p:spPr>
            <a:xfrm>
              <a:off x="4276922" y="1491264"/>
              <a:ext cx="0" cy="3377896"/>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sp>
        <p:nvSpPr>
          <p:cNvPr id="31" name="标题 1"/>
          <p:cNvSpPr>
            <a:spLocks noGrp="1"/>
          </p:cNvSpPr>
          <p:nvPr>
            <p:ph type="title"/>
          </p:nvPr>
        </p:nvSpPr>
        <p:spPr>
          <a:xfrm>
            <a:off x="549964" y="35609"/>
            <a:ext cx="8219257" cy="1143000"/>
          </a:xfrm>
        </p:spPr>
        <p:txBody>
          <a:bodyPr>
            <a:normAutofit/>
          </a:bodyPr>
          <a:lstStyle/>
          <a:p>
            <a:pPr algn="l"/>
            <a:r>
              <a:rPr lang="zh-CN" altLang="en-US" sz="3600" b="1" dirty="0" smtClean="0">
                <a:solidFill>
                  <a:schemeClr val="tx1">
                    <a:lumMod val="65000"/>
                    <a:lumOff val="35000"/>
                  </a:schemeClr>
                </a:solidFill>
                <a:latin typeface="微软雅黑" pitchFamily="34" charset="-122"/>
                <a:ea typeface="微软雅黑" pitchFamily="34" charset="-122"/>
              </a:rPr>
              <a:t>总结分析</a:t>
            </a:r>
            <a:endParaRPr lang="zh-CN" altLang="en-US" sz="3600" b="1" dirty="0">
              <a:solidFill>
                <a:schemeClr val="tx1">
                  <a:lumMod val="65000"/>
                  <a:lumOff val="35000"/>
                </a:schemeClr>
              </a:solidFill>
              <a:latin typeface="微软雅黑" pitchFamily="34" charset="-122"/>
              <a:ea typeface="微软雅黑" pitchFamily="34" charset="-122"/>
            </a:endParaRPr>
          </a:p>
        </p:txBody>
      </p:sp>
      <p:cxnSp>
        <p:nvCxnSpPr>
          <p:cNvPr id="15" name="直接连接符 14"/>
          <p:cNvCxnSpPr/>
          <p:nvPr/>
        </p:nvCxnSpPr>
        <p:spPr>
          <a:xfrm>
            <a:off x="754856" y="1124744"/>
            <a:ext cx="7417544" cy="0"/>
          </a:xfrm>
          <a:prstGeom prst="line">
            <a:avLst/>
          </a:prstGeom>
          <a:ln>
            <a:solidFill>
              <a:srgbClr val="FF6699"/>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331640" y="1377780"/>
            <a:ext cx="7128792" cy="4154984"/>
          </a:xfrm>
          <a:prstGeom prst="rect">
            <a:avLst/>
          </a:prstGeom>
          <a:noFill/>
        </p:spPr>
        <p:txBody>
          <a:bodyPr wrap="square" rtlCol="0">
            <a:spAutoFit/>
          </a:bodyPr>
          <a:lstStyle/>
          <a:p>
            <a:pPr marL="457200" indent="-457200">
              <a:buFont typeface="+mj-lt"/>
              <a:buAutoNum type="arabicPeriod"/>
            </a:pPr>
            <a:r>
              <a:rPr lang="zh-CN" altLang="en-US" sz="2400" u="sng" dirty="0" smtClean="0">
                <a:latin typeface="微软雅黑" pitchFamily="34" charset="-122"/>
                <a:ea typeface="微软雅黑" pitchFamily="34" charset="-122"/>
              </a:rPr>
              <a:t>中</a:t>
            </a:r>
            <a:r>
              <a:rPr lang="zh-CN" altLang="en-US" sz="2400" u="sng" dirty="0">
                <a:latin typeface="微软雅黑" pitchFamily="34" charset="-122"/>
                <a:ea typeface="微软雅黑" pitchFamily="34" charset="-122"/>
              </a:rPr>
              <a:t>航油</a:t>
            </a:r>
            <a:r>
              <a:rPr lang="zh-CN" altLang="en-US" sz="2400" dirty="0">
                <a:latin typeface="微软雅黑" pitchFamily="34" charset="-122"/>
                <a:ea typeface="微软雅黑" pitchFamily="34" charset="-122"/>
              </a:rPr>
              <a:t>被挤出局后，油价依然涨势不止</a:t>
            </a:r>
            <a:r>
              <a:rPr lang="zh-CN" altLang="en-US" sz="2400" dirty="0" smtClean="0">
                <a:latin typeface="微软雅黑" pitchFamily="34" charset="-122"/>
                <a:ea typeface="微软雅黑" pitchFamily="34" charset="-122"/>
              </a:rPr>
              <a:t>。中</a:t>
            </a:r>
            <a:r>
              <a:rPr lang="zh-CN" altLang="en-US" sz="2400" dirty="0">
                <a:latin typeface="微软雅黑" pitchFamily="34" charset="-122"/>
                <a:ea typeface="微软雅黑" pitchFamily="34" charset="-122"/>
              </a:rPr>
              <a:t>航油对</a:t>
            </a:r>
            <a:r>
              <a:rPr lang="zh-CN" altLang="en-US" sz="2400" dirty="0">
                <a:solidFill>
                  <a:srgbClr val="FF6699"/>
                </a:solidFill>
                <a:latin typeface="微软雅黑" pitchFamily="34" charset="-122"/>
                <a:ea typeface="微软雅黑" pitchFamily="34" charset="-122"/>
              </a:rPr>
              <a:t>大势判断完全错误</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457200" indent="-457200">
              <a:buFont typeface="+mj-lt"/>
              <a:buAutoNum type="arabicPeriod"/>
            </a:pPr>
            <a:r>
              <a:rPr lang="zh-CN" altLang="en-US" sz="2400" dirty="0" smtClean="0">
                <a:latin typeface="微软雅黑" pitchFamily="34" charset="-122"/>
                <a:ea typeface="微软雅黑" pitchFamily="34" charset="-122"/>
              </a:rPr>
              <a:t>中</a:t>
            </a:r>
            <a:r>
              <a:rPr lang="zh-CN" altLang="en-US" sz="2400" dirty="0">
                <a:latin typeface="微软雅黑" pitchFamily="34" charset="-122"/>
                <a:ea typeface="微软雅黑" pitchFamily="34" charset="-122"/>
              </a:rPr>
              <a:t>航油的生产经营需要大量的原油，其套期保值</a:t>
            </a:r>
            <a:r>
              <a:rPr lang="zh-CN" altLang="en-US" sz="2400" dirty="0">
                <a:solidFill>
                  <a:srgbClr val="FF6699"/>
                </a:solidFill>
                <a:latin typeface="微软雅黑" pitchFamily="34" charset="-122"/>
                <a:ea typeface="微软雅黑" pitchFamily="34" charset="-122"/>
              </a:rPr>
              <a:t>方向</a:t>
            </a:r>
            <a:r>
              <a:rPr lang="zh-CN" altLang="en-US" sz="2400" dirty="0">
                <a:latin typeface="微软雅黑" pitchFamily="34" charset="-122"/>
                <a:ea typeface="微软雅黑" pitchFamily="34" charset="-122"/>
              </a:rPr>
              <a:t>应该是</a:t>
            </a:r>
            <a:r>
              <a:rPr lang="zh-CN" altLang="en-US" sz="2400" dirty="0">
                <a:solidFill>
                  <a:srgbClr val="FF6699"/>
                </a:solidFill>
                <a:latin typeface="微软雅黑" pitchFamily="34" charset="-122"/>
                <a:ea typeface="微软雅黑" pitchFamily="34" charset="-122"/>
              </a:rPr>
              <a:t>买入</a:t>
            </a:r>
            <a:r>
              <a:rPr lang="zh-CN" altLang="en-US" sz="2400" dirty="0">
                <a:latin typeface="微软雅黑" pitchFamily="34" charset="-122"/>
                <a:ea typeface="微软雅黑" pitchFamily="34" charset="-122"/>
              </a:rPr>
              <a:t>保值，大量的空头期权，目的显然是</a:t>
            </a:r>
            <a:r>
              <a:rPr lang="zh-CN" altLang="en-US" sz="2400" dirty="0">
                <a:solidFill>
                  <a:srgbClr val="FF6699"/>
                </a:solidFill>
                <a:latin typeface="微软雅黑" pitchFamily="34" charset="-122"/>
                <a:ea typeface="微软雅黑" pitchFamily="34" charset="-122"/>
              </a:rPr>
              <a:t>投机</a:t>
            </a:r>
            <a:r>
              <a:rPr lang="zh-CN" altLang="en-US" sz="2400" dirty="0" smtClean="0">
                <a:latin typeface="微软雅黑" pitchFamily="34" charset="-122"/>
                <a:ea typeface="微软雅黑" pitchFamily="34" charset="-122"/>
              </a:rPr>
              <a:t>。巨大</a:t>
            </a:r>
            <a:r>
              <a:rPr lang="zh-CN" altLang="en-US" sz="2400" dirty="0">
                <a:latin typeface="微软雅黑" pitchFamily="34" charset="-122"/>
                <a:ea typeface="微软雅黑" pitchFamily="34" charset="-122"/>
              </a:rPr>
              <a:t>的头寸，轻易被对手判断出肯定没有实货交割，被市场逼仓也就无法避免</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457200" indent="-457200">
              <a:buFont typeface="+mj-lt"/>
              <a:buAutoNum type="arabicPeriod"/>
            </a:pPr>
            <a:r>
              <a:rPr lang="zh-CN" altLang="en-US" sz="2400" dirty="0" smtClean="0">
                <a:latin typeface="微软雅黑" pitchFamily="34" charset="-122"/>
                <a:ea typeface="微软雅黑" pitchFamily="34" charset="-122"/>
              </a:rPr>
              <a:t>决策层</a:t>
            </a:r>
            <a:r>
              <a:rPr lang="zh-CN" altLang="en-US" sz="2400" dirty="0">
                <a:latin typeface="微软雅黑" pitchFamily="34" charset="-122"/>
                <a:ea typeface="微软雅黑" pitchFamily="34" charset="-122"/>
              </a:rPr>
              <a:t>妄自尊大，多次追加资金，多次失去及时</a:t>
            </a:r>
            <a:r>
              <a:rPr lang="zh-CN" altLang="en-US" sz="2400" dirty="0">
                <a:solidFill>
                  <a:srgbClr val="FF6699"/>
                </a:solidFill>
                <a:latin typeface="微软雅黑" pitchFamily="34" charset="-122"/>
                <a:ea typeface="微软雅黑" pitchFamily="34" charset="-122"/>
              </a:rPr>
              <a:t>止损</a:t>
            </a:r>
            <a:r>
              <a:rPr lang="zh-CN" altLang="en-US" sz="2400" dirty="0">
                <a:latin typeface="微软雅黑" pitchFamily="34" charset="-122"/>
                <a:ea typeface="微软雅黑" pitchFamily="34" charset="-122"/>
              </a:rPr>
              <a:t>机会。风险管理的基本知识都不具备，却能操作如此庞大的资金进行高风险的期货，而且是做空。根本原因是体制性腐败，输了国家买单，赢了个人得利。</a:t>
            </a:r>
          </a:p>
        </p:txBody>
      </p:sp>
      <p:sp>
        <p:nvSpPr>
          <p:cNvPr id="9" name="TextBox 8"/>
          <p:cNvSpPr txBox="1"/>
          <p:nvPr/>
        </p:nvSpPr>
        <p:spPr>
          <a:xfrm>
            <a:off x="4102488" y="6016087"/>
            <a:ext cx="1693648" cy="646331"/>
          </a:xfrm>
          <a:prstGeom prst="rect">
            <a:avLst/>
          </a:prstGeom>
          <a:noFill/>
        </p:spPr>
        <p:txBody>
          <a:bodyPr wrap="square" rtlCol="0">
            <a:spAutoFit/>
          </a:bodyPr>
          <a:lstStyle/>
          <a:p>
            <a:r>
              <a:rPr lang="en-US" altLang="zh-CN" dirty="0" smtClean="0">
                <a:solidFill>
                  <a:schemeClr val="bg1"/>
                </a:solidFill>
              </a:rPr>
              <a:t>8</a:t>
            </a:r>
          </a:p>
          <a:p>
            <a:endParaRPr lang="zh-CN" altLang="en-US" dirty="0">
              <a:solidFill>
                <a:schemeClr val="bg1"/>
              </a:solidFill>
            </a:endParaRPr>
          </a:p>
        </p:txBody>
      </p:sp>
    </p:spTree>
    <p:extLst>
      <p:ext uri="{BB962C8B-B14F-4D97-AF65-F5344CB8AC3E}">
        <p14:creationId xmlns:p14="http://schemas.microsoft.com/office/powerpoint/2010/main" val="207698162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608355"/>
            <a:ext cx="9144000" cy="309634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6669360"/>
            <a:ext cx="9144000" cy="188640"/>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74749" y="5752308"/>
            <a:ext cx="1614545" cy="646331"/>
          </a:xfrm>
          <a:prstGeom prst="rect">
            <a:avLst/>
          </a:prstGeom>
          <a:noFill/>
        </p:spPr>
        <p:txBody>
          <a:bodyPr wrap="none" rtlCol="0">
            <a:spAutoFit/>
          </a:bodyPr>
          <a:lstStyle/>
          <a:p>
            <a:r>
              <a:rPr lang="en-US" altLang="zh-CN" sz="3600" dirty="0" smtClean="0">
                <a:solidFill>
                  <a:srgbClr val="FF6699"/>
                </a:solidFill>
                <a:latin typeface="Haettenschweiler" pitchFamily="34" charset="0"/>
              </a:rPr>
              <a:t>Bread</a:t>
            </a:r>
            <a:r>
              <a:rPr lang="en-US" altLang="zh-CN" sz="3600" dirty="0" smtClean="0">
                <a:latin typeface="Haettenschweiler" pitchFamily="34" charset="0"/>
              </a:rPr>
              <a:t> </a:t>
            </a:r>
            <a:r>
              <a:rPr lang="en-US" altLang="zh-CN" sz="3600" dirty="0" smtClean="0">
                <a:solidFill>
                  <a:schemeClr val="bg1"/>
                </a:solidFill>
                <a:latin typeface="Haettenschweiler" pitchFamily="34" charset="0"/>
              </a:rPr>
              <a:t>PPT</a:t>
            </a:r>
            <a:endParaRPr lang="zh-CN" altLang="en-US" sz="3600" dirty="0">
              <a:solidFill>
                <a:schemeClr val="bg1"/>
              </a:solidFill>
              <a:latin typeface="Haettenschweiler" pitchFamily="34" charset="0"/>
            </a:endParaRPr>
          </a:p>
        </p:txBody>
      </p:sp>
      <p:sp>
        <p:nvSpPr>
          <p:cNvPr id="7" name="TextBox 6"/>
          <p:cNvSpPr txBox="1"/>
          <p:nvPr/>
        </p:nvSpPr>
        <p:spPr>
          <a:xfrm>
            <a:off x="179512" y="6300028"/>
            <a:ext cx="1667444" cy="253916"/>
          </a:xfrm>
          <a:prstGeom prst="rect">
            <a:avLst/>
          </a:prstGeom>
          <a:noFill/>
        </p:spPr>
        <p:txBody>
          <a:bodyPr wrap="none" rtlCol="0">
            <a:spAutoFit/>
          </a:bodyPr>
          <a:lstStyle/>
          <a:p>
            <a:r>
              <a:rPr lang="en-US" altLang="zh-CN" sz="1050" dirty="0" smtClean="0">
                <a:solidFill>
                  <a:schemeClr val="bg1"/>
                </a:solidFill>
                <a:latin typeface="Mistral" pitchFamily="66" charset="0"/>
              </a:rPr>
              <a:t>Make Presentation much more fun</a:t>
            </a:r>
            <a:endParaRPr lang="zh-CN" altLang="en-US" sz="1050" dirty="0">
              <a:solidFill>
                <a:schemeClr val="bg1"/>
              </a:solidFill>
              <a:latin typeface="Mistral" pitchFamily="66" charset="0"/>
            </a:endParaRPr>
          </a:p>
        </p:txBody>
      </p:sp>
      <p:sp>
        <p:nvSpPr>
          <p:cNvPr id="12" name="矩形 11"/>
          <p:cNvSpPr/>
          <p:nvPr/>
        </p:nvSpPr>
        <p:spPr>
          <a:xfrm>
            <a:off x="2051720" y="1628800"/>
            <a:ext cx="5314275" cy="894347"/>
          </a:xfrm>
          <a:prstGeom prst="rect">
            <a:avLst/>
          </a:prstGeom>
        </p:spPr>
        <p:txBody>
          <a:bodyPr wrap="none">
            <a:spAutoFit/>
          </a:bodyPr>
          <a:lstStyle/>
          <a:p>
            <a:pPr>
              <a:lnSpc>
                <a:spcPts val="5763"/>
              </a:lnSpc>
            </a:pPr>
            <a:r>
              <a:rPr lang="zh-CN" altLang="en-US" sz="8000" b="1" dirty="0" smtClean="0">
                <a:solidFill>
                  <a:srgbClr val="404040"/>
                </a:solidFill>
                <a:latin typeface="微软雅黑" pitchFamily="34" charset="-122"/>
                <a:ea typeface="微软雅黑" pitchFamily="34" charset="-122"/>
              </a:rPr>
              <a:t>谢谢观看！</a:t>
            </a:r>
            <a:endParaRPr lang="es-HN" altLang="zh-CN" sz="8000" b="1" dirty="0">
              <a:solidFill>
                <a:srgbClr val="5AD00A"/>
              </a:solidFill>
              <a:latin typeface="微软雅黑" pitchFamily="34" charset="-122"/>
              <a:ea typeface="微软雅黑" pitchFamily="34" charset="-122"/>
            </a:endParaRPr>
          </a:p>
        </p:txBody>
      </p:sp>
    </p:spTree>
    <p:extLst>
      <p:ext uri="{BB962C8B-B14F-4D97-AF65-F5344CB8AC3E}">
        <p14:creationId xmlns:p14="http://schemas.microsoft.com/office/powerpoint/2010/main" val="271030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9 CuadroTexto"/>
          <p:cNvSpPr txBox="1">
            <a:spLocks noChangeArrowheads="1"/>
          </p:cNvSpPr>
          <p:nvPr/>
        </p:nvSpPr>
        <p:spPr bwMode="auto">
          <a:xfrm>
            <a:off x="4205288" y="6093172"/>
            <a:ext cx="2619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HN" sz="1200" b="1" dirty="0">
                <a:solidFill>
                  <a:srgbClr val="FF6699"/>
                </a:solidFill>
                <a:latin typeface="Calibri" pitchFamily="34" charset="0"/>
              </a:rPr>
              <a:t>1</a:t>
            </a:r>
            <a:endParaRPr lang="es-ES" sz="1200" b="1" dirty="0">
              <a:solidFill>
                <a:srgbClr val="FF6699"/>
              </a:solidFill>
              <a:latin typeface="Calibri" pitchFamily="34" charset="0"/>
            </a:endParaRPr>
          </a:p>
        </p:txBody>
      </p:sp>
      <p:sp>
        <p:nvSpPr>
          <p:cNvPr id="11" name="Rectangle 2"/>
          <p:cNvSpPr txBox="1">
            <a:spLocks noChangeArrowheads="1"/>
          </p:cNvSpPr>
          <p:nvPr/>
        </p:nvSpPr>
        <p:spPr bwMode="auto">
          <a:xfrm>
            <a:off x="754856" y="503301"/>
            <a:ext cx="7162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defRPr>
            </a:lvl2pPr>
            <a:lvl3pPr algn="l" rtl="0" eaLnBrk="0" fontAlgn="base" hangingPunct="0">
              <a:spcBef>
                <a:spcPct val="0"/>
              </a:spcBef>
              <a:spcAft>
                <a:spcPct val="0"/>
              </a:spcAft>
              <a:defRPr sz="3200">
                <a:solidFill>
                  <a:schemeClr val="tx1"/>
                </a:solidFill>
                <a:latin typeface="Arial" pitchFamily="34" charset="0"/>
              </a:defRPr>
            </a:lvl3pPr>
            <a:lvl4pPr algn="l" rtl="0" eaLnBrk="0" fontAlgn="base" hangingPunct="0">
              <a:spcBef>
                <a:spcPct val="0"/>
              </a:spcBef>
              <a:spcAft>
                <a:spcPct val="0"/>
              </a:spcAft>
              <a:defRPr sz="3200">
                <a:solidFill>
                  <a:schemeClr val="tx1"/>
                </a:solidFill>
                <a:latin typeface="Arial" pitchFamily="34" charset="0"/>
              </a:defRPr>
            </a:lvl4pPr>
            <a:lvl5pPr algn="l" rtl="0" eaLnBrk="0" fontAlgn="base" hangingPunct="0">
              <a:spcBef>
                <a:spcPct val="0"/>
              </a:spcBef>
              <a:spcAft>
                <a:spcPct val="0"/>
              </a:spcAft>
              <a:defRPr sz="3200">
                <a:solidFill>
                  <a:schemeClr val="tx1"/>
                </a:solidFill>
                <a:latin typeface="Arial" pitchFamily="34" charset="0"/>
              </a:defRPr>
            </a:lvl5pPr>
            <a:lvl6pPr marL="457200" algn="l" rtl="0" eaLnBrk="0" fontAlgn="base" hangingPunct="0">
              <a:spcBef>
                <a:spcPct val="0"/>
              </a:spcBef>
              <a:spcAft>
                <a:spcPct val="0"/>
              </a:spcAft>
              <a:defRPr sz="3200">
                <a:solidFill>
                  <a:schemeClr val="tx1"/>
                </a:solidFill>
                <a:latin typeface="Arial" pitchFamily="34" charset="0"/>
              </a:defRPr>
            </a:lvl6pPr>
            <a:lvl7pPr marL="914400" algn="l" rtl="0" eaLnBrk="0" fontAlgn="base" hangingPunct="0">
              <a:spcBef>
                <a:spcPct val="0"/>
              </a:spcBef>
              <a:spcAft>
                <a:spcPct val="0"/>
              </a:spcAft>
              <a:defRPr sz="3200">
                <a:solidFill>
                  <a:schemeClr val="tx1"/>
                </a:solidFill>
                <a:latin typeface="Arial" pitchFamily="34" charset="0"/>
              </a:defRPr>
            </a:lvl7pPr>
            <a:lvl8pPr marL="1371600" algn="l" rtl="0" eaLnBrk="0" fontAlgn="base" hangingPunct="0">
              <a:spcBef>
                <a:spcPct val="0"/>
              </a:spcBef>
              <a:spcAft>
                <a:spcPct val="0"/>
              </a:spcAft>
              <a:defRPr sz="3200">
                <a:solidFill>
                  <a:schemeClr val="tx1"/>
                </a:solidFill>
                <a:latin typeface="Arial" pitchFamily="34" charset="0"/>
              </a:defRPr>
            </a:lvl8pPr>
            <a:lvl9pPr marL="1828800" algn="l" rtl="0" eaLnBrk="0" fontAlgn="base" hangingPunct="0">
              <a:spcBef>
                <a:spcPct val="0"/>
              </a:spcBef>
              <a:spcAft>
                <a:spcPct val="0"/>
              </a:spcAft>
              <a:defRPr sz="3200">
                <a:solidFill>
                  <a:schemeClr val="tx1"/>
                </a:solidFill>
                <a:latin typeface="Arial" pitchFamily="34" charset="0"/>
              </a:defRPr>
            </a:lvl9pPr>
          </a:lstStyle>
          <a:p>
            <a:pPr eaLnBrk="1" hangingPunct="1"/>
            <a:r>
              <a:rPr lang="zh-CN" altLang="en-US" sz="3600" dirty="0" smtClean="0">
                <a:latin typeface="微软雅黑" pitchFamily="34" charset="-122"/>
                <a:ea typeface="微软雅黑" pitchFamily="34" charset="-122"/>
              </a:rPr>
              <a:t>主要内容</a:t>
            </a:r>
            <a:endParaRPr lang="zh-CN" altLang="en-US" sz="3600" dirty="0">
              <a:latin typeface="微软雅黑" pitchFamily="34" charset="-122"/>
              <a:ea typeface="微软雅黑" pitchFamily="34" charset="-122"/>
            </a:endParaRPr>
          </a:p>
        </p:txBody>
      </p:sp>
      <p:grpSp>
        <p:nvGrpSpPr>
          <p:cNvPr id="13" name="Group 3"/>
          <p:cNvGrpSpPr>
            <a:grpSpLocks/>
          </p:cNvGrpSpPr>
          <p:nvPr/>
        </p:nvGrpSpPr>
        <p:grpSpPr bwMode="auto">
          <a:xfrm>
            <a:off x="1059656" y="2027301"/>
            <a:ext cx="762000" cy="665163"/>
            <a:chOff x="0" y="0"/>
            <a:chExt cx="1549" cy="1351"/>
          </a:xfrm>
        </p:grpSpPr>
        <p:sp>
          <p:nvSpPr>
            <p:cNvPr id="14" name="AutoShape 4"/>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AutoShape 5"/>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189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AutoShape 6"/>
            <p:cNvSpPr>
              <a:spLocks noChangeArrowheads="1"/>
            </p:cNvSpPr>
            <p:nvPr/>
          </p:nvSpPr>
          <p:spPr bwMode="auto">
            <a:xfrm>
              <a:off x="90" y="80"/>
              <a:ext cx="1350" cy="1168"/>
            </a:xfrm>
            <a:prstGeom prst="hexagon">
              <a:avLst>
                <a:gd name="adj" fmla="val 28896"/>
                <a:gd name="vf" fmla="val 115470"/>
              </a:avLst>
            </a:prstGeom>
            <a:gradFill rotWithShape="1">
              <a:gsLst>
                <a:gs pos="0">
                  <a:srgbClr val="305148"/>
                </a:gs>
                <a:gs pos="100000">
                  <a:schemeClr val="accent2"/>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7"/>
          <p:cNvGrpSpPr>
            <a:grpSpLocks/>
          </p:cNvGrpSpPr>
          <p:nvPr/>
        </p:nvGrpSpPr>
        <p:grpSpPr bwMode="auto">
          <a:xfrm>
            <a:off x="1059656" y="2941701"/>
            <a:ext cx="762000" cy="665163"/>
            <a:chOff x="0" y="0"/>
            <a:chExt cx="1549" cy="1351"/>
          </a:xfrm>
        </p:grpSpPr>
        <p:sp>
          <p:nvSpPr>
            <p:cNvPr id="18" name="AutoShape 8"/>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AutoShape 9"/>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189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AutoShape 10"/>
            <p:cNvSpPr>
              <a:spLocks noChangeArrowheads="1"/>
            </p:cNvSpPr>
            <p:nvPr/>
          </p:nvSpPr>
          <p:spPr bwMode="auto">
            <a:xfrm>
              <a:off x="90" y="80"/>
              <a:ext cx="1350" cy="1168"/>
            </a:xfrm>
            <a:prstGeom prst="hexagon">
              <a:avLst>
                <a:gd name="adj" fmla="val 28896"/>
                <a:gd name="vf" fmla="val 115470"/>
              </a:avLst>
            </a:prstGeom>
            <a:gradFill rotWithShape="1">
              <a:gsLst>
                <a:gs pos="0">
                  <a:srgbClr val="385464"/>
                </a:gs>
                <a:gs pos="100000">
                  <a:schemeClr val="accent1"/>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 name="Line 11"/>
          <p:cNvSpPr>
            <a:spLocks noChangeShapeType="1"/>
          </p:cNvSpPr>
          <p:nvPr/>
        </p:nvSpPr>
        <p:spPr bwMode="auto">
          <a:xfrm>
            <a:off x="1669256" y="258292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Text Box 12">
            <a:hlinkClick r:id="rId2" action="ppaction://hlinksldjump"/>
          </p:cNvPr>
          <p:cNvSpPr txBox="1">
            <a:spLocks noChangeArrowheads="1"/>
          </p:cNvSpPr>
          <p:nvPr/>
        </p:nvSpPr>
        <p:spPr bwMode="auto">
          <a:xfrm>
            <a:off x="2126456" y="2103501"/>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zh-CN" altLang="en-US" sz="2400" dirty="0">
                <a:latin typeface="微软雅黑" pitchFamily="34" charset="-122"/>
                <a:ea typeface="微软雅黑" pitchFamily="34" charset="-122"/>
              </a:rPr>
              <a:t>中航油简介</a:t>
            </a:r>
            <a:endParaRPr lang="en-US" altLang="zh-CN" sz="2400" dirty="0">
              <a:latin typeface="微软雅黑" pitchFamily="34" charset="-122"/>
              <a:ea typeface="微软雅黑" pitchFamily="34" charset="-122"/>
            </a:endParaRPr>
          </a:p>
        </p:txBody>
      </p:sp>
      <p:sp>
        <p:nvSpPr>
          <p:cNvPr id="29" name="Text Box 13"/>
          <p:cNvSpPr txBox="1">
            <a:spLocks noChangeArrowheads="1"/>
          </p:cNvSpPr>
          <p:nvPr/>
        </p:nvSpPr>
        <p:spPr bwMode="auto">
          <a:xfrm>
            <a:off x="1256506" y="212572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400" b="1">
                <a:solidFill>
                  <a:schemeClr val="bg1"/>
                </a:solidFill>
              </a:rPr>
              <a:t>1</a:t>
            </a:r>
          </a:p>
        </p:txBody>
      </p:sp>
      <p:sp>
        <p:nvSpPr>
          <p:cNvPr id="30" name="Line 14"/>
          <p:cNvSpPr>
            <a:spLocks noChangeShapeType="1"/>
          </p:cNvSpPr>
          <p:nvPr/>
        </p:nvSpPr>
        <p:spPr bwMode="auto">
          <a:xfrm>
            <a:off x="1669256" y="355130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16"/>
          <p:cNvSpPr txBox="1">
            <a:spLocks noChangeArrowheads="1"/>
          </p:cNvSpPr>
          <p:nvPr/>
        </p:nvSpPr>
        <p:spPr bwMode="auto">
          <a:xfrm>
            <a:off x="1256506" y="304012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400" b="1">
                <a:solidFill>
                  <a:schemeClr val="bg1"/>
                </a:solidFill>
              </a:rPr>
              <a:t>2</a:t>
            </a:r>
          </a:p>
        </p:txBody>
      </p:sp>
      <p:grpSp>
        <p:nvGrpSpPr>
          <p:cNvPr id="32" name="Group 17"/>
          <p:cNvGrpSpPr>
            <a:grpSpLocks/>
          </p:cNvGrpSpPr>
          <p:nvPr/>
        </p:nvGrpSpPr>
        <p:grpSpPr bwMode="auto">
          <a:xfrm>
            <a:off x="1059656" y="3833876"/>
            <a:ext cx="762000" cy="665163"/>
            <a:chOff x="0" y="0"/>
            <a:chExt cx="1549" cy="1351"/>
          </a:xfrm>
        </p:grpSpPr>
        <p:sp>
          <p:nvSpPr>
            <p:cNvPr id="33" name="AutoShape 18"/>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AutoShape 19"/>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189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AutoShape 20"/>
            <p:cNvSpPr>
              <a:spLocks noChangeArrowheads="1"/>
            </p:cNvSpPr>
            <p:nvPr/>
          </p:nvSpPr>
          <p:spPr bwMode="auto">
            <a:xfrm>
              <a:off x="90" y="80"/>
              <a:ext cx="1350" cy="1168"/>
            </a:xfrm>
            <a:prstGeom prst="hexagon">
              <a:avLst>
                <a:gd name="adj" fmla="val 28896"/>
                <a:gd name="vf" fmla="val 115470"/>
              </a:avLst>
            </a:prstGeom>
            <a:gradFill rotWithShape="1">
              <a:gsLst>
                <a:gs pos="0">
                  <a:srgbClr val="305148"/>
                </a:gs>
                <a:gs pos="100000">
                  <a:schemeClr val="accent2"/>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 name="Line 25"/>
          <p:cNvSpPr>
            <a:spLocks noChangeShapeType="1"/>
          </p:cNvSpPr>
          <p:nvPr/>
        </p:nvSpPr>
        <p:spPr bwMode="auto">
          <a:xfrm>
            <a:off x="1669256" y="444347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Text Box 27"/>
          <p:cNvSpPr txBox="1">
            <a:spLocks noChangeArrowheads="1"/>
          </p:cNvSpPr>
          <p:nvPr/>
        </p:nvSpPr>
        <p:spPr bwMode="auto">
          <a:xfrm>
            <a:off x="1256506" y="393230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400" b="1">
                <a:solidFill>
                  <a:schemeClr val="bg1"/>
                </a:solidFill>
              </a:rPr>
              <a:t>3</a:t>
            </a:r>
          </a:p>
        </p:txBody>
      </p:sp>
      <p:sp>
        <p:nvSpPr>
          <p:cNvPr id="44" name="Text Box 30"/>
          <p:cNvSpPr txBox="1">
            <a:spLocks noChangeArrowheads="1"/>
          </p:cNvSpPr>
          <p:nvPr/>
        </p:nvSpPr>
        <p:spPr bwMode="auto">
          <a:xfrm>
            <a:off x="1256506" y="484670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400" b="1">
                <a:solidFill>
                  <a:schemeClr val="bg1"/>
                </a:solidFill>
              </a:rPr>
              <a:t>4</a:t>
            </a:r>
          </a:p>
        </p:txBody>
      </p:sp>
      <p:sp>
        <p:nvSpPr>
          <p:cNvPr id="45" name="Text Box 31"/>
          <p:cNvSpPr txBox="1">
            <a:spLocks noChangeArrowheads="1"/>
          </p:cNvSpPr>
          <p:nvPr/>
        </p:nvSpPr>
        <p:spPr bwMode="auto">
          <a:xfrm>
            <a:off x="2126456" y="3017901"/>
            <a:ext cx="2819400" cy="457200"/>
          </a:xfrm>
          <a:prstGeom prst="rect">
            <a:avLst/>
          </a:prstGeom>
          <a:noFill/>
          <a:ln>
            <a:noFill/>
          </a:ln>
          <a:effectLst/>
          <a:extLst>
            <a:ext uri="{909E8E84-426E-40DD-AFC4-6F175D3DCCD1}">
              <a14:hiddenFill xmlns:a14="http://schemas.microsoft.com/office/drawing/2010/main">
                <a:gradFill rotWithShape="0">
                  <a:gsLst>
                    <a:gs pos="0">
                      <a:schemeClr val="bg2">
                        <a:alpha val="14999"/>
                      </a:schemeClr>
                    </a:gs>
                    <a:gs pos="100000">
                      <a:srgbClr val="D3D3D3"/>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latin typeface="微软雅黑" pitchFamily="34" charset="-122"/>
                <a:ea typeface="微软雅黑" pitchFamily="34" charset="-122"/>
              </a:rPr>
              <a:t>中航油事件回顾</a:t>
            </a:r>
          </a:p>
        </p:txBody>
      </p:sp>
      <p:cxnSp>
        <p:nvCxnSpPr>
          <p:cNvPr id="5" name="直接连接符 4"/>
          <p:cNvCxnSpPr/>
          <p:nvPr/>
        </p:nvCxnSpPr>
        <p:spPr>
          <a:xfrm>
            <a:off x="754856" y="1268760"/>
            <a:ext cx="7417544" cy="0"/>
          </a:xfrm>
          <a:prstGeom prst="line">
            <a:avLst/>
          </a:prstGeom>
          <a:ln>
            <a:solidFill>
              <a:srgbClr val="FF6699"/>
            </a:solidFill>
          </a:ln>
        </p:spPr>
        <p:style>
          <a:lnRef idx="1">
            <a:schemeClr val="accent1"/>
          </a:lnRef>
          <a:fillRef idx="0">
            <a:schemeClr val="accent1"/>
          </a:fillRef>
          <a:effectRef idx="0">
            <a:schemeClr val="accent1"/>
          </a:effectRef>
          <a:fontRef idx="minor">
            <a:schemeClr val="tx1"/>
          </a:fontRef>
        </p:style>
      </p:cxnSp>
      <p:sp>
        <p:nvSpPr>
          <p:cNvPr id="47" name="Text Box 29">
            <a:hlinkClick r:id="" action="ppaction://noaction"/>
          </p:cNvPr>
          <p:cNvSpPr txBox="1">
            <a:spLocks noChangeArrowheads="1"/>
          </p:cNvSpPr>
          <p:nvPr/>
        </p:nvSpPr>
        <p:spPr bwMode="auto">
          <a:xfrm>
            <a:off x="2155754" y="3856699"/>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zh-CN" altLang="en-US" sz="2400" dirty="0">
                <a:latin typeface="微软雅黑" pitchFamily="34" charset="-122"/>
                <a:ea typeface="微软雅黑" pitchFamily="34" charset="-122"/>
              </a:rPr>
              <a:t>总结与启示</a:t>
            </a:r>
          </a:p>
        </p:txBody>
      </p:sp>
    </p:spTree>
    <p:extLst>
      <p:ext uri="{BB962C8B-B14F-4D97-AF65-F5344CB8AC3E}">
        <p14:creationId xmlns:p14="http://schemas.microsoft.com/office/powerpoint/2010/main" val="118066031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13 Grupo"/>
          <p:cNvGrpSpPr>
            <a:grpSpLocks/>
          </p:cNvGrpSpPr>
          <p:nvPr/>
        </p:nvGrpSpPr>
        <p:grpSpPr bwMode="auto">
          <a:xfrm>
            <a:off x="3132138" y="2109788"/>
            <a:ext cx="6350" cy="3017837"/>
            <a:chOff x="4276603" y="1491264"/>
            <a:chExt cx="319" cy="3377896"/>
          </a:xfrm>
        </p:grpSpPr>
        <p:cxnSp>
          <p:nvCxnSpPr>
            <p:cNvPr id="5" name="9 Conector recto"/>
            <p:cNvCxnSpPr/>
            <p:nvPr/>
          </p:nvCxnSpPr>
          <p:spPr>
            <a:xfrm>
              <a:off x="4276603" y="1491264"/>
              <a:ext cx="0" cy="3377896"/>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6" name="10 Conector recto"/>
            <p:cNvCxnSpPr/>
            <p:nvPr/>
          </p:nvCxnSpPr>
          <p:spPr>
            <a:xfrm>
              <a:off x="4276922" y="1491264"/>
              <a:ext cx="0" cy="3377896"/>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sp>
        <p:nvSpPr>
          <p:cNvPr id="7" name="11 Rectángulo"/>
          <p:cNvSpPr/>
          <p:nvPr/>
        </p:nvSpPr>
        <p:spPr>
          <a:xfrm>
            <a:off x="441325" y="908720"/>
            <a:ext cx="2373312" cy="946150"/>
          </a:xfrm>
          <a:prstGeom prst="rect">
            <a:avLst/>
          </a:prstGeom>
          <a:blipFill>
            <a:blip r:embed="rId2"/>
            <a:stretch>
              <a:fillRect/>
            </a:stretch>
          </a:blipFill>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endParaRPr lang="es-ES" dirty="0">
              <a:solidFill>
                <a:schemeClr val="bg1">
                  <a:lumMod val="65000"/>
                </a:schemeClr>
              </a:solidFill>
            </a:endParaRPr>
          </a:p>
        </p:txBody>
      </p:sp>
      <p:sp>
        <p:nvSpPr>
          <p:cNvPr id="8" name="2 Marcador de contenido"/>
          <p:cNvSpPr txBox="1">
            <a:spLocks/>
          </p:cNvSpPr>
          <p:nvPr/>
        </p:nvSpPr>
        <p:spPr>
          <a:xfrm>
            <a:off x="441325" y="3522663"/>
            <a:ext cx="2427288" cy="1524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auto">
              <a:lnSpc>
                <a:spcPct val="120000"/>
              </a:lnSpc>
              <a:spcAft>
                <a:spcPts val="0"/>
              </a:spcAft>
              <a:buFont typeface="Arial" pitchFamily="34" charset="0"/>
              <a:buNone/>
              <a:defRPr/>
            </a:pPr>
            <a:endParaRPr lang="es-ES" sz="1200" dirty="0">
              <a:solidFill>
                <a:srgbClr val="5F5F5F"/>
              </a:solidFill>
            </a:endParaRPr>
          </a:p>
        </p:txBody>
      </p:sp>
      <p:sp>
        <p:nvSpPr>
          <p:cNvPr id="10" name="42 Rectángulo"/>
          <p:cNvSpPr/>
          <p:nvPr/>
        </p:nvSpPr>
        <p:spPr>
          <a:xfrm>
            <a:off x="3117060" y="891247"/>
            <a:ext cx="2373313" cy="946150"/>
          </a:xfrm>
          <a:prstGeom prst="rect">
            <a:avLst/>
          </a:prstGeom>
          <a:blipFill>
            <a:blip r:embed="rId3"/>
            <a:stretch>
              <a:fillRect/>
            </a:stretch>
          </a:blipFill>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endParaRPr lang="es-ES" dirty="0">
              <a:solidFill>
                <a:schemeClr val="bg1">
                  <a:lumMod val="65000"/>
                </a:schemeClr>
              </a:solidFill>
            </a:endParaRPr>
          </a:p>
        </p:txBody>
      </p:sp>
      <p:grpSp>
        <p:nvGrpSpPr>
          <p:cNvPr id="13" name="48 Grupo"/>
          <p:cNvGrpSpPr>
            <a:grpSpLocks/>
          </p:cNvGrpSpPr>
          <p:nvPr/>
        </p:nvGrpSpPr>
        <p:grpSpPr bwMode="auto">
          <a:xfrm>
            <a:off x="6091238" y="2109788"/>
            <a:ext cx="6350" cy="3017837"/>
            <a:chOff x="4276603" y="1491264"/>
            <a:chExt cx="319" cy="3377896"/>
          </a:xfrm>
        </p:grpSpPr>
        <p:cxnSp>
          <p:nvCxnSpPr>
            <p:cNvPr id="14" name="49 Conector recto"/>
            <p:cNvCxnSpPr/>
            <p:nvPr/>
          </p:nvCxnSpPr>
          <p:spPr>
            <a:xfrm>
              <a:off x="4276603" y="1491264"/>
              <a:ext cx="0" cy="3377896"/>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5" name="50 Conector recto"/>
            <p:cNvCxnSpPr/>
            <p:nvPr/>
          </p:nvCxnSpPr>
          <p:spPr>
            <a:xfrm>
              <a:off x="4276922" y="1491264"/>
              <a:ext cx="0" cy="3377896"/>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sp>
        <p:nvSpPr>
          <p:cNvPr id="16" name="51 Rectángulo"/>
          <p:cNvSpPr/>
          <p:nvPr/>
        </p:nvSpPr>
        <p:spPr>
          <a:xfrm>
            <a:off x="5796136" y="908720"/>
            <a:ext cx="2374900" cy="946150"/>
          </a:xfrm>
          <a:prstGeom prst="rect">
            <a:avLst/>
          </a:prstGeom>
          <a:blipFill>
            <a:blip r:embed="rId4"/>
            <a:stretch>
              <a:fillRect/>
            </a:stretch>
          </a:blipFill>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endParaRPr lang="es-ES" dirty="0">
              <a:solidFill>
                <a:schemeClr val="bg1">
                  <a:lumMod val="65000"/>
                </a:schemeClr>
              </a:solidFill>
            </a:endParaRPr>
          </a:p>
        </p:txBody>
      </p:sp>
      <p:sp>
        <p:nvSpPr>
          <p:cNvPr id="19" name="标题 1"/>
          <p:cNvSpPr>
            <a:spLocks noGrp="1"/>
          </p:cNvSpPr>
          <p:nvPr>
            <p:ph type="title"/>
          </p:nvPr>
        </p:nvSpPr>
        <p:spPr>
          <a:xfrm>
            <a:off x="281506" y="-69784"/>
            <a:ext cx="8219257" cy="1143000"/>
          </a:xfrm>
        </p:spPr>
        <p:txBody>
          <a:bodyPr>
            <a:normAutofit/>
          </a:bodyPr>
          <a:lstStyle/>
          <a:p>
            <a:pPr algn="l"/>
            <a:r>
              <a:rPr lang="zh-CN" altLang="en-US" sz="3600" b="1" dirty="0" smtClean="0">
                <a:latin typeface="微软雅黑" pitchFamily="34" charset="-122"/>
                <a:ea typeface="微软雅黑" pitchFamily="34" charset="-122"/>
              </a:rPr>
              <a:t>中国</a:t>
            </a:r>
            <a:r>
              <a:rPr lang="zh-CN" altLang="en-US" sz="3600" b="1" dirty="0">
                <a:latin typeface="微软雅黑" pitchFamily="34" charset="-122"/>
                <a:ea typeface="微软雅黑" pitchFamily="34" charset="-122"/>
              </a:rPr>
              <a:t>航油</a:t>
            </a:r>
            <a:r>
              <a:rPr lang="en-US" altLang="zh-CN" sz="3600" b="1" dirty="0">
                <a:latin typeface="微软雅黑" pitchFamily="34" charset="-122"/>
                <a:ea typeface="微软雅黑" pitchFamily="34" charset="-122"/>
              </a:rPr>
              <a:t>(</a:t>
            </a:r>
            <a:r>
              <a:rPr lang="zh-CN" altLang="en-US" sz="3600" b="1" dirty="0">
                <a:latin typeface="微软雅黑" pitchFamily="34" charset="-122"/>
                <a:ea typeface="微软雅黑" pitchFamily="34" charset="-122"/>
              </a:rPr>
              <a:t>新加坡</a:t>
            </a:r>
            <a:r>
              <a:rPr lang="en-US" altLang="zh-CN" sz="3600" b="1" dirty="0">
                <a:latin typeface="微软雅黑" pitchFamily="34" charset="-122"/>
                <a:ea typeface="微软雅黑" pitchFamily="34" charset="-122"/>
              </a:rPr>
              <a:t>)</a:t>
            </a:r>
            <a:r>
              <a:rPr lang="zh-CN" altLang="en-US" sz="3600" b="1" dirty="0">
                <a:latin typeface="微软雅黑" pitchFamily="34" charset="-122"/>
                <a:ea typeface="微软雅黑" pitchFamily="34" charset="-122"/>
              </a:rPr>
              <a:t>股份有限公司    </a:t>
            </a:r>
            <a:r>
              <a:rPr lang="zh-CN" altLang="en-US" sz="3600" b="1" dirty="0">
                <a:solidFill>
                  <a:srgbClr val="FF6699"/>
                </a:solidFill>
                <a:latin typeface="微软雅黑" pitchFamily="34" charset="-122"/>
                <a:ea typeface="微软雅黑" pitchFamily="34" charset="-122"/>
              </a:rPr>
              <a:t>简介</a:t>
            </a:r>
          </a:p>
        </p:txBody>
      </p:sp>
      <p:sp>
        <p:nvSpPr>
          <p:cNvPr id="25" name="2 Marcador de contenido"/>
          <p:cNvSpPr txBox="1">
            <a:spLocks/>
          </p:cNvSpPr>
          <p:nvPr/>
        </p:nvSpPr>
        <p:spPr>
          <a:xfrm>
            <a:off x="6345981" y="3563367"/>
            <a:ext cx="2427288" cy="15240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auto">
              <a:lnSpc>
                <a:spcPct val="120000"/>
              </a:lnSpc>
              <a:spcAft>
                <a:spcPts val="0"/>
              </a:spcAft>
              <a:buFont typeface="Arial" pitchFamily="34" charset="0"/>
              <a:buNone/>
              <a:defRPr/>
            </a:pPr>
            <a:endParaRPr lang="es-ES" sz="1200" dirty="0">
              <a:solidFill>
                <a:srgbClr val="5F5F5F"/>
              </a:solidFill>
            </a:endParaRPr>
          </a:p>
        </p:txBody>
      </p:sp>
      <p:sp>
        <p:nvSpPr>
          <p:cNvPr id="22" name="Rectangle 3"/>
          <p:cNvSpPr txBox="1">
            <a:spLocks noChangeArrowheads="1"/>
          </p:cNvSpPr>
          <p:nvPr/>
        </p:nvSpPr>
        <p:spPr>
          <a:xfrm>
            <a:off x="543035" y="1886967"/>
            <a:ext cx="76962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Tx/>
              <a:buChar char="•"/>
            </a:pPr>
            <a:r>
              <a:rPr lang="zh-CN" altLang="en-US" sz="2400" dirty="0" smtClean="0">
                <a:ea typeface="宋体" pitchFamily="2" charset="-122"/>
              </a:rPr>
              <a:t>中国航油</a:t>
            </a:r>
            <a:r>
              <a:rPr lang="en-US" altLang="zh-CN" sz="2400" dirty="0" smtClean="0">
                <a:ea typeface="宋体" pitchFamily="2" charset="-122"/>
              </a:rPr>
              <a:t>(</a:t>
            </a:r>
            <a:r>
              <a:rPr lang="zh-CN" altLang="en-US" sz="2400" dirty="0" smtClean="0">
                <a:ea typeface="宋体" pitchFamily="2" charset="-122"/>
              </a:rPr>
              <a:t>新加坡</a:t>
            </a:r>
            <a:r>
              <a:rPr lang="en-US" altLang="zh-CN" sz="2400" dirty="0" smtClean="0">
                <a:ea typeface="宋体" pitchFamily="2" charset="-122"/>
              </a:rPr>
              <a:t>)</a:t>
            </a:r>
            <a:r>
              <a:rPr lang="zh-CN" altLang="en-US" sz="2400" dirty="0" smtClean="0">
                <a:ea typeface="宋体" pitchFamily="2" charset="-122"/>
              </a:rPr>
              <a:t>股份有限公司</a:t>
            </a:r>
            <a:r>
              <a:rPr lang="en-US" altLang="zh-CN" sz="2400" dirty="0" smtClean="0">
                <a:ea typeface="宋体" pitchFamily="2" charset="-122"/>
              </a:rPr>
              <a:t>(</a:t>
            </a:r>
            <a:r>
              <a:rPr lang="zh-CN" altLang="en-US" sz="2400" dirty="0" smtClean="0">
                <a:ea typeface="宋体" pitchFamily="2" charset="-122"/>
              </a:rPr>
              <a:t>下称“中航油新加坡公司”</a:t>
            </a:r>
            <a:r>
              <a:rPr lang="en-US" altLang="zh-CN" sz="2400" dirty="0" smtClean="0">
                <a:ea typeface="宋体" pitchFamily="2" charset="-122"/>
              </a:rPr>
              <a:t>)</a:t>
            </a:r>
            <a:r>
              <a:rPr lang="zh-CN" altLang="en-US" sz="2400" dirty="0" smtClean="0">
                <a:ea typeface="宋体" pitchFamily="2" charset="-122"/>
              </a:rPr>
              <a:t>成立于</a:t>
            </a:r>
            <a:r>
              <a:rPr lang="en-US" altLang="zh-CN" sz="2400" dirty="0" smtClean="0">
                <a:ea typeface="宋体" pitchFamily="2" charset="-122"/>
              </a:rPr>
              <a:t>1993</a:t>
            </a:r>
            <a:r>
              <a:rPr lang="zh-CN" altLang="en-US" sz="2400" dirty="0" smtClean="0">
                <a:ea typeface="宋体" pitchFamily="2" charset="-122"/>
              </a:rPr>
              <a:t>年，是中央直属大型国企中国航空油料控股公司</a:t>
            </a:r>
            <a:r>
              <a:rPr lang="en-US" altLang="zh-CN" sz="2400" dirty="0" smtClean="0">
                <a:ea typeface="宋体" pitchFamily="2" charset="-122"/>
              </a:rPr>
              <a:t>(</a:t>
            </a:r>
            <a:r>
              <a:rPr lang="zh-CN" altLang="en-US" sz="2400" dirty="0" smtClean="0">
                <a:ea typeface="宋体" pitchFamily="2" charset="-122"/>
              </a:rPr>
              <a:t>下称“集团公司”</a:t>
            </a:r>
            <a:r>
              <a:rPr lang="en-US" altLang="zh-CN" sz="2400" dirty="0" smtClean="0">
                <a:ea typeface="宋体" pitchFamily="2" charset="-122"/>
              </a:rPr>
              <a:t>)</a:t>
            </a:r>
            <a:r>
              <a:rPr lang="zh-CN" altLang="en-US" sz="2400" dirty="0" smtClean="0">
                <a:ea typeface="宋体" pitchFamily="2" charset="-122"/>
              </a:rPr>
              <a:t>的海外子公司。</a:t>
            </a:r>
            <a:endParaRPr lang="en-US" altLang="zh-CN" sz="2400" dirty="0" smtClean="0">
              <a:ea typeface="宋体" pitchFamily="2" charset="-122"/>
            </a:endParaRPr>
          </a:p>
          <a:p>
            <a:pPr>
              <a:lnSpc>
                <a:spcPct val="90000"/>
              </a:lnSpc>
              <a:buFontTx/>
              <a:buChar char="•"/>
            </a:pPr>
            <a:r>
              <a:rPr lang="en-US" altLang="zh-CN" sz="2400" dirty="0" smtClean="0">
                <a:ea typeface="宋体" pitchFamily="2" charset="-122"/>
              </a:rPr>
              <a:t>2001</a:t>
            </a:r>
            <a:r>
              <a:rPr lang="zh-CN" altLang="en-US" sz="2400" dirty="0" smtClean="0">
                <a:ea typeface="宋体" pitchFamily="2" charset="-122"/>
              </a:rPr>
              <a:t>年在新加坡交易所主板上市，成为中国首家利用海外自有资产在国外上市的中资企业。</a:t>
            </a:r>
            <a:endParaRPr lang="en-US" altLang="zh-CN" sz="2400" dirty="0" smtClean="0">
              <a:ea typeface="宋体" pitchFamily="2" charset="-122"/>
            </a:endParaRPr>
          </a:p>
          <a:p>
            <a:pPr>
              <a:lnSpc>
                <a:spcPct val="90000"/>
              </a:lnSpc>
              <a:buFontTx/>
              <a:buChar char="•"/>
            </a:pPr>
            <a:r>
              <a:rPr lang="zh-CN" altLang="en-US" sz="2400" dirty="0" smtClean="0">
                <a:ea typeface="宋体" pitchFamily="2" charset="-122"/>
              </a:rPr>
              <a:t>在总裁</a:t>
            </a:r>
            <a:r>
              <a:rPr lang="zh-CN" altLang="en-US" sz="2400" dirty="0" smtClean="0">
                <a:solidFill>
                  <a:srgbClr val="800000"/>
                </a:solidFill>
                <a:ea typeface="宋体" pitchFamily="2" charset="-122"/>
              </a:rPr>
              <a:t>陈久霖</a:t>
            </a:r>
            <a:r>
              <a:rPr lang="zh-CN" altLang="en-US" sz="2400" dirty="0" smtClean="0">
                <a:ea typeface="宋体" pitchFamily="2" charset="-122"/>
              </a:rPr>
              <a:t>的带领下，中航油新加坡公司从一个濒临破产的贸易型企业发展成工贸结合的实体企业，业务从单一进口航油采购扩展到国际石油贸易，净资产从</a:t>
            </a:r>
            <a:r>
              <a:rPr lang="en-US" altLang="zh-CN" sz="2400" dirty="0" smtClean="0">
                <a:ea typeface="宋体" pitchFamily="2" charset="-122"/>
              </a:rPr>
              <a:t>1997</a:t>
            </a:r>
            <a:r>
              <a:rPr lang="zh-CN" altLang="en-US" sz="2400" dirty="0" smtClean="0">
                <a:ea typeface="宋体" pitchFamily="2" charset="-122"/>
              </a:rPr>
              <a:t>年起步时的</a:t>
            </a:r>
            <a:r>
              <a:rPr lang="en-US" altLang="zh-CN" sz="2400" dirty="0" smtClean="0">
                <a:ea typeface="宋体" pitchFamily="2" charset="-122"/>
              </a:rPr>
              <a:t>21.9</a:t>
            </a:r>
            <a:r>
              <a:rPr lang="zh-CN" altLang="en-US" sz="2400" dirty="0" smtClean="0">
                <a:ea typeface="宋体" pitchFamily="2" charset="-122"/>
              </a:rPr>
              <a:t>万美元增长为</a:t>
            </a:r>
            <a:r>
              <a:rPr lang="en-US" altLang="zh-CN" sz="2400" dirty="0" smtClean="0">
                <a:ea typeface="宋体" pitchFamily="2" charset="-122"/>
              </a:rPr>
              <a:t>2003</a:t>
            </a:r>
            <a:r>
              <a:rPr lang="zh-CN" altLang="en-US" sz="2400" dirty="0" smtClean="0">
                <a:ea typeface="宋体" pitchFamily="2" charset="-122"/>
              </a:rPr>
              <a:t>年的</a:t>
            </a:r>
            <a:r>
              <a:rPr lang="en-US" altLang="zh-CN" sz="2400" dirty="0" smtClean="0">
                <a:ea typeface="宋体" pitchFamily="2" charset="-122"/>
              </a:rPr>
              <a:t>1</a:t>
            </a:r>
            <a:r>
              <a:rPr lang="zh-CN" altLang="en-US" sz="2400" dirty="0" smtClean="0">
                <a:ea typeface="宋体" pitchFamily="2" charset="-122"/>
              </a:rPr>
              <a:t>亿多美元，总资产近</a:t>
            </a:r>
            <a:r>
              <a:rPr lang="en-US" altLang="zh-CN" sz="2400" dirty="0" smtClean="0">
                <a:ea typeface="宋体" pitchFamily="2" charset="-122"/>
              </a:rPr>
              <a:t>30</a:t>
            </a:r>
            <a:r>
              <a:rPr lang="zh-CN" altLang="en-US" sz="2400" dirty="0" smtClean="0">
                <a:ea typeface="宋体" pitchFamily="2" charset="-122"/>
              </a:rPr>
              <a:t>亿元，可谓“买来个石油帝国”，一时成为资本市场的明星。 </a:t>
            </a:r>
          </a:p>
          <a:p>
            <a:endParaRPr lang="zh-CN" altLang="en-US" sz="2400" dirty="0">
              <a:ea typeface="宋体" pitchFamily="2" charset="-122"/>
            </a:endParaRPr>
          </a:p>
        </p:txBody>
      </p:sp>
      <p:sp>
        <p:nvSpPr>
          <p:cNvPr id="3" name="TextBox 2"/>
          <p:cNvSpPr txBox="1"/>
          <p:nvPr/>
        </p:nvSpPr>
        <p:spPr>
          <a:xfrm>
            <a:off x="4102488" y="6041285"/>
            <a:ext cx="1693648" cy="646331"/>
          </a:xfrm>
          <a:prstGeom prst="rect">
            <a:avLst/>
          </a:prstGeom>
          <a:noFill/>
        </p:spPr>
        <p:txBody>
          <a:bodyPr wrap="square" rtlCol="0">
            <a:spAutoFit/>
          </a:bodyPr>
          <a:lstStyle/>
          <a:p>
            <a:r>
              <a:rPr lang="en-US" altLang="zh-CN" dirty="0" smtClean="0">
                <a:solidFill>
                  <a:schemeClr val="bg1"/>
                </a:solidFill>
              </a:rPr>
              <a:t>2</a:t>
            </a:r>
          </a:p>
          <a:p>
            <a:endParaRPr lang="zh-CN" altLang="en-US" dirty="0">
              <a:solidFill>
                <a:schemeClr val="bg1"/>
              </a:solidFill>
            </a:endParaRPr>
          </a:p>
        </p:txBody>
      </p:sp>
    </p:spTree>
    <p:extLst>
      <p:ext uri="{BB962C8B-B14F-4D97-AF65-F5344CB8AC3E}">
        <p14:creationId xmlns:p14="http://schemas.microsoft.com/office/powerpoint/2010/main" val="6382900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20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000"/>
                                        <p:tgtEl>
                                          <p:spTgt spid="10"/>
                                        </p:tgtEl>
                                      </p:cBhvr>
                                    </p:animEffect>
                                  </p:childTnLst>
                                </p:cTn>
                              </p:par>
                              <p:par>
                                <p:cTn id="17" presetID="10" presetClass="entr" presetSubtype="0" fill="hold" grpId="0" nodeType="withEffect" nodePh="1">
                                  <p:stCondLst>
                                    <p:cond delay="0"/>
                                  </p:stCondLst>
                                  <p:endCondLst>
                                    <p:cond evt="begin" delay="0">
                                      <p:tn val="17"/>
                                    </p:cond>
                                  </p:endCondLst>
                                  <p:childTnLst>
                                    <p:set>
                                      <p:cBhvr>
                                        <p:cTn id="18" dur="1" fill="hold">
                                          <p:stCondLst>
                                            <p:cond delay="0"/>
                                          </p:stCondLst>
                                        </p:cTn>
                                        <p:tgtEl>
                                          <p:spTgt spid="25"/>
                                        </p:tgtEl>
                                        <p:attrNameLst>
                                          <p:attrName>style.visibility</p:attrName>
                                        </p:attrNameLst>
                                      </p:cBhvr>
                                      <p:to>
                                        <p:strVal val="visible"/>
                                      </p:to>
                                    </p:set>
                                    <p:animEffect transition="in" filter="fade">
                                      <p:cBhvr>
                                        <p:cTn id="19"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animBg="1"/>
      <p:bldP spid="16"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9 CuadroTexto"/>
          <p:cNvSpPr txBox="1">
            <a:spLocks noChangeArrowheads="1"/>
          </p:cNvSpPr>
          <p:nvPr/>
        </p:nvSpPr>
        <p:spPr bwMode="auto">
          <a:xfrm>
            <a:off x="4205288" y="6093172"/>
            <a:ext cx="2619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HN" sz="1200" b="1" dirty="0" smtClean="0">
                <a:solidFill>
                  <a:srgbClr val="FF6699"/>
                </a:solidFill>
                <a:latin typeface="Calibri" pitchFamily="34" charset="0"/>
              </a:rPr>
              <a:t>3</a:t>
            </a:r>
            <a:endParaRPr lang="es-ES" sz="1200" b="1" dirty="0">
              <a:solidFill>
                <a:srgbClr val="FF6699"/>
              </a:solidFill>
              <a:latin typeface="Calibri" pitchFamily="34" charset="0"/>
            </a:endParaRPr>
          </a:p>
        </p:txBody>
      </p:sp>
      <p:sp>
        <p:nvSpPr>
          <p:cNvPr id="11" name="Rectangle 2"/>
          <p:cNvSpPr txBox="1">
            <a:spLocks noChangeArrowheads="1"/>
          </p:cNvSpPr>
          <p:nvPr/>
        </p:nvSpPr>
        <p:spPr bwMode="auto">
          <a:xfrm>
            <a:off x="754856" y="503301"/>
            <a:ext cx="7162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defRPr>
            </a:lvl2pPr>
            <a:lvl3pPr algn="l" rtl="0" eaLnBrk="0" fontAlgn="base" hangingPunct="0">
              <a:spcBef>
                <a:spcPct val="0"/>
              </a:spcBef>
              <a:spcAft>
                <a:spcPct val="0"/>
              </a:spcAft>
              <a:defRPr sz="3200">
                <a:solidFill>
                  <a:schemeClr val="tx1"/>
                </a:solidFill>
                <a:latin typeface="Arial" pitchFamily="34" charset="0"/>
              </a:defRPr>
            </a:lvl3pPr>
            <a:lvl4pPr algn="l" rtl="0" eaLnBrk="0" fontAlgn="base" hangingPunct="0">
              <a:spcBef>
                <a:spcPct val="0"/>
              </a:spcBef>
              <a:spcAft>
                <a:spcPct val="0"/>
              </a:spcAft>
              <a:defRPr sz="3200">
                <a:solidFill>
                  <a:schemeClr val="tx1"/>
                </a:solidFill>
                <a:latin typeface="Arial" pitchFamily="34" charset="0"/>
              </a:defRPr>
            </a:lvl4pPr>
            <a:lvl5pPr algn="l" rtl="0" eaLnBrk="0" fontAlgn="base" hangingPunct="0">
              <a:spcBef>
                <a:spcPct val="0"/>
              </a:spcBef>
              <a:spcAft>
                <a:spcPct val="0"/>
              </a:spcAft>
              <a:defRPr sz="3200">
                <a:solidFill>
                  <a:schemeClr val="tx1"/>
                </a:solidFill>
                <a:latin typeface="Arial" pitchFamily="34" charset="0"/>
              </a:defRPr>
            </a:lvl5pPr>
            <a:lvl6pPr marL="457200" algn="l" rtl="0" eaLnBrk="0" fontAlgn="base" hangingPunct="0">
              <a:spcBef>
                <a:spcPct val="0"/>
              </a:spcBef>
              <a:spcAft>
                <a:spcPct val="0"/>
              </a:spcAft>
              <a:defRPr sz="3200">
                <a:solidFill>
                  <a:schemeClr val="tx1"/>
                </a:solidFill>
                <a:latin typeface="Arial" pitchFamily="34" charset="0"/>
              </a:defRPr>
            </a:lvl6pPr>
            <a:lvl7pPr marL="914400" algn="l" rtl="0" eaLnBrk="0" fontAlgn="base" hangingPunct="0">
              <a:spcBef>
                <a:spcPct val="0"/>
              </a:spcBef>
              <a:spcAft>
                <a:spcPct val="0"/>
              </a:spcAft>
              <a:defRPr sz="3200">
                <a:solidFill>
                  <a:schemeClr val="tx1"/>
                </a:solidFill>
                <a:latin typeface="Arial" pitchFamily="34" charset="0"/>
              </a:defRPr>
            </a:lvl7pPr>
            <a:lvl8pPr marL="1371600" algn="l" rtl="0" eaLnBrk="0" fontAlgn="base" hangingPunct="0">
              <a:spcBef>
                <a:spcPct val="0"/>
              </a:spcBef>
              <a:spcAft>
                <a:spcPct val="0"/>
              </a:spcAft>
              <a:defRPr sz="3200">
                <a:solidFill>
                  <a:schemeClr val="tx1"/>
                </a:solidFill>
                <a:latin typeface="Arial" pitchFamily="34" charset="0"/>
              </a:defRPr>
            </a:lvl8pPr>
            <a:lvl9pPr marL="1828800" algn="l" rtl="0" eaLnBrk="0" fontAlgn="base" hangingPunct="0">
              <a:spcBef>
                <a:spcPct val="0"/>
              </a:spcBef>
              <a:spcAft>
                <a:spcPct val="0"/>
              </a:spcAft>
              <a:defRPr sz="3200">
                <a:solidFill>
                  <a:schemeClr val="tx1"/>
                </a:solidFill>
                <a:latin typeface="Arial" pitchFamily="34" charset="0"/>
              </a:defRPr>
            </a:lvl9pPr>
          </a:lstStyle>
          <a:p>
            <a:pPr eaLnBrk="1" hangingPunct="1"/>
            <a:r>
              <a:rPr lang="zh-CN" altLang="en-US" sz="3600" dirty="0" smtClean="0">
                <a:latin typeface="微软雅黑" pitchFamily="34" charset="-122"/>
                <a:ea typeface="微软雅黑" pitchFamily="34" charset="-122"/>
              </a:rPr>
              <a:t>主要内容</a:t>
            </a:r>
            <a:endParaRPr lang="zh-CN" altLang="en-US" sz="3600" dirty="0">
              <a:latin typeface="微软雅黑" pitchFamily="34" charset="-122"/>
              <a:ea typeface="微软雅黑" pitchFamily="34" charset="-122"/>
            </a:endParaRPr>
          </a:p>
        </p:txBody>
      </p:sp>
      <p:grpSp>
        <p:nvGrpSpPr>
          <p:cNvPr id="13" name="Group 3"/>
          <p:cNvGrpSpPr>
            <a:grpSpLocks/>
          </p:cNvGrpSpPr>
          <p:nvPr/>
        </p:nvGrpSpPr>
        <p:grpSpPr bwMode="auto">
          <a:xfrm>
            <a:off x="1059656" y="2027301"/>
            <a:ext cx="762000" cy="665163"/>
            <a:chOff x="0" y="0"/>
            <a:chExt cx="1549" cy="1351"/>
          </a:xfrm>
        </p:grpSpPr>
        <p:sp>
          <p:nvSpPr>
            <p:cNvPr id="14" name="AutoShape 4"/>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AutoShape 5"/>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189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AutoShape 6"/>
            <p:cNvSpPr>
              <a:spLocks noChangeArrowheads="1"/>
            </p:cNvSpPr>
            <p:nvPr/>
          </p:nvSpPr>
          <p:spPr bwMode="auto">
            <a:xfrm>
              <a:off x="90" y="80"/>
              <a:ext cx="1350" cy="1168"/>
            </a:xfrm>
            <a:prstGeom prst="hexagon">
              <a:avLst>
                <a:gd name="adj" fmla="val 28896"/>
                <a:gd name="vf" fmla="val 115470"/>
              </a:avLst>
            </a:prstGeom>
            <a:gradFill rotWithShape="1">
              <a:gsLst>
                <a:gs pos="0">
                  <a:srgbClr val="305148"/>
                </a:gs>
                <a:gs pos="100000">
                  <a:schemeClr val="accent2"/>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7"/>
          <p:cNvGrpSpPr>
            <a:grpSpLocks/>
          </p:cNvGrpSpPr>
          <p:nvPr/>
        </p:nvGrpSpPr>
        <p:grpSpPr bwMode="auto">
          <a:xfrm>
            <a:off x="1059656" y="2941701"/>
            <a:ext cx="762000" cy="665163"/>
            <a:chOff x="0" y="0"/>
            <a:chExt cx="1549" cy="1351"/>
          </a:xfrm>
        </p:grpSpPr>
        <p:sp>
          <p:nvSpPr>
            <p:cNvPr id="18" name="AutoShape 8"/>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AutoShape 9"/>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189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AutoShape 10"/>
            <p:cNvSpPr>
              <a:spLocks noChangeArrowheads="1"/>
            </p:cNvSpPr>
            <p:nvPr/>
          </p:nvSpPr>
          <p:spPr bwMode="auto">
            <a:xfrm>
              <a:off x="90" y="80"/>
              <a:ext cx="1350" cy="1168"/>
            </a:xfrm>
            <a:prstGeom prst="hexagon">
              <a:avLst>
                <a:gd name="adj" fmla="val 28896"/>
                <a:gd name="vf" fmla="val 115470"/>
              </a:avLst>
            </a:prstGeom>
            <a:gradFill rotWithShape="1">
              <a:gsLst>
                <a:gs pos="0">
                  <a:srgbClr val="385464"/>
                </a:gs>
                <a:gs pos="100000">
                  <a:schemeClr val="accent1"/>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 name="Line 11"/>
          <p:cNvSpPr>
            <a:spLocks noChangeShapeType="1"/>
          </p:cNvSpPr>
          <p:nvPr/>
        </p:nvSpPr>
        <p:spPr bwMode="auto">
          <a:xfrm>
            <a:off x="1669256" y="258292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Text Box 12">
            <a:hlinkClick r:id="rId2" action="ppaction://hlinksldjump"/>
          </p:cNvPr>
          <p:cNvSpPr txBox="1">
            <a:spLocks noChangeArrowheads="1"/>
          </p:cNvSpPr>
          <p:nvPr/>
        </p:nvSpPr>
        <p:spPr bwMode="auto">
          <a:xfrm>
            <a:off x="2126456" y="2103501"/>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zh-CN" altLang="en-US" sz="2400" dirty="0">
                <a:solidFill>
                  <a:schemeClr val="bg1">
                    <a:lumMod val="50000"/>
                  </a:schemeClr>
                </a:solidFill>
                <a:latin typeface="微软雅黑" pitchFamily="34" charset="-122"/>
                <a:ea typeface="微软雅黑" pitchFamily="34" charset="-122"/>
              </a:rPr>
              <a:t>中航油简介</a:t>
            </a:r>
            <a:endParaRPr lang="en-US" altLang="zh-CN" sz="2400" dirty="0">
              <a:solidFill>
                <a:schemeClr val="bg1">
                  <a:lumMod val="50000"/>
                </a:schemeClr>
              </a:solidFill>
              <a:latin typeface="微软雅黑" pitchFamily="34" charset="-122"/>
              <a:ea typeface="微软雅黑" pitchFamily="34" charset="-122"/>
            </a:endParaRPr>
          </a:p>
        </p:txBody>
      </p:sp>
      <p:sp>
        <p:nvSpPr>
          <p:cNvPr id="29" name="Text Box 13"/>
          <p:cNvSpPr txBox="1">
            <a:spLocks noChangeArrowheads="1"/>
          </p:cNvSpPr>
          <p:nvPr/>
        </p:nvSpPr>
        <p:spPr bwMode="auto">
          <a:xfrm>
            <a:off x="1256506" y="212572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400" b="1">
                <a:solidFill>
                  <a:schemeClr val="bg1"/>
                </a:solidFill>
              </a:rPr>
              <a:t>1</a:t>
            </a:r>
          </a:p>
        </p:txBody>
      </p:sp>
      <p:sp>
        <p:nvSpPr>
          <p:cNvPr id="30" name="Line 14"/>
          <p:cNvSpPr>
            <a:spLocks noChangeShapeType="1"/>
          </p:cNvSpPr>
          <p:nvPr/>
        </p:nvSpPr>
        <p:spPr bwMode="auto">
          <a:xfrm>
            <a:off x="1669256" y="355130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16"/>
          <p:cNvSpPr txBox="1">
            <a:spLocks noChangeArrowheads="1"/>
          </p:cNvSpPr>
          <p:nvPr/>
        </p:nvSpPr>
        <p:spPr bwMode="auto">
          <a:xfrm>
            <a:off x="1256506" y="304012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400" b="1">
                <a:solidFill>
                  <a:schemeClr val="bg1"/>
                </a:solidFill>
              </a:rPr>
              <a:t>2</a:t>
            </a:r>
          </a:p>
        </p:txBody>
      </p:sp>
      <p:grpSp>
        <p:nvGrpSpPr>
          <p:cNvPr id="32" name="Group 17"/>
          <p:cNvGrpSpPr>
            <a:grpSpLocks/>
          </p:cNvGrpSpPr>
          <p:nvPr/>
        </p:nvGrpSpPr>
        <p:grpSpPr bwMode="auto">
          <a:xfrm>
            <a:off x="1059656" y="3833876"/>
            <a:ext cx="762000" cy="665163"/>
            <a:chOff x="0" y="0"/>
            <a:chExt cx="1549" cy="1351"/>
          </a:xfrm>
        </p:grpSpPr>
        <p:sp>
          <p:nvSpPr>
            <p:cNvPr id="33" name="AutoShape 18"/>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AutoShape 19"/>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189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AutoShape 20"/>
            <p:cNvSpPr>
              <a:spLocks noChangeArrowheads="1"/>
            </p:cNvSpPr>
            <p:nvPr/>
          </p:nvSpPr>
          <p:spPr bwMode="auto">
            <a:xfrm>
              <a:off x="90" y="80"/>
              <a:ext cx="1350" cy="1168"/>
            </a:xfrm>
            <a:prstGeom prst="hexagon">
              <a:avLst>
                <a:gd name="adj" fmla="val 28896"/>
                <a:gd name="vf" fmla="val 115470"/>
              </a:avLst>
            </a:prstGeom>
            <a:gradFill rotWithShape="1">
              <a:gsLst>
                <a:gs pos="0">
                  <a:srgbClr val="305148"/>
                </a:gs>
                <a:gs pos="100000">
                  <a:schemeClr val="accent2"/>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 name="Line 25"/>
          <p:cNvSpPr>
            <a:spLocks noChangeShapeType="1"/>
          </p:cNvSpPr>
          <p:nvPr/>
        </p:nvSpPr>
        <p:spPr bwMode="auto">
          <a:xfrm>
            <a:off x="1669256" y="444347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Text Box 27"/>
          <p:cNvSpPr txBox="1">
            <a:spLocks noChangeArrowheads="1"/>
          </p:cNvSpPr>
          <p:nvPr/>
        </p:nvSpPr>
        <p:spPr bwMode="auto">
          <a:xfrm>
            <a:off x="1256506" y="393230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400" b="1">
                <a:solidFill>
                  <a:schemeClr val="bg1"/>
                </a:solidFill>
              </a:rPr>
              <a:t>3</a:t>
            </a:r>
          </a:p>
        </p:txBody>
      </p:sp>
      <p:sp>
        <p:nvSpPr>
          <p:cNvPr id="44" name="Text Box 30"/>
          <p:cNvSpPr txBox="1">
            <a:spLocks noChangeArrowheads="1"/>
          </p:cNvSpPr>
          <p:nvPr/>
        </p:nvSpPr>
        <p:spPr bwMode="auto">
          <a:xfrm>
            <a:off x="1256506" y="484670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400" b="1">
                <a:solidFill>
                  <a:schemeClr val="bg1"/>
                </a:solidFill>
              </a:rPr>
              <a:t>4</a:t>
            </a:r>
          </a:p>
        </p:txBody>
      </p:sp>
      <p:sp>
        <p:nvSpPr>
          <p:cNvPr id="45" name="Text Box 31"/>
          <p:cNvSpPr txBox="1">
            <a:spLocks noChangeArrowheads="1"/>
          </p:cNvSpPr>
          <p:nvPr/>
        </p:nvSpPr>
        <p:spPr bwMode="auto">
          <a:xfrm>
            <a:off x="2126456" y="3017901"/>
            <a:ext cx="2819400" cy="457200"/>
          </a:xfrm>
          <a:prstGeom prst="rect">
            <a:avLst/>
          </a:prstGeom>
          <a:noFill/>
          <a:ln>
            <a:noFill/>
          </a:ln>
          <a:effectLst/>
          <a:extLst>
            <a:ext uri="{909E8E84-426E-40DD-AFC4-6F175D3DCCD1}">
              <a14:hiddenFill xmlns:a14="http://schemas.microsoft.com/office/drawing/2010/main">
                <a:gradFill rotWithShape="0">
                  <a:gsLst>
                    <a:gs pos="0">
                      <a:schemeClr val="bg2">
                        <a:alpha val="14999"/>
                      </a:schemeClr>
                    </a:gs>
                    <a:gs pos="100000">
                      <a:srgbClr val="D3D3D3"/>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微软雅黑" pitchFamily="34" charset="-122"/>
                <a:ea typeface="微软雅黑" pitchFamily="34" charset="-122"/>
              </a:rPr>
              <a:t>中航油事件回顾</a:t>
            </a:r>
          </a:p>
        </p:txBody>
      </p:sp>
      <p:cxnSp>
        <p:nvCxnSpPr>
          <p:cNvPr id="5" name="直接连接符 4"/>
          <p:cNvCxnSpPr/>
          <p:nvPr/>
        </p:nvCxnSpPr>
        <p:spPr>
          <a:xfrm>
            <a:off x="754856" y="1268760"/>
            <a:ext cx="7417544" cy="0"/>
          </a:xfrm>
          <a:prstGeom prst="line">
            <a:avLst/>
          </a:prstGeom>
          <a:ln>
            <a:solidFill>
              <a:srgbClr val="FF6699"/>
            </a:solidFill>
          </a:ln>
        </p:spPr>
        <p:style>
          <a:lnRef idx="1">
            <a:schemeClr val="accent1"/>
          </a:lnRef>
          <a:fillRef idx="0">
            <a:schemeClr val="accent1"/>
          </a:fillRef>
          <a:effectRef idx="0">
            <a:schemeClr val="accent1"/>
          </a:effectRef>
          <a:fontRef idx="minor">
            <a:schemeClr val="tx1"/>
          </a:fontRef>
        </p:style>
      </p:cxnSp>
      <p:sp>
        <p:nvSpPr>
          <p:cNvPr id="47" name="Text Box 29">
            <a:hlinkClick r:id="" action="ppaction://noaction"/>
          </p:cNvPr>
          <p:cNvSpPr txBox="1">
            <a:spLocks noChangeArrowheads="1"/>
          </p:cNvSpPr>
          <p:nvPr/>
        </p:nvSpPr>
        <p:spPr bwMode="auto">
          <a:xfrm>
            <a:off x="2155754" y="3856699"/>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zh-CN" altLang="en-US" sz="2400" dirty="0">
                <a:solidFill>
                  <a:schemeClr val="bg1">
                    <a:lumMod val="50000"/>
                  </a:schemeClr>
                </a:solidFill>
                <a:latin typeface="微软雅黑" pitchFamily="34" charset="-122"/>
                <a:ea typeface="微软雅黑" pitchFamily="34" charset="-122"/>
              </a:rPr>
              <a:t>总结与启示</a:t>
            </a:r>
          </a:p>
        </p:txBody>
      </p:sp>
    </p:spTree>
    <p:extLst>
      <p:ext uri="{BB962C8B-B14F-4D97-AF65-F5344CB8AC3E}">
        <p14:creationId xmlns:p14="http://schemas.microsoft.com/office/powerpoint/2010/main" val="268966345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13 Grupo"/>
          <p:cNvGrpSpPr>
            <a:grpSpLocks/>
          </p:cNvGrpSpPr>
          <p:nvPr/>
        </p:nvGrpSpPr>
        <p:grpSpPr bwMode="auto">
          <a:xfrm>
            <a:off x="3132138" y="2109788"/>
            <a:ext cx="6350" cy="3017837"/>
            <a:chOff x="4276603" y="1491264"/>
            <a:chExt cx="319" cy="3377896"/>
          </a:xfrm>
        </p:grpSpPr>
        <p:cxnSp>
          <p:nvCxnSpPr>
            <p:cNvPr id="5" name="9 Conector recto"/>
            <p:cNvCxnSpPr/>
            <p:nvPr/>
          </p:nvCxnSpPr>
          <p:spPr>
            <a:xfrm>
              <a:off x="4276603" y="1491264"/>
              <a:ext cx="0" cy="3377896"/>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6" name="10 Conector recto"/>
            <p:cNvCxnSpPr/>
            <p:nvPr/>
          </p:nvCxnSpPr>
          <p:spPr>
            <a:xfrm>
              <a:off x="4276922" y="1491264"/>
              <a:ext cx="0" cy="3377896"/>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grpSp>
        <p:nvGrpSpPr>
          <p:cNvPr id="11" name="48 Grupo"/>
          <p:cNvGrpSpPr>
            <a:grpSpLocks/>
          </p:cNvGrpSpPr>
          <p:nvPr/>
        </p:nvGrpSpPr>
        <p:grpSpPr bwMode="auto">
          <a:xfrm>
            <a:off x="6091238" y="2109788"/>
            <a:ext cx="6350" cy="3017837"/>
            <a:chOff x="4276603" y="1491264"/>
            <a:chExt cx="319" cy="3377896"/>
          </a:xfrm>
        </p:grpSpPr>
        <p:cxnSp>
          <p:nvCxnSpPr>
            <p:cNvPr id="12" name="49 Conector recto"/>
            <p:cNvCxnSpPr/>
            <p:nvPr/>
          </p:nvCxnSpPr>
          <p:spPr>
            <a:xfrm>
              <a:off x="4276603" y="1491264"/>
              <a:ext cx="0" cy="3377896"/>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3" name="50 Conector recto"/>
            <p:cNvCxnSpPr/>
            <p:nvPr/>
          </p:nvCxnSpPr>
          <p:spPr>
            <a:xfrm>
              <a:off x="4276922" y="1491264"/>
              <a:ext cx="0" cy="3377896"/>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sp>
        <p:nvSpPr>
          <p:cNvPr id="22" name="标题 1"/>
          <p:cNvSpPr>
            <a:spLocks noGrp="1"/>
          </p:cNvSpPr>
          <p:nvPr>
            <p:ph type="title"/>
          </p:nvPr>
        </p:nvSpPr>
        <p:spPr>
          <a:xfrm>
            <a:off x="457199" y="116632"/>
            <a:ext cx="8219257" cy="1143000"/>
          </a:xfrm>
        </p:spPr>
        <p:txBody>
          <a:bodyPr>
            <a:normAutofit/>
          </a:bodyPr>
          <a:lstStyle/>
          <a:p>
            <a:pPr algn="l"/>
            <a:r>
              <a:rPr lang="zh-CN" altLang="en-US" sz="3600" b="1" dirty="0" smtClean="0">
                <a:latin typeface="微软雅黑" pitchFamily="34" charset="-122"/>
                <a:ea typeface="微软雅黑" pitchFamily="34" charset="-122"/>
              </a:rPr>
              <a:t>事件</a:t>
            </a:r>
            <a:r>
              <a:rPr lang="zh-CN" altLang="en-US" sz="3600" b="1" dirty="0" smtClean="0">
                <a:solidFill>
                  <a:srgbClr val="FF6699"/>
                </a:solidFill>
                <a:latin typeface="微软雅黑" pitchFamily="34" charset="-122"/>
                <a:ea typeface="微软雅黑" pitchFamily="34" charset="-122"/>
              </a:rPr>
              <a:t>回顾</a:t>
            </a:r>
            <a:r>
              <a:rPr lang="en-US" altLang="zh-CN" sz="3600" b="1" dirty="0" smtClean="0">
                <a:solidFill>
                  <a:srgbClr val="FF6699"/>
                </a:solidFill>
                <a:latin typeface="微软雅黑" pitchFamily="34" charset="-122"/>
                <a:ea typeface="微软雅黑" pitchFamily="34" charset="-122"/>
              </a:rPr>
              <a:t>-1</a:t>
            </a:r>
            <a:endParaRPr lang="zh-CN" altLang="en-US" sz="3600" b="1" dirty="0">
              <a:solidFill>
                <a:schemeClr val="tx1">
                  <a:lumMod val="65000"/>
                  <a:lumOff val="35000"/>
                </a:schemeClr>
              </a:solidFill>
              <a:latin typeface="微软雅黑" pitchFamily="34" charset="-122"/>
              <a:ea typeface="微软雅黑" pitchFamily="34" charset="-122"/>
            </a:endParaRPr>
          </a:p>
        </p:txBody>
      </p:sp>
      <p:sp>
        <p:nvSpPr>
          <p:cNvPr id="18" name="Rectangle 3"/>
          <p:cNvSpPr txBox="1">
            <a:spLocks noChangeArrowheads="1"/>
          </p:cNvSpPr>
          <p:nvPr/>
        </p:nvSpPr>
        <p:spPr>
          <a:xfrm>
            <a:off x="763871" y="1556792"/>
            <a:ext cx="76962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smtClean="0">
                <a:latin typeface="微软雅黑" pitchFamily="34" charset="-122"/>
                <a:ea typeface="微软雅黑" pitchFamily="34" charset="-122"/>
              </a:rPr>
              <a:t>2003</a:t>
            </a:r>
            <a:r>
              <a:rPr lang="zh-CN" altLang="en-US" sz="2400" dirty="0" smtClean="0">
                <a:latin typeface="微软雅黑" pitchFamily="34" charset="-122"/>
                <a:ea typeface="微软雅黑" pitchFamily="34" charset="-122"/>
              </a:rPr>
              <a:t>年下半年，陈久霖判断</a:t>
            </a:r>
            <a:r>
              <a:rPr lang="en-US" altLang="zh-CN" sz="2400" dirty="0" smtClean="0">
                <a:latin typeface="微软雅黑" pitchFamily="34" charset="-122"/>
                <a:ea typeface="微软雅黑" pitchFamily="34" charset="-122"/>
              </a:rPr>
              <a:t>2004</a:t>
            </a:r>
            <a:r>
              <a:rPr lang="zh-CN" altLang="en-US" sz="2400" dirty="0" smtClean="0">
                <a:latin typeface="微软雅黑" pitchFamily="34" charset="-122"/>
                <a:ea typeface="微软雅黑" pitchFamily="34" charset="-122"/>
              </a:rPr>
              <a:t>年国际油价将会下跌，因此和日本三井银行、法国兴业银行、英国巴克莱银行、新加坡发展银行和澳大利亚麦戈利银行等机构签订了</a:t>
            </a:r>
            <a:r>
              <a:rPr lang="zh-CN" altLang="en-US" sz="2400" dirty="0" smtClean="0">
                <a:solidFill>
                  <a:srgbClr val="FF6699"/>
                </a:solidFill>
                <a:latin typeface="微软雅黑" pitchFamily="34" charset="-122"/>
                <a:ea typeface="微软雅黑" pitchFamily="34" charset="-122"/>
              </a:rPr>
              <a:t>卖出石油看涨期权的场外合同</a:t>
            </a:r>
            <a:r>
              <a:rPr lang="zh-CN" altLang="en-US" sz="2400" dirty="0" smtClean="0">
                <a:latin typeface="微软雅黑" pitchFamily="34" charset="-122"/>
                <a:ea typeface="微软雅黑" pitchFamily="34" charset="-122"/>
              </a:rPr>
              <a:t>，每桶</a:t>
            </a:r>
            <a:r>
              <a:rPr lang="en-US" altLang="zh-CN" sz="2400" dirty="0" smtClean="0">
                <a:solidFill>
                  <a:srgbClr val="FF6699"/>
                </a:solidFill>
                <a:latin typeface="微软雅黑" pitchFamily="34" charset="-122"/>
                <a:ea typeface="微软雅黑" pitchFamily="34" charset="-122"/>
              </a:rPr>
              <a:t>38</a:t>
            </a:r>
            <a:r>
              <a:rPr lang="zh-CN" altLang="en-US" sz="2400" dirty="0" smtClean="0">
                <a:latin typeface="微软雅黑" pitchFamily="34" charset="-122"/>
                <a:ea typeface="微软雅黑" pitchFamily="34" charset="-122"/>
              </a:rPr>
              <a:t>美元。</a:t>
            </a:r>
            <a:r>
              <a:rPr lang="en-US" altLang="zh-CN" sz="2400" dirty="0" smtClean="0">
                <a:latin typeface="微软雅黑" pitchFamily="34" charset="-122"/>
                <a:ea typeface="微软雅黑" pitchFamily="34" charset="-122"/>
              </a:rPr>
              <a:t>2003</a:t>
            </a:r>
            <a:r>
              <a:rPr lang="zh-CN" altLang="en-US" sz="2400" dirty="0" smtClean="0">
                <a:latin typeface="微软雅黑" pitchFamily="34" charset="-122"/>
                <a:ea typeface="微软雅黑" pitchFamily="34" charset="-122"/>
              </a:rPr>
              <a:t>年年底，中航油共卖出了总量为</a:t>
            </a:r>
            <a:r>
              <a:rPr lang="en-US" altLang="zh-CN" sz="2400" dirty="0" smtClean="0">
                <a:latin typeface="微软雅黑" pitchFamily="34" charset="-122"/>
                <a:ea typeface="微软雅黑" pitchFamily="34" charset="-122"/>
              </a:rPr>
              <a:t>200</a:t>
            </a:r>
            <a:r>
              <a:rPr lang="zh-CN" altLang="en-US" sz="2400" dirty="0" smtClean="0">
                <a:latin typeface="微软雅黑" pitchFamily="34" charset="-122"/>
                <a:ea typeface="微软雅黑" pitchFamily="34" charset="-122"/>
              </a:rPr>
              <a:t>万桶的期权合约，期间账面上是盈利的。</a:t>
            </a:r>
          </a:p>
          <a:p>
            <a:endParaRPr lang="zh-CN" altLang="en-US" sz="2000" dirty="0" smtClean="0">
              <a:ea typeface="宋体" pitchFamily="2" charset="-122"/>
            </a:endParaRPr>
          </a:p>
          <a:p>
            <a:endParaRPr lang="zh-CN" altLang="en-US" dirty="0">
              <a:ea typeface="宋体" pitchFamily="2" charset="-122"/>
            </a:endParaRPr>
          </a:p>
        </p:txBody>
      </p:sp>
      <p:cxnSp>
        <p:nvCxnSpPr>
          <p:cNvPr id="19" name="直接连接符 18"/>
          <p:cNvCxnSpPr/>
          <p:nvPr/>
        </p:nvCxnSpPr>
        <p:spPr>
          <a:xfrm>
            <a:off x="754856" y="1268760"/>
            <a:ext cx="7417544" cy="0"/>
          </a:xfrm>
          <a:prstGeom prst="line">
            <a:avLst/>
          </a:prstGeom>
          <a:ln>
            <a:solidFill>
              <a:srgbClr val="FF6699"/>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02488" y="6016087"/>
            <a:ext cx="1693648" cy="923330"/>
          </a:xfrm>
          <a:prstGeom prst="rect">
            <a:avLst/>
          </a:prstGeom>
          <a:noFill/>
        </p:spPr>
        <p:txBody>
          <a:bodyPr wrap="square" rtlCol="0">
            <a:spAutoFit/>
          </a:bodyPr>
          <a:lstStyle/>
          <a:p>
            <a:r>
              <a:rPr lang="en-US" altLang="zh-CN" dirty="0" smtClean="0">
                <a:solidFill>
                  <a:schemeClr val="bg1"/>
                </a:solidFill>
              </a:rPr>
              <a:t>4</a:t>
            </a:r>
          </a:p>
          <a:p>
            <a:endParaRPr lang="en-US" altLang="zh-CN" dirty="0" smtClean="0">
              <a:solidFill>
                <a:schemeClr val="bg1"/>
              </a:solidFill>
            </a:endParaRPr>
          </a:p>
          <a:p>
            <a:endParaRPr lang="zh-CN" altLang="en-US" dirty="0">
              <a:solidFill>
                <a:schemeClr val="bg1"/>
              </a:solidFill>
            </a:endParaRPr>
          </a:p>
        </p:txBody>
      </p:sp>
    </p:spTree>
    <p:extLst>
      <p:ext uri="{BB962C8B-B14F-4D97-AF65-F5344CB8AC3E}">
        <p14:creationId xmlns:p14="http://schemas.microsoft.com/office/powerpoint/2010/main" val="426585994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1"/>
          <p:cNvSpPr>
            <a:spLocks noGrp="1"/>
          </p:cNvSpPr>
          <p:nvPr>
            <p:ph type="title"/>
          </p:nvPr>
        </p:nvSpPr>
        <p:spPr>
          <a:xfrm>
            <a:off x="457199" y="116632"/>
            <a:ext cx="8219257" cy="1143000"/>
          </a:xfrm>
        </p:spPr>
        <p:txBody>
          <a:bodyPr>
            <a:normAutofit/>
          </a:bodyPr>
          <a:lstStyle/>
          <a:p>
            <a:pPr algn="l"/>
            <a:r>
              <a:rPr lang="zh-CN" altLang="en-US" sz="3600" b="1" dirty="0" smtClean="0">
                <a:latin typeface="微软雅黑" pitchFamily="34" charset="-122"/>
                <a:ea typeface="微软雅黑" pitchFamily="34" charset="-122"/>
              </a:rPr>
              <a:t>事件</a:t>
            </a:r>
            <a:r>
              <a:rPr lang="zh-CN" altLang="en-US" sz="3600" b="1" dirty="0" smtClean="0">
                <a:solidFill>
                  <a:srgbClr val="FF6699"/>
                </a:solidFill>
                <a:latin typeface="微软雅黑" pitchFamily="34" charset="-122"/>
                <a:ea typeface="微软雅黑" pitchFamily="34" charset="-122"/>
              </a:rPr>
              <a:t>回顾</a:t>
            </a:r>
            <a:r>
              <a:rPr lang="en-US" altLang="zh-CN" sz="3600" b="1" dirty="0" smtClean="0">
                <a:solidFill>
                  <a:srgbClr val="FF6699"/>
                </a:solidFill>
                <a:latin typeface="微软雅黑" pitchFamily="34" charset="-122"/>
                <a:ea typeface="微软雅黑" pitchFamily="34" charset="-122"/>
              </a:rPr>
              <a:t>-2</a:t>
            </a:r>
            <a:endParaRPr lang="zh-CN" altLang="en-US" sz="3600" b="1" dirty="0">
              <a:solidFill>
                <a:schemeClr val="tx1">
                  <a:lumMod val="65000"/>
                  <a:lumOff val="35000"/>
                </a:schemeClr>
              </a:solidFill>
              <a:latin typeface="微软雅黑" pitchFamily="34" charset="-122"/>
              <a:ea typeface="微软雅黑" pitchFamily="34" charset="-122"/>
            </a:endParaRPr>
          </a:p>
        </p:txBody>
      </p:sp>
      <p:grpSp>
        <p:nvGrpSpPr>
          <p:cNvPr id="30" name="48 Grupo"/>
          <p:cNvGrpSpPr>
            <a:grpSpLocks/>
          </p:cNvGrpSpPr>
          <p:nvPr/>
        </p:nvGrpSpPr>
        <p:grpSpPr bwMode="auto">
          <a:xfrm>
            <a:off x="5940152" y="1988840"/>
            <a:ext cx="6350" cy="3017837"/>
            <a:chOff x="4276603" y="1491264"/>
            <a:chExt cx="319" cy="3377896"/>
          </a:xfrm>
        </p:grpSpPr>
        <p:cxnSp>
          <p:nvCxnSpPr>
            <p:cNvPr id="31" name="49 Conector recto"/>
            <p:cNvCxnSpPr/>
            <p:nvPr/>
          </p:nvCxnSpPr>
          <p:spPr>
            <a:xfrm>
              <a:off x="4276603" y="1491264"/>
              <a:ext cx="0" cy="3377896"/>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2" name="50 Conector recto"/>
            <p:cNvCxnSpPr/>
            <p:nvPr/>
          </p:nvCxnSpPr>
          <p:spPr>
            <a:xfrm>
              <a:off x="4276922" y="1491264"/>
              <a:ext cx="0" cy="3377896"/>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sp>
        <p:nvSpPr>
          <p:cNvPr id="16" name="Rectangle 3"/>
          <p:cNvSpPr txBox="1">
            <a:spLocks noChangeArrowheads="1"/>
          </p:cNvSpPr>
          <p:nvPr/>
        </p:nvSpPr>
        <p:spPr>
          <a:xfrm>
            <a:off x="3213348" y="836712"/>
            <a:ext cx="5453608" cy="48768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smtClean="0">
                <a:latin typeface="微软雅黑" pitchFamily="34" charset="-122"/>
                <a:ea typeface="微软雅黑" pitchFamily="34" charset="-122"/>
              </a:rPr>
              <a:t>2004</a:t>
            </a:r>
            <a:r>
              <a:rPr lang="zh-CN" altLang="en-US" sz="2400" dirty="0" smtClean="0">
                <a:latin typeface="微软雅黑" pitchFamily="34" charset="-122"/>
                <a:ea typeface="微软雅黑" pitchFamily="34" charset="-122"/>
              </a:rPr>
              <a:t>年一、二季度，中航油（新加坡）账面亏损从</a:t>
            </a:r>
            <a:r>
              <a:rPr lang="en-US" altLang="zh-CN" sz="2400" dirty="0" smtClean="0">
                <a:latin typeface="微软雅黑" pitchFamily="34" charset="-122"/>
                <a:ea typeface="微软雅黑" pitchFamily="34" charset="-122"/>
              </a:rPr>
              <a:t>580</a:t>
            </a:r>
            <a:r>
              <a:rPr lang="zh-CN" altLang="en-US" sz="2400" dirty="0" smtClean="0">
                <a:latin typeface="微软雅黑" pitchFamily="34" charset="-122"/>
                <a:ea typeface="微软雅黑" pitchFamily="34" charset="-122"/>
              </a:rPr>
              <a:t>万美元增加到</a:t>
            </a:r>
            <a:r>
              <a:rPr lang="en-US" altLang="zh-CN" sz="2400" dirty="0" smtClean="0">
                <a:latin typeface="微软雅黑" pitchFamily="34" charset="-122"/>
                <a:ea typeface="微软雅黑" pitchFamily="34" charset="-122"/>
              </a:rPr>
              <a:t>3000</a:t>
            </a:r>
            <a:r>
              <a:rPr lang="zh-CN" altLang="en-US" sz="2400" dirty="0" smtClean="0">
                <a:latin typeface="微软雅黑" pitchFamily="34" charset="-122"/>
                <a:ea typeface="微软雅黑" pitchFamily="34" charset="-122"/>
              </a:rPr>
              <a:t>万美元。</a:t>
            </a:r>
            <a:endParaRPr lang="en-US" altLang="zh-CN" sz="2400" dirty="0" smtClean="0">
              <a:latin typeface="微软雅黑" pitchFamily="34" charset="-122"/>
              <a:ea typeface="微软雅黑" pitchFamily="34" charset="-122"/>
            </a:endParaRPr>
          </a:p>
          <a:p>
            <a:r>
              <a:rPr lang="en-US" altLang="zh-CN" sz="2400" dirty="0" smtClean="0">
                <a:latin typeface="微软雅黑" pitchFamily="34" charset="-122"/>
                <a:ea typeface="微软雅黑" pitchFamily="34" charset="-122"/>
              </a:rPr>
              <a:t>2004</a:t>
            </a:r>
            <a:r>
              <a:rPr lang="zh-CN" altLang="en-US" sz="2400" dirty="0" smtClean="0">
                <a:latin typeface="微软雅黑" pitchFamily="34" charset="-122"/>
                <a:ea typeface="微软雅黑" pitchFamily="34" charset="-122"/>
              </a:rPr>
              <a:t>年</a:t>
            </a:r>
            <a:r>
              <a:rPr lang="en-US" altLang="zh-CN" sz="2400" dirty="0" smtClean="0">
                <a:latin typeface="微软雅黑" pitchFamily="34" charset="-122"/>
                <a:ea typeface="微软雅黑" pitchFamily="34" charset="-122"/>
              </a:rPr>
              <a:t>10</a:t>
            </a:r>
            <a:r>
              <a:rPr lang="zh-CN" altLang="en-US" sz="2400" dirty="0" smtClean="0">
                <a:latin typeface="微软雅黑" pitchFamily="34" charset="-122"/>
                <a:ea typeface="微软雅黑" pitchFamily="34" charset="-122"/>
              </a:rPr>
              <a:t>月</a:t>
            </a:r>
            <a:r>
              <a:rPr lang="en-US" altLang="zh-CN" sz="2400" dirty="0" smtClean="0">
                <a:latin typeface="微软雅黑" pitchFamily="34" charset="-122"/>
                <a:ea typeface="微软雅黑" pitchFamily="34" charset="-122"/>
              </a:rPr>
              <a:t>10</a:t>
            </a:r>
            <a:r>
              <a:rPr lang="zh-CN" altLang="en-US" sz="2400" dirty="0" smtClean="0">
                <a:latin typeface="微软雅黑" pitchFamily="34" charset="-122"/>
                <a:ea typeface="微软雅黑" pitchFamily="34" charset="-122"/>
              </a:rPr>
              <a:t>日，国际原油期货价格创</a:t>
            </a:r>
            <a:r>
              <a:rPr lang="en-US" altLang="zh-CN" sz="2400" dirty="0" smtClean="0">
                <a:solidFill>
                  <a:srgbClr val="FF6699"/>
                </a:solidFill>
                <a:latin typeface="微软雅黑" pitchFamily="34" charset="-122"/>
                <a:ea typeface="微软雅黑" pitchFamily="34" charset="-122"/>
              </a:rPr>
              <a:t>55</a:t>
            </a:r>
            <a:r>
              <a:rPr lang="zh-CN" altLang="en-US" sz="2400" dirty="0" smtClean="0">
                <a:latin typeface="微软雅黑" pitchFamily="34" charset="-122"/>
                <a:ea typeface="微软雅黑" pitchFamily="34" charset="-122"/>
              </a:rPr>
              <a:t>美元</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桶新高。中航油（新加坡）卖出的有效期权合约达到</a:t>
            </a:r>
            <a:r>
              <a:rPr lang="en-US" altLang="zh-CN" sz="2400" dirty="0" smtClean="0">
                <a:latin typeface="微软雅黑" pitchFamily="34" charset="-122"/>
                <a:ea typeface="微软雅黑" pitchFamily="34" charset="-122"/>
              </a:rPr>
              <a:t>5200</a:t>
            </a:r>
            <a:r>
              <a:rPr lang="zh-CN" altLang="en-US" sz="2400" dirty="0" smtClean="0">
                <a:latin typeface="微软雅黑" pitchFamily="34" charset="-122"/>
                <a:ea typeface="微软雅黑" pitchFamily="34" charset="-122"/>
              </a:rPr>
              <a:t>万桶石油的巨量。根据合同，油价</a:t>
            </a:r>
            <a:r>
              <a:rPr lang="zh-CN" altLang="en-US" sz="2400" dirty="0" smtClean="0">
                <a:solidFill>
                  <a:srgbClr val="FF6699"/>
                </a:solidFill>
                <a:latin typeface="微软雅黑" pitchFamily="34" charset="-122"/>
                <a:ea typeface="微软雅黑" pitchFamily="34" charset="-122"/>
              </a:rPr>
              <a:t>每上涨</a:t>
            </a:r>
            <a:r>
              <a:rPr lang="en-US" altLang="zh-CN" sz="2400" dirty="0" smtClean="0">
                <a:solidFill>
                  <a:srgbClr val="FF6699"/>
                </a:solidFill>
                <a:latin typeface="微软雅黑" pitchFamily="34" charset="-122"/>
                <a:ea typeface="微软雅黑" pitchFamily="34" charset="-122"/>
              </a:rPr>
              <a:t>1</a:t>
            </a:r>
            <a:r>
              <a:rPr lang="zh-CN" altLang="en-US" sz="2400" dirty="0" smtClean="0">
                <a:solidFill>
                  <a:srgbClr val="FF6699"/>
                </a:solidFill>
                <a:latin typeface="微软雅黑" pitchFamily="34" charset="-122"/>
                <a:ea typeface="微软雅黑" pitchFamily="34" charset="-122"/>
              </a:rPr>
              <a:t>美元</a:t>
            </a:r>
            <a:r>
              <a:rPr lang="zh-CN" altLang="en-US" sz="2400" dirty="0" smtClean="0">
                <a:latin typeface="微软雅黑" pitchFamily="34" charset="-122"/>
                <a:ea typeface="微软雅黑" pitchFamily="34" charset="-122"/>
              </a:rPr>
              <a:t>，中航油（新加坡）需要向国际投行等交易对手支付</a:t>
            </a:r>
            <a:r>
              <a:rPr lang="en-US" altLang="zh-CN" sz="2400" dirty="0" smtClean="0">
                <a:solidFill>
                  <a:srgbClr val="FF6699"/>
                </a:solidFill>
                <a:latin typeface="微软雅黑" pitchFamily="34" charset="-122"/>
                <a:ea typeface="微软雅黑" pitchFamily="34" charset="-122"/>
              </a:rPr>
              <a:t>5000</a:t>
            </a:r>
            <a:r>
              <a:rPr lang="zh-CN" altLang="en-US" sz="2400" dirty="0" smtClean="0">
                <a:solidFill>
                  <a:srgbClr val="FF6699"/>
                </a:solidFill>
                <a:latin typeface="微软雅黑" pitchFamily="34" charset="-122"/>
                <a:ea typeface="微软雅黑" pitchFamily="34" charset="-122"/>
              </a:rPr>
              <a:t>万美元的保证金</a:t>
            </a:r>
            <a:r>
              <a:rPr lang="zh-CN" altLang="en-US" sz="2400" dirty="0" smtClean="0">
                <a:latin typeface="微软雅黑" pitchFamily="34" charset="-122"/>
                <a:ea typeface="微软雅黑" pitchFamily="34" charset="-122"/>
              </a:rPr>
              <a:t>。为追加保证金，公司已耗尽近</a:t>
            </a:r>
            <a:r>
              <a:rPr lang="en-US" altLang="zh-CN" sz="2400" dirty="0" smtClean="0">
                <a:latin typeface="微软雅黑" pitchFamily="34" charset="-122"/>
                <a:ea typeface="微软雅黑" pitchFamily="34" charset="-122"/>
              </a:rPr>
              <a:t>2600</a:t>
            </a:r>
            <a:r>
              <a:rPr lang="zh-CN" altLang="en-US" sz="2400" dirty="0" smtClean="0">
                <a:latin typeface="微软雅黑" pitchFamily="34" charset="-122"/>
                <a:ea typeface="微软雅黑" pitchFamily="34" charset="-122"/>
              </a:rPr>
              <a:t>万美元的营运资本、</a:t>
            </a:r>
            <a:r>
              <a:rPr lang="en-US" altLang="zh-CN" sz="2400" dirty="0" smtClean="0">
                <a:latin typeface="微软雅黑" pitchFamily="34" charset="-122"/>
                <a:ea typeface="微软雅黑" pitchFamily="34" charset="-122"/>
              </a:rPr>
              <a:t>1.2</a:t>
            </a:r>
            <a:r>
              <a:rPr lang="zh-CN" altLang="en-US" sz="2400" dirty="0" smtClean="0">
                <a:latin typeface="微软雅黑" pitchFamily="34" charset="-122"/>
                <a:ea typeface="微软雅黑" pitchFamily="34" charset="-122"/>
              </a:rPr>
              <a:t>亿美元银团贷款和</a:t>
            </a:r>
            <a:r>
              <a:rPr lang="en-US" altLang="zh-CN" sz="2400" dirty="0" smtClean="0">
                <a:latin typeface="微软雅黑" pitchFamily="34" charset="-122"/>
                <a:ea typeface="微软雅黑" pitchFamily="34" charset="-122"/>
              </a:rPr>
              <a:t>6800</a:t>
            </a:r>
            <a:r>
              <a:rPr lang="zh-CN" altLang="en-US" sz="2400" dirty="0" smtClean="0">
                <a:latin typeface="微软雅黑" pitchFamily="34" charset="-122"/>
                <a:ea typeface="微软雅黑" pitchFamily="34" charset="-122"/>
              </a:rPr>
              <a:t>万美元应收账款资金，又支付</a:t>
            </a:r>
            <a:r>
              <a:rPr lang="en-US" altLang="zh-CN" sz="2400" dirty="0" smtClean="0">
                <a:latin typeface="微软雅黑" pitchFamily="34" charset="-122"/>
                <a:ea typeface="微软雅黑" pitchFamily="34" charset="-122"/>
              </a:rPr>
              <a:t>8000</a:t>
            </a:r>
            <a:r>
              <a:rPr lang="zh-CN" altLang="en-US" sz="2400" dirty="0" smtClean="0">
                <a:latin typeface="微软雅黑" pitchFamily="34" charset="-122"/>
                <a:ea typeface="微软雅黑" pitchFamily="34" charset="-122"/>
              </a:rPr>
              <a:t>万美元额外保证金。中航油（新加坡）现金流量已经枯竭。</a:t>
            </a:r>
          </a:p>
          <a:p>
            <a:endParaRPr lang="zh-CN" altLang="en-US" sz="2000" dirty="0">
              <a:ea typeface="宋体"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550293"/>
            <a:ext cx="2808312" cy="34563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 name="直接连接符 3"/>
          <p:cNvCxnSpPr/>
          <p:nvPr/>
        </p:nvCxnSpPr>
        <p:spPr>
          <a:xfrm>
            <a:off x="3213348" y="836712"/>
            <a:ext cx="0" cy="48768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102488" y="6016087"/>
            <a:ext cx="1693648" cy="646331"/>
          </a:xfrm>
          <a:prstGeom prst="rect">
            <a:avLst/>
          </a:prstGeom>
          <a:noFill/>
        </p:spPr>
        <p:txBody>
          <a:bodyPr wrap="square" rtlCol="0">
            <a:spAutoFit/>
          </a:bodyPr>
          <a:lstStyle/>
          <a:p>
            <a:r>
              <a:rPr lang="en-US" altLang="zh-CN" dirty="0" smtClean="0">
                <a:solidFill>
                  <a:schemeClr val="bg1"/>
                </a:solidFill>
              </a:rPr>
              <a:t>5</a:t>
            </a:r>
          </a:p>
          <a:p>
            <a:endParaRPr lang="zh-CN" altLang="en-US" dirty="0">
              <a:solidFill>
                <a:schemeClr val="bg1"/>
              </a:solidFill>
            </a:endParaRPr>
          </a:p>
        </p:txBody>
      </p:sp>
    </p:spTree>
    <p:extLst>
      <p:ext uri="{BB962C8B-B14F-4D97-AF65-F5344CB8AC3E}">
        <p14:creationId xmlns:p14="http://schemas.microsoft.com/office/powerpoint/2010/main" val="12747814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48 Grupo"/>
          <p:cNvGrpSpPr>
            <a:grpSpLocks/>
          </p:cNvGrpSpPr>
          <p:nvPr/>
        </p:nvGrpSpPr>
        <p:grpSpPr bwMode="auto">
          <a:xfrm>
            <a:off x="6091238" y="2109788"/>
            <a:ext cx="6350" cy="3017837"/>
            <a:chOff x="4276603" y="1491264"/>
            <a:chExt cx="319" cy="3377896"/>
          </a:xfrm>
        </p:grpSpPr>
        <p:cxnSp>
          <p:nvCxnSpPr>
            <p:cNvPr id="24" name="49 Conector recto"/>
            <p:cNvCxnSpPr/>
            <p:nvPr/>
          </p:nvCxnSpPr>
          <p:spPr>
            <a:xfrm>
              <a:off x="4276603" y="1491264"/>
              <a:ext cx="0" cy="3377896"/>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5" name="50 Conector recto"/>
            <p:cNvCxnSpPr/>
            <p:nvPr/>
          </p:nvCxnSpPr>
          <p:spPr>
            <a:xfrm>
              <a:off x="4276922" y="1491264"/>
              <a:ext cx="0" cy="3377896"/>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sp>
        <p:nvSpPr>
          <p:cNvPr id="31" name="标题 1"/>
          <p:cNvSpPr>
            <a:spLocks noGrp="1"/>
          </p:cNvSpPr>
          <p:nvPr>
            <p:ph type="title"/>
          </p:nvPr>
        </p:nvSpPr>
        <p:spPr>
          <a:xfrm>
            <a:off x="549964" y="35609"/>
            <a:ext cx="8219257" cy="1143000"/>
          </a:xfrm>
        </p:spPr>
        <p:txBody>
          <a:bodyPr>
            <a:normAutofit/>
          </a:bodyPr>
          <a:lstStyle/>
          <a:p>
            <a:pPr algn="l"/>
            <a:r>
              <a:rPr lang="zh-CN" altLang="en-US" sz="3600" b="1" dirty="0" smtClean="0">
                <a:solidFill>
                  <a:srgbClr val="FF6699"/>
                </a:solidFill>
                <a:latin typeface="微软雅黑" pitchFamily="34" charset="-122"/>
                <a:ea typeface="微软雅黑" pitchFamily="34" charset="-122"/>
              </a:rPr>
              <a:t>事件</a:t>
            </a:r>
            <a:r>
              <a:rPr lang="zh-CN" altLang="en-US" sz="3600" b="1" dirty="0" smtClean="0">
                <a:solidFill>
                  <a:schemeClr val="tx1">
                    <a:lumMod val="65000"/>
                    <a:lumOff val="35000"/>
                  </a:schemeClr>
                </a:solidFill>
                <a:latin typeface="微软雅黑" pitchFamily="34" charset="-122"/>
                <a:ea typeface="微软雅黑" pitchFamily="34" charset="-122"/>
              </a:rPr>
              <a:t>回顾</a:t>
            </a:r>
            <a:r>
              <a:rPr lang="en-US" altLang="zh-CN" sz="3600" b="1" dirty="0" smtClean="0">
                <a:solidFill>
                  <a:schemeClr val="tx1">
                    <a:lumMod val="65000"/>
                    <a:lumOff val="35000"/>
                  </a:schemeClr>
                </a:solidFill>
                <a:latin typeface="微软雅黑" pitchFamily="34" charset="-122"/>
                <a:ea typeface="微软雅黑" pitchFamily="34" charset="-122"/>
              </a:rPr>
              <a:t>-3</a:t>
            </a:r>
            <a:endParaRPr lang="zh-CN" altLang="en-US" sz="3600" b="1" dirty="0">
              <a:solidFill>
                <a:schemeClr val="tx1">
                  <a:lumMod val="65000"/>
                  <a:lumOff val="35000"/>
                </a:schemeClr>
              </a:solidFill>
              <a:latin typeface="微软雅黑" pitchFamily="34" charset="-122"/>
              <a:ea typeface="微软雅黑" pitchFamily="34" charset="-122"/>
            </a:endParaRPr>
          </a:p>
        </p:txBody>
      </p:sp>
      <p:sp>
        <p:nvSpPr>
          <p:cNvPr id="14" name="Rectangle 3"/>
          <p:cNvSpPr txBox="1">
            <a:spLocks noChangeArrowheads="1"/>
          </p:cNvSpPr>
          <p:nvPr/>
        </p:nvSpPr>
        <p:spPr>
          <a:xfrm>
            <a:off x="540092" y="1180306"/>
            <a:ext cx="76962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smtClean="0">
                <a:latin typeface="微软雅黑" pitchFamily="34" charset="-122"/>
                <a:ea typeface="微软雅黑" pitchFamily="34" charset="-122"/>
              </a:rPr>
              <a:t>10</a:t>
            </a:r>
            <a:r>
              <a:rPr lang="zh-CN" altLang="en-US" sz="2400" dirty="0" smtClean="0">
                <a:latin typeface="微软雅黑" pitchFamily="34" charset="-122"/>
                <a:ea typeface="微软雅黑" pitchFamily="34" charset="-122"/>
              </a:rPr>
              <a:t>月</a:t>
            </a:r>
            <a:r>
              <a:rPr lang="en-US" altLang="zh-CN" sz="2400" dirty="0" smtClean="0">
                <a:latin typeface="微软雅黑" pitchFamily="34" charset="-122"/>
                <a:ea typeface="微软雅黑" pitchFamily="34" charset="-122"/>
              </a:rPr>
              <a:t>26</a:t>
            </a:r>
            <a:r>
              <a:rPr lang="zh-CN" altLang="en-US" sz="2400" dirty="0" smtClean="0">
                <a:latin typeface="微软雅黑" pitchFamily="34" charset="-122"/>
                <a:ea typeface="微软雅黑" pitchFamily="34" charset="-122"/>
              </a:rPr>
              <a:t>日，中航油（新加坡）的最大交易对手日本三井能源风险管理公司正式发出违约函，催缴保证金。中航油（新加坡）被迫进行部分斩仓。至</a:t>
            </a:r>
            <a:r>
              <a:rPr lang="en-US" altLang="zh-CN" sz="2400" dirty="0" smtClean="0">
                <a:latin typeface="微软雅黑" pitchFamily="34" charset="-122"/>
                <a:ea typeface="微软雅黑" pitchFamily="34" charset="-122"/>
              </a:rPr>
              <a:t>11</a:t>
            </a:r>
            <a:r>
              <a:rPr lang="zh-CN" altLang="en-US" sz="2400" dirty="0" smtClean="0">
                <a:latin typeface="微软雅黑" pitchFamily="34" charset="-122"/>
                <a:ea typeface="微软雅黑" pitchFamily="34" charset="-122"/>
              </a:rPr>
              <a:t>月</a:t>
            </a:r>
            <a:r>
              <a:rPr lang="en-US" altLang="zh-CN" sz="2400" dirty="0" smtClean="0">
                <a:latin typeface="微软雅黑" pitchFamily="34" charset="-122"/>
                <a:ea typeface="微软雅黑" pitchFamily="34" charset="-122"/>
              </a:rPr>
              <a:t>8</a:t>
            </a:r>
            <a:r>
              <a:rPr lang="zh-CN" altLang="en-US" sz="2400" dirty="0" smtClean="0">
                <a:latin typeface="微软雅黑" pitchFamily="34" charset="-122"/>
                <a:ea typeface="微软雅黑" pitchFamily="34" charset="-122"/>
              </a:rPr>
              <a:t>日，公司继续</a:t>
            </a:r>
            <a:r>
              <a:rPr lang="zh-CN" altLang="en-US" sz="2400" dirty="0" smtClean="0">
                <a:solidFill>
                  <a:srgbClr val="FF6699"/>
                </a:solidFill>
                <a:latin typeface="微软雅黑" pitchFamily="34" charset="-122"/>
                <a:ea typeface="微软雅黑" pitchFamily="34" charset="-122"/>
              </a:rPr>
              <a:t>斩仓</a:t>
            </a:r>
            <a:r>
              <a:rPr lang="zh-CN" altLang="en-US" sz="2400" dirty="0" smtClean="0">
                <a:latin typeface="微软雅黑" pitchFamily="34" charset="-122"/>
                <a:ea typeface="微软雅黑" pitchFamily="34" charset="-122"/>
              </a:rPr>
              <a:t>，亏损增加到</a:t>
            </a:r>
            <a:r>
              <a:rPr lang="en-US" altLang="zh-CN" sz="2400" dirty="0" smtClean="0">
                <a:latin typeface="微软雅黑" pitchFamily="34" charset="-122"/>
                <a:ea typeface="微软雅黑" pitchFamily="34" charset="-122"/>
              </a:rPr>
              <a:t>2.32</a:t>
            </a:r>
            <a:r>
              <a:rPr lang="zh-CN" altLang="en-US" sz="2400" dirty="0" smtClean="0">
                <a:latin typeface="微软雅黑" pitchFamily="34" charset="-122"/>
                <a:ea typeface="微软雅黑" pitchFamily="34" charset="-122"/>
              </a:rPr>
              <a:t>亿美元。</a:t>
            </a:r>
          </a:p>
          <a:p>
            <a:r>
              <a:rPr lang="en-US" altLang="zh-CN" sz="2400" dirty="0" smtClean="0">
                <a:latin typeface="微软雅黑" pitchFamily="34" charset="-122"/>
                <a:ea typeface="微软雅黑" pitchFamily="34" charset="-122"/>
              </a:rPr>
              <a:t>11</a:t>
            </a:r>
            <a:r>
              <a:rPr lang="zh-CN" altLang="en-US" sz="2400" dirty="0" smtClean="0">
                <a:latin typeface="微软雅黑" pitchFamily="34" charset="-122"/>
                <a:ea typeface="微软雅黑" pitchFamily="34" charset="-122"/>
              </a:rPr>
              <a:t>月</a:t>
            </a:r>
            <a:r>
              <a:rPr lang="en-US" altLang="zh-CN" sz="2400" dirty="0" smtClean="0">
                <a:latin typeface="微软雅黑" pitchFamily="34" charset="-122"/>
                <a:ea typeface="微软雅黑" pitchFamily="34" charset="-122"/>
              </a:rPr>
              <a:t>25</a:t>
            </a:r>
            <a:r>
              <a:rPr lang="zh-CN" altLang="en-US" sz="2400" dirty="0" smtClean="0">
                <a:latin typeface="微软雅黑" pitchFamily="34" charset="-122"/>
                <a:ea typeface="微软雅黑" pitchFamily="34" charset="-122"/>
              </a:rPr>
              <a:t>日，由于不断遭到巴克莱资本、伦敦标准银行等国际投行的</a:t>
            </a:r>
            <a:r>
              <a:rPr lang="zh-CN" altLang="en-US" sz="2400" dirty="0" smtClean="0">
                <a:solidFill>
                  <a:srgbClr val="FF6699"/>
                </a:solidFill>
                <a:latin typeface="微软雅黑" pitchFamily="34" charset="-122"/>
                <a:ea typeface="微软雅黑" pitchFamily="34" charset="-122"/>
              </a:rPr>
              <a:t>逼仓</a:t>
            </a:r>
            <a:r>
              <a:rPr lang="zh-CN" altLang="en-US" sz="2400" dirty="0" smtClean="0">
                <a:latin typeface="微软雅黑" pitchFamily="34" charset="-122"/>
                <a:ea typeface="微软雅黑" pitchFamily="34" charset="-122"/>
              </a:rPr>
              <a:t>，中航油（新加坡）的实际亏损已经高达</a:t>
            </a:r>
            <a:r>
              <a:rPr lang="en-US" altLang="zh-CN" sz="2400" dirty="0" smtClean="0">
                <a:latin typeface="微软雅黑" pitchFamily="34" charset="-122"/>
                <a:ea typeface="微软雅黑" pitchFamily="34" charset="-122"/>
              </a:rPr>
              <a:t>3.81</a:t>
            </a:r>
            <a:r>
              <a:rPr lang="zh-CN" altLang="en-US" sz="2400" dirty="0" smtClean="0">
                <a:latin typeface="微软雅黑" pitchFamily="34" charset="-122"/>
                <a:ea typeface="微软雅黑" pitchFamily="34" charset="-122"/>
              </a:rPr>
              <a:t>亿美元，相对于其</a:t>
            </a:r>
            <a:r>
              <a:rPr lang="en-US" altLang="zh-CN" sz="2400" dirty="0" smtClean="0">
                <a:latin typeface="微软雅黑" pitchFamily="34" charset="-122"/>
                <a:ea typeface="微软雅黑" pitchFamily="34" charset="-122"/>
              </a:rPr>
              <a:t>1.45</a:t>
            </a:r>
            <a:r>
              <a:rPr lang="zh-CN" altLang="en-US" sz="2400" dirty="0" smtClean="0">
                <a:latin typeface="微软雅黑" pitchFamily="34" charset="-122"/>
                <a:ea typeface="微软雅黑" pitchFamily="34" charset="-122"/>
              </a:rPr>
              <a:t>亿美元的净资产已经资不抵债，陷入</a:t>
            </a:r>
            <a:r>
              <a:rPr lang="zh-CN" altLang="en-US" sz="2400" dirty="0" smtClean="0">
                <a:solidFill>
                  <a:srgbClr val="FF6699"/>
                </a:solidFill>
                <a:latin typeface="微软雅黑" pitchFamily="34" charset="-122"/>
                <a:ea typeface="微软雅黑" pitchFamily="34" charset="-122"/>
              </a:rPr>
              <a:t>技术性破产</a:t>
            </a:r>
            <a:r>
              <a:rPr lang="zh-CN" altLang="en-US" sz="2400" dirty="0" smtClean="0">
                <a:latin typeface="微软雅黑" pitchFamily="34" charset="-122"/>
                <a:ea typeface="微软雅黑" pitchFamily="34" charset="-122"/>
              </a:rPr>
              <a:t>的境地。</a:t>
            </a:r>
          </a:p>
          <a:p>
            <a:r>
              <a:rPr lang="en-US" altLang="zh-CN" sz="2400" dirty="0" smtClean="0">
                <a:latin typeface="微软雅黑" pitchFamily="34" charset="-122"/>
                <a:ea typeface="微软雅黑" pitchFamily="34" charset="-122"/>
              </a:rPr>
              <a:t>11</a:t>
            </a:r>
            <a:r>
              <a:rPr lang="zh-CN" altLang="en-US" sz="2400" dirty="0" smtClean="0">
                <a:latin typeface="微软雅黑" pitchFamily="34" charset="-122"/>
                <a:ea typeface="微软雅黑" pitchFamily="34" charset="-122"/>
              </a:rPr>
              <a:t>月</a:t>
            </a:r>
            <a:r>
              <a:rPr lang="en-US" altLang="zh-CN" sz="2400" dirty="0" smtClean="0">
                <a:latin typeface="微软雅黑" pitchFamily="34" charset="-122"/>
                <a:ea typeface="微软雅黑" pitchFamily="34" charset="-122"/>
              </a:rPr>
              <a:t>29</a:t>
            </a:r>
            <a:r>
              <a:rPr lang="zh-CN" altLang="en-US" sz="2400" dirty="0" smtClean="0">
                <a:latin typeface="微软雅黑" pitchFamily="34" charset="-122"/>
                <a:ea typeface="微软雅黑" pitchFamily="34" charset="-122"/>
              </a:rPr>
              <a:t>日，中航油（新加坡）申请</a:t>
            </a:r>
            <a:r>
              <a:rPr lang="zh-CN" altLang="en-US" sz="2400" dirty="0" smtClean="0">
                <a:solidFill>
                  <a:srgbClr val="FF6699"/>
                </a:solidFill>
                <a:latin typeface="微软雅黑" pitchFamily="34" charset="-122"/>
                <a:ea typeface="微软雅黑" pitchFamily="34" charset="-122"/>
              </a:rPr>
              <a:t>停牌</a:t>
            </a:r>
            <a:r>
              <a:rPr lang="zh-CN" altLang="en-US" sz="2400" dirty="0" smtClean="0">
                <a:latin typeface="微软雅黑" pitchFamily="34" charset="-122"/>
                <a:ea typeface="微软雅黑" pitchFamily="34" charset="-122"/>
              </a:rPr>
              <a:t>。次日，公司终止了所有期权交易，正式向市场公告了已亏</a:t>
            </a:r>
            <a:r>
              <a:rPr lang="en-US" altLang="zh-CN" sz="2400" dirty="0" smtClean="0">
                <a:latin typeface="微软雅黑" pitchFamily="34" charset="-122"/>
                <a:ea typeface="微软雅黑" pitchFamily="34" charset="-122"/>
              </a:rPr>
              <a:t>3.94</a:t>
            </a:r>
            <a:r>
              <a:rPr lang="zh-CN" altLang="en-US" sz="2400" dirty="0" smtClean="0">
                <a:latin typeface="微软雅黑" pitchFamily="34" charset="-122"/>
                <a:ea typeface="微软雅黑" pitchFamily="34" charset="-122"/>
              </a:rPr>
              <a:t>亿美元、潜亏</a:t>
            </a:r>
            <a:r>
              <a:rPr lang="en-US" altLang="zh-CN" sz="2400" dirty="0" smtClean="0">
                <a:latin typeface="微软雅黑" pitchFamily="34" charset="-122"/>
                <a:ea typeface="微软雅黑" pitchFamily="34" charset="-122"/>
              </a:rPr>
              <a:t>1.6</a:t>
            </a:r>
            <a:r>
              <a:rPr lang="zh-CN" altLang="en-US" sz="2400" dirty="0" smtClean="0">
                <a:latin typeface="微软雅黑" pitchFamily="34" charset="-122"/>
                <a:ea typeface="微软雅黑" pitchFamily="34" charset="-122"/>
              </a:rPr>
              <a:t>亿美元的消息，并向法院申请债务重组。中航油事件终于浮出水面。</a:t>
            </a:r>
          </a:p>
          <a:p>
            <a:endParaRPr lang="zh-CN" altLang="en-US" dirty="0">
              <a:ea typeface="宋体" pitchFamily="2" charset="-122"/>
            </a:endParaRPr>
          </a:p>
        </p:txBody>
      </p:sp>
      <p:cxnSp>
        <p:nvCxnSpPr>
          <p:cNvPr id="15" name="直接连接符 14"/>
          <p:cNvCxnSpPr/>
          <p:nvPr/>
        </p:nvCxnSpPr>
        <p:spPr>
          <a:xfrm>
            <a:off x="754856" y="1124744"/>
            <a:ext cx="7417544" cy="0"/>
          </a:xfrm>
          <a:prstGeom prst="line">
            <a:avLst/>
          </a:prstGeom>
          <a:ln>
            <a:solidFill>
              <a:srgbClr val="FF6699"/>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102488" y="6016087"/>
            <a:ext cx="1693648" cy="646331"/>
          </a:xfrm>
          <a:prstGeom prst="rect">
            <a:avLst/>
          </a:prstGeom>
          <a:noFill/>
        </p:spPr>
        <p:txBody>
          <a:bodyPr wrap="square" rtlCol="0">
            <a:spAutoFit/>
          </a:bodyPr>
          <a:lstStyle/>
          <a:p>
            <a:r>
              <a:rPr lang="en-US" altLang="zh-CN" dirty="0" smtClean="0">
                <a:solidFill>
                  <a:schemeClr val="bg1"/>
                </a:solidFill>
              </a:rPr>
              <a:t>6</a:t>
            </a:r>
          </a:p>
          <a:p>
            <a:endParaRPr lang="zh-CN" altLang="en-US" dirty="0">
              <a:solidFill>
                <a:schemeClr val="bg1"/>
              </a:solidFill>
            </a:endParaRPr>
          </a:p>
        </p:txBody>
      </p:sp>
    </p:spTree>
    <p:extLst>
      <p:ext uri="{BB962C8B-B14F-4D97-AF65-F5344CB8AC3E}">
        <p14:creationId xmlns:p14="http://schemas.microsoft.com/office/powerpoint/2010/main" val="273587006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9 CuadroTexto"/>
          <p:cNvSpPr txBox="1">
            <a:spLocks noChangeArrowheads="1"/>
          </p:cNvSpPr>
          <p:nvPr/>
        </p:nvSpPr>
        <p:spPr bwMode="auto">
          <a:xfrm>
            <a:off x="4205288" y="6093172"/>
            <a:ext cx="2619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HN" sz="1200" b="1" dirty="0" smtClean="0">
                <a:solidFill>
                  <a:srgbClr val="FF6699"/>
                </a:solidFill>
                <a:latin typeface="Calibri" pitchFamily="34" charset="0"/>
              </a:rPr>
              <a:t>7</a:t>
            </a:r>
            <a:endParaRPr lang="es-ES" sz="1200" b="1" dirty="0">
              <a:solidFill>
                <a:srgbClr val="FF6699"/>
              </a:solidFill>
              <a:latin typeface="Calibri" pitchFamily="34" charset="0"/>
            </a:endParaRPr>
          </a:p>
        </p:txBody>
      </p:sp>
      <p:sp>
        <p:nvSpPr>
          <p:cNvPr id="11" name="Rectangle 2"/>
          <p:cNvSpPr txBox="1">
            <a:spLocks noChangeArrowheads="1"/>
          </p:cNvSpPr>
          <p:nvPr/>
        </p:nvSpPr>
        <p:spPr bwMode="auto">
          <a:xfrm>
            <a:off x="754856" y="503301"/>
            <a:ext cx="7162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defRPr>
            </a:lvl2pPr>
            <a:lvl3pPr algn="l" rtl="0" eaLnBrk="0" fontAlgn="base" hangingPunct="0">
              <a:spcBef>
                <a:spcPct val="0"/>
              </a:spcBef>
              <a:spcAft>
                <a:spcPct val="0"/>
              </a:spcAft>
              <a:defRPr sz="3200">
                <a:solidFill>
                  <a:schemeClr val="tx1"/>
                </a:solidFill>
                <a:latin typeface="Arial" pitchFamily="34" charset="0"/>
              </a:defRPr>
            </a:lvl3pPr>
            <a:lvl4pPr algn="l" rtl="0" eaLnBrk="0" fontAlgn="base" hangingPunct="0">
              <a:spcBef>
                <a:spcPct val="0"/>
              </a:spcBef>
              <a:spcAft>
                <a:spcPct val="0"/>
              </a:spcAft>
              <a:defRPr sz="3200">
                <a:solidFill>
                  <a:schemeClr val="tx1"/>
                </a:solidFill>
                <a:latin typeface="Arial" pitchFamily="34" charset="0"/>
              </a:defRPr>
            </a:lvl4pPr>
            <a:lvl5pPr algn="l" rtl="0" eaLnBrk="0" fontAlgn="base" hangingPunct="0">
              <a:spcBef>
                <a:spcPct val="0"/>
              </a:spcBef>
              <a:spcAft>
                <a:spcPct val="0"/>
              </a:spcAft>
              <a:defRPr sz="3200">
                <a:solidFill>
                  <a:schemeClr val="tx1"/>
                </a:solidFill>
                <a:latin typeface="Arial" pitchFamily="34" charset="0"/>
              </a:defRPr>
            </a:lvl5pPr>
            <a:lvl6pPr marL="457200" algn="l" rtl="0" eaLnBrk="0" fontAlgn="base" hangingPunct="0">
              <a:spcBef>
                <a:spcPct val="0"/>
              </a:spcBef>
              <a:spcAft>
                <a:spcPct val="0"/>
              </a:spcAft>
              <a:defRPr sz="3200">
                <a:solidFill>
                  <a:schemeClr val="tx1"/>
                </a:solidFill>
                <a:latin typeface="Arial" pitchFamily="34" charset="0"/>
              </a:defRPr>
            </a:lvl6pPr>
            <a:lvl7pPr marL="914400" algn="l" rtl="0" eaLnBrk="0" fontAlgn="base" hangingPunct="0">
              <a:spcBef>
                <a:spcPct val="0"/>
              </a:spcBef>
              <a:spcAft>
                <a:spcPct val="0"/>
              </a:spcAft>
              <a:defRPr sz="3200">
                <a:solidFill>
                  <a:schemeClr val="tx1"/>
                </a:solidFill>
                <a:latin typeface="Arial" pitchFamily="34" charset="0"/>
              </a:defRPr>
            </a:lvl7pPr>
            <a:lvl8pPr marL="1371600" algn="l" rtl="0" eaLnBrk="0" fontAlgn="base" hangingPunct="0">
              <a:spcBef>
                <a:spcPct val="0"/>
              </a:spcBef>
              <a:spcAft>
                <a:spcPct val="0"/>
              </a:spcAft>
              <a:defRPr sz="3200">
                <a:solidFill>
                  <a:schemeClr val="tx1"/>
                </a:solidFill>
                <a:latin typeface="Arial" pitchFamily="34" charset="0"/>
              </a:defRPr>
            </a:lvl8pPr>
            <a:lvl9pPr marL="1828800" algn="l" rtl="0" eaLnBrk="0" fontAlgn="base" hangingPunct="0">
              <a:spcBef>
                <a:spcPct val="0"/>
              </a:spcBef>
              <a:spcAft>
                <a:spcPct val="0"/>
              </a:spcAft>
              <a:defRPr sz="3200">
                <a:solidFill>
                  <a:schemeClr val="tx1"/>
                </a:solidFill>
                <a:latin typeface="Arial" pitchFamily="34" charset="0"/>
              </a:defRPr>
            </a:lvl9pPr>
          </a:lstStyle>
          <a:p>
            <a:pPr eaLnBrk="1" hangingPunct="1"/>
            <a:r>
              <a:rPr lang="zh-CN" altLang="en-US" sz="3600" dirty="0" smtClean="0">
                <a:latin typeface="微软雅黑" pitchFamily="34" charset="-122"/>
                <a:ea typeface="微软雅黑" pitchFamily="34" charset="-122"/>
              </a:rPr>
              <a:t>主要内容</a:t>
            </a:r>
            <a:endParaRPr lang="zh-CN" altLang="en-US" sz="3600" dirty="0">
              <a:latin typeface="微软雅黑" pitchFamily="34" charset="-122"/>
              <a:ea typeface="微软雅黑" pitchFamily="34" charset="-122"/>
            </a:endParaRPr>
          </a:p>
        </p:txBody>
      </p:sp>
      <p:grpSp>
        <p:nvGrpSpPr>
          <p:cNvPr id="13" name="Group 3"/>
          <p:cNvGrpSpPr>
            <a:grpSpLocks/>
          </p:cNvGrpSpPr>
          <p:nvPr/>
        </p:nvGrpSpPr>
        <p:grpSpPr bwMode="auto">
          <a:xfrm>
            <a:off x="1059656" y="2027301"/>
            <a:ext cx="762000" cy="665163"/>
            <a:chOff x="0" y="0"/>
            <a:chExt cx="1549" cy="1351"/>
          </a:xfrm>
        </p:grpSpPr>
        <p:sp>
          <p:nvSpPr>
            <p:cNvPr id="14" name="AutoShape 4"/>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AutoShape 5"/>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189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AutoShape 6"/>
            <p:cNvSpPr>
              <a:spLocks noChangeArrowheads="1"/>
            </p:cNvSpPr>
            <p:nvPr/>
          </p:nvSpPr>
          <p:spPr bwMode="auto">
            <a:xfrm>
              <a:off x="90" y="80"/>
              <a:ext cx="1350" cy="1168"/>
            </a:xfrm>
            <a:prstGeom prst="hexagon">
              <a:avLst>
                <a:gd name="adj" fmla="val 28896"/>
                <a:gd name="vf" fmla="val 115470"/>
              </a:avLst>
            </a:prstGeom>
            <a:gradFill rotWithShape="1">
              <a:gsLst>
                <a:gs pos="0">
                  <a:srgbClr val="305148"/>
                </a:gs>
                <a:gs pos="100000">
                  <a:schemeClr val="accent2"/>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7"/>
          <p:cNvGrpSpPr>
            <a:grpSpLocks/>
          </p:cNvGrpSpPr>
          <p:nvPr/>
        </p:nvGrpSpPr>
        <p:grpSpPr bwMode="auto">
          <a:xfrm>
            <a:off x="1059656" y="2941701"/>
            <a:ext cx="762000" cy="665163"/>
            <a:chOff x="0" y="0"/>
            <a:chExt cx="1549" cy="1351"/>
          </a:xfrm>
        </p:grpSpPr>
        <p:sp>
          <p:nvSpPr>
            <p:cNvPr id="18" name="AutoShape 8"/>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AutoShape 9"/>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189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AutoShape 10"/>
            <p:cNvSpPr>
              <a:spLocks noChangeArrowheads="1"/>
            </p:cNvSpPr>
            <p:nvPr/>
          </p:nvSpPr>
          <p:spPr bwMode="auto">
            <a:xfrm>
              <a:off x="90" y="80"/>
              <a:ext cx="1350" cy="1168"/>
            </a:xfrm>
            <a:prstGeom prst="hexagon">
              <a:avLst>
                <a:gd name="adj" fmla="val 28896"/>
                <a:gd name="vf" fmla="val 115470"/>
              </a:avLst>
            </a:prstGeom>
            <a:gradFill rotWithShape="1">
              <a:gsLst>
                <a:gs pos="0">
                  <a:srgbClr val="385464"/>
                </a:gs>
                <a:gs pos="100000">
                  <a:schemeClr val="accent1"/>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 name="Line 11"/>
          <p:cNvSpPr>
            <a:spLocks noChangeShapeType="1"/>
          </p:cNvSpPr>
          <p:nvPr/>
        </p:nvSpPr>
        <p:spPr bwMode="auto">
          <a:xfrm>
            <a:off x="1669256" y="258292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Text Box 12">
            <a:hlinkClick r:id="rId2" action="ppaction://hlinksldjump"/>
          </p:cNvPr>
          <p:cNvSpPr txBox="1">
            <a:spLocks noChangeArrowheads="1"/>
          </p:cNvSpPr>
          <p:nvPr/>
        </p:nvSpPr>
        <p:spPr bwMode="auto">
          <a:xfrm>
            <a:off x="2126456" y="2103501"/>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zh-CN" altLang="en-US" sz="2400" dirty="0">
                <a:solidFill>
                  <a:schemeClr val="bg1">
                    <a:lumMod val="50000"/>
                  </a:schemeClr>
                </a:solidFill>
                <a:latin typeface="微软雅黑" pitchFamily="34" charset="-122"/>
                <a:ea typeface="微软雅黑" pitchFamily="34" charset="-122"/>
              </a:rPr>
              <a:t>中航油简介</a:t>
            </a:r>
            <a:endParaRPr lang="en-US" altLang="zh-CN" sz="2400" dirty="0">
              <a:solidFill>
                <a:schemeClr val="bg1">
                  <a:lumMod val="50000"/>
                </a:schemeClr>
              </a:solidFill>
              <a:latin typeface="微软雅黑" pitchFamily="34" charset="-122"/>
              <a:ea typeface="微软雅黑" pitchFamily="34" charset="-122"/>
            </a:endParaRPr>
          </a:p>
        </p:txBody>
      </p:sp>
      <p:sp>
        <p:nvSpPr>
          <p:cNvPr id="29" name="Text Box 13"/>
          <p:cNvSpPr txBox="1">
            <a:spLocks noChangeArrowheads="1"/>
          </p:cNvSpPr>
          <p:nvPr/>
        </p:nvSpPr>
        <p:spPr bwMode="auto">
          <a:xfrm>
            <a:off x="1256506" y="212572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400" b="1">
                <a:solidFill>
                  <a:schemeClr val="bg1"/>
                </a:solidFill>
              </a:rPr>
              <a:t>1</a:t>
            </a:r>
          </a:p>
        </p:txBody>
      </p:sp>
      <p:sp>
        <p:nvSpPr>
          <p:cNvPr id="30" name="Line 14"/>
          <p:cNvSpPr>
            <a:spLocks noChangeShapeType="1"/>
          </p:cNvSpPr>
          <p:nvPr/>
        </p:nvSpPr>
        <p:spPr bwMode="auto">
          <a:xfrm>
            <a:off x="1669256" y="355130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16"/>
          <p:cNvSpPr txBox="1">
            <a:spLocks noChangeArrowheads="1"/>
          </p:cNvSpPr>
          <p:nvPr/>
        </p:nvSpPr>
        <p:spPr bwMode="auto">
          <a:xfrm>
            <a:off x="1256506" y="304012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400" b="1">
                <a:solidFill>
                  <a:schemeClr val="bg1"/>
                </a:solidFill>
              </a:rPr>
              <a:t>2</a:t>
            </a:r>
          </a:p>
        </p:txBody>
      </p:sp>
      <p:grpSp>
        <p:nvGrpSpPr>
          <p:cNvPr id="32" name="Group 17"/>
          <p:cNvGrpSpPr>
            <a:grpSpLocks/>
          </p:cNvGrpSpPr>
          <p:nvPr/>
        </p:nvGrpSpPr>
        <p:grpSpPr bwMode="auto">
          <a:xfrm>
            <a:off x="1059656" y="3833876"/>
            <a:ext cx="762000" cy="665163"/>
            <a:chOff x="0" y="0"/>
            <a:chExt cx="1549" cy="1351"/>
          </a:xfrm>
        </p:grpSpPr>
        <p:sp>
          <p:nvSpPr>
            <p:cNvPr id="33" name="AutoShape 18"/>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AutoShape 19"/>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189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AutoShape 20"/>
            <p:cNvSpPr>
              <a:spLocks noChangeArrowheads="1"/>
            </p:cNvSpPr>
            <p:nvPr/>
          </p:nvSpPr>
          <p:spPr bwMode="auto">
            <a:xfrm>
              <a:off x="90" y="80"/>
              <a:ext cx="1350" cy="1168"/>
            </a:xfrm>
            <a:prstGeom prst="hexagon">
              <a:avLst>
                <a:gd name="adj" fmla="val 28896"/>
                <a:gd name="vf" fmla="val 115470"/>
              </a:avLst>
            </a:prstGeom>
            <a:gradFill rotWithShape="1">
              <a:gsLst>
                <a:gs pos="0">
                  <a:srgbClr val="305148"/>
                </a:gs>
                <a:gs pos="100000">
                  <a:schemeClr val="accent2"/>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 name="Line 25"/>
          <p:cNvSpPr>
            <a:spLocks noChangeShapeType="1"/>
          </p:cNvSpPr>
          <p:nvPr/>
        </p:nvSpPr>
        <p:spPr bwMode="auto">
          <a:xfrm>
            <a:off x="1669256" y="444347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Text Box 27"/>
          <p:cNvSpPr txBox="1">
            <a:spLocks noChangeArrowheads="1"/>
          </p:cNvSpPr>
          <p:nvPr/>
        </p:nvSpPr>
        <p:spPr bwMode="auto">
          <a:xfrm>
            <a:off x="1256506" y="393230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400" b="1">
                <a:solidFill>
                  <a:schemeClr val="bg1"/>
                </a:solidFill>
              </a:rPr>
              <a:t>3</a:t>
            </a:r>
          </a:p>
        </p:txBody>
      </p:sp>
      <p:sp>
        <p:nvSpPr>
          <p:cNvPr id="44" name="Text Box 30"/>
          <p:cNvSpPr txBox="1">
            <a:spLocks noChangeArrowheads="1"/>
          </p:cNvSpPr>
          <p:nvPr/>
        </p:nvSpPr>
        <p:spPr bwMode="auto">
          <a:xfrm>
            <a:off x="1256506" y="484670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400" b="1">
                <a:solidFill>
                  <a:schemeClr val="bg1"/>
                </a:solidFill>
              </a:rPr>
              <a:t>4</a:t>
            </a:r>
          </a:p>
        </p:txBody>
      </p:sp>
      <p:sp>
        <p:nvSpPr>
          <p:cNvPr id="45" name="Text Box 31"/>
          <p:cNvSpPr txBox="1">
            <a:spLocks noChangeArrowheads="1"/>
          </p:cNvSpPr>
          <p:nvPr/>
        </p:nvSpPr>
        <p:spPr bwMode="auto">
          <a:xfrm>
            <a:off x="2126456" y="3017901"/>
            <a:ext cx="2819400" cy="457200"/>
          </a:xfrm>
          <a:prstGeom prst="rect">
            <a:avLst/>
          </a:prstGeom>
          <a:noFill/>
          <a:ln>
            <a:noFill/>
          </a:ln>
          <a:effectLst/>
          <a:extLst>
            <a:ext uri="{909E8E84-426E-40DD-AFC4-6F175D3DCCD1}">
              <a14:hiddenFill xmlns:a14="http://schemas.microsoft.com/office/drawing/2010/main">
                <a:gradFill rotWithShape="0">
                  <a:gsLst>
                    <a:gs pos="0">
                      <a:schemeClr val="bg2">
                        <a:alpha val="14999"/>
                      </a:schemeClr>
                    </a:gs>
                    <a:gs pos="100000">
                      <a:srgbClr val="D3D3D3"/>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bg1">
                    <a:lumMod val="50000"/>
                  </a:schemeClr>
                </a:solidFill>
                <a:latin typeface="微软雅黑" pitchFamily="34" charset="-122"/>
                <a:ea typeface="微软雅黑" pitchFamily="34" charset="-122"/>
              </a:rPr>
              <a:t>中航油事件回顾</a:t>
            </a:r>
          </a:p>
        </p:txBody>
      </p:sp>
      <p:cxnSp>
        <p:nvCxnSpPr>
          <p:cNvPr id="5" name="直接连接符 4"/>
          <p:cNvCxnSpPr/>
          <p:nvPr/>
        </p:nvCxnSpPr>
        <p:spPr>
          <a:xfrm>
            <a:off x="754856" y="1268760"/>
            <a:ext cx="7417544" cy="0"/>
          </a:xfrm>
          <a:prstGeom prst="line">
            <a:avLst/>
          </a:prstGeom>
          <a:ln>
            <a:solidFill>
              <a:srgbClr val="FF6699"/>
            </a:solidFill>
          </a:ln>
        </p:spPr>
        <p:style>
          <a:lnRef idx="1">
            <a:schemeClr val="accent1"/>
          </a:lnRef>
          <a:fillRef idx="0">
            <a:schemeClr val="accent1"/>
          </a:fillRef>
          <a:effectRef idx="0">
            <a:schemeClr val="accent1"/>
          </a:effectRef>
          <a:fontRef idx="minor">
            <a:schemeClr val="tx1"/>
          </a:fontRef>
        </p:style>
      </p:cxnSp>
      <p:sp>
        <p:nvSpPr>
          <p:cNvPr id="47" name="Text Box 29">
            <a:hlinkClick r:id="" action="ppaction://noaction"/>
          </p:cNvPr>
          <p:cNvSpPr txBox="1">
            <a:spLocks noChangeArrowheads="1"/>
          </p:cNvSpPr>
          <p:nvPr/>
        </p:nvSpPr>
        <p:spPr bwMode="auto">
          <a:xfrm>
            <a:off x="2155754" y="3856699"/>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zh-CN" altLang="en-US" sz="2400" b="1" dirty="0">
                <a:latin typeface="微软雅黑" pitchFamily="34" charset="-122"/>
                <a:ea typeface="微软雅黑" pitchFamily="34" charset="-122"/>
              </a:rPr>
              <a:t>总结</a:t>
            </a:r>
            <a:r>
              <a:rPr lang="zh-CN" altLang="en-US" sz="2400" b="1" dirty="0" smtClean="0">
                <a:latin typeface="微软雅黑" pitchFamily="34" charset="-122"/>
                <a:ea typeface="微软雅黑" pitchFamily="34" charset="-122"/>
              </a:rPr>
              <a:t>与分析</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268966345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txBox="1">
            <a:spLocks noChangeArrowheads="1"/>
          </p:cNvSpPr>
          <p:nvPr/>
        </p:nvSpPr>
        <p:spPr>
          <a:xfrm>
            <a:off x="-647700" y="289150"/>
            <a:ext cx="7162800" cy="487363"/>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smtClean="0">
                <a:latin typeface="微软雅黑" pitchFamily="34" charset="-122"/>
                <a:ea typeface="微软雅黑" pitchFamily="34" charset="-122"/>
              </a:rPr>
              <a:t>中航油亏损</a:t>
            </a:r>
            <a:r>
              <a:rPr lang="zh-CN" altLang="en-US" b="1" dirty="0" smtClean="0">
                <a:solidFill>
                  <a:srgbClr val="FF6699"/>
                </a:solidFill>
                <a:latin typeface="微软雅黑" pitchFamily="34" charset="-122"/>
                <a:ea typeface="微软雅黑" pitchFamily="34" charset="-122"/>
              </a:rPr>
              <a:t>过程分析</a:t>
            </a:r>
            <a:endParaRPr lang="zh-CN" altLang="en-US" b="1" dirty="0">
              <a:solidFill>
                <a:srgbClr val="FF6699"/>
              </a:solidFill>
              <a:latin typeface="微软雅黑" pitchFamily="34" charset="-122"/>
              <a:ea typeface="微软雅黑" pitchFamily="34" charset="-122"/>
            </a:endParaRPr>
          </a:p>
        </p:txBody>
      </p:sp>
      <p:sp>
        <p:nvSpPr>
          <p:cNvPr id="16" name="Oval 4"/>
          <p:cNvSpPr>
            <a:spLocks noChangeArrowheads="1"/>
          </p:cNvSpPr>
          <p:nvPr/>
        </p:nvSpPr>
        <p:spPr bwMode="auto">
          <a:xfrm>
            <a:off x="2209800" y="2514600"/>
            <a:ext cx="5229225" cy="2676525"/>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Arc 5"/>
          <p:cNvSpPr>
            <a:spLocks/>
          </p:cNvSpPr>
          <p:nvPr/>
        </p:nvSpPr>
        <p:spPr bwMode="auto">
          <a:xfrm>
            <a:off x="1143000" y="1676400"/>
            <a:ext cx="7180263" cy="4365625"/>
          </a:xfrm>
          <a:custGeom>
            <a:avLst/>
            <a:gdLst>
              <a:gd name="T0" fmla="*/ 2147483647 w 41195"/>
              <a:gd name="T1" fmla="*/ 2147483647 h 43014"/>
              <a:gd name="T2" fmla="*/ 2147483647 w 41195"/>
              <a:gd name="T3" fmla="*/ 2147483647 h 43014"/>
              <a:gd name="T4" fmla="*/ 2147483647 w 41195"/>
              <a:gd name="T5" fmla="*/ 2147483647 h 43014"/>
              <a:gd name="T6" fmla="*/ 0 60000 65536"/>
              <a:gd name="T7" fmla="*/ 0 60000 65536"/>
              <a:gd name="T8" fmla="*/ 0 60000 65536"/>
              <a:gd name="T9" fmla="*/ 0 w 41195"/>
              <a:gd name="T10" fmla="*/ 0 h 43014"/>
              <a:gd name="T11" fmla="*/ 41195 w 41195"/>
              <a:gd name="T12" fmla="*/ 43014 h 43014"/>
            </a:gdLst>
            <a:ahLst/>
            <a:cxnLst>
              <a:cxn ang="T6">
                <a:pos x="T0" y="T1"/>
              </a:cxn>
              <a:cxn ang="T7">
                <a:pos x="T2" y="T3"/>
              </a:cxn>
              <a:cxn ang="T8">
                <a:pos x="T4" y="T5"/>
              </a:cxn>
            </a:cxnLst>
            <a:rect l="T9" t="T10" r="T11" b="T12"/>
            <a:pathLst>
              <a:path w="41195" h="43014" fill="none" extrusionOk="0">
                <a:moveTo>
                  <a:pt x="18773" y="43014"/>
                </a:moveTo>
                <a:cubicBezTo>
                  <a:pt x="8030" y="41596"/>
                  <a:pt x="0" y="32436"/>
                  <a:pt x="0" y="21600"/>
                </a:cubicBezTo>
                <a:cubicBezTo>
                  <a:pt x="0" y="9670"/>
                  <a:pt x="9670" y="0"/>
                  <a:pt x="21600" y="0"/>
                </a:cubicBezTo>
                <a:cubicBezTo>
                  <a:pt x="30010" y="-1"/>
                  <a:pt x="37656" y="4882"/>
                  <a:pt x="41195" y="12511"/>
                </a:cubicBezTo>
              </a:path>
              <a:path w="41195" h="43014" stroke="0" extrusionOk="0">
                <a:moveTo>
                  <a:pt x="18773" y="43014"/>
                </a:moveTo>
                <a:cubicBezTo>
                  <a:pt x="8030" y="41596"/>
                  <a:pt x="0" y="32436"/>
                  <a:pt x="0" y="21600"/>
                </a:cubicBezTo>
                <a:cubicBezTo>
                  <a:pt x="0" y="9670"/>
                  <a:pt x="9670" y="0"/>
                  <a:pt x="21600" y="0"/>
                </a:cubicBezTo>
                <a:cubicBezTo>
                  <a:pt x="30010" y="-1"/>
                  <a:pt x="37656" y="4882"/>
                  <a:pt x="41195" y="12511"/>
                </a:cubicBezTo>
                <a:lnTo>
                  <a:pt x="21600" y="21600"/>
                </a:lnTo>
                <a:close/>
              </a:path>
            </a:pathLst>
          </a:custGeom>
          <a:noFill/>
          <a:ln w="38100">
            <a:solidFill>
              <a:srgbClr val="FF6600"/>
            </a:solidFill>
            <a:miter lim="800000"/>
            <a:headEnd/>
            <a:tailEnd type="arrow"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 name="Line 6"/>
          <p:cNvSpPr>
            <a:spLocks noChangeShapeType="1"/>
          </p:cNvSpPr>
          <p:nvPr/>
        </p:nvSpPr>
        <p:spPr bwMode="auto">
          <a:xfrm>
            <a:off x="1308100" y="3733800"/>
            <a:ext cx="7327900" cy="1588"/>
          </a:xfrm>
          <a:prstGeom prst="line">
            <a:avLst/>
          </a:prstGeom>
          <a:noFill/>
          <a:ln w="2857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 name="Line 7"/>
          <p:cNvSpPr>
            <a:spLocks noChangeShapeType="1"/>
          </p:cNvSpPr>
          <p:nvPr/>
        </p:nvSpPr>
        <p:spPr bwMode="auto">
          <a:xfrm>
            <a:off x="4543425" y="2368550"/>
            <a:ext cx="0" cy="2916238"/>
          </a:xfrm>
          <a:prstGeom prst="line">
            <a:avLst/>
          </a:prstGeom>
          <a:noFill/>
          <a:ln w="2857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 name="Line 8"/>
          <p:cNvSpPr>
            <a:spLocks noChangeShapeType="1"/>
          </p:cNvSpPr>
          <p:nvPr/>
        </p:nvSpPr>
        <p:spPr bwMode="auto">
          <a:xfrm>
            <a:off x="2670175" y="2576513"/>
            <a:ext cx="4227513" cy="2503487"/>
          </a:xfrm>
          <a:prstGeom prst="line">
            <a:avLst/>
          </a:prstGeom>
          <a:noFill/>
          <a:ln w="28575">
            <a:solidFill>
              <a:srgbClr val="99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 name="Line 9"/>
          <p:cNvSpPr>
            <a:spLocks noChangeShapeType="1"/>
          </p:cNvSpPr>
          <p:nvPr/>
        </p:nvSpPr>
        <p:spPr bwMode="auto">
          <a:xfrm flipV="1">
            <a:off x="2667000" y="2895600"/>
            <a:ext cx="4368800" cy="1919288"/>
          </a:xfrm>
          <a:prstGeom prst="line">
            <a:avLst/>
          </a:prstGeom>
          <a:noFill/>
          <a:ln w="28575">
            <a:solidFill>
              <a:srgbClr val="99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 name="Line 10"/>
          <p:cNvSpPr>
            <a:spLocks noChangeShapeType="1"/>
          </p:cNvSpPr>
          <p:nvPr/>
        </p:nvSpPr>
        <p:spPr bwMode="auto">
          <a:xfrm>
            <a:off x="1447800" y="2895600"/>
            <a:ext cx="4724400" cy="1219200"/>
          </a:xfrm>
          <a:prstGeom prst="line">
            <a:avLst/>
          </a:prstGeom>
          <a:noFill/>
          <a:ln w="9525">
            <a:solidFill>
              <a:srgbClr val="808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 name="Line 11"/>
          <p:cNvSpPr>
            <a:spLocks noChangeShapeType="1"/>
          </p:cNvSpPr>
          <p:nvPr/>
        </p:nvSpPr>
        <p:spPr bwMode="auto">
          <a:xfrm flipH="1">
            <a:off x="3124200" y="1905000"/>
            <a:ext cx="3040063" cy="3949700"/>
          </a:xfrm>
          <a:prstGeom prst="line">
            <a:avLst/>
          </a:prstGeom>
          <a:noFill/>
          <a:ln w="9525">
            <a:solidFill>
              <a:srgbClr val="808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 name="Line 12"/>
          <p:cNvSpPr>
            <a:spLocks noChangeShapeType="1"/>
          </p:cNvSpPr>
          <p:nvPr/>
        </p:nvSpPr>
        <p:spPr bwMode="auto">
          <a:xfrm>
            <a:off x="3810000" y="2590800"/>
            <a:ext cx="1636713" cy="2503488"/>
          </a:xfrm>
          <a:prstGeom prst="line">
            <a:avLst/>
          </a:prstGeom>
          <a:noFill/>
          <a:ln w="9525">
            <a:solidFill>
              <a:srgbClr val="96969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 name="Oval 13"/>
          <p:cNvSpPr>
            <a:spLocks noChangeArrowheads="1"/>
          </p:cNvSpPr>
          <p:nvPr/>
        </p:nvSpPr>
        <p:spPr bwMode="auto">
          <a:xfrm>
            <a:off x="409575" y="3111500"/>
            <a:ext cx="1917700" cy="1349375"/>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latinLnBrk="1"/>
            <a:r>
              <a:rPr lang="zh-CN" altLang="en-US" sz="2400" b="1">
                <a:solidFill>
                  <a:srgbClr val="FFFFFF"/>
                </a:solidFill>
                <a:latin typeface="黑体" pitchFamily="49" charset="-122"/>
                <a:ea typeface="黑体" pitchFamily="49" charset="-122"/>
              </a:rPr>
              <a:t>04年1、2季度</a:t>
            </a:r>
          </a:p>
        </p:txBody>
      </p:sp>
      <p:sp>
        <p:nvSpPr>
          <p:cNvPr id="29" name="Oval 14"/>
          <p:cNvSpPr>
            <a:spLocks noChangeArrowheads="1"/>
          </p:cNvSpPr>
          <p:nvPr/>
        </p:nvSpPr>
        <p:spPr bwMode="auto">
          <a:xfrm>
            <a:off x="6915150" y="3111500"/>
            <a:ext cx="1917700" cy="1349375"/>
          </a:xfrm>
          <a:prstGeom prst="ellipse">
            <a:avLst/>
          </a:prstGeom>
          <a:ln/>
        </p:spPr>
        <p:style>
          <a:lnRef idx="1">
            <a:schemeClr val="dk1"/>
          </a:lnRef>
          <a:fillRef idx="3">
            <a:schemeClr val="dk1"/>
          </a:fillRef>
          <a:effectRef idx="2">
            <a:schemeClr val="dk1"/>
          </a:effectRef>
          <a:fontRef idx="minor">
            <a:schemeClr val="lt1"/>
          </a:fontRef>
        </p:style>
        <p:txBody>
          <a:bodyPr wrap="none" anchor="ctr"/>
          <a:lstStyle/>
          <a:p>
            <a:pPr algn="ctr" latinLnBrk="1"/>
            <a:r>
              <a:rPr lang="zh-CN" altLang="en-US" b="1" dirty="0">
                <a:solidFill>
                  <a:srgbClr val="FFFFFF"/>
                </a:solidFill>
                <a:latin typeface="黑体" pitchFamily="49" charset="-122"/>
                <a:ea typeface="黑体" pitchFamily="49" charset="-122"/>
              </a:rPr>
              <a:t>12.1日宣布破产</a:t>
            </a:r>
          </a:p>
        </p:txBody>
      </p:sp>
      <p:sp>
        <p:nvSpPr>
          <p:cNvPr id="30" name="Oval 15"/>
          <p:cNvSpPr>
            <a:spLocks noChangeArrowheads="1"/>
          </p:cNvSpPr>
          <p:nvPr/>
        </p:nvSpPr>
        <p:spPr bwMode="auto">
          <a:xfrm>
            <a:off x="3679825" y="4994275"/>
            <a:ext cx="1916113" cy="1349375"/>
          </a:xfrm>
          <a:prstGeom prst="ellipse">
            <a:avLst/>
          </a:prstGeom>
          <a:ln/>
        </p:spPr>
        <p:style>
          <a:lnRef idx="0">
            <a:schemeClr val="accent2"/>
          </a:lnRef>
          <a:fillRef idx="3">
            <a:schemeClr val="accent2"/>
          </a:fillRef>
          <a:effectRef idx="3">
            <a:schemeClr val="accent2"/>
          </a:effectRef>
          <a:fontRef idx="minor">
            <a:schemeClr val="lt1"/>
          </a:fontRef>
        </p:style>
        <p:txBody>
          <a:bodyPr wrap="none" anchor="ctr"/>
          <a:lstStyle/>
          <a:p>
            <a:pPr algn="ctr" latinLnBrk="1"/>
            <a:r>
              <a:rPr lang="zh-CN" altLang="en-US" sz="2400" b="1" dirty="0">
                <a:solidFill>
                  <a:srgbClr val="FFFFFF"/>
                </a:solidFill>
                <a:latin typeface="黑体" pitchFamily="49" charset="-122"/>
                <a:ea typeface="黑体" pitchFamily="49" charset="-122"/>
              </a:rPr>
              <a:t>03年下半年</a:t>
            </a:r>
          </a:p>
        </p:txBody>
      </p:sp>
      <p:sp>
        <p:nvSpPr>
          <p:cNvPr id="31" name="Oval 16"/>
          <p:cNvSpPr>
            <a:spLocks noChangeArrowheads="1"/>
          </p:cNvSpPr>
          <p:nvPr/>
        </p:nvSpPr>
        <p:spPr bwMode="auto">
          <a:xfrm>
            <a:off x="1981200" y="4191000"/>
            <a:ext cx="1184275" cy="1216025"/>
          </a:xfrm>
          <a:prstGeom prst="ellipse">
            <a:avLst/>
          </a:prstGeom>
          <a:solidFill>
            <a:srgbClr val="FFFFFF"/>
          </a:solidFill>
          <a:ln w="38100">
            <a:solidFill>
              <a:srgbClr val="99CC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latinLnBrk="1"/>
            <a:r>
              <a:rPr lang="zh-CN" altLang="en-US" b="1">
                <a:latin typeface="黑体" pitchFamily="49" charset="-122"/>
                <a:ea typeface="黑体" pitchFamily="49" charset="-122"/>
              </a:rPr>
              <a:t>  油价攀升，</a:t>
            </a:r>
          </a:p>
          <a:p>
            <a:pPr algn="ctr" latinLnBrk="1"/>
            <a:r>
              <a:rPr lang="zh-CN" altLang="en-US" b="1">
                <a:latin typeface="黑体" pitchFamily="49" charset="-122"/>
                <a:ea typeface="黑体" pitchFamily="49" charset="-122"/>
              </a:rPr>
              <a:t>延期交割</a:t>
            </a:r>
          </a:p>
        </p:txBody>
      </p:sp>
      <p:sp>
        <p:nvSpPr>
          <p:cNvPr id="34" name="Oval 17"/>
          <p:cNvSpPr>
            <a:spLocks noChangeArrowheads="1"/>
          </p:cNvSpPr>
          <p:nvPr/>
        </p:nvSpPr>
        <p:spPr bwMode="auto">
          <a:xfrm>
            <a:off x="2209800" y="2133600"/>
            <a:ext cx="1295400" cy="1066800"/>
          </a:xfrm>
          <a:prstGeom prst="ellipse">
            <a:avLst/>
          </a:prstGeom>
          <a:solidFill>
            <a:srgbClr val="FFFFFF"/>
          </a:solidFill>
          <a:ln w="38100">
            <a:solidFill>
              <a:srgbClr val="99CC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latinLnBrk="1"/>
            <a:r>
              <a:rPr lang="zh-CN" altLang="en-US" b="1">
                <a:latin typeface="黑体" pitchFamily="49" charset="-122"/>
                <a:ea typeface="黑体" pitchFamily="49" charset="-122"/>
              </a:rPr>
              <a:t>呈报交易</a:t>
            </a:r>
          </a:p>
          <a:p>
            <a:pPr algn="ctr" latinLnBrk="1"/>
            <a:r>
              <a:rPr lang="zh-CN" altLang="en-US" b="1">
                <a:latin typeface="黑体" pitchFamily="49" charset="-122"/>
                <a:ea typeface="黑体" pitchFamily="49" charset="-122"/>
              </a:rPr>
              <a:t>和账面亏损</a:t>
            </a:r>
          </a:p>
        </p:txBody>
      </p:sp>
      <p:sp>
        <p:nvSpPr>
          <p:cNvPr id="36" name="Oval 18"/>
          <p:cNvSpPr>
            <a:spLocks noChangeArrowheads="1"/>
          </p:cNvSpPr>
          <p:nvPr/>
        </p:nvSpPr>
        <p:spPr bwMode="auto">
          <a:xfrm>
            <a:off x="6324600" y="2286000"/>
            <a:ext cx="1447800" cy="914400"/>
          </a:xfrm>
          <a:prstGeom prst="ellipse">
            <a:avLst/>
          </a:prstGeom>
          <a:solidFill>
            <a:srgbClr val="FFFFFF"/>
          </a:solidFill>
          <a:ln w="38100">
            <a:solidFill>
              <a:srgbClr val="99CC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latinLnBrk="1"/>
            <a:r>
              <a:rPr lang="zh-CN" altLang="en-US" b="1">
                <a:latin typeface="黑体" pitchFamily="49" charset="-122"/>
                <a:ea typeface="黑体" pitchFamily="49" charset="-122"/>
              </a:rPr>
              <a:t>无力支付高涨</a:t>
            </a:r>
          </a:p>
          <a:p>
            <a:pPr algn="ctr" latinLnBrk="1"/>
            <a:r>
              <a:rPr lang="zh-CN" altLang="en-US" b="1">
                <a:latin typeface="黑体" pitchFamily="49" charset="-122"/>
                <a:ea typeface="黑体" pitchFamily="49" charset="-122"/>
              </a:rPr>
              <a:t>的保证金</a:t>
            </a:r>
          </a:p>
        </p:txBody>
      </p:sp>
      <p:sp>
        <p:nvSpPr>
          <p:cNvPr id="37" name="Oval 19"/>
          <p:cNvSpPr>
            <a:spLocks noChangeArrowheads="1"/>
          </p:cNvSpPr>
          <p:nvPr/>
        </p:nvSpPr>
        <p:spPr bwMode="auto">
          <a:xfrm>
            <a:off x="6248400" y="4495800"/>
            <a:ext cx="1600200" cy="685800"/>
          </a:xfrm>
          <a:prstGeom prst="ellipse">
            <a:avLst/>
          </a:prstGeom>
          <a:solidFill>
            <a:srgbClr val="FFFFFF"/>
          </a:solidFill>
          <a:ln w="38100">
            <a:solidFill>
              <a:srgbClr val="99CC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latinLnBrk="1"/>
            <a:r>
              <a:rPr lang="zh-CN" altLang="en-US" b="1"/>
              <a:t>亏损</a:t>
            </a:r>
          </a:p>
          <a:p>
            <a:pPr algn="ctr" latinLnBrk="1"/>
            <a:r>
              <a:rPr lang="zh-CN" altLang="en-US" b="1"/>
              <a:t>5.5亿美元</a:t>
            </a:r>
          </a:p>
        </p:txBody>
      </p:sp>
      <p:sp>
        <p:nvSpPr>
          <p:cNvPr id="38" name="Oval 20"/>
          <p:cNvSpPr>
            <a:spLocks noChangeArrowheads="1"/>
          </p:cNvSpPr>
          <p:nvPr/>
        </p:nvSpPr>
        <p:spPr bwMode="auto">
          <a:xfrm>
            <a:off x="3667125" y="1182688"/>
            <a:ext cx="1917700" cy="1350962"/>
          </a:xfrm>
          <a:prstGeom prst="ellipse">
            <a:avLst/>
          </a:prstGeom>
          <a:ln/>
        </p:spPr>
        <p:style>
          <a:lnRef idx="1">
            <a:schemeClr val="dk1"/>
          </a:lnRef>
          <a:fillRef idx="3">
            <a:schemeClr val="dk1"/>
          </a:fillRef>
          <a:effectRef idx="2">
            <a:schemeClr val="dk1"/>
          </a:effectRef>
          <a:fontRef idx="minor">
            <a:schemeClr val="lt1"/>
          </a:fontRef>
        </p:style>
        <p:txBody>
          <a:bodyPr wrap="none" anchor="ctr"/>
          <a:lstStyle/>
          <a:p>
            <a:pPr algn="ctr" latinLnBrk="1"/>
            <a:r>
              <a:rPr lang="zh-CN" altLang="en-US" sz="2400" b="1" dirty="0">
                <a:solidFill>
                  <a:srgbClr val="FFFFFF"/>
                </a:solidFill>
                <a:latin typeface="黑体" pitchFamily="49" charset="-122"/>
                <a:ea typeface="黑体" pitchFamily="49" charset="-122"/>
              </a:rPr>
              <a:t>04年10月</a:t>
            </a:r>
          </a:p>
        </p:txBody>
      </p:sp>
      <p:sp>
        <p:nvSpPr>
          <p:cNvPr id="39" name="Oval 21"/>
          <p:cNvSpPr>
            <a:spLocks noChangeArrowheads="1"/>
          </p:cNvSpPr>
          <p:nvPr/>
        </p:nvSpPr>
        <p:spPr bwMode="auto">
          <a:xfrm>
            <a:off x="3067050" y="3049588"/>
            <a:ext cx="3308350" cy="1485900"/>
          </a:xfrm>
          <a:prstGeom prst="ellipse">
            <a:avLst/>
          </a:prstGeom>
          <a:gradFill rotWithShape="1">
            <a:gsLst>
              <a:gs pos="0">
                <a:srgbClr val="FFFFFF"/>
              </a:gs>
              <a:gs pos="50000">
                <a:srgbClr val="B2B2B2"/>
              </a:gs>
              <a:gs pos="100000">
                <a:srgbClr val="FFFFFF"/>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 name="Oval 22"/>
          <p:cNvSpPr>
            <a:spLocks noChangeArrowheads="1"/>
          </p:cNvSpPr>
          <p:nvPr/>
        </p:nvSpPr>
        <p:spPr bwMode="auto">
          <a:xfrm>
            <a:off x="3422650" y="3163888"/>
            <a:ext cx="2509838" cy="1241425"/>
          </a:xfrm>
          <a:prstGeom prst="ellipse">
            <a:avLst/>
          </a:prstGeom>
          <a:ln/>
        </p:spPr>
        <p:style>
          <a:lnRef idx="0">
            <a:schemeClr val="accent2"/>
          </a:lnRef>
          <a:fillRef idx="3">
            <a:schemeClr val="accent2"/>
          </a:fillRef>
          <a:effectRef idx="3">
            <a:schemeClr val="accent2"/>
          </a:effectRef>
          <a:fontRef idx="minor">
            <a:schemeClr val="lt1"/>
          </a:fontRef>
        </p:style>
        <p:txBody>
          <a:bodyPr wrap="none" anchor="ctr"/>
          <a:lstStyle/>
          <a:p>
            <a:pPr algn="ctr" latinLnBrk="1">
              <a:lnSpc>
                <a:spcPct val="90000"/>
              </a:lnSpc>
            </a:pPr>
            <a:r>
              <a:rPr lang="zh-CN" altLang="en-US" sz="2800" dirty="0">
                <a:solidFill>
                  <a:srgbClr val="FFFFFF"/>
                </a:solidFill>
                <a:latin typeface="黑体" pitchFamily="49" charset="-122"/>
                <a:ea typeface="黑体" pitchFamily="49" charset="-122"/>
              </a:rPr>
              <a:t>中航油</a:t>
            </a:r>
          </a:p>
        </p:txBody>
      </p:sp>
      <p:sp>
        <p:nvSpPr>
          <p:cNvPr id="45" name="Text Box 22"/>
          <p:cNvSpPr txBox="1">
            <a:spLocks noChangeArrowheads="1"/>
          </p:cNvSpPr>
          <p:nvPr/>
        </p:nvSpPr>
        <p:spPr bwMode="auto">
          <a:xfrm>
            <a:off x="5486400" y="5943600"/>
            <a:ext cx="2057400" cy="701675"/>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bg1"/>
                </a:solidFill>
                <a:latin typeface="楷体" pitchFamily="49" charset="-122"/>
                <a:ea typeface="楷体" pitchFamily="49" charset="-122"/>
              </a:rPr>
              <a:t>200万桶石油，开始期权交易</a:t>
            </a:r>
          </a:p>
        </p:txBody>
      </p:sp>
      <p:sp>
        <p:nvSpPr>
          <p:cNvPr id="46" name="Text Box 23"/>
          <p:cNvSpPr txBox="1">
            <a:spLocks noChangeArrowheads="1"/>
          </p:cNvSpPr>
          <p:nvPr/>
        </p:nvSpPr>
        <p:spPr bwMode="auto">
          <a:xfrm>
            <a:off x="1905000" y="6019800"/>
            <a:ext cx="2079625" cy="64135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dirty="0">
                <a:solidFill>
                  <a:schemeClr val="bg1"/>
                </a:solidFill>
              </a:rPr>
              <a:t>购买“看涨期权”，出售“看跌期权”</a:t>
            </a:r>
          </a:p>
        </p:txBody>
      </p:sp>
      <p:sp>
        <p:nvSpPr>
          <p:cNvPr id="47" name="Text Box 24"/>
          <p:cNvSpPr txBox="1">
            <a:spLocks noChangeArrowheads="1"/>
          </p:cNvSpPr>
          <p:nvPr/>
        </p:nvSpPr>
        <p:spPr bwMode="auto">
          <a:xfrm>
            <a:off x="304800" y="2133600"/>
            <a:ext cx="1576388" cy="1006475"/>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latin typeface="楷体" pitchFamily="49" charset="-122"/>
                <a:ea typeface="楷体" pitchFamily="49" charset="-122"/>
              </a:rPr>
              <a:t>资金周转失灵，账面亏损1.8亿</a:t>
            </a:r>
          </a:p>
        </p:txBody>
      </p:sp>
      <p:sp>
        <p:nvSpPr>
          <p:cNvPr id="48" name="Text Box 25"/>
          <p:cNvSpPr txBox="1">
            <a:spLocks noChangeArrowheads="1"/>
          </p:cNvSpPr>
          <p:nvPr/>
        </p:nvSpPr>
        <p:spPr bwMode="auto">
          <a:xfrm>
            <a:off x="1828800" y="1066800"/>
            <a:ext cx="2286000" cy="1006475"/>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latin typeface="楷体" pitchFamily="49" charset="-122"/>
                <a:ea typeface="楷体" pitchFamily="49" charset="-122"/>
              </a:rPr>
              <a:t>提前配售</a:t>
            </a:r>
            <a:r>
              <a:rPr lang="en-US" altLang="zh-CN" sz="2000" b="1">
                <a:latin typeface="楷体" pitchFamily="49" charset="-122"/>
                <a:ea typeface="楷体" pitchFamily="49" charset="-122"/>
              </a:rPr>
              <a:t>15%</a:t>
            </a:r>
            <a:r>
              <a:rPr lang="zh-CN" altLang="en-US" sz="2000" b="1">
                <a:latin typeface="楷体" pitchFamily="49" charset="-122"/>
                <a:ea typeface="楷体" pitchFamily="49" charset="-122"/>
              </a:rPr>
              <a:t>的股票，所得</a:t>
            </a:r>
            <a:r>
              <a:rPr lang="en-US" altLang="zh-CN" sz="2000" b="1">
                <a:latin typeface="楷体" pitchFamily="49" charset="-122"/>
                <a:ea typeface="楷体" pitchFamily="49" charset="-122"/>
              </a:rPr>
              <a:t>1</a:t>
            </a:r>
            <a:r>
              <a:rPr lang="zh-CN" altLang="en-US" sz="2000" b="1">
                <a:latin typeface="楷体" pitchFamily="49" charset="-122"/>
                <a:ea typeface="楷体" pitchFamily="49" charset="-122"/>
              </a:rPr>
              <a:t>．</a:t>
            </a:r>
            <a:r>
              <a:rPr lang="en-US" altLang="zh-CN" sz="2000" b="1">
                <a:latin typeface="楷体" pitchFamily="49" charset="-122"/>
                <a:ea typeface="楷体" pitchFamily="49" charset="-122"/>
              </a:rPr>
              <a:t>08</a:t>
            </a:r>
            <a:r>
              <a:rPr lang="zh-CN" altLang="en-US" sz="2000" b="1">
                <a:latin typeface="楷体" pitchFamily="49" charset="-122"/>
                <a:ea typeface="楷体" pitchFamily="49" charset="-122"/>
              </a:rPr>
              <a:t>亿美元贷款</a:t>
            </a:r>
          </a:p>
        </p:txBody>
      </p:sp>
      <p:sp>
        <p:nvSpPr>
          <p:cNvPr id="49" name="Text Box 26"/>
          <p:cNvSpPr txBox="1">
            <a:spLocks noChangeArrowheads="1"/>
          </p:cNvSpPr>
          <p:nvPr/>
        </p:nvSpPr>
        <p:spPr bwMode="auto">
          <a:xfrm>
            <a:off x="5791200" y="1066800"/>
            <a:ext cx="2465388" cy="701675"/>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latin typeface="楷体" pitchFamily="49" charset="-122"/>
                <a:ea typeface="楷体" pitchFamily="49" charset="-122"/>
              </a:rPr>
              <a:t>不断遭遇逼仓，实际亏损达3.8亿美元</a:t>
            </a:r>
          </a:p>
        </p:txBody>
      </p:sp>
    </p:spTree>
    <p:extLst>
      <p:ext uri="{BB962C8B-B14F-4D97-AF65-F5344CB8AC3E}">
        <p14:creationId xmlns:p14="http://schemas.microsoft.com/office/powerpoint/2010/main" val="37156339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3" presetClass="entr" presetSubtype="16" fill="hold" grpId="0"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fltVal val="0"/>
                                          </p:val>
                                        </p:tav>
                                        <p:tav tm="100000">
                                          <p:val>
                                            <p:strVal val="#ppt_w"/>
                                          </p:val>
                                        </p:tav>
                                      </p:tavLst>
                                    </p:anim>
                                    <p:anim calcmode="lin" valueType="num">
                                      <p:cBhvr>
                                        <p:cTn id="13" dur="1000" fill="hold"/>
                                        <p:tgtEl>
                                          <p:spTgt spid="39"/>
                                        </p:tgtEl>
                                        <p:attrNameLst>
                                          <p:attrName>ppt_h</p:attrName>
                                        </p:attrNameLst>
                                      </p:cBhvr>
                                      <p:tavLst>
                                        <p:tav tm="0">
                                          <p:val>
                                            <p:fltVal val="0"/>
                                          </p:val>
                                        </p:tav>
                                        <p:tav tm="100000">
                                          <p:val>
                                            <p:strVal val="#ppt_h"/>
                                          </p:val>
                                        </p:tav>
                                      </p:tavLst>
                                    </p:anim>
                                  </p:childTnLst>
                                </p:cTn>
                              </p:par>
                            </p:childTnLst>
                          </p:cTn>
                        </p:par>
                        <p:par>
                          <p:cTn id="14" fill="hold">
                            <p:stCondLst>
                              <p:cond delay="2000"/>
                            </p:stCondLst>
                            <p:childTnLst>
                              <p:par>
                                <p:cTn id="15" presetID="23" presetClass="entr" presetSubtype="16" fill="hold" grpId="0" nodeType="after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1000" fill="hold"/>
                                        <p:tgtEl>
                                          <p:spTgt spid="44"/>
                                        </p:tgtEl>
                                        <p:attrNameLst>
                                          <p:attrName>ppt_w</p:attrName>
                                        </p:attrNameLst>
                                      </p:cBhvr>
                                      <p:tavLst>
                                        <p:tav tm="0">
                                          <p:val>
                                            <p:fltVal val="0"/>
                                          </p:val>
                                        </p:tav>
                                        <p:tav tm="100000">
                                          <p:val>
                                            <p:strVal val="#ppt_w"/>
                                          </p:val>
                                        </p:tav>
                                      </p:tavLst>
                                    </p:anim>
                                    <p:anim calcmode="lin" valueType="num">
                                      <p:cBhvr>
                                        <p:cTn id="18" dur="1000" fill="hold"/>
                                        <p:tgtEl>
                                          <p:spTgt spid="44"/>
                                        </p:tgtEl>
                                        <p:attrNameLst>
                                          <p:attrName>ppt_h</p:attrName>
                                        </p:attrNameLst>
                                      </p:cBhvr>
                                      <p:tavLst>
                                        <p:tav tm="0">
                                          <p:val>
                                            <p:fltVal val="0"/>
                                          </p:val>
                                        </p:tav>
                                        <p:tav tm="100000">
                                          <p:val>
                                            <p:strVal val="#ppt_h"/>
                                          </p:val>
                                        </p:tav>
                                      </p:tavLst>
                                    </p:anim>
                                  </p:childTnLst>
                                </p:cTn>
                              </p:par>
                            </p:childTnLst>
                          </p:cTn>
                        </p:par>
                        <p:par>
                          <p:cTn id="19" fill="hold">
                            <p:stCondLst>
                              <p:cond delay="3000"/>
                            </p:stCondLst>
                            <p:childTnLst>
                              <p:par>
                                <p:cTn id="20" presetID="23" presetClass="entr" presetSubtype="16"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childTnLst>
                                </p:cTn>
                              </p:par>
                              <p:par>
                                <p:cTn id="24" presetID="23" presetClass="entr" presetSubtype="16"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childTnLst>
                                </p:cTn>
                              </p:par>
                            </p:childTnLst>
                          </p:cTn>
                        </p:par>
                        <p:par>
                          <p:cTn id="28" fill="hold">
                            <p:stCondLst>
                              <p:cond delay="3500"/>
                            </p:stCondLst>
                            <p:childTnLst>
                              <p:par>
                                <p:cTn id="29" presetID="23" presetClass="entr" presetSubtype="16"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1000" fill="hold"/>
                                        <p:tgtEl>
                                          <p:spTgt spid="30"/>
                                        </p:tgtEl>
                                        <p:attrNameLst>
                                          <p:attrName>ppt_w</p:attrName>
                                        </p:attrNameLst>
                                      </p:cBhvr>
                                      <p:tavLst>
                                        <p:tav tm="0">
                                          <p:val>
                                            <p:fltVal val="0"/>
                                          </p:val>
                                        </p:tav>
                                        <p:tav tm="100000">
                                          <p:val>
                                            <p:strVal val="#ppt_w"/>
                                          </p:val>
                                        </p:tav>
                                      </p:tavLst>
                                    </p:anim>
                                    <p:anim calcmode="lin" valueType="num">
                                      <p:cBhvr>
                                        <p:cTn id="32" dur="1000" fill="hold"/>
                                        <p:tgtEl>
                                          <p:spTgt spid="30"/>
                                        </p:tgtEl>
                                        <p:attrNameLst>
                                          <p:attrName>ppt_h</p:attrName>
                                        </p:attrNameLst>
                                      </p:cBhvr>
                                      <p:tavLst>
                                        <p:tav tm="0">
                                          <p:val>
                                            <p:fltVal val="0"/>
                                          </p:val>
                                        </p:tav>
                                        <p:tav tm="100000">
                                          <p:val>
                                            <p:strVal val="#ppt_h"/>
                                          </p:val>
                                        </p:tav>
                                      </p:tavLst>
                                    </p:anim>
                                  </p:childTnLst>
                                </p:cTn>
                              </p:par>
                            </p:childTnLst>
                          </p:cTn>
                        </p:par>
                        <p:par>
                          <p:cTn id="33" fill="hold">
                            <p:stCondLst>
                              <p:cond delay="4500"/>
                            </p:stCondLst>
                            <p:childTnLst>
                              <p:par>
                                <p:cTn id="34" presetID="23" presetClass="entr" presetSubtype="16"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cBhvr>
                                        <p:cTn id="36" dur="1000" fill="hold"/>
                                        <p:tgtEl>
                                          <p:spTgt spid="27"/>
                                        </p:tgtEl>
                                        <p:attrNameLst>
                                          <p:attrName>ppt_w</p:attrName>
                                        </p:attrNameLst>
                                      </p:cBhvr>
                                      <p:tavLst>
                                        <p:tav tm="0">
                                          <p:val>
                                            <p:fltVal val="0"/>
                                          </p:val>
                                        </p:tav>
                                        <p:tav tm="100000">
                                          <p:val>
                                            <p:strVal val="#ppt_w"/>
                                          </p:val>
                                        </p:tav>
                                      </p:tavLst>
                                    </p:anim>
                                    <p:anim calcmode="lin" valueType="num">
                                      <p:cBhvr>
                                        <p:cTn id="37" dur="1000" fill="hold"/>
                                        <p:tgtEl>
                                          <p:spTgt spid="27"/>
                                        </p:tgtEl>
                                        <p:attrNameLst>
                                          <p:attrName>ppt_h</p:attrName>
                                        </p:attrNameLst>
                                      </p:cBhvr>
                                      <p:tavLst>
                                        <p:tav tm="0">
                                          <p:val>
                                            <p:fltVal val="0"/>
                                          </p:val>
                                        </p:tav>
                                        <p:tav tm="100000">
                                          <p:val>
                                            <p:strVal val="#ppt_h"/>
                                          </p:val>
                                        </p:tav>
                                      </p:tavLst>
                                    </p:anim>
                                  </p:childTnLst>
                                </p:cTn>
                              </p:par>
                            </p:childTnLst>
                          </p:cTn>
                        </p:par>
                        <p:par>
                          <p:cTn id="38" fill="hold">
                            <p:stCondLst>
                              <p:cond delay="5500"/>
                            </p:stCondLst>
                            <p:childTnLst>
                              <p:par>
                                <p:cTn id="39" presetID="23" presetClass="entr" presetSubtype="16"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p:cTn id="41" dur="1000" fill="hold"/>
                                        <p:tgtEl>
                                          <p:spTgt spid="38"/>
                                        </p:tgtEl>
                                        <p:attrNameLst>
                                          <p:attrName>ppt_w</p:attrName>
                                        </p:attrNameLst>
                                      </p:cBhvr>
                                      <p:tavLst>
                                        <p:tav tm="0">
                                          <p:val>
                                            <p:fltVal val="0"/>
                                          </p:val>
                                        </p:tav>
                                        <p:tav tm="100000">
                                          <p:val>
                                            <p:strVal val="#ppt_w"/>
                                          </p:val>
                                        </p:tav>
                                      </p:tavLst>
                                    </p:anim>
                                    <p:anim calcmode="lin" valueType="num">
                                      <p:cBhvr>
                                        <p:cTn id="42" dur="1000" fill="hold"/>
                                        <p:tgtEl>
                                          <p:spTgt spid="38"/>
                                        </p:tgtEl>
                                        <p:attrNameLst>
                                          <p:attrName>ppt_h</p:attrName>
                                        </p:attrNameLst>
                                      </p:cBhvr>
                                      <p:tavLst>
                                        <p:tav tm="0">
                                          <p:val>
                                            <p:fltVal val="0"/>
                                          </p:val>
                                        </p:tav>
                                        <p:tav tm="100000">
                                          <p:val>
                                            <p:strVal val="#ppt_h"/>
                                          </p:val>
                                        </p:tav>
                                      </p:tavLst>
                                    </p:anim>
                                  </p:childTnLst>
                                </p:cTn>
                              </p:par>
                            </p:childTnLst>
                          </p:cTn>
                        </p:par>
                        <p:par>
                          <p:cTn id="43" fill="hold">
                            <p:stCondLst>
                              <p:cond delay="6500"/>
                            </p:stCondLst>
                            <p:childTnLst>
                              <p:par>
                                <p:cTn id="44" presetID="23" presetClass="entr" presetSubtype="16"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 calcmode="lin" valueType="num">
                                      <p:cBhvr>
                                        <p:cTn id="46" dur="1000" fill="hold"/>
                                        <p:tgtEl>
                                          <p:spTgt spid="29"/>
                                        </p:tgtEl>
                                        <p:attrNameLst>
                                          <p:attrName>ppt_w</p:attrName>
                                        </p:attrNameLst>
                                      </p:cBhvr>
                                      <p:tavLst>
                                        <p:tav tm="0">
                                          <p:val>
                                            <p:fltVal val="0"/>
                                          </p:val>
                                        </p:tav>
                                        <p:tav tm="100000">
                                          <p:val>
                                            <p:strVal val="#ppt_w"/>
                                          </p:val>
                                        </p:tav>
                                      </p:tavLst>
                                    </p:anim>
                                    <p:anim calcmode="lin" valueType="num">
                                      <p:cBhvr>
                                        <p:cTn id="47" dur="1000" fill="hold"/>
                                        <p:tgtEl>
                                          <p:spTgt spid="29"/>
                                        </p:tgtEl>
                                        <p:attrNameLst>
                                          <p:attrName>ppt_h</p:attrName>
                                        </p:attrNameLst>
                                      </p:cBhvr>
                                      <p:tavLst>
                                        <p:tav tm="0">
                                          <p:val>
                                            <p:fltVal val="0"/>
                                          </p:val>
                                        </p:tav>
                                        <p:tav tm="100000">
                                          <p:val>
                                            <p:strVal val="#ppt_h"/>
                                          </p:val>
                                        </p:tav>
                                      </p:tavLst>
                                    </p:anim>
                                  </p:childTnLst>
                                </p:cTn>
                              </p:par>
                            </p:childTnLst>
                          </p:cTn>
                        </p:par>
                        <p:par>
                          <p:cTn id="48" fill="hold">
                            <p:stCondLst>
                              <p:cond delay="7500"/>
                            </p:stCondLst>
                            <p:childTnLst>
                              <p:par>
                                <p:cTn id="49" presetID="23" presetClass="entr" presetSubtype="16"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500" fill="hold"/>
                                        <p:tgtEl>
                                          <p:spTgt spid="23"/>
                                        </p:tgtEl>
                                        <p:attrNameLst>
                                          <p:attrName>ppt_w</p:attrName>
                                        </p:attrNameLst>
                                      </p:cBhvr>
                                      <p:tavLst>
                                        <p:tav tm="0">
                                          <p:val>
                                            <p:fltVal val="0"/>
                                          </p:val>
                                        </p:tav>
                                        <p:tav tm="100000">
                                          <p:val>
                                            <p:strVal val="#ppt_w"/>
                                          </p:val>
                                        </p:tav>
                                      </p:tavLst>
                                    </p:anim>
                                    <p:anim calcmode="lin" valueType="num">
                                      <p:cBhvr>
                                        <p:cTn id="52" dur="500" fill="hold"/>
                                        <p:tgtEl>
                                          <p:spTgt spid="23"/>
                                        </p:tgtEl>
                                        <p:attrNameLst>
                                          <p:attrName>ppt_h</p:attrName>
                                        </p:attrNameLst>
                                      </p:cBhvr>
                                      <p:tavLst>
                                        <p:tav tm="0">
                                          <p:val>
                                            <p:fltVal val="0"/>
                                          </p:val>
                                        </p:tav>
                                        <p:tav tm="100000">
                                          <p:val>
                                            <p:strVal val="#ppt_h"/>
                                          </p:val>
                                        </p:tav>
                                      </p:tavLst>
                                    </p:anim>
                                  </p:childTnLst>
                                </p:cTn>
                              </p:par>
                            </p:childTnLst>
                          </p:cTn>
                        </p:par>
                        <p:par>
                          <p:cTn id="53" fill="hold">
                            <p:stCondLst>
                              <p:cond delay="8000"/>
                            </p:stCondLst>
                            <p:childTnLst>
                              <p:par>
                                <p:cTn id="54" presetID="17" presetClass="entr" presetSubtype="10" fill="hold" grpId="0" nodeType="afterEffect">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cBhvr>
                                        <p:cTn id="56" dur="1000" fill="hold"/>
                                        <p:tgtEl>
                                          <p:spTgt spid="45"/>
                                        </p:tgtEl>
                                        <p:attrNameLst>
                                          <p:attrName>ppt_w</p:attrName>
                                        </p:attrNameLst>
                                      </p:cBhvr>
                                      <p:tavLst>
                                        <p:tav tm="0">
                                          <p:val>
                                            <p:fltVal val="0"/>
                                          </p:val>
                                        </p:tav>
                                        <p:tav tm="100000">
                                          <p:val>
                                            <p:strVal val="#ppt_w"/>
                                          </p:val>
                                        </p:tav>
                                      </p:tavLst>
                                    </p:anim>
                                    <p:anim calcmode="lin" valueType="num">
                                      <p:cBhvr>
                                        <p:cTn id="57" dur="1000" fill="hold"/>
                                        <p:tgtEl>
                                          <p:spTgt spid="45"/>
                                        </p:tgtEl>
                                        <p:attrNameLst>
                                          <p:attrName>ppt_h</p:attrName>
                                        </p:attrNameLst>
                                      </p:cBhvr>
                                      <p:tavLst>
                                        <p:tav tm="0">
                                          <p:val>
                                            <p:strVal val="#ppt_h"/>
                                          </p:val>
                                        </p:tav>
                                        <p:tav tm="100000">
                                          <p:val>
                                            <p:strVal val="#ppt_h"/>
                                          </p:val>
                                        </p:tav>
                                      </p:tavLst>
                                    </p:anim>
                                  </p:childTnLst>
                                </p:cTn>
                              </p:par>
                            </p:childTnLst>
                          </p:cTn>
                        </p:par>
                        <p:par>
                          <p:cTn id="58" fill="hold">
                            <p:stCondLst>
                              <p:cond delay="9000"/>
                            </p:stCondLst>
                            <p:childTnLst>
                              <p:par>
                                <p:cTn id="59" presetID="17" presetClass="entr" presetSubtype="10"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p:cTn id="61" dur="1000" fill="hold"/>
                                        <p:tgtEl>
                                          <p:spTgt spid="46"/>
                                        </p:tgtEl>
                                        <p:attrNameLst>
                                          <p:attrName>ppt_w</p:attrName>
                                        </p:attrNameLst>
                                      </p:cBhvr>
                                      <p:tavLst>
                                        <p:tav tm="0">
                                          <p:val>
                                            <p:fltVal val="0"/>
                                          </p:val>
                                        </p:tav>
                                        <p:tav tm="100000">
                                          <p:val>
                                            <p:strVal val="#ppt_w"/>
                                          </p:val>
                                        </p:tav>
                                      </p:tavLst>
                                    </p:anim>
                                    <p:anim calcmode="lin" valueType="num">
                                      <p:cBhvr>
                                        <p:cTn id="62" dur="1000" fill="hold"/>
                                        <p:tgtEl>
                                          <p:spTgt spid="46"/>
                                        </p:tgtEl>
                                        <p:attrNameLst>
                                          <p:attrName>ppt_h</p:attrName>
                                        </p:attrNameLst>
                                      </p:cBhvr>
                                      <p:tavLst>
                                        <p:tav tm="0">
                                          <p:val>
                                            <p:strVal val="#ppt_h"/>
                                          </p:val>
                                        </p:tav>
                                        <p:tav tm="100000">
                                          <p:val>
                                            <p:strVal val="#ppt_h"/>
                                          </p:val>
                                        </p:tav>
                                      </p:tavLst>
                                    </p:anim>
                                  </p:childTnLst>
                                </p:cTn>
                              </p:par>
                            </p:childTnLst>
                          </p:cTn>
                        </p:par>
                        <p:par>
                          <p:cTn id="63" fill="hold">
                            <p:stCondLst>
                              <p:cond delay="10000"/>
                            </p:stCondLst>
                            <p:childTnLst>
                              <p:par>
                                <p:cTn id="64" presetID="23" presetClass="entr" presetSubtype="16"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p:cTn id="66" dur="500" fill="hold"/>
                                        <p:tgtEl>
                                          <p:spTgt spid="21"/>
                                        </p:tgtEl>
                                        <p:attrNameLst>
                                          <p:attrName>ppt_w</p:attrName>
                                        </p:attrNameLst>
                                      </p:cBhvr>
                                      <p:tavLst>
                                        <p:tav tm="0">
                                          <p:val>
                                            <p:fltVal val="0"/>
                                          </p:val>
                                        </p:tav>
                                        <p:tav tm="100000">
                                          <p:val>
                                            <p:strVal val="#ppt_w"/>
                                          </p:val>
                                        </p:tav>
                                      </p:tavLst>
                                    </p:anim>
                                    <p:anim calcmode="lin" valueType="num">
                                      <p:cBhvr>
                                        <p:cTn id="67" dur="500" fill="hold"/>
                                        <p:tgtEl>
                                          <p:spTgt spid="21"/>
                                        </p:tgtEl>
                                        <p:attrNameLst>
                                          <p:attrName>ppt_h</p:attrName>
                                        </p:attrNameLst>
                                      </p:cBhvr>
                                      <p:tavLst>
                                        <p:tav tm="0">
                                          <p:val>
                                            <p:fltVal val="0"/>
                                          </p:val>
                                        </p:tav>
                                        <p:tav tm="100000">
                                          <p:val>
                                            <p:strVal val="#ppt_h"/>
                                          </p:val>
                                        </p:tav>
                                      </p:tavLst>
                                    </p:anim>
                                  </p:childTnLst>
                                </p:cTn>
                              </p:par>
                            </p:childTnLst>
                          </p:cTn>
                        </p:par>
                        <p:par>
                          <p:cTn id="68" fill="hold">
                            <p:stCondLst>
                              <p:cond delay="10500"/>
                            </p:stCondLst>
                            <p:childTnLst>
                              <p:par>
                                <p:cTn id="69" presetID="23" presetClass="entr" presetSubtype="16" fill="hold" grpId="0" nodeType="after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p:cTn id="71" dur="1000" fill="hold"/>
                                        <p:tgtEl>
                                          <p:spTgt spid="31"/>
                                        </p:tgtEl>
                                        <p:attrNameLst>
                                          <p:attrName>ppt_w</p:attrName>
                                        </p:attrNameLst>
                                      </p:cBhvr>
                                      <p:tavLst>
                                        <p:tav tm="0">
                                          <p:val>
                                            <p:fltVal val="0"/>
                                          </p:val>
                                        </p:tav>
                                        <p:tav tm="100000">
                                          <p:val>
                                            <p:strVal val="#ppt_w"/>
                                          </p:val>
                                        </p:tav>
                                      </p:tavLst>
                                    </p:anim>
                                    <p:anim calcmode="lin" valueType="num">
                                      <p:cBhvr>
                                        <p:cTn id="72" dur="1000" fill="hold"/>
                                        <p:tgtEl>
                                          <p:spTgt spid="31"/>
                                        </p:tgtEl>
                                        <p:attrNameLst>
                                          <p:attrName>ppt_h</p:attrName>
                                        </p:attrNameLst>
                                      </p:cBhvr>
                                      <p:tavLst>
                                        <p:tav tm="0">
                                          <p:val>
                                            <p:fltVal val="0"/>
                                          </p:val>
                                        </p:tav>
                                        <p:tav tm="100000">
                                          <p:val>
                                            <p:strVal val="#ppt_h"/>
                                          </p:val>
                                        </p:tav>
                                      </p:tavLst>
                                    </p:anim>
                                  </p:childTnLst>
                                </p:cTn>
                              </p:par>
                            </p:childTnLst>
                          </p:cTn>
                        </p:par>
                        <p:par>
                          <p:cTn id="73" fill="hold">
                            <p:stCondLst>
                              <p:cond delay="11500"/>
                            </p:stCondLst>
                            <p:childTnLst>
                              <p:par>
                                <p:cTn id="74" presetID="23" presetClass="entr" presetSubtype="16" fill="hold" grpId="0" nodeType="afterEffect">
                                  <p:stCondLst>
                                    <p:cond delay="0"/>
                                  </p:stCondLst>
                                  <p:childTnLst>
                                    <p:set>
                                      <p:cBhvr>
                                        <p:cTn id="75" dur="1" fill="hold">
                                          <p:stCondLst>
                                            <p:cond delay="0"/>
                                          </p:stCondLst>
                                        </p:cTn>
                                        <p:tgtEl>
                                          <p:spTgt spid="22"/>
                                        </p:tgtEl>
                                        <p:attrNameLst>
                                          <p:attrName>style.visibility</p:attrName>
                                        </p:attrNameLst>
                                      </p:cBhvr>
                                      <p:to>
                                        <p:strVal val="visible"/>
                                      </p:to>
                                    </p:set>
                                    <p:anim calcmode="lin" valueType="num">
                                      <p:cBhvr>
                                        <p:cTn id="76" dur="500" fill="hold"/>
                                        <p:tgtEl>
                                          <p:spTgt spid="22"/>
                                        </p:tgtEl>
                                        <p:attrNameLst>
                                          <p:attrName>ppt_w</p:attrName>
                                        </p:attrNameLst>
                                      </p:cBhvr>
                                      <p:tavLst>
                                        <p:tav tm="0">
                                          <p:val>
                                            <p:fltVal val="0"/>
                                          </p:val>
                                        </p:tav>
                                        <p:tav tm="100000">
                                          <p:val>
                                            <p:strVal val="#ppt_w"/>
                                          </p:val>
                                        </p:tav>
                                      </p:tavLst>
                                    </p:anim>
                                    <p:anim calcmode="lin" valueType="num">
                                      <p:cBhvr>
                                        <p:cTn id="77" dur="500" fill="hold"/>
                                        <p:tgtEl>
                                          <p:spTgt spid="22"/>
                                        </p:tgtEl>
                                        <p:attrNameLst>
                                          <p:attrName>ppt_h</p:attrName>
                                        </p:attrNameLst>
                                      </p:cBhvr>
                                      <p:tavLst>
                                        <p:tav tm="0">
                                          <p:val>
                                            <p:fltVal val="0"/>
                                          </p:val>
                                        </p:tav>
                                        <p:tav tm="100000">
                                          <p:val>
                                            <p:strVal val="#ppt_h"/>
                                          </p:val>
                                        </p:tav>
                                      </p:tavLst>
                                    </p:anim>
                                  </p:childTnLst>
                                </p:cTn>
                              </p:par>
                            </p:childTnLst>
                          </p:cTn>
                        </p:par>
                        <p:par>
                          <p:cTn id="78" fill="hold">
                            <p:stCondLst>
                              <p:cond delay="12000"/>
                            </p:stCondLst>
                            <p:childTnLst>
                              <p:par>
                                <p:cTn id="79" presetID="17" presetClass="entr" presetSubtype="10" fill="hold" grpId="0" nodeType="afterEffect">
                                  <p:stCondLst>
                                    <p:cond delay="0"/>
                                  </p:stCondLst>
                                  <p:childTnLst>
                                    <p:set>
                                      <p:cBhvr>
                                        <p:cTn id="80" dur="1" fill="hold">
                                          <p:stCondLst>
                                            <p:cond delay="0"/>
                                          </p:stCondLst>
                                        </p:cTn>
                                        <p:tgtEl>
                                          <p:spTgt spid="47"/>
                                        </p:tgtEl>
                                        <p:attrNameLst>
                                          <p:attrName>style.visibility</p:attrName>
                                        </p:attrNameLst>
                                      </p:cBhvr>
                                      <p:to>
                                        <p:strVal val="visible"/>
                                      </p:to>
                                    </p:set>
                                    <p:anim calcmode="lin" valueType="num">
                                      <p:cBhvr>
                                        <p:cTn id="81" dur="1000" fill="hold"/>
                                        <p:tgtEl>
                                          <p:spTgt spid="47"/>
                                        </p:tgtEl>
                                        <p:attrNameLst>
                                          <p:attrName>ppt_w</p:attrName>
                                        </p:attrNameLst>
                                      </p:cBhvr>
                                      <p:tavLst>
                                        <p:tav tm="0">
                                          <p:val>
                                            <p:fltVal val="0"/>
                                          </p:val>
                                        </p:tav>
                                        <p:tav tm="100000">
                                          <p:val>
                                            <p:strVal val="#ppt_w"/>
                                          </p:val>
                                        </p:tav>
                                      </p:tavLst>
                                    </p:anim>
                                    <p:anim calcmode="lin" valueType="num">
                                      <p:cBhvr>
                                        <p:cTn id="82" dur="1000" fill="hold"/>
                                        <p:tgtEl>
                                          <p:spTgt spid="47"/>
                                        </p:tgtEl>
                                        <p:attrNameLst>
                                          <p:attrName>ppt_h</p:attrName>
                                        </p:attrNameLst>
                                      </p:cBhvr>
                                      <p:tavLst>
                                        <p:tav tm="0">
                                          <p:val>
                                            <p:strVal val="#ppt_h"/>
                                          </p:val>
                                        </p:tav>
                                        <p:tav tm="100000">
                                          <p:val>
                                            <p:strVal val="#ppt_h"/>
                                          </p:val>
                                        </p:tav>
                                      </p:tavLst>
                                    </p:anim>
                                  </p:childTnLst>
                                </p:cTn>
                              </p:par>
                            </p:childTnLst>
                          </p:cTn>
                        </p:par>
                        <p:par>
                          <p:cTn id="83" fill="hold">
                            <p:stCondLst>
                              <p:cond delay="13000"/>
                            </p:stCondLst>
                            <p:childTnLst>
                              <p:par>
                                <p:cTn id="84" presetID="23" presetClass="entr" presetSubtype="16" fill="hold" grpId="0" nodeType="afterEffect">
                                  <p:stCondLst>
                                    <p:cond delay="0"/>
                                  </p:stCondLst>
                                  <p:childTnLst>
                                    <p:set>
                                      <p:cBhvr>
                                        <p:cTn id="85" dur="1" fill="hold">
                                          <p:stCondLst>
                                            <p:cond delay="0"/>
                                          </p:stCondLst>
                                        </p:cTn>
                                        <p:tgtEl>
                                          <p:spTgt spid="20"/>
                                        </p:tgtEl>
                                        <p:attrNameLst>
                                          <p:attrName>style.visibility</p:attrName>
                                        </p:attrNameLst>
                                      </p:cBhvr>
                                      <p:to>
                                        <p:strVal val="visible"/>
                                      </p:to>
                                    </p:set>
                                    <p:anim calcmode="lin" valueType="num">
                                      <p:cBhvr>
                                        <p:cTn id="86" dur="500" fill="hold"/>
                                        <p:tgtEl>
                                          <p:spTgt spid="20"/>
                                        </p:tgtEl>
                                        <p:attrNameLst>
                                          <p:attrName>ppt_w</p:attrName>
                                        </p:attrNameLst>
                                      </p:cBhvr>
                                      <p:tavLst>
                                        <p:tav tm="0">
                                          <p:val>
                                            <p:fltVal val="0"/>
                                          </p:val>
                                        </p:tav>
                                        <p:tav tm="100000">
                                          <p:val>
                                            <p:strVal val="#ppt_w"/>
                                          </p:val>
                                        </p:tav>
                                      </p:tavLst>
                                    </p:anim>
                                    <p:anim calcmode="lin" valueType="num">
                                      <p:cBhvr>
                                        <p:cTn id="87" dur="500" fill="hold"/>
                                        <p:tgtEl>
                                          <p:spTgt spid="20"/>
                                        </p:tgtEl>
                                        <p:attrNameLst>
                                          <p:attrName>ppt_h</p:attrName>
                                        </p:attrNameLst>
                                      </p:cBhvr>
                                      <p:tavLst>
                                        <p:tav tm="0">
                                          <p:val>
                                            <p:fltVal val="0"/>
                                          </p:val>
                                        </p:tav>
                                        <p:tav tm="100000">
                                          <p:val>
                                            <p:strVal val="#ppt_h"/>
                                          </p:val>
                                        </p:tav>
                                      </p:tavLst>
                                    </p:anim>
                                  </p:childTnLst>
                                </p:cTn>
                              </p:par>
                            </p:childTnLst>
                          </p:cTn>
                        </p:par>
                        <p:par>
                          <p:cTn id="88" fill="hold">
                            <p:stCondLst>
                              <p:cond delay="13500"/>
                            </p:stCondLst>
                            <p:childTnLst>
                              <p:par>
                                <p:cTn id="89" presetID="23" presetClass="entr" presetSubtype="16" fill="hold" grpId="0" nodeType="afterEffect">
                                  <p:stCondLst>
                                    <p:cond delay="0"/>
                                  </p:stCondLst>
                                  <p:childTnLst>
                                    <p:set>
                                      <p:cBhvr>
                                        <p:cTn id="90" dur="1" fill="hold">
                                          <p:stCondLst>
                                            <p:cond delay="0"/>
                                          </p:stCondLst>
                                        </p:cTn>
                                        <p:tgtEl>
                                          <p:spTgt spid="34"/>
                                        </p:tgtEl>
                                        <p:attrNameLst>
                                          <p:attrName>style.visibility</p:attrName>
                                        </p:attrNameLst>
                                      </p:cBhvr>
                                      <p:to>
                                        <p:strVal val="visible"/>
                                      </p:to>
                                    </p:set>
                                    <p:anim calcmode="lin" valueType="num">
                                      <p:cBhvr>
                                        <p:cTn id="91" dur="1000" fill="hold"/>
                                        <p:tgtEl>
                                          <p:spTgt spid="34"/>
                                        </p:tgtEl>
                                        <p:attrNameLst>
                                          <p:attrName>ppt_w</p:attrName>
                                        </p:attrNameLst>
                                      </p:cBhvr>
                                      <p:tavLst>
                                        <p:tav tm="0">
                                          <p:val>
                                            <p:fltVal val="0"/>
                                          </p:val>
                                        </p:tav>
                                        <p:tav tm="100000">
                                          <p:val>
                                            <p:strVal val="#ppt_w"/>
                                          </p:val>
                                        </p:tav>
                                      </p:tavLst>
                                    </p:anim>
                                    <p:anim calcmode="lin" valueType="num">
                                      <p:cBhvr>
                                        <p:cTn id="92" dur="1000" fill="hold"/>
                                        <p:tgtEl>
                                          <p:spTgt spid="34"/>
                                        </p:tgtEl>
                                        <p:attrNameLst>
                                          <p:attrName>ppt_h</p:attrName>
                                        </p:attrNameLst>
                                      </p:cBhvr>
                                      <p:tavLst>
                                        <p:tav tm="0">
                                          <p:val>
                                            <p:fltVal val="0"/>
                                          </p:val>
                                        </p:tav>
                                        <p:tav tm="100000">
                                          <p:val>
                                            <p:strVal val="#ppt_h"/>
                                          </p:val>
                                        </p:tav>
                                      </p:tavLst>
                                    </p:anim>
                                  </p:childTnLst>
                                </p:cTn>
                              </p:par>
                            </p:childTnLst>
                          </p:cTn>
                        </p:par>
                        <p:par>
                          <p:cTn id="93" fill="hold">
                            <p:stCondLst>
                              <p:cond delay="14500"/>
                            </p:stCondLst>
                            <p:childTnLst>
                              <p:par>
                                <p:cTn id="94" presetID="23" presetClass="entr" presetSubtype="16" fill="hold" grpId="0" nodeType="afterEffect">
                                  <p:stCondLst>
                                    <p:cond delay="0"/>
                                  </p:stCondLst>
                                  <p:childTnLst>
                                    <p:set>
                                      <p:cBhvr>
                                        <p:cTn id="95" dur="1" fill="hold">
                                          <p:stCondLst>
                                            <p:cond delay="0"/>
                                          </p:stCondLst>
                                        </p:cTn>
                                        <p:tgtEl>
                                          <p:spTgt spid="24"/>
                                        </p:tgtEl>
                                        <p:attrNameLst>
                                          <p:attrName>style.visibility</p:attrName>
                                        </p:attrNameLst>
                                      </p:cBhvr>
                                      <p:to>
                                        <p:strVal val="visible"/>
                                      </p:to>
                                    </p:set>
                                    <p:anim calcmode="lin" valueType="num">
                                      <p:cBhvr>
                                        <p:cTn id="96" dur="500" fill="hold"/>
                                        <p:tgtEl>
                                          <p:spTgt spid="24"/>
                                        </p:tgtEl>
                                        <p:attrNameLst>
                                          <p:attrName>ppt_w</p:attrName>
                                        </p:attrNameLst>
                                      </p:cBhvr>
                                      <p:tavLst>
                                        <p:tav tm="0">
                                          <p:val>
                                            <p:fltVal val="0"/>
                                          </p:val>
                                        </p:tav>
                                        <p:tav tm="100000">
                                          <p:val>
                                            <p:strVal val="#ppt_w"/>
                                          </p:val>
                                        </p:tav>
                                      </p:tavLst>
                                    </p:anim>
                                    <p:anim calcmode="lin" valueType="num">
                                      <p:cBhvr>
                                        <p:cTn id="97" dur="500" fill="hold"/>
                                        <p:tgtEl>
                                          <p:spTgt spid="24"/>
                                        </p:tgtEl>
                                        <p:attrNameLst>
                                          <p:attrName>ppt_h</p:attrName>
                                        </p:attrNameLst>
                                      </p:cBhvr>
                                      <p:tavLst>
                                        <p:tav tm="0">
                                          <p:val>
                                            <p:fltVal val="0"/>
                                          </p:val>
                                        </p:tav>
                                        <p:tav tm="100000">
                                          <p:val>
                                            <p:strVal val="#ppt_h"/>
                                          </p:val>
                                        </p:tav>
                                      </p:tavLst>
                                    </p:anim>
                                  </p:childTnLst>
                                </p:cTn>
                              </p:par>
                            </p:childTnLst>
                          </p:cTn>
                        </p:par>
                        <p:par>
                          <p:cTn id="98" fill="hold">
                            <p:stCondLst>
                              <p:cond delay="15000"/>
                            </p:stCondLst>
                            <p:childTnLst>
                              <p:par>
                                <p:cTn id="99" presetID="17" presetClass="entr" presetSubtype="10" fill="hold" grpId="0" nodeType="afterEffect">
                                  <p:stCondLst>
                                    <p:cond delay="0"/>
                                  </p:stCondLst>
                                  <p:childTnLst>
                                    <p:set>
                                      <p:cBhvr>
                                        <p:cTn id="100" dur="1" fill="hold">
                                          <p:stCondLst>
                                            <p:cond delay="0"/>
                                          </p:stCondLst>
                                        </p:cTn>
                                        <p:tgtEl>
                                          <p:spTgt spid="48"/>
                                        </p:tgtEl>
                                        <p:attrNameLst>
                                          <p:attrName>style.visibility</p:attrName>
                                        </p:attrNameLst>
                                      </p:cBhvr>
                                      <p:to>
                                        <p:strVal val="visible"/>
                                      </p:to>
                                    </p:set>
                                    <p:anim calcmode="lin" valueType="num">
                                      <p:cBhvr>
                                        <p:cTn id="101" dur="1000" fill="hold"/>
                                        <p:tgtEl>
                                          <p:spTgt spid="48"/>
                                        </p:tgtEl>
                                        <p:attrNameLst>
                                          <p:attrName>ppt_w</p:attrName>
                                        </p:attrNameLst>
                                      </p:cBhvr>
                                      <p:tavLst>
                                        <p:tav tm="0">
                                          <p:val>
                                            <p:fltVal val="0"/>
                                          </p:val>
                                        </p:tav>
                                        <p:tav tm="100000">
                                          <p:val>
                                            <p:strVal val="#ppt_w"/>
                                          </p:val>
                                        </p:tav>
                                      </p:tavLst>
                                    </p:anim>
                                    <p:anim calcmode="lin" valueType="num">
                                      <p:cBhvr>
                                        <p:cTn id="102" dur="1000" fill="hold"/>
                                        <p:tgtEl>
                                          <p:spTgt spid="48"/>
                                        </p:tgtEl>
                                        <p:attrNameLst>
                                          <p:attrName>ppt_h</p:attrName>
                                        </p:attrNameLst>
                                      </p:cBhvr>
                                      <p:tavLst>
                                        <p:tav tm="0">
                                          <p:val>
                                            <p:strVal val="#ppt_h"/>
                                          </p:val>
                                        </p:tav>
                                        <p:tav tm="100000">
                                          <p:val>
                                            <p:strVal val="#ppt_h"/>
                                          </p:val>
                                        </p:tav>
                                      </p:tavLst>
                                    </p:anim>
                                  </p:childTnLst>
                                </p:cTn>
                              </p:par>
                            </p:childTnLst>
                          </p:cTn>
                        </p:par>
                        <p:par>
                          <p:cTn id="103" fill="hold">
                            <p:stCondLst>
                              <p:cond delay="16000"/>
                            </p:stCondLst>
                            <p:childTnLst>
                              <p:par>
                                <p:cTn id="104" presetID="17" presetClass="entr" presetSubtype="10" fill="hold" grpId="0" nodeType="after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p:cTn id="106" dur="1000" fill="hold"/>
                                        <p:tgtEl>
                                          <p:spTgt spid="49"/>
                                        </p:tgtEl>
                                        <p:attrNameLst>
                                          <p:attrName>ppt_w</p:attrName>
                                        </p:attrNameLst>
                                      </p:cBhvr>
                                      <p:tavLst>
                                        <p:tav tm="0">
                                          <p:val>
                                            <p:fltVal val="0"/>
                                          </p:val>
                                        </p:tav>
                                        <p:tav tm="100000">
                                          <p:val>
                                            <p:strVal val="#ppt_w"/>
                                          </p:val>
                                        </p:tav>
                                      </p:tavLst>
                                    </p:anim>
                                    <p:anim calcmode="lin" valueType="num">
                                      <p:cBhvr>
                                        <p:cTn id="107" dur="1000" fill="hold"/>
                                        <p:tgtEl>
                                          <p:spTgt spid="49"/>
                                        </p:tgtEl>
                                        <p:attrNameLst>
                                          <p:attrName>ppt_h</p:attrName>
                                        </p:attrNameLst>
                                      </p:cBhvr>
                                      <p:tavLst>
                                        <p:tav tm="0">
                                          <p:val>
                                            <p:strVal val="#ppt_h"/>
                                          </p:val>
                                        </p:tav>
                                        <p:tav tm="100000">
                                          <p:val>
                                            <p:strVal val="#ppt_h"/>
                                          </p:val>
                                        </p:tav>
                                      </p:tavLst>
                                    </p:anim>
                                  </p:childTnLst>
                                </p:cTn>
                              </p:par>
                            </p:childTnLst>
                          </p:cTn>
                        </p:par>
                        <p:par>
                          <p:cTn id="108" fill="hold">
                            <p:stCondLst>
                              <p:cond delay="17000"/>
                            </p:stCondLst>
                            <p:childTnLst>
                              <p:par>
                                <p:cTn id="109" presetID="23" presetClass="entr" presetSubtype="16" fill="hold" grpId="0" nodeType="afterEffect">
                                  <p:stCondLst>
                                    <p:cond delay="0"/>
                                  </p:stCondLst>
                                  <p:childTnLst>
                                    <p:set>
                                      <p:cBhvr>
                                        <p:cTn id="110" dur="1" fill="hold">
                                          <p:stCondLst>
                                            <p:cond delay="0"/>
                                          </p:stCondLst>
                                        </p:cTn>
                                        <p:tgtEl>
                                          <p:spTgt spid="36"/>
                                        </p:tgtEl>
                                        <p:attrNameLst>
                                          <p:attrName>style.visibility</p:attrName>
                                        </p:attrNameLst>
                                      </p:cBhvr>
                                      <p:to>
                                        <p:strVal val="visible"/>
                                      </p:to>
                                    </p:set>
                                    <p:anim calcmode="lin" valueType="num">
                                      <p:cBhvr>
                                        <p:cTn id="111" dur="1000" fill="hold"/>
                                        <p:tgtEl>
                                          <p:spTgt spid="36"/>
                                        </p:tgtEl>
                                        <p:attrNameLst>
                                          <p:attrName>ppt_w</p:attrName>
                                        </p:attrNameLst>
                                      </p:cBhvr>
                                      <p:tavLst>
                                        <p:tav tm="0">
                                          <p:val>
                                            <p:fltVal val="0"/>
                                          </p:val>
                                        </p:tav>
                                        <p:tav tm="100000">
                                          <p:val>
                                            <p:strVal val="#ppt_w"/>
                                          </p:val>
                                        </p:tav>
                                      </p:tavLst>
                                    </p:anim>
                                    <p:anim calcmode="lin" valueType="num">
                                      <p:cBhvr>
                                        <p:cTn id="112" dur="1000" fill="hold"/>
                                        <p:tgtEl>
                                          <p:spTgt spid="36"/>
                                        </p:tgtEl>
                                        <p:attrNameLst>
                                          <p:attrName>ppt_h</p:attrName>
                                        </p:attrNameLst>
                                      </p:cBhvr>
                                      <p:tavLst>
                                        <p:tav tm="0">
                                          <p:val>
                                            <p:fltVal val="0"/>
                                          </p:val>
                                        </p:tav>
                                        <p:tav tm="100000">
                                          <p:val>
                                            <p:strVal val="#ppt_h"/>
                                          </p:val>
                                        </p:tav>
                                      </p:tavLst>
                                    </p:anim>
                                  </p:childTnLst>
                                </p:cTn>
                              </p:par>
                            </p:childTnLst>
                          </p:cTn>
                        </p:par>
                        <p:par>
                          <p:cTn id="113" fill="hold">
                            <p:stCondLst>
                              <p:cond delay="18000"/>
                            </p:stCondLst>
                            <p:childTnLst>
                              <p:par>
                                <p:cTn id="114" presetID="23" presetClass="entr" presetSubtype="16" fill="hold" grpId="0" nodeType="afterEffect">
                                  <p:stCondLst>
                                    <p:cond delay="0"/>
                                  </p:stCondLst>
                                  <p:childTnLst>
                                    <p:set>
                                      <p:cBhvr>
                                        <p:cTn id="115" dur="1" fill="hold">
                                          <p:stCondLst>
                                            <p:cond delay="0"/>
                                          </p:stCondLst>
                                        </p:cTn>
                                        <p:tgtEl>
                                          <p:spTgt spid="37"/>
                                        </p:tgtEl>
                                        <p:attrNameLst>
                                          <p:attrName>style.visibility</p:attrName>
                                        </p:attrNameLst>
                                      </p:cBhvr>
                                      <p:to>
                                        <p:strVal val="visible"/>
                                      </p:to>
                                    </p:set>
                                    <p:anim calcmode="lin" valueType="num">
                                      <p:cBhvr>
                                        <p:cTn id="116" dur="1000" fill="hold"/>
                                        <p:tgtEl>
                                          <p:spTgt spid="37"/>
                                        </p:tgtEl>
                                        <p:attrNameLst>
                                          <p:attrName>ppt_w</p:attrName>
                                        </p:attrNameLst>
                                      </p:cBhvr>
                                      <p:tavLst>
                                        <p:tav tm="0">
                                          <p:val>
                                            <p:fltVal val="0"/>
                                          </p:val>
                                        </p:tav>
                                        <p:tav tm="100000">
                                          <p:val>
                                            <p:strVal val="#ppt_w"/>
                                          </p:val>
                                        </p:tav>
                                      </p:tavLst>
                                    </p:anim>
                                    <p:anim calcmode="lin" valueType="num">
                                      <p:cBhvr>
                                        <p:cTn id="117" dur="1000" fill="hold"/>
                                        <p:tgtEl>
                                          <p:spTgt spid="37"/>
                                        </p:tgtEl>
                                        <p:attrNameLst>
                                          <p:attrName>ppt_h</p:attrName>
                                        </p:attrNameLst>
                                      </p:cBhvr>
                                      <p:tavLst>
                                        <p:tav tm="0">
                                          <p:val>
                                            <p:fltVal val="0"/>
                                          </p:val>
                                        </p:tav>
                                        <p:tav tm="100000">
                                          <p:val>
                                            <p:strVal val="#ppt_h"/>
                                          </p:val>
                                        </p:tav>
                                      </p:tavLst>
                                    </p:anim>
                                  </p:childTnLst>
                                </p:cTn>
                              </p:par>
                            </p:childTnLst>
                          </p:cTn>
                        </p:par>
                        <p:par>
                          <p:cTn id="118" fill="hold">
                            <p:stCondLst>
                              <p:cond delay="19000"/>
                            </p:stCondLst>
                            <p:childTnLst>
                              <p:par>
                                <p:cTn id="119" presetID="23" presetClass="entr" presetSubtype="16" fill="hold" grpId="0" nodeType="afterEffect">
                                  <p:stCondLst>
                                    <p:cond delay="0"/>
                                  </p:stCondLst>
                                  <p:childTnLst>
                                    <p:set>
                                      <p:cBhvr>
                                        <p:cTn id="120" dur="1" fill="hold">
                                          <p:stCondLst>
                                            <p:cond delay="0"/>
                                          </p:stCondLst>
                                        </p:cTn>
                                        <p:tgtEl>
                                          <p:spTgt spid="17"/>
                                        </p:tgtEl>
                                        <p:attrNameLst>
                                          <p:attrName>style.visibility</p:attrName>
                                        </p:attrNameLst>
                                      </p:cBhvr>
                                      <p:to>
                                        <p:strVal val="visible"/>
                                      </p:to>
                                    </p:set>
                                    <p:anim calcmode="lin" valueType="num">
                                      <p:cBhvr>
                                        <p:cTn id="121" dur="500" fill="hold"/>
                                        <p:tgtEl>
                                          <p:spTgt spid="17"/>
                                        </p:tgtEl>
                                        <p:attrNameLst>
                                          <p:attrName>ppt_w</p:attrName>
                                        </p:attrNameLst>
                                      </p:cBhvr>
                                      <p:tavLst>
                                        <p:tav tm="0">
                                          <p:val>
                                            <p:fltVal val="0"/>
                                          </p:val>
                                        </p:tav>
                                        <p:tav tm="100000">
                                          <p:val>
                                            <p:strVal val="#ppt_w"/>
                                          </p:val>
                                        </p:tav>
                                      </p:tavLst>
                                    </p:anim>
                                    <p:anim calcmode="lin" valueType="num">
                                      <p:cBhvr>
                                        <p:cTn id="122" dur="500" fill="hold"/>
                                        <p:tgtEl>
                                          <p:spTgt spid="17"/>
                                        </p:tgtEl>
                                        <p:attrNameLst>
                                          <p:attrName>ppt_h</p:attrName>
                                        </p:attrNameLst>
                                      </p:cBhvr>
                                      <p:tavLst>
                                        <p:tav tm="0">
                                          <p:val>
                                            <p:fltVal val="0"/>
                                          </p:val>
                                        </p:tav>
                                        <p:tav tm="100000">
                                          <p:val>
                                            <p:strVal val="#ppt_h"/>
                                          </p:val>
                                        </p:tav>
                                      </p:tavLst>
                                    </p:anim>
                                  </p:childTnLst>
                                </p:cTn>
                              </p:par>
                            </p:childTnLst>
                          </p:cTn>
                        </p:par>
                        <p:par>
                          <p:cTn id="123" fill="hold">
                            <p:stCondLst>
                              <p:cond delay="19500"/>
                            </p:stCondLst>
                            <p:childTnLst>
                              <p:par>
                                <p:cTn id="124" presetID="34" presetClass="entr" presetSubtype="0" fill="hold" grpId="0" nodeType="afterEffect">
                                  <p:stCondLst>
                                    <p:cond delay="0"/>
                                  </p:stCondLst>
                                  <p:childTnLst>
                                    <p:set>
                                      <p:cBhvr>
                                        <p:cTn id="125" dur="1" fill="hold">
                                          <p:stCondLst>
                                            <p:cond delay="0"/>
                                          </p:stCondLst>
                                        </p:cTn>
                                        <p:tgtEl>
                                          <p:spTgt spid="15"/>
                                        </p:tgtEl>
                                        <p:attrNameLst>
                                          <p:attrName>style.visibility</p:attrName>
                                        </p:attrNameLst>
                                      </p:cBhvr>
                                      <p:to>
                                        <p:strVal val="visible"/>
                                      </p:to>
                                    </p:set>
                                    <p:anim from="(-#ppt_w/2)" to="(#ppt_x)" calcmode="lin" valueType="num">
                                      <p:cBhvr>
                                        <p:cTn id="126" dur="600" fill="hold">
                                          <p:stCondLst>
                                            <p:cond delay="0"/>
                                          </p:stCondLst>
                                        </p:cTn>
                                        <p:tgtEl>
                                          <p:spTgt spid="15"/>
                                        </p:tgtEl>
                                        <p:attrNameLst>
                                          <p:attrName>ppt_x</p:attrName>
                                        </p:attrNameLst>
                                      </p:cBhvr>
                                    </p:anim>
                                    <p:anim from="0" to="-1.0" calcmode="lin" valueType="num">
                                      <p:cBhvr>
                                        <p:cTn id="127" dur="200" decel="50000" autoRev="1" fill="hold">
                                          <p:stCondLst>
                                            <p:cond delay="600"/>
                                          </p:stCondLst>
                                        </p:cTn>
                                        <p:tgtEl>
                                          <p:spTgt spid="15"/>
                                        </p:tgtEl>
                                        <p:attrNameLst>
                                          <p:attrName>xshear</p:attrName>
                                        </p:attrNameLst>
                                      </p:cBhvr>
                                    </p:anim>
                                    <p:animScale>
                                      <p:cBhvr>
                                        <p:cTn id="128" dur="200" decel="100000" autoRev="1" fill="hold">
                                          <p:stCondLst>
                                            <p:cond delay="600"/>
                                          </p:stCondLst>
                                        </p:cTn>
                                        <p:tgtEl>
                                          <p:spTgt spid="15"/>
                                        </p:tgtEl>
                                      </p:cBhvr>
                                      <p:from x="100000" y="100000"/>
                                      <p:to x="80000" y="100000"/>
                                    </p:animScale>
                                    <p:anim by="(#ppt_h/3+#ppt_w*0.1)" calcmode="lin" valueType="num">
                                      <p:cBhvr additive="sum">
                                        <p:cTn id="129" dur="200" decel="100000" autoRev="1" fill="hold">
                                          <p:stCondLst>
                                            <p:cond delay="600"/>
                                          </p:stCondLst>
                                        </p:cTn>
                                        <p:tgtEl>
                                          <p:spTgt spid="15"/>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bldLvl="0" animBg="1" autoUpdateAnimBg="0"/>
      <p:bldP spid="17" grpId="0" bldLvl="0" animBg="1" autoUpdateAnimBg="0"/>
      <p:bldP spid="18" grpId="0" animBg="1"/>
      <p:bldP spid="19" grpId="0" animBg="1"/>
      <p:bldP spid="20" grpId="0" animBg="1"/>
      <p:bldP spid="21" grpId="0" animBg="1"/>
      <p:bldP spid="22" grpId="0" animBg="1"/>
      <p:bldP spid="23" grpId="0" animBg="1"/>
      <p:bldP spid="24" grpId="0" animBg="1"/>
      <p:bldP spid="27" grpId="0" bldLvl="0" animBg="1" autoUpdateAnimBg="0"/>
      <p:bldP spid="29" grpId="0" bldLvl="0" animBg="1" autoUpdateAnimBg="0"/>
      <p:bldP spid="30" grpId="0" bldLvl="0" animBg="1" autoUpdateAnimBg="0"/>
      <p:bldP spid="31" grpId="0" bldLvl="0" animBg="1" autoUpdateAnimBg="0"/>
      <p:bldP spid="34" grpId="0" bldLvl="0" animBg="1" autoUpdateAnimBg="0"/>
      <p:bldP spid="36" grpId="0" bldLvl="0" animBg="1" autoUpdateAnimBg="0"/>
      <p:bldP spid="37" grpId="0" bldLvl="0" animBg="1" autoUpdateAnimBg="0"/>
      <p:bldP spid="38" grpId="0" bldLvl="0" animBg="1" autoUpdateAnimBg="0"/>
      <p:bldP spid="39" grpId="0" bldLvl="0" animBg="1" autoUpdateAnimBg="0"/>
      <p:bldP spid="44" grpId="0" bldLvl="0" animBg="1" autoUpdateAnimBg="0"/>
      <p:bldP spid="45" grpId="0" autoUpdateAnimBg="0"/>
      <p:bldP spid="46" grpId="0" autoUpdateAnimBg="0"/>
      <p:bldP spid="47" grpId="0" autoUpdateAnimBg="0"/>
      <p:bldP spid="48" grpId="0" autoUpdateAnimBg="0"/>
      <p:bldP spid="49" grpId="0" autoUpdateAnimBg="0"/>
    </p:bldLst>
  </p:timing>
</p:sld>
</file>

<file path=ppt/theme/theme1.xml><?xml version="1.0" encoding="utf-8"?>
<a:theme xmlns:a="http://schemas.openxmlformats.org/drawingml/2006/main" name="Office 主题​​">
  <a:themeElements>
    <a:clrScheme name="自定义 5">
      <a:dk1>
        <a:sysClr val="windowText" lastClr="000000"/>
      </a:dk1>
      <a:lt1>
        <a:sysClr val="window" lastClr="FFFFFF"/>
      </a:lt1>
      <a:dk2>
        <a:srgbClr val="1F497D"/>
      </a:dk2>
      <a:lt2>
        <a:srgbClr val="EEECE1"/>
      </a:lt2>
      <a:accent1>
        <a:srgbClr val="4F81BD"/>
      </a:accent1>
      <a:accent2>
        <a:srgbClr val="FF6699"/>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888</Words>
  <Application>Microsoft Office PowerPoint</Application>
  <PresentationFormat>全屏显示(4:3)</PresentationFormat>
  <Paragraphs>85</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PowerPoint 演示文稿</vt:lpstr>
      <vt:lpstr>PowerPoint 演示文稿</vt:lpstr>
      <vt:lpstr>中国航油(新加坡)股份有限公司    简介</vt:lpstr>
      <vt:lpstr>PowerPoint 演示文稿</vt:lpstr>
      <vt:lpstr>事件回顾-1</vt:lpstr>
      <vt:lpstr>事件回顾-2</vt:lpstr>
      <vt:lpstr>事件回顾-3</vt:lpstr>
      <vt:lpstr>PowerPoint 演示文稿</vt:lpstr>
      <vt:lpstr>PowerPoint 演示文稿</vt:lpstr>
      <vt:lpstr>PowerPoint 演示文稿</vt:lpstr>
      <vt:lpstr>总结分析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Sophie</dc:creator>
  <cp:lastModifiedBy>搜乐网</cp:lastModifiedBy>
  <cp:revision>27</cp:revision>
  <dcterms:created xsi:type="dcterms:W3CDTF">2011-04-09T11:35:20Z</dcterms:created>
  <dcterms:modified xsi:type="dcterms:W3CDTF">2014-11-25T08:20:08Z</dcterms:modified>
</cp:coreProperties>
</file>