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tags/tag3.xml" ContentType="application/vnd.openxmlformats-officedocument.presentationml.tags+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58" r:id="rId4"/>
    <p:sldId id="264" r:id="rId5"/>
    <p:sldId id="265" r:id="rId6"/>
    <p:sldId id="266" r:id="rId7"/>
    <p:sldId id="260" r:id="rId8"/>
    <p:sldId id="261" r:id="rId9"/>
    <p:sldId id="263" r:id="rId10"/>
    <p:sldId id="278" r:id="rId11"/>
    <p:sldId id="279" r:id="rId12"/>
    <p:sldId id="280" r:id="rId13"/>
    <p:sldId id="281" r:id="rId14"/>
    <p:sldId id="282" r:id="rId15"/>
    <p:sldId id="283" r:id="rId16"/>
    <p:sldId id="267" r:id="rId17"/>
    <p:sldId id="274" r:id="rId18"/>
    <p:sldId id="275" r:id="rId19"/>
    <p:sldId id="27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08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DDA1F0-1C68-47FB-A6A6-EA608DB544DE}" type="doc">
      <dgm:prSet loTypeId="urn:microsoft.com/office/officeart/2005/8/layout/chevron2" loCatId="list" qsTypeId="urn:microsoft.com/office/officeart/2005/8/quickstyle/simple1#1" qsCatId="simple" csTypeId="urn:microsoft.com/office/officeart/2005/8/colors/accent1_2#1" csCatId="accent1" phldr="1"/>
      <dgm:spPr/>
      <dgm:t>
        <a:bodyPr/>
        <a:lstStyle/>
        <a:p>
          <a:endParaRPr lang="zh-CN" altLang="en-US"/>
        </a:p>
      </dgm:t>
    </dgm:pt>
    <dgm:pt modelId="{B95B5BCD-12EA-44C3-ABE6-51874A391516}">
      <dgm:prSet phldrT="[文本]"/>
      <dgm:spPr/>
      <dgm:t>
        <a:bodyPr/>
        <a:lstStyle/>
        <a:p>
          <a:r>
            <a:rPr lang="zh-CN" altLang="en-US" b="0" i="0" dirty="0" smtClean="0"/>
            <a:t>内部人控制</a:t>
          </a:r>
          <a:endParaRPr lang="zh-CN" altLang="en-US" dirty="0"/>
        </a:p>
      </dgm:t>
    </dgm:pt>
    <dgm:pt modelId="{88E763BE-8C4A-4269-9799-48FF85286B1C}" type="parTrans" cxnId="{C594B49B-1233-4AEA-AC19-EF34ABB1DEAF}">
      <dgm:prSet/>
      <dgm:spPr/>
      <dgm:t>
        <a:bodyPr/>
        <a:lstStyle/>
        <a:p>
          <a:endParaRPr lang="zh-CN" altLang="en-US"/>
        </a:p>
      </dgm:t>
    </dgm:pt>
    <dgm:pt modelId="{A4D96C33-8561-418A-B051-94ECDE0085B1}" type="sibTrans" cxnId="{C594B49B-1233-4AEA-AC19-EF34ABB1DEAF}">
      <dgm:prSet/>
      <dgm:spPr/>
      <dgm:t>
        <a:bodyPr/>
        <a:lstStyle/>
        <a:p>
          <a:endParaRPr lang="zh-CN" altLang="en-US"/>
        </a:p>
      </dgm:t>
    </dgm:pt>
    <dgm:pt modelId="{49F5641E-468F-4EAD-B56E-0960C1CAF2C0}">
      <dgm:prSet phldrT="[文本]"/>
      <dgm:spPr/>
      <dgm:t>
        <a:bodyPr/>
        <a:lstStyle/>
        <a:p>
          <a:r>
            <a:rPr lang="zh-CN" altLang="en-US" b="0" i="0" dirty="0" smtClean="0"/>
            <a:t>股东会、董事会和管理层三者合一，发展成经营者一人独裁统治，管理人个人影响力在企业内过度膨胀，内控不力。</a:t>
          </a:r>
          <a:endParaRPr lang="zh-CN" altLang="en-US" dirty="0"/>
        </a:p>
      </dgm:t>
    </dgm:pt>
    <dgm:pt modelId="{4D8EC7E4-2E1B-41E7-8593-1F6E016A3FE1}" type="parTrans" cxnId="{19274AA1-4A60-4467-AF0B-017E0102F25C}">
      <dgm:prSet/>
      <dgm:spPr/>
      <dgm:t>
        <a:bodyPr/>
        <a:lstStyle/>
        <a:p>
          <a:endParaRPr lang="zh-CN" altLang="en-US"/>
        </a:p>
      </dgm:t>
    </dgm:pt>
    <dgm:pt modelId="{70C8E0F9-115D-48ED-998E-32F3418B8FB1}" type="sibTrans" cxnId="{19274AA1-4A60-4467-AF0B-017E0102F25C}">
      <dgm:prSet/>
      <dgm:spPr/>
      <dgm:t>
        <a:bodyPr/>
        <a:lstStyle/>
        <a:p>
          <a:endParaRPr lang="zh-CN" altLang="en-US"/>
        </a:p>
      </dgm:t>
    </dgm:pt>
    <dgm:pt modelId="{50B83AD5-BE5A-4558-9293-D4CF14C0B48F}">
      <dgm:prSet phldrT="[文本]"/>
      <dgm:spPr/>
      <dgm:t>
        <a:bodyPr/>
        <a:lstStyle/>
        <a:p>
          <a:r>
            <a:rPr lang="zh-CN" altLang="en-US" dirty="0" smtClean="0"/>
            <a:t>法制观念</a:t>
          </a:r>
          <a:endParaRPr lang="zh-CN" altLang="en-US" dirty="0"/>
        </a:p>
      </dgm:t>
    </dgm:pt>
    <dgm:pt modelId="{038F5180-9B4A-49FB-829B-1D08C378785A}" type="parTrans" cxnId="{FEE026E3-49E2-407A-991F-9022434AF8E0}">
      <dgm:prSet/>
      <dgm:spPr/>
      <dgm:t>
        <a:bodyPr/>
        <a:lstStyle/>
        <a:p>
          <a:endParaRPr lang="zh-CN" altLang="en-US"/>
        </a:p>
      </dgm:t>
    </dgm:pt>
    <dgm:pt modelId="{F0CF7B67-6EBF-4CB7-871C-1271FAE9E5A8}" type="sibTrans" cxnId="{FEE026E3-49E2-407A-991F-9022434AF8E0}">
      <dgm:prSet/>
      <dgm:spPr/>
      <dgm:t>
        <a:bodyPr/>
        <a:lstStyle/>
        <a:p>
          <a:endParaRPr lang="zh-CN" altLang="en-US"/>
        </a:p>
      </dgm:t>
    </dgm:pt>
    <dgm:pt modelId="{795C8519-6027-4DF3-BE50-1E2E4E4C8756}">
      <dgm:prSet phldrT="[文本]"/>
      <dgm:spPr/>
      <dgm:t>
        <a:bodyPr/>
        <a:lstStyle/>
        <a:p>
          <a:r>
            <a:rPr lang="zh-CN" altLang="en-US" b="0" i="0" dirty="0" smtClean="0"/>
            <a:t>财务报表谎称盈利，对投资者不真实披露信息、隐瞒真相、涉嫌欺诈，这些行为严重违反了新加坡公司法和有关上市公司的法律规定。</a:t>
          </a:r>
          <a:endParaRPr lang="zh-CN" altLang="en-US" dirty="0"/>
        </a:p>
      </dgm:t>
    </dgm:pt>
    <dgm:pt modelId="{7605985E-ACA4-468F-9794-E161C010596B}" type="parTrans" cxnId="{9134DE4F-E978-46C7-8987-879F9E9B093D}">
      <dgm:prSet/>
      <dgm:spPr/>
      <dgm:t>
        <a:bodyPr/>
        <a:lstStyle/>
        <a:p>
          <a:endParaRPr lang="zh-CN" altLang="en-US"/>
        </a:p>
      </dgm:t>
    </dgm:pt>
    <dgm:pt modelId="{B9C8DEB6-F2EE-4F82-85C8-85CEE3C5AF60}" type="sibTrans" cxnId="{9134DE4F-E978-46C7-8987-879F9E9B093D}">
      <dgm:prSet/>
      <dgm:spPr/>
      <dgm:t>
        <a:bodyPr/>
        <a:lstStyle/>
        <a:p>
          <a:endParaRPr lang="zh-CN" altLang="en-US"/>
        </a:p>
      </dgm:t>
    </dgm:pt>
    <dgm:pt modelId="{BCB55F93-52CB-43AE-B6DA-27D636FDA9F5}">
      <dgm:prSet phldrT="[文本]"/>
      <dgm:spPr/>
      <dgm:t>
        <a:bodyPr/>
        <a:lstStyle/>
        <a:p>
          <a:r>
            <a:rPr lang="zh-CN" altLang="en-US" dirty="0" smtClean="0"/>
            <a:t>管理者素质</a:t>
          </a:r>
          <a:endParaRPr lang="zh-CN" altLang="en-US" dirty="0"/>
        </a:p>
      </dgm:t>
    </dgm:pt>
    <dgm:pt modelId="{CB395B4C-EEEB-4A83-9C45-10376ED04509}" type="parTrans" cxnId="{51AD4609-E958-4895-A60B-D9EE4075BD07}">
      <dgm:prSet/>
      <dgm:spPr/>
      <dgm:t>
        <a:bodyPr/>
        <a:lstStyle/>
        <a:p>
          <a:endParaRPr lang="zh-CN" altLang="en-US"/>
        </a:p>
      </dgm:t>
    </dgm:pt>
    <dgm:pt modelId="{9B254E74-FEB9-4A5C-94A2-AE0B1403F5B8}" type="sibTrans" cxnId="{51AD4609-E958-4895-A60B-D9EE4075BD07}">
      <dgm:prSet/>
      <dgm:spPr/>
      <dgm:t>
        <a:bodyPr/>
        <a:lstStyle/>
        <a:p>
          <a:endParaRPr lang="zh-CN" altLang="en-US"/>
        </a:p>
      </dgm:t>
    </dgm:pt>
    <dgm:pt modelId="{0AD10CED-C8E3-4EC5-99CD-9EC7B5282DAC}">
      <dgm:prSet phldrT="[文本]"/>
      <dgm:spPr/>
      <dgm:t>
        <a:bodyPr/>
        <a:lstStyle/>
        <a:p>
          <a:r>
            <a:rPr lang="zh-CN" altLang="en-US" dirty="0" smtClean="0"/>
            <a:t>陈久霖赌性重、盲目自大，太过看重投资交易的博弈，忽视现货交易，不尊重市场规律，不承认并纠正错误</a:t>
          </a:r>
          <a:endParaRPr lang="zh-CN" altLang="en-US" dirty="0"/>
        </a:p>
      </dgm:t>
    </dgm:pt>
    <dgm:pt modelId="{3E8F81CD-B335-4697-8EDE-C541036CD971}" type="parTrans" cxnId="{745362E6-A6EB-464F-893C-D12466D3FBB6}">
      <dgm:prSet/>
      <dgm:spPr/>
      <dgm:t>
        <a:bodyPr/>
        <a:lstStyle/>
        <a:p>
          <a:endParaRPr lang="zh-CN" altLang="en-US"/>
        </a:p>
      </dgm:t>
    </dgm:pt>
    <dgm:pt modelId="{34EC61DD-60CE-4E13-82FC-02FACA558810}" type="sibTrans" cxnId="{745362E6-A6EB-464F-893C-D12466D3FBB6}">
      <dgm:prSet/>
      <dgm:spPr/>
      <dgm:t>
        <a:bodyPr/>
        <a:lstStyle/>
        <a:p>
          <a:endParaRPr lang="zh-CN" altLang="en-US"/>
        </a:p>
      </dgm:t>
    </dgm:pt>
    <dgm:pt modelId="{803F7725-54AB-4035-926C-96BCF83FC01F}" type="pres">
      <dgm:prSet presAssocID="{3BDDA1F0-1C68-47FB-A6A6-EA608DB544DE}" presName="linearFlow" presStyleCnt="0">
        <dgm:presLayoutVars>
          <dgm:dir/>
          <dgm:animLvl val="lvl"/>
          <dgm:resizeHandles val="exact"/>
        </dgm:presLayoutVars>
      </dgm:prSet>
      <dgm:spPr/>
      <dgm:t>
        <a:bodyPr/>
        <a:lstStyle/>
        <a:p>
          <a:endParaRPr lang="zh-CN" altLang="en-US"/>
        </a:p>
      </dgm:t>
    </dgm:pt>
    <dgm:pt modelId="{43620BAB-709E-427C-B9FB-9380E441725D}" type="pres">
      <dgm:prSet presAssocID="{B95B5BCD-12EA-44C3-ABE6-51874A391516}" presName="composite" presStyleCnt="0"/>
      <dgm:spPr/>
    </dgm:pt>
    <dgm:pt modelId="{B5272D9A-DF16-43BD-BD89-861A2926F073}" type="pres">
      <dgm:prSet presAssocID="{B95B5BCD-12EA-44C3-ABE6-51874A391516}" presName="parentText" presStyleLbl="alignNode1" presStyleIdx="0" presStyleCnt="3">
        <dgm:presLayoutVars>
          <dgm:chMax val="1"/>
          <dgm:bulletEnabled val="1"/>
        </dgm:presLayoutVars>
      </dgm:prSet>
      <dgm:spPr/>
      <dgm:t>
        <a:bodyPr/>
        <a:lstStyle/>
        <a:p>
          <a:endParaRPr lang="zh-CN" altLang="en-US"/>
        </a:p>
      </dgm:t>
    </dgm:pt>
    <dgm:pt modelId="{C9B19B5A-4BCD-4E26-A5AB-BDB158DF6D50}" type="pres">
      <dgm:prSet presAssocID="{B95B5BCD-12EA-44C3-ABE6-51874A391516}" presName="descendantText" presStyleLbl="alignAcc1" presStyleIdx="0" presStyleCnt="3">
        <dgm:presLayoutVars>
          <dgm:bulletEnabled val="1"/>
        </dgm:presLayoutVars>
      </dgm:prSet>
      <dgm:spPr/>
      <dgm:t>
        <a:bodyPr/>
        <a:lstStyle/>
        <a:p>
          <a:endParaRPr lang="zh-CN" altLang="en-US"/>
        </a:p>
      </dgm:t>
    </dgm:pt>
    <dgm:pt modelId="{92D41E6D-9C04-4631-82D0-187EF91B7198}" type="pres">
      <dgm:prSet presAssocID="{A4D96C33-8561-418A-B051-94ECDE0085B1}" presName="sp" presStyleCnt="0"/>
      <dgm:spPr/>
    </dgm:pt>
    <dgm:pt modelId="{296B9C5A-2F46-4B0D-ABA6-51284DA709CD}" type="pres">
      <dgm:prSet presAssocID="{50B83AD5-BE5A-4558-9293-D4CF14C0B48F}" presName="composite" presStyleCnt="0"/>
      <dgm:spPr/>
    </dgm:pt>
    <dgm:pt modelId="{F2D42BDD-E533-4242-B146-F234C4A3C725}" type="pres">
      <dgm:prSet presAssocID="{50B83AD5-BE5A-4558-9293-D4CF14C0B48F}" presName="parentText" presStyleLbl="alignNode1" presStyleIdx="1" presStyleCnt="3">
        <dgm:presLayoutVars>
          <dgm:chMax val="1"/>
          <dgm:bulletEnabled val="1"/>
        </dgm:presLayoutVars>
      </dgm:prSet>
      <dgm:spPr/>
      <dgm:t>
        <a:bodyPr/>
        <a:lstStyle/>
        <a:p>
          <a:endParaRPr lang="zh-CN" altLang="en-US"/>
        </a:p>
      </dgm:t>
    </dgm:pt>
    <dgm:pt modelId="{3A11DC37-93CE-4895-89C1-B65486E69AB0}" type="pres">
      <dgm:prSet presAssocID="{50B83AD5-BE5A-4558-9293-D4CF14C0B48F}" presName="descendantText" presStyleLbl="alignAcc1" presStyleIdx="1" presStyleCnt="3">
        <dgm:presLayoutVars>
          <dgm:bulletEnabled val="1"/>
        </dgm:presLayoutVars>
      </dgm:prSet>
      <dgm:spPr/>
      <dgm:t>
        <a:bodyPr/>
        <a:lstStyle/>
        <a:p>
          <a:endParaRPr lang="zh-CN" altLang="en-US"/>
        </a:p>
      </dgm:t>
    </dgm:pt>
    <dgm:pt modelId="{17871306-5EAE-4505-9F70-557206E3FB53}" type="pres">
      <dgm:prSet presAssocID="{F0CF7B67-6EBF-4CB7-871C-1271FAE9E5A8}" presName="sp" presStyleCnt="0"/>
      <dgm:spPr/>
    </dgm:pt>
    <dgm:pt modelId="{5E59FBED-00ED-4741-AED9-22A48BF510FC}" type="pres">
      <dgm:prSet presAssocID="{BCB55F93-52CB-43AE-B6DA-27D636FDA9F5}" presName="composite" presStyleCnt="0"/>
      <dgm:spPr/>
    </dgm:pt>
    <dgm:pt modelId="{BA393FB5-8AAB-4F81-B17E-E89441FE96DB}" type="pres">
      <dgm:prSet presAssocID="{BCB55F93-52CB-43AE-B6DA-27D636FDA9F5}" presName="parentText" presStyleLbl="alignNode1" presStyleIdx="2" presStyleCnt="3">
        <dgm:presLayoutVars>
          <dgm:chMax val="1"/>
          <dgm:bulletEnabled val="1"/>
        </dgm:presLayoutVars>
      </dgm:prSet>
      <dgm:spPr/>
      <dgm:t>
        <a:bodyPr/>
        <a:lstStyle/>
        <a:p>
          <a:endParaRPr lang="zh-CN" altLang="en-US"/>
        </a:p>
      </dgm:t>
    </dgm:pt>
    <dgm:pt modelId="{39981387-EC1B-40BA-91FA-9CB2BAC7EDD0}" type="pres">
      <dgm:prSet presAssocID="{BCB55F93-52CB-43AE-B6DA-27D636FDA9F5}" presName="descendantText" presStyleLbl="alignAcc1" presStyleIdx="2" presStyleCnt="3">
        <dgm:presLayoutVars>
          <dgm:bulletEnabled val="1"/>
        </dgm:presLayoutVars>
      </dgm:prSet>
      <dgm:spPr/>
      <dgm:t>
        <a:bodyPr/>
        <a:lstStyle/>
        <a:p>
          <a:endParaRPr lang="zh-CN" altLang="en-US"/>
        </a:p>
      </dgm:t>
    </dgm:pt>
  </dgm:ptLst>
  <dgm:cxnLst>
    <dgm:cxn modelId="{22C218BD-70A9-4B40-AB09-424ED26010FC}" type="presOf" srcId="{795C8519-6027-4DF3-BE50-1E2E4E4C8756}" destId="{3A11DC37-93CE-4895-89C1-B65486E69AB0}" srcOrd="0" destOrd="0" presId="urn:microsoft.com/office/officeart/2005/8/layout/chevron2"/>
    <dgm:cxn modelId="{19274AA1-4A60-4467-AF0B-017E0102F25C}" srcId="{B95B5BCD-12EA-44C3-ABE6-51874A391516}" destId="{49F5641E-468F-4EAD-B56E-0960C1CAF2C0}" srcOrd="0" destOrd="0" parTransId="{4D8EC7E4-2E1B-41E7-8593-1F6E016A3FE1}" sibTransId="{70C8E0F9-115D-48ED-998E-32F3418B8FB1}"/>
    <dgm:cxn modelId="{CAA9362D-6D21-48D0-A24C-26FFD7D9EBD0}" type="presOf" srcId="{B95B5BCD-12EA-44C3-ABE6-51874A391516}" destId="{B5272D9A-DF16-43BD-BD89-861A2926F073}" srcOrd="0" destOrd="0" presId="urn:microsoft.com/office/officeart/2005/8/layout/chevron2"/>
    <dgm:cxn modelId="{4237CF62-6748-409E-8585-1F0E35095C80}" type="presOf" srcId="{BCB55F93-52CB-43AE-B6DA-27D636FDA9F5}" destId="{BA393FB5-8AAB-4F81-B17E-E89441FE96DB}" srcOrd="0" destOrd="0" presId="urn:microsoft.com/office/officeart/2005/8/layout/chevron2"/>
    <dgm:cxn modelId="{5DB683CB-98CF-481D-A4F2-9B8C6FCC143A}" type="presOf" srcId="{49F5641E-468F-4EAD-B56E-0960C1CAF2C0}" destId="{C9B19B5A-4BCD-4E26-A5AB-BDB158DF6D50}" srcOrd="0" destOrd="0" presId="urn:microsoft.com/office/officeart/2005/8/layout/chevron2"/>
    <dgm:cxn modelId="{51AD4609-E958-4895-A60B-D9EE4075BD07}" srcId="{3BDDA1F0-1C68-47FB-A6A6-EA608DB544DE}" destId="{BCB55F93-52CB-43AE-B6DA-27D636FDA9F5}" srcOrd="2" destOrd="0" parTransId="{CB395B4C-EEEB-4A83-9C45-10376ED04509}" sibTransId="{9B254E74-FEB9-4A5C-94A2-AE0B1403F5B8}"/>
    <dgm:cxn modelId="{B554D75B-218E-40AB-AE59-B04763E90116}" type="presOf" srcId="{50B83AD5-BE5A-4558-9293-D4CF14C0B48F}" destId="{F2D42BDD-E533-4242-B146-F234C4A3C725}" srcOrd="0" destOrd="0" presId="urn:microsoft.com/office/officeart/2005/8/layout/chevron2"/>
    <dgm:cxn modelId="{C594B49B-1233-4AEA-AC19-EF34ABB1DEAF}" srcId="{3BDDA1F0-1C68-47FB-A6A6-EA608DB544DE}" destId="{B95B5BCD-12EA-44C3-ABE6-51874A391516}" srcOrd="0" destOrd="0" parTransId="{88E763BE-8C4A-4269-9799-48FF85286B1C}" sibTransId="{A4D96C33-8561-418A-B051-94ECDE0085B1}"/>
    <dgm:cxn modelId="{745362E6-A6EB-464F-893C-D12466D3FBB6}" srcId="{BCB55F93-52CB-43AE-B6DA-27D636FDA9F5}" destId="{0AD10CED-C8E3-4EC5-99CD-9EC7B5282DAC}" srcOrd="0" destOrd="0" parTransId="{3E8F81CD-B335-4697-8EDE-C541036CD971}" sibTransId="{34EC61DD-60CE-4E13-82FC-02FACA558810}"/>
    <dgm:cxn modelId="{FEE026E3-49E2-407A-991F-9022434AF8E0}" srcId="{3BDDA1F0-1C68-47FB-A6A6-EA608DB544DE}" destId="{50B83AD5-BE5A-4558-9293-D4CF14C0B48F}" srcOrd="1" destOrd="0" parTransId="{038F5180-9B4A-49FB-829B-1D08C378785A}" sibTransId="{F0CF7B67-6EBF-4CB7-871C-1271FAE9E5A8}"/>
    <dgm:cxn modelId="{D63FC7E8-7A40-4AF0-92C9-9727D24B3198}" type="presOf" srcId="{3BDDA1F0-1C68-47FB-A6A6-EA608DB544DE}" destId="{803F7725-54AB-4035-926C-96BCF83FC01F}" srcOrd="0" destOrd="0" presId="urn:microsoft.com/office/officeart/2005/8/layout/chevron2"/>
    <dgm:cxn modelId="{53D0E579-8AEC-4E8C-8D19-8FD0F90F357D}" type="presOf" srcId="{0AD10CED-C8E3-4EC5-99CD-9EC7B5282DAC}" destId="{39981387-EC1B-40BA-91FA-9CB2BAC7EDD0}" srcOrd="0" destOrd="0" presId="urn:microsoft.com/office/officeart/2005/8/layout/chevron2"/>
    <dgm:cxn modelId="{9134DE4F-E978-46C7-8987-879F9E9B093D}" srcId="{50B83AD5-BE5A-4558-9293-D4CF14C0B48F}" destId="{795C8519-6027-4DF3-BE50-1E2E4E4C8756}" srcOrd="0" destOrd="0" parTransId="{7605985E-ACA4-468F-9794-E161C010596B}" sibTransId="{B9C8DEB6-F2EE-4F82-85C8-85CEE3C5AF60}"/>
    <dgm:cxn modelId="{BD9229AA-EC0D-48F9-8EC8-3143F7EDA63C}" type="presParOf" srcId="{803F7725-54AB-4035-926C-96BCF83FC01F}" destId="{43620BAB-709E-427C-B9FB-9380E441725D}" srcOrd="0" destOrd="0" presId="urn:microsoft.com/office/officeart/2005/8/layout/chevron2"/>
    <dgm:cxn modelId="{FF2E9756-A592-4D74-9664-11128813EF43}" type="presParOf" srcId="{43620BAB-709E-427C-B9FB-9380E441725D}" destId="{B5272D9A-DF16-43BD-BD89-861A2926F073}" srcOrd="0" destOrd="0" presId="urn:microsoft.com/office/officeart/2005/8/layout/chevron2"/>
    <dgm:cxn modelId="{FD28AEB6-C764-41B3-80E0-B9C9FD908D18}" type="presParOf" srcId="{43620BAB-709E-427C-B9FB-9380E441725D}" destId="{C9B19B5A-4BCD-4E26-A5AB-BDB158DF6D50}" srcOrd="1" destOrd="0" presId="urn:microsoft.com/office/officeart/2005/8/layout/chevron2"/>
    <dgm:cxn modelId="{C3244571-E3B8-4FEC-B75C-E8B34338965E}" type="presParOf" srcId="{803F7725-54AB-4035-926C-96BCF83FC01F}" destId="{92D41E6D-9C04-4631-82D0-187EF91B7198}" srcOrd="1" destOrd="0" presId="urn:microsoft.com/office/officeart/2005/8/layout/chevron2"/>
    <dgm:cxn modelId="{C1FE0D84-9362-4B3E-9FC7-CDF08468DB28}" type="presParOf" srcId="{803F7725-54AB-4035-926C-96BCF83FC01F}" destId="{296B9C5A-2F46-4B0D-ABA6-51284DA709CD}" srcOrd="2" destOrd="0" presId="urn:microsoft.com/office/officeart/2005/8/layout/chevron2"/>
    <dgm:cxn modelId="{A9DD9F96-E600-4AAE-B245-65C52EDF2E33}" type="presParOf" srcId="{296B9C5A-2F46-4B0D-ABA6-51284DA709CD}" destId="{F2D42BDD-E533-4242-B146-F234C4A3C725}" srcOrd="0" destOrd="0" presId="urn:microsoft.com/office/officeart/2005/8/layout/chevron2"/>
    <dgm:cxn modelId="{36545601-7562-4806-8E71-30E4850BEB44}" type="presParOf" srcId="{296B9C5A-2F46-4B0D-ABA6-51284DA709CD}" destId="{3A11DC37-93CE-4895-89C1-B65486E69AB0}" srcOrd="1" destOrd="0" presId="urn:microsoft.com/office/officeart/2005/8/layout/chevron2"/>
    <dgm:cxn modelId="{F31B3503-A02F-40A4-951E-6A8795C46E1A}" type="presParOf" srcId="{803F7725-54AB-4035-926C-96BCF83FC01F}" destId="{17871306-5EAE-4505-9F70-557206E3FB53}" srcOrd="3" destOrd="0" presId="urn:microsoft.com/office/officeart/2005/8/layout/chevron2"/>
    <dgm:cxn modelId="{E50CFCC8-CC9C-4F7C-88D3-DEA119CC445C}" type="presParOf" srcId="{803F7725-54AB-4035-926C-96BCF83FC01F}" destId="{5E59FBED-00ED-4741-AED9-22A48BF510FC}" srcOrd="4" destOrd="0" presId="urn:microsoft.com/office/officeart/2005/8/layout/chevron2"/>
    <dgm:cxn modelId="{5A7E0F97-F679-4E44-8564-2A4A2EC86A35}" type="presParOf" srcId="{5E59FBED-00ED-4741-AED9-22A48BF510FC}" destId="{BA393FB5-8AAB-4F81-B17E-E89441FE96DB}" srcOrd="0" destOrd="0" presId="urn:microsoft.com/office/officeart/2005/8/layout/chevron2"/>
    <dgm:cxn modelId="{8F3F63B2-55E7-4D77-AE2B-D023C41C1A10}" type="presParOf" srcId="{5E59FBED-00ED-4741-AED9-22A48BF510FC}" destId="{39981387-EC1B-40BA-91FA-9CB2BAC7EDD0}"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5272D9A-DF16-43BD-BD89-861A2926F073}">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0" i="0" kern="1200" dirty="0" smtClean="0"/>
            <a:t>内部人控制</a:t>
          </a:r>
          <a:endParaRPr lang="zh-CN" altLang="en-US" sz="1600" kern="1200" dirty="0"/>
        </a:p>
      </dsp:txBody>
      <dsp:txXfrm rot="5400000">
        <a:off x="-222646" y="223826"/>
        <a:ext cx="1484312" cy="1039018"/>
      </dsp:txXfrm>
    </dsp:sp>
    <dsp:sp modelId="{C9B19B5A-4BCD-4E26-A5AB-BDB158DF6D50}">
      <dsp:nvSpPr>
        <dsp:cNvPr id="0" name=""/>
        <dsp:cNvSpPr/>
      </dsp:nvSpPr>
      <dsp:spPr>
        <a:xfrm rot="5400000">
          <a:off x="3565499" y="-2525301"/>
          <a:ext cx="964803" cy="601776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0" i="0" kern="1200" dirty="0" smtClean="0"/>
            <a:t>股东会、董事会和管理层三者合一，发展成经营者一人独裁统治，管理人个人影响力在企业内过度膨胀，内控不力。</a:t>
          </a:r>
          <a:endParaRPr lang="zh-CN" altLang="en-US" sz="1800" kern="1200" dirty="0"/>
        </a:p>
      </dsp:txBody>
      <dsp:txXfrm rot="5400000">
        <a:off x="3565499" y="-2525301"/>
        <a:ext cx="964803" cy="6017765"/>
      </dsp:txXfrm>
    </dsp:sp>
    <dsp:sp modelId="{F2D42BDD-E533-4242-B146-F234C4A3C725}">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法制观念</a:t>
          </a:r>
          <a:endParaRPr lang="zh-CN" altLang="en-US" sz="1600" kern="1200" dirty="0"/>
        </a:p>
      </dsp:txBody>
      <dsp:txXfrm rot="5400000">
        <a:off x="-222646" y="1512490"/>
        <a:ext cx="1484312" cy="1039018"/>
      </dsp:txXfrm>
    </dsp:sp>
    <dsp:sp modelId="{3A11DC37-93CE-4895-89C1-B65486E69AB0}">
      <dsp:nvSpPr>
        <dsp:cNvPr id="0" name=""/>
        <dsp:cNvSpPr/>
      </dsp:nvSpPr>
      <dsp:spPr>
        <a:xfrm rot="5400000">
          <a:off x="3565499" y="-1236637"/>
          <a:ext cx="964803" cy="601776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b="0" i="0" kern="1200" dirty="0" smtClean="0"/>
            <a:t>财务报表谎称盈利，对投资者不真实披露信息、隐瞒真相、涉嫌欺诈，这些行为严重违反了新加坡公司法和有关上市公司的法律规定。</a:t>
          </a:r>
          <a:endParaRPr lang="zh-CN" altLang="en-US" sz="1800" kern="1200" dirty="0"/>
        </a:p>
      </dsp:txBody>
      <dsp:txXfrm rot="5400000">
        <a:off x="3565499" y="-1236637"/>
        <a:ext cx="964803" cy="6017765"/>
      </dsp:txXfrm>
    </dsp:sp>
    <dsp:sp modelId="{BA393FB5-8AAB-4F81-B17E-E89441FE96DB}">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kern="1200" dirty="0" smtClean="0"/>
            <a:t>管理者素质</a:t>
          </a:r>
          <a:endParaRPr lang="zh-CN" altLang="en-US" sz="1600" kern="1200" dirty="0"/>
        </a:p>
      </dsp:txBody>
      <dsp:txXfrm rot="5400000">
        <a:off x="-222646" y="2801154"/>
        <a:ext cx="1484312" cy="1039018"/>
      </dsp:txXfrm>
    </dsp:sp>
    <dsp:sp modelId="{39981387-EC1B-40BA-91FA-9CB2BAC7EDD0}">
      <dsp:nvSpPr>
        <dsp:cNvPr id="0" name=""/>
        <dsp:cNvSpPr/>
      </dsp:nvSpPr>
      <dsp:spPr>
        <a:xfrm rot="5400000">
          <a:off x="3565499" y="52026"/>
          <a:ext cx="964803" cy="601776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陈久霖赌性重、盲目自大，太过看重投资交易的博弈，忽视现货交易，不尊重市场规律，不承认并纠正错误</a:t>
          </a:r>
          <a:endParaRPr lang="zh-CN" altLang="en-US" sz="1800" kern="1200" dirty="0"/>
        </a:p>
      </dsp:txBody>
      <dsp:txXfrm rot="5400000">
        <a:off x="3565499" y="52026"/>
        <a:ext cx="964803" cy="601776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2016-10-30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xmlns="" val="374861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6D29C1-4727-403D-9A45-9A74D4924643}"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6D29C1-4727-403D-9A45-9A74D4924643}"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6D29C1-4727-403D-9A45-9A74D4924643}"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2.xml"/><Relationship Id="rId5" Type="http://schemas.openxmlformats.org/officeDocument/2006/relationships/tags" Target="../tags/tag10.xml"/><Relationship Id="rId4" Type="http://schemas.openxmlformats.org/officeDocument/2006/relationships/tags" Target="../tags/tag9.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1067DD-7756-4DF3-904A-8F40BA684AA6}" type="slidenum">
              <a:rPr lang="zh-CN" altLang="en-US" smtClean="0"/>
              <a:pPr/>
              <a:t>‹#›</a:t>
            </a:fld>
            <a:endParaRPr lang="zh-CN" altLang="en-US"/>
          </a:p>
        </p:txBody>
      </p:sp>
      <p:sp>
        <p:nvSpPr>
          <p:cNvPr id="8" name="图文框 7"/>
          <p:cNvSpPr/>
          <p:nvPr/>
        </p:nvSpPr>
        <p:spPr>
          <a:xfrm>
            <a:off x="1183922" y="1571625"/>
            <a:ext cx="6776157" cy="2471738"/>
          </a:xfrm>
          <a:prstGeom prst="frame">
            <a:avLst>
              <a:gd name="adj1" fmla="val 151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aseline="0">
              <a:solidFill>
                <a:schemeClr val="tx1"/>
              </a:solidFill>
              <a:latin typeface="Arial" panose="020B0604020202020204" pitchFamily="34" charset="0"/>
              <a:ea typeface="黑体" panose="02010609060101010101" pitchFamily="49" charset="-122"/>
            </a:endParaRPr>
          </a:p>
        </p:txBody>
      </p:sp>
      <p:sp>
        <p:nvSpPr>
          <p:cNvPr id="2" name="Title 1"/>
          <p:cNvSpPr>
            <a:spLocks noGrp="1"/>
          </p:cNvSpPr>
          <p:nvPr>
            <p:ph type="ctrTitle" hasCustomPrompt="1"/>
          </p:nvPr>
        </p:nvSpPr>
        <p:spPr>
          <a:xfrm>
            <a:off x="1560195" y="1975743"/>
            <a:ext cx="6023610" cy="1112012"/>
          </a:xfrm>
        </p:spPr>
        <p:txBody>
          <a:bodyPr anchor="b">
            <a:normAutofit/>
          </a:bodyPr>
          <a:lstStyle>
            <a:lvl1pPr algn="ctr">
              <a:defRPr sz="4400" b="1">
                <a:solidFill>
                  <a:srgbClr val="462D27"/>
                </a:solidFill>
                <a:latin typeface="Baskerville Old Face (标题)"/>
              </a:defRPr>
            </a:lvl1pPr>
          </a:lstStyle>
          <a:p>
            <a:r>
              <a:rPr lang="zh-CN" altLang="en-US" dirty="0" smtClean="0"/>
              <a:t>编辑标题</a:t>
            </a:r>
            <a:endParaRPr lang="en-US" dirty="0"/>
          </a:p>
        </p:txBody>
      </p:sp>
      <p:sp>
        <p:nvSpPr>
          <p:cNvPr id="3" name="Subtitle 2"/>
          <p:cNvSpPr>
            <a:spLocks noGrp="1"/>
          </p:cNvSpPr>
          <p:nvPr>
            <p:ph type="subTitle" idx="1"/>
          </p:nvPr>
        </p:nvSpPr>
        <p:spPr>
          <a:xfrm>
            <a:off x="1914525" y="3117673"/>
            <a:ext cx="5314950" cy="447885"/>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84000" y="234000"/>
            <a:ext cx="7886700" cy="698400"/>
          </a:xfrm>
        </p:spPr>
        <p:txBody>
          <a:bodyPr>
            <a:normAutofit/>
          </a:bodyPr>
          <a:lstStyle>
            <a:lvl1pPr>
              <a:defRPr sz="3200" b="1">
                <a:solidFill>
                  <a:srgbClr val="462D27"/>
                </a:solidFill>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515600" y="2221200"/>
            <a:ext cx="6112800" cy="3883386"/>
          </a:xfrm>
        </p:spPr>
        <p:txBody>
          <a:bodyPr>
            <a:normAutofit/>
          </a:bodyPr>
          <a:lstStyle>
            <a:lvl1pPr marL="285750" indent="-285750">
              <a:buFont typeface="Arial" panose="020B0604020202020204" pitchFamily="34" charset="0"/>
              <a:buChar char="•"/>
              <a:defRPr sz="2400"/>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Date Placeholder 3"/>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1067DD-7756-4DF3-904A-8F40BA684AA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88854" y="3149310"/>
            <a:ext cx="6093972" cy="1494940"/>
          </a:xfrm>
        </p:spPr>
        <p:txBody>
          <a:bodyPr anchor="b"/>
          <a:lstStyle>
            <a:lvl1pPr algn="ctr">
              <a:defRPr sz="6000">
                <a:solidFill>
                  <a:srgbClr val="462D27"/>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1488854" y="4604332"/>
            <a:ext cx="6093972"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Date Placeholder 3"/>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1067DD-7756-4DF3-904A-8F40BA684AA6}" type="slidenum">
              <a:rPr lang="zh-CN" altLang="en-US" smtClean="0"/>
              <a:pPr/>
              <a:t>‹#›</a:t>
            </a:fld>
            <a:endParaRPr lang="zh-CN" altLang="en-US"/>
          </a:p>
        </p:txBody>
      </p:sp>
      <p:sp>
        <p:nvSpPr>
          <p:cNvPr id="7" name="MH_Title"/>
          <p:cNvSpPr/>
          <p:nvPr>
            <p:custDataLst>
              <p:tags r:id="rId1"/>
            </p:custDataLst>
          </p:nvPr>
        </p:nvSpPr>
        <p:spPr>
          <a:xfrm>
            <a:off x="1488855" y="3149310"/>
            <a:ext cx="6093972" cy="1409214"/>
          </a:xfrm>
          <a:custGeom>
            <a:avLst/>
            <a:gdLst>
              <a:gd name="connsiteX0" fmla="*/ 0 w 3254309"/>
              <a:gd name="connsiteY0" fmla="*/ 0 h 696722"/>
              <a:gd name="connsiteX1" fmla="*/ 3254309 w 3254309"/>
              <a:gd name="connsiteY1" fmla="*/ 0 h 696722"/>
              <a:gd name="connsiteX2" fmla="*/ 3254309 w 3254309"/>
              <a:gd name="connsiteY2" fmla="*/ 696722 h 696722"/>
              <a:gd name="connsiteX3" fmla="*/ 0 w 3254309"/>
              <a:gd name="connsiteY3" fmla="*/ 696722 h 696722"/>
              <a:gd name="connsiteX4" fmla="*/ 0 w 3254309"/>
              <a:gd name="connsiteY4" fmla="*/ 0 h 696722"/>
              <a:gd name="connsiteX0-1" fmla="*/ 0 w 3254309"/>
              <a:gd name="connsiteY0-2" fmla="*/ 2004 h 698726"/>
              <a:gd name="connsiteX1-3" fmla="*/ 206017 w 3254309"/>
              <a:gd name="connsiteY1-4" fmla="*/ 0 h 698726"/>
              <a:gd name="connsiteX2-5" fmla="*/ 3254309 w 3254309"/>
              <a:gd name="connsiteY2-6" fmla="*/ 2004 h 698726"/>
              <a:gd name="connsiteX3-7" fmla="*/ 3254309 w 3254309"/>
              <a:gd name="connsiteY3-8" fmla="*/ 698726 h 698726"/>
              <a:gd name="connsiteX4-9" fmla="*/ 0 w 3254309"/>
              <a:gd name="connsiteY4-10" fmla="*/ 698726 h 698726"/>
              <a:gd name="connsiteX5" fmla="*/ 0 w 3254309"/>
              <a:gd name="connsiteY5" fmla="*/ 2004 h 698726"/>
              <a:gd name="connsiteX0-11" fmla="*/ 11697 w 3266006"/>
              <a:gd name="connsiteY0-12" fmla="*/ 2004 h 698726"/>
              <a:gd name="connsiteX1-13" fmla="*/ 217714 w 3266006"/>
              <a:gd name="connsiteY1-14" fmla="*/ 0 h 698726"/>
              <a:gd name="connsiteX2-15" fmla="*/ 3266006 w 3266006"/>
              <a:gd name="connsiteY2-16" fmla="*/ 2004 h 698726"/>
              <a:gd name="connsiteX3-17" fmla="*/ 3266006 w 3266006"/>
              <a:gd name="connsiteY3-18" fmla="*/ 698726 h 698726"/>
              <a:gd name="connsiteX4-19" fmla="*/ 11697 w 3266006"/>
              <a:gd name="connsiteY4-20" fmla="*/ 698726 h 698726"/>
              <a:gd name="connsiteX5-21" fmla="*/ 0 w 3266006"/>
              <a:gd name="connsiteY5-22" fmla="*/ 203200 h 698726"/>
              <a:gd name="connsiteX6" fmla="*/ 11697 w 3266006"/>
              <a:gd name="connsiteY6" fmla="*/ 2004 h 698726"/>
              <a:gd name="connsiteX0-23" fmla="*/ 0 w 3266006"/>
              <a:gd name="connsiteY0-24" fmla="*/ 203200 h 698726"/>
              <a:gd name="connsiteX1-25" fmla="*/ 217714 w 3266006"/>
              <a:gd name="connsiteY1-26" fmla="*/ 0 h 698726"/>
              <a:gd name="connsiteX2-27" fmla="*/ 3266006 w 3266006"/>
              <a:gd name="connsiteY2-28" fmla="*/ 2004 h 698726"/>
              <a:gd name="connsiteX3-29" fmla="*/ 3266006 w 3266006"/>
              <a:gd name="connsiteY3-30" fmla="*/ 698726 h 698726"/>
              <a:gd name="connsiteX4-31" fmla="*/ 11697 w 3266006"/>
              <a:gd name="connsiteY4-32" fmla="*/ 698726 h 698726"/>
              <a:gd name="connsiteX5-33" fmla="*/ 0 w 3266006"/>
              <a:gd name="connsiteY5-34" fmla="*/ 203200 h 698726"/>
              <a:gd name="connsiteX0-35" fmla="*/ 217714 w 3266006"/>
              <a:gd name="connsiteY0-36" fmla="*/ 0 h 698726"/>
              <a:gd name="connsiteX1-37" fmla="*/ 3266006 w 3266006"/>
              <a:gd name="connsiteY1-38" fmla="*/ 2004 h 698726"/>
              <a:gd name="connsiteX2-39" fmla="*/ 3266006 w 3266006"/>
              <a:gd name="connsiteY2-40" fmla="*/ 698726 h 698726"/>
              <a:gd name="connsiteX3-41" fmla="*/ 11697 w 3266006"/>
              <a:gd name="connsiteY3-42" fmla="*/ 698726 h 698726"/>
              <a:gd name="connsiteX4-43" fmla="*/ 0 w 3266006"/>
              <a:gd name="connsiteY4-44" fmla="*/ 203200 h 698726"/>
              <a:gd name="connsiteX5-45" fmla="*/ 309154 w 3266006"/>
              <a:gd name="connsiteY5-46" fmla="*/ 91440 h 698726"/>
              <a:gd name="connsiteX0-47" fmla="*/ 217714 w 3266006"/>
              <a:gd name="connsiteY0-48" fmla="*/ 0 h 698726"/>
              <a:gd name="connsiteX1-49" fmla="*/ 3266006 w 3266006"/>
              <a:gd name="connsiteY1-50" fmla="*/ 2004 h 698726"/>
              <a:gd name="connsiteX2-51" fmla="*/ 3266006 w 3266006"/>
              <a:gd name="connsiteY2-52" fmla="*/ 698726 h 698726"/>
              <a:gd name="connsiteX3-53" fmla="*/ 11697 w 3266006"/>
              <a:gd name="connsiteY3-54" fmla="*/ 698726 h 698726"/>
              <a:gd name="connsiteX4-55" fmla="*/ 0 w 3266006"/>
              <a:gd name="connsiteY4-56" fmla="*/ 203200 h 698726"/>
              <a:gd name="connsiteX0-57" fmla="*/ 206017 w 3254309"/>
              <a:gd name="connsiteY0-58" fmla="*/ 0 h 698726"/>
              <a:gd name="connsiteX1-59" fmla="*/ 3254309 w 3254309"/>
              <a:gd name="connsiteY1-60" fmla="*/ 2004 h 698726"/>
              <a:gd name="connsiteX2-61" fmla="*/ 3254309 w 3254309"/>
              <a:gd name="connsiteY2-62" fmla="*/ 698726 h 698726"/>
              <a:gd name="connsiteX3-63" fmla="*/ 0 w 3254309"/>
              <a:gd name="connsiteY3-64" fmla="*/ 698726 h 698726"/>
              <a:gd name="connsiteX4-65" fmla="*/ 209 w 3254309"/>
              <a:gd name="connsiteY4-66" fmla="*/ 203200 h 698726"/>
            </a:gdLst>
            <a:ahLst/>
            <a:cxnLst>
              <a:cxn ang="0">
                <a:pos x="connsiteX0-57" y="connsiteY0-58"/>
              </a:cxn>
              <a:cxn ang="0">
                <a:pos x="connsiteX1-59" y="connsiteY1-60"/>
              </a:cxn>
              <a:cxn ang="0">
                <a:pos x="connsiteX2-61" y="connsiteY2-62"/>
              </a:cxn>
              <a:cxn ang="0">
                <a:pos x="connsiteX3-63" y="connsiteY3-64"/>
              </a:cxn>
              <a:cxn ang="0">
                <a:pos x="connsiteX4-65" y="connsiteY4-66"/>
              </a:cxn>
            </a:cxnLst>
            <a:rect l="l" t="t" r="r" b="b"/>
            <a:pathLst>
              <a:path w="3254309" h="698726">
                <a:moveTo>
                  <a:pt x="206017" y="0"/>
                </a:moveTo>
                <a:lnTo>
                  <a:pt x="3254309" y="2004"/>
                </a:lnTo>
                <a:lnTo>
                  <a:pt x="3254309" y="698726"/>
                </a:lnTo>
                <a:lnTo>
                  <a:pt x="0" y="698726"/>
                </a:lnTo>
                <a:cubicBezTo>
                  <a:pt x="70" y="533551"/>
                  <a:pt x="139" y="368375"/>
                  <a:pt x="209" y="203200"/>
                </a:cubicBezTo>
              </a:path>
            </a:pathLst>
          </a:custGeom>
          <a:noFill/>
          <a:ln w="254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a:bodyPr>
          <a:lstStyle/>
          <a:p>
            <a:pPr algn="ctr"/>
            <a:endParaRPr lang="zh-CN" altLang="en-US" sz="4000" b="1" dirty="0">
              <a:solidFill>
                <a:schemeClr val="accent1">
                  <a:lumMod val="75000"/>
                </a:schemeClr>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8" name="MH_Others_1"/>
          <p:cNvSpPr/>
          <p:nvPr>
            <p:custDataLst>
              <p:tags r:id="rId2"/>
            </p:custDataLst>
          </p:nvPr>
        </p:nvSpPr>
        <p:spPr>
          <a:xfrm rot="8275313">
            <a:off x="1359714" y="2605838"/>
            <a:ext cx="296028" cy="78940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accent2"/>
              </a:solidFill>
              <a:latin typeface="Arial" panose="020B0604020202020204" pitchFamily="34" charset="0"/>
              <a:ea typeface="黑体" panose="02010609060101010101" pitchFamily="49" charset="-122"/>
            </a:endParaRPr>
          </a:p>
        </p:txBody>
      </p:sp>
      <p:sp>
        <p:nvSpPr>
          <p:cNvPr id="9" name="MH_Others_2"/>
          <p:cNvSpPr/>
          <p:nvPr>
            <p:custDataLst>
              <p:tags r:id="rId3"/>
            </p:custDataLst>
          </p:nvPr>
        </p:nvSpPr>
        <p:spPr>
          <a:xfrm rot="5747767">
            <a:off x="1367724" y="3288472"/>
            <a:ext cx="183046" cy="27456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84000" y="234000"/>
            <a:ext cx="7886700" cy="698400"/>
          </a:xfrm>
        </p:spPr>
        <p:txBody>
          <a:bodyPr>
            <a:normAutofit/>
          </a:bodyPr>
          <a:lstStyle>
            <a:lvl1pPr>
              <a:defRPr sz="3200" b="1">
                <a:solidFill>
                  <a:srgbClr val="462D27"/>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1417399" y="1733550"/>
            <a:ext cx="2945051" cy="4306642"/>
          </a:xfrm>
        </p:spPr>
        <p:txBody>
          <a:bodyPr>
            <a:normAutofit/>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Content Placeholder 3"/>
          <p:cNvSpPr>
            <a:spLocks noGrp="1"/>
          </p:cNvSpPr>
          <p:nvPr>
            <p:ph sz="half" idx="2"/>
          </p:nvPr>
        </p:nvSpPr>
        <p:spPr>
          <a:xfrm>
            <a:off x="5625649" y="1733550"/>
            <a:ext cx="2945051" cy="4306642"/>
          </a:xfrm>
        </p:spPr>
        <p:txBody>
          <a:bodyPr>
            <a:normAutofit/>
          </a:bodyPr>
          <a:lstStyle>
            <a:lvl1pPr>
              <a:defRPr sz="2400"/>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Date Placeholder 4"/>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31067DD-7756-4DF3-904A-8F40BA684AA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31067DD-7756-4DF3-904A-8F40BA684AA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31067DD-7756-4DF3-904A-8F40BA684AA6}" type="slidenum">
              <a:rPr lang="zh-CN" altLang="en-US" smtClean="0"/>
              <a:pPr/>
              <a:t>‹#›</a:t>
            </a:fld>
            <a:endParaRPr lang="zh-CN" altLang="en-US"/>
          </a:p>
        </p:txBody>
      </p:sp>
      <p:sp>
        <p:nvSpPr>
          <p:cNvPr id="12" name="椭圆 11"/>
          <p:cNvSpPr/>
          <p:nvPr>
            <p:custDataLst>
              <p:tags r:id="rId1"/>
            </p:custDataLst>
          </p:nvPr>
        </p:nvSpPr>
        <p:spPr>
          <a:xfrm>
            <a:off x="1553369" y="1378744"/>
            <a:ext cx="3600450" cy="3600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p:cNvSpPr/>
          <p:nvPr>
            <p:custDataLst>
              <p:tags r:id="rId2"/>
            </p:custDataLst>
          </p:nvPr>
        </p:nvSpPr>
        <p:spPr>
          <a:xfrm>
            <a:off x="6484145" y="1970882"/>
            <a:ext cx="733425" cy="733425"/>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椭圆 13"/>
          <p:cNvSpPr/>
          <p:nvPr>
            <p:custDataLst>
              <p:tags r:id="rId3"/>
            </p:custDataLst>
          </p:nvPr>
        </p:nvSpPr>
        <p:spPr>
          <a:xfrm>
            <a:off x="7198519" y="1442244"/>
            <a:ext cx="392112" cy="39370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custDataLst>
              <p:tags r:id="rId4"/>
            </p:custDataLst>
          </p:nvPr>
        </p:nvSpPr>
        <p:spPr>
          <a:xfrm>
            <a:off x="2235995" y="4902994"/>
            <a:ext cx="574675" cy="576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custDataLst>
              <p:tags r:id="rId5"/>
            </p:custDataLst>
          </p:nvPr>
        </p:nvSpPr>
        <p:spPr>
          <a:xfrm>
            <a:off x="3378994" y="1378744"/>
            <a:ext cx="3600450" cy="3600450"/>
          </a:xfrm>
          <a:prstGeom prst="ellipse">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Title 1"/>
          <p:cNvSpPr>
            <a:spLocks noGrp="1"/>
          </p:cNvSpPr>
          <p:nvPr>
            <p:ph type="title" hasCustomPrompt="1"/>
          </p:nvPr>
        </p:nvSpPr>
        <p:spPr>
          <a:xfrm>
            <a:off x="1987008" y="2766219"/>
            <a:ext cx="5169984" cy="1325563"/>
          </a:xfrm>
        </p:spPr>
        <p:txBody>
          <a:bodyPr>
            <a:normAutofit/>
          </a:bodyPr>
          <a:lstStyle>
            <a:lvl1pPr algn="ctr">
              <a:defRPr sz="7200">
                <a:solidFill>
                  <a:schemeClr val="bg1"/>
                </a:solidFill>
              </a:defRPr>
            </a:lvl1pPr>
          </a:lstStyle>
          <a:p>
            <a:r>
              <a:rPr lang="zh-CN" altLang="en-US" dirty="0" smtClean="0"/>
              <a:t>编辑标题</a:t>
            </a:r>
            <a:endParaRPr 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31067DD-7756-4DF3-904A-8F40BA684AA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9841" y="711200"/>
            <a:ext cx="3196800" cy="1600200"/>
          </a:xfrm>
        </p:spPr>
        <p:txBody>
          <a:bodyPr anchor="t" anchorCtr="0">
            <a:normAutofit/>
          </a:bodyPr>
          <a:lstStyle>
            <a:lvl1pPr>
              <a:defRPr sz="4000">
                <a:solidFill>
                  <a:srgbClr val="462D27"/>
                </a:solidFill>
              </a:defRPr>
            </a:lvl1pPr>
          </a:lstStyle>
          <a:p>
            <a:r>
              <a:rPr lang="zh-CN" altLang="en-US" dirty="0" smtClean="0"/>
              <a:t>单击此处编辑标题</a:t>
            </a:r>
            <a:endParaRPr lang="zh-CN" altLang="en-US" dirty="0"/>
          </a:p>
        </p:txBody>
      </p:sp>
      <p:sp>
        <p:nvSpPr>
          <p:cNvPr id="3" name="图片占位符 2"/>
          <p:cNvSpPr>
            <a:spLocks noGrp="1"/>
          </p:cNvSpPr>
          <p:nvPr>
            <p:ph type="pic" idx="1"/>
          </p:nvPr>
        </p:nvSpPr>
        <p:spPr>
          <a:xfrm>
            <a:off x="4014391" y="733425"/>
            <a:ext cx="4478400" cy="5403600"/>
          </a:xfrm>
        </p:spPr>
        <p:txBody>
          <a:bodyPr>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normAutofit/>
          </a:bodyPr>
          <a:lstStyle/>
          <a:p>
            <a:fld id="{6EF2F5ED-D19D-4097-92A9-D6092B3D6E68}"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A7AAEAA2-D029-4D23-B6D5-DE004B8B3ED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E209CE7-C191-49CB-93DE-563C8614E8C5}" type="datetimeFigureOut">
              <a:rPr lang="zh-CN" altLang="en-US" smtClean="0"/>
              <a:pPr/>
              <a:t>2016-10-30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31067DD-7756-4DF3-904A-8F40BA684AA6}"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200" y="408675"/>
            <a:ext cx="7887600" cy="5810400"/>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6EF2F5ED-D19D-4097-92A9-D6092B3D6E68}"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AEAA2-D029-4D23-B6D5-DE004B8B3ED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2016-10-30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E209CE7-C191-49CB-93DE-563C8614E8C5}" type="datetimeFigureOut">
              <a:rPr lang="zh-CN" altLang="en-US" smtClean="0"/>
              <a:pPr/>
              <a:t>2016-10-30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B31067DD-7756-4DF3-904A-8F40BA684AA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just" defTabSz="914400" rtl="0" eaLnBrk="1" latinLnBrk="0" hangingPunct="1">
        <a:lnSpc>
          <a:spcPct val="90000"/>
        </a:lnSpc>
        <a:spcBef>
          <a:spcPts val="1000"/>
        </a:spcBef>
        <a:buFont typeface="Webdings" panose="05030102010509060703" pitchFamily="18"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ebdings" panose="05030102010509060703" pitchFamily="18"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ebdings" panose="05030102010509060703" pitchFamily="18"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ebdings" panose="05030102010509060703"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ebdings" panose="05030102010509060703"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tags" Target="../tags/tag16.xml"/><Relationship Id="rId7" Type="http://schemas.openxmlformats.org/officeDocument/2006/relationships/slideLayout" Target="../slideLayouts/slideLayout18.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 Target="slide15.xml"/><Relationship Id="rId5" Type="http://schemas.openxmlformats.org/officeDocument/2006/relationships/tags" Target="../tags/tag18.xml"/><Relationship Id="rId10" Type="http://schemas.openxmlformats.org/officeDocument/2006/relationships/slide" Target="slide6.xml"/><Relationship Id="rId4" Type="http://schemas.openxmlformats.org/officeDocument/2006/relationships/tags" Target="../tags/tag17.xml"/><Relationship Id="rId9"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10" Type="http://schemas.openxmlformats.org/officeDocument/2006/relationships/image" Target="../media/image7.jpeg"/><Relationship Id="rId4" Type="http://schemas.openxmlformats.org/officeDocument/2006/relationships/tags" Target="../tags/tag23.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60195" y="1975485"/>
            <a:ext cx="6023610" cy="1546860"/>
          </a:xfrm>
        </p:spPr>
        <p:txBody>
          <a:bodyPr>
            <a:normAutofit/>
          </a:bodyPr>
          <a:lstStyle/>
          <a:p>
            <a:r>
              <a:rPr lang="en-US" altLang="zh-CN" sz="4800" dirty="0" smtClean="0">
                <a:latin typeface="+mj-lt"/>
                <a:sym typeface="+mn-ea"/>
              </a:rPr>
              <a:t>中航油新加坡公司内部控制案例分析</a:t>
            </a:r>
          </a:p>
        </p:txBody>
      </p:sp>
      <p:sp>
        <p:nvSpPr>
          <p:cNvPr id="3" name="副标题 2"/>
          <p:cNvSpPr>
            <a:spLocks noGrp="1"/>
          </p:cNvSpPr>
          <p:nvPr>
            <p:ph type="subTitle" idx="1"/>
            <p:custDataLst>
              <p:tags r:id="rId3"/>
            </p:custDataLst>
          </p:nvPr>
        </p:nvSpPr>
        <p:spPr>
          <a:xfrm>
            <a:off x="1914525" y="3883025"/>
            <a:ext cx="5314950" cy="104140"/>
          </a:xfrm>
        </p:spPr>
        <p:txBody>
          <a:bodyPr>
            <a:normAutofit fontScale="25000" lnSpcReduction="20000"/>
          </a:bodyPr>
          <a:lstStyle/>
          <a:p>
            <a:r>
              <a:rPr lang="en-US" altLang="zh-CN" dirty="0" smtClean="0"/>
              <a:t>LOREM IPSUM DOLOR</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548680"/>
            <a:ext cx="8136904" cy="954107"/>
          </a:xfrm>
          <a:prstGeom prst="rect">
            <a:avLst/>
          </a:prstGeom>
          <a:noFill/>
        </p:spPr>
        <p:txBody>
          <a:bodyPr wrap="square" rtlCol="0">
            <a:spAutoFit/>
          </a:bodyPr>
          <a:lstStyle/>
          <a:p>
            <a:r>
              <a:rPr lang="zh-CN" altLang="en-US" sz="2800" dirty="0" smtClean="0">
                <a:latin typeface="+mj-ea"/>
                <a:ea typeface="+mj-ea"/>
              </a:rPr>
              <a:t>（一）控制环境</a:t>
            </a:r>
            <a:r>
              <a:rPr lang="en-US" altLang="zh-CN" sz="2800" dirty="0" smtClean="0">
                <a:latin typeface="+mj-ea"/>
                <a:ea typeface="+mj-ea"/>
              </a:rPr>
              <a:t>——</a:t>
            </a:r>
            <a:r>
              <a:rPr lang="zh-CN" altLang="en-US" sz="2800" dirty="0" smtClean="0">
                <a:latin typeface="+mj-ea"/>
                <a:ea typeface="+mj-ea"/>
              </a:rPr>
              <a:t>内控制度的威力荡然无存，是中航油事件的根本原因。</a:t>
            </a:r>
          </a:p>
        </p:txBody>
      </p:sp>
      <p:graphicFrame>
        <p:nvGraphicFramePr>
          <p:cNvPr id="4" name="图示 3"/>
          <p:cNvGraphicFramePr/>
          <p:nvPr/>
        </p:nvGraphicFramePr>
        <p:xfrm>
          <a:off x="971600" y="1844824"/>
          <a:ext cx="705678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260648"/>
            <a:ext cx="4572000" cy="523220"/>
          </a:xfrm>
          <a:prstGeom prst="rect">
            <a:avLst/>
          </a:prstGeom>
        </p:spPr>
        <p:txBody>
          <a:bodyPr>
            <a:spAutoFit/>
          </a:bodyPr>
          <a:lstStyle/>
          <a:p>
            <a:r>
              <a:rPr lang="zh-CN" altLang="en-US" sz="2800" dirty="0" smtClean="0"/>
              <a:t>（二）目标制定</a:t>
            </a:r>
            <a:endParaRPr lang="zh-CN" altLang="en-US" sz="2800" dirty="0"/>
          </a:p>
        </p:txBody>
      </p:sp>
      <p:sp>
        <p:nvSpPr>
          <p:cNvPr id="3" name="矩形 2"/>
          <p:cNvSpPr/>
          <p:nvPr/>
        </p:nvSpPr>
        <p:spPr>
          <a:xfrm>
            <a:off x="467544" y="980728"/>
            <a:ext cx="7992888" cy="1754326"/>
          </a:xfrm>
          <a:prstGeom prst="rect">
            <a:avLst/>
          </a:prstGeom>
        </p:spPr>
        <p:txBody>
          <a:bodyPr wrap="square">
            <a:spAutoFit/>
          </a:bodyPr>
          <a:lstStyle/>
          <a:p>
            <a:r>
              <a:rPr lang="zh-CN" altLang="en-US" dirty="0" smtClean="0"/>
              <a:t>管理人员应能适当地设立目标，使选择的目标能支持、连接企业的使命，并与其风险偏好相一致。中航油新加坡公司先后进行了两次战略转型，在总裁陈久霖的推动下，中航油新加坡公司从上市伊始涉足石油期货取得初步成功之后，公司管理层在没有向董事会报告并取得批准的情况下，无视国家法律法规的禁止，擅自将企业战略目标移位于投机性期货交易。</a:t>
            </a:r>
            <a:r>
              <a:rPr lang="zh-CN" altLang="en-US" u="sng" dirty="0" smtClean="0"/>
              <a:t>这种目标设立的随意性，以及对目标风险的藐视，最终使企业被惊涛骇浪所淹没。</a:t>
            </a:r>
            <a:endParaRPr lang="zh-CN" altLang="en-US" u="sng" dirty="0"/>
          </a:p>
        </p:txBody>
      </p:sp>
      <p:sp>
        <p:nvSpPr>
          <p:cNvPr id="4" name="矩形 3"/>
          <p:cNvSpPr/>
          <p:nvPr/>
        </p:nvSpPr>
        <p:spPr>
          <a:xfrm>
            <a:off x="323528" y="3140968"/>
            <a:ext cx="4572000" cy="523220"/>
          </a:xfrm>
          <a:prstGeom prst="rect">
            <a:avLst/>
          </a:prstGeom>
        </p:spPr>
        <p:txBody>
          <a:bodyPr>
            <a:spAutoFit/>
          </a:bodyPr>
          <a:lstStyle/>
          <a:p>
            <a:r>
              <a:rPr lang="zh-CN" altLang="en-US" sz="2800" dirty="0" smtClean="0"/>
              <a:t>（三）事项识别</a:t>
            </a:r>
          </a:p>
        </p:txBody>
      </p:sp>
      <p:sp>
        <p:nvSpPr>
          <p:cNvPr id="5" name="矩形 4"/>
          <p:cNvSpPr/>
          <p:nvPr/>
        </p:nvSpPr>
        <p:spPr>
          <a:xfrm>
            <a:off x="611560" y="4005064"/>
            <a:ext cx="7992888" cy="2308324"/>
          </a:xfrm>
          <a:prstGeom prst="rect">
            <a:avLst/>
          </a:prstGeom>
        </p:spPr>
        <p:txBody>
          <a:bodyPr wrap="square">
            <a:spAutoFit/>
          </a:bodyPr>
          <a:lstStyle/>
          <a:p>
            <a:r>
              <a:rPr lang="zh-CN" altLang="en-US" dirty="0" smtClean="0"/>
              <a:t>一个组织必须识别影响其目标实现的内、外部事项，区分表示风险的事项和表示机遇的事项，引导管理层的战略或者目标始终不被偏离。在中航油事件中，如果公司的管理层能及时认清形势，在赚取巨额利润时，清醒地意识到可能产生的风险，或许就不会遭如此惨痛的打击。</a:t>
            </a:r>
          </a:p>
          <a:p>
            <a:r>
              <a:rPr lang="zh-CN" altLang="en-US" dirty="0" smtClean="0"/>
              <a:t>中航油新加坡公司违规之处有三点：一是做了国家明令禁止做的事；二是场外交易；三是超过了现货交易总量</a:t>
            </a:r>
          </a:p>
          <a:p>
            <a:r>
              <a:rPr lang="zh-CN" altLang="en-US" dirty="0" smtClean="0"/>
              <a:t/>
            </a:r>
            <a:br>
              <a:rPr lang="zh-CN" altLang="en-US" dirty="0" smtClean="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476672"/>
            <a:ext cx="4572000" cy="954107"/>
          </a:xfrm>
          <a:prstGeom prst="rect">
            <a:avLst/>
          </a:prstGeom>
        </p:spPr>
        <p:txBody>
          <a:bodyPr>
            <a:spAutoFit/>
          </a:bodyPr>
          <a:lstStyle/>
          <a:p>
            <a:r>
              <a:rPr lang="zh-CN" altLang="en-US" sz="2800" dirty="0" smtClean="0"/>
              <a:t>（四）风险评估</a:t>
            </a:r>
          </a:p>
          <a:p>
            <a:endParaRPr lang="zh-CN" altLang="en-US" sz="2800" dirty="0" smtClean="0"/>
          </a:p>
        </p:txBody>
      </p:sp>
      <p:sp>
        <p:nvSpPr>
          <p:cNvPr id="3" name="矩形 2"/>
          <p:cNvSpPr/>
          <p:nvPr/>
        </p:nvSpPr>
        <p:spPr>
          <a:xfrm>
            <a:off x="539552" y="1052736"/>
            <a:ext cx="8280920" cy="1754326"/>
          </a:xfrm>
          <a:prstGeom prst="rect">
            <a:avLst/>
          </a:prstGeom>
        </p:spPr>
        <p:txBody>
          <a:bodyPr wrap="square">
            <a:spAutoFit/>
          </a:bodyPr>
          <a:lstStyle/>
          <a:p>
            <a:r>
              <a:rPr lang="zh-CN" altLang="en-US" dirty="0" smtClean="0"/>
              <a:t>风险评估在于分析和确认内部控制目标实现过程中“不利的不确定因素”，帮助企业确定何处存在风险，怎样进行风险管理，以及需要采取何种措施。中航油新加坡公司从事的场外石油衍生品交易，具有高杠杆效应、风险大、复杂性强等特点，但由于内部没有合理定价衍生产品，大大低估了所面临的风险，再加上中航油选择的是一对一的私下场外交易，整个交易过程密不透风，因此中航油新加坡公司承担的风险要比场内交易大得多。</a:t>
            </a:r>
            <a:endParaRPr lang="zh-CN" altLang="en-US" dirty="0"/>
          </a:p>
        </p:txBody>
      </p:sp>
      <p:sp>
        <p:nvSpPr>
          <p:cNvPr id="7" name="矩形 6"/>
          <p:cNvSpPr/>
          <p:nvPr/>
        </p:nvSpPr>
        <p:spPr>
          <a:xfrm>
            <a:off x="611560" y="2996952"/>
            <a:ext cx="4572000" cy="523220"/>
          </a:xfrm>
          <a:prstGeom prst="rect">
            <a:avLst/>
          </a:prstGeom>
        </p:spPr>
        <p:txBody>
          <a:bodyPr>
            <a:spAutoFit/>
          </a:bodyPr>
          <a:lstStyle/>
          <a:p>
            <a:r>
              <a:rPr lang="zh-CN" altLang="en-US" sz="2800" dirty="0" smtClean="0"/>
              <a:t>（五）风险反应</a:t>
            </a:r>
          </a:p>
        </p:txBody>
      </p:sp>
      <p:sp>
        <p:nvSpPr>
          <p:cNvPr id="8" name="矩形 7"/>
          <p:cNvSpPr/>
          <p:nvPr/>
        </p:nvSpPr>
        <p:spPr>
          <a:xfrm>
            <a:off x="611560" y="3789040"/>
            <a:ext cx="8280920" cy="2585323"/>
          </a:xfrm>
          <a:prstGeom prst="rect">
            <a:avLst/>
          </a:prstGeom>
        </p:spPr>
        <p:txBody>
          <a:bodyPr wrap="square">
            <a:spAutoFit/>
          </a:bodyPr>
          <a:lstStyle/>
          <a:p>
            <a:r>
              <a:rPr lang="zh-CN" altLang="en-US" dirty="0" smtClean="0"/>
              <a:t>中航油新加坡公司进行石油衍生产品投机交易酿成大祸，在油价不断攀升导致潜亏额疯长的情况下，中航油新加坡公司的管理层连续几次选择延期交割合同，期望油价回跌，交易量也随之增加。一次次“挪盘”把到期日一次次往后推，这样导致的结果便是使风险和矛盾滚雪球似地加倍扩大，最终达到无法控制的地步。一般看涨期权的卖方基本上都会做一笔反向交易，以对冲风险、减小损失的可能性，虽然中航油新加坡公司内部有一个专业的风险控制队伍，但并没做反向对冲交易</a:t>
            </a:r>
          </a:p>
          <a:p>
            <a:r>
              <a:rPr lang="zh-CN" altLang="en-US" dirty="0" smtClean="0"/>
              <a:t/>
            </a:r>
            <a:br>
              <a:rPr lang="zh-CN" altLang="en-US" dirty="0" smtClean="0"/>
            </a:b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476672"/>
            <a:ext cx="4572000" cy="523220"/>
          </a:xfrm>
          <a:prstGeom prst="rect">
            <a:avLst/>
          </a:prstGeom>
        </p:spPr>
        <p:txBody>
          <a:bodyPr>
            <a:spAutoFit/>
          </a:bodyPr>
          <a:lstStyle/>
          <a:p>
            <a:r>
              <a:rPr lang="zh-CN" altLang="en-US" sz="2800" dirty="0" smtClean="0"/>
              <a:t>（六）控制活动</a:t>
            </a:r>
          </a:p>
        </p:txBody>
      </p:sp>
      <p:sp>
        <p:nvSpPr>
          <p:cNvPr id="3" name="矩形 2"/>
          <p:cNvSpPr/>
          <p:nvPr/>
        </p:nvSpPr>
        <p:spPr>
          <a:xfrm>
            <a:off x="611560" y="1052736"/>
            <a:ext cx="8136904" cy="1754326"/>
          </a:xfrm>
          <a:prstGeom prst="rect">
            <a:avLst/>
          </a:prstGeom>
        </p:spPr>
        <p:txBody>
          <a:bodyPr wrap="square">
            <a:spAutoFit/>
          </a:bodyPr>
          <a:lstStyle/>
          <a:p>
            <a:r>
              <a:rPr lang="zh-CN" altLang="en-US" dirty="0" smtClean="0"/>
              <a:t>陈久霖在获悉重大账面亏损后孤注一掷，直到流动资产耗尽，才向集团公司汇报亏损并请求救助。集团公司竟没有阻止其违规行为，也不对风险进行评估，相反选择以私募方式卖出部分股份来“挽救”中航油新加坡公司。</a:t>
            </a:r>
          </a:p>
          <a:p>
            <a:r>
              <a:rPr lang="zh-CN" altLang="en-US" dirty="0" smtClean="0"/>
              <a:t>在越权从事石油金融衍生产品投机过程中，陈久霖作为一个管理人员，竟同时具有授权、执行、检查与监督功能，没有遇到任何阻拦与障碍，事后还能一手遮天，隐瞒真实信息，足见中航油新加坡公司在职能分工方面存在严重问题。</a:t>
            </a:r>
            <a:endParaRPr lang="zh-CN" altLang="en-US" dirty="0"/>
          </a:p>
        </p:txBody>
      </p:sp>
      <p:sp>
        <p:nvSpPr>
          <p:cNvPr id="4" name="矩形 3"/>
          <p:cNvSpPr/>
          <p:nvPr/>
        </p:nvSpPr>
        <p:spPr>
          <a:xfrm>
            <a:off x="683568" y="3068960"/>
            <a:ext cx="4572000" cy="523220"/>
          </a:xfrm>
          <a:prstGeom prst="rect">
            <a:avLst/>
          </a:prstGeom>
        </p:spPr>
        <p:txBody>
          <a:bodyPr>
            <a:spAutoFit/>
          </a:bodyPr>
          <a:lstStyle/>
          <a:p>
            <a:r>
              <a:rPr lang="zh-CN" altLang="en-US" sz="2800" dirty="0" smtClean="0"/>
              <a:t>（七）信息与沟通</a:t>
            </a:r>
          </a:p>
        </p:txBody>
      </p:sp>
      <p:sp>
        <p:nvSpPr>
          <p:cNvPr id="5" name="矩形 4"/>
          <p:cNvSpPr/>
          <p:nvPr/>
        </p:nvSpPr>
        <p:spPr>
          <a:xfrm>
            <a:off x="539552" y="3789040"/>
            <a:ext cx="8136904" cy="1477328"/>
          </a:xfrm>
          <a:prstGeom prst="rect">
            <a:avLst/>
          </a:prstGeom>
        </p:spPr>
        <p:txBody>
          <a:bodyPr wrap="square">
            <a:spAutoFit/>
          </a:bodyPr>
          <a:lstStyle/>
          <a:p>
            <a:r>
              <a:rPr lang="zh-CN" altLang="en-US" dirty="0" smtClean="0"/>
              <a:t>中航油新加坡公司的信息披露严重违反了诚实、信用原则。中航油新从事石油期权投机交易历时一年多，一直未向集团公司报告。在海外市场进行石油衍生品的交易，并且交易总量大大超过现货交易总量，明显违背了国家的规定，而母公司知悉以上违规活动是在一年以后。可见，中航油新加坡公司和集团公司之间的信息沟通不顺畅，会计信息失真。</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548680"/>
            <a:ext cx="4572000" cy="523220"/>
          </a:xfrm>
          <a:prstGeom prst="rect">
            <a:avLst/>
          </a:prstGeom>
        </p:spPr>
        <p:txBody>
          <a:bodyPr>
            <a:spAutoFit/>
          </a:bodyPr>
          <a:lstStyle/>
          <a:p>
            <a:r>
              <a:rPr lang="zh-CN" altLang="en-US" sz="2800" dirty="0" smtClean="0"/>
              <a:t>（八）监控</a:t>
            </a:r>
          </a:p>
        </p:txBody>
      </p:sp>
      <p:sp>
        <p:nvSpPr>
          <p:cNvPr id="3" name="矩形 2"/>
          <p:cNvSpPr/>
          <p:nvPr/>
        </p:nvSpPr>
        <p:spPr>
          <a:xfrm>
            <a:off x="611560" y="1268760"/>
            <a:ext cx="8064896" cy="2308324"/>
          </a:xfrm>
          <a:prstGeom prst="rect">
            <a:avLst/>
          </a:prstGeom>
        </p:spPr>
        <p:txBody>
          <a:bodyPr wrap="square">
            <a:spAutoFit/>
          </a:bodyPr>
          <a:lstStyle/>
          <a:p>
            <a:r>
              <a:rPr lang="zh-CN" altLang="en-US" dirty="0" smtClean="0"/>
              <a:t>风险管理委员会在所有重大问题上未履行其职责。在公司开始期权这项新产品交易时，委员会没有进行任何必要的分析和评估工作；交易开始后，未能对期权交易设置准确的限额，也未能准确报告期权交易；在期权交易挪盘时，未能监督执行相关的交易限额，未能控制公司的超额交易，未指出挪盘增加了公司的风险，也未建议斩仓止损；向审计委员会提供的衍生品交易报告中，实际隐瞒了公司在期权交易中面临的各种问题；未向董事会报告公司的期权交易和损失情况。内部审计部没有定期向审计委员会报告，即使报告也是内容重复，敷衍了事，还造成公司内部控制运行良好的假象。</a:t>
            </a:r>
            <a:endParaRPr lang="zh-CN" altLang="en-US" dirty="0"/>
          </a:p>
        </p:txBody>
      </p:sp>
      <p:sp>
        <p:nvSpPr>
          <p:cNvPr id="4" name="矩形 3"/>
          <p:cNvSpPr/>
          <p:nvPr/>
        </p:nvSpPr>
        <p:spPr>
          <a:xfrm>
            <a:off x="611560" y="3861048"/>
            <a:ext cx="7848872" cy="1908215"/>
          </a:xfrm>
          <a:prstGeom prst="rect">
            <a:avLst/>
          </a:prstGeom>
        </p:spPr>
        <p:txBody>
          <a:bodyPr wrap="square">
            <a:spAutoFit/>
          </a:bodyPr>
          <a:lstStyle/>
          <a:p>
            <a:r>
              <a:rPr lang="zh-CN" altLang="en-US" sz="2800" dirty="0" smtClean="0"/>
              <a:t>总而言之</a:t>
            </a:r>
            <a:r>
              <a:rPr lang="zh-CN" altLang="en-US" dirty="0" smtClean="0"/>
              <a:t>，中航油事件的核心问题并不在于市场云谲波诡，而是陈久霖为何能够如此胆大妄为地违规操作。陈久霖能够将越权投机进行到底，除了他编造虚假信息隐瞒真相之外，集团公司的失察、失控也难辞其咎。从披露的事实来看，控股股东没有对境外上市子公司行为进行实质性控制，既没有督促中航油新加坡公司建立富有实际效力的治理结构，也没有做好日常部监管。</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标题 1048646"/>
          <p:cNvSpPr>
            <a:spLocks noGrp="1"/>
          </p:cNvSpPr>
          <p:nvPr>
            <p:ph type="title"/>
          </p:nvPr>
        </p:nvSpPr>
        <p:spPr>
          <a:xfrm>
            <a:off x="684000" y="1412776"/>
            <a:ext cx="7886700" cy="648072"/>
          </a:xfrm>
        </p:spPr>
        <p:txBody>
          <a:bodyPr>
            <a:normAutofit fontScale="90000"/>
          </a:bodyPr>
          <a:lstStyle/>
          <a:p>
            <a:r>
              <a:rPr lang="zh-CN" dirty="0"/>
              <a:t>一、内控的重心:应从细节控制转向风险管理</a:t>
            </a:r>
          </a:p>
        </p:txBody>
      </p:sp>
      <p:sp>
        <p:nvSpPr>
          <p:cNvPr id="1048648" name="内容占位符 1048647"/>
          <p:cNvSpPr>
            <a:spLocks noGrp="1"/>
          </p:cNvSpPr>
          <p:nvPr>
            <p:ph idx="1"/>
          </p:nvPr>
        </p:nvSpPr>
        <p:spPr/>
        <p:txBody>
          <a:bodyPr/>
          <a:lstStyle/>
          <a:p>
            <a:pPr marL="342900" indent="-342900">
              <a:buClrTx/>
              <a:buFont typeface="Wingdings" panose="05000000000000000000" charset="0"/>
              <a:buChar char="["/>
            </a:pPr>
            <a:r>
              <a:rPr lang="zh-CN" dirty="0"/>
              <a:t>内控的重心要从细节控制转向风险管理。随着新的企业风险管理的形成，COSO委员会为了应对来自理论界与实务界的挑战，于2004年10月发布了《企业风险管理框架》(简称ERM)，认为企业风险管理包括内控，并且会全面取代内控，从而确立了内控向企业风险管理发展的合理性。如果管理当局在赚取巨额利润的同时，能认清形势，清醒地意识到可能产生的风险，或许中航油的事件就不会发生。</a:t>
            </a:r>
          </a:p>
        </p:txBody>
      </p:sp>
      <p:sp>
        <p:nvSpPr>
          <p:cNvPr id="4" name="文本框 3"/>
          <p:cNvSpPr txBox="1"/>
          <p:nvPr/>
        </p:nvSpPr>
        <p:spPr>
          <a:xfrm>
            <a:off x="661035" y="315595"/>
            <a:ext cx="7007860" cy="762000"/>
          </a:xfrm>
          <a:prstGeom prst="rect">
            <a:avLst/>
          </a:prstGeom>
          <a:noFill/>
        </p:spPr>
        <p:txBody>
          <a:bodyPr wrap="square" rtlCol="0">
            <a:spAutoFit/>
          </a:bodyPr>
          <a:lstStyle/>
          <a:p>
            <a:r>
              <a:rPr lang="zh-CN" altLang="en-US" sz="4400">
                <a:solidFill>
                  <a:schemeClr val="accent1"/>
                </a:solidFill>
                <a:effectLst>
                  <a:outerShdw blurRad="38100" dist="25400" dir="5400000" algn="ctr" rotWithShape="0">
                    <a:srgbClr val="6E747A">
                      <a:alpha val="43000"/>
                    </a:srgbClr>
                  </a:outerShdw>
                </a:effectLst>
              </a:rPr>
              <a:t>结果与启示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048650"/>
          <p:cNvSpPr>
            <a:spLocks noGrp="1"/>
          </p:cNvSpPr>
          <p:nvPr>
            <p:ph type="title"/>
          </p:nvPr>
        </p:nvSpPr>
        <p:spPr>
          <a:xfrm>
            <a:off x="683895" y="1130935"/>
            <a:ext cx="7886700" cy="830580"/>
          </a:xfrm>
        </p:spPr>
        <p:txBody>
          <a:bodyPr>
            <a:normAutofit fontScale="90000"/>
          </a:bodyPr>
          <a:lstStyle/>
          <a:p>
            <a:r>
              <a:rPr lang="zh-CN"/>
              <a:t>二、内控的监督:应从关注内控建立转向内控运行和评价</a:t>
            </a:r>
          </a:p>
        </p:txBody>
      </p:sp>
      <p:sp>
        <p:nvSpPr>
          <p:cNvPr id="1048652" name="内容占位符 1048651"/>
          <p:cNvSpPr>
            <a:spLocks noGrp="1"/>
          </p:cNvSpPr>
          <p:nvPr>
            <p:ph idx="1"/>
          </p:nvPr>
        </p:nvSpPr>
        <p:spPr>
          <a:xfrm>
            <a:off x="975995" y="2221230"/>
            <a:ext cx="6862445" cy="3883660"/>
          </a:xfrm>
        </p:spPr>
        <p:txBody>
          <a:bodyPr>
            <a:normAutofit fontScale="96429" lnSpcReduction="10000"/>
          </a:bodyPr>
          <a:lstStyle/>
          <a:p>
            <a:pPr marL="342900" indent="-342900">
              <a:buClrTx/>
              <a:buFont typeface="Wingdings" panose="05000000000000000000" charset="0"/>
              <a:buChar char="["/>
            </a:pPr>
            <a:r>
              <a:rPr lang="zh-CN"/>
              <a:t>中航油内部的《风险管理手册》设计得很完善，花了相当大的精力，但在如何保证实施制度方面，却缺乏应有的措施。因此，内控必须要有一个监督机制来促使它的执行。此外，公司的内部审计，应向审计委员会报告工作，接受审计委</a:t>
            </a:r>
            <a:r>
              <a:rPr lang="en-US" altLang="zh-CN"/>
              <a:t> </a:t>
            </a:r>
            <a:r>
              <a:rPr lang="zh-CN" altLang="en-US"/>
              <a:t>员</a:t>
            </a:r>
            <a:r>
              <a:rPr lang="en-US" altLang="zh-CN"/>
              <a:t>会的业务指导，并直接对董事会负责，任何重要的审计决策由审计委员会提出方案，并经董事会批准。这既保证了公司内部审计的相对独立性，又保证了其权威性。在这样的前提下，内审部门通过对内控的审查和评价，可以从中找出控制薄弱点，发现内部控制不尽完善和执行无力之处，进而提出改进意见和措施，以监督其他控制政策和程序的有效执行。</a:t>
            </a:r>
            <a:endParaRPr 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标题 1048656"/>
          <p:cNvSpPr>
            <a:spLocks noGrp="1"/>
          </p:cNvSpPr>
          <p:nvPr>
            <p:ph type="title"/>
          </p:nvPr>
        </p:nvSpPr>
        <p:spPr>
          <a:xfrm>
            <a:off x="683895" y="656590"/>
            <a:ext cx="7886700" cy="1001395"/>
          </a:xfrm>
        </p:spPr>
        <p:txBody>
          <a:bodyPr/>
          <a:lstStyle/>
          <a:p>
            <a:r>
              <a:rPr lang="zh-CN"/>
              <a:t>三、内控的对象:应从基层、中层转向高管控制</a:t>
            </a:r>
          </a:p>
        </p:txBody>
      </p:sp>
      <p:sp>
        <p:nvSpPr>
          <p:cNvPr id="1048658" name="内容占位符 1048657"/>
          <p:cNvSpPr>
            <a:spLocks noGrp="1"/>
          </p:cNvSpPr>
          <p:nvPr>
            <p:ph idx="1"/>
          </p:nvPr>
        </p:nvSpPr>
        <p:spPr>
          <a:xfrm>
            <a:off x="882650" y="2221230"/>
            <a:ext cx="7259955" cy="3883660"/>
          </a:xfrm>
        </p:spPr>
        <p:txBody>
          <a:bodyPr>
            <a:noAutofit/>
          </a:bodyPr>
          <a:lstStyle/>
          <a:p>
            <a:pPr marL="342900" indent="-342900" fontAlgn="auto">
              <a:lnSpc>
                <a:spcPct val="100000"/>
              </a:lnSpc>
              <a:buClrTx/>
              <a:buFont typeface="Wingdings" panose="05000000000000000000" charset="0"/>
              <a:buChar char="["/>
            </a:pPr>
            <a:r>
              <a:rPr lang="zh-CN" sz="1800">
                <a:latin typeface="宋体" panose="02010600030101010101" pitchFamily="2" charset="-122"/>
                <a:ea typeface="宋体" panose="02010600030101010101" pitchFamily="2" charset="-122"/>
              </a:rPr>
              <a:t>中航油事件的致命原因从根本上说是个人权力过大，缺乏对个人权力的有效制约和监管，使得个人凌驾于制度之上，制度得不到执行。一个表面看起来制度规章明确、组织健全、人员齐备、技术先进的内控或风险管理体系，其在实际运行中能否有效管理风险和防止重大损失的发生，关键在于高层领导在这个体系中所发挥的作用。这不仅因为他们是内控的首要责任主体和最基础的推动力，更重要的是他们本身所拥有的绝对权力，所以高层领导必须纳入到以相互检查和权力制衡为基本原则的整个内控体系中，成为控制和约束的重要对象。否则，高层领导将具有超越内控约束的特殊权力，从而导致整个内控或风险管理机制形同虚设，从根本上丧失有效性。</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13"/>
          <p:cNvSpPr/>
          <p:nvPr>
            <p:custDataLst>
              <p:tags r:id="rId2"/>
            </p:custDataLst>
          </p:nvPr>
        </p:nvSpPr>
        <p:spPr bwMode="auto">
          <a:xfrm>
            <a:off x="2249488" y="2824163"/>
            <a:ext cx="3859212" cy="893762"/>
          </a:xfrm>
          <a:custGeom>
            <a:avLst/>
            <a:gdLst>
              <a:gd name="T0" fmla="*/ 3546709 w 3859229"/>
              <a:gd name="T1" fmla="*/ 696205 h 893556"/>
              <a:gd name="T2" fmla="*/ 3273502 w 3859229"/>
              <a:gd name="T3" fmla="*/ 892028 h 893556"/>
              <a:gd name="T4" fmla="*/ 3791550 w 3859229"/>
              <a:gd name="T5" fmla="*/ 521283 h 893556"/>
              <a:gd name="T6" fmla="*/ 3707448 w 3859229"/>
              <a:gd name="T7" fmla="*/ 717604 h 893556"/>
              <a:gd name="T8" fmla="*/ 2626067 w 3859229"/>
              <a:gd name="T9" fmla="*/ 472763 h 893556"/>
              <a:gd name="T10" fmla="*/ 2877377 w 3859229"/>
              <a:gd name="T11" fmla="*/ 591948 h 893556"/>
              <a:gd name="T12" fmla="*/ 2626067 w 3859229"/>
              <a:gd name="T13" fmla="*/ 472763 h 893556"/>
              <a:gd name="T14" fmla="*/ 3190893 w 3859229"/>
              <a:gd name="T15" fmla="*/ 485453 h 893556"/>
              <a:gd name="T16" fmla="*/ 1750711 w 3859229"/>
              <a:gd name="T17" fmla="*/ 533475 h 893556"/>
              <a:gd name="T18" fmla="*/ 735020 w 3859229"/>
              <a:gd name="T19" fmla="*/ 507349 h 893556"/>
              <a:gd name="T20" fmla="*/ 1076901 w 3859229"/>
              <a:gd name="T21" fmla="*/ 242602 h 893556"/>
              <a:gd name="T22" fmla="*/ 1234654 w 3859229"/>
              <a:gd name="T23" fmla="*/ 671074 h 893556"/>
              <a:gd name="T24" fmla="*/ 1019175 w 3859229"/>
              <a:gd name="T25" fmla="*/ 801457 h 893556"/>
              <a:gd name="T26" fmla="*/ 1050402 w 3859229"/>
              <a:gd name="T27" fmla="*/ 238994 h 893556"/>
              <a:gd name="T28" fmla="*/ 75144 w 3859229"/>
              <a:gd name="T29" fmla="*/ 750697 h 893556"/>
              <a:gd name="T30" fmla="*/ 27868 w 3859229"/>
              <a:gd name="T31" fmla="*/ 825343 h 893556"/>
              <a:gd name="T32" fmla="*/ 13436 w 3859229"/>
              <a:gd name="T33" fmla="*/ 254048 h 893556"/>
              <a:gd name="T34" fmla="*/ 3327745 w 3859229"/>
              <a:gd name="T35" fmla="*/ 235635 h 893556"/>
              <a:gd name="T36" fmla="*/ 2679315 w 3859229"/>
              <a:gd name="T37" fmla="*/ 251062 h 893556"/>
              <a:gd name="T38" fmla="*/ 1508110 w 3859229"/>
              <a:gd name="T39" fmla="*/ 363281 h 893556"/>
              <a:gd name="T40" fmla="*/ 1465064 w 3859229"/>
              <a:gd name="T41" fmla="*/ 511081 h 893556"/>
              <a:gd name="T42" fmla="*/ 349843 w 3859229"/>
              <a:gd name="T43" fmla="*/ 302320 h 893556"/>
              <a:gd name="T44" fmla="*/ 361787 w 3859229"/>
              <a:gd name="T45" fmla="*/ 471021 h 893556"/>
              <a:gd name="T46" fmla="*/ 565323 w 3859229"/>
              <a:gd name="T47" fmla="*/ 196321 h 893556"/>
              <a:gd name="T48" fmla="*/ 3674106 w 3859229"/>
              <a:gd name="T49" fmla="*/ 303315 h 893556"/>
              <a:gd name="T50" fmla="*/ 3285445 w 3859229"/>
              <a:gd name="T51" fmla="*/ 249569 h 893556"/>
              <a:gd name="T52" fmla="*/ 1907967 w 3859229"/>
              <a:gd name="T53" fmla="*/ 339145 h 893556"/>
              <a:gd name="T54" fmla="*/ 1613113 w 3859229"/>
              <a:gd name="T55" fmla="*/ 677792 h 893556"/>
              <a:gd name="T56" fmla="*/ 1803959 w 3859229"/>
              <a:gd name="T57" fmla="*/ 318244 h 893556"/>
              <a:gd name="T58" fmla="*/ 883816 w 3859229"/>
              <a:gd name="T59" fmla="*/ 326206 h 893556"/>
              <a:gd name="T60" fmla="*/ 603642 w 3859229"/>
              <a:gd name="T61" fmla="*/ 689984 h 893556"/>
              <a:gd name="T62" fmla="*/ 667838 w 3859229"/>
              <a:gd name="T63" fmla="*/ 308789 h 893556"/>
              <a:gd name="T64" fmla="*/ 2337931 w 3859229"/>
              <a:gd name="T65" fmla="*/ 225185 h 893556"/>
              <a:gd name="T66" fmla="*/ 2257313 w 3859229"/>
              <a:gd name="T67" fmla="*/ 545668 h 893556"/>
              <a:gd name="T68" fmla="*/ 2080152 w 3859229"/>
              <a:gd name="T69" fmla="*/ 305803 h 893556"/>
              <a:gd name="T70" fmla="*/ 2070199 w 3859229"/>
              <a:gd name="T71" fmla="*/ 136355 h 893556"/>
              <a:gd name="T72" fmla="*/ 2411085 w 3859229"/>
              <a:gd name="T73" fmla="*/ 540442 h 893556"/>
              <a:gd name="T74" fmla="*/ 2892058 w 3859229"/>
              <a:gd name="T75" fmla="*/ 129637 h 893556"/>
              <a:gd name="T76" fmla="*/ 2425765 w 3859229"/>
              <a:gd name="T77" fmla="*/ 94304 h 893556"/>
              <a:gd name="T78" fmla="*/ 1559616 w 3859229"/>
              <a:gd name="T79" fmla="*/ 158500 h 893556"/>
              <a:gd name="T80" fmla="*/ 1418285 w 3859229"/>
              <a:gd name="T81" fmla="*/ 802452 h 893556"/>
              <a:gd name="T82" fmla="*/ 1258293 w 3859229"/>
              <a:gd name="T83" fmla="*/ 803945 h 893556"/>
              <a:gd name="T84" fmla="*/ 1246598 w 3859229"/>
              <a:gd name="T85" fmla="*/ 617826 h 893556"/>
              <a:gd name="T86" fmla="*/ 1379469 w 3859229"/>
              <a:gd name="T87" fmla="*/ 161486 h 893556"/>
              <a:gd name="T88" fmla="*/ 513071 w 3859229"/>
              <a:gd name="T89" fmla="*/ 58474 h 893556"/>
              <a:gd name="T90" fmla="*/ 468283 w 3859229"/>
              <a:gd name="T91" fmla="*/ 850226 h 893556"/>
              <a:gd name="T92" fmla="*/ 257282 w 3859229"/>
              <a:gd name="T93" fmla="*/ 825095 h 893556"/>
              <a:gd name="T94" fmla="*/ 228418 w 3859229"/>
              <a:gd name="T95" fmla="*/ 647685 h 893556"/>
              <a:gd name="T96" fmla="*/ 353327 w 3859229"/>
              <a:gd name="T97" fmla="*/ 168702 h 893556"/>
              <a:gd name="T98" fmla="*/ 1170956 w 3859229"/>
              <a:gd name="T99" fmla="*/ 48521 h 893556"/>
              <a:gd name="T100" fmla="*/ 122918 w 3859229"/>
              <a:gd name="T101" fmla="*/ 8710 h 893556"/>
              <a:gd name="T102" fmla="*/ 96791 w 3859229"/>
              <a:gd name="T103" fmla="*/ 23390 h 893556"/>
              <a:gd name="T104" fmla="*/ 3632304 w 3859229"/>
              <a:gd name="T105" fmla="*/ 126154 h 893556"/>
              <a:gd name="T106" fmla="*/ 3859229 w 3859229"/>
              <a:gd name="T107" fmla="*/ 149543 h 893556"/>
              <a:gd name="T108" fmla="*/ 3804488 w 3859229"/>
              <a:gd name="T109" fmla="*/ 167458 h 893556"/>
              <a:gd name="T110" fmla="*/ 3144861 w 3859229"/>
              <a:gd name="T111" fmla="*/ 107492 h 893556"/>
              <a:gd name="T112" fmla="*/ 3332722 w 3859229"/>
              <a:gd name="T113" fmla="*/ 89328 h 893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59229" h="893556">
                <a:moveTo>
                  <a:pt x="3567392" y="675195"/>
                </a:moveTo>
                <a:cubicBezTo>
                  <a:pt x="3575168" y="675848"/>
                  <a:pt x="3586023" y="680280"/>
                  <a:pt x="3599957" y="688491"/>
                </a:cubicBezTo>
                <a:lnTo>
                  <a:pt x="3738799" y="771100"/>
                </a:lnTo>
                <a:lnTo>
                  <a:pt x="3817925" y="812405"/>
                </a:lnTo>
                <a:cubicBezTo>
                  <a:pt x="3831195" y="821362"/>
                  <a:pt x="3837913" y="831398"/>
                  <a:pt x="3838079" y="842512"/>
                </a:cubicBezTo>
                <a:cubicBezTo>
                  <a:pt x="3838245" y="853626"/>
                  <a:pt x="3833435" y="859930"/>
                  <a:pt x="3823648" y="861423"/>
                </a:cubicBezTo>
                <a:cubicBezTo>
                  <a:pt x="3813861" y="862916"/>
                  <a:pt x="3803161" y="860179"/>
                  <a:pt x="3791550" y="853212"/>
                </a:cubicBezTo>
                <a:lnTo>
                  <a:pt x="3659674" y="778067"/>
                </a:lnTo>
                <a:cubicBezTo>
                  <a:pt x="3582705" y="734606"/>
                  <a:pt x="3545050" y="707319"/>
                  <a:pt x="3546709" y="696205"/>
                </a:cubicBezTo>
                <a:cubicBezTo>
                  <a:pt x="3548368" y="685091"/>
                  <a:pt x="3553012" y="678290"/>
                  <a:pt x="3560643" y="675801"/>
                </a:cubicBezTo>
                <a:cubicBezTo>
                  <a:pt x="3562550" y="675179"/>
                  <a:pt x="3564800" y="674977"/>
                  <a:pt x="3567392" y="675195"/>
                </a:cubicBezTo>
                <a:close/>
                <a:moveTo>
                  <a:pt x="3567112" y="581498"/>
                </a:moveTo>
                <a:cubicBezTo>
                  <a:pt x="3573084" y="582493"/>
                  <a:pt x="3577397" y="585147"/>
                  <a:pt x="3580051" y="589460"/>
                </a:cubicBezTo>
                <a:cubicBezTo>
                  <a:pt x="3582705" y="593773"/>
                  <a:pt x="3584115" y="598584"/>
                  <a:pt x="3584281" y="603892"/>
                </a:cubicBezTo>
                <a:cubicBezTo>
                  <a:pt x="3584447" y="609200"/>
                  <a:pt x="3582705" y="613513"/>
                  <a:pt x="3579056" y="616831"/>
                </a:cubicBezTo>
                <a:lnTo>
                  <a:pt x="3503414" y="687994"/>
                </a:lnTo>
                <a:lnTo>
                  <a:pt x="3357604" y="818376"/>
                </a:lnTo>
                <a:cubicBezTo>
                  <a:pt x="3303858" y="866482"/>
                  <a:pt x="3275824" y="891033"/>
                  <a:pt x="3273502" y="892028"/>
                </a:cubicBezTo>
                <a:cubicBezTo>
                  <a:pt x="3271180" y="893023"/>
                  <a:pt x="3269189" y="893521"/>
                  <a:pt x="3267530" y="893521"/>
                </a:cubicBezTo>
                <a:cubicBezTo>
                  <a:pt x="3264213" y="893853"/>
                  <a:pt x="3258573" y="891862"/>
                  <a:pt x="3250610" y="887549"/>
                </a:cubicBezTo>
                <a:cubicBezTo>
                  <a:pt x="3242648" y="883236"/>
                  <a:pt x="3239662" y="878591"/>
                  <a:pt x="3241653" y="873615"/>
                </a:cubicBezTo>
                <a:lnTo>
                  <a:pt x="3246629" y="860179"/>
                </a:lnTo>
                <a:lnTo>
                  <a:pt x="3471564" y="657637"/>
                </a:lnTo>
                <a:lnTo>
                  <a:pt x="3538249" y="595930"/>
                </a:lnTo>
                <a:cubicBezTo>
                  <a:pt x="3550192" y="585313"/>
                  <a:pt x="3559813" y="580503"/>
                  <a:pt x="3567112" y="581498"/>
                </a:cubicBezTo>
                <a:close/>
                <a:moveTo>
                  <a:pt x="3290422" y="488438"/>
                </a:moveTo>
                <a:lnTo>
                  <a:pt x="3791550" y="521283"/>
                </a:lnTo>
                <a:cubicBezTo>
                  <a:pt x="3810792" y="522610"/>
                  <a:pt x="3820911" y="526259"/>
                  <a:pt x="3821906" y="532231"/>
                </a:cubicBezTo>
                <a:lnTo>
                  <a:pt x="3826882" y="550146"/>
                </a:lnTo>
                <a:lnTo>
                  <a:pt x="3815934" y="577517"/>
                </a:lnTo>
                <a:lnTo>
                  <a:pt x="3794535" y="615835"/>
                </a:lnTo>
                <a:lnTo>
                  <a:pt x="3775127" y="656642"/>
                </a:lnTo>
                <a:cubicBezTo>
                  <a:pt x="3767165" y="671240"/>
                  <a:pt x="3760530" y="685257"/>
                  <a:pt x="3755222" y="698693"/>
                </a:cubicBezTo>
                <a:cubicBezTo>
                  <a:pt x="3749913" y="712129"/>
                  <a:pt x="3745352" y="720009"/>
                  <a:pt x="3741536" y="722331"/>
                </a:cubicBezTo>
                <a:cubicBezTo>
                  <a:pt x="3737721" y="724654"/>
                  <a:pt x="3732828" y="725649"/>
                  <a:pt x="3726856" y="725317"/>
                </a:cubicBezTo>
                <a:cubicBezTo>
                  <a:pt x="3720884" y="725317"/>
                  <a:pt x="3714415" y="722746"/>
                  <a:pt x="3707448" y="717604"/>
                </a:cubicBezTo>
                <a:cubicBezTo>
                  <a:pt x="3700481" y="712461"/>
                  <a:pt x="3699319" y="705245"/>
                  <a:pt x="3703964" y="695956"/>
                </a:cubicBezTo>
                <a:lnTo>
                  <a:pt x="3767165" y="564080"/>
                </a:lnTo>
                <a:lnTo>
                  <a:pt x="3503911" y="543677"/>
                </a:lnTo>
                <a:lnTo>
                  <a:pt x="3330233" y="532729"/>
                </a:lnTo>
                <a:cubicBezTo>
                  <a:pt x="3299048" y="531070"/>
                  <a:pt x="3280469" y="529079"/>
                  <a:pt x="3274497" y="526757"/>
                </a:cubicBezTo>
                <a:cubicBezTo>
                  <a:pt x="3268526" y="524435"/>
                  <a:pt x="3263217" y="518961"/>
                  <a:pt x="3258573" y="510335"/>
                </a:cubicBezTo>
                <a:cubicBezTo>
                  <a:pt x="3253928" y="501709"/>
                  <a:pt x="3254011" y="495654"/>
                  <a:pt x="3258822" y="492171"/>
                </a:cubicBezTo>
                <a:cubicBezTo>
                  <a:pt x="3263632" y="488687"/>
                  <a:pt x="3274166" y="487443"/>
                  <a:pt x="3290422" y="488438"/>
                </a:cubicBezTo>
                <a:close/>
                <a:moveTo>
                  <a:pt x="2626067" y="472763"/>
                </a:moveTo>
                <a:cubicBezTo>
                  <a:pt x="2640001" y="475583"/>
                  <a:pt x="2646802" y="483462"/>
                  <a:pt x="2646471" y="496401"/>
                </a:cubicBezTo>
                <a:lnTo>
                  <a:pt x="2640996" y="514316"/>
                </a:lnTo>
                <a:lnTo>
                  <a:pt x="2598199" y="770603"/>
                </a:lnTo>
                <a:lnTo>
                  <a:pt x="2862946" y="700932"/>
                </a:lnTo>
                <a:lnTo>
                  <a:pt x="2838063" y="620812"/>
                </a:lnTo>
                <a:cubicBezTo>
                  <a:pt x="2834082" y="609200"/>
                  <a:pt x="2832175" y="599911"/>
                  <a:pt x="2832341" y="592944"/>
                </a:cubicBezTo>
                <a:cubicBezTo>
                  <a:pt x="2832507" y="585977"/>
                  <a:pt x="2836322" y="581166"/>
                  <a:pt x="2843786" y="578512"/>
                </a:cubicBezTo>
                <a:cubicBezTo>
                  <a:pt x="2851251" y="575858"/>
                  <a:pt x="2858052" y="575526"/>
                  <a:pt x="2864190" y="577517"/>
                </a:cubicBezTo>
                <a:cubicBezTo>
                  <a:pt x="2870328" y="579507"/>
                  <a:pt x="2874723" y="584318"/>
                  <a:pt x="2877377" y="591948"/>
                </a:cubicBezTo>
                <a:lnTo>
                  <a:pt x="2908729" y="690980"/>
                </a:lnTo>
                <a:cubicBezTo>
                  <a:pt x="2911383" y="700269"/>
                  <a:pt x="2911715" y="710305"/>
                  <a:pt x="2909724" y="721087"/>
                </a:cubicBezTo>
                <a:cubicBezTo>
                  <a:pt x="2907734" y="731869"/>
                  <a:pt x="2896122" y="739915"/>
                  <a:pt x="2874889" y="745223"/>
                </a:cubicBezTo>
                <a:lnTo>
                  <a:pt x="2598697" y="818376"/>
                </a:lnTo>
                <a:cubicBezTo>
                  <a:pt x="2594716" y="819372"/>
                  <a:pt x="2587251" y="819538"/>
                  <a:pt x="2576303" y="818874"/>
                </a:cubicBezTo>
                <a:cubicBezTo>
                  <a:pt x="2565355" y="818211"/>
                  <a:pt x="2557558" y="816386"/>
                  <a:pt x="2552913" y="813400"/>
                </a:cubicBezTo>
                <a:cubicBezTo>
                  <a:pt x="2548269" y="810414"/>
                  <a:pt x="2547937" y="798139"/>
                  <a:pt x="2551918" y="776574"/>
                </a:cubicBezTo>
                <a:lnTo>
                  <a:pt x="2599194" y="503368"/>
                </a:lnTo>
                <a:cubicBezTo>
                  <a:pt x="2603175" y="480144"/>
                  <a:pt x="2612133" y="469943"/>
                  <a:pt x="2626067" y="472763"/>
                </a:cubicBezTo>
                <a:close/>
                <a:moveTo>
                  <a:pt x="3213038" y="442406"/>
                </a:moveTo>
                <a:cubicBezTo>
                  <a:pt x="3222162" y="442241"/>
                  <a:pt x="3228548" y="450949"/>
                  <a:pt x="3232198" y="468533"/>
                </a:cubicBezTo>
                <a:lnTo>
                  <a:pt x="3283953" y="726810"/>
                </a:lnTo>
                <a:cubicBezTo>
                  <a:pt x="3284616" y="730791"/>
                  <a:pt x="3284865" y="736182"/>
                  <a:pt x="3284699" y="742983"/>
                </a:cubicBezTo>
                <a:cubicBezTo>
                  <a:pt x="3284533" y="749785"/>
                  <a:pt x="3283123" y="754512"/>
                  <a:pt x="3280469" y="757166"/>
                </a:cubicBezTo>
                <a:cubicBezTo>
                  <a:pt x="3277815" y="759820"/>
                  <a:pt x="3273170" y="760982"/>
                  <a:pt x="3266535" y="760650"/>
                </a:cubicBezTo>
                <a:cubicBezTo>
                  <a:pt x="3256914" y="760650"/>
                  <a:pt x="3250279" y="758162"/>
                  <a:pt x="3246629" y="753185"/>
                </a:cubicBezTo>
                <a:cubicBezTo>
                  <a:pt x="3242980" y="748209"/>
                  <a:pt x="3240823" y="744062"/>
                  <a:pt x="3240160" y="740744"/>
                </a:cubicBezTo>
                <a:lnTo>
                  <a:pt x="3190893" y="485453"/>
                </a:lnTo>
                <a:cubicBezTo>
                  <a:pt x="3189898" y="480808"/>
                  <a:pt x="3189317" y="475002"/>
                  <a:pt x="3189151" y="468035"/>
                </a:cubicBezTo>
                <a:cubicBezTo>
                  <a:pt x="3188985" y="461068"/>
                  <a:pt x="3190644" y="455096"/>
                  <a:pt x="3194128" y="450120"/>
                </a:cubicBezTo>
                <a:cubicBezTo>
                  <a:pt x="3197611" y="445143"/>
                  <a:pt x="3203915" y="442572"/>
                  <a:pt x="3213038" y="442406"/>
                </a:cubicBezTo>
                <a:close/>
                <a:moveTo>
                  <a:pt x="1658149" y="381445"/>
                </a:moveTo>
                <a:cubicBezTo>
                  <a:pt x="1662794" y="381445"/>
                  <a:pt x="1667190" y="382523"/>
                  <a:pt x="1671337" y="384680"/>
                </a:cubicBezTo>
                <a:cubicBezTo>
                  <a:pt x="1675484" y="386836"/>
                  <a:pt x="1681373" y="393554"/>
                  <a:pt x="1689003" y="404834"/>
                </a:cubicBezTo>
                <a:lnTo>
                  <a:pt x="1754195" y="507349"/>
                </a:lnTo>
                <a:cubicBezTo>
                  <a:pt x="1755854" y="510667"/>
                  <a:pt x="1756600" y="514814"/>
                  <a:pt x="1756434" y="519790"/>
                </a:cubicBezTo>
                <a:cubicBezTo>
                  <a:pt x="1756268" y="524766"/>
                  <a:pt x="1754361" y="529328"/>
                  <a:pt x="1750711" y="533475"/>
                </a:cubicBezTo>
                <a:cubicBezTo>
                  <a:pt x="1747062" y="537622"/>
                  <a:pt x="1741090" y="539779"/>
                  <a:pt x="1732796" y="539945"/>
                </a:cubicBezTo>
                <a:cubicBezTo>
                  <a:pt x="1724502" y="540111"/>
                  <a:pt x="1715213" y="531402"/>
                  <a:pt x="1704928" y="513818"/>
                </a:cubicBezTo>
                <a:lnTo>
                  <a:pt x="1641727" y="408318"/>
                </a:lnTo>
                <a:cubicBezTo>
                  <a:pt x="1639405" y="405000"/>
                  <a:pt x="1638327" y="399775"/>
                  <a:pt x="1638493" y="392642"/>
                </a:cubicBezTo>
                <a:cubicBezTo>
                  <a:pt x="1638658" y="385509"/>
                  <a:pt x="1645211" y="381777"/>
                  <a:pt x="1658149" y="381445"/>
                </a:cubicBezTo>
                <a:close/>
                <a:moveTo>
                  <a:pt x="638975" y="381445"/>
                </a:moveTo>
                <a:cubicBezTo>
                  <a:pt x="643619" y="381445"/>
                  <a:pt x="648015" y="382523"/>
                  <a:pt x="652162" y="384680"/>
                </a:cubicBezTo>
                <a:cubicBezTo>
                  <a:pt x="656309" y="386836"/>
                  <a:pt x="662198" y="393554"/>
                  <a:pt x="669829" y="404834"/>
                </a:cubicBezTo>
                <a:lnTo>
                  <a:pt x="735020" y="507349"/>
                </a:lnTo>
                <a:cubicBezTo>
                  <a:pt x="736679" y="510667"/>
                  <a:pt x="737425" y="514814"/>
                  <a:pt x="737259" y="519790"/>
                </a:cubicBezTo>
                <a:cubicBezTo>
                  <a:pt x="737093" y="524766"/>
                  <a:pt x="735186" y="529328"/>
                  <a:pt x="731536" y="533475"/>
                </a:cubicBezTo>
                <a:cubicBezTo>
                  <a:pt x="727887" y="537622"/>
                  <a:pt x="721915" y="539779"/>
                  <a:pt x="713621" y="539945"/>
                </a:cubicBezTo>
                <a:cubicBezTo>
                  <a:pt x="705327" y="540111"/>
                  <a:pt x="696038" y="531402"/>
                  <a:pt x="685753" y="513818"/>
                </a:cubicBezTo>
                <a:lnTo>
                  <a:pt x="622552" y="408318"/>
                </a:lnTo>
                <a:cubicBezTo>
                  <a:pt x="620230" y="405000"/>
                  <a:pt x="619152" y="399775"/>
                  <a:pt x="619318" y="392642"/>
                </a:cubicBezTo>
                <a:cubicBezTo>
                  <a:pt x="619484" y="385509"/>
                  <a:pt x="626036" y="381777"/>
                  <a:pt x="638975" y="381445"/>
                </a:cubicBezTo>
                <a:close/>
                <a:moveTo>
                  <a:pt x="1050402" y="238994"/>
                </a:moveTo>
                <a:cubicBezTo>
                  <a:pt x="1056954" y="239409"/>
                  <a:pt x="1065787" y="240612"/>
                  <a:pt x="1076901" y="242602"/>
                </a:cubicBezTo>
                <a:lnTo>
                  <a:pt x="1210270" y="267485"/>
                </a:lnTo>
                <a:cubicBezTo>
                  <a:pt x="1254395" y="275779"/>
                  <a:pt x="1278032" y="281336"/>
                  <a:pt x="1281184" y="284156"/>
                </a:cubicBezTo>
                <a:cubicBezTo>
                  <a:pt x="1284336" y="286976"/>
                  <a:pt x="1287073" y="290210"/>
                  <a:pt x="1289395" y="293860"/>
                </a:cubicBezTo>
                <a:cubicBezTo>
                  <a:pt x="1291718" y="297509"/>
                  <a:pt x="1292962" y="301656"/>
                  <a:pt x="1293128" y="306301"/>
                </a:cubicBezTo>
                <a:cubicBezTo>
                  <a:pt x="1293293" y="310945"/>
                  <a:pt x="1292381" y="315756"/>
                  <a:pt x="1290391" y="320732"/>
                </a:cubicBezTo>
                <a:lnTo>
                  <a:pt x="1264015" y="364027"/>
                </a:lnTo>
                <a:lnTo>
                  <a:pt x="1094319" y="750697"/>
                </a:lnTo>
                <a:lnTo>
                  <a:pt x="1183397" y="693965"/>
                </a:lnTo>
                <a:cubicBezTo>
                  <a:pt x="1206621" y="679036"/>
                  <a:pt x="1223706" y="671406"/>
                  <a:pt x="1234654" y="671074"/>
                </a:cubicBezTo>
                <a:cubicBezTo>
                  <a:pt x="1239963" y="671074"/>
                  <a:pt x="1244856" y="672650"/>
                  <a:pt x="1249335" y="675801"/>
                </a:cubicBezTo>
                <a:cubicBezTo>
                  <a:pt x="1253814" y="678953"/>
                  <a:pt x="1256136" y="683764"/>
                  <a:pt x="1256302" y="690233"/>
                </a:cubicBezTo>
                <a:cubicBezTo>
                  <a:pt x="1256468" y="696702"/>
                  <a:pt x="1254560" y="701762"/>
                  <a:pt x="1250579" y="705411"/>
                </a:cubicBezTo>
                <a:cubicBezTo>
                  <a:pt x="1246598" y="709061"/>
                  <a:pt x="1233991" y="717355"/>
                  <a:pt x="1212758" y="730293"/>
                </a:cubicBezTo>
                <a:lnTo>
                  <a:pt x="1119699" y="787025"/>
                </a:lnTo>
                <a:cubicBezTo>
                  <a:pt x="1080551" y="811244"/>
                  <a:pt x="1059567" y="823768"/>
                  <a:pt x="1056747" y="824597"/>
                </a:cubicBezTo>
                <a:cubicBezTo>
                  <a:pt x="1053927" y="825426"/>
                  <a:pt x="1050692" y="825675"/>
                  <a:pt x="1047043" y="825343"/>
                </a:cubicBezTo>
                <a:cubicBezTo>
                  <a:pt x="1041734" y="825343"/>
                  <a:pt x="1035763" y="823519"/>
                  <a:pt x="1029128" y="819869"/>
                </a:cubicBezTo>
                <a:cubicBezTo>
                  <a:pt x="1022492" y="816220"/>
                  <a:pt x="1019175" y="810082"/>
                  <a:pt x="1019175" y="801457"/>
                </a:cubicBezTo>
                <a:cubicBezTo>
                  <a:pt x="1019175" y="797144"/>
                  <a:pt x="1020502" y="792665"/>
                  <a:pt x="1023156" y="788020"/>
                </a:cubicBezTo>
                <a:lnTo>
                  <a:pt x="1038085" y="766124"/>
                </a:lnTo>
                <a:lnTo>
                  <a:pt x="1239133" y="318742"/>
                </a:lnTo>
                <a:lnTo>
                  <a:pt x="1101783" y="292367"/>
                </a:lnTo>
                <a:lnTo>
                  <a:pt x="1052517" y="284902"/>
                </a:lnTo>
                <a:cubicBezTo>
                  <a:pt x="1045550" y="281253"/>
                  <a:pt x="1040656" y="276940"/>
                  <a:pt x="1037836" y="271963"/>
                </a:cubicBezTo>
                <a:cubicBezTo>
                  <a:pt x="1035016" y="266987"/>
                  <a:pt x="1033275" y="261015"/>
                  <a:pt x="1032611" y="254048"/>
                </a:cubicBezTo>
                <a:cubicBezTo>
                  <a:pt x="1031948" y="247081"/>
                  <a:pt x="1033606" y="242436"/>
                  <a:pt x="1037588" y="240114"/>
                </a:cubicBezTo>
                <a:cubicBezTo>
                  <a:pt x="1039578" y="238953"/>
                  <a:pt x="1043850" y="238580"/>
                  <a:pt x="1050402" y="238994"/>
                </a:cubicBezTo>
                <a:close/>
                <a:moveTo>
                  <a:pt x="31227" y="238994"/>
                </a:moveTo>
                <a:cubicBezTo>
                  <a:pt x="37779" y="239409"/>
                  <a:pt x="46612" y="240612"/>
                  <a:pt x="57726" y="242602"/>
                </a:cubicBezTo>
                <a:lnTo>
                  <a:pt x="191095" y="267485"/>
                </a:lnTo>
                <a:cubicBezTo>
                  <a:pt x="235219" y="275779"/>
                  <a:pt x="258858" y="281336"/>
                  <a:pt x="262009" y="284156"/>
                </a:cubicBezTo>
                <a:cubicBezTo>
                  <a:pt x="265161" y="286976"/>
                  <a:pt x="267898" y="290210"/>
                  <a:pt x="270220" y="293860"/>
                </a:cubicBezTo>
                <a:cubicBezTo>
                  <a:pt x="272543" y="297509"/>
                  <a:pt x="273787" y="301656"/>
                  <a:pt x="273953" y="306301"/>
                </a:cubicBezTo>
                <a:cubicBezTo>
                  <a:pt x="274118" y="310945"/>
                  <a:pt x="273206" y="315756"/>
                  <a:pt x="271216" y="320732"/>
                </a:cubicBezTo>
                <a:lnTo>
                  <a:pt x="244840" y="364027"/>
                </a:lnTo>
                <a:lnTo>
                  <a:pt x="75144" y="750697"/>
                </a:lnTo>
                <a:lnTo>
                  <a:pt x="164222" y="693965"/>
                </a:lnTo>
                <a:cubicBezTo>
                  <a:pt x="187446" y="679036"/>
                  <a:pt x="204531" y="671406"/>
                  <a:pt x="215479" y="671074"/>
                </a:cubicBezTo>
                <a:cubicBezTo>
                  <a:pt x="220788" y="671074"/>
                  <a:pt x="225681" y="672650"/>
                  <a:pt x="230160" y="675801"/>
                </a:cubicBezTo>
                <a:cubicBezTo>
                  <a:pt x="234639" y="678953"/>
                  <a:pt x="236961" y="683764"/>
                  <a:pt x="237127" y="690233"/>
                </a:cubicBezTo>
                <a:cubicBezTo>
                  <a:pt x="237293" y="696702"/>
                  <a:pt x="235385" y="701762"/>
                  <a:pt x="231404" y="705411"/>
                </a:cubicBezTo>
                <a:cubicBezTo>
                  <a:pt x="227423" y="709061"/>
                  <a:pt x="214816" y="717355"/>
                  <a:pt x="193583" y="730293"/>
                </a:cubicBezTo>
                <a:lnTo>
                  <a:pt x="100524" y="787025"/>
                </a:lnTo>
                <a:cubicBezTo>
                  <a:pt x="61376" y="811244"/>
                  <a:pt x="40392" y="823768"/>
                  <a:pt x="37572" y="824597"/>
                </a:cubicBezTo>
                <a:cubicBezTo>
                  <a:pt x="34752" y="825426"/>
                  <a:pt x="31517" y="825675"/>
                  <a:pt x="27868" y="825343"/>
                </a:cubicBezTo>
                <a:cubicBezTo>
                  <a:pt x="22560" y="825343"/>
                  <a:pt x="16588" y="823519"/>
                  <a:pt x="9952" y="819869"/>
                </a:cubicBezTo>
                <a:cubicBezTo>
                  <a:pt x="3317" y="816220"/>
                  <a:pt x="0" y="810082"/>
                  <a:pt x="0" y="801457"/>
                </a:cubicBezTo>
                <a:cubicBezTo>
                  <a:pt x="0" y="797144"/>
                  <a:pt x="1327" y="792665"/>
                  <a:pt x="3981" y="788020"/>
                </a:cubicBezTo>
                <a:lnTo>
                  <a:pt x="18910" y="766124"/>
                </a:lnTo>
                <a:lnTo>
                  <a:pt x="219958" y="318742"/>
                </a:lnTo>
                <a:lnTo>
                  <a:pt x="82609" y="292367"/>
                </a:lnTo>
                <a:lnTo>
                  <a:pt x="33342" y="284902"/>
                </a:lnTo>
                <a:cubicBezTo>
                  <a:pt x="26375" y="281253"/>
                  <a:pt x="21481" y="276940"/>
                  <a:pt x="18661" y="271963"/>
                </a:cubicBezTo>
                <a:cubicBezTo>
                  <a:pt x="15841" y="266987"/>
                  <a:pt x="14100" y="261015"/>
                  <a:pt x="13436" y="254048"/>
                </a:cubicBezTo>
                <a:cubicBezTo>
                  <a:pt x="12773" y="247081"/>
                  <a:pt x="14431" y="242436"/>
                  <a:pt x="18412" y="240114"/>
                </a:cubicBezTo>
                <a:cubicBezTo>
                  <a:pt x="20403" y="238953"/>
                  <a:pt x="24674" y="238580"/>
                  <a:pt x="31227" y="238994"/>
                </a:cubicBezTo>
                <a:close/>
                <a:moveTo>
                  <a:pt x="3327745" y="235635"/>
                </a:moveTo>
                <a:lnTo>
                  <a:pt x="3331229" y="415782"/>
                </a:lnTo>
                <a:lnTo>
                  <a:pt x="3564624" y="370995"/>
                </a:lnTo>
                <a:cubicBezTo>
                  <a:pt x="3588179" y="366682"/>
                  <a:pt x="3600288" y="364193"/>
                  <a:pt x="3600952" y="363530"/>
                </a:cubicBezTo>
                <a:cubicBezTo>
                  <a:pt x="3601616" y="362866"/>
                  <a:pt x="3605099" y="355733"/>
                  <a:pt x="3611402" y="342131"/>
                </a:cubicBezTo>
                <a:lnTo>
                  <a:pt x="3650716" y="256536"/>
                </a:lnTo>
                <a:lnTo>
                  <a:pt x="3327745" y="235635"/>
                </a:lnTo>
                <a:close/>
                <a:moveTo>
                  <a:pt x="2710169" y="223941"/>
                </a:moveTo>
                <a:cubicBezTo>
                  <a:pt x="2719458" y="224770"/>
                  <a:pt x="2724849" y="229166"/>
                  <a:pt x="2726342" y="237128"/>
                </a:cubicBezTo>
                <a:cubicBezTo>
                  <a:pt x="2727835" y="245091"/>
                  <a:pt x="2719790" y="264499"/>
                  <a:pt x="2702207" y="295353"/>
                </a:cubicBezTo>
                <a:lnTo>
                  <a:pt x="2394165" y="833803"/>
                </a:lnTo>
                <a:cubicBezTo>
                  <a:pt x="2382222" y="854373"/>
                  <a:pt x="2373430" y="866980"/>
                  <a:pt x="2367790" y="871624"/>
                </a:cubicBezTo>
                <a:cubicBezTo>
                  <a:pt x="2362150" y="876269"/>
                  <a:pt x="2354768" y="875771"/>
                  <a:pt x="2345645" y="870131"/>
                </a:cubicBezTo>
                <a:cubicBezTo>
                  <a:pt x="2336521" y="864492"/>
                  <a:pt x="2333121" y="857525"/>
                  <a:pt x="2335443" y="849230"/>
                </a:cubicBezTo>
                <a:cubicBezTo>
                  <a:pt x="2337765" y="840936"/>
                  <a:pt x="2343074" y="829656"/>
                  <a:pt x="2351368" y="815391"/>
                </a:cubicBezTo>
                <a:lnTo>
                  <a:pt x="2679315" y="251062"/>
                </a:lnTo>
                <a:cubicBezTo>
                  <a:pt x="2690595" y="232152"/>
                  <a:pt x="2700880" y="223111"/>
                  <a:pt x="2710169" y="223941"/>
                </a:cubicBezTo>
                <a:close/>
                <a:moveTo>
                  <a:pt x="1357573" y="196321"/>
                </a:moveTo>
                <a:lnTo>
                  <a:pt x="1358568" y="205279"/>
                </a:lnTo>
                <a:lnTo>
                  <a:pt x="1369018" y="302320"/>
                </a:lnTo>
                <a:cubicBezTo>
                  <a:pt x="1375322" y="300329"/>
                  <a:pt x="1381128" y="299002"/>
                  <a:pt x="1386436" y="298338"/>
                </a:cubicBezTo>
                <a:cubicBezTo>
                  <a:pt x="1391744" y="297675"/>
                  <a:pt x="1403688" y="300495"/>
                  <a:pt x="1422266" y="306798"/>
                </a:cubicBezTo>
                <a:cubicBezTo>
                  <a:pt x="1440845" y="313102"/>
                  <a:pt x="1462741" y="317581"/>
                  <a:pt x="1487955" y="320235"/>
                </a:cubicBezTo>
                <a:cubicBezTo>
                  <a:pt x="1513169" y="322889"/>
                  <a:pt x="1525113" y="330602"/>
                  <a:pt x="1523786" y="343375"/>
                </a:cubicBezTo>
                <a:cubicBezTo>
                  <a:pt x="1522459" y="356148"/>
                  <a:pt x="1517233" y="362783"/>
                  <a:pt x="1508110" y="363281"/>
                </a:cubicBezTo>
                <a:cubicBezTo>
                  <a:pt x="1498986" y="363779"/>
                  <a:pt x="1489116" y="362535"/>
                  <a:pt x="1478500" y="359549"/>
                </a:cubicBezTo>
                <a:cubicBezTo>
                  <a:pt x="1467883" y="356563"/>
                  <a:pt x="1452042" y="352831"/>
                  <a:pt x="1430975" y="348352"/>
                </a:cubicBezTo>
                <a:cubicBezTo>
                  <a:pt x="1409908" y="343873"/>
                  <a:pt x="1389422" y="337486"/>
                  <a:pt x="1369516" y="329192"/>
                </a:cubicBezTo>
                <a:lnTo>
                  <a:pt x="1380962" y="471021"/>
                </a:lnTo>
                <a:cubicBezTo>
                  <a:pt x="1414802" y="469694"/>
                  <a:pt x="1443250" y="469777"/>
                  <a:pt x="1466308" y="471270"/>
                </a:cubicBezTo>
                <a:cubicBezTo>
                  <a:pt x="1489365" y="472763"/>
                  <a:pt x="1503216" y="474919"/>
                  <a:pt x="1507861" y="477739"/>
                </a:cubicBezTo>
                <a:cubicBezTo>
                  <a:pt x="1512506" y="480559"/>
                  <a:pt x="1514496" y="485121"/>
                  <a:pt x="1513833" y="491424"/>
                </a:cubicBezTo>
                <a:cubicBezTo>
                  <a:pt x="1513169" y="497728"/>
                  <a:pt x="1510266" y="502953"/>
                  <a:pt x="1505124" y="507100"/>
                </a:cubicBezTo>
                <a:cubicBezTo>
                  <a:pt x="1499981" y="511247"/>
                  <a:pt x="1486628" y="512574"/>
                  <a:pt x="1465064" y="511081"/>
                </a:cubicBezTo>
                <a:cubicBezTo>
                  <a:pt x="1443499" y="509588"/>
                  <a:pt x="1416626" y="508676"/>
                  <a:pt x="1384445" y="508344"/>
                </a:cubicBezTo>
                <a:lnTo>
                  <a:pt x="1393403" y="601901"/>
                </a:lnTo>
                <a:lnTo>
                  <a:pt x="1524781" y="586972"/>
                </a:lnTo>
                <a:lnTo>
                  <a:pt x="1584498" y="196321"/>
                </a:lnTo>
                <a:lnTo>
                  <a:pt x="1373995" y="204781"/>
                </a:lnTo>
                <a:lnTo>
                  <a:pt x="1357573" y="196321"/>
                </a:lnTo>
                <a:close/>
                <a:moveTo>
                  <a:pt x="338398" y="196321"/>
                </a:moveTo>
                <a:lnTo>
                  <a:pt x="339393" y="205279"/>
                </a:lnTo>
                <a:lnTo>
                  <a:pt x="349843" y="302320"/>
                </a:lnTo>
                <a:cubicBezTo>
                  <a:pt x="356147" y="300329"/>
                  <a:pt x="361953" y="299002"/>
                  <a:pt x="367261" y="298338"/>
                </a:cubicBezTo>
                <a:cubicBezTo>
                  <a:pt x="372569" y="297675"/>
                  <a:pt x="384513" y="300495"/>
                  <a:pt x="403091" y="306798"/>
                </a:cubicBezTo>
                <a:cubicBezTo>
                  <a:pt x="421670" y="313102"/>
                  <a:pt x="443566" y="317581"/>
                  <a:pt x="468780" y="320235"/>
                </a:cubicBezTo>
                <a:cubicBezTo>
                  <a:pt x="493994" y="322889"/>
                  <a:pt x="505938" y="330602"/>
                  <a:pt x="504611" y="343375"/>
                </a:cubicBezTo>
                <a:cubicBezTo>
                  <a:pt x="503284" y="356148"/>
                  <a:pt x="498058" y="362783"/>
                  <a:pt x="488935" y="363281"/>
                </a:cubicBezTo>
                <a:cubicBezTo>
                  <a:pt x="479811" y="363779"/>
                  <a:pt x="469942" y="362535"/>
                  <a:pt x="459325" y="359549"/>
                </a:cubicBezTo>
                <a:cubicBezTo>
                  <a:pt x="448709" y="356563"/>
                  <a:pt x="432867" y="352831"/>
                  <a:pt x="411800" y="348352"/>
                </a:cubicBezTo>
                <a:cubicBezTo>
                  <a:pt x="390733" y="343873"/>
                  <a:pt x="370247" y="337486"/>
                  <a:pt x="350341" y="329192"/>
                </a:cubicBezTo>
                <a:lnTo>
                  <a:pt x="361787" y="471021"/>
                </a:lnTo>
                <a:cubicBezTo>
                  <a:pt x="395627" y="469694"/>
                  <a:pt x="424075" y="469777"/>
                  <a:pt x="447133" y="471270"/>
                </a:cubicBezTo>
                <a:cubicBezTo>
                  <a:pt x="470190" y="472763"/>
                  <a:pt x="484041" y="474919"/>
                  <a:pt x="488686" y="477739"/>
                </a:cubicBezTo>
                <a:cubicBezTo>
                  <a:pt x="493331" y="480559"/>
                  <a:pt x="495321" y="485121"/>
                  <a:pt x="494658" y="491424"/>
                </a:cubicBezTo>
                <a:cubicBezTo>
                  <a:pt x="493994" y="497728"/>
                  <a:pt x="491091" y="502953"/>
                  <a:pt x="485949" y="507100"/>
                </a:cubicBezTo>
                <a:cubicBezTo>
                  <a:pt x="480807" y="511247"/>
                  <a:pt x="467453" y="512574"/>
                  <a:pt x="445889" y="511081"/>
                </a:cubicBezTo>
                <a:cubicBezTo>
                  <a:pt x="424324" y="509588"/>
                  <a:pt x="397451" y="508676"/>
                  <a:pt x="365270" y="508344"/>
                </a:cubicBezTo>
                <a:lnTo>
                  <a:pt x="374228" y="601901"/>
                </a:lnTo>
                <a:lnTo>
                  <a:pt x="505606" y="586972"/>
                </a:lnTo>
                <a:lnTo>
                  <a:pt x="565323" y="196321"/>
                </a:lnTo>
                <a:lnTo>
                  <a:pt x="354820" y="204781"/>
                </a:lnTo>
                <a:lnTo>
                  <a:pt x="338398" y="196321"/>
                </a:lnTo>
                <a:close/>
                <a:moveTo>
                  <a:pt x="3304854" y="184378"/>
                </a:moveTo>
                <a:cubicBezTo>
                  <a:pt x="3309498" y="184710"/>
                  <a:pt x="3316133" y="187861"/>
                  <a:pt x="3324759" y="193833"/>
                </a:cubicBezTo>
                <a:lnTo>
                  <a:pt x="3661167" y="217222"/>
                </a:lnTo>
                <a:cubicBezTo>
                  <a:pt x="3688371" y="219213"/>
                  <a:pt x="3704047" y="221618"/>
                  <a:pt x="3708194" y="224438"/>
                </a:cubicBezTo>
                <a:cubicBezTo>
                  <a:pt x="3712341" y="227258"/>
                  <a:pt x="3714830" y="231157"/>
                  <a:pt x="3715659" y="236133"/>
                </a:cubicBezTo>
                <a:cubicBezTo>
                  <a:pt x="3716488" y="241109"/>
                  <a:pt x="3711429" y="249486"/>
                  <a:pt x="3700481" y="261264"/>
                </a:cubicBezTo>
                <a:cubicBezTo>
                  <a:pt x="3689533" y="273042"/>
                  <a:pt x="3680741" y="287059"/>
                  <a:pt x="3674106" y="303315"/>
                </a:cubicBezTo>
                <a:lnTo>
                  <a:pt x="3645740" y="370995"/>
                </a:lnTo>
                <a:cubicBezTo>
                  <a:pt x="3640432" y="383601"/>
                  <a:pt x="3635538" y="391813"/>
                  <a:pt x="3631059" y="395628"/>
                </a:cubicBezTo>
                <a:cubicBezTo>
                  <a:pt x="3626581" y="399443"/>
                  <a:pt x="3613061" y="403341"/>
                  <a:pt x="3590501" y="407322"/>
                </a:cubicBezTo>
                <a:lnTo>
                  <a:pt x="3361585" y="449125"/>
                </a:lnTo>
                <a:cubicBezTo>
                  <a:pt x="3345992" y="450783"/>
                  <a:pt x="3337366" y="453438"/>
                  <a:pt x="3335708" y="457087"/>
                </a:cubicBezTo>
                <a:lnTo>
                  <a:pt x="3328243" y="468533"/>
                </a:lnTo>
                <a:cubicBezTo>
                  <a:pt x="3311655" y="476163"/>
                  <a:pt x="3300706" y="475914"/>
                  <a:pt x="3295398" y="467786"/>
                </a:cubicBezTo>
                <a:cubicBezTo>
                  <a:pt x="3290090" y="459658"/>
                  <a:pt x="3287436" y="451613"/>
                  <a:pt x="3287436" y="443651"/>
                </a:cubicBezTo>
                <a:lnTo>
                  <a:pt x="3285445" y="249569"/>
                </a:lnTo>
                <a:lnTo>
                  <a:pt x="3283455" y="199307"/>
                </a:lnTo>
                <a:cubicBezTo>
                  <a:pt x="3288100" y="189354"/>
                  <a:pt x="3295232" y="184378"/>
                  <a:pt x="3304854" y="184378"/>
                </a:cubicBezTo>
                <a:close/>
                <a:moveTo>
                  <a:pt x="1840039" y="152902"/>
                </a:moveTo>
                <a:cubicBezTo>
                  <a:pt x="1843854" y="152570"/>
                  <a:pt x="1848581" y="152695"/>
                  <a:pt x="1854221" y="153275"/>
                </a:cubicBezTo>
                <a:cubicBezTo>
                  <a:pt x="1865501" y="154436"/>
                  <a:pt x="1869648" y="165302"/>
                  <a:pt x="1866662" y="185871"/>
                </a:cubicBezTo>
                <a:lnTo>
                  <a:pt x="1845761" y="318742"/>
                </a:lnTo>
                <a:lnTo>
                  <a:pt x="1877610" y="317747"/>
                </a:lnTo>
                <a:cubicBezTo>
                  <a:pt x="1891213" y="317415"/>
                  <a:pt x="1899673" y="320235"/>
                  <a:pt x="1902990" y="326206"/>
                </a:cubicBezTo>
                <a:cubicBezTo>
                  <a:pt x="1906308" y="332178"/>
                  <a:pt x="1907967" y="336491"/>
                  <a:pt x="1907967" y="339145"/>
                </a:cubicBezTo>
                <a:cubicBezTo>
                  <a:pt x="1907635" y="341799"/>
                  <a:pt x="1906308" y="345532"/>
                  <a:pt x="1903986" y="350342"/>
                </a:cubicBezTo>
                <a:cubicBezTo>
                  <a:pt x="1901663" y="355153"/>
                  <a:pt x="1898429" y="358056"/>
                  <a:pt x="1894282" y="359051"/>
                </a:cubicBezTo>
                <a:cubicBezTo>
                  <a:pt x="1890134" y="360046"/>
                  <a:pt x="1884412" y="360544"/>
                  <a:pt x="1877113" y="360544"/>
                </a:cubicBezTo>
                <a:lnTo>
                  <a:pt x="1837799" y="360046"/>
                </a:lnTo>
                <a:lnTo>
                  <a:pt x="1793509" y="722331"/>
                </a:lnTo>
                <a:cubicBezTo>
                  <a:pt x="1791518" y="738256"/>
                  <a:pt x="1787039" y="749536"/>
                  <a:pt x="1780073" y="756171"/>
                </a:cubicBezTo>
                <a:cubicBezTo>
                  <a:pt x="1773105" y="762806"/>
                  <a:pt x="1764811" y="763470"/>
                  <a:pt x="1755190" y="758162"/>
                </a:cubicBezTo>
                <a:lnTo>
                  <a:pt x="1622817" y="689984"/>
                </a:lnTo>
                <a:cubicBezTo>
                  <a:pt x="1616182" y="686667"/>
                  <a:pt x="1612947" y="682603"/>
                  <a:pt x="1613113" y="677792"/>
                </a:cubicBezTo>
                <a:cubicBezTo>
                  <a:pt x="1613279" y="672981"/>
                  <a:pt x="1615933" y="666429"/>
                  <a:pt x="1621075" y="658135"/>
                </a:cubicBezTo>
                <a:cubicBezTo>
                  <a:pt x="1626217" y="649841"/>
                  <a:pt x="1638741" y="650339"/>
                  <a:pt x="1658647" y="659628"/>
                </a:cubicBezTo>
                <a:lnTo>
                  <a:pt x="1751707" y="703918"/>
                </a:lnTo>
                <a:lnTo>
                  <a:pt x="1796495" y="360544"/>
                </a:lnTo>
                <a:lnTo>
                  <a:pt x="1670591" y="352582"/>
                </a:lnTo>
                <a:cubicBezTo>
                  <a:pt x="1658316" y="352582"/>
                  <a:pt x="1648197" y="349928"/>
                  <a:pt x="1640234" y="344619"/>
                </a:cubicBezTo>
                <a:cubicBezTo>
                  <a:pt x="1632272" y="339311"/>
                  <a:pt x="1629618" y="331349"/>
                  <a:pt x="1632272" y="320732"/>
                </a:cubicBezTo>
                <a:cubicBezTo>
                  <a:pt x="1634926" y="310116"/>
                  <a:pt x="1653173" y="306135"/>
                  <a:pt x="1687013" y="308789"/>
                </a:cubicBezTo>
                <a:lnTo>
                  <a:pt x="1803959" y="318244"/>
                </a:lnTo>
                <a:lnTo>
                  <a:pt x="1822372" y="183383"/>
                </a:lnTo>
                <a:cubicBezTo>
                  <a:pt x="1824363" y="167126"/>
                  <a:pt x="1827348" y="157754"/>
                  <a:pt x="1831330" y="155266"/>
                </a:cubicBezTo>
                <a:cubicBezTo>
                  <a:pt x="1833320" y="154022"/>
                  <a:pt x="1836223" y="153234"/>
                  <a:pt x="1840039" y="152902"/>
                </a:cubicBezTo>
                <a:close/>
                <a:moveTo>
                  <a:pt x="820864" y="152902"/>
                </a:moveTo>
                <a:cubicBezTo>
                  <a:pt x="824679" y="152570"/>
                  <a:pt x="829406" y="152695"/>
                  <a:pt x="835046" y="153275"/>
                </a:cubicBezTo>
                <a:cubicBezTo>
                  <a:pt x="846326" y="154436"/>
                  <a:pt x="850473" y="165302"/>
                  <a:pt x="847488" y="185871"/>
                </a:cubicBezTo>
                <a:lnTo>
                  <a:pt x="826586" y="318742"/>
                </a:lnTo>
                <a:lnTo>
                  <a:pt x="858436" y="317747"/>
                </a:lnTo>
                <a:cubicBezTo>
                  <a:pt x="872038" y="317415"/>
                  <a:pt x="880498" y="320235"/>
                  <a:pt x="883816" y="326206"/>
                </a:cubicBezTo>
                <a:cubicBezTo>
                  <a:pt x="887133" y="332178"/>
                  <a:pt x="888792" y="336491"/>
                  <a:pt x="888792" y="339145"/>
                </a:cubicBezTo>
                <a:cubicBezTo>
                  <a:pt x="888460" y="341799"/>
                  <a:pt x="887133" y="345532"/>
                  <a:pt x="884811" y="350342"/>
                </a:cubicBezTo>
                <a:cubicBezTo>
                  <a:pt x="882488" y="355153"/>
                  <a:pt x="879254" y="358056"/>
                  <a:pt x="875107" y="359051"/>
                </a:cubicBezTo>
                <a:cubicBezTo>
                  <a:pt x="870960" y="360046"/>
                  <a:pt x="865237" y="360544"/>
                  <a:pt x="857938" y="360544"/>
                </a:cubicBezTo>
                <a:lnTo>
                  <a:pt x="818624" y="360046"/>
                </a:lnTo>
                <a:lnTo>
                  <a:pt x="774334" y="722331"/>
                </a:lnTo>
                <a:cubicBezTo>
                  <a:pt x="772343" y="738256"/>
                  <a:pt x="767864" y="749536"/>
                  <a:pt x="760897" y="756171"/>
                </a:cubicBezTo>
                <a:cubicBezTo>
                  <a:pt x="753930" y="762806"/>
                  <a:pt x="745636" y="763470"/>
                  <a:pt x="736015" y="758162"/>
                </a:cubicBezTo>
                <a:lnTo>
                  <a:pt x="603642" y="689984"/>
                </a:lnTo>
                <a:cubicBezTo>
                  <a:pt x="597007" y="686667"/>
                  <a:pt x="593772" y="682603"/>
                  <a:pt x="593938" y="677792"/>
                </a:cubicBezTo>
                <a:cubicBezTo>
                  <a:pt x="594104" y="672981"/>
                  <a:pt x="596758" y="666429"/>
                  <a:pt x="601900" y="658135"/>
                </a:cubicBezTo>
                <a:cubicBezTo>
                  <a:pt x="607042" y="649841"/>
                  <a:pt x="619567" y="650339"/>
                  <a:pt x="639472" y="659628"/>
                </a:cubicBezTo>
                <a:lnTo>
                  <a:pt x="732532" y="703918"/>
                </a:lnTo>
                <a:lnTo>
                  <a:pt x="777320" y="360544"/>
                </a:lnTo>
                <a:lnTo>
                  <a:pt x="651416" y="352582"/>
                </a:lnTo>
                <a:cubicBezTo>
                  <a:pt x="639141" y="352582"/>
                  <a:pt x="629022" y="349928"/>
                  <a:pt x="621059" y="344619"/>
                </a:cubicBezTo>
                <a:cubicBezTo>
                  <a:pt x="613097" y="339311"/>
                  <a:pt x="610443" y="331349"/>
                  <a:pt x="613097" y="320732"/>
                </a:cubicBezTo>
                <a:cubicBezTo>
                  <a:pt x="615751" y="310116"/>
                  <a:pt x="633998" y="306135"/>
                  <a:pt x="667838" y="308789"/>
                </a:cubicBezTo>
                <a:lnTo>
                  <a:pt x="784784" y="318244"/>
                </a:lnTo>
                <a:lnTo>
                  <a:pt x="803197" y="183383"/>
                </a:lnTo>
                <a:cubicBezTo>
                  <a:pt x="805188" y="167126"/>
                  <a:pt x="808173" y="157754"/>
                  <a:pt x="812155" y="155266"/>
                </a:cubicBezTo>
                <a:cubicBezTo>
                  <a:pt x="814145" y="154022"/>
                  <a:pt x="817048" y="153234"/>
                  <a:pt x="820864" y="152902"/>
                </a:cubicBezTo>
                <a:close/>
                <a:moveTo>
                  <a:pt x="2093588" y="134116"/>
                </a:moveTo>
                <a:lnTo>
                  <a:pt x="2129916" y="139092"/>
                </a:lnTo>
                <a:lnTo>
                  <a:pt x="2320514" y="157505"/>
                </a:lnTo>
                <a:cubicBezTo>
                  <a:pt x="2336107" y="159164"/>
                  <a:pt x="2345064" y="166463"/>
                  <a:pt x="2347386" y="179402"/>
                </a:cubicBezTo>
                <a:cubicBezTo>
                  <a:pt x="2349709" y="192340"/>
                  <a:pt x="2346557" y="207601"/>
                  <a:pt x="2337931" y="225185"/>
                </a:cubicBezTo>
                <a:cubicBezTo>
                  <a:pt x="2331959" y="236796"/>
                  <a:pt x="2321675" y="254214"/>
                  <a:pt x="2307077" y="277437"/>
                </a:cubicBezTo>
                <a:cubicBezTo>
                  <a:pt x="2292480" y="300661"/>
                  <a:pt x="2280536" y="320235"/>
                  <a:pt x="2271247" y="336159"/>
                </a:cubicBezTo>
                <a:lnTo>
                  <a:pt x="2252336" y="369004"/>
                </a:lnTo>
                <a:lnTo>
                  <a:pt x="2222478" y="415285"/>
                </a:lnTo>
                <a:lnTo>
                  <a:pt x="2278712" y="494410"/>
                </a:lnTo>
                <a:cubicBezTo>
                  <a:pt x="2294636" y="516970"/>
                  <a:pt x="2301769" y="531733"/>
                  <a:pt x="2300110" y="538700"/>
                </a:cubicBezTo>
                <a:cubicBezTo>
                  <a:pt x="2298451" y="545668"/>
                  <a:pt x="2295631" y="550976"/>
                  <a:pt x="2291650" y="554625"/>
                </a:cubicBezTo>
                <a:cubicBezTo>
                  <a:pt x="2287669" y="558275"/>
                  <a:pt x="2282195" y="559519"/>
                  <a:pt x="2275228" y="558357"/>
                </a:cubicBezTo>
                <a:cubicBezTo>
                  <a:pt x="2268261" y="557196"/>
                  <a:pt x="2262289" y="552966"/>
                  <a:pt x="2257313" y="545668"/>
                </a:cubicBezTo>
                <a:lnTo>
                  <a:pt x="2196103" y="459575"/>
                </a:lnTo>
                <a:lnTo>
                  <a:pt x="2097072" y="615835"/>
                </a:lnTo>
                <a:lnTo>
                  <a:pt x="2076170" y="649675"/>
                </a:lnTo>
                <a:cubicBezTo>
                  <a:pt x="2068872" y="656642"/>
                  <a:pt x="2061075" y="659379"/>
                  <a:pt x="2052781" y="657886"/>
                </a:cubicBezTo>
                <a:cubicBezTo>
                  <a:pt x="2044487" y="656393"/>
                  <a:pt x="2040008" y="650339"/>
                  <a:pt x="2039345" y="639722"/>
                </a:cubicBezTo>
                <a:cubicBezTo>
                  <a:pt x="2038681" y="629106"/>
                  <a:pt x="2042828" y="616665"/>
                  <a:pt x="2051786" y="602399"/>
                </a:cubicBezTo>
                <a:lnTo>
                  <a:pt x="2168732" y="420261"/>
                </a:lnTo>
                <a:lnTo>
                  <a:pt x="2093588" y="321230"/>
                </a:lnTo>
                <a:lnTo>
                  <a:pt x="2080152" y="305803"/>
                </a:lnTo>
                <a:cubicBezTo>
                  <a:pt x="2072189" y="295518"/>
                  <a:pt x="2069701" y="286644"/>
                  <a:pt x="2072687" y="279179"/>
                </a:cubicBezTo>
                <a:cubicBezTo>
                  <a:pt x="2075673" y="271715"/>
                  <a:pt x="2081893" y="268065"/>
                  <a:pt x="2091349" y="268231"/>
                </a:cubicBezTo>
                <a:cubicBezTo>
                  <a:pt x="2100804" y="268397"/>
                  <a:pt x="2108683" y="272129"/>
                  <a:pt x="2114987" y="279428"/>
                </a:cubicBezTo>
                <a:lnTo>
                  <a:pt x="2197596" y="383933"/>
                </a:lnTo>
                <a:lnTo>
                  <a:pt x="2303594" y="198810"/>
                </a:lnTo>
                <a:lnTo>
                  <a:pt x="2153803" y="187364"/>
                </a:lnTo>
                <a:cubicBezTo>
                  <a:pt x="2105365" y="183714"/>
                  <a:pt x="2076917" y="178987"/>
                  <a:pt x="2068457" y="173181"/>
                </a:cubicBezTo>
                <a:cubicBezTo>
                  <a:pt x="2059997" y="167375"/>
                  <a:pt x="2055933" y="160823"/>
                  <a:pt x="2056265" y="153524"/>
                </a:cubicBezTo>
                <a:cubicBezTo>
                  <a:pt x="2056265" y="143571"/>
                  <a:pt x="2060909" y="137848"/>
                  <a:pt x="2070199" y="136355"/>
                </a:cubicBezTo>
                <a:cubicBezTo>
                  <a:pt x="2079488" y="134862"/>
                  <a:pt x="2087285" y="134116"/>
                  <a:pt x="2093588" y="134116"/>
                </a:cubicBezTo>
                <a:close/>
                <a:moveTo>
                  <a:pt x="2406933" y="112328"/>
                </a:moveTo>
                <a:cubicBezTo>
                  <a:pt x="2411816" y="113168"/>
                  <a:pt x="2415439" y="116947"/>
                  <a:pt x="2417803" y="123665"/>
                </a:cubicBezTo>
                <a:cubicBezTo>
                  <a:pt x="2420955" y="132623"/>
                  <a:pt x="2422862" y="140585"/>
                  <a:pt x="2423526" y="147552"/>
                </a:cubicBezTo>
                <a:lnTo>
                  <a:pt x="2427507" y="187364"/>
                </a:lnTo>
                <a:lnTo>
                  <a:pt x="2443432" y="461068"/>
                </a:lnTo>
                <a:lnTo>
                  <a:pt x="2451394" y="537705"/>
                </a:lnTo>
                <a:cubicBezTo>
                  <a:pt x="2446418" y="548322"/>
                  <a:pt x="2439782" y="554459"/>
                  <a:pt x="2431488" y="556118"/>
                </a:cubicBezTo>
                <a:cubicBezTo>
                  <a:pt x="2420208" y="558440"/>
                  <a:pt x="2413407" y="553215"/>
                  <a:pt x="2411085" y="540442"/>
                </a:cubicBezTo>
                <a:cubicBezTo>
                  <a:pt x="2408763" y="527669"/>
                  <a:pt x="2407435" y="518131"/>
                  <a:pt x="2407104" y="511828"/>
                </a:cubicBezTo>
                <a:lnTo>
                  <a:pt x="2395658" y="305305"/>
                </a:lnTo>
                <a:lnTo>
                  <a:pt x="2383217" y="126154"/>
                </a:lnTo>
                <a:cubicBezTo>
                  <a:pt x="2387862" y="118523"/>
                  <a:pt x="2393999" y="113961"/>
                  <a:pt x="2401630" y="112468"/>
                </a:cubicBezTo>
                <a:cubicBezTo>
                  <a:pt x="2403537" y="112095"/>
                  <a:pt x="2405305" y="112049"/>
                  <a:pt x="2406933" y="112328"/>
                </a:cubicBezTo>
                <a:close/>
                <a:moveTo>
                  <a:pt x="2458361" y="62953"/>
                </a:moveTo>
                <a:lnTo>
                  <a:pt x="2814674" y="105253"/>
                </a:lnTo>
                <a:cubicBezTo>
                  <a:pt x="2854154" y="110229"/>
                  <a:pt x="2876465" y="114708"/>
                  <a:pt x="2881607" y="118689"/>
                </a:cubicBezTo>
                <a:cubicBezTo>
                  <a:pt x="2886750" y="122670"/>
                  <a:pt x="2890233" y="126320"/>
                  <a:pt x="2892058" y="129637"/>
                </a:cubicBezTo>
                <a:cubicBezTo>
                  <a:pt x="2893882" y="132955"/>
                  <a:pt x="2894131" y="138761"/>
                  <a:pt x="2892804" y="147055"/>
                </a:cubicBezTo>
                <a:lnTo>
                  <a:pt x="2874889" y="199307"/>
                </a:lnTo>
                <a:lnTo>
                  <a:pt x="2791285" y="503368"/>
                </a:lnTo>
                <a:cubicBezTo>
                  <a:pt x="2786309" y="520951"/>
                  <a:pt x="2778097" y="528665"/>
                  <a:pt x="2766652" y="526508"/>
                </a:cubicBezTo>
                <a:cubicBezTo>
                  <a:pt x="2755206" y="524352"/>
                  <a:pt x="2748488" y="517302"/>
                  <a:pt x="2746497" y="505358"/>
                </a:cubicBezTo>
                <a:lnTo>
                  <a:pt x="2757445" y="467040"/>
                </a:lnTo>
                <a:lnTo>
                  <a:pt x="2840552" y="152031"/>
                </a:lnTo>
                <a:lnTo>
                  <a:pt x="2463338" y="109731"/>
                </a:lnTo>
                <a:cubicBezTo>
                  <a:pt x="2443100" y="107741"/>
                  <a:pt x="2430576" y="102598"/>
                  <a:pt x="2425765" y="94304"/>
                </a:cubicBezTo>
                <a:cubicBezTo>
                  <a:pt x="2420955" y="86010"/>
                  <a:pt x="2421121" y="78297"/>
                  <a:pt x="2426263" y="71164"/>
                </a:cubicBezTo>
                <a:cubicBezTo>
                  <a:pt x="2431405" y="64031"/>
                  <a:pt x="2442105" y="61294"/>
                  <a:pt x="2458361" y="62953"/>
                </a:cubicBezTo>
                <a:close/>
                <a:moveTo>
                  <a:pt x="1529135" y="12940"/>
                </a:moveTo>
                <a:cubicBezTo>
                  <a:pt x="1531706" y="13188"/>
                  <a:pt x="1534070" y="14184"/>
                  <a:pt x="1536227" y="15925"/>
                </a:cubicBezTo>
                <a:cubicBezTo>
                  <a:pt x="1540540" y="19409"/>
                  <a:pt x="1542862" y="22975"/>
                  <a:pt x="1543194" y="26625"/>
                </a:cubicBezTo>
                <a:cubicBezTo>
                  <a:pt x="1543525" y="30274"/>
                  <a:pt x="1542696" y="35499"/>
                  <a:pt x="1540705" y="42301"/>
                </a:cubicBezTo>
                <a:cubicBezTo>
                  <a:pt x="1538715" y="49102"/>
                  <a:pt x="1535895" y="54493"/>
                  <a:pt x="1532246" y="58474"/>
                </a:cubicBezTo>
                <a:lnTo>
                  <a:pt x="1433214" y="164472"/>
                </a:lnTo>
                <a:lnTo>
                  <a:pt x="1559616" y="158500"/>
                </a:lnTo>
                <a:lnTo>
                  <a:pt x="1600921" y="155017"/>
                </a:lnTo>
                <a:cubicBezTo>
                  <a:pt x="1610873" y="155349"/>
                  <a:pt x="1618006" y="157671"/>
                  <a:pt x="1622319" y="161984"/>
                </a:cubicBezTo>
                <a:cubicBezTo>
                  <a:pt x="1626632" y="166297"/>
                  <a:pt x="1628706" y="171854"/>
                  <a:pt x="1628540" y="178655"/>
                </a:cubicBezTo>
                <a:cubicBezTo>
                  <a:pt x="1628374" y="185456"/>
                  <a:pt x="1627627" y="193999"/>
                  <a:pt x="1626300" y="204284"/>
                </a:cubicBezTo>
                <a:lnTo>
                  <a:pt x="1532246" y="799964"/>
                </a:lnTo>
                <a:cubicBezTo>
                  <a:pt x="1529591" y="816884"/>
                  <a:pt x="1525196" y="830983"/>
                  <a:pt x="1519058" y="842263"/>
                </a:cubicBezTo>
                <a:cubicBezTo>
                  <a:pt x="1512920" y="853543"/>
                  <a:pt x="1502387" y="856197"/>
                  <a:pt x="1487458" y="850226"/>
                </a:cubicBezTo>
                <a:cubicBezTo>
                  <a:pt x="1485467" y="849562"/>
                  <a:pt x="1473524" y="841434"/>
                  <a:pt x="1451627" y="825841"/>
                </a:cubicBezTo>
                <a:lnTo>
                  <a:pt x="1418285" y="802452"/>
                </a:lnTo>
                <a:cubicBezTo>
                  <a:pt x="1412314" y="796812"/>
                  <a:pt x="1409079" y="790757"/>
                  <a:pt x="1408581" y="784288"/>
                </a:cubicBezTo>
                <a:cubicBezTo>
                  <a:pt x="1408083" y="777818"/>
                  <a:pt x="1409908" y="773008"/>
                  <a:pt x="1414055" y="769856"/>
                </a:cubicBezTo>
                <a:cubicBezTo>
                  <a:pt x="1418202" y="766704"/>
                  <a:pt x="1423759" y="765460"/>
                  <a:pt x="1430726" y="766124"/>
                </a:cubicBezTo>
                <a:cubicBezTo>
                  <a:pt x="1441674" y="767451"/>
                  <a:pt x="1461746" y="778731"/>
                  <a:pt x="1490941" y="799964"/>
                </a:cubicBezTo>
                <a:lnTo>
                  <a:pt x="1515823" y="635741"/>
                </a:lnTo>
                <a:lnTo>
                  <a:pt x="1320747" y="797973"/>
                </a:lnTo>
                <a:cubicBezTo>
                  <a:pt x="1297523" y="817215"/>
                  <a:pt x="1282760" y="826256"/>
                  <a:pt x="1276457" y="825095"/>
                </a:cubicBezTo>
                <a:cubicBezTo>
                  <a:pt x="1270153" y="823934"/>
                  <a:pt x="1265591" y="821279"/>
                  <a:pt x="1262771" y="817132"/>
                </a:cubicBezTo>
                <a:cubicBezTo>
                  <a:pt x="1259951" y="812985"/>
                  <a:pt x="1258458" y="808590"/>
                  <a:pt x="1258293" y="803945"/>
                </a:cubicBezTo>
                <a:cubicBezTo>
                  <a:pt x="1258127" y="799300"/>
                  <a:pt x="1260532" y="793826"/>
                  <a:pt x="1265508" y="787523"/>
                </a:cubicBezTo>
                <a:lnTo>
                  <a:pt x="1302832" y="759654"/>
                </a:lnTo>
                <a:lnTo>
                  <a:pt x="1427243" y="661121"/>
                </a:lnTo>
                <a:lnTo>
                  <a:pt x="1467054" y="624295"/>
                </a:lnTo>
                <a:lnTo>
                  <a:pt x="1282428" y="651666"/>
                </a:lnTo>
                <a:cubicBezTo>
                  <a:pt x="1277452" y="652661"/>
                  <a:pt x="1270982" y="652910"/>
                  <a:pt x="1263020" y="652412"/>
                </a:cubicBezTo>
                <a:cubicBezTo>
                  <a:pt x="1255058" y="651915"/>
                  <a:pt x="1249916" y="650339"/>
                  <a:pt x="1247593" y="647685"/>
                </a:cubicBezTo>
                <a:cubicBezTo>
                  <a:pt x="1245271" y="645030"/>
                  <a:pt x="1243861" y="640303"/>
                  <a:pt x="1243363" y="633502"/>
                </a:cubicBezTo>
                <a:cubicBezTo>
                  <a:pt x="1242866" y="626701"/>
                  <a:pt x="1243944" y="621475"/>
                  <a:pt x="1246598" y="617826"/>
                </a:cubicBezTo>
                <a:cubicBezTo>
                  <a:pt x="1249252" y="614177"/>
                  <a:pt x="1255224" y="611688"/>
                  <a:pt x="1264513" y="610361"/>
                </a:cubicBezTo>
                <a:lnTo>
                  <a:pt x="1352596" y="599911"/>
                </a:lnTo>
                <a:lnTo>
                  <a:pt x="1319254" y="245588"/>
                </a:lnTo>
                <a:lnTo>
                  <a:pt x="1309799" y="151036"/>
                </a:lnTo>
                <a:cubicBezTo>
                  <a:pt x="1314112" y="141083"/>
                  <a:pt x="1320747" y="135941"/>
                  <a:pt x="1329704" y="135609"/>
                </a:cubicBezTo>
                <a:cubicBezTo>
                  <a:pt x="1346293" y="135277"/>
                  <a:pt x="1354255" y="148548"/>
                  <a:pt x="1353591" y="175420"/>
                </a:cubicBezTo>
                <a:cubicBezTo>
                  <a:pt x="1362217" y="170776"/>
                  <a:pt x="1368521" y="168536"/>
                  <a:pt x="1372502" y="168702"/>
                </a:cubicBezTo>
                <a:cubicBezTo>
                  <a:pt x="1376483" y="168868"/>
                  <a:pt x="1378805" y="168702"/>
                  <a:pt x="1379469" y="168205"/>
                </a:cubicBezTo>
                <a:cubicBezTo>
                  <a:pt x="1380132" y="167707"/>
                  <a:pt x="1380132" y="165467"/>
                  <a:pt x="1379469" y="161486"/>
                </a:cubicBezTo>
                <a:lnTo>
                  <a:pt x="1436200" y="102764"/>
                </a:lnTo>
                <a:lnTo>
                  <a:pt x="1505373" y="25132"/>
                </a:lnTo>
                <a:cubicBezTo>
                  <a:pt x="1509686" y="20487"/>
                  <a:pt x="1514828" y="16921"/>
                  <a:pt x="1520800" y="14433"/>
                </a:cubicBezTo>
                <a:cubicBezTo>
                  <a:pt x="1523786" y="13188"/>
                  <a:pt x="1526564" y="12691"/>
                  <a:pt x="1529135" y="12940"/>
                </a:cubicBezTo>
                <a:close/>
                <a:moveTo>
                  <a:pt x="509960" y="12940"/>
                </a:moveTo>
                <a:cubicBezTo>
                  <a:pt x="512532" y="13188"/>
                  <a:pt x="514895" y="14184"/>
                  <a:pt x="517052" y="15925"/>
                </a:cubicBezTo>
                <a:cubicBezTo>
                  <a:pt x="521365" y="19409"/>
                  <a:pt x="523687" y="22975"/>
                  <a:pt x="524019" y="26625"/>
                </a:cubicBezTo>
                <a:cubicBezTo>
                  <a:pt x="524351" y="30274"/>
                  <a:pt x="523521" y="35499"/>
                  <a:pt x="521531" y="42301"/>
                </a:cubicBezTo>
                <a:cubicBezTo>
                  <a:pt x="519540" y="49102"/>
                  <a:pt x="516720" y="54493"/>
                  <a:pt x="513071" y="58474"/>
                </a:cubicBezTo>
                <a:lnTo>
                  <a:pt x="414039" y="164472"/>
                </a:lnTo>
                <a:lnTo>
                  <a:pt x="540441" y="158500"/>
                </a:lnTo>
                <a:lnTo>
                  <a:pt x="581746" y="155017"/>
                </a:lnTo>
                <a:cubicBezTo>
                  <a:pt x="591698" y="155349"/>
                  <a:pt x="598831" y="157671"/>
                  <a:pt x="603144" y="161984"/>
                </a:cubicBezTo>
                <a:cubicBezTo>
                  <a:pt x="607457" y="166297"/>
                  <a:pt x="609531" y="171854"/>
                  <a:pt x="609365" y="178655"/>
                </a:cubicBezTo>
                <a:cubicBezTo>
                  <a:pt x="609199" y="185456"/>
                  <a:pt x="608452" y="193999"/>
                  <a:pt x="607125" y="204284"/>
                </a:cubicBezTo>
                <a:lnTo>
                  <a:pt x="513071" y="799964"/>
                </a:lnTo>
                <a:cubicBezTo>
                  <a:pt x="510417" y="816884"/>
                  <a:pt x="506021" y="830983"/>
                  <a:pt x="499883" y="842263"/>
                </a:cubicBezTo>
                <a:cubicBezTo>
                  <a:pt x="493745" y="853543"/>
                  <a:pt x="483212" y="856197"/>
                  <a:pt x="468283" y="850226"/>
                </a:cubicBezTo>
                <a:cubicBezTo>
                  <a:pt x="466292" y="849562"/>
                  <a:pt x="454349" y="841434"/>
                  <a:pt x="432452" y="825841"/>
                </a:cubicBezTo>
                <a:lnTo>
                  <a:pt x="399110" y="802452"/>
                </a:lnTo>
                <a:cubicBezTo>
                  <a:pt x="393138" y="796812"/>
                  <a:pt x="389904" y="790757"/>
                  <a:pt x="389406" y="784288"/>
                </a:cubicBezTo>
                <a:cubicBezTo>
                  <a:pt x="388908" y="777818"/>
                  <a:pt x="390733" y="773008"/>
                  <a:pt x="394880" y="769856"/>
                </a:cubicBezTo>
                <a:cubicBezTo>
                  <a:pt x="399027" y="766704"/>
                  <a:pt x="404584" y="765460"/>
                  <a:pt x="411551" y="766124"/>
                </a:cubicBezTo>
                <a:cubicBezTo>
                  <a:pt x="422499" y="767451"/>
                  <a:pt x="442571" y="778731"/>
                  <a:pt x="471766" y="799964"/>
                </a:cubicBezTo>
                <a:lnTo>
                  <a:pt x="496648" y="635741"/>
                </a:lnTo>
                <a:lnTo>
                  <a:pt x="301572" y="797973"/>
                </a:lnTo>
                <a:cubicBezTo>
                  <a:pt x="278349" y="817215"/>
                  <a:pt x="263585" y="826256"/>
                  <a:pt x="257282" y="825095"/>
                </a:cubicBezTo>
                <a:cubicBezTo>
                  <a:pt x="250978" y="823934"/>
                  <a:pt x="246416" y="821279"/>
                  <a:pt x="243596" y="817132"/>
                </a:cubicBezTo>
                <a:cubicBezTo>
                  <a:pt x="240776" y="812985"/>
                  <a:pt x="239283" y="808590"/>
                  <a:pt x="239118" y="803945"/>
                </a:cubicBezTo>
                <a:cubicBezTo>
                  <a:pt x="238952" y="799300"/>
                  <a:pt x="241357" y="793826"/>
                  <a:pt x="246333" y="787523"/>
                </a:cubicBezTo>
                <a:lnTo>
                  <a:pt x="283657" y="759654"/>
                </a:lnTo>
                <a:lnTo>
                  <a:pt x="408068" y="661121"/>
                </a:lnTo>
                <a:lnTo>
                  <a:pt x="447879" y="624295"/>
                </a:lnTo>
                <a:lnTo>
                  <a:pt x="263253" y="651666"/>
                </a:lnTo>
                <a:cubicBezTo>
                  <a:pt x="258277" y="652661"/>
                  <a:pt x="251807" y="652910"/>
                  <a:pt x="243845" y="652412"/>
                </a:cubicBezTo>
                <a:cubicBezTo>
                  <a:pt x="235883" y="651915"/>
                  <a:pt x="230741" y="650339"/>
                  <a:pt x="228418" y="647685"/>
                </a:cubicBezTo>
                <a:cubicBezTo>
                  <a:pt x="226096" y="645030"/>
                  <a:pt x="224686" y="640303"/>
                  <a:pt x="224188" y="633502"/>
                </a:cubicBezTo>
                <a:cubicBezTo>
                  <a:pt x="223691" y="626701"/>
                  <a:pt x="224769" y="621475"/>
                  <a:pt x="227423" y="617826"/>
                </a:cubicBezTo>
                <a:cubicBezTo>
                  <a:pt x="230077" y="614177"/>
                  <a:pt x="236049" y="611688"/>
                  <a:pt x="245338" y="610361"/>
                </a:cubicBezTo>
                <a:lnTo>
                  <a:pt x="333421" y="599911"/>
                </a:lnTo>
                <a:lnTo>
                  <a:pt x="300079" y="245588"/>
                </a:lnTo>
                <a:lnTo>
                  <a:pt x="290624" y="151036"/>
                </a:lnTo>
                <a:cubicBezTo>
                  <a:pt x="294937" y="141083"/>
                  <a:pt x="301572" y="135941"/>
                  <a:pt x="310529" y="135609"/>
                </a:cubicBezTo>
                <a:cubicBezTo>
                  <a:pt x="327118" y="135277"/>
                  <a:pt x="335080" y="148548"/>
                  <a:pt x="334416" y="175420"/>
                </a:cubicBezTo>
                <a:cubicBezTo>
                  <a:pt x="343042" y="170776"/>
                  <a:pt x="349346" y="168536"/>
                  <a:pt x="353327" y="168702"/>
                </a:cubicBezTo>
                <a:cubicBezTo>
                  <a:pt x="357308" y="168868"/>
                  <a:pt x="359630" y="168702"/>
                  <a:pt x="360294" y="168205"/>
                </a:cubicBezTo>
                <a:cubicBezTo>
                  <a:pt x="360957" y="167707"/>
                  <a:pt x="360957" y="165467"/>
                  <a:pt x="360294" y="161486"/>
                </a:cubicBezTo>
                <a:lnTo>
                  <a:pt x="417025" y="102764"/>
                </a:lnTo>
                <a:lnTo>
                  <a:pt x="486198" y="25132"/>
                </a:lnTo>
                <a:cubicBezTo>
                  <a:pt x="490511" y="20487"/>
                  <a:pt x="495653" y="16921"/>
                  <a:pt x="501625" y="14433"/>
                </a:cubicBezTo>
                <a:cubicBezTo>
                  <a:pt x="504611" y="13188"/>
                  <a:pt x="507389" y="12691"/>
                  <a:pt x="509960" y="12940"/>
                </a:cubicBezTo>
                <a:close/>
                <a:moveTo>
                  <a:pt x="1142093" y="8710"/>
                </a:moveTo>
                <a:cubicBezTo>
                  <a:pt x="1148065" y="9041"/>
                  <a:pt x="1153373" y="11530"/>
                  <a:pt x="1158017" y="16174"/>
                </a:cubicBezTo>
                <a:lnTo>
                  <a:pt x="1170956" y="48521"/>
                </a:lnTo>
                <a:lnTo>
                  <a:pt x="1239133" y="177909"/>
                </a:lnTo>
                <a:cubicBezTo>
                  <a:pt x="1240792" y="181558"/>
                  <a:pt x="1241704" y="185207"/>
                  <a:pt x="1241870" y="188857"/>
                </a:cubicBezTo>
                <a:cubicBezTo>
                  <a:pt x="1242036" y="192506"/>
                  <a:pt x="1241124" y="195990"/>
                  <a:pt x="1239133" y="199307"/>
                </a:cubicBezTo>
                <a:cubicBezTo>
                  <a:pt x="1234489" y="206938"/>
                  <a:pt x="1227853" y="210587"/>
                  <a:pt x="1219227" y="210255"/>
                </a:cubicBezTo>
                <a:cubicBezTo>
                  <a:pt x="1208279" y="210255"/>
                  <a:pt x="1200317" y="205113"/>
                  <a:pt x="1195341" y="194828"/>
                </a:cubicBezTo>
                <a:lnTo>
                  <a:pt x="1120694" y="50512"/>
                </a:lnTo>
                <a:cubicBezTo>
                  <a:pt x="1116381" y="42549"/>
                  <a:pt x="1114805" y="33509"/>
                  <a:pt x="1115966" y="23390"/>
                </a:cubicBezTo>
                <a:cubicBezTo>
                  <a:pt x="1117128" y="13271"/>
                  <a:pt x="1125836" y="8378"/>
                  <a:pt x="1142093" y="8710"/>
                </a:cubicBezTo>
                <a:close/>
                <a:moveTo>
                  <a:pt x="122918" y="8710"/>
                </a:moveTo>
                <a:cubicBezTo>
                  <a:pt x="128889" y="9041"/>
                  <a:pt x="134198" y="11530"/>
                  <a:pt x="138842" y="16174"/>
                </a:cubicBezTo>
                <a:lnTo>
                  <a:pt x="151781" y="48521"/>
                </a:lnTo>
                <a:lnTo>
                  <a:pt x="219958" y="177909"/>
                </a:lnTo>
                <a:cubicBezTo>
                  <a:pt x="221617" y="181558"/>
                  <a:pt x="222529" y="185207"/>
                  <a:pt x="222695" y="188857"/>
                </a:cubicBezTo>
                <a:cubicBezTo>
                  <a:pt x="222861" y="192506"/>
                  <a:pt x="221949" y="195990"/>
                  <a:pt x="219958" y="199307"/>
                </a:cubicBezTo>
                <a:cubicBezTo>
                  <a:pt x="215314" y="206938"/>
                  <a:pt x="208678" y="210587"/>
                  <a:pt x="200053" y="210255"/>
                </a:cubicBezTo>
                <a:cubicBezTo>
                  <a:pt x="189104" y="210255"/>
                  <a:pt x="181142" y="205113"/>
                  <a:pt x="176166" y="194828"/>
                </a:cubicBezTo>
                <a:lnTo>
                  <a:pt x="101519" y="50512"/>
                </a:lnTo>
                <a:cubicBezTo>
                  <a:pt x="97206" y="42549"/>
                  <a:pt x="95630" y="33509"/>
                  <a:pt x="96791" y="23390"/>
                </a:cubicBezTo>
                <a:cubicBezTo>
                  <a:pt x="97953" y="13271"/>
                  <a:pt x="106661" y="8378"/>
                  <a:pt x="122918" y="8710"/>
                </a:cubicBezTo>
                <a:close/>
                <a:moveTo>
                  <a:pt x="3485001" y="747"/>
                </a:moveTo>
                <a:cubicBezTo>
                  <a:pt x="3488816" y="-248"/>
                  <a:pt x="3492797" y="-248"/>
                  <a:pt x="3496944" y="747"/>
                </a:cubicBezTo>
                <a:cubicBezTo>
                  <a:pt x="3500925" y="2074"/>
                  <a:pt x="3504326" y="4646"/>
                  <a:pt x="3507146" y="8461"/>
                </a:cubicBezTo>
                <a:cubicBezTo>
                  <a:pt x="3509966" y="12276"/>
                  <a:pt x="3511625" y="16672"/>
                  <a:pt x="3512122" y="21648"/>
                </a:cubicBezTo>
                <a:cubicBezTo>
                  <a:pt x="3512620" y="26625"/>
                  <a:pt x="3512039" y="36246"/>
                  <a:pt x="3510381" y="50512"/>
                </a:cubicBezTo>
                <a:lnTo>
                  <a:pt x="3506897" y="100774"/>
                </a:lnTo>
                <a:lnTo>
                  <a:pt x="3501921" y="126154"/>
                </a:lnTo>
                <a:lnTo>
                  <a:pt x="3632304" y="126154"/>
                </a:lnTo>
                <a:cubicBezTo>
                  <a:pt x="3627327" y="124495"/>
                  <a:pt x="3623595" y="122421"/>
                  <a:pt x="3621107" y="119933"/>
                </a:cubicBezTo>
                <a:cubicBezTo>
                  <a:pt x="3618618" y="117445"/>
                  <a:pt x="3621521" y="108073"/>
                  <a:pt x="3629815" y="91816"/>
                </a:cubicBezTo>
                <a:lnTo>
                  <a:pt x="3653205" y="42549"/>
                </a:lnTo>
                <a:cubicBezTo>
                  <a:pt x="3664484" y="24634"/>
                  <a:pt x="3674106" y="18580"/>
                  <a:pt x="3682068" y="24385"/>
                </a:cubicBezTo>
                <a:cubicBezTo>
                  <a:pt x="3690030" y="30191"/>
                  <a:pt x="3694675" y="35748"/>
                  <a:pt x="3696002" y="41056"/>
                </a:cubicBezTo>
                <a:cubicBezTo>
                  <a:pt x="3696666" y="44374"/>
                  <a:pt x="3693182" y="55488"/>
                  <a:pt x="3685551" y="74399"/>
                </a:cubicBezTo>
                <a:lnTo>
                  <a:pt x="3661167" y="128642"/>
                </a:lnTo>
                <a:lnTo>
                  <a:pt x="3819915" y="123665"/>
                </a:lnTo>
                <a:cubicBezTo>
                  <a:pt x="3846124" y="123002"/>
                  <a:pt x="3859229" y="131628"/>
                  <a:pt x="3859229" y="149543"/>
                </a:cubicBezTo>
                <a:cubicBezTo>
                  <a:pt x="3858898" y="154851"/>
                  <a:pt x="3854833" y="163311"/>
                  <a:pt x="3847037" y="174923"/>
                </a:cubicBezTo>
                <a:cubicBezTo>
                  <a:pt x="3839241" y="186534"/>
                  <a:pt x="3829288" y="205279"/>
                  <a:pt x="3817178" y="231157"/>
                </a:cubicBezTo>
                <a:cubicBezTo>
                  <a:pt x="3805069" y="257034"/>
                  <a:pt x="3796111" y="270056"/>
                  <a:pt x="3790305" y="270222"/>
                </a:cubicBezTo>
                <a:cubicBezTo>
                  <a:pt x="3784500" y="270387"/>
                  <a:pt x="3779440" y="268646"/>
                  <a:pt x="3775127" y="264996"/>
                </a:cubicBezTo>
                <a:cubicBezTo>
                  <a:pt x="3770815" y="262010"/>
                  <a:pt x="3767663" y="258942"/>
                  <a:pt x="3765672" y="255790"/>
                </a:cubicBezTo>
                <a:cubicBezTo>
                  <a:pt x="3763682" y="252638"/>
                  <a:pt x="3762603" y="249486"/>
                  <a:pt x="3762437" y="246335"/>
                </a:cubicBezTo>
                <a:cubicBezTo>
                  <a:pt x="3762271" y="243183"/>
                  <a:pt x="3763350" y="239285"/>
                  <a:pt x="3765672" y="234640"/>
                </a:cubicBezTo>
                <a:lnTo>
                  <a:pt x="3783587" y="204284"/>
                </a:lnTo>
                <a:lnTo>
                  <a:pt x="3804488" y="167458"/>
                </a:lnTo>
                <a:lnTo>
                  <a:pt x="3173973" y="175918"/>
                </a:lnTo>
                <a:lnTo>
                  <a:pt x="3166011" y="334667"/>
                </a:lnTo>
                <a:cubicBezTo>
                  <a:pt x="3165347" y="345283"/>
                  <a:pt x="3162445" y="352582"/>
                  <a:pt x="3157302" y="356563"/>
                </a:cubicBezTo>
                <a:cubicBezTo>
                  <a:pt x="3152160" y="360544"/>
                  <a:pt x="3146437" y="360876"/>
                  <a:pt x="3140133" y="357558"/>
                </a:cubicBezTo>
                <a:cubicBezTo>
                  <a:pt x="3133830" y="354240"/>
                  <a:pt x="3129600" y="350342"/>
                  <a:pt x="3127443" y="345863"/>
                </a:cubicBezTo>
                <a:cubicBezTo>
                  <a:pt x="3125287" y="341385"/>
                  <a:pt x="3124375" y="331515"/>
                  <a:pt x="3124706" y="316254"/>
                </a:cubicBezTo>
                <a:lnTo>
                  <a:pt x="3129683" y="172435"/>
                </a:lnTo>
                <a:cubicBezTo>
                  <a:pt x="3130015" y="157173"/>
                  <a:pt x="3130761" y="145147"/>
                  <a:pt x="3131922" y="136355"/>
                </a:cubicBezTo>
                <a:cubicBezTo>
                  <a:pt x="3133084" y="127564"/>
                  <a:pt x="3137396" y="117942"/>
                  <a:pt x="3144861" y="107492"/>
                </a:cubicBezTo>
                <a:cubicBezTo>
                  <a:pt x="3152326" y="97041"/>
                  <a:pt x="3157717" y="97124"/>
                  <a:pt x="3161034" y="107741"/>
                </a:cubicBezTo>
                <a:lnTo>
                  <a:pt x="3176461" y="134116"/>
                </a:lnTo>
                <a:lnTo>
                  <a:pt x="3304854" y="132125"/>
                </a:lnTo>
                <a:cubicBezTo>
                  <a:pt x="3299214" y="118523"/>
                  <a:pt x="3292330" y="103179"/>
                  <a:pt x="3284201" y="86093"/>
                </a:cubicBezTo>
                <a:cubicBezTo>
                  <a:pt x="3276073" y="69007"/>
                  <a:pt x="3273502" y="55654"/>
                  <a:pt x="3276488" y="46033"/>
                </a:cubicBezTo>
                <a:cubicBezTo>
                  <a:pt x="3277815" y="41388"/>
                  <a:pt x="3280469" y="36827"/>
                  <a:pt x="3284450" y="32348"/>
                </a:cubicBezTo>
                <a:cubicBezTo>
                  <a:pt x="3288431" y="27869"/>
                  <a:pt x="3293076" y="25464"/>
                  <a:pt x="3298384" y="25132"/>
                </a:cubicBezTo>
                <a:cubicBezTo>
                  <a:pt x="3303692" y="24800"/>
                  <a:pt x="3309996" y="32431"/>
                  <a:pt x="3317295" y="48023"/>
                </a:cubicBezTo>
                <a:lnTo>
                  <a:pt x="3332722" y="89328"/>
                </a:lnTo>
                <a:lnTo>
                  <a:pt x="3348646" y="132125"/>
                </a:lnTo>
                <a:lnTo>
                  <a:pt x="3467583" y="126154"/>
                </a:lnTo>
                <a:cubicBezTo>
                  <a:pt x="3463270" y="120514"/>
                  <a:pt x="3460616" y="116201"/>
                  <a:pt x="3459621" y="113215"/>
                </a:cubicBezTo>
                <a:lnTo>
                  <a:pt x="3466090" y="68427"/>
                </a:lnTo>
                <a:lnTo>
                  <a:pt x="3474053" y="6719"/>
                </a:lnTo>
                <a:cubicBezTo>
                  <a:pt x="3477536" y="3733"/>
                  <a:pt x="3481186" y="1743"/>
                  <a:pt x="3485001" y="74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latin typeface="Arial" panose="020B0604020202020204" pitchFamily="34" charset="0"/>
              <a:ea typeface="黑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custDataLst>
              <p:tags r:id="rId2"/>
            </p:custDataLst>
          </p:nvPr>
        </p:nvSpPr>
        <p:spPr>
          <a:xfrm>
            <a:off x="687705" y="339330"/>
            <a:ext cx="7768590" cy="584775"/>
          </a:xfrm>
          <a:prstGeom prst="rect">
            <a:avLst/>
          </a:prstGeom>
        </p:spPr>
        <p:txBody>
          <a:bodyPr wrap="square">
            <a:noAutofit/>
          </a:bodyPr>
          <a:lstStyle/>
          <a:p>
            <a:pPr algn="ctr"/>
            <a:r>
              <a:rPr lang="zh-CN" altLang="en-US" sz="4800" dirty="0">
                <a:latin typeface="+mj-lt"/>
                <a:ea typeface="+mj-ea"/>
                <a:cs typeface="+mj-cs"/>
                <a:sym typeface="Arial" panose="020B0604020202020204" pitchFamily="34" charset="0"/>
              </a:rPr>
              <a:t>目录</a:t>
            </a:r>
          </a:p>
        </p:txBody>
      </p:sp>
      <p:sp>
        <p:nvSpPr>
          <p:cNvPr id="15" name="任意多边形 14"/>
          <p:cNvSpPr/>
          <p:nvPr>
            <p:custDataLst>
              <p:tags r:id="rId3"/>
            </p:custDataLst>
          </p:nvPr>
        </p:nvSpPr>
        <p:spPr>
          <a:xfrm>
            <a:off x="803275" y="2094230"/>
            <a:ext cx="4067810" cy="693420"/>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chemeClr val="accent1"/>
          </a:solidFill>
        </p:spPr>
        <p:txBody>
          <a:bodyPr rot="0" spcFirstLastPara="0" vertOverflow="overflow" horzOverflow="overflow" vert="horz" wrap="square" lIns="216000" tIns="45720" rIns="180000" bIns="45720" numCol="1" spcCol="0" rtlCol="0" fromWordArt="0" anchor="ctr" anchorCtr="0" forceAA="0" compatLnSpc="1">
            <a:noAutofit/>
          </a:bodyPr>
          <a:lstStyle/>
          <a:p>
            <a:pPr algn="ctr"/>
            <a:r>
              <a:rPr lang="zh-CN" altLang="da-DK" sz="4000" dirty="0" smtClean="0">
                <a:solidFill>
                  <a:schemeClr val="bg1"/>
                </a:solidFill>
                <a:sym typeface="Arial" panose="020B0604020202020204" pitchFamily="34" charset="0"/>
                <a:hlinkClick r:id="rId8" action="ppaction://hlinksldjump"/>
              </a:rPr>
              <a:t>背景介绍</a:t>
            </a:r>
            <a:endParaRPr lang="zh-CN" altLang="da-DK" sz="4000" dirty="0" smtClean="0">
              <a:solidFill>
                <a:schemeClr val="bg1"/>
              </a:solidFill>
              <a:sym typeface="Arial" panose="020B0604020202020204" pitchFamily="34" charset="0"/>
            </a:endParaRPr>
          </a:p>
        </p:txBody>
      </p:sp>
      <p:sp>
        <p:nvSpPr>
          <p:cNvPr id="17" name="任意多边形 16"/>
          <p:cNvSpPr/>
          <p:nvPr>
            <p:custDataLst>
              <p:tags r:id="rId4"/>
            </p:custDataLst>
          </p:nvPr>
        </p:nvSpPr>
        <p:spPr>
          <a:xfrm>
            <a:off x="803275" y="3957955"/>
            <a:ext cx="4067810" cy="610870"/>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chemeClr val="accent3"/>
          </a:solidFill>
        </p:spPr>
        <p:txBody>
          <a:bodyPr rot="0" spcFirstLastPara="0" vertOverflow="overflow" horzOverflow="overflow" vert="horz" wrap="square" lIns="216000" tIns="45720" rIns="180000" bIns="45720" numCol="1" spcCol="0" rtlCol="0" fromWordArt="0" anchor="ctr" anchorCtr="0" forceAA="0" compatLnSpc="1">
            <a:noAutofit/>
          </a:bodyPr>
          <a:lstStyle/>
          <a:p>
            <a:pPr algn="ctr"/>
            <a:r>
              <a:rPr lang="zh-CN" altLang="da-DK" sz="4000" dirty="0" smtClean="0">
                <a:solidFill>
                  <a:schemeClr val="bg1"/>
                </a:solidFill>
                <a:sym typeface="Arial" panose="020B0604020202020204" pitchFamily="34" charset="0"/>
                <a:hlinkClick r:id="rId9" action="ppaction://hlinksldjump"/>
              </a:rPr>
              <a:t>内部控制分析</a:t>
            </a:r>
            <a:endParaRPr lang="zh-CN" altLang="da-DK" sz="4000" dirty="0" smtClean="0">
              <a:solidFill>
                <a:schemeClr val="bg1"/>
              </a:solidFill>
              <a:sym typeface="Arial" panose="020B0604020202020204" pitchFamily="34" charset="0"/>
            </a:endParaRPr>
          </a:p>
        </p:txBody>
      </p:sp>
      <p:sp>
        <p:nvSpPr>
          <p:cNvPr id="19" name="任意多边形 18"/>
          <p:cNvSpPr/>
          <p:nvPr>
            <p:custDataLst>
              <p:tags r:id="rId5"/>
            </p:custDataLst>
          </p:nvPr>
        </p:nvSpPr>
        <p:spPr>
          <a:xfrm>
            <a:off x="4272915" y="2981960"/>
            <a:ext cx="4067810" cy="624205"/>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chemeClr val="accent2"/>
          </a:solidFill>
        </p:spPr>
        <p:txBody>
          <a:bodyPr rot="0" spcFirstLastPara="0" vertOverflow="overflow" horzOverflow="overflow" vert="horz" wrap="square" lIns="216000" tIns="45720" rIns="180000" bIns="45720" numCol="1" spcCol="0" rtlCol="0" fromWordArt="0" anchor="ctr" anchorCtr="0" forceAA="0" compatLnSpc="1">
            <a:noAutofit/>
          </a:bodyPr>
          <a:lstStyle/>
          <a:p>
            <a:pPr algn="ctr"/>
            <a:r>
              <a:rPr lang="zh-CN" altLang="da-DK" sz="4000" dirty="0" smtClean="0">
                <a:solidFill>
                  <a:schemeClr val="bg1"/>
                </a:solidFill>
                <a:sym typeface="Arial" panose="020B0604020202020204" pitchFamily="34" charset="0"/>
                <a:hlinkClick r:id="rId10" action="ppaction://hlinksldjump"/>
              </a:rPr>
              <a:t>事件回顾</a:t>
            </a:r>
            <a:endParaRPr lang="zh-CN" altLang="da-DK" sz="4000" dirty="0" smtClean="0">
              <a:solidFill>
                <a:schemeClr val="bg1"/>
              </a:solidFill>
              <a:sym typeface="Arial" panose="020B0604020202020204" pitchFamily="34" charset="0"/>
            </a:endParaRPr>
          </a:p>
        </p:txBody>
      </p:sp>
      <p:sp>
        <p:nvSpPr>
          <p:cNvPr id="20" name="任意多边形 19"/>
          <p:cNvSpPr/>
          <p:nvPr>
            <p:custDataLst>
              <p:tags r:id="rId6"/>
            </p:custDataLst>
          </p:nvPr>
        </p:nvSpPr>
        <p:spPr>
          <a:xfrm>
            <a:off x="4272915" y="4568825"/>
            <a:ext cx="4067810" cy="673735"/>
          </a:xfrm>
          <a:custGeom>
            <a:avLst/>
            <a:gdLst>
              <a:gd name="connsiteX0" fmla="*/ 728961 w 4067982"/>
              <a:gd name="connsiteY0" fmla="*/ 0 h 466379"/>
              <a:gd name="connsiteX1" fmla="*/ 769276 w 4067982"/>
              <a:gd name="connsiteY1" fmla="*/ 0 h 466379"/>
              <a:gd name="connsiteX2" fmla="*/ 1158631 w 4067982"/>
              <a:gd name="connsiteY2" fmla="*/ 0 h 466379"/>
              <a:gd name="connsiteX3" fmla="*/ 1847276 w 4067982"/>
              <a:gd name="connsiteY3" fmla="*/ 0 h 466379"/>
              <a:gd name="connsiteX4" fmla="*/ 1887592 w 4067982"/>
              <a:gd name="connsiteY4" fmla="*/ 0 h 466379"/>
              <a:gd name="connsiteX5" fmla="*/ 2180390 w 4067982"/>
              <a:gd name="connsiteY5" fmla="*/ 0 h 466379"/>
              <a:gd name="connsiteX6" fmla="*/ 2220705 w 4067982"/>
              <a:gd name="connsiteY6" fmla="*/ 0 h 466379"/>
              <a:gd name="connsiteX7" fmla="*/ 2610060 w 4067982"/>
              <a:gd name="connsiteY7" fmla="*/ 0 h 466379"/>
              <a:gd name="connsiteX8" fmla="*/ 2616553 w 4067982"/>
              <a:gd name="connsiteY8" fmla="*/ 0 h 466379"/>
              <a:gd name="connsiteX9" fmla="*/ 3298705 w 4067982"/>
              <a:gd name="connsiteY9" fmla="*/ 0 h 466379"/>
              <a:gd name="connsiteX10" fmla="*/ 3339021 w 4067982"/>
              <a:gd name="connsiteY10" fmla="*/ 0 h 466379"/>
              <a:gd name="connsiteX11" fmla="*/ 4067982 w 4067982"/>
              <a:gd name="connsiteY11" fmla="*/ 0 h 466379"/>
              <a:gd name="connsiteX12" fmla="*/ 4027198 w 4067982"/>
              <a:gd name="connsiteY12" fmla="*/ 104290 h 466379"/>
              <a:gd name="connsiteX13" fmla="*/ 3339021 w 4067982"/>
              <a:gd name="connsiteY13" fmla="*/ 466379 h 466379"/>
              <a:gd name="connsiteX14" fmla="*/ 3298705 w 4067982"/>
              <a:gd name="connsiteY14" fmla="*/ 466379 h 466379"/>
              <a:gd name="connsiteX15" fmla="*/ 2909351 w 4067982"/>
              <a:gd name="connsiteY15" fmla="*/ 466379 h 466379"/>
              <a:gd name="connsiteX16" fmla="*/ 2220705 w 4067982"/>
              <a:gd name="connsiteY16" fmla="*/ 466379 h 466379"/>
              <a:gd name="connsiteX17" fmla="*/ 2180390 w 4067982"/>
              <a:gd name="connsiteY17" fmla="*/ 466379 h 466379"/>
              <a:gd name="connsiteX18" fmla="*/ 1887592 w 4067982"/>
              <a:gd name="connsiteY18" fmla="*/ 466379 h 466379"/>
              <a:gd name="connsiteX19" fmla="*/ 1847276 w 4067982"/>
              <a:gd name="connsiteY19" fmla="*/ 466379 h 466379"/>
              <a:gd name="connsiteX20" fmla="*/ 1457922 w 4067982"/>
              <a:gd name="connsiteY20" fmla="*/ 466379 h 466379"/>
              <a:gd name="connsiteX21" fmla="*/ 1451429 w 4067982"/>
              <a:gd name="connsiteY21" fmla="*/ 466379 h 466379"/>
              <a:gd name="connsiteX22" fmla="*/ 769276 w 4067982"/>
              <a:gd name="connsiteY22" fmla="*/ 466379 h 466379"/>
              <a:gd name="connsiteX23" fmla="*/ 728961 w 4067982"/>
              <a:gd name="connsiteY23" fmla="*/ 466379 h 466379"/>
              <a:gd name="connsiteX24" fmla="*/ 0 w 4067982"/>
              <a:gd name="connsiteY24" fmla="*/ 466379 h 466379"/>
              <a:gd name="connsiteX25" fmla="*/ 40783 w 4067982"/>
              <a:gd name="connsiteY25" fmla="*/ 362089 h 466379"/>
              <a:gd name="connsiteX26" fmla="*/ 728961 w 4067982"/>
              <a:gd name="connsiteY26" fmla="*/ 0 h 46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067982" h="466379">
                <a:moveTo>
                  <a:pt x="728961" y="0"/>
                </a:moveTo>
                <a:lnTo>
                  <a:pt x="769276" y="0"/>
                </a:lnTo>
                <a:lnTo>
                  <a:pt x="1158631" y="0"/>
                </a:lnTo>
                <a:lnTo>
                  <a:pt x="1847276" y="0"/>
                </a:lnTo>
                <a:lnTo>
                  <a:pt x="1887592" y="0"/>
                </a:lnTo>
                <a:lnTo>
                  <a:pt x="2180390" y="0"/>
                </a:lnTo>
                <a:lnTo>
                  <a:pt x="2220705" y="0"/>
                </a:lnTo>
                <a:lnTo>
                  <a:pt x="2610060" y="0"/>
                </a:lnTo>
                <a:lnTo>
                  <a:pt x="2616553" y="0"/>
                </a:lnTo>
                <a:lnTo>
                  <a:pt x="3298705" y="0"/>
                </a:lnTo>
                <a:lnTo>
                  <a:pt x="3339021" y="0"/>
                </a:lnTo>
                <a:lnTo>
                  <a:pt x="4067982" y="0"/>
                </a:lnTo>
                <a:lnTo>
                  <a:pt x="4027198" y="104290"/>
                </a:lnTo>
                <a:cubicBezTo>
                  <a:pt x="3913817" y="317075"/>
                  <a:pt x="3648384" y="466379"/>
                  <a:pt x="3339021" y="466379"/>
                </a:cubicBezTo>
                <a:lnTo>
                  <a:pt x="3298705" y="466379"/>
                </a:lnTo>
                <a:lnTo>
                  <a:pt x="2909351" y="466379"/>
                </a:lnTo>
                <a:lnTo>
                  <a:pt x="2220705" y="466379"/>
                </a:lnTo>
                <a:lnTo>
                  <a:pt x="2180390" y="466379"/>
                </a:lnTo>
                <a:lnTo>
                  <a:pt x="1887592" y="466379"/>
                </a:lnTo>
                <a:lnTo>
                  <a:pt x="1847276" y="466379"/>
                </a:lnTo>
                <a:lnTo>
                  <a:pt x="1457922" y="466379"/>
                </a:lnTo>
                <a:lnTo>
                  <a:pt x="1451429" y="466379"/>
                </a:lnTo>
                <a:lnTo>
                  <a:pt x="769276" y="466379"/>
                </a:lnTo>
                <a:lnTo>
                  <a:pt x="728961" y="466379"/>
                </a:lnTo>
                <a:lnTo>
                  <a:pt x="0" y="466379"/>
                </a:lnTo>
                <a:lnTo>
                  <a:pt x="40783" y="362089"/>
                </a:lnTo>
                <a:cubicBezTo>
                  <a:pt x="154164" y="149304"/>
                  <a:pt x="419597" y="0"/>
                  <a:pt x="728961" y="0"/>
                </a:cubicBezTo>
                <a:close/>
              </a:path>
            </a:pathLst>
          </a:custGeom>
          <a:solidFill>
            <a:schemeClr val="accent4"/>
          </a:solidFill>
        </p:spPr>
        <p:txBody>
          <a:bodyPr rot="0" spcFirstLastPara="0" vertOverflow="overflow" horzOverflow="overflow" vert="horz" wrap="square" lIns="216000" tIns="45720" rIns="180000" bIns="45720" numCol="1" spcCol="0" rtlCol="0" fromWordArt="0" anchor="ctr" anchorCtr="0" forceAA="0" compatLnSpc="1">
            <a:noAutofit/>
          </a:bodyPr>
          <a:lstStyle/>
          <a:p>
            <a:pPr algn="ctr"/>
            <a:r>
              <a:rPr lang="zh-CN" altLang="da-DK" sz="4000" dirty="0" smtClean="0">
                <a:solidFill>
                  <a:schemeClr val="bg1"/>
                </a:solidFill>
                <a:sym typeface="Arial" panose="020B0604020202020204" pitchFamily="34" charset="0"/>
                <a:hlinkClick r:id="rId11" action="ppaction://hlinksldjump"/>
              </a:rPr>
              <a:t>结果与启示</a:t>
            </a:r>
            <a:endParaRPr lang="zh-CN" altLang="da-DK" sz="4000" dirty="0" smtClean="0">
              <a:solidFill>
                <a:schemeClr val="bg1"/>
              </a:solidFill>
              <a:sym typeface="Arial" panose="020B0604020202020204" pitchFamily="34"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标题 1048646"/>
          <p:cNvSpPr>
            <a:spLocks noGrp="1"/>
          </p:cNvSpPr>
          <p:nvPr>
            <p:ph type="title"/>
          </p:nvPr>
        </p:nvSpPr>
        <p:spPr/>
        <p:txBody>
          <a:bodyPr>
            <a:noAutofit/>
          </a:bodyPr>
          <a:lstStyle/>
          <a:p>
            <a:r>
              <a:rPr lang="zh-CN" altLang="en-US" sz="4800" dirty="0" smtClean="0"/>
              <a:t>背景介绍</a:t>
            </a:r>
            <a:endParaRPr lang="en-US" sz="4800" dirty="0"/>
          </a:p>
        </p:txBody>
      </p:sp>
      <p:sp>
        <p:nvSpPr>
          <p:cNvPr id="1048648" name="内容占位符 1048647"/>
          <p:cNvSpPr>
            <a:spLocks noGrp="1"/>
          </p:cNvSpPr>
          <p:nvPr>
            <p:ph idx="1"/>
          </p:nvPr>
        </p:nvSpPr>
        <p:spPr>
          <a:xfrm>
            <a:off x="4572000" y="660523"/>
            <a:ext cx="3711709" cy="5536954"/>
          </a:xfrm>
        </p:spPr>
        <p:txBody>
          <a:bodyPr>
            <a:normAutofit fontScale="96786"/>
          </a:bodyPr>
          <a:lstStyle/>
          <a:p>
            <a:pPr marL="0" indent="0">
              <a:buNone/>
            </a:pPr>
            <a:r>
              <a:rPr lang="en-US" dirty="0"/>
              <a:t>         </a:t>
            </a:r>
            <a:r>
              <a:rPr lang="en-US" sz="2500" dirty="0"/>
              <a:t>自20世纪70年代以来，国际石油市场风云变幻。为了对石油现货风险进行规避，20世纪80年代国际原油期货这一金融衍生产品应运而生。</a:t>
            </a:r>
          </a:p>
          <a:p>
            <a:pPr marL="0" indent="0">
              <a:buNone/>
            </a:pPr>
            <a:r>
              <a:rPr lang="en-US" sz="2500" dirty="0"/>
              <a:t>       随着我国石油进口量的大幅度增加，国家经过谨慎策划和考虑，于1998年陆续批准国内一些大型国有石油企业在国际上做石油套期保值业务，同时禁止它们涉足其他金融衍生产品的投机交易。</a:t>
            </a:r>
          </a:p>
        </p:txBody>
      </p:sp>
      <p:pic>
        <p:nvPicPr>
          <p:cNvPr id="2097156" name="图片 2097155"/>
          <p:cNvPicPr/>
          <p:nvPr/>
        </p:nvPicPr>
        <p:blipFill>
          <a:blip r:embed="rId2" cstate="print"/>
          <a:stretch>
            <a:fillRect/>
          </a:stretch>
        </p:blipFill>
        <p:spPr>
          <a:xfrm>
            <a:off x="387920" y="1974199"/>
            <a:ext cx="3775792" cy="29096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标题 1048648"/>
          <p:cNvSpPr>
            <a:spLocks noGrp="1"/>
          </p:cNvSpPr>
          <p:nvPr>
            <p:ph type="title"/>
          </p:nvPr>
        </p:nvSpPr>
        <p:spPr/>
        <p:txBody>
          <a:bodyPr/>
          <a:lstStyle/>
          <a:p>
            <a:endParaRPr lang="en-US"/>
          </a:p>
        </p:txBody>
      </p:sp>
      <p:sp>
        <p:nvSpPr>
          <p:cNvPr id="1048650" name="内容占位符 1048649"/>
          <p:cNvSpPr>
            <a:spLocks noGrp="1"/>
          </p:cNvSpPr>
          <p:nvPr>
            <p:ph idx="1"/>
          </p:nvPr>
        </p:nvSpPr>
        <p:spPr/>
        <p:txBody>
          <a:bodyPr>
            <a:normAutofit/>
          </a:bodyPr>
          <a:lstStyle/>
          <a:p>
            <a:pPr marL="0" indent="0">
              <a:buNone/>
            </a:pPr>
            <a:r>
              <a:rPr lang="en-US"/>
              <a:t>        </a:t>
            </a:r>
          </a:p>
          <a:p>
            <a:pPr marL="0" indent="0">
              <a:buNone/>
            </a:pPr>
            <a:r>
              <a:rPr lang="en-US"/>
              <a:t>        2003年4月，中航油集团成为第二批国家批准有资格进行境外期货交易的国有企业。经国家有关部门批准，中航油新加坡公司在取得中国航空油料集团公司授权后，自2003年开始做油品期货套期保值业务。在此期间，中航油新加坡公司擅自扩大业务范围，从事风险极大的石油期权交易。</a:t>
            </a:r>
          </a:p>
        </p:txBody>
      </p:sp>
      <p:pic>
        <p:nvPicPr>
          <p:cNvPr id="2097154" name="图片 2097153"/>
          <p:cNvPicPr/>
          <p:nvPr/>
        </p:nvPicPr>
        <p:blipFill>
          <a:blip r:embed="rId2" cstate="print"/>
          <a:stretch>
            <a:fillRect/>
          </a:stretch>
        </p:blipFill>
        <p:spPr>
          <a:xfrm>
            <a:off x="628649" y="365126"/>
            <a:ext cx="3558886" cy="19114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标题 1048650"/>
          <p:cNvSpPr>
            <a:spLocks noGrp="1"/>
          </p:cNvSpPr>
          <p:nvPr>
            <p:ph type="title"/>
          </p:nvPr>
        </p:nvSpPr>
        <p:spPr/>
        <p:txBody>
          <a:bodyPr/>
          <a:lstStyle/>
          <a:p>
            <a:endParaRPr lang="en-US"/>
          </a:p>
        </p:txBody>
      </p:sp>
      <p:sp>
        <p:nvSpPr>
          <p:cNvPr id="1048652" name="内容占位符 1048651"/>
          <p:cNvSpPr>
            <a:spLocks noGrp="1"/>
          </p:cNvSpPr>
          <p:nvPr>
            <p:ph idx="1"/>
          </p:nvPr>
        </p:nvSpPr>
        <p:spPr>
          <a:xfrm>
            <a:off x="628650" y="1253247"/>
            <a:ext cx="7886700" cy="4351338"/>
          </a:xfrm>
        </p:spPr>
        <p:txBody>
          <a:bodyPr>
            <a:normAutofit/>
          </a:bodyPr>
          <a:lstStyle/>
          <a:p>
            <a:pPr marL="0" indent="0">
              <a:buNone/>
            </a:pPr>
            <a:r>
              <a:rPr lang="en-US" dirty="0"/>
              <a:t>2003年，中航油新加坡公司确实正确判断了油价的走势，从中赚了钱。小试牛刀，旗开得胜，中航油总裁陈久霖在期权投机中尝到了甜头，也可能正是因为初试告捷，才酿成了2004年投资失败的大祸。</a:t>
            </a:r>
          </a:p>
        </p:txBody>
      </p:sp>
      <p:pic>
        <p:nvPicPr>
          <p:cNvPr id="2097152" name="图片 2097151"/>
          <p:cNvPicPr/>
          <p:nvPr/>
        </p:nvPicPr>
        <p:blipFill>
          <a:blip r:embed="rId2" cstate="print"/>
          <a:stretch>
            <a:fillRect/>
          </a:stretch>
        </p:blipFill>
        <p:spPr>
          <a:xfrm>
            <a:off x="6399027" y="3622591"/>
            <a:ext cx="1731818" cy="2554372"/>
          </a:xfrm>
          <a:prstGeom prst="rect">
            <a:avLst/>
          </a:prstGeom>
        </p:spPr>
      </p:pic>
      <p:pic>
        <p:nvPicPr>
          <p:cNvPr id="2097157" name="图片 2097156"/>
          <p:cNvPicPr/>
          <p:nvPr/>
        </p:nvPicPr>
        <p:blipFill>
          <a:blip r:embed="rId3" cstate="print"/>
          <a:stretch>
            <a:fillRect/>
          </a:stretch>
        </p:blipFill>
        <p:spPr>
          <a:xfrm>
            <a:off x="904186" y="3429000"/>
            <a:ext cx="4516650" cy="29828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Other_1"/>
          <p:cNvSpPr/>
          <p:nvPr>
            <p:custDataLst>
              <p:tags r:id="rId2"/>
            </p:custDataLst>
          </p:nvPr>
        </p:nvSpPr>
        <p:spPr>
          <a:xfrm>
            <a:off x="4570413" y="1239838"/>
            <a:ext cx="296862" cy="296862"/>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pitchFamily="49" charset="-122"/>
            </a:endParaRPr>
          </a:p>
        </p:txBody>
      </p:sp>
      <p:sp>
        <p:nvSpPr>
          <p:cNvPr id="10" name="MH_Other_2"/>
          <p:cNvSpPr/>
          <p:nvPr>
            <p:custDataLst>
              <p:tags r:id="rId3"/>
            </p:custDataLst>
          </p:nvPr>
        </p:nvSpPr>
        <p:spPr>
          <a:xfrm>
            <a:off x="4538665" y="1179515"/>
            <a:ext cx="179387" cy="1793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atin typeface="Arial" panose="020B0604020202020204" pitchFamily="34" charset="0"/>
              <a:ea typeface="黑体" panose="02010609060101010101" pitchFamily="49" charset="-122"/>
            </a:endParaRPr>
          </a:p>
        </p:txBody>
      </p:sp>
      <p:sp>
        <p:nvSpPr>
          <p:cNvPr id="4" name="MH_PageTitle"/>
          <p:cNvSpPr/>
          <p:nvPr>
            <p:custDataLst>
              <p:tags r:id="rId4"/>
            </p:custDataLst>
          </p:nvPr>
        </p:nvSpPr>
        <p:spPr>
          <a:xfrm>
            <a:off x="598489" y="1747772"/>
            <a:ext cx="3789361" cy="3789361"/>
          </a:xfrm>
          <a:prstGeom prst="ellipse">
            <a:avLst/>
          </a:prstGeom>
          <a:noFill/>
          <a:ln w="158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864000" anchor="ctr">
            <a:normAutofit/>
          </a:bodyPr>
          <a:lstStyle/>
          <a:p>
            <a:pPr algn="ctr">
              <a:defRPr/>
            </a:pPr>
            <a:endParaRPr lang="zh-CN" altLang="en-US" sz="4000" b="1" dirty="0">
              <a:solidFill>
                <a:schemeClr val="accent2"/>
              </a:solidFill>
              <a:latin typeface="Arial" panose="020B0604020202020204" pitchFamily="34" charset="0"/>
              <a:ea typeface="黑体" panose="02010609060101010101" pitchFamily="49" charset="-122"/>
            </a:endParaRPr>
          </a:p>
        </p:txBody>
      </p:sp>
      <p:sp>
        <p:nvSpPr>
          <p:cNvPr id="3" name="MH_Picture_1"/>
          <p:cNvSpPr/>
          <p:nvPr>
            <p:custDataLst>
              <p:tags r:id="rId5"/>
            </p:custDataLst>
          </p:nvPr>
        </p:nvSpPr>
        <p:spPr>
          <a:xfrm>
            <a:off x="296545" y="998855"/>
            <a:ext cx="3390900" cy="3409950"/>
          </a:xfrm>
          <a:prstGeom prst="ellipse">
            <a:avLst/>
          </a:prstGeom>
          <a:blipFill dpi="0" rotWithShape="1">
            <a:blip r:embed="rId10" cstate="print">
              <a:extLst>
                <a:ext uri="{28A0092B-C50C-407E-A947-70E740481C1C}">
                  <a14:useLocalDpi xmlns:a14="http://schemas.microsoft.com/office/drawing/2010/main" xmlns="" val="0"/>
                </a:ext>
              </a:extLst>
            </a:blip>
            <a:srcRect/>
            <a:stretch>
              <a:fillRect l="-8617" r="-8617"/>
            </a:stretch>
          </a:blip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Text_1"/>
          <p:cNvSpPr txBox="1"/>
          <p:nvPr>
            <p:custDataLst>
              <p:tags r:id="rId6"/>
            </p:custDataLst>
          </p:nvPr>
        </p:nvSpPr>
        <p:spPr>
          <a:xfrm>
            <a:off x="3912870" y="1968500"/>
            <a:ext cx="4843145" cy="4368165"/>
          </a:xfrm>
          <a:prstGeom prst="rect">
            <a:avLst/>
          </a:prstGeom>
          <a:noFill/>
        </p:spPr>
        <p:txBody>
          <a:bodyPr>
            <a:noAutofit/>
          </a:bodyPr>
          <a:lstStyle/>
          <a:p>
            <a:pPr marL="342900" indent="-342900">
              <a:lnSpc>
                <a:spcPct val="170000"/>
              </a:lnSpc>
              <a:spcBef>
                <a:spcPts val="1200"/>
              </a:spcBef>
              <a:spcAft>
                <a:spcPts val="600"/>
              </a:spcAft>
              <a:buClrTx/>
              <a:buFont typeface="Wingdings" panose="05000000000000000000" charset="0"/>
              <a:buChar char="["/>
              <a:defRPr/>
            </a:pPr>
            <a:r>
              <a:rPr lang="en-US" altLang="zh-CN" sz="2400" dirty="0"/>
              <a:t>2004</a:t>
            </a:r>
            <a:r>
              <a:rPr lang="zh-CN" altLang="en-US" sz="2400" dirty="0"/>
              <a:t>年以来石油市场风云变幻。</a:t>
            </a:r>
          </a:p>
          <a:p>
            <a:pPr marL="342900" indent="-342900">
              <a:lnSpc>
                <a:spcPct val="170000"/>
              </a:lnSpc>
              <a:spcBef>
                <a:spcPts val="1200"/>
              </a:spcBef>
              <a:spcAft>
                <a:spcPts val="600"/>
              </a:spcAft>
              <a:buClrTx/>
              <a:buFont typeface="Wingdings" panose="05000000000000000000" charset="0"/>
              <a:buChar char="["/>
              <a:defRPr/>
            </a:pPr>
            <a:r>
              <a:rPr lang="zh-CN" altLang="en-US" sz="2400">
                <a:sym typeface="+mn-ea"/>
              </a:rPr>
              <a:t>一季度油价攀升，公司潜亏５８０万美元，陈久霖期望油价能回跌，决定延期交割合同，交易量也随之增加。</a:t>
            </a:r>
          </a:p>
          <a:p>
            <a:pPr marL="342900" indent="-342900">
              <a:lnSpc>
                <a:spcPct val="170000"/>
              </a:lnSpc>
              <a:spcBef>
                <a:spcPts val="1200"/>
              </a:spcBef>
              <a:spcAft>
                <a:spcPts val="600"/>
              </a:spcAft>
              <a:buClrTx/>
              <a:buFont typeface="Wingdings" panose="05000000000000000000" charset="0"/>
              <a:buChar char="["/>
              <a:defRPr/>
            </a:pPr>
            <a:endParaRPr lang="zh-CN" altLang="en-US" sz="2400" dirty="0"/>
          </a:p>
        </p:txBody>
      </p:sp>
      <p:sp>
        <p:nvSpPr>
          <p:cNvPr id="8" name="MH_SubTitle_1"/>
          <p:cNvSpPr txBox="1"/>
          <p:nvPr>
            <p:custDataLst>
              <p:tags r:id="rId7"/>
            </p:custDataLst>
          </p:nvPr>
        </p:nvSpPr>
        <p:spPr>
          <a:xfrm>
            <a:off x="4787900" y="528320"/>
            <a:ext cx="3651250" cy="831215"/>
          </a:xfrm>
          <a:prstGeom prst="rect">
            <a:avLst/>
          </a:prstGeom>
          <a:noFill/>
        </p:spPr>
        <p:txBody>
          <a:bodyPr anchor="ctr">
            <a:noAutofit/>
          </a:bodyPr>
          <a:lstStyle/>
          <a:p>
            <a:pPr>
              <a:lnSpc>
                <a:spcPct val="120000"/>
              </a:lnSpc>
              <a:spcBef>
                <a:spcPts val="1200"/>
              </a:spcBef>
              <a:spcAft>
                <a:spcPts val="600"/>
              </a:spcAft>
              <a:defRPr/>
            </a:pPr>
            <a:r>
              <a:rPr lang="zh-CN" altLang="en-US" sz="4400" b="1" dirty="0">
                <a:solidFill>
                  <a:schemeClr val="accent1">
                    <a:lumMod val="75000"/>
                  </a:schemeClr>
                </a:solidFill>
                <a:latin typeface="+mj-lt"/>
                <a:ea typeface="+mj-ea"/>
                <a:cs typeface="+mj-cs"/>
              </a:rPr>
              <a:t>事件回顾</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234315"/>
            <a:ext cx="7886700" cy="672465"/>
          </a:xfrm>
        </p:spPr>
        <p:txBody>
          <a:bodyPr>
            <a:normAutofit/>
          </a:bodyPr>
          <a:lstStyle/>
          <a:p>
            <a:endParaRPr lang="zh-CN" altLang="en-US"/>
          </a:p>
        </p:txBody>
      </p:sp>
      <p:sp>
        <p:nvSpPr>
          <p:cNvPr id="3" name="内容占位符 2"/>
          <p:cNvSpPr>
            <a:spLocks noGrp="1"/>
          </p:cNvSpPr>
          <p:nvPr>
            <p:ph idx="1"/>
          </p:nvPr>
        </p:nvSpPr>
        <p:spPr>
          <a:xfrm>
            <a:off x="1515745" y="1231900"/>
            <a:ext cx="6112510" cy="4872990"/>
          </a:xfrm>
        </p:spPr>
        <p:txBody>
          <a:bodyPr>
            <a:noAutofit/>
          </a:bodyPr>
          <a:lstStyle/>
          <a:p>
            <a:pPr>
              <a:buClrTx/>
              <a:buFont typeface="Wingdings" panose="05000000000000000000" charset="0"/>
              <a:buChar char="["/>
            </a:pPr>
            <a:r>
              <a:rPr lang="zh-CN" altLang="en-US"/>
              <a:t>二季度随着油价持续升高，公司账面亏损额增加到</a:t>
            </a:r>
            <a:r>
              <a:rPr lang="en-US" altLang="zh-CN"/>
              <a:t>3000</a:t>
            </a:r>
            <a:r>
              <a:rPr lang="zh-CN" altLang="en-US"/>
              <a:t>万美元左右，陈久霖决定再延后到</a:t>
            </a:r>
            <a:r>
              <a:rPr lang="en-US" altLang="zh-CN"/>
              <a:t>2005</a:t>
            </a:r>
            <a:r>
              <a:rPr lang="zh-CN" altLang="en-US"/>
              <a:t>年和</a:t>
            </a:r>
            <a:r>
              <a:rPr lang="en-US" altLang="zh-CN"/>
              <a:t>2006</a:t>
            </a:r>
            <a:r>
              <a:rPr lang="zh-CN" altLang="en-US"/>
              <a:t>年交割，交易量再次增加。</a:t>
            </a:r>
          </a:p>
          <a:p>
            <a:pPr>
              <a:buClrTx/>
              <a:buFont typeface="Wingdings" panose="05000000000000000000" charset="0"/>
              <a:buChar char="["/>
            </a:pPr>
            <a:r>
              <a:rPr lang="en-US" altLang="zh-CN"/>
              <a:t>10</a:t>
            </a:r>
            <a:r>
              <a:rPr lang="zh-CN" altLang="en-US"/>
              <a:t>月份油价再创新高，而公司的交易盘口已达</a:t>
            </a:r>
            <a:r>
              <a:rPr lang="en-US" altLang="zh-CN"/>
              <a:t>5200</a:t>
            </a:r>
            <a:r>
              <a:rPr lang="zh-CN" altLang="en-US"/>
              <a:t>万桶。为了补加交易商追加的保证金，公司耗尽</a:t>
            </a:r>
            <a:r>
              <a:rPr lang="en-US" altLang="zh-CN"/>
              <a:t>2600</a:t>
            </a:r>
            <a:r>
              <a:rPr lang="zh-CN" altLang="en-US"/>
              <a:t>万美元的营运资本、１</a:t>
            </a:r>
            <a:r>
              <a:rPr lang="en-US" altLang="zh-CN"/>
              <a:t>.</a:t>
            </a:r>
            <a:r>
              <a:rPr lang="zh-CN" altLang="en-US"/>
              <a:t>２亿美元的银团贷款和</a:t>
            </a:r>
            <a:r>
              <a:rPr lang="en-US" altLang="zh-CN"/>
              <a:t>6800</a:t>
            </a:r>
            <a:r>
              <a:rPr lang="zh-CN" altLang="en-US"/>
              <a:t>万元的应收账款资金，账面亏损高达</a:t>
            </a:r>
            <a:r>
              <a:rPr lang="en-US" altLang="zh-CN"/>
              <a:t>1.8</a:t>
            </a:r>
            <a:r>
              <a:rPr lang="zh-CN" altLang="en-US"/>
              <a:t>亿美元，另需支付</a:t>
            </a:r>
            <a:r>
              <a:rPr lang="en-US" altLang="zh-CN"/>
              <a:t>8000</a:t>
            </a:r>
            <a:r>
              <a:rPr lang="zh-CN" altLang="en-US"/>
              <a:t>万美元的额外保证金，资金周转出现严重问题。</a:t>
            </a:r>
          </a:p>
          <a:p>
            <a:pPr>
              <a:buClrTx/>
              <a:buFont typeface="Wingdings" panose="05000000000000000000" charset="0"/>
              <a:buChar char="["/>
            </a:pPr>
            <a:r>
              <a:rPr lang="en-US" altLang="zh-CN"/>
              <a:t>10</a:t>
            </a:r>
            <a:r>
              <a:rPr lang="zh-CN" altLang="en-US"/>
              <a:t>月</a:t>
            </a:r>
            <a:r>
              <a:rPr lang="en-US" altLang="zh-CN"/>
              <a:t>10</a:t>
            </a:r>
            <a:r>
              <a:rPr lang="zh-CN" altLang="en-US"/>
              <a:t>日，向集团公司首次呈报交易和账面亏损。</a:t>
            </a:r>
          </a:p>
          <a:p>
            <a:pPr>
              <a:buClrTx/>
              <a:buFont typeface="Wingdings" panose="05000000000000000000" charset="0"/>
              <a:buChar char="["/>
            </a:pPr>
            <a:endParaRPr lang="zh-CN" altLang="en-US"/>
          </a:p>
          <a:p>
            <a:pPr>
              <a:buClrTx/>
              <a:buFont typeface="Wingdings" panose="05000000000000000000" charset="0"/>
              <a:buChar char="["/>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4680" y="1213485"/>
            <a:ext cx="7887335" cy="4583430"/>
          </a:xfrm>
        </p:spPr>
        <p:txBody>
          <a:bodyPr/>
          <a:lstStyle/>
          <a:p>
            <a:pPr marL="342900" indent="-342900">
              <a:buClrTx/>
              <a:buFont typeface="Wingdings" panose="05000000000000000000" charset="0"/>
              <a:buChar char="["/>
            </a:pPr>
            <a:r>
              <a:rPr lang="en-US" altLang="zh-CN">
                <a:sym typeface="+mn-ea"/>
              </a:rPr>
              <a:t>10</a:t>
            </a:r>
            <a:r>
              <a:rPr lang="zh-CN" altLang="en-US">
                <a:sym typeface="+mn-ea"/>
              </a:rPr>
              <a:t>月</a:t>
            </a:r>
            <a:r>
              <a:rPr lang="en-US" altLang="zh-CN">
                <a:sym typeface="+mn-ea"/>
              </a:rPr>
              <a:t>20</a:t>
            </a:r>
            <a:r>
              <a:rPr lang="zh-CN" altLang="en-US">
                <a:sym typeface="+mn-ea"/>
              </a:rPr>
              <a:t>日，获得集团公司提前配售</a:t>
            </a:r>
            <a:r>
              <a:rPr lang="en-US" altLang="zh-CN">
                <a:sym typeface="+mn-ea"/>
              </a:rPr>
              <a:t>15</a:t>
            </a:r>
            <a:r>
              <a:rPr lang="zh-CN" altLang="en-US">
                <a:sym typeface="+mn-ea"/>
              </a:rPr>
              <a:t>％的股票所得的</a:t>
            </a:r>
            <a:r>
              <a:rPr lang="en-US" altLang="zh-CN">
                <a:sym typeface="+mn-ea"/>
              </a:rPr>
              <a:t>1.08</a:t>
            </a:r>
            <a:r>
              <a:rPr lang="zh-CN" altLang="en-US">
                <a:sym typeface="+mn-ea"/>
              </a:rPr>
              <a:t>亿美元资金贷款。</a:t>
            </a:r>
            <a:endParaRPr lang="en-US" altLang="zh-CN">
              <a:sym typeface="+mn-ea"/>
            </a:endParaRPr>
          </a:p>
          <a:p>
            <a:pPr marL="342900" indent="-342900">
              <a:buClrTx/>
              <a:buFont typeface="Wingdings" panose="05000000000000000000" charset="0"/>
              <a:buChar char="["/>
            </a:pPr>
            <a:r>
              <a:rPr lang="en-US" altLang="zh-CN">
                <a:sym typeface="+mn-ea"/>
              </a:rPr>
              <a:t>10</a:t>
            </a:r>
            <a:r>
              <a:rPr lang="zh-CN" altLang="en-US">
                <a:sym typeface="+mn-ea"/>
              </a:rPr>
              <a:t>月</a:t>
            </a:r>
            <a:r>
              <a:rPr lang="en-US" altLang="zh-CN">
                <a:sym typeface="+mn-ea"/>
              </a:rPr>
              <a:t>26</a:t>
            </a:r>
            <a:r>
              <a:rPr lang="zh-CN" altLang="en-US">
                <a:sym typeface="+mn-ea"/>
              </a:rPr>
              <a:t>日和</a:t>
            </a:r>
            <a:r>
              <a:rPr lang="en-US" altLang="zh-CN">
                <a:sym typeface="+mn-ea"/>
              </a:rPr>
              <a:t>28</a:t>
            </a:r>
            <a:r>
              <a:rPr lang="zh-CN" altLang="en-US">
                <a:sym typeface="+mn-ea"/>
              </a:rPr>
              <a:t>日，因无法补加合同保证金而遭逼仓，公司蒙受</a:t>
            </a:r>
            <a:r>
              <a:rPr lang="en-US" altLang="zh-CN">
                <a:sym typeface="+mn-ea"/>
              </a:rPr>
              <a:t>1.32</a:t>
            </a:r>
            <a:r>
              <a:rPr lang="zh-CN" altLang="en-US">
                <a:sym typeface="+mn-ea"/>
              </a:rPr>
              <a:t>亿美元的实际亏损。</a:t>
            </a:r>
            <a:r>
              <a:rPr lang="en-US" altLang="zh-CN">
                <a:sym typeface="+mn-ea"/>
              </a:rPr>
              <a:t>11</a:t>
            </a:r>
            <a:r>
              <a:rPr lang="zh-CN" altLang="en-US">
                <a:sym typeface="+mn-ea"/>
              </a:rPr>
              <a:t>月</a:t>
            </a:r>
            <a:r>
              <a:rPr lang="en-US" altLang="zh-CN">
                <a:sym typeface="+mn-ea"/>
              </a:rPr>
              <a:t>8</a:t>
            </a:r>
            <a:r>
              <a:rPr lang="zh-CN" altLang="en-US">
                <a:sym typeface="+mn-ea"/>
              </a:rPr>
              <a:t>日至</a:t>
            </a:r>
            <a:r>
              <a:rPr lang="en-US" altLang="zh-CN">
                <a:sym typeface="+mn-ea"/>
              </a:rPr>
              <a:t>25</a:t>
            </a:r>
            <a:r>
              <a:rPr lang="zh-CN" altLang="en-US">
                <a:sym typeface="+mn-ea"/>
              </a:rPr>
              <a:t>日，公司的衍生商品合同继续遭逼仓，实际亏损达</a:t>
            </a:r>
            <a:r>
              <a:rPr lang="en-US" altLang="zh-CN">
                <a:sym typeface="+mn-ea"/>
              </a:rPr>
              <a:t>3.81</a:t>
            </a:r>
            <a:r>
              <a:rPr lang="zh-CN" altLang="en-US">
                <a:sym typeface="+mn-ea"/>
              </a:rPr>
              <a:t>亿美元。</a:t>
            </a:r>
            <a:r>
              <a:rPr lang="en-US" altLang="zh-CN">
                <a:sym typeface="+mn-ea"/>
              </a:rPr>
              <a:t>12</a:t>
            </a:r>
            <a:r>
              <a:rPr lang="zh-CN" altLang="en-US">
                <a:sym typeface="+mn-ea"/>
              </a:rPr>
              <a:t>月</a:t>
            </a:r>
            <a:r>
              <a:rPr lang="en-US" altLang="zh-CN">
                <a:sym typeface="+mn-ea"/>
              </a:rPr>
              <a:t>1</a:t>
            </a:r>
            <a:r>
              <a:rPr lang="zh-CN" altLang="en-US">
                <a:sym typeface="+mn-ea"/>
              </a:rPr>
              <a:t>日，亏损达</a:t>
            </a:r>
            <a:r>
              <a:rPr lang="en-US" altLang="zh-CN">
                <a:sym typeface="+mn-ea"/>
              </a:rPr>
              <a:t>5.5</a:t>
            </a:r>
            <a:r>
              <a:rPr lang="zh-CN" altLang="en-US">
                <a:sym typeface="+mn-ea"/>
              </a:rPr>
              <a:t>亿美元，为此公司向新加坡证券交易所申请停牌，并向当地法院申请破产保护。</a:t>
            </a:r>
          </a:p>
          <a:p>
            <a:pPr marL="342900" indent="-342900">
              <a:buClrTx/>
              <a:buFont typeface="Wingdings" panose="05000000000000000000" charset="0"/>
              <a:buChar char="["/>
            </a:pPr>
            <a:r>
              <a:rPr lang="zh-CN" altLang="en-US"/>
              <a:t>至此，中航油新加坡公司在高风险的石油衍生品期权交易中蒙受巨额亏损而破产，成为继巴林银行破产以来最大的投机丑闻。</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5536" y="548680"/>
            <a:ext cx="4824536" cy="646331"/>
          </a:xfrm>
          <a:prstGeom prst="rect">
            <a:avLst/>
          </a:prstGeom>
          <a:noFill/>
        </p:spPr>
        <p:txBody>
          <a:bodyPr wrap="square" rtlCol="0">
            <a:spAutoFit/>
          </a:bodyPr>
          <a:lstStyle/>
          <a:p>
            <a:r>
              <a:rPr lang="zh-CN" altLang="en-US" sz="3600" dirty="0" smtClean="0">
                <a:latin typeface="+mj-ea"/>
                <a:ea typeface="+mj-ea"/>
              </a:rPr>
              <a:t>内部控制问题分析</a:t>
            </a:r>
          </a:p>
        </p:txBody>
      </p:sp>
      <p:sp>
        <p:nvSpPr>
          <p:cNvPr id="7" name="TextBox 6"/>
          <p:cNvSpPr txBox="1"/>
          <p:nvPr/>
        </p:nvSpPr>
        <p:spPr>
          <a:xfrm>
            <a:off x="467544" y="1268760"/>
            <a:ext cx="8136904" cy="523220"/>
          </a:xfrm>
          <a:prstGeom prst="rect">
            <a:avLst/>
          </a:prstGeom>
          <a:noFill/>
        </p:spPr>
        <p:txBody>
          <a:bodyPr wrap="square" rtlCol="0">
            <a:spAutoFit/>
          </a:bodyPr>
          <a:lstStyle/>
          <a:p>
            <a:r>
              <a:rPr lang="zh-CN" altLang="en-US" sz="2800" dirty="0" smtClean="0"/>
              <a:t>中航油新加坡公司问题的根源是其内部控制缺陷。</a:t>
            </a:r>
            <a:endParaRPr lang="zh-CN" altLang="en-US" sz="2800" dirty="0"/>
          </a:p>
        </p:txBody>
      </p:sp>
      <p:pic>
        <p:nvPicPr>
          <p:cNvPr id="1026" name="Picture 2"/>
          <p:cNvPicPr>
            <a:picLocks noChangeAspect="1" noChangeArrowheads="1"/>
          </p:cNvPicPr>
          <p:nvPr/>
        </p:nvPicPr>
        <p:blipFill>
          <a:blip r:embed="rId2" cstate="print"/>
          <a:srcRect/>
          <a:stretch>
            <a:fillRect/>
          </a:stretch>
        </p:blipFill>
        <p:spPr bwMode="auto">
          <a:xfrm>
            <a:off x="539552" y="1988840"/>
            <a:ext cx="7344816" cy="4296916"/>
          </a:xfrm>
          <a:prstGeom prst="rect">
            <a:avLst/>
          </a:prstGeom>
          <a:noFill/>
          <a:ln w="9525">
            <a:noFill/>
            <a:miter lim="800000"/>
            <a:headEnd/>
            <a:tailEnd/>
          </a:ln>
        </p:spPr>
      </p:pic>
    </p:spTree>
  </p:cSld>
  <p:clrMapOvr>
    <a:masterClrMapping/>
  </p:clrMapOvr>
  <p:transition>
    <p:dissolve/>
  </p:transition>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3"/>
</p:tagLst>
</file>

<file path=ppt/tags/tag10.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3"/>
  <p:tag name="KSO_WM_TAG_VERSION" val="1.0"/>
  <p:tag name="KSO_WM_BEAUTIFY_FLAG" val="#wm#"/>
  <p:tag name="KSO_WM_UNIT_TYPE" val="i"/>
  <p:tag name="KSO_WM_UNIT_ID" val="279*i*5"/>
  <p:tag name="KSO_WM_TEMPLATE_CATEGORY" val="custom"/>
  <p:tag name="KSO_WM_TEMPLATE_INDEX" val="160103"/>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3"/>
  <p:tag name="KSO_WM_TAG_VERSION" val="1.0"/>
  <p:tag name="KSO_WM_SLIDE_ID" val="custom203_1"/>
  <p:tag name="KSO_WM_SLIDE_INDEX" val="1"/>
  <p:tag name="KSO_WM_SLIDE_ITEM_CNT" val="2"/>
  <p:tag name="KSO_WM_SLIDE_LAYOUT" val="a_b"/>
  <p:tag name="KSO_WM_SLIDE_LAYOUT_CNT" val="1_1"/>
  <p:tag name="KSO_WM_SLIDE_TYPE" val="title"/>
  <p:tag name="KSO_WM_BEAUTIFY_FLAG" val="#wm#"/>
  <p:tag name="KSO_WM_TEMPLATE_THUMBS_INDEX" val="1、2、5、8、12、17、21、26、27"/>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3"/>
  <p:tag name="KSO_WM_UNIT_TYPE" val="a"/>
  <p:tag name="KSO_WM_UNIT_INDEX" val="1"/>
  <p:tag name="KSO_WM_UNIT_ID" val="custom203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3"/>
  <p:tag name="KSO_WM_UNIT_TYPE" val="b"/>
  <p:tag name="KSO_WM_UNIT_INDEX" val="1"/>
  <p:tag name="KSO_WM_UNIT_ID" val="custom203_1*b*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a="http://schemas.openxmlformats.org/drawingml/2006/main" xmlns:r="http://schemas.openxmlformats.org/officeDocument/2006/relationships" xmlns:p="http://schemas.openxmlformats.org/presentationml/2006/main">
  <p:tag name="KSO_WM_SLIDE_ID" val="diagram538_3"/>
  <p:tag name="KSO_WM_SLIDE_INDEX" val="3"/>
  <p:tag name="KSO_WM_SLIDE_ITEM_CNT" val="4"/>
  <p:tag name="KSO_WM_SLIDE_LAYOUT" val="a_l"/>
  <p:tag name="KSO_WM_SLIDE_LAYOUT_CNT" val="1_1"/>
  <p:tag name="KSO_WM_SLIDE_TYPE" val="contents"/>
  <p:tag name="KSO_WM_BEAUTIFY_FLAG" val="#wm#"/>
  <p:tag name="KSO_WM_TEMPLATE_CATEGORY" val="diagram"/>
  <p:tag name="KSO_WM_TEMPLATE_INDEX" val="538"/>
  <p:tag name="KSO_WM_DIAGRAM_GROUP_CODE" val="l1-1"/>
  <p:tag name="KSO_WM_TAG_VERSION" val="1.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538"/>
  <p:tag name="KSO_WM_UNIT_TYPE" val="a"/>
  <p:tag name="KSO_WM_UNIT_INDEX" val="1"/>
  <p:tag name="KSO_WM_UNIT_ID" val="258*a*1"/>
  <p:tag name="KSO_WM_UNIT_CLEAR" val="1"/>
  <p:tag name="KSO_WM_UNIT_LAYERLEVEL" val="1"/>
  <p:tag name="KSO_WM_UNIT_ISCONTENTSTITLE" val="1"/>
  <p:tag name="KSO_WM_UNIT_VALUE" val="21"/>
  <p:tag name="KSO_WM_UNIT_HIGHLIGHT" val="0"/>
  <p:tag name="KSO_WM_UNIT_COMPATIBLE" val="0"/>
  <p:tag name="KSO_WM_UNIT_PRESET_TEXT_INDEX" val="3"/>
  <p:tag name="KSO_WM_UNIT_PRESET_TEXT_LEN" val="17"/>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538"/>
  <p:tag name="KSO_WM_UNIT_TYPE" val="l_h_f"/>
  <p:tag name="KSO_WM_UNIT_INDEX" val="1_1_1"/>
  <p:tag name="KSO_WM_UNIT_ID" val="258*l_h_f*1_1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538"/>
  <p:tag name="KSO_WM_UNIT_TYPE" val="l_h_f"/>
  <p:tag name="KSO_WM_UNIT_INDEX" val="1_3_1"/>
  <p:tag name="KSO_WM_UNIT_ID" val="258*l_h_f*1_3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538"/>
  <p:tag name="KSO_WM_UNIT_TYPE" val="l_h_f"/>
  <p:tag name="KSO_WM_UNIT_INDEX" val="1_2_1"/>
  <p:tag name="KSO_WM_UNIT_ID" val="258*l_h_f*1_2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538"/>
  <p:tag name="KSO_WM_UNIT_TYPE" val="l_h_f"/>
  <p:tag name="KSO_WM_UNIT_INDEX" val="1_4_1"/>
  <p:tag name="KSO_WM_UNIT_ID" val="258*l_h_f*1_4_1"/>
  <p:tag name="KSO_WM_UNIT_CLEAR" val="1"/>
  <p:tag name="KSO_WM_UNIT_LAYERLEVEL" val="1_1_1"/>
  <p:tag name="KSO_WM_UNIT_VALUE" val="16"/>
  <p:tag name="KSO_WM_UNIT_HIGHLIGHT" val="0"/>
  <p:tag name="KSO_WM_UNIT_COMPATIBLE" val="0"/>
  <p:tag name="KSO_WM_UNIT_PRESET_TEXT" val="LOREM IPSUM DOLOR SIT AMET"/>
  <p:tag name="KSO_WM_BEAUTIFY_FLAG" val="#wm#"/>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3"/>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50923102430"/>
  <p:tag name="MH_LIBRARY" val="GRAPHIC"/>
  <p:tag name="KSO_WM_TEMPLATE_CATEGORY" val="custom"/>
  <p:tag name="KSO_WM_TEMPLATE_INDEX" val="203"/>
  <p:tag name="KSO_WM_TAG_VERSION" val="1.0"/>
  <p:tag name="KSO_WM_SLIDE_ID" val="custom203_25"/>
  <p:tag name="KSO_WM_SLIDE_INDEX" val="25"/>
  <p:tag name="KSO_WM_SLIDE_ITEM_CNT" val="2"/>
  <p:tag name="KSO_WM_SLIDE_LAYOUT" val="a_f_d"/>
  <p:tag name="KSO_WM_SLIDE_LAYOUT_CNT" val="1_1_1"/>
  <p:tag name="KSO_WM_SLIDE_TYPE" val="text"/>
  <p:tag name="KSO_WM_BEAUTIFY_FLAG" val="#wm#"/>
  <p:tag name="KSO_WM_SLIDE_POSITION" val="51*121"/>
  <p:tag name="KSO_WM_SLIDE_SIZE" val="614*364"/>
</p:tagLst>
</file>

<file path=ppt/tags/tag21.xml><?xml version="1.0" encoding="utf-8"?>
<p:tagLst xmlns:a="http://schemas.openxmlformats.org/drawingml/2006/main" xmlns:r="http://schemas.openxmlformats.org/officeDocument/2006/relationships" xmlns:p="http://schemas.openxmlformats.org/presentationml/2006/main">
  <p:tag name="MH" val="20150923102430"/>
  <p:tag name="MH_LIBRARY" val="GRAPHIC"/>
  <p:tag name="MH_TYPE" val="Other"/>
  <p:tag name="MH_ORDER" val="1"/>
  <p:tag name="KSO_WM_TAG_VERSION" val="1.0"/>
  <p:tag name="KSO_WM_BEAUTIFY_FLAG" val="#wm#"/>
  <p:tag name="KSO_WM_UNIT_TYPE" val="i"/>
  <p:tag name="KSO_WM_UNIT_ID" val="custom203_25*i*0"/>
  <p:tag name="KSO_WM_TEMPLATE_CATEGORY" val="custom"/>
  <p:tag name="KSO_WM_TEMPLATE_INDEX" val="203"/>
  <p:tag name="KSO_WM_UNIT_INDEX" val="0"/>
</p:tagLst>
</file>

<file path=ppt/tags/tag22.xml><?xml version="1.0" encoding="utf-8"?>
<p:tagLst xmlns:a="http://schemas.openxmlformats.org/drawingml/2006/main" xmlns:r="http://schemas.openxmlformats.org/officeDocument/2006/relationships" xmlns:p="http://schemas.openxmlformats.org/presentationml/2006/main">
  <p:tag name="MH" val="20150923102430"/>
  <p:tag name="MH_LIBRARY" val="GRAPHIC"/>
  <p:tag name="MH_TYPE" val="Other"/>
  <p:tag name="MH_ORDER" val="2"/>
  <p:tag name="KSO_WM_TAG_VERSION" val="1.0"/>
  <p:tag name="KSO_WM_BEAUTIFY_FLAG" val="#wm#"/>
  <p:tag name="KSO_WM_UNIT_TYPE" val="i"/>
  <p:tag name="KSO_WM_UNIT_ID" val="custom203_25*i*1"/>
  <p:tag name="KSO_WM_TEMPLATE_CATEGORY" val="custom"/>
  <p:tag name="KSO_WM_TEMPLATE_INDEX" val="203"/>
  <p:tag name="KSO_WM_UNIT_INDEX" val="1"/>
</p:tagLst>
</file>

<file path=ppt/tags/tag23.xml><?xml version="1.0" encoding="utf-8"?>
<p:tagLst xmlns:a="http://schemas.openxmlformats.org/drawingml/2006/main" xmlns:r="http://schemas.openxmlformats.org/officeDocument/2006/relationships" xmlns:p="http://schemas.openxmlformats.org/presentationml/2006/main">
  <p:tag name="MH" val="20150923102430"/>
  <p:tag name="MH_LIBRARY" val="GRAPHIC"/>
  <p:tag name="MH_TYPE" val="PageTitle"/>
  <p:tag name="MH_ORDER" val="PageTitle"/>
  <p:tag name="KSO_WM_TAG_VERSION" val="1.0"/>
  <p:tag name="KSO_WM_BEAUTIFY_FLAG" val="#wm#"/>
  <p:tag name="KSO_WM_UNIT_TYPE" val="i"/>
  <p:tag name="KSO_WM_UNIT_ID" val="custom203_25*i*2"/>
  <p:tag name="KSO_WM_TEMPLATE_CATEGORY" val="custom"/>
  <p:tag name="KSO_WM_TEMPLATE_INDEX" val="203"/>
  <p:tag name="KSO_WM_UNIT_INDEX" val="2"/>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3"/>
  <p:tag name="MH" val="20150923102430"/>
  <p:tag name="MH_LIBRARY" val="GRAPHIC"/>
  <p:tag name="MH_TYPE" val="Picture"/>
  <p:tag name="MH_ORDER" val="1"/>
  <p:tag name="KSO_WM_UNIT_TYPE" val="d"/>
  <p:tag name="KSO_WM_UNIT_INDEX" val="1"/>
  <p:tag name="KSO_WM_UNIT_ID" val="custom203_25*d*1"/>
  <p:tag name="KSO_WM_UNIT_CLEAR" val="0"/>
  <p:tag name="KSO_WM_UNIT_LAYERLEVEL" val="1"/>
  <p:tag name="KSO_WM_UNIT_VALUE" val="761*761"/>
  <p:tag name="KSO_WM_UNIT_HIGHLIGHT" val="0"/>
  <p:tag name="KSO_WM_UNIT_COMPATIBLE"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3"/>
  <p:tag name="MH" val="20150923102430"/>
  <p:tag name="MH_LIBRARY" val="GRAPHIC"/>
  <p:tag name="MH_TYPE" val="Text"/>
  <p:tag name="MH_ORDER" val="1"/>
  <p:tag name="KSO_WM_UNIT_TYPE" val="f"/>
  <p:tag name="KSO_WM_UNIT_INDEX" val="1"/>
  <p:tag name="KSO_WM_UNIT_ID" val="custom203_25*f*1"/>
  <p:tag name="KSO_WM_UNIT_CLEAR" val="1"/>
  <p:tag name="KSO_WM_UNIT_LAYERLEVEL" val="1"/>
  <p:tag name="KSO_WM_UNIT_VALUE" val="120"/>
  <p:tag name="KSO_WM_UNIT_HIGHLIGHT" val="0"/>
  <p:tag name="KSO_WM_UNIT_COMPATIBLE" val="0"/>
  <p:tag name="KSO_WM_UNIT_PRESET_TEXT_INDEX" val="5"/>
  <p:tag name="KSO_WM_UNIT_PRESET_TEXT_LEN" val="1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3"/>
  <p:tag name="MH" val="20150923102430"/>
  <p:tag name="MH_LIBRARY" val="GRAPHIC"/>
  <p:tag name="MH_TYPE" val="SubTitle"/>
  <p:tag name="MH_ORDER" val="1"/>
  <p:tag name="KSO_WM_UNIT_TYPE" val="a"/>
  <p:tag name="KSO_WM_UNIT_INDEX" val="1"/>
  <p:tag name="KSO_WM_UNIT_ID" val="custom203_25*a*1"/>
  <p:tag name="KSO_WM_UNIT_CLEAR" val="1"/>
  <p:tag name="KSO_WM_UNIT_LAYERLEVEL" val="1"/>
  <p:tag name="KSO_WM_UNIT_VALUE" val="9"/>
  <p:tag name="KSO_WM_UNIT_ISCONTENTSTITLE" val="0"/>
  <p:tag name="KSO_WM_UNIT_HIGHLIGHT" val="0"/>
  <p:tag name="KSO_WM_UNIT_COMPATIBLE" val="0"/>
  <p:tag name="KSO_WM_UNIT_PRESET_TEXT_INDEX" val="3"/>
  <p:tag name="KSO_WM_UNIT_PRESET_TEXT_LEN" val="12"/>
</p:tagLst>
</file>

<file path=ppt/tags/tag27.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KSO_WM_TEMPLATE_CATEGORY" val="custom"/>
  <p:tag name="KSO_WM_TEMPLATE_INDEX" val="203"/>
  <p:tag name="KSO_WM_TAG_VERSION" val="1.0"/>
  <p:tag name="KSO_WM_SLIDE_ID" val="custom203_27"/>
  <p:tag name="KSO_WM_SLIDE_INDEX" val="27"/>
  <p:tag name="KSO_WM_SLIDE_ITEM_CNT" val="0"/>
  <p:tag name="KSO_WM_SLIDE_TYPE" val="endPage"/>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文本框 13"/>
  <p:tag name="KSO_WM_TAG_VERSION" val="1.0"/>
  <p:tag name="KSO_WM_BEAUTIFY_FLAG" val="#wm#"/>
  <p:tag name="KSO_WM_UNIT_TYPE" val="i"/>
  <p:tag name="KSO_WM_UNIT_ID" val="custom203_27*i*0"/>
  <p:tag name="KSO_WM_TEMPLATE_CATEGORY" val="custom"/>
  <p:tag name="KSO_WM_TEMPLATE_INDEX" val="203"/>
  <p:tag name="KSO_WM_UNIT_INDEX" val="0"/>
</p:tagLst>
</file>

<file path=ppt/tags/tag3.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TITLE"/>
  <p:tag name="ID" val="547125"/>
</p:tagLst>
</file>

<file path=ppt/tags/tag4.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OTHERS"/>
  <p:tag name="ID" val="547125"/>
</p:tagLst>
</file>

<file path=ppt/tags/tag5.xml><?xml version="1.0" encoding="utf-8"?>
<p:tagLst xmlns:a="http://schemas.openxmlformats.org/drawingml/2006/main" xmlns:r="http://schemas.openxmlformats.org/officeDocument/2006/relationships" xmlns:p="http://schemas.openxmlformats.org/presentationml/2006/main">
  <p:tag name="MH" val="20150923100941"/>
  <p:tag name="MH_LIBRARY" val="CONTENTS"/>
  <p:tag name="MH_TYPE" val="OTHERS"/>
  <p:tag name="ID" val="547125"/>
</p:tagLst>
</file>

<file path=ppt/tags/tag6.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2"/>
  <p:tag name="KSO_WM_TAG_VERSION" val="1.0"/>
  <p:tag name="KSO_WM_BEAUTIFY_FLAG" val="#wm#"/>
  <p:tag name="KSO_WM_UNIT_TYPE" val="i"/>
  <p:tag name="KSO_WM_UNIT_ID" val="279*i*0"/>
  <p:tag name="KSO_WM_TEMPLATE_CATEGORY" val="custom"/>
  <p:tag name="KSO_WM_TEMPLATE_INDEX" val="160103"/>
</p:tagLst>
</file>

<file path=ppt/tags/tag7.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4"/>
  <p:tag name="KSO_WM_TAG_VERSION" val="1.0"/>
  <p:tag name="KSO_WM_BEAUTIFY_FLAG" val="#wm#"/>
  <p:tag name="KSO_WM_UNIT_TYPE" val="i"/>
  <p:tag name="KSO_WM_UNIT_ID" val="279*i*1"/>
  <p:tag name="KSO_WM_TEMPLATE_CATEGORY" val="custom"/>
  <p:tag name="KSO_WM_TEMPLATE_INDEX" val="160103"/>
</p:tagLst>
</file>

<file path=ppt/tags/tag8.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5"/>
  <p:tag name="KSO_WM_TAG_VERSION" val="1.0"/>
  <p:tag name="KSO_WM_BEAUTIFY_FLAG" val="#wm#"/>
  <p:tag name="KSO_WM_UNIT_TYPE" val="i"/>
  <p:tag name="KSO_WM_UNIT_ID" val="279*i*2"/>
  <p:tag name="KSO_WM_TEMPLATE_CATEGORY" val="custom"/>
  <p:tag name="KSO_WM_TEMPLATE_INDEX" val="160103"/>
</p:tagLst>
</file>

<file path=ppt/tags/tag9.xml><?xml version="1.0" encoding="utf-8"?>
<p:tagLst xmlns:a="http://schemas.openxmlformats.org/drawingml/2006/main" xmlns:r="http://schemas.openxmlformats.org/officeDocument/2006/relationships" xmlns:p="http://schemas.openxmlformats.org/presentationml/2006/main">
  <p:tag name="MH" val="20150923103049"/>
  <p:tag name="MH_LIBRARY" val="GRAPHIC"/>
  <p:tag name="MH_ORDER" val="Oval 6"/>
  <p:tag name="KSO_WM_TAG_VERSION" val="1.0"/>
  <p:tag name="KSO_WM_BEAUTIFY_FLAG" val="#wm#"/>
  <p:tag name="KSO_WM_UNIT_TYPE" val="i"/>
  <p:tag name="KSO_WM_UNIT_ID" val="279*i*3"/>
  <p:tag name="KSO_WM_TEMPLATE_CATEGORY" val="custom"/>
  <p:tag name="KSO_WM_TEMPLATE_INDEX" val="1601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40530A99PPBG">
  <a:themeElements>
    <a:clrScheme name="2033">
      <a:dk1>
        <a:srgbClr val="474747"/>
      </a:dk1>
      <a:lt1>
        <a:srgbClr val="FFFFFF"/>
      </a:lt1>
      <a:dk2>
        <a:srgbClr val="FFFFFF"/>
      </a:dk2>
      <a:lt2>
        <a:srgbClr val="5F5F5F"/>
      </a:lt2>
      <a:accent1>
        <a:srgbClr val="4F2D28"/>
      </a:accent1>
      <a:accent2>
        <a:srgbClr val="E6A330"/>
      </a:accent2>
      <a:accent3>
        <a:srgbClr val="A9887B"/>
      </a:accent3>
      <a:accent4>
        <a:srgbClr val="968571"/>
      </a:accent4>
      <a:accent5>
        <a:srgbClr val="6B4D3D"/>
      </a:accent5>
      <a:accent6>
        <a:srgbClr val="00B050"/>
      </a:accent6>
      <a:hlink>
        <a:srgbClr val="E3C6A9"/>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3035</Words>
  <Application>Microsoft Office PowerPoint</Application>
  <PresentationFormat>全屏显示(4:3)</PresentationFormat>
  <Paragraphs>60</Paragraphs>
  <Slides>18</Slides>
  <Notes>3</Notes>
  <HiddenSlides>0</HiddenSlides>
  <MMClips>0</MMClips>
  <ScaleCrop>false</ScaleCrop>
  <HeadingPairs>
    <vt:vector size="4" baseType="variant">
      <vt:variant>
        <vt:lpstr>主题</vt:lpstr>
      </vt:variant>
      <vt:variant>
        <vt:i4>2</vt:i4>
      </vt:variant>
      <vt:variant>
        <vt:lpstr>幻灯片标题</vt:lpstr>
      </vt:variant>
      <vt:variant>
        <vt:i4>18</vt:i4>
      </vt:variant>
    </vt:vector>
  </HeadingPairs>
  <TitlesOfParts>
    <vt:vector size="20" baseType="lpstr">
      <vt:lpstr>Office 主题</vt:lpstr>
      <vt:lpstr>A000120140530A99PPBG</vt:lpstr>
      <vt:lpstr>中航油新加坡公司内部控制案例分析</vt:lpstr>
      <vt:lpstr>幻灯片 2</vt:lpstr>
      <vt:lpstr>背景介绍</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一、内控的重心:应从细节控制转向风险管理</vt:lpstr>
      <vt:lpstr>二、内控的监督:应从关注内控建立转向内控运行和评价</vt:lpstr>
      <vt:lpstr>三、内控的对象:应从基层、中层转向高管控制</vt:lpstr>
      <vt:lpstr>幻灯片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中航油新加坡公司内部控制案例分析</dc:title>
  <dc:creator>小小小小小熊</dc:creator>
  <cp:lastModifiedBy>Administrator</cp:lastModifiedBy>
  <cp:revision>6</cp:revision>
  <dcterms:created xsi:type="dcterms:W3CDTF">2016-09-25T15:34:00Z</dcterms:created>
  <dcterms:modified xsi:type="dcterms:W3CDTF">2016-10-30T13:45:27Z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2052-10.1.0.5850</vt:lpwstr>
  </property>
</Properties>
</file>