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70" r:id="rId8"/>
    <p:sldId id="262" r:id="rId9"/>
    <p:sldId id="263" r:id="rId10"/>
    <p:sldId id="264" r:id="rId11"/>
    <p:sldId id="266" r:id="rId12"/>
    <p:sldId id="271" r:id="rId13"/>
    <p:sldId id="276" r:id="rId14"/>
    <p:sldId id="267" r:id="rId15"/>
    <p:sldId id="278" r:id="rId16"/>
    <p:sldId id="279" r:id="rId17"/>
    <p:sldId id="274"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98"/>
    <p:restoredTop sz="94556"/>
  </p:normalViewPr>
  <p:slideViewPr>
    <p:cSldViewPr snapToGrid="0" snapToObjects="1">
      <p:cViewPr varScale="1">
        <p:scale>
          <a:sx n="51" d="100"/>
          <a:sy n="51" d="100"/>
        </p:scale>
        <p:origin x="216" y="7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0600B3-67B8-7D43-A8E1-FDF97184F581}" type="datetimeFigureOut">
              <a:rPr kumimoji="1" lang="zh-CN" altLang="en-US" smtClean="0"/>
              <a:t>2017/5/14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C287C-6746-0A4B-B606-66D226204175}" type="slidenum">
              <a:rPr kumimoji="1" lang="zh-CN" altLang="en-US" smtClean="0"/>
              <a:t>‹#›</a:t>
            </a:fld>
            <a:endParaRPr kumimoji="1" lang="zh-CN" altLang="en-US"/>
          </a:p>
        </p:txBody>
      </p:sp>
    </p:spTree>
    <p:extLst>
      <p:ext uri="{BB962C8B-B14F-4D97-AF65-F5344CB8AC3E}">
        <p14:creationId xmlns:p14="http://schemas.microsoft.com/office/powerpoint/2010/main" val="1258464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25C287C-6746-0A4B-B606-66D226204175}" type="slidenum">
              <a:rPr kumimoji="1" lang="zh-CN" altLang="en-US" smtClean="0"/>
              <a:t>2</a:t>
            </a:fld>
            <a:endParaRPr kumimoji="1" lang="zh-CN" altLang="en-US"/>
          </a:p>
        </p:txBody>
      </p:sp>
    </p:spTree>
    <p:extLst>
      <p:ext uri="{BB962C8B-B14F-4D97-AF65-F5344CB8AC3E}">
        <p14:creationId xmlns:p14="http://schemas.microsoft.com/office/powerpoint/2010/main" val="44679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名片引述">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5/14/17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bg2">
                <a:tint val="97000"/>
                <a:hueMod val="92000"/>
                <a:satMod val="169000"/>
                <a:lumMod val="164000"/>
              </a:schemeClr>
            </a:gs>
            <a:gs pos="82000">
              <a:srgbClr val="00B0F0"/>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5/14/17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hyperlink" Target="http://baike.baidu.com/item/%E9%87%91%E8%9E%8D/860" TargetMode="External"/><Relationship Id="rId4" Type="http://schemas.openxmlformats.org/officeDocument/2006/relationships/hyperlink" Target="http://baike.baidu.com/item/%E9%87%91%E8%9E%8D%E6%9C%BA%E6%9E%84" TargetMode="External"/><Relationship Id="rId5" Type="http://schemas.openxmlformats.org/officeDocument/2006/relationships/hyperlink" Target="http://baike.baidu.com/item/%E9%87%91%E8%9E%8D%E4%BA%A4%E6%98%93" TargetMode="External"/><Relationship Id="rId6" Type="http://schemas.openxmlformats.org/officeDocument/2006/relationships/hyperlink" Target="http://baike.baidu.com/item/%E9%87%91%E8%9E%8D%E4%BD%93%E7%B3%BB" TargetMode="External"/><Relationship Id="rId7" Type="http://schemas.openxmlformats.org/officeDocument/2006/relationships/hyperlink" Target="http://baike.baidu.com/item/%E7%B3%BB%E7%BB%9F%E9%A3%8E%E9%99%A9" TargetMode="External"/><Relationship Id="rId1" Type="http://schemas.openxmlformats.org/officeDocument/2006/relationships/slideLayout" Target="../slideLayouts/slideLayout2.xml"/><Relationship Id="rId2" Type="http://schemas.openxmlformats.org/officeDocument/2006/relationships/hyperlink" Target="http://baike.baidu.com/item/%E9%87%91%E8%9E%8D%E9%A3%8E%E9%99%A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p.com/"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cnaf.com/index.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46408" y="-457200"/>
            <a:ext cx="10677208" cy="3158068"/>
          </a:xfrm>
        </p:spPr>
        <p:txBody>
          <a:bodyPr/>
          <a:lstStyle/>
          <a:p>
            <a:r>
              <a:rPr lang="zh-CN" altLang="en-US" b="1" dirty="0" smtClean="0">
                <a:latin typeface="SimSun" charset="-122"/>
                <a:ea typeface="SimSun" charset="-122"/>
                <a:cs typeface="SimSun" charset="-122"/>
              </a:rPr>
              <a:t>金融风险案例分析</a:t>
            </a:r>
            <a:r>
              <a:rPr lang="en-US" altLang="zh-CN" b="1" dirty="0" smtClean="0">
                <a:latin typeface="SimSun" charset="-122"/>
                <a:ea typeface="SimSun" charset="-122"/>
                <a:cs typeface="SimSun" charset="-122"/>
              </a:rPr>
              <a:t>-</a:t>
            </a:r>
            <a:r>
              <a:rPr lang="zh-CN" altLang="zh-CN" b="1" dirty="0" smtClean="0">
                <a:latin typeface="SimSun" charset="-122"/>
                <a:ea typeface="SimSun" charset="-122"/>
                <a:cs typeface="SimSun" charset="-122"/>
              </a:rPr>
              <a:t>“中</a:t>
            </a:r>
            <a:r>
              <a:rPr lang="zh-CN" altLang="zh-CN" b="1" dirty="0">
                <a:latin typeface="SimSun" charset="-122"/>
                <a:ea typeface="SimSun" charset="-122"/>
                <a:cs typeface="SimSun" charset="-122"/>
              </a:rPr>
              <a:t>航油”事件</a:t>
            </a:r>
            <a:r>
              <a:rPr lang="zh-CN" altLang="zh-CN" dirty="0">
                <a:latin typeface="SimSun" charset="-122"/>
                <a:ea typeface="SimSun" charset="-122"/>
                <a:cs typeface="SimSun" charset="-122"/>
              </a:rPr>
              <a:t> </a:t>
            </a:r>
            <a:endParaRPr kumimoji="1" lang="zh-CN" altLang="en-US" dirty="0">
              <a:latin typeface="SimSun" charset="-122"/>
              <a:ea typeface="SimSun" charset="-122"/>
              <a:cs typeface="SimSun" charset="-122"/>
            </a:endParaRPr>
          </a:p>
        </p:txBody>
      </p:sp>
      <p:sp>
        <p:nvSpPr>
          <p:cNvPr id="3" name="副标题 2"/>
          <p:cNvSpPr>
            <a:spLocks noGrp="1"/>
          </p:cNvSpPr>
          <p:nvPr>
            <p:ph type="subTitle" idx="1"/>
          </p:nvPr>
        </p:nvSpPr>
        <p:spPr>
          <a:xfrm>
            <a:off x="2513012" y="3638127"/>
            <a:ext cx="6400800" cy="1947333"/>
          </a:xfrm>
        </p:spPr>
        <p:txBody>
          <a:bodyPr/>
          <a:lstStyle/>
          <a:p>
            <a:pPr algn="ctr"/>
            <a:endParaRPr kumimoji="1" lang="zh-CN" altLang="en-US" dirty="0">
              <a:latin typeface="SimSun" charset="-122"/>
              <a:ea typeface="SimSun" charset="-122"/>
              <a:cs typeface="SimSun" charset="-122"/>
            </a:endParaRPr>
          </a:p>
        </p:txBody>
      </p:sp>
    </p:spTree>
    <p:extLst>
      <p:ext uri="{BB962C8B-B14F-4D97-AF65-F5344CB8AC3E}">
        <p14:creationId xmlns:p14="http://schemas.microsoft.com/office/powerpoint/2010/main" val="183195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2" y="685800"/>
            <a:ext cx="11202988" cy="5919952"/>
          </a:xfrm>
        </p:spPr>
        <p:txBody>
          <a:bodyPr>
            <a:normAutofit/>
          </a:bodyPr>
          <a:lstStyle/>
          <a:p>
            <a:pPr marL="0" indent="0">
              <a:lnSpc>
                <a:spcPct val="150000"/>
              </a:lnSpc>
              <a:buNone/>
            </a:pPr>
            <a:r>
              <a:rPr lang="en-US" altLang="zh-CN" sz="2800" dirty="0">
                <a:latin typeface="SimSun" charset="-122"/>
                <a:ea typeface="SimSun" charset="-122"/>
                <a:cs typeface="SimSun" charset="-122"/>
              </a:rPr>
              <a:t>2</a:t>
            </a:r>
            <a:r>
              <a:rPr lang="zh-CN" altLang="zh-CN" sz="2800" dirty="0">
                <a:latin typeface="SimSun" charset="-122"/>
                <a:ea typeface="SimSun" charset="-122"/>
                <a:cs typeface="SimSun" charset="-122"/>
              </a:rPr>
              <a:t>．管理层风险意识</a:t>
            </a:r>
            <a:r>
              <a:rPr lang="zh-CN" altLang="zh-CN" sz="2800" dirty="0" smtClean="0">
                <a:latin typeface="SimSun" charset="-122"/>
                <a:ea typeface="SimSun" charset="-122"/>
                <a:cs typeface="SimSun" charset="-122"/>
              </a:rPr>
              <a:t>淡薄</a:t>
            </a:r>
            <a:r>
              <a:rPr lang="zh-CN" altLang="en-US" sz="2800" dirty="0" smtClean="0">
                <a:latin typeface="SimSun" charset="-122"/>
                <a:ea typeface="SimSun" charset="-122"/>
                <a:cs typeface="SimSun" charset="-122"/>
              </a:rPr>
              <a:t>，缺乏</a:t>
            </a:r>
            <a:r>
              <a:rPr lang="zh-CN" altLang="en-US" sz="2800" dirty="0">
                <a:latin typeface="SimSun" charset="-122"/>
                <a:ea typeface="SimSun" charset="-122"/>
                <a:cs typeface="SimSun" charset="-122"/>
              </a:rPr>
              <a:t>健全</a:t>
            </a:r>
            <a:r>
              <a:rPr lang="zh-CN" altLang="en-US" sz="2800" dirty="0" smtClean="0">
                <a:latin typeface="SimSun" charset="-122"/>
                <a:ea typeface="SimSun" charset="-122"/>
                <a:cs typeface="SimSun" charset="-122"/>
              </a:rPr>
              <a:t>的公司</a:t>
            </a:r>
            <a:r>
              <a:rPr lang="zh-CN" altLang="en-US" sz="2800" dirty="0">
                <a:latin typeface="SimSun" charset="-122"/>
                <a:ea typeface="SimSun" charset="-122"/>
                <a:cs typeface="SimSun" charset="-122"/>
              </a:rPr>
              <a:t>治理</a:t>
            </a:r>
            <a:r>
              <a:rPr lang="zh-CN" altLang="en-US" sz="2800" dirty="0" smtClean="0">
                <a:latin typeface="SimSun" charset="-122"/>
                <a:ea typeface="SimSun" charset="-122"/>
                <a:cs typeface="SimSun" charset="-122"/>
              </a:rPr>
              <a:t>结构和</a:t>
            </a:r>
            <a:r>
              <a:rPr lang="zh-CN" altLang="en-US" sz="2800" dirty="0">
                <a:latin typeface="SimSun" charset="-122"/>
                <a:ea typeface="SimSun" charset="-122"/>
                <a:cs typeface="SimSun" charset="-122"/>
              </a:rPr>
              <a:t>内部</a:t>
            </a:r>
            <a:r>
              <a:rPr lang="zh-CN" altLang="en-US" sz="2800" dirty="0" smtClean="0">
                <a:latin typeface="SimSun" charset="-122"/>
                <a:ea typeface="SimSun" charset="-122"/>
                <a:cs typeface="SimSun" charset="-122"/>
              </a:rPr>
              <a:t>控制制度</a:t>
            </a:r>
            <a:r>
              <a:rPr lang="en-US" altLang="zh-CN" sz="2800" dirty="0" smtClean="0">
                <a:latin typeface="SimSun" charset="-122"/>
                <a:ea typeface="SimSun" charset="-122"/>
                <a:cs typeface="SimSun" charset="-122"/>
              </a:rPr>
              <a:t>, </a:t>
            </a:r>
            <a:r>
              <a:rPr lang="zh-CN" altLang="en-US" sz="2800" dirty="0">
                <a:latin typeface="SimSun" charset="-122"/>
                <a:ea typeface="SimSun" charset="-122"/>
                <a:cs typeface="SimSun" charset="-122"/>
              </a:rPr>
              <a:t>致使集团公司信息不通 </a:t>
            </a:r>
            <a:r>
              <a:rPr lang="en-US" altLang="zh-CN" sz="2800" dirty="0" smtClean="0">
                <a:latin typeface="SimSun" charset="-122"/>
                <a:ea typeface="SimSun" charset="-122"/>
                <a:cs typeface="SimSun" charset="-122"/>
              </a:rPr>
              <a:t>,</a:t>
            </a:r>
            <a:r>
              <a:rPr lang="zh-CN" altLang="en-US" sz="2800" dirty="0" smtClean="0">
                <a:latin typeface="SimSun" charset="-122"/>
                <a:ea typeface="SimSun" charset="-122"/>
                <a:cs typeface="SimSun" charset="-122"/>
              </a:rPr>
              <a:t>监控</a:t>
            </a:r>
            <a:r>
              <a:rPr lang="zh-CN" altLang="en-US" sz="2800" dirty="0">
                <a:latin typeface="SimSun" charset="-122"/>
                <a:ea typeface="SimSun" charset="-122"/>
                <a:cs typeface="SimSun" charset="-122"/>
              </a:rPr>
              <a:t>不力 </a:t>
            </a:r>
            <a:r>
              <a:rPr lang="en-US" altLang="zh-CN" sz="2800" dirty="0" smtClean="0">
                <a:latin typeface="SimSun" charset="-122"/>
                <a:ea typeface="SimSun" charset="-122"/>
                <a:cs typeface="SimSun" charset="-122"/>
              </a:rPr>
              <a:t>,</a:t>
            </a:r>
            <a:r>
              <a:rPr lang="zh-CN" altLang="en-US" sz="2800" dirty="0" smtClean="0">
                <a:latin typeface="SimSun" charset="-122"/>
                <a:ea typeface="SimSun" charset="-122"/>
                <a:cs typeface="SimSun" charset="-122"/>
              </a:rPr>
              <a:t>致使</a:t>
            </a:r>
            <a:r>
              <a:rPr lang="zh-CN" altLang="en-US" sz="2800" dirty="0">
                <a:latin typeface="SimSun" charset="-122"/>
                <a:ea typeface="SimSun" charset="-122"/>
                <a:cs typeface="SimSun" charset="-122"/>
              </a:rPr>
              <a:t>当事人</a:t>
            </a:r>
            <a:r>
              <a:rPr lang="zh-CN" altLang="en-US" sz="2800" dirty="0" smtClean="0">
                <a:latin typeface="SimSun" charset="-122"/>
                <a:ea typeface="SimSun" charset="-122"/>
                <a:cs typeface="SimSun" charset="-122"/>
              </a:rPr>
              <a:t>随心所欲 </a:t>
            </a:r>
            <a:r>
              <a:rPr lang="en-US" altLang="zh-CN" sz="2800" dirty="0">
                <a:latin typeface="SimSun" charset="-122"/>
                <a:ea typeface="SimSun" charset="-122"/>
                <a:cs typeface="SimSun" charset="-122"/>
              </a:rPr>
              <a:t>,</a:t>
            </a:r>
            <a:r>
              <a:rPr lang="zh-CN" altLang="en-US" sz="2800" dirty="0">
                <a:latin typeface="SimSun" charset="-122"/>
                <a:ea typeface="SimSun" charset="-122"/>
                <a:cs typeface="SimSun" charset="-122"/>
              </a:rPr>
              <a:t>为所欲为</a:t>
            </a:r>
            <a:r>
              <a:rPr lang="zh-CN" altLang="zh-CN" sz="2800" dirty="0" smtClean="0">
                <a:latin typeface="SimSun" charset="-122"/>
                <a:ea typeface="SimSun" charset="-122"/>
                <a:cs typeface="SimSun" charset="-122"/>
              </a:rPr>
              <a:t>。事实上</a:t>
            </a:r>
            <a:r>
              <a:rPr lang="zh-CN" altLang="zh-CN" sz="2800" dirty="0">
                <a:latin typeface="SimSun" charset="-122"/>
                <a:ea typeface="SimSun" charset="-122"/>
                <a:cs typeface="SimSun" charset="-122"/>
              </a:rPr>
              <a:t>公司是建立起了由安永会计事务所设计的风控机制来预防流动、营运风险的，但因为总裁的独断专行，该机制完全没有启动，造成制定制度的人却忘了制度对自己的约束的</a:t>
            </a:r>
            <a:r>
              <a:rPr lang="zh-CN" altLang="zh-CN" sz="2800" dirty="0" smtClean="0">
                <a:latin typeface="SimSun" charset="-122"/>
                <a:ea typeface="SimSun" charset="-122"/>
                <a:cs typeface="SimSun" charset="-122"/>
              </a:rPr>
              <a:t>局面。</a:t>
            </a:r>
            <a:endParaRPr lang="zh-CN" altLang="zh-CN" sz="2800" dirty="0">
              <a:latin typeface="SimSun" charset="-122"/>
              <a:ea typeface="SimSun" charset="-122"/>
              <a:cs typeface="SimSun" charset="-122"/>
            </a:endParaRPr>
          </a:p>
        </p:txBody>
      </p:sp>
    </p:spTree>
    <p:extLst>
      <p:ext uri="{BB962C8B-B14F-4D97-AF65-F5344CB8AC3E}">
        <p14:creationId xmlns:p14="http://schemas.microsoft.com/office/powerpoint/2010/main" val="114219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1" y="685800"/>
            <a:ext cx="10903443" cy="5383924"/>
          </a:xfrm>
        </p:spPr>
        <p:txBody>
          <a:bodyPr>
            <a:normAutofit/>
          </a:bodyPr>
          <a:lstStyle/>
          <a:p>
            <a:pPr marL="0" indent="0">
              <a:lnSpc>
                <a:spcPct val="150000"/>
              </a:lnSpc>
              <a:buNone/>
            </a:pPr>
            <a:r>
              <a:rPr lang="en-US" altLang="zh-CN" sz="2800" dirty="0" smtClean="0">
                <a:latin typeface="SimSun" charset="-122"/>
                <a:ea typeface="SimSun" charset="-122"/>
                <a:cs typeface="SimSun" charset="-122"/>
              </a:rPr>
              <a:t>3</a:t>
            </a:r>
            <a:r>
              <a:rPr lang="zh-CN" altLang="zh-CN" sz="2800" dirty="0" smtClean="0">
                <a:latin typeface="SimSun" charset="-122"/>
                <a:ea typeface="SimSun" charset="-122"/>
                <a:cs typeface="SimSun" charset="-122"/>
              </a:rPr>
              <a:t>．</a:t>
            </a:r>
            <a:r>
              <a:rPr lang="zh-CN" altLang="zh-CN" sz="2800" dirty="0">
                <a:latin typeface="SimSun" charset="-122"/>
                <a:ea typeface="SimSun" charset="-122"/>
                <a:cs typeface="SimSun" charset="-122"/>
              </a:rPr>
              <a:t>监管机构监管不力。中国航油集团公司归国资委管理，中航油造成的损失在</a:t>
            </a:r>
            <a:r>
              <a:rPr lang="en-US" altLang="zh-CN" sz="2800" dirty="0">
                <a:latin typeface="SimSun" charset="-122"/>
                <a:ea typeface="SimSun" charset="-122"/>
                <a:cs typeface="SimSun" charset="-122"/>
              </a:rPr>
              <a:t>5.3</a:t>
            </a:r>
            <a:r>
              <a:rPr lang="zh-CN" altLang="zh-CN" sz="2800" dirty="0">
                <a:latin typeface="SimSun" charset="-122"/>
                <a:ea typeface="SimSun" charset="-122"/>
                <a:cs typeface="SimSun" charset="-122"/>
              </a:rPr>
              <a:t>亿至</a:t>
            </a:r>
            <a:r>
              <a:rPr lang="en-US" altLang="zh-CN" sz="2800" dirty="0">
                <a:latin typeface="SimSun" charset="-122"/>
                <a:ea typeface="SimSun" charset="-122"/>
                <a:cs typeface="SimSun" charset="-122"/>
              </a:rPr>
              <a:t>5.5</a:t>
            </a:r>
            <a:r>
              <a:rPr lang="zh-CN" altLang="zh-CN" sz="2800" dirty="0">
                <a:latin typeface="SimSun" charset="-122"/>
                <a:ea typeface="SimSun" charset="-122"/>
                <a:cs typeface="SimSun" charset="-122"/>
              </a:rPr>
              <a:t>亿美元之间，其开展的石油指数期货业务属违规越权炒作行为。该业务严重违反决策执行程序，这监管漏洞无疑为后事埋下伏笔。</a:t>
            </a:r>
          </a:p>
        </p:txBody>
      </p:sp>
    </p:spTree>
    <p:extLst>
      <p:ext uri="{BB962C8B-B14F-4D97-AF65-F5344CB8AC3E}">
        <p14:creationId xmlns:p14="http://schemas.microsoft.com/office/powerpoint/2010/main" val="125675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2" y="685800"/>
            <a:ext cx="10948988" cy="5791200"/>
          </a:xfrm>
        </p:spPr>
        <p:txBody>
          <a:bodyPr>
            <a:normAutofit/>
          </a:bodyPr>
          <a:lstStyle/>
          <a:p>
            <a:pPr marL="0" indent="0">
              <a:lnSpc>
                <a:spcPct val="150000"/>
              </a:lnSpc>
              <a:buNone/>
            </a:pPr>
            <a:r>
              <a:rPr lang="zh-CN" altLang="en-US" sz="2400" dirty="0">
                <a:latin typeface="SimSun" charset="-122"/>
                <a:ea typeface="SimSun" charset="-122"/>
                <a:cs typeface="SimSun" charset="-122"/>
              </a:rPr>
              <a:t>新加坡公司从事的石油期权投机是我国政府明令</a:t>
            </a:r>
            <a:r>
              <a:rPr lang="zh-CN" altLang="en-US" sz="2400" dirty="0" smtClean="0">
                <a:latin typeface="SimSun" charset="-122"/>
                <a:ea typeface="SimSun" charset="-122"/>
                <a:cs typeface="SimSun" charset="-122"/>
              </a:rPr>
              <a:t>禁止</a:t>
            </a:r>
            <a:r>
              <a:rPr lang="zh-CN" altLang="en-US" sz="2400" dirty="0">
                <a:latin typeface="SimSun" charset="-122"/>
                <a:ea typeface="SimSun" charset="-122"/>
                <a:cs typeface="SimSun" charset="-122"/>
              </a:rPr>
              <a:t>的。</a:t>
            </a:r>
            <a:r>
              <a:rPr lang="zh-CN" altLang="en-US" sz="2400" dirty="0" smtClean="0">
                <a:latin typeface="SimSun" charset="-122"/>
                <a:ea typeface="SimSun" charset="-122"/>
                <a:cs typeface="SimSun" charset="-122"/>
              </a:rPr>
              <a:t>国务院</a:t>
            </a:r>
            <a:r>
              <a:rPr lang="en-US" altLang="zh-CN" sz="2400" dirty="0" smtClean="0">
                <a:latin typeface="SimSun" charset="-122"/>
                <a:ea typeface="SimSun" charset="-122"/>
                <a:cs typeface="SimSun" charset="-122"/>
              </a:rPr>
              <a:t>1998</a:t>
            </a:r>
            <a:r>
              <a:rPr lang="zh-CN" altLang="en-US" sz="2400" dirty="0" smtClean="0">
                <a:latin typeface="SimSun" charset="-122"/>
                <a:ea typeface="SimSun" charset="-122"/>
                <a:cs typeface="SimSun" charset="-122"/>
              </a:rPr>
              <a:t>年</a:t>
            </a:r>
            <a:r>
              <a:rPr lang="en-US" altLang="zh-CN" sz="2400" dirty="0" smtClean="0">
                <a:latin typeface="SimSun" charset="-122"/>
                <a:ea typeface="SimSun" charset="-122"/>
                <a:cs typeface="SimSun" charset="-122"/>
              </a:rPr>
              <a:t>8</a:t>
            </a:r>
            <a:r>
              <a:rPr lang="zh-CN" altLang="en-US" sz="2400" dirty="0" smtClean="0">
                <a:latin typeface="SimSun" charset="-122"/>
                <a:ea typeface="SimSun" charset="-122"/>
                <a:cs typeface="SimSun" charset="-122"/>
              </a:rPr>
              <a:t>月</a:t>
            </a:r>
            <a:r>
              <a:rPr lang="zh-CN" altLang="en-US" sz="2400" dirty="0">
                <a:latin typeface="SimSun" charset="-122"/>
                <a:ea typeface="SimSun" charset="-122"/>
                <a:cs typeface="SimSun" charset="-122"/>
              </a:rPr>
              <a:t>发布的</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国务院关于进一步</a:t>
            </a:r>
            <a:r>
              <a:rPr lang="zh-CN" altLang="en-US" sz="2400" dirty="0" smtClean="0">
                <a:latin typeface="SimSun" charset="-122"/>
                <a:ea typeface="SimSun" charset="-122"/>
                <a:cs typeface="SimSun" charset="-122"/>
              </a:rPr>
              <a:t>整顿</a:t>
            </a:r>
            <a:r>
              <a:rPr lang="zh-CN" altLang="en-US" sz="2400" dirty="0">
                <a:latin typeface="SimSun" charset="-122"/>
                <a:ea typeface="SimSun" charset="-122"/>
                <a:cs typeface="SimSun" charset="-122"/>
              </a:rPr>
              <a:t>和规范期货市场的通知</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中明确规定</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取得境外期货 业务许可证的企业，在境外期货市场只允许进行套期</a:t>
            </a:r>
            <a:r>
              <a:rPr lang="zh-CN" altLang="en-US" sz="2400" dirty="0" smtClean="0">
                <a:latin typeface="SimSun" charset="-122"/>
                <a:ea typeface="SimSun" charset="-122"/>
                <a:cs typeface="SimSun" charset="-122"/>
              </a:rPr>
              <a:t>保值</a:t>
            </a:r>
            <a:r>
              <a:rPr lang="zh-CN" altLang="en-US" sz="2400" dirty="0">
                <a:latin typeface="SimSun" charset="-122"/>
                <a:ea typeface="SimSun" charset="-122"/>
                <a:cs typeface="SimSun" charset="-122"/>
              </a:rPr>
              <a:t>，不得进行投机交易。</a:t>
            </a:r>
            <a:r>
              <a:rPr lang="zh-CN" altLang="en-US" sz="2400" dirty="0" smtClean="0">
                <a:latin typeface="SimSun" charset="-122"/>
                <a:ea typeface="SimSun" charset="-122"/>
                <a:cs typeface="SimSun" charset="-122"/>
              </a:rPr>
              <a:t>”</a:t>
            </a:r>
            <a:r>
              <a:rPr lang="en-US" altLang="zh-CN" sz="2400" dirty="0" smtClean="0">
                <a:latin typeface="SimSun" charset="-122"/>
                <a:ea typeface="SimSun" charset="-122"/>
                <a:cs typeface="SimSun" charset="-122"/>
              </a:rPr>
              <a:t>1999</a:t>
            </a:r>
            <a:r>
              <a:rPr lang="zh-CN" altLang="en-US" sz="2400" dirty="0" smtClean="0">
                <a:latin typeface="SimSun" charset="-122"/>
                <a:ea typeface="SimSun" charset="-122"/>
                <a:cs typeface="SimSun" charset="-122"/>
              </a:rPr>
              <a:t>年</a:t>
            </a:r>
            <a:r>
              <a:rPr lang="en-US" altLang="zh-CN" sz="2400" dirty="0" smtClean="0">
                <a:latin typeface="SimSun" charset="-122"/>
                <a:ea typeface="SimSun" charset="-122"/>
                <a:cs typeface="SimSun" charset="-122"/>
              </a:rPr>
              <a:t>6</a:t>
            </a:r>
            <a:r>
              <a:rPr lang="zh-CN" altLang="en-US" sz="2400" dirty="0" smtClean="0">
                <a:latin typeface="SimSun" charset="-122"/>
                <a:ea typeface="SimSun" charset="-122"/>
                <a:cs typeface="SimSun" charset="-122"/>
              </a:rPr>
              <a:t>月</a:t>
            </a:r>
            <a:r>
              <a:rPr lang="zh-CN" altLang="en-US" sz="2400" dirty="0">
                <a:latin typeface="SimSun" charset="-122"/>
                <a:ea typeface="SimSun" charset="-122"/>
                <a:cs typeface="SimSun" charset="-122"/>
              </a:rPr>
              <a:t>，以国务院令发布</a:t>
            </a:r>
            <a:r>
              <a:rPr lang="zh-CN" altLang="en-US" sz="2400" dirty="0" smtClean="0">
                <a:latin typeface="SimSun" charset="-122"/>
                <a:ea typeface="SimSun" charset="-122"/>
                <a:cs typeface="SimSun" charset="-122"/>
              </a:rPr>
              <a:t>的</a:t>
            </a:r>
            <a:r>
              <a:rPr lang="en-US" altLang="zh-CN" sz="2400" dirty="0" smtClean="0">
                <a:latin typeface="SimSun" charset="-122"/>
                <a:ea typeface="SimSun" charset="-122"/>
                <a:cs typeface="SimSun" charset="-122"/>
              </a:rPr>
              <a:t>《</a:t>
            </a:r>
            <a:r>
              <a:rPr lang="zh-CN" altLang="en-US" sz="2400" dirty="0">
                <a:latin typeface="SimSun" charset="-122"/>
                <a:ea typeface="SimSun" charset="-122"/>
                <a:cs typeface="SimSun" charset="-122"/>
              </a:rPr>
              <a:t>期货交易管理暂行条例</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第四</a:t>
            </a:r>
            <a:r>
              <a:rPr lang="zh-CN" altLang="en-US" sz="2400" dirty="0" smtClean="0">
                <a:latin typeface="SimSun" charset="-122"/>
                <a:ea typeface="SimSun" charset="-122"/>
                <a:cs typeface="SimSun" charset="-122"/>
              </a:rPr>
              <a:t>条定</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期货交易必须</a:t>
            </a:r>
            <a:r>
              <a:rPr lang="zh-CN" altLang="en-US" sz="2400" dirty="0" smtClean="0">
                <a:latin typeface="SimSun" charset="-122"/>
                <a:ea typeface="SimSun" charset="-122"/>
                <a:cs typeface="SimSun" charset="-122"/>
              </a:rPr>
              <a:t>在期货</a:t>
            </a:r>
            <a:r>
              <a:rPr lang="zh-CN" altLang="en-US" sz="2400" dirty="0">
                <a:latin typeface="SimSun" charset="-122"/>
                <a:ea typeface="SimSun" charset="-122"/>
                <a:cs typeface="SimSun" charset="-122"/>
              </a:rPr>
              <a:t>交易所内进行。禁止不通过期货交易所的场外</a:t>
            </a:r>
            <a:r>
              <a:rPr lang="zh-CN" altLang="en-US" sz="2400" dirty="0" smtClean="0">
                <a:latin typeface="SimSun" charset="-122"/>
                <a:ea typeface="SimSun" charset="-122"/>
                <a:cs typeface="SimSun" charset="-122"/>
              </a:rPr>
              <a:t>期货交易</a:t>
            </a:r>
            <a:r>
              <a:rPr lang="zh-CN" altLang="en-US" sz="2400" dirty="0">
                <a:latin typeface="SimSun" charset="-122"/>
                <a:ea typeface="SimSun" charset="-122"/>
                <a:cs typeface="SimSun" charset="-122"/>
              </a:rPr>
              <a:t>。”第四十八条规定</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国有企业从事期货交易，</a:t>
            </a:r>
            <a:r>
              <a:rPr lang="zh-CN" altLang="en-US" sz="2400" dirty="0" smtClean="0">
                <a:latin typeface="SimSun" charset="-122"/>
                <a:ea typeface="SimSun" charset="-122"/>
                <a:cs typeface="SimSun" charset="-122"/>
              </a:rPr>
              <a:t>限于从事</a:t>
            </a:r>
            <a:r>
              <a:rPr lang="zh-CN" altLang="en-US" sz="2400" dirty="0">
                <a:latin typeface="SimSun" charset="-122"/>
                <a:ea typeface="SimSun" charset="-122"/>
                <a:cs typeface="SimSun" charset="-122"/>
              </a:rPr>
              <a:t>套期保值业务，期货交易总量应当与其同期现货</a:t>
            </a:r>
            <a:r>
              <a:rPr lang="zh-CN" altLang="en-US" sz="2400" dirty="0" smtClean="0">
                <a:latin typeface="SimSun" charset="-122"/>
                <a:ea typeface="SimSun" charset="-122"/>
                <a:cs typeface="SimSun" charset="-122"/>
              </a:rPr>
              <a:t>交易量</a:t>
            </a:r>
            <a:r>
              <a:rPr lang="zh-CN" altLang="en-US" sz="2400" dirty="0">
                <a:latin typeface="SimSun" charset="-122"/>
                <a:ea typeface="SimSun" charset="-122"/>
                <a:cs typeface="SimSun" charset="-122"/>
              </a:rPr>
              <a:t>总量相适应。</a:t>
            </a:r>
            <a:r>
              <a:rPr lang="zh-CN" altLang="en-US" sz="2400" dirty="0" smtClean="0">
                <a:latin typeface="SimSun" charset="-122"/>
                <a:ea typeface="SimSun" charset="-122"/>
                <a:cs typeface="SimSun" charset="-122"/>
              </a:rPr>
              <a:t>”</a:t>
            </a:r>
            <a:r>
              <a:rPr lang="en-US" altLang="zh-CN" sz="2400" dirty="0" smtClean="0">
                <a:latin typeface="SimSun" charset="-122"/>
                <a:ea typeface="SimSun" charset="-122"/>
                <a:cs typeface="SimSun" charset="-122"/>
              </a:rPr>
              <a:t>2001</a:t>
            </a:r>
            <a:r>
              <a:rPr lang="zh-CN" altLang="en-US" sz="2400" dirty="0" smtClean="0">
                <a:latin typeface="SimSun" charset="-122"/>
                <a:ea typeface="SimSun" charset="-122"/>
                <a:cs typeface="SimSun" charset="-122"/>
              </a:rPr>
              <a:t>年</a:t>
            </a:r>
            <a:r>
              <a:rPr lang="en-US" altLang="zh-CN" sz="2400" dirty="0" smtClean="0">
                <a:latin typeface="SimSun" charset="-122"/>
                <a:ea typeface="SimSun" charset="-122"/>
                <a:cs typeface="SimSun" charset="-122"/>
              </a:rPr>
              <a:t>10</a:t>
            </a:r>
            <a:r>
              <a:rPr lang="zh-CN" altLang="en-US" sz="2400" dirty="0" smtClean="0">
                <a:latin typeface="SimSun" charset="-122"/>
                <a:ea typeface="SimSun" charset="-122"/>
                <a:cs typeface="SimSun" charset="-122"/>
              </a:rPr>
              <a:t>月</a:t>
            </a:r>
            <a:r>
              <a:rPr lang="zh-CN" altLang="en-US" sz="2400" dirty="0">
                <a:latin typeface="SimSun" charset="-122"/>
                <a:ea typeface="SimSun" charset="-122"/>
                <a:cs typeface="SimSun" charset="-122"/>
              </a:rPr>
              <a:t>，证监会发布</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国有企业 境外期货套期保值业务管理制度指导意见</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，第二条</a:t>
            </a:r>
            <a:r>
              <a:rPr lang="zh-CN" altLang="en-US" sz="2400" dirty="0" smtClean="0">
                <a:latin typeface="SimSun" charset="-122"/>
                <a:ea typeface="SimSun" charset="-122"/>
                <a:cs typeface="SimSun" charset="-122"/>
              </a:rPr>
              <a:t>规定</a:t>
            </a:r>
            <a:r>
              <a:rPr lang="en-US" altLang="zh-CN" sz="2400" dirty="0">
                <a:latin typeface="SimSun" charset="-122"/>
                <a:ea typeface="SimSun" charset="-122"/>
                <a:cs typeface="SimSun" charset="-122"/>
              </a:rPr>
              <a:t>:“</a:t>
            </a:r>
            <a:r>
              <a:rPr lang="zh-CN" altLang="en-US" sz="2400" dirty="0">
                <a:latin typeface="SimSun" charset="-122"/>
                <a:ea typeface="SimSun" charset="-122"/>
                <a:cs typeface="SimSun" charset="-122"/>
              </a:rPr>
              <a:t>获得境外期货业务许可证的企业在境外期货市场</a:t>
            </a:r>
            <a:r>
              <a:rPr lang="zh-CN" altLang="en-US" sz="2400" dirty="0" smtClean="0">
                <a:latin typeface="SimSun" charset="-122"/>
                <a:ea typeface="SimSun" charset="-122"/>
                <a:cs typeface="SimSun" charset="-122"/>
              </a:rPr>
              <a:t>只能</a:t>
            </a:r>
            <a:r>
              <a:rPr lang="zh-CN" altLang="en-US" sz="2400" dirty="0">
                <a:latin typeface="SimSun" charset="-122"/>
                <a:ea typeface="SimSun" charset="-122"/>
                <a:cs typeface="SimSun" charset="-122"/>
              </a:rPr>
              <a:t>从事套期保值交易，不得进行投机交易。” </a:t>
            </a:r>
            <a:endParaRPr lang="en-US" altLang="zh-CN" sz="2400" dirty="0" smtClean="0">
              <a:latin typeface="SimSun" charset="-122"/>
              <a:ea typeface="SimSun" charset="-122"/>
              <a:cs typeface="SimSun" charset="-122"/>
            </a:endParaRPr>
          </a:p>
        </p:txBody>
      </p:sp>
    </p:spTree>
    <p:extLst>
      <p:ext uri="{BB962C8B-B14F-4D97-AF65-F5344CB8AC3E}">
        <p14:creationId xmlns:p14="http://schemas.microsoft.com/office/powerpoint/2010/main" val="186645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2" y="685800"/>
            <a:ext cx="9644644" cy="3924837"/>
          </a:xfrm>
        </p:spPr>
        <p:txBody>
          <a:bodyPr/>
          <a:lstStyle/>
          <a:p>
            <a:pPr marL="0" indent="457200">
              <a:lnSpc>
                <a:spcPct val="150000"/>
              </a:lnSpc>
              <a:buNone/>
            </a:pPr>
            <a:r>
              <a:rPr lang="zh-CN" altLang="en-US" sz="2800" dirty="0">
                <a:latin typeface="SimSun" charset="-122"/>
                <a:ea typeface="SimSun" charset="-122"/>
                <a:cs typeface="SimSun" charset="-122"/>
              </a:rPr>
              <a:t>新加坡公司违规之处有三点</a:t>
            </a:r>
            <a:r>
              <a:rPr lang="en-US" altLang="zh-CN" sz="2800" dirty="0">
                <a:latin typeface="SimSun" charset="-122"/>
                <a:ea typeface="SimSun" charset="-122"/>
                <a:cs typeface="SimSun" charset="-122"/>
              </a:rPr>
              <a:t>:</a:t>
            </a:r>
            <a:r>
              <a:rPr lang="zh-CN" altLang="en-US" sz="2800" dirty="0">
                <a:latin typeface="SimSun" charset="-122"/>
                <a:ea typeface="SimSun" charset="-122"/>
                <a:cs typeface="SimSun" charset="-122"/>
              </a:rPr>
              <a:t>一是做了国家明令禁止不许做的事</a:t>
            </a:r>
            <a:r>
              <a:rPr lang="en-US" altLang="zh-CN" sz="2800" dirty="0">
                <a:latin typeface="SimSun" charset="-122"/>
                <a:ea typeface="SimSun" charset="-122"/>
                <a:cs typeface="SimSun" charset="-122"/>
              </a:rPr>
              <a:t>;</a:t>
            </a:r>
            <a:r>
              <a:rPr lang="zh-CN" altLang="en-US" sz="2800" dirty="0">
                <a:latin typeface="SimSun" charset="-122"/>
                <a:ea typeface="SimSun" charset="-122"/>
                <a:cs typeface="SimSun" charset="-122"/>
              </a:rPr>
              <a:t>二是场外交易</a:t>
            </a:r>
            <a:r>
              <a:rPr lang="en-US" altLang="zh-CN" sz="2800" dirty="0">
                <a:latin typeface="SimSun" charset="-122"/>
                <a:ea typeface="SimSun" charset="-122"/>
                <a:cs typeface="SimSun" charset="-122"/>
              </a:rPr>
              <a:t>;</a:t>
            </a:r>
            <a:r>
              <a:rPr lang="zh-CN" altLang="en-US" sz="2800" dirty="0">
                <a:latin typeface="SimSun" charset="-122"/>
                <a:ea typeface="SimSun" charset="-122"/>
                <a:cs typeface="SimSun" charset="-122"/>
              </a:rPr>
              <a:t>三是超过了现货</a:t>
            </a:r>
            <a:endParaRPr lang="en-US" altLang="zh-CN" sz="2800" dirty="0">
              <a:latin typeface="SimSun" charset="-122"/>
              <a:ea typeface="SimSun" charset="-122"/>
              <a:cs typeface="SimSun" charset="-122"/>
            </a:endParaRPr>
          </a:p>
          <a:p>
            <a:endParaRPr kumimoji="1" lang="zh-CN" altLang="en-US" dirty="0"/>
          </a:p>
        </p:txBody>
      </p:sp>
    </p:spTree>
    <p:extLst>
      <p:ext uri="{BB962C8B-B14F-4D97-AF65-F5344CB8AC3E}">
        <p14:creationId xmlns:p14="http://schemas.microsoft.com/office/powerpoint/2010/main" val="163987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561718"/>
            <a:ext cx="8534400" cy="1507067"/>
          </a:xfrm>
        </p:spPr>
        <p:txBody>
          <a:bodyPr/>
          <a:lstStyle/>
          <a:p>
            <a:pPr marL="0" indent="0">
              <a:lnSpc>
                <a:spcPct val="150000"/>
              </a:lnSpc>
            </a:pPr>
            <a:r>
              <a:rPr kumimoji="1" lang="zh-CN" altLang="en-US" b="1" dirty="0">
                <a:latin typeface="SimSun" charset="-122"/>
                <a:ea typeface="SimSun" charset="-122"/>
                <a:cs typeface="SimSun" charset="-122"/>
              </a:rPr>
              <a:t>四、关于</a:t>
            </a:r>
            <a:r>
              <a:rPr lang="zh-CN" altLang="zh-CN" b="1" dirty="0">
                <a:latin typeface="SimSun" charset="-122"/>
                <a:ea typeface="SimSun" charset="-122"/>
                <a:cs typeface="SimSun" charset="-122"/>
              </a:rPr>
              <a:t>“中航油”事件</a:t>
            </a:r>
            <a:r>
              <a:rPr lang="zh-CN" altLang="en-US" b="1" dirty="0">
                <a:latin typeface="SimSun" charset="-122"/>
                <a:ea typeface="SimSun" charset="-122"/>
                <a:cs typeface="SimSun" charset="-122"/>
              </a:rPr>
              <a:t>的思考</a:t>
            </a:r>
            <a:r>
              <a:rPr lang="zh-CN" altLang="zh-CN" b="1" dirty="0">
                <a:latin typeface="SimSun" charset="-122"/>
                <a:ea typeface="SimSun" charset="-122"/>
                <a:cs typeface="SimSun" charset="-122"/>
              </a:rPr>
              <a:t> </a:t>
            </a:r>
            <a:endParaRPr kumimoji="1" lang="zh-CN" altLang="en-US" b="1" dirty="0">
              <a:latin typeface="SimSun" charset="-122"/>
              <a:ea typeface="SimSun" charset="-122"/>
              <a:cs typeface="SimSun" charset="-122"/>
            </a:endParaRPr>
          </a:p>
        </p:txBody>
      </p:sp>
      <p:sp>
        <p:nvSpPr>
          <p:cNvPr id="3" name="内容占位符 2"/>
          <p:cNvSpPr>
            <a:spLocks noGrp="1"/>
          </p:cNvSpPr>
          <p:nvPr>
            <p:ph idx="1"/>
          </p:nvPr>
        </p:nvSpPr>
        <p:spPr>
          <a:xfrm>
            <a:off x="684212" y="2068785"/>
            <a:ext cx="10635429" cy="3638915"/>
          </a:xfrm>
        </p:spPr>
        <p:txBody>
          <a:bodyPr>
            <a:normAutofit fontScale="62500" lnSpcReduction="20000"/>
          </a:bodyPr>
          <a:lstStyle/>
          <a:p>
            <a:pPr marL="0" indent="0">
              <a:lnSpc>
                <a:spcPct val="150000"/>
              </a:lnSpc>
              <a:buNone/>
            </a:pPr>
            <a:r>
              <a:rPr lang="zh-CN" altLang="en-US" sz="2800" b="1" dirty="0" smtClean="0">
                <a:latin typeface="SimSun" charset="-122"/>
                <a:ea typeface="SimSun" charset="-122"/>
                <a:cs typeface="SimSun" charset="-122"/>
              </a:rPr>
              <a:t>问题</a:t>
            </a:r>
            <a:r>
              <a:rPr lang="en-US" altLang="zh-CN" sz="2800" b="1" dirty="0" smtClean="0">
                <a:latin typeface="SimSun" charset="-122"/>
                <a:ea typeface="SimSun" charset="-122"/>
                <a:cs typeface="SimSun" charset="-122"/>
              </a:rPr>
              <a:t>1</a:t>
            </a:r>
            <a:r>
              <a:rPr lang="zh-CN" altLang="en-US" sz="2800" b="1" dirty="0" smtClean="0">
                <a:latin typeface="SimSun" charset="-122"/>
                <a:ea typeface="SimSun" charset="-122"/>
                <a:cs typeface="SimSun" charset="-122"/>
              </a:rPr>
              <a:t> </a:t>
            </a:r>
            <a:r>
              <a:rPr lang="zh-CN" altLang="en-US" sz="2800" b="1" dirty="0">
                <a:latin typeface="SimSun" charset="-122"/>
                <a:ea typeface="SimSun" charset="-122"/>
                <a:cs typeface="SimSun" charset="-122"/>
              </a:rPr>
              <a:t>国有大型企业高管人员的委托代理关系是否符合市场经济规则</a:t>
            </a:r>
            <a:r>
              <a:rPr lang="zh-CN" altLang="en-US" sz="2800" b="1" dirty="0"/>
              <a:t>？</a:t>
            </a:r>
            <a:endParaRPr lang="en-US" altLang="zh-CN" sz="2800" b="1" dirty="0"/>
          </a:p>
          <a:p>
            <a:pPr marL="0" indent="0">
              <a:lnSpc>
                <a:spcPct val="150000"/>
              </a:lnSpc>
              <a:buNone/>
            </a:pPr>
            <a:r>
              <a:rPr lang="zh-CN" altLang="en-US" sz="2800" b="1" dirty="0">
                <a:latin typeface="SimSun" charset="-122"/>
                <a:ea typeface="SimSun" charset="-122"/>
                <a:cs typeface="SimSun" charset="-122"/>
              </a:rPr>
              <a:t> </a:t>
            </a:r>
            <a:r>
              <a:rPr lang="zh-CN" altLang="en-US" sz="2800" b="1" dirty="0" smtClean="0">
                <a:latin typeface="SimSun" charset="-122"/>
                <a:ea typeface="SimSun" charset="-122"/>
                <a:cs typeface="SimSun" charset="-122"/>
              </a:rPr>
              <a:t>   方案：清晰</a:t>
            </a:r>
            <a:r>
              <a:rPr lang="zh-CN" altLang="en-US" sz="2800" b="1" dirty="0">
                <a:latin typeface="SimSun" charset="-122"/>
                <a:ea typeface="SimSun" charset="-122"/>
                <a:cs typeface="SimSun" charset="-122"/>
              </a:rPr>
              <a:t>产权关系，明确政府职能 </a:t>
            </a:r>
            <a:endParaRPr lang="en-US" altLang="zh-CN" sz="2800" b="1" dirty="0">
              <a:latin typeface="SimSun" charset="-122"/>
              <a:ea typeface="SimSun" charset="-122"/>
              <a:cs typeface="SimSun" charset="-122"/>
            </a:endParaRPr>
          </a:p>
          <a:p>
            <a:pPr marL="0" indent="0">
              <a:lnSpc>
                <a:spcPct val="150000"/>
              </a:lnSpc>
              <a:buNone/>
            </a:pPr>
            <a:r>
              <a:rPr lang="zh-CN" altLang="en-US" sz="2800" dirty="0" smtClean="0">
                <a:latin typeface="SimSun" charset="-122"/>
                <a:ea typeface="SimSun" charset="-122"/>
                <a:cs typeface="SimSun" charset="-122"/>
              </a:rPr>
              <a:t>    必须</a:t>
            </a:r>
            <a:r>
              <a:rPr lang="zh-CN" altLang="en-US" sz="2800" dirty="0">
                <a:latin typeface="SimSun" charset="-122"/>
                <a:ea typeface="SimSun" charset="-122"/>
                <a:cs typeface="SimSun" charset="-122"/>
              </a:rPr>
              <a:t>明确国有</a:t>
            </a:r>
            <a:r>
              <a:rPr lang="zh-CN" altLang="en-US" sz="2800" dirty="0" smtClean="0">
                <a:latin typeface="SimSun" charset="-122"/>
                <a:ea typeface="SimSun" charset="-122"/>
                <a:cs typeface="SimSun" charset="-122"/>
              </a:rPr>
              <a:t>企业的产权</a:t>
            </a:r>
            <a:r>
              <a:rPr lang="zh-CN" altLang="en-US" sz="2800" dirty="0">
                <a:latin typeface="SimSun" charset="-122"/>
                <a:ea typeface="SimSun" charset="-122"/>
                <a:cs typeface="SimSun" charset="-122"/>
              </a:rPr>
              <a:t>关系，与此同时，重视产权的自由交易和转让，</a:t>
            </a:r>
            <a:r>
              <a:rPr lang="zh-CN" altLang="en-US" sz="2800" dirty="0" smtClean="0">
                <a:latin typeface="SimSun" charset="-122"/>
                <a:ea typeface="SimSun" charset="-122"/>
                <a:cs typeface="SimSun" charset="-122"/>
              </a:rPr>
              <a:t>建立</a:t>
            </a:r>
            <a:r>
              <a:rPr lang="zh-CN" altLang="en-US" sz="2800" dirty="0">
                <a:latin typeface="SimSun" charset="-122"/>
                <a:ea typeface="SimSun" charset="-122"/>
                <a:cs typeface="SimSun" charset="-122"/>
              </a:rPr>
              <a:t>活跃的产权交易市场，使国有资产流动起来，通过</a:t>
            </a:r>
            <a:r>
              <a:rPr lang="zh-CN" altLang="en-US" sz="2800" dirty="0" smtClean="0">
                <a:latin typeface="SimSun" charset="-122"/>
                <a:ea typeface="SimSun" charset="-122"/>
                <a:cs typeface="SimSun" charset="-122"/>
              </a:rPr>
              <a:t>竞争性</a:t>
            </a:r>
            <a:r>
              <a:rPr lang="zh-CN" altLang="en-US" sz="2800" dirty="0">
                <a:latin typeface="SimSun" charset="-122"/>
                <a:ea typeface="SimSun" charset="-122"/>
                <a:cs typeface="SimSun" charset="-122"/>
              </a:rPr>
              <a:t>的市场机制重新配置企业产权</a:t>
            </a:r>
            <a:r>
              <a:rPr lang="zh-CN" altLang="en-US" sz="2800" dirty="0" smtClean="0">
                <a:latin typeface="SimSun" charset="-122"/>
                <a:ea typeface="SimSun" charset="-122"/>
                <a:cs typeface="SimSun" charset="-122"/>
              </a:rPr>
              <a:t>。</a:t>
            </a:r>
            <a:r>
              <a:rPr lang="zh-CN" altLang="en-US" sz="2800" dirty="0">
                <a:latin typeface="SimSun" charset="-122"/>
                <a:ea typeface="SimSun" charset="-122"/>
                <a:cs typeface="SimSun" charset="-122"/>
              </a:rPr>
              <a:t>明确了产权关系，</a:t>
            </a:r>
            <a:r>
              <a:rPr lang="zh-CN" altLang="en-US" sz="2800" dirty="0" smtClean="0">
                <a:latin typeface="SimSun" charset="-122"/>
                <a:ea typeface="SimSun" charset="-122"/>
                <a:cs typeface="SimSun" charset="-122"/>
              </a:rPr>
              <a:t>同时也</a:t>
            </a:r>
            <a:r>
              <a:rPr lang="zh-CN" altLang="en-US" sz="2800" dirty="0">
                <a:latin typeface="SimSun" charset="-122"/>
                <a:ea typeface="SimSun" charset="-122"/>
                <a:cs typeface="SimSun" charset="-122"/>
              </a:rPr>
              <a:t>就明确了政府的职能。 </a:t>
            </a:r>
            <a:endParaRPr lang="en-US" altLang="zh-CN" sz="2800" dirty="0" smtClean="0">
              <a:latin typeface="SimSun" charset="-122"/>
              <a:ea typeface="SimSun" charset="-122"/>
              <a:cs typeface="SimSun" charset="-122"/>
            </a:endParaRPr>
          </a:p>
          <a:p>
            <a:pPr marL="0" indent="0">
              <a:lnSpc>
                <a:spcPct val="150000"/>
              </a:lnSpc>
              <a:buNone/>
            </a:pPr>
            <a:r>
              <a:rPr lang="zh-CN" altLang="en-US" sz="2800" dirty="0" smtClean="0">
                <a:latin typeface="SimSun" charset="-122"/>
                <a:ea typeface="SimSun" charset="-122"/>
                <a:cs typeface="SimSun" charset="-122"/>
              </a:rPr>
              <a:t>    由</a:t>
            </a:r>
            <a:r>
              <a:rPr lang="zh-CN" altLang="en-US" sz="2800" dirty="0">
                <a:latin typeface="SimSun" charset="-122"/>
                <a:ea typeface="SimSun" charset="-122"/>
                <a:cs typeface="SimSun" charset="-122"/>
              </a:rPr>
              <a:t>政府任命的方式无法保证经营者具有较高的经营管理才能。因此，必须建立由企业家经营企业的制度，建立企业家市场，以竞争的方式选择企业经营者，并建立和完善对经营者绩效的考核体系，从而保证企业家通过竞争成为企业的经营者。 </a:t>
            </a:r>
          </a:p>
          <a:p>
            <a:pPr marL="0" indent="0">
              <a:lnSpc>
                <a:spcPct val="150000"/>
              </a:lnSpc>
              <a:buNone/>
            </a:pPr>
            <a:endParaRPr lang="zh-CN" altLang="en-US" sz="2800" dirty="0">
              <a:latin typeface="SimSun" charset="-122"/>
              <a:ea typeface="SimSun" charset="-122"/>
              <a:cs typeface="SimSun" charset="-122"/>
            </a:endParaRPr>
          </a:p>
          <a:p>
            <a:pPr marL="0" indent="0">
              <a:lnSpc>
                <a:spcPct val="150000"/>
              </a:lnSpc>
              <a:buNone/>
            </a:pPr>
            <a:endParaRPr lang="zh-CN" altLang="en-US" sz="2800" dirty="0">
              <a:latin typeface="SimSun" charset="-122"/>
              <a:ea typeface="SimSun" charset="-122"/>
              <a:cs typeface="SimSun" charset="-122"/>
            </a:endParaRPr>
          </a:p>
        </p:txBody>
      </p:sp>
    </p:spTree>
    <p:extLst>
      <p:ext uri="{BB962C8B-B14F-4D97-AF65-F5344CB8AC3E}">
        <p14:creationId xmlns:p14="http://schemas.microsoft.com/office/powerpoint/2010/main" val="69795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2" y="685800"/>
            <a:ext cx="10069648" cy="3538470"/>
          </a:xfrm>
        </p:spPr>
        <p:txBody>
          <a:bodyPr>
            <a:normAutofit/>
          </a:bodyPr>
          <a:lstStyle/>
          <a:p>
            <a:pPr marL="0" indent="0">
              <a:lnSpc>
                <a:spcPct val="150000"/>
              </a:lnSpc>
              <a:buNone/>
            </a:pPr>
            <a:r>
              <a:rPr lang="zh-CN" altLang="en-US" b="1" dirty="0" smtClean="0">
                <a:latin typeface="SimSun" charset="-122"/>
                <a:ea typeface="SimSun" charset="-122"/>
                <a:cs typeface="SimSun" charset="-122"/>
              </a:rPr>
              <a:t>问题</a:t>
            </a:r>
            <a:r>
              <a:rPr lang="en-US" altLang="zh-CN" b="1" dirty="0" smtClean="0">
                <a:latin typeface="SimSun" charset="-122"/>
                <a:ea typeface="SimSun" charset="-122"/>
                <a:cs typeface="SimSun" charset="-122"/>
              </a:rPr>
              <a:t>2 </a:t>
            </a:r>
            <a:r>
              <a:rPr lang="zh-CN" altLang="en-US" b="1" dirty="0">
                <a:latin typeface="SimSun" charset="-122"/>
                <a:ea typeface="SimSun" charset="-122"/>
                <a:cs typeface="SimSun" charset="-122"/>
              </a:rPr>
              <a:t>为何中航油集团公司</a:t>
            </a:r>
            <a:r>
              <a:rPr lang="zh-CN" altLang="en-US" b="1" dirty="0" smtClean="0">
                <a:latin typeface="SimSun" charset="-122"/>
                <a:ea typeface="SimSun" charset="-122"/>
                <a:cs typeface="SimSun" charset="-122"/>
              </a:rPr>
              <a:t>内部监管制度</a:t>
            </a:r>
            <a:r>
              <a:rPr lang="zh-CN" altLang="en-US" b="1" dirty="0">
                <a:latin typeface="SimSun" charset="-122"/>
                <a:ea typeface="SimSun" charset="-122"/>
                <a:cs typeface="SimSun" charset="-122"/>
              </a:rPr>
              <a:t>如同虚设， 缺乏有效内部监管和信息</a:t>
            </a:r>
            <a:r>
              <a:rPr lang="zh-CN" altLang="en-US" b="1" dirty="0" smtClean="0">
                <a:latin typeface="SimSun" charset="-122"/>
                <a:ea typeface="SimSun" charset="-122"/>
                <a:cs typeface="SimSun" charset="-122"/>
              </a:rPr>
              <a:t>披露？</a:t>
            </a:r>
            <a:endParaRPr lang="zh-CN" altLang="en-US" b="1" dirty="0">
              <a:latin typeface="SimSun" charset="-122"/>
              <a:ea typeface="SimSun" charset="-122"/>
              <a:cs typeface="SimSun" charset="-122"/>
            </a:endParaRPr>
          </a:p>
          <a:p>
            <a:pPr marL="0" indent="0">
              <a:buNone/>
            </a:pPr>
            <a:r>
              <a:rPr lang="zh-CN" altLang="en-US" dirty="0" smtClean="0">
                <a:latin typeface="SimSun" charset="-122"/>
                <a:ea typeface="SimSun" charset="-122"/>
                <a:cs typeface="SimSun" charset="-122"/>
              </a:rPr>
              <a:t>    中</a:t>
            </a:r>
            <a:r>
              <a:rPr lang="zh-CN" altLang="en-US" dirty="0">
                <a:latin typeface="SimSun" charset="-122"/>
                <a:ea typeface="SimSun" charset="-122"/>
                <a:cs typeface="SimSun" charset="-122"/>
              </a:rPr>
              <a:t>航油的母公司</a:t>
            </a:r>
            <a:r>
              <a:rPr lang="en-US" altLang="zh-CN" dirty="0">
                <a:latin typeface="SimSun" charset="-122"/>
                <a:ea typeface="SimSun" charset="-122"/>
                <a:cs typeface="SimSun" charset="-122"/>
              </a:rPr>
              <a:t>2014</a:t>
            </a:r>
            <a:r>
              <a:rPr lang="zh-CN" altLang="en-US" dirty="0">
                <a:latin typeface="SimSun" charset="-122"/>
                <a:ea typeface="SimSun" charset="-122"/>
                <a:cs typeface="SimSun" charset="-122"/>
              </a:rPr>
              <a:t>年</a:t>
            </a:r>
            <a:r>
              <a:rPr lang="en-US" altLang="zh-CN" dirty="0">
                <a:latin typeface="SimSun" charset="-122"/>
                <a:ea typeface="SimSun" charset="-122"/>
                <a:cs typeface="SimSun" charset="-122"/>
              </a:rPr>
              <a:t>10</a:t>
            </a:r>
            <a:r>
              <a:rPr lang="zh-CN" altLang="en-US" dirty="0">
                <a:latin typeface="SimSun" charset="-122"/>
                <a:ea typeface="SimSun" charset="-122"/>
                <a:cs typeface="SimSun" charset="-122"/>
              </a:rPr>
              <a:t>月将它在子公司的</a:t>
            </a:r>
            <a:r>
              <a:rPr lang="en-US" altLang="zh-CN" dirty="0">
                <a:latin typeface="SimSun" charset="-122"/>
                <a:ea typeface="SimSun" charset="-122"/>
                <a:cs typeface="SimSun" charset="-122"/>
              </a:rPr>
              <a:t>15%</a:t>
            </a:r>
            <a:r>
              <a:rPr lang="zh-CN" altLang="en-US" dirty="0">
                <a:latin typeface="SimSun" charset="-122"/>
                <a:ea typeface="SimSun" charset="-122"/>
                <a:cs typeface="SimSun" charset="-122"/>
              </a:rPr>
              <a:t>股权出售，股权从</a:t>
            </a:r>
            <a:r>
              <a:rPr lang="en-US" altLang="zh-CN" dirty="0">
                <a:latin typeface="SimSun" charset="-122"/>
                <a:ea typeface="SimSun" charset="-122"/>
                <a:cs typeface="SimSun" charset="-122"/>
              </a:rPr>
              <a:t>75</a:t>
            </a:r>
            <a:r>
              <a:rPr lang="zh-CN" altLang="en-US" dirty="0">
                <a:latin typeface="SimSun" charset="-122"/>
                <a:ea typeface="SimSun" charset="-122"/>
                <a:cs typeface="SimSun" charset="-122"/>
              </a:rPr>
              <a:t>削减到</a:t>
            </a:r>
            <a:r>
              <a:rPr lang="en-US" altLang="zh-CN" dirty="0">
                <a:latin typeface="SimSun" charset="-122"/>
                <a:ea typeface="SimSun" charset="-122"/>
                <a:cs typeface="SimSun" charset="-122"/>
              </a:rPr>
              <a:t>60%</a:t>
            </a:r>
            <a:r>
              <a:rPr lang="zh-CN" altLang="en-US" dirty="0">
                <a:latin typeface="SimSun" charset="-122"/>
                <a:ea typeface="SimSun" charset="-122"/>
                <a:cs typeface="SimSun" charset="-122"/>
              </a:rPr>
              <a:t>，筹集到</a:t>
            </a:r>
            <a:r>
              <a:rPr lang="en-US" altLang="zh-CN" dirty="0">
                <a:latin typeface="SimSun" charset="-122"/>
                <a:ea typeface="SimSun" charset="-122"/>
                <a:cs typeface="SimSun" charset="-122"/>
              </a:rPr>
              <a:t>1.96</a:t>
            </a:r>
            <a:r>
              <a:rPr lang="zh-CN" altLang="en-US" dirty="0">
                <a:latin typeface="SimSun" charset="-122"/>
                <a:ea typeface="SimSun" charset="-122"/>
                <a:cs typeface="SimSun" charset="-122"/>
              </a:rPr>
              <a:t>亿新元</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合</a:t>
            </a:r>
            <a:r>
              <a:rPr lang="en-US" altLang="zh-CN" dirty="0">
                <a:latin typeface="SimSun" charset="-122"/>
                <a:ea typeface="SimSun" charset="-122"/>
                <a:cs typeface="SimSun" charset="-122"/>
              </a:rPr>
              <a:t>1.08</a:t>
            </a:r>
            <a:r>
              <a:rPr lang="zh-CN" altLang="en-US" dirty="0">
                <a:latin typeface="SimSun" charset="-122"/>
                <a:ea typeface="SimSun" charset="-122"/>
                <a:cs typeface="SimSun" charset="-122"/>
              </a:rPr>
              <a:t>亿美元</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。当时中航油向新加坡交易所提交了一份八行字的声明，报告配股事宜，但没有对此次股票配售的原因作出特别说明。实际上，筹集的资金被用来弥补其已遭受</a:t>
            </a:r>
            <a:r>
              <a:rPr lang="en-US" altLang="zh-CN" dirty="0">
                <a:latin typeface="SimSun" charset="-122"/>
                <a:ea typeface="SimSun" charset="-122"/>
                <a:cs typeface="SimSun" charset="-122"/>
              </a:rPr>
              <a:t>2.32</a:t>
            </a:r>
            <a:r>
              <a:rPr lang="zh-CN" altLang="en-US" dirty="0">
                <a:latin typeface="SimSun" charset="-122"/>
                <a:ea typeface="SimSun" charset="-122"/>
                <a:cs typeface="SimSun" charset="-122"/>
              </a:rPr>
              <a:t>亿美元 油期权交易亏损。而中航油</a:t>
            </a:r>
            <a:r>
              <a:rPr lang="en-US" altLang="zh-CN" dirty="0">
                <a:latin typeface="SimSun" charset="-122"/>
                <a:ea typeface="SimSun" charset="-122"/>
                <a:cs typeface="SimSun" charset="-122"/>
              </a:rPr>
              <a:t>11</a:t>
            </a:r>
            <a:r>
              <a:rPr lang="zh-CN" altLang="en-US" dirty="0">
                <a:latin typeface="SimSun" charset="-122"/>
                <a:ea typeface="SimSun" charset="-122"/>
                <a:cs typeface="SimSun" charset="-122"/>
              </a:rPr>
              <a:t>月时对投资者表示，</a:t>
            </a:r>
            <a:r>
              <a:rPr lang="en-US" altLang="zh-CN" dirty="0">
                <a:latin typeface="SimSun" charset="-122"/>
                <a:ea typeface="SimSun" charset="-122"/>
                <a:cs typeface="SimSun" charset="-122"/>
              </a:rPr>
              <a:t>2004</a:t>
            </a:r>
            <a:r>
              <a:rPr lang="zh-CN" altLang="en-US" dirty="0">
                <a:latin typeface="SimSun" charset="-122"/>
                <a:ea typeface="SimSun" charset="-122"/>
                <a:cs typeface="SimSun" charset="-122"/>
              </a:rPr>
              <a:t>年的收益将超过 </a:t>
            </a:r>
            <a:r>
              <a:rPr lang="en-US" altLang="zh-CN" dirty="0">
                <a:latin typeface="SimSun" charset="-122"/>
                <a:ea typeface="SimSun" charset="-122"/>
                <a:cs typeface="SimSun" charset="-122"/>
              </a:rPr>
              <a:t>2003</a:t>
            </a:r>
            <a:r>
              <a:rPr lang="zh-CN" altLang="en-US" dirty="0">
                <a:latin typeface="SimSun" charset="-122"/>
                <a:ea typeface="SimSun" charset="-122"/>
                <a:cs typeface="SimSun" charset="-122"/>
              </a:rPr>
              <a:t>年业绩，公司未向市场披露这一实际情况。 </a:t>
            </a:r>
          </a:p>
        </p:txBody>
      </p:sp>
    </p:spTree>
    <p:extLst>
      <p:ext uri="{BB962C8B-B14F-4D97-AF65-F5344CB8AC3E}">
        <p14:creationId xmlns:p14="http://schemas.microsoft.com/office/powerpoint/2010/main" val="134988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1" y="685800"/>
            <a:ext cx="8974943" cy="5715000"/>
          </a:xfrm>
        </p:spPr>
        <p:txBody>
          <a:bodyPr>
            <a:normAutofit/>
          </a:bodyPr>
          <a:lstStyle/>
          <a:p>
            <a:pPr marL="0" indent="0">
              <a:lnSpc>
                <a:spcPct val="150000"/>
              </a:lnSpc>
              <a:buNone/>
            </a:pPr>
            <a:r>
              <a:rPr lang="zh-CN" altLang="en-US" b="1" dirty="0">
                <a:latin typeface="SimSun" charset="-122"/>
                <a:ea typeface="SimSun" charset="-122"/>
                <a:cs typeface="SimSun" charset="-122"/>
              </a:rPr>
              <a:t> </a:t>
            </a:r>
            <a:r>
              <a:rPr lang="zh-CN" altLang="en-US" b="1" dirty="0" smtClean="0">
                <a:latin typeface="SimSun" charset="-122"/>
                <a:ea typeface="SimSun" charset="-122"/>
                <a:cs typeface="SimSun" charset="-122"/>
              </a:rPr>
              <a:t>方案：建立</a:t>
            </a:r>
            <a:r>
              <a:rPr lang="zh-CN" altLang="en-US" b="1" dirty="0">
                <a:latin typeface="SimSun" charset="-122"/>
                <a:ea typeface="SimSun" charset="-122"/>
                <a:cs typeface="SimSun" charset="-122"/>
              </a:rPr>
              <a:t>有效的监督激励机制</a:t>
            </a:r>
            <a:endParaRPr lang="en-US" altLang="zh-CN" b="1" dirty="0">
              <a:latin typeface="SimSun" charset="-122"/>
              <a:ea typeface="SimSun" charset="-122"/>
              <a:cs typeface="SimSun" charset="-122"/>
            </a:endParaRPr>
          </a:p>
          <a:p>
            <a:pPr marL="0" indent="0">
              <a:lnSpc>
                <a:spcPct val="170000"/>
              </a:lnSpc>
              <a:buNone/>
            </a:pPr>
            <a:r>
              <a:rPr lang="zh-CN" altLang="en-US" dirty="0" smtClean="0">
                <a:latin typeface="SimSun" charset="-122"/>
                <a:ea typeface="SimSun" charset="-122"/>
                <a:cs typeface="SimSun" charset="-122"/>
              </a:rPr>
              <a:t>（</a:t>
            </a:r>
            <a:r>
              <a:rPr lang="en-US" altLang="zh-CN" dirty="0">
                <a:latin typeface="SimSun" charset="-122"/>
                <a:ea typeface="SimSun" charset="-122"/>
                <a:cs typeface="SimSun" charset="-122"/>
              </a:rPr>
              <a:t>1</a:t>
            </a:r>
            <a:r>
              <a:rPr lang="zh-CN" altLang="en-US" dirty="0">
                <a:latin typeface="SimSun" charset="-122"/>
                <a:ea typeface="SimSun" charset="-122"/>
                <a:cs typeface="SimSun" charset="-122"/>
              </a:rPr>
              <a:t>）通过</a:t>
            </a:r>
            <a:r>
              <a:rPr lang="zh-CN" altLang="en-US" dirty="0" smtClean="0">
                <a:latin typeface="SimSun" charset="-122"/>
                <a:ea typeface="SimSun" charset="-122"/>
                <a:cs typeface="SimSun" charset="-122"/>
              </a:rPr>
              <a:t>公</a:t>
            </a:r>
            <a:r>
              <a:rPr lang="zh-CN" altLang="en-US" dirty="0">
                <a:latin typeface="SimSun" charset="-122"/>
                <a:ea typeface="SimSun" charset="-122"/>
                <a:cs typeface="SimSun" charset="-122"/>
              </a:rPr>
              <a:t>加强母公司的自律和提高对海外公司的控制和监管水平是成功走出去的必要前提条件之一 。在海外子公司出现问题时母公司要明察秋毫，及时监控并按章办事，决不能一错再错，将仅有的挽救良机断送。 </a:t>
            </a:r>
            <a:r>
              <a:rPr lang="zh-CN" altLang="en-US" dirty="0" smtClean="0">
                <a:latin typeface="SimSun" charset="-122"/>
                <a:ea typeface="SimSun" charset="-122"/>
                <a:cs typeface="SimSun" charset="-122"/>
              </a:rPr>
              <a:t>开</a:t>
            </a:r>
            <a:r>
              <a:rPr lang="zh-CN" altLang="en-US" dirty="0">
                <a:latin typeface="SimSun" charset="-122"/>
                <a:ea typeface="SimSun" charset="-122"/>
                <a:cs typeface="SimSun" charset="-122"/>
              </a:rPr>
              <a:t>企业的财务信息，加强银行和社会舆论对企业的财务监督。 </a:t>
            </a:r>
          </a:p>
          <a:p>
            <a:pPr marL="0" indent="0">
              <a:lnSpc>
                <a:spcPct val="170000"/>
              </a:lnSpc>
              <a:buNone/>
            </a:pPr>
            <a:r>
              <a:rPr lang="zh-CN" altLang="en-US" dirty="0">
                <a:latin typeface="SimSun" charset="-122"/>
                <a:ea typeface="SimSun" charset="-122"/>
                <a:cs typeface="SimSun" charset="-122"/>
              </a:rPr>
              <a:t>（</a:t>
            </a:r>
            <a:r>
              <a:rPr lang="en-US" altLang="zh-CN" dirty="0">
                <a:latin typeface="SimSun" charset="-122"/>
                <a:ea typeface="SimSun" charset="-122"/>
                <a:cs typeface="SimSun" charset="-122"/>
              </a:rPr>
              <a:t>2</a:t>
            </a:r>
            <a:r>
              <a:rPr lang="zh-CN" altLang="en-US" dirty="0">
                <a:latin typeface="SimSun" charset="-122"/>
                <a:ea typeface="SimSun" charset="-122"/>
                <a:cs typeface="SimSun" charset="-122"/>
              </a:rPr>
              <a:t>）激励机制本身并不能阻止经营者侵害所有者利益行为的发生，但在严格的监督机制下，他增加了经营者因自己的短期行为可能付出的代价，从而减少了类似行为的发生，在分配方式上，经营者的待遇构成比重应由工资向长期奖励（如分配股权）倾斜</a:t>
            </a:r>
            <a:r>
              <a:rPr lang="en-US" altLang="zh-CN" dirty="0">
                <a:latin typeface="SimSun" charset="-122"/>
                <a:ea typeface="SimSun" charset="-122"/>
                <a:cs typeface="SimSun" charset="-122"/>
              </a:rPr>
              <a:t>,</a:t>
            </a:r>
            <a:r>
              <a:rPr lang="zh-CN" altLang="en-US" dirty="0">
                <a:latin typeface="SimSun" charset="-122"/>
                <a:ea typeface="SimSun" charset="-122"/>
                <a:cs typeface="SimSun" charset="-122"/>
              </a:rPr>
              <a:t>这样的分配制具有较强的自我激励作用，从而抵制经营者的短期行为。 </a:t>
            </a:r>
          </a:p>
          <a:p>
            <a:pPr>
              <a:lnSpc>
                <a:spcPct val="150000"/>
              </a:lnSpc>
            </a:pPr>
            <a:endParaRPr kumimoji="1" lang="zh-CN" altLang="en-US" dirty="0"/>
          </a:p>
        </p:txBody>
      </p:sp>
    </p:spTree>
    <p:extLst>
      <p:ext uri="{BB962C8B-B14F-4D97-AF65-F5344CB8AC3E}">
        <p14:creationId xmlns:p14="http://schemas.microsoft.com/office/powerpoint/2010/main" val="41035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1" y="0"/>
            <a:ext cx="11430000" cy="6857999"/>
          </a:xfrm>
        </p:spPr>
        <p:txBody>
          <a:bodyPr>
            <a:normAutofit fontScale="55000" lnSpcReduction="20000"/>
          </a:bodyPr>
          <a:lstStyle/>
          <a:p>
            <a:pPr marL="0" indent="0">
              <a:lnSpc>
                <a:spcPct val="170000"/>
              </a:lnSpc>
              <a:buNone/>
            </a:pPr>
            <a:r>
              <a:rPr lang="zh-CN" altLang="en-US" sz="3200" b="1" dirty="0">
                <a:latin typeface="SimSun" charset="-122"/>
                <a:ea typeface="SimSun" charset="-122"/>
                <a:cs typeface="SimSun" charset="-122"/>
              </a:rPr>
              <a:t>问题</a:t>
            </a:r>
            <a:r>
              <a:rPr lang="en-US" altLang="zh-CN" sz="3200" b="1" dirty="0">
                <a:latin typeface="SimSun" charset="-122"/>
                <a:ea typeface="SimSun" charset="-122"/>
                <a:cs typeface="SimSun" charset="-122"/>
              </a:rPr>
              <a:t>3</a:t>
            </a:r>
            <a:r>
              <a:rPr lang="zh-CN" altLang="en-US" sz="3200" b="1" dirty="0">
                <a:latin typeface="SimSun" charset="-122"/>
                <a:ea typeface="SimSun" charset="-122"/>
                <a:cs typeface="SimSun" charset="-122"/>
              </a:rPr>
              <a:t>  国资委对于海外国有资产的监管是否仍是空 </a:t>
            </a:r>
            <a:r>
              <a:rPr lang="zh-CN" altLang="en-US" sz="3200" b="1" dirty="0" smtClean="0">
                <a:latin typeface="SimSun" charset="-122"/>
                <a:ea typeface="SimSun" charset="-122"/>
                <a:cs typeface="SimSun" charset="-122"/>
              </a:rPr>
              <a:t>？</a:t>
            </a:r>
            <a:endParaRPr lang="en-US" altLang="zh-CN" sz="3200" b="1" dirty="0" smtClean="0">
              <a:latin typeface="SimSun" charset="-122"/>
              <a:ea typeface="SimSun" charset="-122"/>
              <a:cs typeface="SimSun" charset="-122"/>
            </a:endParaRPr>
          </a:p>
          <a:p>
            <a:pPr>
              <a:lnSpc>
                <a:spcPct val="170000"/>
              </a:lnSpc>
            </a:pPr>
            <a:r>
              <a:rPr lang="zh-CN" altLang="en-US" sz="3800" dirty="0" smtClean="0">
                <a:latin typeface="SimSun" charset="-122"/>
                <a:ea typeface="SimSun" charset="-122"/>
                <a:cs typeface="SimSun" charset="-122"/>
              </a:rPr>
              <a:t>事后，国资委首次确认</a:t>
            </a:r>
            <a:r>
              <a:rPr lang="zh-CN" altLang="en-US" sz="3800" dirty="0">
                <a:latin typeface="SimSun" charset="-122"/>
                <a:ea typeface="SimSun" charset="-122"/>
                <a:cs typeface="SimSun" charset="-122"/>
              </a:rPr>
              <a:t>并公布</a:t>
            </a:r>
            <a:r>
              <a:rPr lang="zh-CN" altLang="en-US" sz="3800" dirty="0" smtClean="0">
                <a:latin typeface="SimSun" charset="-122"/>
                <a:ea typeface="SimSun" charset="-122"/>
                <a:cs typeface="SimSun" charset="-122"/>
              </a:rPr>
              <a:t>第一批</a:t>
            </a:r>
            <a:r>
              <a:rPr lang="en-US" altLang="zh-CN" sz="3800" dirty="0" smtClean="0">
                <a:latin typeface="SimSun" charset="-122"/>
                <a:ea typeface="SimSun" charset="-122"/>
                <a:cs typeface="SimSun" charset="-122"/>
              </a:rPr>
              <a:t>49</a:t>
            </a:r>
            <a:r>
              <a:rPr lang="zh-CN" altLang="en-US" sz="3800" dirty="0" smtClean="0">
                <a:latin typeface="SimSun" charset="-122"/>
                <a:ea typeface="SimSun" charset="-122"/>
                <a:cs typeface="SimSun" charset="-122"/>
              </a:rPr>
              <a:t>家</a:t>
            </a:r>
            <a:r>
              <a:rPr lang="zh-CN" altLang="en-US" sz="3800" dirty="0">
                <a:latin typeface="SimSun" charset="-122"/>
                <a:ea typeface="SimSun" charset="-122"/>
                <a:cs typeface="SimSun" charset="-122"/>
              </a:rPr>
              <a:t>中央企业的主业，让社会监督</a:t>
            </a:r>
            <a:r>
              <a:rPr lang="zh-CN" altLang="en-US" sz="3800" dirty="0" smtClean="0">
                <a:latin typeface="SimSun" charset="-122"/>
                <a:ea typeface="SimSun" charset="-122"/>
                <a:cs typeface="SimSun" charset="-122"/>
              </a:rPr>
              <a:t>。一方面，是努力做大做</a:t>
            </a:r>
            <a:r>
              <a:rPr lang="zh-CN" altLang="en-US" sz="3800" dirty="0">
                <a:latin typeface="SimSun" charset="-122"/>
                <a:ea typeface="SimSun" charset="-122"/>
                <a:cs typeface="SimSun" charset="-122"/>
              </a:rPr>
              <a:t>强中央企业，</a:t>
            </a:r>
            <a:r>
              <a:rPr lang="zh-CN" altLang="en-US" sz="3800" dirty="0" smtClean="0">
                <a:latin typeface="SimSun" charset="-122"/>
                <a:ea typeface="SimSun" charset="-122"/>
                <a:cs typeface="SimSun" charset="-122"/>
              </a:rPr>
              <a:t>提高核心竞争 </a:t>
            </a:r>
            <a:r>
              <a:rPr lang="en-US" altLang="zh-CN" sz="3800" dirty="0">
                <a:latin typeface="SimSun" charset="-122"/>
                <a:ea typeface="SimSun" charset="-122"/>
                <a:cs typeface="SimSun" charset="-122"/>
              </a:rPr>
              <a:t>; </a:t>
            </a:r>
            <a:r>
              <a:rPr lang="zh-CN" altLang="en-US" sz="3800" dirty="0" smtClean="0">
                <a:latin typeface="SimSun" charset="-122"/>
                <a:ea typeface="SimSun" charset="-122"/>
                <a:cs typeface="SimSun" charset="-122"/>
              </a:rPr>
              <a:t>而另一方面，促使企业平稳、持续、健康发展，防止企业经营大起大落 。亡羊补牢</a:t>
            </a:r>
            <a:r>
              <a:rPr lang="zh-CN" altLang="en-US" sz="3800" dirty="0">
                <a:latin typeface="SimSun" charset="-122"/>
                <a:ea typeface="SimSun" charset="-122"/>
                <a:cs typeface="SimSun" charset="-122"/>
              </a:rPr>
              <a:t>，尤未晚矣</a:t>
            </a:r>
            <a:r>
              <a:rPr lang="zh-CN" altLang="en-US" sz="3800" dirty="0" smtClean="0">
                <a:latin typeface="SimSun" charset="-122"/>
                <a:ea typeface="SimSun" charset="-122"/>
                <a:cs typeface="SimSun" charset="-122"/>
              </a:rPr>
              <a:t>。</a:t>
            </a:r>
            <a:r>
              <a:rPr lang="en-US" altLang="zh-CN" sz="3800" dirty="0" smtClean="0">
                <a:latin typeface="SimSun" charset="-122"/>
                <a:ea typeface="SimSun" charset="-122"/>
                <a:cs typeface="SimSun" charset="-122"/>
              </a:rPr>
              <a:t>2014</a:t>
            </a:r>
            <a:r>
              <a:rPr lang="zh-CN" altLang="en-US" sz="3800" dirty="0" smtClean="0">
                <a:latin typeface="SimSun" charset="-122"/>
                <a:ea typeface="SimSun" charset="-122"/>
                <a:cs typeface="SimSun" charset="-122"/>
              </a:rPr>
              <a:t>年</a:t>
            </a:r>
            <a:r>
              <a:rPr lang="en-US" altLang="zh-CN" sz="3800" dirty="0" smtClean="0">
                <a:latin typeface="SimSun" charset="-122"/>
                <a:ea typeface="SimSun" charset="-122"/>
                <a:cs typeface="SimSun" charset="-122"/>
              </a:rPr>
              <a:t>12</a:t>
            </a:r>
            <a:r>
              <a:rPr lang="zh-CN" altLang="en-US" sz="3800" dirty="0" smtClean="0">
                <a:latin typeface="SimSun" charset="-122"/>
                <a:ea typeface="SimSun" charset="-122"/>
                <a:cs typeface="SimSun" charset="-122"/>
              </a:rPr>
              <a:t>月</a:t>
            </a:r>
            <a:r>
              <a:rPr lang="en-US" altLang="zh-CN" sz="3800" dirty="0" smtClean="0">
                <a:latin typeface="SimSun" charset="-122"/>
                <a:ea typeface="SimSun" charset="-122"/>
                <a:cs typeface="SimSun" charset="-122"/>
              </a:rPr>
              <a:t>13</a:t>
            </a:r>
            <a:r>
              <a:rPr lang="zh-CN" altLang="en-US" sz="3800" dirty="0" smtClean="0">
                <a:latin typeface="SimSun" charset="-122"/>
                <a:ea typeface="SimSun" charset="-122"/>
                <a:cs typeface="SimSun" charset="-122"/>
              </a:rPr>
              <a:t>日下午</a:t>
            </a:r>
            <a:r>
              <a:rPr lang="zh-CN" altLang="en-US" sz="3800" dirty="0">
                <a:latin typeface="SimSun" charset="-122"/>
                <a:ea typeface="SimSun" charset="-122"/>
                <a:cs typeface="SimSun" charset="-122"/>
              </a:rPr>
              <a:t>，谈到</a:t>
            </a:r>
            <a:r>
              <a:rPr lang="zh-CN" altLang="en-US" sz="3800" dirty="0" smtClean="0">
                <a:latin typeface="SimSun" charset="-122"/>
                <a:ea typeface="SimSun" charset="-122"/>
                <a:cs typeface="SimSun" charset="-122"/>
              </a:rPr>
              <a:t>近日引发轩然大波</a:t>
            </a:r>
            <a:r>
              <a:rPr lang="zh-CN" altLang="en-US" sz="3800" dirty="0">
                <a:latin typeface="SimSun" charset="-122"/>
                <a:ea typeface="SimSun" charset="-122"/>
                <a:cs typeface="SimSun" charset="-122"/>
              </a:rPr>
              <a:t>的中航油事件时，国资委</a:t>
            </a:r>
            <a:r>
              <a:rPr lang="zh-CN" altLang="en-US" sz="3800" dirty="0" smtClean="0">
                <a:latin typeface="SimSun" charset="-122"/>
                <a:ea typeface="SimSun" charset="-122"/>
                <a:cs typeface="SimSun" charset="-122"/>
              </a:rPr>
              <a:t>主任李荣融脸色严峻</a:t>
            </a:r>
            <a:r>
              <a:rPr lang="zh-CN" altLang="en-US" sz="3800" dirty="0">
                <a:latin typeface="SimSun" charset="-122"/>
                <a:ea typeface="SimSun" charset="-122"/>
                <a:cs typeface="SimSun" charset="-122"/>
              </a:rPr>
              <a:t>，</a:t>
            </a:r>
            <a:r>
              <a:rPr lang="zh-CN" altLang="en-US" sz="3800" dirty="0" smtClean="0">
                <a:latin typeface="SimSun" charset="-122"/>
                <a:ea typeface="SimSun" charset="-122"/>
                <a:cs typeface="SimSun" charset="-122"/>
              </a:rPr>
              <a:t>“公司治理结构和风控</a:t>
            </a:r>
            <a:r>
              <a:rPr lang="zh-CN" altLang="en-US" sz="3800" dirty="0">
                <a:latin typeface="SimSun" charset="-122"/>
                <a:ea typeface="SimSun" charset="-122"/>
                <a:cs typeface="SimSun" charset="-122"/>
              </a:rPr>
              <a:t>体制将</a:t>
            </a:r>
            <a:r>
              <a:rPr lang="zh-CN" altLang="en-US" sz="3800" dirty="0" smtClean="0">
                <a:latin typeface="SimSun" charset="-122"/>
                <a:ea typeface="SimSun" charset="-122"/>
                <a:cs typeface="SimSun" charset="-122"/>
              </a:rPr>
              <a:t>是</a:t>
            </a:r>
            <a:r>
              <a:rPr lang="en-US" altLang="zh-CN" sz="3800" dirty="0" smtClean="0">
                <a:latin typeface="SimSun" charset="-122"/>
                <a:ea typeface="SimSun" charset="-122"/>
                <a:cs typeface="SimSun" charset="-122"/>
              </a:rPr>
              <a:t>2005</a:t>
            </a:r>
            <a:r>
              <a:rPr lang="zh-CN" altLang="en-US" sz="3800" dirty="0" smtClean="0">
                <a:latin typeface="SimSun" charset="-122"/>
                <a:ea typeface="SimSun" charset="-122"/>
                <a:cs typeface="SimSun" charset="-122"/>
              </a:rPr>
              <a:t>年国企改革的</a:t>
            </a:r>
            <a:r>
              <a:rPr lang="zh-CN" altLang="en-US" sz="3800" dirty="0">
                <a:latin typeface="SimSun" charset="-122"/>
                <a:ea typeface="SimSun" charset="-122"/>
                <a:cs typeface="SimSun" charset="-122"/>
              </a:rPr>
              <a:t>重点内容”。 中共中央政治局常委、国务院副</a:t>
            </a:r>
            <a:r>
              <a:rPr lang="zh-CN" altLang="en-US" sz="3800" dirty="0" smtClean="0">
                <a:latin typeface="SimSun" charset="-122"/>
                <a:ea typeface="SimSun" charset="-122"/>
                <a:cs typeface="SimSun" charset="-122"/>
              </a:rPr>
              <a:t>总理黄菊</a:t>
            </a:r>
            <a:r>
              <a:rPr lang="zh-CN" altLang="en-US" sz="3800" dirty="0">
                <a:latin typeface="SimSun" charset="-122"/>
                <a:ea typeface="SimSun" charset="-122"/>
                <a:cs typeface="SimSun" charset="-122"/>
              </a:rPr>
              <a:t>最近</a:t>
            </a:r>
            <a:r>
              <a:rPr lang="zh-CN" altLang="en-US" sz="3800" dirty="0" smtClean="0">
                <a:latin typeface="SimSun" charset="-122"/>
                <a:ea typeface="SimSun" charset="-122"/>
                <a:cs typeface="SimSun" charset="-122"/>
              </a:rPr>
              <a:t>做出了“加快推进</a:t>
            </a:r>
            <a:r>
              <a:rPr lang="zh-CN" altLang="en-US" sz="3800" dirty="0">
                <a:latin typeface="SimSun" charset="-122"/>
                <a:ea typeface="SimSun" charset="-122"/>
                <a:cs typeface="SimSun" charset="-122"/>
              </a:rPr>
              <a:t>国有企业</a:t>
            </a:r>
            <a:r>
              <a:rPr lang="zh-CN" altLang="en-US" sz="3800" dirty="0" smtClean="0">
                <a:latin typeface="SimSun" charset="-122"/>
                <a:ea typeface="SimSun" charset="-122"/>
                <a:cs typeface="SimSun" charset="-122"/>
              </a:rPr>
              <a:t>改革，进一步</a:t>
            </a:r>
            <a:r>
              <a:rPr lang="zh-CN" altLang="en-US" sz="3800" dirty="0">
                <a:latin typeface="SimSun" charset="-122"/>
                <a:ea typeface="SimSun" charset="-122"/>
                <a:cs typeface="SimSun" charset="-122"/>
              </a:rPr>
              <a:t>消除影响和制约中央企业</a:t>
            </a:r>
            <a:r>
              <a:rPr lang="zh-CN" altLang="en-US" sz="3800" dirty="0" smtClean="0">
                <a:latin typeface="SimSun" charset="-122"/>
                <a:ea typeface="SimSun" charset="-122"/>
                <a:cs typeface="SimSun" charset="-122"/>
              </a:rPr>
              <a:t>提高质量效益</a:t>
            </a:r>
            <a:r>
              <a:rPr lang="zh-CN" altLang="en-US" sz="3800" dirty="0">
                <a:latin typeface="SimSun" charset="-122"/>
                <a:ea typeface="SimSun" charset="-122"/>
                <a:cs typeface="SimSun" charset="-122"/>
              </a:rPr>
              <a:t>的体制机制障碍”的指示。国资委</a:t>
            </a:r>
            <a:r>
              <a:rPr lang="zh-CN" altLang="en-US" sz="3800" dirty="0" smtClean="0">
                <a:latin typeface="SimSun" charset="-122"/>
                <a:ea typeface="SimSun" charset="-122"/>
                <a:cs typeface="SimSun" charset="-122"/>
              </a:rPr>
              <a:t>主任李荣融</a:t>
            </a:r>
            <a:r>
              <a:rPr lang="zh-CN" altLang="en-US" sz="3800" dirty="0">
                <a:latin typeface="SimSun" charset="-122"/>
                <a:ea typeface="SimSun" charset="-122"/>
                <a:cs typeface="SimSun" charset="-122"/>
              </a:rPr>
              <a:t>则表示</a:t>
            </a:r>
            <a:r>
              <a:rPr lang="zh-CN" altLang="en-US" sz="3800" dirty="0" smtClean="0">
                <a:latin typeface="SimSun" charset="-122"/>
                <a:ea typeface="SimSun" charset="-122"/>
                <a:cs typeface="SimSun" charset="-122"/>
              </a:rPr>
              <a:t>，在</a:t>
            </a:r>
            <a:r>
              <a:rPr lang="en-US" altLang="zh-CN" sz="3800" dirty="0" smtClean="0">
                <a:latin typeface="SimSun" charset="-122"/>
                <a:ea typeface="SimSun" charset="-122"/>
                <a:cs typeface="SimSun" charset="-122"/>
              </a:rPr>
              <a:t>2005</a:t>
            </a:r>
            <a:r>
              <a:rPr lang="zh-CN" altLang="en-US" sz="3800" dirty="0" smtClean="0">
                <a:latin typeface="SimSun" charset="-122"/>
                <a:ea typeface="SimSun" charset="-122"/>
                <a:cs typeface="SimSun" charset="-122"/>
              </a:rPr>
              <a:t>年，将力争</a:t>
            </a:r>
            <a:r>
              <a:rPr lang="zh-CN" altLang="en-US" sz="3800" dirty="0">
                <a:latin typeface="SimSun" charset="-122"/>
                <a:ea typeface="SimSun" charset="-122"/>
                <a:cs typeface="SimSun" charset="-122"/>
              </a:rPr>
              <a:t>在央企布局和结构的</a:t>
            </a:r>
            <a:r>
              <a:rPr lang="zh-CN" altLang="en-US" sz="3800" dirty="0" smtClean="0">
                <a:latin typeface="SimSun" charset="-122"/>
                <a:ea typeface="SimSun" charset="-122"/>
                <a:cs typeface="SimSun" charset="-122"/>
              </a:rPr>
              <a:t>战略性</a:t>
            </a:r>
            <a:r>
              <a:rPr lang="zh-CN" altLang="en-US" sz="3800" dirty="0">
                <a:latin typeface="SimSun" charset="-122"/>
                <a:ea typeface="SimSun" charset="-122"/>
                <a:cs typeface="SimSun" charset="-122"/>
              </a:rPr>
              <a:t>调整上取得</a:t>
            </a:r>
            <a:r>
              <a:rPr lang="zh-CN" altLang="en-US" sz="3800" dirty="0" smtClean="0">
                <a:latin typeface="SimSun" charset="-122"/>
                <a:ea typeface="SimSun" charset="-122"/>
                <a:cs typeface="SimSun" charset="-122"/>
              </a:rPr>
              <a:t>新的</a:t>
            </a:r>
            <a:r>
              <a:rPr lang="zh-CN" altLang="en-US" sz="3800" dirty="0">
                <a:latin typeface="SimSun" charset="-122"/>
                <a:ea typeface="SimSun" charset="-122"/>
                <a:cs typeface="SimSun" charset="-122"/>
              </a:rPr>
              <a:t>突破，在股份</a:t>
            </a:r>
            <a:r>
              <a:rPr lang="zh-CN" altLang="en-US" sz="3800" dirty="0" smtClean="0">
                <a:latin typeface="SimSun" charset="-122"/>
                <a:ea typeface="SimSun" charset="-122"/>
                <a:cs typeface="SimSun" charset="-122"/>
              </a:rPr>
              <a:t>制改革和</a:t>
            </a:r>
            <a:r>
              <a:rPr lang="zh-CN" altLang="en-US" sz="3800" dirty="0">
                <a:latin typeface="SimSun" charset="-122"/>
                <a:ea typeface="SimSun" charset="-122"/>
                <a:cs typeface="SimSun" charset="-122"/>
              </a:rPr>
              <a:t>完善公司</a:t>
            </a:r>
            <a:r>
              <a:rPr lang="zh-CN" altLang="en-US" sz="3800" dirty="0" smtClean="0">
                <a:latin typeface="SimSun" charset="-122"/>
                <a:ea typeface="SimSun" charset="-122"/>
                <a:cs typeface="SimSun" charset="-122"/>
              </a:rPr>
              <a:t>治理结构方面取得</a:t>
            </a:r>
            <a:r>
              <a:rPr lang="zh-CN" altLang="en-US" sz="3800" dirty="0">
                <a:latin typeface="SimSun" charset="-122"/>
                <a:ea typeface="SimSun" charset="-122"/>
                <a:cs typeface="SimSun" charset="-122"/>
              </a:rPr>
              <a:t>新的</a:t>
            </a:r>
            <a:r>
              <a:rPr lang="zh-CN" altLang="en-US" sz="3800" dirty="0" smtClean="0">
                <a:latin typeface="SimSun" charset="-122"/>
                <a:ea typeface="SimSun" charset="-122"/>
                <a:cs typeface="SimSun" charset="-122"/>
              </a:rPr>
              <a:t>进展</a:t>
            </a:r>
            <a:r>
              <a:rPr lang="zh-CN" altLang="en-US" sz="3800" dirty="0">
                <a:latin typeface="SimSun" charset="-122"/>
                <a:ea typeface="SimSun" charset="-122"/>
                <a:cs typeface="SimSun" charset="-122"/>
              </a:rPr>
              <a:t>，在</a:t>
            </a:r>
            <a:r>
              <a:rPr lang="zh-CN" altLang="en-US" sz="3800" dirty="0" smtClean="0">
                <a:latin typeface="SimSun" charset="-122"/>
                <a:ea typeface="SimSun" charset="-122"/>
                <a:cs typeface="SimSun" charset="-122"/>
              </a:rPr>
              <a:t>提高中央</a:t>
            </a:r>
            <a:r>
              <a:rPr lang="zh-CN" altLang="en-US" sz="3800" dirty="0">
                <a:latin typeface="SimSun" charset="-122"/>
                <a:ea typeface="SimSun" charset="-122"/>
                <a:cs typeface="SimSun" charset="-122"/>
              </a:rPr>
              <a:t>企业整体素质和资产</a:t>
            </a:r>
            <a:r>
              <a:rPr lang="zh-CN" altLang="en-US" sz="3800" dirty="0" smtClean="0">
                <a:latin typeface="SimSun" charset="-122"/>
                <a:ea typeface="SimSun" charset="-122"/>
                <a:cs typeface="SimSun" charset="-122"/>
              </a:rPr>
              <a:t>质量跨上</a:t>
            </a:r>
            <a:r>
              <a:rPr lang="zh-CN" altLang="en-US" sz="3800" dirty="0">
                <a:latin typeface="SimSun" charset="-122"/>
                <a:ea typeface="SimSun" charset="-122"/>
                <a:cs typeface="SimSun" charset="-122"/>
              </a:rPr>
              <a:t>新的台阶</a:t>
            </a:r>
            <a:r>
              <a:rPr lang="zh-CN" altLang="en-US" sz="3800" dirty="0" smtClean="0">
                <a:latin typeface="SimSun" charset="-122"/>
                <a:ea typeface="SimSun" charset="-122"/>
                <a:cs typeface="SimSun" charset="-122"/>
              </a:rPr>
              <a:t>。“ </a:t>
            </a:r>
            <a:r>
              <a:rPr lang="zh-CN" altLang="en-US" sz="3800" dirty="0">
                <a:latin typeface="SimSun" charset="-122"/>
                <a:ea typeface="SimSun" charset="-122"/>
                <a:cs typeface="SimSun" charset="-122"/>
              </a:rPr>
              <a:t>随着中央企业境外投资活动的增多和规模的</a:t>
            </a:r>
            <a:r>
              <a:rPr lang="zh-CN" altLang="en-US" sz="3800" dirty="0" smtClean="0">
                <a:latin typeface="SimSun" charset="-122"/>
                <a:ea typeface="SimSun" charset="-122"/>
                <a:cs typeface="SimSun" charset="-122"/>
              </a:rPr>
              <a:t>扩大，风险将明显加大，”李荣融</a:t>
            </a:r>
            <a:r>
              <a:rPr lang="zh-CN" altLang="en-US" sz="3800" dirty="0">
                <a:latin typeface="SimSun" charset="-122"/>
                <a:ea typeface="SimSun" charset="-122"/>
                <a:cs typeface="SimSun" charset="-122"/>
              </a:rPr>
              <a:t>说，“ 中央企业在</a:t>
            </a:r>
            <a:r>
              <a:rPr lang="zh-CN" altLang="en-US" sz="3800" dirty="0" smtClean="0">
                <a:latin typeface="SimSun" charset="-122"/>
                <a:ea typeface="SimSun" charset="-122"/>
                <a:cs typeface="SimSun" charset="-122"/>
              </a:rPr>
              <a:t>发展战略的</a:t>
            </a:r>
            <a:r>
              <a:rPr lang="zh-CN" altLang="en-US" sz="3800" dirty="0">
                <a:latin typeface="SimSun" charset="-122"/>
                <a:ea typeface="SimSun" charset="-122"/>
                <a:cs typeface="SimSun" charset="-122"/>
              </a:rPr>
              <a:t>制定、投融资</a:t>
            </a:r>
            <a:r>
              <a:rPr lang="zh-CN" altLang="en-US" sz="3800" dirty="0" smtClean="0">
                <a:latin typeface="SimSun" charset="-122"/>
                <a:ea typeface="SimSun" charset="-122"/>
                <a:cs typeface="SimSun" charset="-122"/>
              </a:rPr>
              <a:t>决策</a:t>
            </a:r>
            <a:r>
              <a:rPr lang="zh-CN" altLang="en-US" sz="3800" dirty="0">
                <a:latin typeface="SimSun" charset="-122"/>
                <a:ea typeface="SimSun" charset="-122"/>
                <a:cs typeface="SimSun" charset="-122"/>
              </a:rPr>
              <a:t>包括对外收购股权</a:t>
            </a:r>
            <a:r>
              <a:rPr lang="zh-CN" altLang="en-US" sz="3800" dirty="0" smtClean="0">
                <a:latin typeface="SimSun" charset="-122"/>
                <a:ea typeface="SimSun" charset="-122"/>
                <a:cs typeface="SimSun" charset="-122"/>
              </a:rPr>
              <a:t>、日常</a:t>
            </a:r>
            <a:r>
              <a:rPr lang="zh-CN" altLang="en-US" sz="3800" dirty="0">
                <a:latin typeface="SimSun" charset="-122"/>
                <a:ea typeface="SimSun" charset="-122"/>
                <a:cs typeface="SimSun" charset="-122"/>
              </a:rPr>
              <a:t>业务运作尤其是涉及期货</a:t>
            </a:r>
            <a:r>
              <a:rPr lang="zh-CN" altLang="en-US" sz="3800" dirty="0" smtClean="0">
                <a:latin typeface="SimSun" charset="-122"/>
                <a:ea typeface="SimSun" charset="-122"/>
                <a:cs typeface="SimSun" charset="-122"/>
              </a:rPr>
              <a:t>等高风险业务 </a:t>
            </a:r>
            <a:r>
              <a:rPr lang="zh-CN" altLang="en-US" sz="3800" dirty="0">
                <a:latin typeface="SimSun" charset="-122"/>
                <a:ea typeface="SimSun" charset="-122"/>
                <a:cs typeface="SimSun" charset="-122"/>
              </a:rPr>
              <a:t>、</a:t>
            </a:r>
            <a:r>
              <a:rPr lang="zh-CN" altLang="en-US" sz="3800" dirty="0" smtClean="0">
                <a:latin typeface="SimSun" charset="-122"/>
                <a:ea typeface="SimSun" charset="-122"/>
                <a:cs typeface="SimSun" charset="-122"/>
              </a:rPr>
              <a:t>财务报告管理、内部审计体系建设 </a:t>
            </a:r>
            <a:r>
              <a:rPr lang="zh-CN" altLang="en-US" sz="3800" dirty="0">
                <a:latin typeface="SimSun" charset="-122"/>
                <a:ea typeface="SimSun" charset="-122"/>
                <a:cs typeface="SimSun" charset="-122"/>
              </a:rPr>
              <a:t>等 ，</a:t>
            </a:r>
            <a:r>
              <a:rPr lang="zh-CN" altLang="en-US" sz="3800" dirty="0" smtClean="0">
                <a:latin typeface="SimSun" charset="-122"/>
                <a:ea typeface="SimSun" charset="-122"/>
                <a:cs typeface="SimSun" charset="-122"/>
              </a:rPr>
              <a:t>要完善相关制度 ，建立健全风险的识别 </a:t>
            </a:r>
            <a:r>
              <a:rPr lang="zh-CN" altLang="en-US" sz="3800" dirty="0">
                <a:latin typeface="SimSun" charset="-122"/>
                <a:ea typeface="SimSun" charset="-122"/>
                <a:cs typeface="SimSun" charset="-122"/>
              </a:rPr>
              <a:t>、</a:t>
            </a:r>
            <a:r>
              <a:rPr lang="zh-CN" altLang="en-US" sz="3800" dirty="0" smtClean="0">
                <a:latin typeface="SimSun" charset="-122"/>
                <a:ea typeface="SimSun" charset="-122"/>
                <a:cs typeface="SimSun" charset="-122"/>
              </a:rPr>
              <a:t>监测控制和防范机制 </a:t>
            </a:r>
            <a:r>
              <a:rPr lang="zh-CN" altLang="en-US" sz="3800" dirty="0">
                <a:latin typeface="SimSun" charset="-122"/>
                <a:ea typeface="SimSun" charset="-122"/>
                <a:cs typeface="SimSun" charset="-122"/>
              </a:rPr>
              <a:t>，</a:t>
            </a:r>
            <a:r>
              <a:rPr lang="zh-CN" altLang="en-US" sz="3800" dirty="0" smtClean="0">
                <a:latin typeface="SimSun" charset="-122"/>
                <a:ea typeface="SimSun" charset="-122"/>
                <a:cs typeface="SimSun" charset="-122"/>
              </a:rPr>
              <a:t>使风险管理日常化</a:t>
            </a:r>
            <a:r>
              <a:rPr lang="zh-CN" altLang="en-US" sz="3800" dirty="0">
                <a:latin typeface="SimSun" charset="-122"/>
                <a:ea typeface="SimSun" charset="-122"/>
                <a:cs typeface="SimSun" charset="-122"/>
              </a:rPr>
              <a:t>、制度化。</a:t>
            </a:r>
            <a:r>
              <a:rPr lang="zh-CN" altLang="en-US" sz="3800" dirty="0" smtClean="0">
                <a:latin typeface="SimSun" charset="-122"/>
                <a:ea typeface="SimSun" charset="-122"/>
                <a:cs typeface="SimSun" charset="-122"/>
              </a:rPr>
              <a:t>”</a:t>
            </a:r>
            <a:endParaRPr lang="zh-CN" altLang="en-US" sz="2900" b="1" dirty="0"/>
          </a:p>
          <a:p>
            <a:pPr marL="0" indent="0">
              <a:buNone/>
            </a:pPr>
            <a:endParaRPr kumimoji="1" lang="zh-CN" altLang="en-US" b="1" dirty="0"/>
          </a:p>
        </p:txBody>
      </p:sp>
    </p:spTree>
    <p:extLst>
      <p:ext uri="{BB962C8B-B14F-4D97-AF65-F5344CB8AC3E}">
        <p14:creationId xmlns:p14="http://schemas.microsoft.com/office/powerpoint/2010/main" val="153921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55067" y="2912533"/>
            <a:ext cx="3262432" cy="1323439"/>
          </a:xfrm>
          <a:prstGeom prst="rect">
            <a:avLst/>
          </a:prstGeom>
          <a:noFill/>
        </p:spPr>
        <p:txBody>
          <a:bodyPr wrap="none" rtlCol="0">
            <a:spAutoFit/>
          </a:bodyPr>
          <a:lstStyle/>
          <a:p>
            <a:r>
              <a:rPr kumimoji="1" lang="zh-CN" altLang="en-US" sz="8000" b="1" dirty="0" smtClean="0">
                <a:solidFill>
                  <a:schemeClr val="bg1"/>
                </a:solidFill>
              </a:rPr>
              <a:t>谢谢！</a:t>
            </a:r>
            <a:endParaRPr kumimoji="1" lang="zh-CN" altLang="en-US" sz="8000" b="1" dirty="0">
              <a:solidFill>
                <a:schemeClr val="bg1"/>
              </a:solidFill>
            </a:endParaRPr>
          </a:p>
        </p:txBody>
      </p:sp>
    </p:spTree>
    <p:extLst>
      <p:ext uri="{BB962C8B-B14F-4D97-AF65-F5344CB8AC3E}">
        <p14:creationId xmlns:p14="http://schemas.microsoft.com/office/powerpoint/2010/main" val="192813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4232" y="1325880"/>
            <a:ext cx="8534400" cy="3615267"/>
          </a:xfrm>
        </p:spPr>
        <p:txBody>
          <a:bodyPr>
            <a:normAutofit/>
          </a:bodyPr>
          <a:lstStyle/>
          <a:p>
            <a:pPr marL="0" indent="0">
              <a:lnSpc>
                <a:spcPct val="150000"/>
              </a:lnSpc>
              <a:buNone/>
            </a:pPr>
            <a:r>
              <a:rPr kumimoji="1" lang="zh-CN" altLang="en-US" sz="3200" b="1" dirty="0" smtClean="0">
                <a:latin typeface="SimSun" charset="-122"/>
                <a:ea typeface="SimSun" charset="-122"/>
                <a:cs typeface="SimSun" charset="-122"/>
              </a:rPr>
              <a:t>一、何为金融风险</a:t>
            </a:r>
            <a:endParaRPr kumimoji="1" lang="en-US" altLang="zh-CN" sz="3200" b="1" dirty="0" smtClean="0">
              <a:latin typeface="SimSun" charset="-122"/>
              <a:ea typeface="SimSun" charset="-122"/>
              <a:cs typeface="SimSun" charset="-122"/>
            </a:endParaRPr>
          </a:p>
          <a:p>
            <a:pPr marL="0" indent="0">
              <a:lnSpc>
                <a:spcPct val="150000"/>
              </a:lnSpc>
              <a:buNone/>
            </a:pPr>
            <a:r>
              <a:rPr kumimoji="1" lang="zh-CN" altLang="en-US" sz="3200" b="1" dirty="0" smtClean="0">
                <a:latin typeface="SimSun" charset="-122"/>
                <a:ea typeface="SimSun" charset="-122"/>
                <a:cs typeface="SimSun" charset="-122"/>
              </a:rPr>
              <a:t>二、</a:t>
            </a:r>
            <a:r>
              <a:rPr lang="zh-CN" altLang="zh-CN" sz="3200" b="1" dirty="0">
                <a:latin typeface="SimSun" charset="-122"/>
                <a:ea typeface="SimSun" charset="-122"/>
                <a:cs typeface="SimSun" charset="-122"/>
              </a:rPr>
              <a:t>“中航油”</a:t>
            </a:r>
            <a:r>
              <a:rPr lang="zh-CN" altLang="zh-CN" sz="3200" b="1" dirty="0" smtClean="0">
                <a:latin typeface="SimSun" charset="-122"/>
                <a:ea typeface="SimSun" charset="-122"/>
                <a:cs typeface="SimSun" charset="-122"/>
              </a:rPr>
              <a:t>事件</a:t>
            </a:r>
            <a:r>
              <a:rPr lang="zh-CN" altLang="en-US" sz="3200" b="1" dirty="0" smtClean="0">
                <a:latin typeface="SimSun" charset="-122"/>
                <a:ea typeface="SimSun" charset="-122"/>
                <a:cs typeface="SimSun" charset="-122"/>
              </a:rPr>
              <a:t>案情详述</a:t>
            </a:r>
            <a:endParaRPr lang="en-US" altLang="zh-CN" sz="3200" b="1" dirty="0" smtClean="0">
              <a:latin typeface="SimSun" charset="-122"/>
              <a:ea typeface="SimSun" charset="-122"/>
              <a:cs typeface="SimSun" charset="-122"/>
            </a:endParaRPr>
          </a:p>
          <a:p>
            <a:pPr marL="0" indent="0">
              <a:lnSpc>
                <a:spcPct val="150000"/>
              </a:lnSpc>
              <a:buNone/>
            </a:pPr>
            <a:r>
              <a:rPr kumimoji="1" lang="zh-CN" altLang="en-US" sz="3200" b="1" dirty="0" smtClean="0">
                <a:latin typeface="SimSun" charset="-122"/>
                <a:ea typeface="SimSun" charset="-122"/>
                <a:cs typeface="SimSun" charset="-122"/>
              </a:rPr>
              <a:t>三、</a:t>
            </a:r>
            <a:r>
              <a:rPr lang="zh-CN" altLang="zh-CN" sz="3200" b="1" dirty="0">
                <a:latin typeface="SimSun" charset="-122"/>
                <a:ea typeface="SimSun" charset="-122"/>
                <a:cs typeface="SimSun" charset="-122"/>
              </a:rPr>
              <a:t>“中航油”</a:t>
            </a:r>
            <a:r>
              <a:rPr lang="zh-CN" altLang="zh-CN" sz="3200" b="1" dirty="0" smtClean="0">
                <a:latin typeface="SimSun" charset="-122"/>
                <a:ea typeface="SimSun" charset="-122"/>
                <a:cs typeface="SimSun" charset="-122"/>
              </a:rPr>
              <a:t>事件</a:t>
            </a:r>
            <a:r>
              <a:rPr lang="zh-CN" altLang="en-US" sz="3200" b="1" dirty="0" smtClean="0">
                <a:latin typeface="SimSun" charset="-122"/>
                <a:ea typeface="SimSun" charset="-122"/>
                <a:cs typeface="SimSun" charset="-122"/>
              </a:rPr>
              <a:t>原因分析</a:t>
            </a:r>
            <a:endParaRPr lang="en-US" altLang="zh-CN" sz="3200" b="1" dirty="0" smtClean="0">
              <a:latin typeface="SimSun" charset="-122"/>
              <a:ea typeface="SimSun" charset="-122"/>
              <a:cs typeface="SimSun" charset="-122"/>
            </a:endParaRPr>
          </a:p>
          <a:p>
            <a:pPr marL="0" indent="0">
              <a:lnSpc>
                <a:spcPct val="150000"/>
              </a:lnSpc>
              <a:buNone/>
            </a:pPr>
            <a:r>
              <a:rPr kumimoji="1" lang="zh-CN" altLang="en-US" sz="3200" b="1" dirty="0" smtClean="0">
                <a:latin typeface="SimSun" charset="-122"/>
                <a:ea typeface="SimSun" charset="-122"/>
                <a:cs typeface="SimSun" charset="-122"/>
              </a:rPr>
              <a:t>四、关于</a:t>
            </a:r>
            <a:r>
              <a:rPr lang="zh-CN" altLang="zh-CN" sz="3200" b="1" dirty="0" smtClean="0">
                <a:latin typeface="SimSun" charset="-122"/>
                <a:ea typeface="SimSun" charset="-122"/>
                <a:cs typeface="SimSun" charset="-122"/>
              </a:rPr>
              <a:t>“</a:t>
            </a:r>
            <a:r>
              <a:rPr lang="zh-CN" altLang="zh-CN" sz="3200" b="1" dirty="0">
                <a:latin typeface="SimSun" charset="-122"/>
                <a:ea typeface="SimSun" charset="-122"/>
                <a:cs typeface="SimSun" charset="-122"/>
              </a:rPr>
              <a:t>中航油”</a:t>
            </a:r>
            <a:r>
              <a:rPr lang="zh-CN" altLang="zh-CN" sz="3200" b="1" dirty="0" smtClean="0">
                <a:latin typeface="SimSun" charset="-122"/>
                <a:ea typeface="SimSun" charset="-122"/>
                <a:cs typeface="SimSun" charset="-122"/>
              </a:rPr>
              <a:t>事件</a:t>
            </a:r>
            <a:r>
              <a:rPr lang="zh-CN" altLang="en-US" sz="3200" b="1" dirty="0" smtClean="0">
                <a:latin typeface="SimSun" charset="-122"/>
                <a:ea typeface="SimSun" charset="-122"/>
                <a:cs typeface="SimSun" charset="-122"/>
              </a:rPr>
              <a:t>的思考</a:t>
            </a:r>
            <a:r>
              <a:rPr lang="zh-CN" altLang="zh-CN" sz="3200" b="1" dirty="0" smtClean="0">
                <a:latin typeface="SimSun" charset="-122"/>
                <a:ea typeface="SimSun" charset="-122"/>
                <a:cs typeface="SimSun" charset="-122"/>
              </a:rPr>
              <a:t> </a:t>
            </a:r>
            <a:endParaRPr kumimoji="1" lang="zh-CN" altLang="en-US" sz="3200" b="1" dirty="0">
              <a:latin typeface="SimSun" charset="-122"/>
              <a:ea typeface="SimSun" charset="-122"/>
              <a:cs typeface="SimSun" charset="-122"/>
            </a:endParaRPr>
          </a:p>
        </p:txBody>
      </p:sp>
    </p:spTree>
    <p:extLst>
      <p:ext uri="{BB962C8B-B14F-4D97-AF65-F5344CB8AC3E}">
        <p14:creationId xmlns:p14="http://schemas.microsoft.com/office/powerpoint/2010/main" val="72785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032" y="281092"/>
            <a:ext cx="8534400" cy="1507067"/>
          </a:xfrm>
        </p:spPr>
        <p:txBody>
          <a:bodyPr/>
          <a:lstStyle/>
          <a:p>
            <a:pPr>
              <a:lnSpc>
                <a:spcPct val="150000"/>
              </a:lnSpc>
            </a:pPr>
            <a:r>
              <a:rPr kumimoji="1" lang="zh-CN" altLang="en-US" b="1" dirty="0">
                <a:latin typeface="SimSun" charset="-122"/>
                <a:ea typeface="SimSun" charset="-122"/>
                <a:cs typeface="SimSun" charset="-122"/>
              </a:rPr>
              <a:t>一、何为金融风险</a:t>
            </a:r>
            <a:endParaRPr kumimoji="1" lang="en-US" altLang="zh-CN" b="1" dirty="0">
              <a:latin typeface="SimSun" charset="-122"/>
              <a:ea typeface="SimSun" charset="-122"/>
              <a:cs typeface="SimSun" charset="-122"/>
            </a:endParaRPr>
          </a:p>
        </p:txBody>
      </p:sp>
      <p:sp>
        <p:nvSpPr>
          <p:cNvPr id="3" name="内容占位符 2"/>
          <p:cNvSpPr>
            <a:spLocks noGrp="1"/>
          </p:cNvSpPr>
          <p:nvPr>
            <p:ph idx="1"/>
          </p:nvPr>
        </p:nvSpPr>
        <p:spPr>
          <a:xfrm>
            <a:off x="387032" y="1508760"/>
            <a:ext cx="11385868" cy="5143500"/>
          </a:xfrm>
        </p:spPr>
        <p:txBody>
          <a:bodyPr>
            <a:normAutofit/>
          </a:bodyPr>
          <a:lstStyle/>
          <a:p>
            <a:pPr marL="0" indent="0">
              <a:lnSpc>
                <a:spcPct val="150000"/>
              </a:lnSpc>
              <a:buNone/>
            </a:pPr>
            <a:r>
              <a:rPr lang="zh-CN" altLang="en-US" sz="2800" dirty="0">
                <a:latin typeface="SimSun" charset="-122"/>
                <a:ea typeface="SimSun" charset="-122"/>
                <a:cs typeface="SimSun" charset="-122"/>
                <a:hlinkClick r:id="rId2"/>
              </a:rPr>
              <a:t>金融风险</a:t>
            </a:r>
            <a:r>
              <a:rPr lang="zh-CN" altLang="en-US" sz="2800" dirty="0">
                <a:latin typeface="SimSun" charset="-122"/>
                <a:ea typeface="SimSun" charset="-122"/>
                <a:cs typeface="SimSun" charset="-122"/>
              </a:rPr>
              <a:t>指的是与</a:t>
            </a:r>
            <a:r>
              <a:rPr lang="zh-CN" altLang="en-US" sz="2800" dirty="0">
                <a:latin typeface="SimSun" charset="-122"/>
                <a:ea typeface="SimSun" charset="-122"/>
                <a:cs typeface="SimSun" charset="-122"/>
                <a:hlinkClick r:id="rId3"/>
              </a:rPr>
              <a:t>金融</a:t>
            </a:r>
            <a:r>
              <a:rPr lang="zh-CN" altLang="en-US" sz="2800" dirty="0">
                <a:latin typeface="SimSun" charset="-122"/>
                <a:ea typeface="SimSun" charset="-122"/>
                <a:cs typeface="SimSun" charset="-122"/>
              </a:rPr>
              <a:t>有关的风险，如金融市场风险、金融产品风险、</a:t>
            </a:r>
            <a:r>
              <a:rPr lang="zh-CN" altLang="en-US" sz="2800" dirty="0">
                <a:latin typeface="SimSun" charset="-122"/>
                <a:ea typeface="SimSun" charset="-122"/>
                <a:cs typeface="SimSun" charset="-122"/>
                <a:hlinkClick r:id="rId4"/>
              </a:rPr>
              <a:t>金融机构</a:t>
            </a:r>
            <a:r>
              <a:rPr lang="zh-CN" altLang="en-US" sz="2800" dirty="0">
                <a:latin typeface="SimSun" charset="-122"/>
                <a:ea typeface="SimSun" charset="-122"/>
                <a:cs typeface="SimSun" charset="-122"/>
              </a:rPr>
              <a:t>风险等</a:t>
            </a:r>
            <a:r>
              <a:rPr lang="zh-CN" altLang="en-US" sz="2800" dirty="0" smtClean="0">
                <a:latin typeface="SimSun" charset="-122"/>
                <a:ea typeface="SimSun" charset="-122"/>
                <a:cs typeface="SimSun" charset="-122"/>
              </a:rPr>
              <a:t>。一</a:t>
            </a:r>
            <a:r>
              <a:rPr lang="zh-CN" altLang="en-US" sz="2800" dirty="0">
                <a:latin typeface="SimSun" charset="-122"/>
                <a:ea typeface="SimSun" charset="-122"/>
                <a:cs typeface="SimSun" charset="-122"/>
              </a:rPr>
              <a:t>家金融机构发生的风险所带来的后果，往往超过对其自身的影响。金融机构在具体的</a:t>
            </a:r>
            <a:r>
              <a:rPr lang="zh-CN" altLang="en-US" sz="2800" dirty="0">
                <a:latin typeface="SimSun" charset="-122"/>
                <a:ea typeface="SimSun" charset="-122"/>
                <a:cs typeface="SimSun" charset="-122"/>
                <a:hlinkClick r:id="rId5"/>
              </a:rPr>
              <a:t>金融交易</a:t>
            </a:r>
            <a:r>
              <a:rPr lang="zh-CN" altLang="en-US" sz="2800" dirty="0">
                <a:latin typeface="SimSun" charset="-122"/>
                <a:ea typeface="SimSun" charset="-122"/>
                <a:cs typeface="SimSun" charset="-122"/>
              </a:rPr>
              <a:t>活动中出现的风险，有可能对该金融机构的生存构成威胁；具体的一家金融机构因经营不善而出现危机，有可能对整个</a:t>
            </a:r>
            <a:r>
              <a:rPr lang="zh-CN" altLang="en-US" sz="2800" dirty="0">
                <a:latin typeface="SimSun" charset="-122"/>
                <a:ea typeface="SimSun" charset="-122"/>
                <a:cs typeface="SimSun" charset="-122"/>
                <a:hlinkClick r:id="rId6"/>
              </a:rPr>
              <a:t>金融体系</a:t>
            </a:r>
            <a:r>
              <a:rPr lang="zh-CN" altLang="en-US" sz="2800" dirty="0">
                <a:latin typeface="SimSun" charset="-122"/>
                <a:ea typeface="SimSun" charset="-122"/>
                <a:cs typeface="SimSun" charset="-122"/>
              </a:rPr>
              <a:t>的稳健运行构成威胁；一旦发生</a:t>
            </a:r>
            <a:r>
              <a:rPr lang="zh-CN" altLang="en-US" sz="2800" dirty="0">
                <a:latin typeface="SimSun" charset="-122"/>
                <a:ea typeface="SimSun" charset="-122"/>
                <a:cs typeface="SimSun" charset="-122"/>
                <a:hlinkClick r:id="rId7"/>
              </a:rPr>
              <a:t>系统风险</a:t>
            </a:r>
            <a:r>
              <a:rPr lang="zh-CN" altLang="en-US" sz="2800" dirty="0">
                <a:latin typeface="SimSun" charset="-122"/>
                <a:ea typeface="SimSun" charset="-122"/>
                <a:cs typeface="SimSun" charset="-122"/>
              </a:rPr>
              <a:t>，金融体系运转失灵，必然会导致全社会经济秩序的混乱，甚至引发严重的政治危机。</a:t>
            </a:r>
            <a:endParaRPr kumimoji="1" lang="zh-CN" altLang="en-US" sz="2800" dirty="0">
              <a:latin typeface="SimSun" charset="-122"/>
              <a:ea typeface="SimSun" charset="-122"/>
              <a:cs typeface="SimSun" charset="-122"/>
            </a:endParaRPr>
          </a:p>
        </p:txBody>
      </p:sp>
    </p:spTree>
    <p:extLst>
      <p:ext uri="{BB962C8B-B14F-4D97-AF65-F5344CB8AC3E}">
        <p14:creationId xmlns:p14="http://schemas.microsoft.com/office/powerpoint/2010/main" val="98431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5293" y="451250"/>
            <a:ext cx="8534400" cy="1507067"/>
          </a:xfrm>
        </p:spPr>
        <p:txBody>
          <a:bodyPr/>
          <a:lstStyle/>
          <a:p>
            <a:r>
              <a:rPr kumimoji="1" lang="zh-CN" altLang="en-US" b="1" dirty="0"/>
              <a:t>金融风险的特点</a:t>
            </a:r>
          </a:p>
        </p:txBody>
      </p:sp>
      <p:sp>
        <p:nvSpPr>
          <p:cNvPr id="3" name="内容占位符 2"/>
          <p:cNvSpPr>
            <a:spLocks noGrp="1"/>
          </p:cNvSpPr>
          <p:nvPr>
            <p:ph idx="1"/>
          </p:nvPr>
        </p:nvSpPr>
        <p:spPr>
          <a:xfrm>
            <a:off x="375293" y="1859465"/>
            <a:ext cx="10439851" cy="4115666"/>
          </a:xfrm>
        </p:spPr>
        <p:txBody>
          <a:bodyPr>
            <a:normAutofit/>
          </a:bodyPr>
          <a:lstStyle/>
          <a:p>
            <a:pPr marL="0" indent="0">
              <a:lnSpc>
                <a:spcPct val="150000"/>
              </a:lnSpc>
              <a:buNone/>
            </a:pPr>
            <a:r>
              <a:rPr kumimoji="1" lang="zh-CN" altLang="en-US" sz="3200" b="1" dirty="0" smtClean="0">
                <a:latin typeface="SimSun" charset="-122"/>
                <a:ea typeface="SimSun" charset="-122"/>
                <a:cs typeface="SimSun" charset="-122"/>
              </a:rPr>
              <a:t>普遍性、不确定性、主观性</a:t>
            </a:r>
            <a:r>
              <a:rPr kumimoji="1" lang="zh-CN" altLang="en-US" sz="3200" b="1" dirty="0">
                <a:latin typeface="SimSun" charset="-122"/>
                <a:ea typeface="SimSun" charset="-122"/>
                <a:cs typeface="SimSun" charset="-122"/>
              </a:rPr>
              <a:t>、</a:t>
            </a:r>
            <a:r>
              <a:rPr kumimoji="1" lang="zh-CN" altLang="en-US" sz="3200" b="1" dirty="0" smtClean="0">
                <a:latin typeface="SimSun" charset="-122"/>
                <a:ea typeface="SimSun" charset="-122"/>
                <a:cs typeface="SimSun" charset="-122"/>
              </a:rPr>
              <a:t>隐蔽性</a:t>
            </a:r>
            <a:r>
              <a:rPr kumimoji="1" lang="zh-CN" altLang="en-US" sz="3200" b="1" dirty="0">
                <a:latin typeface="SimSun" charset="-122"/>
                <a:ea typeface="SimSun" charset="-122"/>
                <a:cs typeface="SimSun" charset="-122"/>
              </a:rPr>
              <a:t>、</a:t>
            </a:r>
            <a:r>
              <a:rPr kumimoji="1" lang="zh-CN" altLang="en-US" sz="3200" b="1" dirty="0" smtClean="0">
                <a:latin typeface="SimSun" charset="-122"/>
                <a:ea typeface="SimSun" charset="-122"/>
                <a:cs typeface="SimSun" charset="-122"/>
              </a:rPr>
              <a:t>扩散性</a:t>
            </a:r>
            <a:r>
              <a:rPr kumimoji="1" lang="zh-CN" altLang="en-US" sz="3200" b="1" dirty="0">
                <a:latin typeface="SimSun" charset="-122"/>
                <a:ea typeface="SimSun" charset="-122"/>
                <a:cs typeface="SimSun" charset="-122"/>
              </a:rPr>
              <a:t>、</a:t>
            </a:r>
            <a:r>
              <a:rPr kumimoji="1" lang="zh-CN" altLang="en-US" sz="3200" b="1" dirty="0" smtClean="0">
                <a:latin typeface="SimSun" charset="-122"/>
                <a:ea typeface="SimSun" charset="-122"/>
                <a:cs typeface="SimSun" charset="-122"/>
              </a:rPr>
              <a:t>或然性</a:t>
            </a:r>
            <a:r>
              <a:rPr kumimoji="1" lang="zh-CN" altLang="en-US" sz="3200" b="1" dirty="0">
                <a:latin typeface="SimSun" charset="-122"/>
                <a:ea typeface="SimSun" charset="-122"/>
                <a:cs typeface="SimSun" charset="-122"/>
              </a:rPr>
              <a:t>、</a:t>
            </a:r>
            <a:r>
              <a:rPr kumimoji="1" lang="zh-CN" altLang="en-US" sz="3200" b="1" dirty="0" smtClean="0">
                <a:latin typeface="SimSun" charset="-122"/>
                <a:ea typeface="SimSun" charset="-122"/>
                <a:cs typeface="SimSun" charset="-122"/>
              </a:rPr>
              <a:t>内外部因素的相互作用性</a:t>
            </a:r>
            <a:r>
              <a:rPr kumimoji="1" lang="zh-CN" altLang="en-US" sz="3200" b="1" dirty="0">
                <a:latin typeface="SimSun" charset="-122"/>
                <a:ea typeface="SimSun" charset="-122"/>
                <a:cs typeface="SimSun" charset="-122"/>
              </a:rPr>
              <a:t>、</a:t>
            </a:r>
            <a:r>
              <a:rPr kumimoji="1" lang="zh-CN" altLang="en-US" sz="3200" b="1" dirty="0" smtClean="0">
                <a:latin typeface="SimSun" charset="-122"/>
                <a:ea typeface="SimSun" charset="-122"/>
                <a:cs typeface="SimSun" charset="-122"/>
              </a:rPr>
              <a:t>可转换性、叠加性</a:t>
            </a:r>
            <a:endParaRPr kumimoji="1" lang="en-US" altLang="zh-CN" sz="3200" b="1" dirty="0" smtClean="0">
              <a:latin typeface="SimSun" charset="-122"/>
              <a:ea typeface="SimSun" charset="-122"/>
              <a:cs typeface="SimSun" charset="-122"/>
            </a:endParaRPr>
          </a:p>
          <a:p>
            <a:endParaRPr kumimoji="1" lang="zh-CN" altLang="en-US" dirty="0"/>
          </a:p>
        </p:txBody>
      </p:sp>
    </p:spTree>
    <p:extLst>
      <p:ext uri="{BB962C8B-B14F-4D97-AF65-F5344CB8AC3E}">
        <p14:creationId xmlns:p14="http://schemas.microsoft.com/office/powerpoint/2010/main" val="106739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434316"/>
            <a:ext cx="8534400" cy="1507067"/>
          </a:xfrm>
        </p:spPr>
        <p:txBody>
          <a:bodyPr/>
          <a:lstStyle/>
          <a:p>
            <a:r>
              <a:rPr kumimoji="1" lang="zh-CN" altLang="en-US" b="1" dirty="0"/>
              <a:t>金融风险</a:t>
            </a:r>
            <a:r>
              <a:rPr kumimoji="1" lang="zh-CN" altLang="en-US" b="1" dirty="0" smtClean="0"/>
              <a:t>的分类</a:t>
            </a:r>
            <a:endParaRPr kumimoji="1" lang="zh-CN" altLang="en-US" b="1" dirty="0"/>
          </a:p>
        </p:txBody>
      </p:sp>
      <p:sp>
        <p:nvSpPr>
          <p:cNvPr id="3" name="内容占位符 2"/>
          <p:cNvSpPr>
            <a:spLocks noGrp="1"/>
          </p:cNvSpPr>
          <p:nvPr>
            <p:ph idx="1"/>
          </p:nvPr>
        </p:nvSpPr>
        <p:spPr>
          <a:xfrm>
            <a:off x="684212" y="2057400"/>
            <a:ext cx="8534400" cy="3615267"/>
          </a:xfrm>
        </p:spPr>
        <p:txBody>
          <a:bodyPr>
            <a:normAutofit/>
          </a:bodyPr>
          <a:lstStyle/>
          <a:p>
            <a:pPr>
              <a:lnSpc>
                <a:spcPct val="150000"/>
              </a:lnSpc>
            </a:pPr>
            <a:r>
              <a:rPr kumimoji="1" lang="zh-CN" altLang="en-US" sz="2400" b="1" dirty="0" smtClean="0"/>
              <a:t>市场风险</a:t>
            </a:r>
            <a:endParaRPr kumimoji="1" lang="en-US" altLang="zh-CN" sz="2400" b="1" dirty="0" smtClean="0"/>
          </a:p>
          <a:p>
            <a:pPr>
              <a:lnSpc>
                <a:spcPct val="150000"/>
              </a:lnSpc>
            </a:pPr>
            <a:r>
              <a:rPr kumimoji="1" lang="zh-CN" altLang="en-US" sz="2400" b="1" dirty="0" smtClean="0"/>
              <a:t>信用风险</a:t>
            </a:r>
            <a:endParaRPr kumimoji="1" lang="en-US" altLang="zh-CN" sz="2400" b="1" dirty="0" smtClean="0"/>
          </a:p>
          <a:p>
            <a:pPr>
              <a:lnSpc>
                <a:spcPct val="150000"/>
              </a:lnSpc>
            </a:pPr>
            <a:r>
              <a:rPr kumimoji="1" lang="zh-CN" altLang="en-US" sz="2400" b="1" dirty="0" smtClean="0"/>
              <a:t>操作风险</a:t>
            </a:r>
            <a:endParaRPr kumimoji="1" lang="en-US" altLang="zh-CN" sz="2400" b="1" dirty="0" smtClean="0"/>
          </a:p>
          <a:p>
            <a:pPr>
              <a:lnSpc>
                <a:spcPct val="150000"/>
              </a:lnSpc>
            </a:pPr>
            <a:r>
              <a:rPr kumimoji="1" lang="zh-CN" altLang="en-US" sz="2400" b="1" dirty="0" smtClean="0"/>
              <a:t>流动性风险</a:t>
            </a:r>
            <a:endParaRPr kumimoji="1" lang="zh-CN" altLang="en-US" sz="2400" b="1" dirty="0"/>
          </a:p>
        </p:txBody>
      </p:sp>
    </p:spTree>
    <p:extLst>
      <p:ext uri="{BB962C8B-B14F-4D97-AF65-F5344CB8AC3E}">
        <p14:creationId xmlns:p14="http://schemas.microsoft.com/office/powerpoint/2010/main" val="8378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72532"/>
            <a:ext cx="8534400" cy="1507067"/>
          </a:xfrm>
        </p:spPr>
        <p:txBody>
          <a:bodyPr/>
          <a:lstStyle/>
          <a:p>
            <a:r>
              <a:rPr kumimoji="1" lang="zh-CN" altLang="en-US" b="1" dirty="0">
                <a:latin typeface="SimSun" charset="-122"/>
                <a:ea typeface="SimSun" charset="-122"/>
                <a:cs typeface="SimSun" charset="-122"/>
              </a:rPr>
              <a:t>二、</a:t>
            </a:r>
            <a:r>
              <a:rPr lang="zh-CN" altLang="zh-CN" b="1" dirty="0">
                <a:latin typeface="SimSun" charset="-122"/>
                <a:ea typeface="SimSun" charset="-122"/>
                <a:cs typeface="SimSun" charset="-122"/>
              </a:rPr>
              <a:t>“中航油”事件 </a:t>
            </a:r>
            <a:r>
              <a:rPr lang="zh-CN" altLang="en-US" b="1" dirty="0">
                <a:latin typeface="SimSun" charset="-122"/>
                <a:ea typeface="SimSun" charset="-122"/>
                <a:cs typeface="SimSun" charset="-122"/>
              </a:rPr>
              <a:t>案情详述</a:t>
            </a:r>
            <a:r>
              <a:rPr lang="en-US" altLang="zh-CN" b="1" dirty="0">
                <a:latin typeface="SimSun" charset="-122"/>
                <a:ea typeface="SimSun" charset="-122"/>
                <a:cs typeface="SimSun" charset="-122"/>
              </a:rPr>
              <a:t/>
            </a:r>
            <a:br>
              <a:rPr lang="en-US" altLang="zh-CN" b="1" dirty="0">
                <a:latin typeface="SimSun" charset="-122"/>
                <a:ea typeface="SimSun" charset="-122"/>
                <a:cs typeface="SimSun" charset="-122"/>
              </a:rPr>
            </a:br>
            <a:endParaRPr kumimoji="1" lang="zh-CN" altLang="en-US" dirty="0"/>
          </a:p>
        </p:txBody>
      </p:sp>
      <p:sp>
        <p:nvSpPr>
          <p:cNvPr id="3" name="内容占位符 2"/>
          <p:cNvSpPr>
            <a:spLocks noGrp="1"/>
          </p:cNvSpPr>
          <p:nvPr>
            <p:ph idx="1"/>
          </p:nvPr>
        </p:nvSpPr>
        <p:spPr>
          <a:xfrm>
            <a:off x="684212" y="1359337"/>
            <a:ext cx="6347653" cy="4899796"/>
          </a:xfrm>
        </p:spPr>
        <p:txBody>
          <a:bodyPr>
            <a:normAutofit fontScale="70000" lnSpcReduction="20000"/>
          </a:bodyPr>
          <a:lstStyle/>
          <a:p>
            <a:pPr marL="0" indent="0">
              <a:lnSpc>
                <a:spcPct val="170000"/>
              </a:lnSpc>
              <a:buNone/>
            </a:pPr>
            <a:r>
              <a:rPr lang="zh-CN" altLang="en-US" dirty="0" smtClean="0">
                <a:latin typeface="SimSun" charset="-122"/>
                <a:ea typeface="SimSun" charset="-122"/>
                <a:cs typeface="SimSun" charset="-122"/>
              </a:rPr>
              <a:t>“中航油”简介：</a:t>
            </a:r>
            <a:endParaRPr lang="en-US" altLang="zh-CN" dirty="0" smtClean="0">
              <a:latin typeface="SimSun" charset="-122"/>
              <a:ea typeface="SimSun" charset="-122"/>
              <a:cs typeface="SimSun" charset="-122"/>
            </a:endParaRPr>
          </a:p>
          <a:p>
            <a:pPr marL="0" indent="0">
              <a:lnSpc>
                <a:spcPct val="170000"/>
              </a:lnSpc>
              <a:buNone/>
            </a:pPr>
            <a:r>
              <a:rPr lang="zh-CN" altLang="en-US" dirty="0" smtClean="0">
                <a:latin typeface="SimSun" charset="-122"/>
                <a:ea typeface="SimSun" charset="-122"/>
                <a:cs typeface="SimSun" charset="-122"/>
              </a:rPr>
              <a:t>中国航油（新加坡）股份有限公司是</a:t>
            </a:r>
            <a:r>
              <a:rPr lang="zh-CN" altLang="en-US" b="1" dirty="0" smtClean="0">
                <a:latin typeface="SimSun" charset="-122"/>
                <a:ea typeface="SimSun" charset="-122"/>
                <a:cs typeface="SimSun" charset="-122"/>
              </a:rPr>
              <a:t>亚太地区最大的航油实货贸易商以及中国民航业的唯一航油进口商。</a:t>
            </a:r>
            <a:r>
              <a:rPr lang="zh-CN" altLang="en-US" dirty="0" smtClean="0">
                <a:latin typeface="SimSun" charset="-122"/>
                <a:ea typeface="SimSun" charset="-122"/>
                <a:cs typeface="SimSun" charset="-122"/>
              </a:rPr>
              <a:t/>
            </a:r>
            <a:br>
              <a:rPr lang="zh-CN" altLang="en-US" dirty="0" smtClean="0">
                <a:latin typeface="SimSun" charset="-122"/>
                <a:ea typeface="SimSun" charset="-122"/>
                <a:cs typeface="SimSun" charset="-122"/>
              </a:rPr>
            </a:br>
            <a:r>
              <a:rPr lang="en-US" altLang="zh-CN" dirty="0" smtClean="0">
                <a:latin typeface="SimSun" charset="-122"/>
                <a:ea typeface="SimSun" charset="-122"/>
                <a:cs typeface="SimSun" charset="-122"/>
              </a:rPr>
              <a:t>CAO</a:t>
            </a:r>
            <a:r>
              <a:rPr lang="zh-CN" altLang="en-US" dirty="0" smtClean="0">
                <a:latin typeface="SimSun" charset="-122"/>
                <a:ea typeface="SimSun" charset="-122"/>
                <a:cs typeface="SimSun" charset="-122"/>
              </a:rPr>
              <a:t>的主营业务包括</a:t>
            </a:r>
            <a:r>
              <a:rPr lang="zh-CN" altLang="en-US" b="1" dirty="0" smtClean="0">
                <a:latin typeface="SimSun" charset="-122"/>
                <a:ea typeface="SimSun" charset="-122"/>
                <a:cs typeface="SimSun" charset="-122"/>
              </a:rPr>
              <a:t>航油供应与贸易、其它油品贸易和油品相关实业投资。</a:t>
            </a:r>
            <a:r>
              <a:rPr lang="zh-CN" altLang="en-US" dirty="0" smtClean="0">
                <a:latin typeface="SimSun" charset="-122"/>
                <a:ea typeface="SimSun" charset="-122"/>
                <a:cs typeface="SimSun" charset="-122"/>
              </a:rPr>
              <a:t/>
            </a:r>
            <a:br>
              <a:rPr lang="zh-CN" altLang="en-US" dirty="0" smtClean="0">
                <a:latin typeface="SimSun" charset="-122"/>
                <a:ea typeface="SimSun" charset="-122"/>
                <a:cs typeface="SimSun" charset="-122"/>
              </a:rPr>
            </a:br>
            <a:r>
              <a:rPr lang="en-US" altLang="zh-CN" dirty="0" smtClean="0">
                <a:latin typeface="SimSun" charset="-122"/>
                <a:ea typeface="SimSun" charset="-122"/>
                <a:cs typeface="SimSun" charset="-122"/>
              </a:rPr>
              <a:t>CAO</a:t>
            </a:r>
            <a:r>
              <a:rPr lang="zh-CN" altLang="en-US" dirty="0" smtClean="0">
                <a:latin typeface="SimSun" charset="-122"/>
                <a:ea typeface="SimSun" charset="-122"/>
                <a:cs typeface="SimSun" charset="-122"/>
              </a:rPr>
              <a:t>于</a:t>
            </a:r>
            <a:r>
              <a:rPr lang="en-US" altLang="zh-CN" dirty="0" smtClean="0">
                <a:latin typeface="SimSun" charset="-122"/>
                <a:ea typeface="SimSun" charset="-122"/>
                <a:cs typeface="SimSun" charset="-122"/>
              </a:rPr>
              <a:t>1993</a:t>
            </a:r>
            <a:r>
              <a:rPr lang="zh-CN" altLang="en-US" dirty="0" smtClean="0">
                <a:latin typeface="SimSun" charset="-122"/>
                <a:ea typeface="SimSun" charset="-122"/>
                <a:cs typeface="SimSun" charset="-122"/>
              </a:rPr>
              <a:t>年</a:t>
            </a:r>
            <a:r>
              <a:rPr lang="en-US" altLang="zh-CN" dirty="0" smtClean="0">
                <a:latin typeface="SimSun" charset="-122"/>
                <a:ea typeface="SimSun" charset="-122"/>
                <a:cs typeface="SimSun" charset="-122"/>
              </a:rPr>
              <a:t>5</a:t>
            </a:r>
            <a:r>
              <a:rPr lang="zh-CN" altLang="en-US" dirty="0" smtClean="0">
                <a:latin typeface="SimSun" charset="-122"/>
                <a:ea typeface="SimSun" charset="-122"/>
                <a:cs typeface="SimSun" charset="-122"/>
              </a:rPr>
              <a:t>月</a:t>
            </a:r>
            <a:r>
              <a:rPr lang="en-US" altLang="zh-CN" dirty="0" smtClean="0">
                <a:latin typeface="SimSun" charset="-122"/>
                <a:ea typeface="SimSun" charset="-122"/>
                <a:cs typeface="SimSun" charset="-122"/>
              </a:rPr>
              <a:t>26</a:t>
            </a:r>
            <a:r>
              <a:rPr lang="zh-CN" altLang="en-US" dirty="0" smtClean="0">
                <a:latin typeface="SimSun" charset="-122"/>
                <a:ea typeface="SimSun" charset="-122"/>
                <a:cs typeface="SimSun" charset="-122"/>
              </a:rPr>
              <a:t>日在新加坡注册成立，</a:t>
            </a:r>
            <a:r>
              <a:rPr lang="en-US" altLang="zh-CN" dirty="0" smtClean="0">
                <a:latin typeface="SimSun" charset="-122"/>
                <a:ea typeface="SimSun" charset="-122"/>
                <a:cs typeface="SimSun" charset="-122"/>
              </a:rPr>
              <a:t>2001</a:t>
            </a:r>
            <a:r>
              <a:rPr lang="zh-CN" altLang="en-US" dirty="0" smtClean="0">
                <a:latin typeface="SimSun" charset="-122"/>
                <a:ea typeface="SimSun" charset="-122"/>
                <a:cs typeface="SimSun" charset="-122"/>
              </a:rPr>
              <a:t>年</a:t>
            </a:r>
            <a:r>
              <a:rPr lang="en-US" altLang="zh-CN" dirty="0" smtClean="0">
                <a:latin typeface="SimSun" charset="-122"/>
                <a:ea typeface="SimSun" charset="-122"/>
                <a:cs typeface="SimSun" charset="-122"/>
              </a:rPr>
              <a:t>12</a:t>
            </a:r>
            <a:r>
              <a:rPr lang="zh-CN" altLang="en-US" dirty="0" smtClean="0">
                <a:latin typeface="SimSun" charset="-122"/>
                <a:ea typeface="SimSun" charset="-122"/>
                <a:cs typeface="SimSun" charset="-122"/>
              </a:rPr>
              <a:t>月</a:t>
            </a:r>
            <a:r>
              <a:rPr lang="en-US" altLang="zh-CN" dirty="0" smtClean="0">
                <a:latin typeface="SimSun" charset="-122"/>
                <a:ea typeface="SimSun" charset="-122"/>
                <a:cs typeface="SimSun" charset="-122"/>
              </a:rPr>
              <a:t>6</a:t>
            </a:r>
            <a:r>
              <a:rPr lang="zh-CN" altLang="en-US" dirty="0" smtClean="0">
                <a:latin typeface="SimSun" charset="-122"/>
                <a:ea typeface="SimSun" charset="-122"/>
                <a:cs typeface="SimSun" charset="-122"/>
              </a:rPr>
              <a:t>日在新加坡证券交易所主板上市。 </a:t>
            </a:r>
            <a:br>
              <a:rPr lang="zh-CN" altLang="en-US" dirty="0" smtClean="0">
                <a:latin typeface="SimSun" charset="-122"/>
                <a:ea typeface="SimSun" charset="-122"/>
                <a:cs typeface="SimSun" charset="-122"/>
              </a:rPr>
            </a:br>
            <a:r>
              <a:rPr lang="en-US" altLang="zh-CN" dirty="0" smtClean="0">
                <a:latin typeface="SimSun" charset="-122"/>
                <a:ea typeface="SimSun" charset="-122"/>
                <a:cs typeface="SimSun" charset="-122"/>
              </a:rPr>
              <a:t>CAO</a:t>
            </a:r>
            <a:r>
              <a:rPr lang="zh-CN" altLang="en-US" dirty="0" smtClean="0">
                <a:latin typeface="SimSun" charset="-122"/>
                <a:ea typeface="SimSun" charset="-122"/>
                <a:cs typeface="SimSun" charset="-122"/>
              </a:rPr>
              <a:t>的母公司</a:t>
            </a:r>
            <a:r>
              <a:rPr lang="en-US" altLang="zh-CN" dirty="0" smtClean="0">
                <a:latin typeface="SimSun" charset="-122"/>
                <a:ea typeface="SimSun" charset="-122"/>
                <a:cs typeface="SimSun" charset="-122"/>
              </a:rPr>
              <a:t>——</a:t>
            </a:r>
            <a:r>
              <a:rPr lang="zh-CN" altLang="en-US" b="1" dirty="0" smtClean="0">
                <a:latin typeface="SimSun" charset="-122"/>
                <a:ea typeface="SimSun" charset="-122"/>
                <a:cs typeface="SimSun" charset="-122"/>
                <a:hlinkClick r:id="rId2"/>
              </a:rPr>
              <a:t>中国航空油料集团公司</a:t>
            </a:r>
            <a:r>
              <a:rPr lang="zh-CN" altLang="en-US" dirty="0" smtClean="0">
                <a:latin typeface="SimSun" charset="-122"/>
                <a:ea typeface="SimSun" charset="-122"/>
                <a:cs typeface="SimSun" charset="-122"/>
              </a:rPr>
              <a:t>（简称“</a:t>
            </a:r>
            <a:r>
              <a:rPr lang="en-US" altLang="zh-CN" dirty="0" smtClean="0">
                <a:latin typeface="SimSun" charset="-122"/>
                <a:ea typeface="SimSun" charset="-122"/>
                <a:cs typeface="SimSun" charset="-122"/>
              </a:rPr>
              <a:t>CNAF”</a:t>
            </a:r>
            <a:r>
              <a:rPr lang="zh-CN" altLang="en-US" dirty="0" smtClean="0">
                <a:latin typeface="SimSun" charset="-122"/>
                <a:ea typeface="SimSun" charset="-122"/>
                <a:cs typeface="SimSun" charset="-122"/>
              </a:rPr>
              <a:t>）是中国的大型国有企业。</a:t>
            </a:r>
            <a:r>
              <a:rPr lang="en-US" altLang="zh-CN" dirty="0" smtClean="0">
                <a:latin typeface="SimSun" charset="-122"/>
                <a:ea typeface="SimSun" charset="-122"/>
                <a:cs typeface="SimSun" charset="-122"/>
              </a:rPr>
              <a:t>CNAF</a:t>
            </a:r>
            <a:r>
              <a:rPr lang="zh-CN" altLang="en-US" dirty="0" smtClean="0">
                <a:latin typeface="SimSun" charset="-122"/>
                <a:ea typeface="SimSun" charset="-122"/>
                <a:cs typeface="SimSun" charset="-122"/>
              </a:rPr>
              <a:t>为中国最大的航空物流服务提供商，业务多元化，包括为中国</a:t>
            </a:r>
            <a:r>
              <a:rPr lang="en-US" altLang="zh-CN" dirty="0" smtClean="0">
                <a:latin typeface="SimSun" charset="-122"/>
                <a:ea typeface="SimSun" charset="-122"/>
                <a:cs typeface="SimSun" charset="-122"/>
              </a:rPr>
              <a:t>210</a:t>
            </a:r>
            <a:r>
              <a:rPr lang="zh-CN" altLang="en-US" dirty="0" smtClean="0">
                <a:latin typeface="SimSun" charset="-122"/>
                <a:ea typeface="SimSun" charset="-122"/>
                <a:cs typeface="SimSun" charset="-122"/>
              </a:rPr>
              <a:t>多家中国机场提供航油分销、存储以及加注服务。</a:t>
            </a:r>
            <a:r>
              <a:rPr lang="en-US" altLang="zh-CN" dirty="0" smtClean="0">
                <a:latin typeface="SimSun" charset="-122"/>
                <a:ea typeface="SimSun" charset="-122"/>
                <a:cs typeface="SimSun" charset="-122"/>
              </a:rPr>
              <a:t>CNAF</a:t>
            </a:r>
            <a:r>
              <a:rPr lang="zh-CN" altLang="en-US" dirty="0" smtClean="0">
                <a:latin typeface="SimSun" charset="-122"/>
                <a:ea typeface="SimSun" charset="-122"/>
                <a:cs typeface="SimSun" charset="-122"/>
              </a:rPr>
              <a:t>持有</a:t>
            </a:r>
            <a:r>
              <a:rPr lang="en-US" altLang="zh-CN" dirty="0" smtClean="0">
                <a:latin typeface="SimSun" charset="-122"/>
                <a:ea typeface="SimSun" charset="-122"/>
                <a:cs typeface="SimSun" charset="-122"/>
              </a:rPr>
              <a:t>CAO51%</a:t>
            </a:r>
            <a:r>
              <a:rPr lang="zh-CN" altLang="en-US" dirty="0" smtClean="0">
                <a:latin typeface="SimSun" charset="-122"/>
                <a:ea typeface="SimSun" charset="-122"/>
                <a:cs typeface="SimSun" charset="-122"/>
              </a:rPr>
              <a:t>的股份。 </a:t>
            </a:r>
            <a:br>
              <a:rPr lang="zh-CN" altLang="en-US" dirty="0" smtClean="0">
                <a:latin typeface="SimSun" charset="-122"/>
                <a:ea typeface="SimSun" charset="-122"/>
                <a:cs typeface="SimSun" charset="-122"/>
              </a:rPr>
            </a:br>
            <a:r>
              <a:rPr lang="en-US" altLang="zh-CN" dirty="0" smtClean="0">
                <a:latin typeface="SimSun" charset="-122"/>
                <a:ea typeface="SimSun" charset="-122"/>
                <a:cs typeface="SimSun" charset="-122"/>
              </a:rPr>
              <a:t>CAO</a:t>
            </a:r>
            <a:r>
              <a:rPr lang="zh-CN" altLang="en-US" dirty="0" smtClean="0">
                <a:latin typeface="SimSun" charset="-122"/>
                <a:ea typeface="SimSun" charset="-122"/>
                <a:cs typeface="SimSun" charset="-122"/>
              </a:rPr>
              <a:t>的战略投资者</a:t>
            </a:r>
            <a:r>
              <a:rPr lang="en-US" altLang="zh-CN" dirty="0" smtClean="0">
                <a:latin typeface="SimSun" charset="-122"/>
                <a:ea typeface="SimSun" charset="-122"/>
                <a:cs typeface="SimSun" charset="-122"/>
              </a:rPr>
              <a:t>——BP</a:t>
            </a:r>
            <a:r>
              <a:rPr lang="zh-CN" altLang="en-US" dirty="0" smtClean="0">
                <a:latin typeface="SimSun" charset="-122"/>
                <a:ea typeface="SimSun" charset="-122"/>
                <a:cs typeface="SimSun" charset="-122"/>
              </a:rPr>
              <a:t>亚洲投资有限公司是石油巨头</a:t>
            </a:r>
            <a:r>
              <a:rPr lang="en-US" altLang="zh-CN" b="1" dirty="0" smtClean="0">
                <a:latin typeface="SimSun" charset="-122"/>
                <a:ea typeface="SimSun" charset="-122"/>
                <a:cs typeface="SimSun" charset="-122"/>
                <a:hlinkClick r:id="rId3"/>
              </a:rPr>
              <a:t>BP</a:t>
            </a:r>
            <a:r>
              <a:rPr lang="zh-CN" altLang="en-US" dirty="0" smtClean="0">
                <a:latin typeface="SimSun" charset="-122"/>
                <a:ea typeface="SimSun" charset="-122"/>
                <a:cs typeface="SimSun" charset="-122"/>
              </a:rPr>
              <a:t>集团的子公司，其持有</a:t>
            </a:r>
            <a:r>
              <a:rPr lang="en-US" altLang="zh-CN" dirty="0" smtClean="0">
                <a:latin typeface="SimSun" charset="-122"/>
                <a:ea typeface="SimSun" charset="-122"/>
                <a:cs typeface="SimSun" charset="-122"/>
              </a:rPr>
              <a:t>CAO20%</a:t>
            </a:r>
            <a:r>
              <a:rPr lang="zh-CN" altLang="en-US" dirty="0" smtClean="0">
                <a:latin typeface="SimSun" charset="-122"/>
                <a:ea typeface="SimSun" charset="-122"/>
                <a:cs typeface="SimSun" charset="-122"/>
              </a:rPr>
              <a:t>的股份</a:t>
            </a:r>
            <a:endParaRPr kumimoji="1" lang="zh-CN" altLang="en-US" dirty="0">
              <a:latin typeface="SimSun" charset="-122"/>
              <a:ea typeface="SimSun" charset="-122"/>
              <a:cs typeface="SimSun"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2255" y="0"/>
            <a:ext cx="5009745" cy="6858000"/>
          </a:xfrm>
          <a:prstGeom prst="rect">
            <a:avLst/>
          </a:prstGeom>
        </p:spPr>
      </p:pic>
    </p:spTree>
    <p:extLst>
      <p:ext uri="{BB962C8B-B14F-4D97-AF65-F5344CB8AC3E}">
        <p14:creationId xmlns:p14="http://schemas.microsoft.com/office/powerpoint/2010/main" val="18056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2" y="685800"/>
            <a:ext cx="10999788" cy="5740400"/>
          </a:xfrm>
        </p:spPr>
        <p:txBody>
          <a:bodyPr>
            <a:noAutofit/>
          </a:bodyPr>
          <a:lstStyle/>
          <a:p>
            <a:pPr>
              <a:lnSpc>
                <a:spcPct val="150000"/>
              </a:lnSpc>
            </a:pPr>
            <a:r>
              <a:rPr lang="zh-CN" altLang="en-US" dirty="0">
                <a:latin typeface="SimSun" charset="-122"/>
                <a:ea typeface="SimSun" charset="-122"/>
                <a:cs typeface="SimSun" charset="-122"/>
              </a:rPr>
              <a:t>中国航油集团新加坡公司是中国航油集团公司的</a:t>
            </a:r>
            <a:r>
              <a:rPr lang="zh-CN" altLang="en-US" dirty="0" smtClean="0">
                <a:latin typeface="SimSun" charset="-122"/>
                <a:ea typeface="SimSun" charset="-122"/>
                <a:cs typeface="SimSun" charset="-122"/>
              </a:rPr>
              <a:t>海外控股</a:t>
            </a:r>
            <a:r>
              <a:rPr lang="zh-CN" altLang="en-US" dirty="0">
                <a:latin typeface="SimSun" charset="-122"/>
                <a:ea typeface="SimSun" charset="-122"/>
                <a:cs typeface="SimSun" charset="-122"/>
              </a:rPr>
              <a:t>子公司，其总裁陈久霖兼任集团公司副总经理。经</a:t>
            </a:r>
            <a:r>
              <a:rPr lang="zh-CN" altLang="en-US" dirty="0" smtClean="0">
                <a:latin typeface="SimSun" charset="-122"/>
                <a:ea typeface="SimSun" charset="-122"/>
                <a:cs typeface="SimSun" charset="-122"/>
              </a:rPr>
              <a:t>国家有关</a:t>
            </a:r>
            <a:r>
              <a:rPr lang="zh-CN" altLang="en-US" dirty="0">
                <a:latin typeface="SimSun" charset="-122"/>
                <a:ea typeface="SimSun" charset="-122"/>
                <a:cs typeface="SimSun" charset="-122"/>
              </a:rPr>
              <a:t>部门批准，新加坡公司在取得中国航油集团公司</a:t>
            </a:r>
            <a:r>
              <a:rPr lang="zh-CN" altLang="en-US" dirty="0" smtClean="0">
                <a:latin typeface="SimSun" charset="-122"/>
                <a:ea typeface="SimSun" charset="-122"/>
                <a:cs typeface="SimSun" charset="-122"/>
              </a:rPr>
              <a:t>授权后</a:t>
            </a:r>
            <a:r>
              <a:rPr lang="zh-CN" altLang="en-US" dirty="0">
                <a:latin typeface="SimSun" charset="-122"/>
                <a:ea typeface="SimSun" charset="-122"/>
                <a:cs typeface="SimSun" charset="-122"/>
              </a:rPr>
              <a:t>，</a:t>
            </a:r>
            <a:r>
              <a:rPr lang="zh-CN" altLang="en-US" dirty="0" smtClean="0">
                <a:latin typeface="SimSun" charset="-122"/>
                <a:ea typeface="SimSun" charset="-122"/>
                <a:cs typeface="SimSun" charset="-122"/>
              </a:rPr>
              <a:t>自</a:t>
            </a:r>
            <a:r>
              <a:rPr lang="en-US" altLang="zh-CN" dirty="0" smtClean="0">
                <a:latin typeface="SimSun" charset="-122"/>
                <a:ea typeface="SimSun" charset="-122"/>
                <a:cs typeface="SimSun" charset="-122"/>
              </a:rPr>
              <a:t>2003</a:t>
            </a:r>
            <a:r>
              <a:rPr lang="zh-CN" altLang="en-US" dirty="0" smtClean="0">
                <a:latin typeface="SimSun" charset="-122"/>
                <a:ea typeface="SimSun" charset="-122"/>
                <a:cs typeface="SimSun" charset="-122"/>
              </a:rPr>
              <a:t>年</a:t>
            </a:r>
            <a:r>
              <a:rPr lang="zh-CN" altLang="en-US" dirty="0">
                <a:latin typeface="SimSun" charset="-122"/>
                <a:ea typeface="SimSun" charset="-122"/>
                <a:cs typeface="SimSun" charset="-122"/>
              </a:rPr>
              <a:t>开始做油品套期保值业务。在此期间，其</a:t>
            </a:r>
            <a:r>
              <a:rPr lang="zh-CN" altLang="en-US" dirty="0" smtClean="0">
                <a:latin typeface="SimSun" charset="-122"/>
                <a:ea typeface="SimSun" charset="-122"/>
                <a:cs typeface="SimSun" charset="-122"/>
              </a:rPr>
              <a:t>总裁陈久霖</a:t>
            </a:r>
            <a:r>
              <a:rPr lang="zh-CN" altLang="en-US" dirty="0">
                <a:latin typeface="SimSun" charset="-122"/>
                <a:ea typeface="SimSun" charset="-122"/>
                <a:cs typeface="SimSun" charset="-122"/>
              </a:rPr>
              <a:t>擅自扩大业务范围，从事石油衍生品期权交易。</a:t>
            </a:r>
            <a:r>
              <a:rPr lang="zh-CN" altLang="en-US" dirty="0" smtClean="0">
                <a:latin typeface="SimSun" charset="-122"/>
                <a:ea typeface="SimSun" charset="-122"/>
                <a:cs typeface="SimSun" charset="-122"/>
              </a:rPr>
              <a:t>陈久霖和日本三井银行、法国兴业银行、英国巴克莱银行 </a:t>
            </a:r>
            <a:r>
              <a:rPr lang="zh-CN" altLang="en-US" dirty="0">
                <a:latin typeface="SimSun" charset="-122"/>
                <a:ea typeface="SimSun" charset="-122"/>
                <a:cs typeface="SimSun" charset="-122"/>
              </a:rPr>
              <a:t>、</a:t>
            </a:r>
            <a:r>
              <a:rPr lang="zh-CN" altLang="en-US" dirty="0" smtClean="0">
                <a:latin typeface="SimSun" charset="-122"/>
                <a:ea typeface="SimSun" charset="-122"/>
                <a:cs typeface="SimSun" charset="-122"/>
              </a:rPr>
              <a:t>新加坡发展</a:t>
            </a:r>
            <a:r>
              <a:rPr lang="zh-CN" altLang="en-US" dirty="0">
                <a:latin typeface="SimSun" charset="-122"/>
                <a:ea typeface="SimSun" charset="-122"/>
                <a:cs typeface="SimSun" charset="-122"/>
              </a:rPr>
              <a:t>银行和新加坡麦戈利银行等在期货交易场外，签订了</a:t>
            </a:r>
            <a:r>
              <a:rPr lang="zh-CN" altLang="en-US" dirty="0" smtClean="0">
                <a:latin typeface="SimSun" charset="-122"/>
                <a:ea typeface="SimSun" charset="-122"/>
                <a:cs typeface="SimSun" charset="-122"/>
              </a:rPr>
              <a:t>合同</a:t>
            </a:r>
            <a:r>
              <a:rPr lang="zh-CN" altLang="en-US" dirty="0">
                <a:latin typeface="SimSun" charset="-122"/>
                <a:ea typeface="SimSun" charset="-122"/>
                <a:cs typeface="SimSun" charset="-122"/>
              </a:rPr>
              <a:t>。陈久霖卖出大量“看跌”期权，赌注</a:t>
            </a:r>
            <a:r>
              <a:rPr lang="zh-CN" altLang="en-US" dirty="0" smtClean="0">
                <a:latin typeface="SimSun" charset="-122"/>
                <a:ea typeface="SimSun" charset="-122"/>
                <a:cs typeface="SimSun" charset="-122"/>
              </a:rPr>
              <a:t>每桶</a:t>
            </a:r>
            <a:r>
              <a:rPr lang="en-US" altLang="zh-CN" dirty="0" smtClean="0">
                <a:latin typeface="SimSun" charset="-122"/>
                <a:ea typeface="SimSun" charset="-122"/>
                <a:cs typeface="SimSun" charset="-122"/>
              </a:rPr>
              <a:t>38</a:t>
            </a:r>
            <a:r>
              <a:rPr lang="zh-CN" altLang="en-US" dirty="0" smtClean="0">
                <a:latin typeface="SimSun" charset="-122"/>
                <a:ea typeface="SimSun" charset="-122"/>
                <a:cs typeface="SimSun" charset="-122"/>
              </a:rPr>
              <a:t>美元。</a:t>
            </a:r>
            <a:r>
              <a:rPr lang="en-US" altLang="zh-CN" dirty="0" smtClean="0">
                <a:latin typeface="SimSun" charset="-122"/>
                <a:ea typeface="SimSun" charset="-122"/>
                <a:cs typeface="SimSun" charset="-122"/>
              </a:rPr>
              <a:t>2004</a:t>
            </a:r>
            <a:r>
              <a:rPr lang="zh-CN" altLang="en-US" dirty="0" smtClean="0">
                <a:latin typeface="SimSun" charset="-122"/>
                <a:ea typeface="SimSun" charset="-122"/>
                <a:cs typeface="SimSun" charset="-122"/>
              </a:rPr>
              <a:t>年</a:t>
            </a:r>
            <a:r>
              <a:rPr lang="en-US" altLang="zh-CN" dirty="0" smtClean="0">
                <a:latin typeface="SimSun" charset="-122"/>
                <a:ea typeface="SimSun" charset="-122"/>
                <a:cs typeface="SimSun" charset="-122"/>
              </a:rPr>
              <a:t>10</a:t>
            </a:r>
            <a:r>
              <a:rPr lang="zh-CN" altLang="en-US" dirty="0" smtClean="0">
                <a:latin typeface="SimSun" charset="-122"/>
                <a:ea typeface="SimSun" charset="-122"/>
                <a:cs typeface="SimSun" charset="-122"/>
              </a:rPr>
              <a:t>月</a:t>
            </a:r>
            <a:r>
              <a:rPr lang="zh-CN" altLang="en-US" dirty="0">
                <a:latin typeface="SimSun" charset="-122"/>
                <a:ea typeface="SimSun" charset="-122"/>
                <a:cs typeface="SimSun" charset="-122"/>
              </a:rPr>
              <a:t>以来，新加坡公司所持石油衍生品价位已远远超过</a:t>
            </a:r>
            <a:r>
              <a:rPr lang="zh-CN" altLang="en-US" dirty="0" smtClean="0">
                <a:latin typeface="SimSun" charset="-122"/>
                <a:ea typeface="SimSun" charset="-122"/>
                <a:cs typeface="SimSun" charset="-122"/>
              </a:rPr>
              <a:t>预期价格。根据其合同，需向交易对方</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银行和金融机构</a:t>
            </a:r>
            <a:r>
              <a:rPr lang="en-US" altLang="zh-CN" dirty="0" smtClean="0">
                <a:latin typeface="SimSun" charset="-122"/>
                <a:ea typeface="SimSun" charset="-122"/>
                <a:cs typeface="SimSun" charset="-122"/>
              </a:rPr>
              <a:t>)</a:t>
            </a:r>
            <a:r>
              <a:rPr lang="zh-CN" altLang="en-US" dirty="0" smtClean="0">
                <a:latin typeface="SimSun" charset="-122"/>
                <a:ea typeface="SimSun" charset="-122"/>
                <a:cs typeface="SimSun" charset="-122"/>
              </a:rPr>
              <a:t>支付保证金</a:t>
            </a:r>
            <a:r>
              <a:rPr lang="zh-CN" altLang="en-US" dirty="0">
                <a:latin typeface="SimSun" charset="-122"/>
                <a:ea typeface="SimSun" charset="-122"/>
                <a:cs typeface="SimSun" charset="-122"/>
              </a:rPr>
              <a:t>。按当时的持仓量，每桶油价每</a:t>
            </a:r>
            <a:r>
              <a:rPr lang="zh-CN" altLang="en-US" dirty="0" smtClean="0">
                <a:latin typeface="SimSun" charset="-122"/>
                <a:ea typeface="SimSun" charset="-122"/>
                <a:cs typeface="SimSun" charset="-122"/>
              </a:rPr>
              <a:t>上涨</a:t>
            </a:r>
            <a:r>
              <a:rPr lang="en-US" altLang="zh-CN" dirty="0" smtClean="0">
                <a:latin typeface="SimSun" charset="-122"/>
                <a:ea typeface="SimSun" charset="-122"/>
                <a:cs typeface="SimSun" charset="-122"/>
              </a:rPr>
              <a:t>1</a:t>
            </a:r>
            <a:r>
              <a:rPr lang="zh-CN" altLang="en-US" dirty="0" smtClean="0">
                <a:latin typeface="SimSun" charset="-122"/>
                <a:ea typeface="SimSun" charset="-122"/>
                <a:cs typeface="SimSun" charset="-122"/>
              </a:rPr>
              <a:t>美元</a:t>
            </a:r>
            <a:r>
              <a:rPr lang="zh-CN" altLang="en-US" dirty="0">
                <a:latin typeface="SimSun" charset="-122"/>
                <a:ea typeface="SimSun" charset="-122"/>
                <a:cs typeface="SimSun" charset="-122"/>
              </a:rPr>
              <a:t>，新加坡</a:t>
            </a:r>
            <a:r>
              <a:rPr lang="zh-CN" altLang="en-US" dirty="0" smtClean="0">
                <a:latin typeface="SimSun" charset="-122"/>
                <a:ea typeface="SimSun" charset="-122"/>
                <a:cs typeface="SimSun" charset="-122"/>
              </a:rPr>
              <a:t>公司要</a:t>
            </a:r>
            <a:r>
              <a:rPr lang="zh-CN" altLang="en-US" dirty="0">
                <a:latin typeface="SimSun" charset="-122"/>
                <a:ea typeface="SimSun" charset="-122"/>
                <a:cs typeface="SimSun" charset="-122"/>
              </a:rPr>
              <a:t>向银行</a:t>
            </a:r>
            <a:r>
              <a:rPr lang="zh-CN" altLang="en-US" dirty="0" smtClean="0">
                <a:latin typeface="SimSun" charset="-122"/>
                <a:ea typeface="SimSun" charset="-122"/>
                <a:cs typeface="SimSun" charset="-122"/>
              </a:rPr>
              <a:t>支付</a:t>
            </a:r>
            <a:r>
              <a:rPr lang="en-US" altLang="zh-CN" dirty="0" smtClean="0">
                <a:latin typeface="SimSun" charset="-122"/>
                <a:ea typeface="SimSun" charset="-122"/>
                <a:cs typeface="SimSun" charset="-122"/>
              </a:rPr>
              <a:t>5000</a:t>
            </a:r>
            <a:r>
              <a:rPr lang="zh-CN" altLang="en-US" dirty="0" smtClean="0">
                <a:latin typeface="SimSun" charset="-122"/>
                <a:ea typeface="SimSun" charset="-122"/>
                <a:cs typeface="SimSun" charset="-122"/>
              </a:rPr>
              <a:t>万</a:t>
            </a:r>
            <a:r>
              <a:rPr lang="zh-CN" altLang="en-US" dirty="0">
                <a:latin typeface="SimSun" charset="-122"/>
                <a:ea typeface="SimSun" charset="-122"/>
                <a:cs typeface="SimSun" charset="-122"/>
              </a:rPr>
              <a:t>美元的</a:t>
            </a:r>
            <a:r>
              <a:rPr lang="zh-CN" altLang="en-US" dirty="0" smtClean="0">
                <a:latin typeface="SimSun" charset="-122"/>
                <a:ea typeface="SimSun" charset="-122"/>
                <a:cs typeface="SimSun" charset="-122"/>
              </a:rPr>
              <a:t>保证金。最终</a:t>
            </a:r>
            <a:r>
              <a:rPr lang="zh-CN" altLang="en-US" dirty="0"/>
              <a:t>在石油期货投机上</a:t>
            </a:r>
            <a:r>
              <a:rPr lang="zh-CN" altLang="en-US" dirty="0" smtClean="0"/>
              <a:t>亏损</a:t>
            </a:r>
            <a:r>
              <a:rPr lang="en-US" altLang="zh-CN" dirty="0" smtClean="0"/>
              <a:t>5.5</a:t>
            </a:r>
            <a:r>
              <a:rPr lang="zh-CN" altLang="en-US" dirty="0" smtClean="0"/>
              <a:t>亿美元 </a:t>
            </a:r>
            <a:r>
              <a:rPr lang="zh-CN" altLang="en-US" dirty="0"/>
              <a:t>，</a:t>
            </a:r>
            <a:r>
              <a:rPr lang="zh-CN" altLang="en-US" dirty="0" smtClean="0"/>
              <a:t>向新加坡高等法院申请破产保护 。</a:t>
            </a:r>
            <a:r>
              <a:rPr lang="zh-CN" altLang="en-US" dirty="0" smtClean="0">
                <a:latin typeface="SimSun" charset="-122"/>
                <a:ea typeface="SimSun" charset="-122"/>
                <a:cs typeface="SimSun" charset="-122"/>
              </a:rPr>
              <a:t>这</a:t>
            </a:r>
            <a:r>
              <a:rPr lang="zh-CN" altLang="en-US" dirty="0">
                <a:latin typeface="SimSun" charset="-122"/>
                <a:ea typeface="SimSun" charset="-122"/>
                <a:cs typeface="SimSun" charset="-122"/>
              </a:rPr>
              <a:t>一事件被</a:t>
            </a:r>
            <a:r>
              <a:rPr lang="zh-CN" altLang="en-US" dirty="0" smtClean="0">
                <a:latin typeface="SimSun" charset="-122"/>
                <a:ea typeface="SimSun" charset="-122"/>
                <a:cs typeface="SimSun" charset="-122"/>
              </a:rPr>
              <a:t>认为</a:t>
            </a:r>
            <a:r>
              <a:rPr lang="zh-CN" altLang="en-US" dirty="0">
                <a:latin typeface="SimSun" charset="-122"/>
                <a:ea typeface="SimSun" charset="-122"/>
                <a:cs typeface="SimSun" charset="-122"/>
              </a:rPr>
              <a:t>是著名的“巴林银行悲剧”的翻版。 </a:t>
            </a:r>
          </a:p>
          <a:p>
            <a:pPr>
              <a:lnSpc>
                <a:spcPct val="150000"/>
              </a:lnSpc>
            </a:pPr>
            <a:endParaRPr kumimoji="1" lang="zh-CN" altLang="en-US" dirty="0"/>
          </a:p>
        </p:txBody>
      </p:sp>
    </p:spTree>
    <p:extLst>
      <p:ext uri="{BB962C8B-B14F-4D97-AF65-F5344CB8AC3E}">
        <p14:creationId xmlns:p14="http://schemas.microsoft.com/office/powerpoint/2010/main" val="38467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2" y="685800"/>
            <a:ext cx="11507788" cy="6172200"/>
          </a:xfrm>
        </p:spPr>
        <p:txBody>
          <a:bodyPr>
            <a:normAutofit/>
          </a:bodyPr>
          <a:lstStyle/>
          <a:p>
            <a:r>
              <a:rPr lang="en-US" altLang="zh-CN" dirty="0">
                <a:latin typeface="SimSun" charset="-122"/>
                <a:ea typeface="SimSun" charset="-122"/>
                <a:cs typeface="SimSun" charset="-122"/>
              </a:rPr>
              <a:t>2003</a:t>
            </a:r>
            <a:r>
              <a:rPr lang="zh-CN" altLang="zh-CN" dirty="0">
                <a:latin typeface="SimSun" charset="-122"/>
                <a:ea typeface="SimSun" charset="-122"/>
                <a:cs typeface="SimSun" charset="-122"/>
              </a:rPr>
              <a:t>年下半年：中国航油公司</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新加坡</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以下简称</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中航油</a:t>
            </a:r>
            <a:r>
              <a:rPr lang="en-US" altLang="zh-CN" dirty="0">
                <a:latin typeface="SimSun" charset="-122"/>
                <a:ea typeface="SimSun" charset="-122"/>
                <a:cs typeface="SimSun" charset="-122"/>
              </a:rPr>
              <a:t>”)</a:t>
            </a:r>
            <a:r>
              <a:rPr lang="zh-CN" altLang="zh-CN" dirty="0">
                <a:latin typeface="SimSun" charset="-122"/>
                <a:ea typeface="SimSun" charset="-122"/>
                <a:cs typeface="SimSun" charset="-122"/>
              </a:rPr>
              <a:t>开始交易石油期权</a:t>
            </a:r>
            <a:r>
              <a:rPr lang="en-US" altLang="zh-CN" dirty="0">
                <a:latin typeface="SimSun" charset="-122"/>
                <a:ea typeface="SimSun" charset="-122"/>
                <a:cs typeface="SimSun" charset="-122"/>
              </a:rPr>
              <a:t>(option)</a:t>
            </a:r>
            <a:r>
              <a:rPr lang="zh-CN" altLang="zh-CN" dirty="0">
                <a:latin typeface="SimSun" charset="-122"/>
                <a:ea typeface="SimSun" charset="-122"/>
                <a:cs typeface="SimSun" charset="-122"/>
              </a:rPr>
              <a:t>，最初涉及</a:t>
            </a:r>
            <a:r>
              <a:rPr lang="en-US" altLang="zh-CN" dirty="0">
                <a:latin typeface="SimSun" charset="-122"/>
                <a:ea typeface="SimSun" charset="-122"/>
                <a:cs typeface="SimSun" charset="-122"/>
              </a:rPr>
              <a:t>200</a:t>
            </a:r>
            <a:r>
              <a:rPr lang="zh-CN" altLang="zh-CN" dirty="0">
                <a:latin typeface="SimSun" charset="-122"/>
                <a:ea typeface="SimSun" charset="-122"/>
                <a:cs typeface="SimSun" charset="-122"/>
              </a:rPr>
              <a:t>万桶石油，中航油在交易中获利。</a:t>
            </a:r>
          </a:p>
          <a:p>
            <a:r>
              <a:rPr lang="en-US" altLang="zh-CN" dirty="0">
                <a:latin typeface="SimSun" charset="-122"/>
                <a:ea typeface="SimSun" charset="-122"/>
                <a:cs typeface="SimSun" charset="-122"/>
              </a:rPr>
              <a:t>2004</a:t>
            </a:r>
            <a:r>
              <a:rPr lang="zh-CN" altLang="zh-CN" dirty="0">
                <a:latin typeface="SimSun" charset="-122"/>
                <a:ea typeface="SimSun" charset="-122"/>
                <a:cs typeface="SimSun" charset="-122"/>
              </a:rPr>
              <a:t>年一季度：油价攀升导致公司潜亏</a:t>
            </a:r>
            <a:r>
              <a:rPr lang="en-US" altLang="zh-CN" dirty="0">
                <a:latin typeface="SimSun" charset="-122"/>
                <a:ea typeface="SimSun" charset="-122"/>
                <a:cs typeface="SimSun" charset="-122"/>
              </a:rPr>
              <a:t>580</a:t>
            </a:r>
            <a:r>
              <a:rPr lang="zh-CN" altLang="zh-CN" dirty="0">
                <a:latin typeface="SimSun" charset="-122"/>
                <a:ea typeface="SimSun" charset="-122"/>
                <a:cs typeface="SimSun" charset="-122"/>
              </a:rPr>
              <a:t>万美元，公司决定延期交割合同，期望油价能回跌；交易量也随之增加。</a:t>
            </a:r>
          </a:p>
          <a:p>
            <a:r>
              <a:rPr lang="en-US" altLang="zh-CN" dirty="0">
                <a:latin typeface="SimSun" charset="-122"/>
                <a:ea typeface="SimSun" charset="-122"/>
                <a:cs typeface="SimSun" charset="-122"/>
              </a:rPr>
              <a:t>2004</a:t>
            </a:r>
            <a:r>
              <a:rPr lang="zh-CN" altLang="zh-CN" dirty="0">
                <a:latin typeface="SimSun" charset="-122"/>
                <a:ea typeface="SimSun" charset="-122"/>
                <a:cs typeface="SimSun" charset="-122"/>
              </a:rPr>
              <a:t>年二季度：随着油价持续升高，公司的账面亏损额增加到</a:t>
            </a:r>
            <a:r>
              <a:rPr lang="en-US" altLang="zh-CN" dirty="0">
                <a:latin typeface="SimSun" charset="-122"/>
                <a:ea typeface="SimSun" charset="-122"/>
                <a:cs typeface="SimSun" charset="-122"/>
              </a:rPr>
              <a:t>3000</a:t>
            </a:r>
            <a:r>
              <a:rPr lang="zh-CN" altLang="zh-CN" dirty="0">
                <a:latin typeface="SimSun" charset="-122"/>
                <a:ea typeface="SimSun" charset="-122"/>
                <a:cs typeface="SimSun" charset="-122"/>
              </a:rPr>
              <a:t>万美元左右。公司因而决定再延后到</a:t>
            </a:r>
            <a:r>
              <a:rPr lang="en-US" altLang="zh-CN" dirty="0">
                <a:latin typeface="SimSun" charset="-122"/>
                <a:ea typeface="SimSun" charset="-122"/>
                <a:cs typeface="SimSun" charset="-122"/>
              </a:rPr>
              <a:t>2005</a:t>
            </a:r>
            <a:r>
              <a:rPr lang="zh-CN" altLang="zh-CN" dirty="0">
                <a:latin typeface="SimSun" charset="-122"/>
                <a:ea typeface="SimSun" charset="-122"/>
                <a:cs typeface="SimSun" charset="-122"/>
              </a:rPr>
              <a:t>年和</a:t>
            </a:r>
            <a:r>
              <a:rPr lang="en-US" altLang="zh-CN" dirty="0">
                <a:latin typeface="SimSun" charset="-122"/>
                <a:ea typeface="SimSun" charset="-122"/>
                <a:cs typeface="SimSun" charset="-122"/>
              </a:rPr>
              <a:t>2006</a:t>
            </a:r>
            <a:r>
              <a:rPr lang="zh-CN" altLang="zh-CN" dirty="0">
                <a:latin typeface="SimSun" charset="-122"/>
                <a:ea typeface="SimSun" charset="-122"/>
                <a:cs typeface="SimSun" charset="-122"/>
              </a:rPr>
              <a:t>年才交割；交易量再次增加。</a:t>
            </a:r>
          </a:p>
          <a:p>
            <a:r>
              <a:rPr lang="en-US" altLang="zh-CN" dirty="0">
                <a:latin typeface="SimSun" charset="-122"/>
                <a:ea typeface="SimSun" charset="-122"/>
                <a:cs typeface="SimSun" charset="-122"/>
              </a:rPr>
              <a:t>2004</a:t>
            </a:r>
            <a:r>
              <a:rPr lang="zh-CN" altLang="zh-CN" dirty="0">
                <a:latin typeface="SimSun" charset="-122"/>
                <a:ea typeface="SimSun" charset="-122"/>
                <a:cs typeface="SimSun" charset="-122"/>
              </a:rPr>
              <a:t>年</a:t>
            </a:r>
            <a:r>
              <a:rPr lang="en-US" altLang="zh-CN" dirty="0">
                <a:latin typeface="SimSun" charset="-122"/>
                <a:ea typeface="SimSun" charset="-122"/>
                <a:cs typeface="SimSun" charset="-122"/>
              </a:rPr>
              <a:t>10</a:t>
            </a:r>
            <a:r>
              <a:rPr lang="zh-CN" altLang="zh-CN" dirty="0">
                <a:latin typeface="SimSun" charset="-122"/>
                <a:ea typeface="SimSun" charset="-122"/>
                <a:cs typeface="SimSun" charset="-122"/>
              </a:rPr>
              <a:t>月：油价再创新高，公司此时的交易盘口达</a:t>
            </a:r>
            <a:r>
              <a:rPr lang="en-US" altLang="zh-CN" dirty="0">
                <a:latin typeface="SimSun" charset="-122"/>
                <a:ea typeface="SimSun" charset="-122"/>
                <a:cs typeface="SimSun" charset="-122"/>
              </a:rPr>
              <a:t>5200</a:t>
            </a:r>
            <a:r>
              <a:rPr lang="zh-CN" altLang="zh-CN" dirty="0">
                <a:latin typeface="SimSun" charset="-122"/>
                <a:ea typeface="SimSun" charset="-122"/>
                <a:cs typeface="SimSun" charset="-122"/>
              </a:rPr>
              <a:t>万桶石油；账面亏损再度大增。</a:t>
            </a:r>
          </a:p>
          <a:p>
            <a:r>
              <a:rPr lang="en-US" altLang="zh-CN" dirty="0">
                <a:latin typeface="SimSun" charset="-122"/>
                <a:ea typeface="SimSun" charset="-122"/>
                <a:cs typeface="SimSun" charset="-122"/>
              </a:rPr>
              <a:t>10</a:t>
            </a:r>
            <a:r>
              <a:rPr lang="zh-CN" altLang="zh-CN" dirty="0">
                <a:latin typeface="SimSun" charset="-122"/>
                <a:ea typeface="SimSun" charset="-122"/>
                <a:cs typeface="SimSun" charset="-122"/>
              </a:rPr>
              <a:t>月</a:t>
            </a:r>
            <a:r>
              <a:rPr lang="en-US" altLang="zh-CN" dirty="0">
                <a:latin typeface="SimSun" charset="-122"/>
                <a:ea typeface="SimSun" charset="-122"/>
                <a:cs typeface="SimSun" charset="-122"/>
              </a:rPr>
              <a:t>10</a:t>
            </a:r>
            <a:r>
              <a:rPr lang="zh-CN" altLang="zh-CN" dirty="0">
                <a:latin typeface="SimSun" charset="-122"/>
                <a:ea typeface="SimSun" charset="-122"/>
                <a:cs typeface="SimSun" charset="-122"/>
              </a:rPr>
              <a:t>日：面对严重资金周转问题的中航油，首次向母公司呈报交易和账面亏损。为了补加交易商追加的保证金，公司已耗尽近</a:t>
            </a:r>
            <a:r>
              <a:rPr lang="en-US" altLang="zh-CN" dirty="0">
                <a:latin typeface="SimSun" charset="-122"/>
                <a:ea typeface="SimSun" charset="-122"/>
                <a:cs typeface="SimSun" charset="-122"/>
              </a:rPr>
              <a:t>2600</a:t>
            </a:r>
            <a:r>
              <a:rPr lang="zh-CN" altLang="zh-CN" dirty="0">
                <a:latin typeface="SimSun" charset="-122"/>
                <a:ea typeface="SimSun" charset="-122"/>
                <a:cs typeface="SimSun" charset="-122"/>
              </a:rPr>
              <a:t>万美元的营运资本、</a:t>
            </a:r>
            <a:r>
              <a:rPr lang="en-US" altLang="zh-CN" dirty="0">
                <a:latin typeface="SimSun" charset="-122"/>
                <a:ea typeface="SimSun" charset="-122"/>
                <a:cs typeface="SimSun" charset="-122"/>
              </a:rPr>
              <a:t>1.2</a:t>
            </a:r>
            <a:r>
              <a:rPr lang="zh-CN" altLang="zh-CN" dirty="0">
                <a:latin typeface="SimSun" charset="-122"/>
                <a:ea typeface="SimSun" charset="-122"/>
                <a:cs typeface="SimSun" charset="-122"/>
              </a:rPr>
              <a:t>亿美元银团贷款和</a:t>
            </a:r>
            <a:r>
              <a:rPr lang="en-US" altLang="zh-CN" dirty="0">
                <a:latin typeface="SimSun" charset="-122"/>
                <a:ea typeface="SimSun" charset="-122"/>
                <a:cs typeface="SimSun" charset="-122"/>
              </a:rPr>
              <a:t>6800</a:t>
            </a:r>
            <a:r>
              <a:rPr lang="zh-CN" altLang="zh-CN" dirty="0">
                <a:latin typeface="SimSun" charset="-122"/>
                <a:ea typeface="SimSun" charset="-122"/>
                <a:cs typeface="SimSun" charset="-122"/>
              </a:rPr>
              <a:t>万元应收账款资金。账面亏损高达</a:t>
            </a:r>
            <a:r>
              <a:rPr lang="en-US" altLang="zh-CN" dirty="0">
                <a:latin typeface="SimSun" charset="-122"/>
                <a:ea typeface="SimSun" charset="-122"/>
                <a:cs typeface="SimSun" charset="-122"/>
              </a:rPr>
              <a:t>1.8</a:t>
            </a:r>
            <a:r>
              <a:rPr lang="zh-CN" altLang="zh-CN" dirty="0">
                <a:latin typeface="SimSun" charset="-122"/>
                <a:ea typeface="SimSun" charset="-122"/>
                <a:cs typeface="SimSun" charset="-122"/>
              </a:rPr>
              <a:t>亿美元，另外已支付</a:t>
            </a:r>
            <a:r>
              <a:rPr lang="en-US" altLang="zh-CN" dirty="0">
                <a:latin typeface="SimSun" charset="-122"/>
                <a:ea typeface="SimSun" charset="-122"/>
                <a:cs typeface="SimSun" charset="-122"/>
              </a:rPr>
              <a:t>8000</a:t>
            </a:r>
            <a:r>
              <a:rPr lang="zh-CN" altLang="zh-CN" dirty="0">
                <a:latin typeface="SimSun" charset="-122"/>
                <a:ea typeface="SimSun" charset="-122"/>
                <a:cs typeface="SimSun" charset="-122"/>
              </a:rPr>
              <a:t>万美元的额外保证金。</a:t>
            </a:r>
          </a:p>
          <a:p>
            <a:r>
              <a:rPr lang="en-US" altLang="zh-CN" dirty="0">
                <a:latin typeface="SimSun" charset="-122"/>
                <a:ea typeface="SimSun" charset="-122"/>
                <a:cs typeface="SimSun" charset="-122"/>
              </a:rPr>
              <a:t>10</a:t>
            </a:r>
            <a:r>
              <a:rPr lang="zh-CN" altLang="zh-CN" dirty="0">
                <a:latin typeface="SimSun" charset="-122"/>
                <a:ea typeface="SimSun" charset="-122"/>
                <a:cs typeface="SimSun" charset="-122"/>
              </a:rPr>
              <a:t>月</a:t>
            </a:r>
            <a:r>
              <a:rPr lang="en-US" altLang="zh-CN" dirty="0">
                <a:latin typeface="SimSun" charset="-122"/>
                <a:ea typeface="SimSun" charset="-122"/>
                <a:cs typeface="SimSun" charset="-122"/>
              </a:rPr>
              <a:t>20</a:t>
            </a:r>
            <a:r>
              <a:rPr lang="zh-CN" altLang="zh-CN" dirty="0">
                <a:latin typeface="SimSun" charset="-122"/>
                <a:ea typeface="SimSun" charset="-122"/>
                <a:cs typeface="SimSun" charset="-122"/>
              </a:rPr>
              <a:t>日：母公司提前配售</a:t>
            </a:r>
            <a:r>
              <a:rPr lang="en-US" altLang="zh-CN" dirty="0">
                <a:latin typeface="SimSun" charset="-122"/>
                <a:ea typeface="SimSun" charset="-122"/>
                <a:cs typeface="SimSun" charset="-122"/>
              </a:rPr>
              <a:t>15%</a:t>
            </a:r>
            <a:r>
              <a:rPr lang="zh-CN" altLang="zh-CN" dirty="0">
                <a:latin typeface="SimSun" charset="-122"/>
                <a:ea typeface="SimSun" charset="-122"/>
                <a:cs typeface="SimSun" charset="-122"/>
              </a:rPr>
              <a:t>的股票，将所得的</a:t>
            </a:r>
            <a:r>
              <a:rPr lang="en-US" altLang="zh-CN" dirty="0">
                <a:latin typeface="SimSun" charset="-122"/>
                <a:ea typeface="SimSun" charset="-122"/>
                <a:cs typeface="SimSun" charset="-122"/>
              </a:rPr>
              <a:t>1.08</a:t>
            </a:r>
            <a:r>
              <a:rPr lang="zh-CN" altLang="zh-CN" dirty="0">
                <a:latin typeface="SimSun" charset="-122"/>
                <a:ea typeface="SimSun" charset="-122"/>
                <a:cs typeface="SimSun" charset="-122"/>
              </a:rPr>
              <a:t>亿美元资金贷款给中航油。</a:t>
            </a:r>
          </a:p>
          <a:p>
            <a:r>
              <a:rPr lang="en-US" altLang="zh-CN" dirty="0">
                <a:latin typeface="SimSun" charset="-122"/>
                <a:ea typeface="SimSun" charset="-122"/>
                <a:cs typeface="SimSun" charset="-122"/>
              </a:rPr>
              <a:t>10</a:t>
            </a:r>
            <a:r>
              <a:rPr lang="zh-CN" altLang="zh-CN" dirty="0">
                <a:latin typeface="SimSun" charset="-122"/>
                <a:ea typeface="SimSun" charset="-122"/>
                <a:cs typeface="SimSun" charset="-122"/>
              </a:rPr>
              <a:t>月</a:t>
            </a:r>
            <a:r>
              <a:rPr lang="en-US" altLang="zh-CN" dirty="0">
                <a:latin typeface="SimSun" charset="-122"/>
                <a:ea typeface="SimSun" charset="-122"/>
                <a:cs typeface="SimSun" charset="-122"/>
              </a:rPr>
              <a:t>26</a:t>
            </a:r>
            <a:r>
              <a:rPr lang="zh-CN" altLang="zh-CN" dirty="0">
                <a:latin typeface="SimSun" charset="-122"/>
                <a:ea typeface="SimSun" charset="-122"/>
                <a:cs typeface="SimSun" charset="-122"/>
              </a:rPr>
              <a:t>日和</a:t>
            </a:r>
            <a:r>
              <a:rPr lang="en-US" altLang="zh-CN" dirty="0">
                <a:latin typeface="SimSun" charset="-122"/>
                <a:ea typeface="SimSun" charset="-122"/>
                <a:cs typeface="SimSun" charset="-122"/>
              </a:rPr>
              <a:t>28</a:t>
            </a:r>
            <a:r>
              <a:rPr lang="zh-CN" altLang="zh-CN" dirty="0">
                <a:latin typeface="SimSun" charset="-122"/>
                <a:ea typeface="SimSun" charset="-122"/>
                <a:cs typeface="SimSun" charset="-122"/>
              </a:rPr>
              <a:t>日：公司因无法补加一些合同的保证金而遭逼仓，蒙受</a:t>
            </a:r>
            <a:r>
              <a:rPr lang="en-US" altLang="zh-CN" dirty="0">
                <a:latin typeface="SimSun" charset="-122"/>
                <a:ea typeface="SimSun" charset="-122"/>
                <a:cs typeface="SimSun" charset="-122"/>
              </a:rPr>
              <a:t>1.32</a:t>
            </a:r>
            <a:r>
              <a:rPr lang="zh-CN" altLang="zh-CN" dirty="0">
                <a:latin typeface="SimSun" charset="-122"/>
                <a:ea typeface="SimSun" charset="-122"/>
                <a:cs typeface="SimSun" charset="-122"/>
              </a:rPr>
              <a:t>亿美元实际亏损。</a:t>
            </a:r>
          </a:p>
          <a:p>
            <a:r>
              <a:rPr lang="en-US" altLang="zh-CN" dirty="0">
                <a:latin typeface="SimSun" charset="-122"/>
                <a:ea typeface="SimSun" charset="-122"/>
                <a:cs typeface="SimSun" charset="-122"/>
              </a:rPr>
              <a:t>11</a:t>
            </a:r>
            <a:r>
              <a:rPr lang="zh-CN" altLang="zh-CN" dirty="0">
                <a:latin typeface="SimSun" charset="-122"/>
                <a:ea typeface="SimSun" charset="-122"/>
                <a:cs typeface="SimSun" charset="-122"/>
              </a:rPr>
              <a:t>月</a:t>
            </a:r>
            <a:r>
              <a:rPr lang="en-US" altLang="zh-CN" dirty="0">
                <a:latin typeface="SimSun" charset="-122"/>
                <a:ea typeface="SimSun" charset="-122"/>
                <a:cs typeface="SimSun" charset="-122"/>
              </a:rPr>
              <a:t>8</a:t>
            </a:r>
            <a:r>
              <a:rPr lang="zh-CN" altLang="zh-CN" dirty="0">
                <a:latin typeface="SimSun" charset="-122"/>
                <a:ea typeface="SimSun" charset="-122"/>
                <a:cs typeface="SimSun" charset="-122"/>
              </a:rPr>
              <a:t>日到</a:t>
            </a:r>
            <a:r>
              <a:rPr lang="en-US" altLang="zh-CN" dirty="0">
                <a:latin typeface="SimSun" charset="-122"/>
                <a:ea typeface="SimSun" charset="-122"/>
                <a:cs typeface="SimSun" charset="-122"/>
              </a:rPr>
              <a:t>25</a:t>
            </a:r>
            <a:r>
              <a:rPr lang="zh-CN" altLang="zh-CN" dirty="0">
                <a:latin typeface="SimSun" charset="-122"/>
                <a:ea typeface="SimSun" charset="-122"/>
                <a:cs typeface="SimSun" charset="-122"/>
              </a:rPr>
              <a:t>日：公司的衍生商品合同继续遭逼仓，截至</a:t>
            </a:r>
            <a:r>
              <a:rPr lang="en-US" altLang="zh-CN" dirty="0">
                <a:latin typeface="SimSun" charset="-122"/>
                <a:ea typeface="SimSun" charset="-122"/>
                <a:cs typeface="SimSun" charset="-122"/>
              </a:rPr>
              <a:t>25</a:t>
            </a:r>
            <a:r>
              <a:rPr lang="zh-CN" altLang="zh-CN" dirty="0">
                <a:latin typeface="SimSun" charset="-122"/>
                <a:ea typeface="SimSun" charset="-122"/>
                <a:cs typeface="SimSun" charset="-122"/>
              </a:rPr>
              <a:t>日的实际亏损达</a:t>
            </a:r>
            <a:r>
              <a:rPr lang="en-US" altLang="zh-CN" dirty="0">
                <a:latin typeface="SimSun" charset="-122"/>
                <a:ea typeface="SimSun" charset="-122"/>
                <a:cs typeface="SimSun" charset="-122"/>
              </a:rPr>
              <a:t>3.81</a:t>
            </a:r>
            <a:r>
              <a:rPr lang="zh-CN" altLang="zh-CN" dirty="0">
                <a:latin typeface="SimSun" charset="-122"/>
                <a:ea typeface="SimSun" charset="-122"/>
                <a:cs typeface="SimSun" charset="-122"/>
              </a:rPr>
              <a:t>亿美元。</a:t>
            </a:r>
          </a:p>
          <a:p>
            <a:r>
              <a:rPr lang="en-US" altLang="zh-CN" dirty="0">
                <a:latin typeface="SimSun" charset="-122"/>
                <a:ea typeface="SimSun" charset="-122"/>
                <a:cs typeface="SimSun" charset="-122"/>
              </a:rPr>
              <a:t>12</a:t>
            </a:r>
            <a:r>
              <a:rPr lang="zh-CN" altLang="zh-CN" dirty="0">
                <a:latin typeface="SimSun" charset="-122"/>
                <a:ea typeface="SimSun" charset="-122"/>
                <a:cs typeface="SimSun" charset="-122"/>
              </a:rPr>
              <a:t>月</a:t>
            </a:r>
            <a:r>
              <a:rPr lang="en-US" altLang="zh-CN" dirty="0">
                <a:latin typeface="SimSun" charset="-122"/>
                <a:ea typeface="SimSun" charset="-122"/>
                <a:cs typeface="SimSun" charset="-122"/>
              </a:rPr>
              <a:t>1</a:t>
            </a:r>
            <a:r>
              <a:rPr lang="zh-CN" altLang="zh-CN" dirty="0">
                <a:latin typeface="SimSun" charset="-122"/>
                <a:ea typeface="SimSun" charset="-122"/>
                <a:cs typeface="SimSun" charset="-122"/>
              </a:rPr>
              <a:t>日，在亏损</a:t>
            </a:r>
            <a:r>
              <a:rPr lang="en-US" altLang="zh-CN" dirty="0">
                <a:latin typeface="SimSun" charset="-122"/>
                <a:ea typeface="SimSun" charset="-122"/>
                <a:cs typeface="SimSun" charset="-122"/>
              </a:rPr>
              <a:t>5.5</a:t>
            </a:r>
            <a:r>
              <a:rPr lang="zh-CN" altLang="zh-CN" dirty="0">
                <a:latin typeface="SimSun" charset="-122"/>
                <a:ea typeface="SimSun" charset="-122"/>
                <a:cs typeface="SimSun" charset="-122"/>
              </a:rPr>
              <a:t>亿美元后，中航油宣布向法庭申请破产保护令</a:t>
            </a:r>
          </a:p>
        </p:txBody>
      </p:sp>
    </p:spTree>
    <p:extLst>
      <p:ext uri="{BB962C8B-B14F-4D97-AF65-F5344CB8AC3E}">
        <p14:creationId xmlns:p14="http://schemas.microsoft.com/office/powerpoint/2010/main" val="52591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262174"/>
            <a:ext cx="8534400" cy="1507067"/>
          </a:xfrm>
        </p:spPr>
        <p:txBody>
          <a:bodyPr/>
          <a:lstStyle/>
          <a:p>
            <a:pPr marL="0" indent="0">
              <a:lnSpc>
                <a:spcPct val="150000"/>
              </a:lnSpc>
            </a:pPr>
            <a:r>
              <a:rPr kumimoji="1" lang="zh-CN" altLang="en-US" b="1">
                <a:latin typeface="SimSun" charset="-122"/>
                <a:ea typeface="SimSun" charset="-122"/>
                <a:cs typeface="SimSun" charset="-122"/>
              </a:rPr>
              <a:t>三、</a:t>
            </a:r>
            <a:r>
              <a:rPr lang="zh-CN" altLang="zh-CN" b="1">
                <a:latin typeface="SimSun" charset="-122"/>
                <a:ea typeface="SimSun" charset="-122"/>
                <a:cs typeface="SimSun" charset="-122"/>
              </a:rPr>
              <a:t>“中航油”事件 </a:t>
            </a:r>
            <a:r>
              <a:rPr lang="zh-CN" altLang="en-US" b="1">
                <a:latin typeface="SimSun" charset="-122"/>
                <a:ea typeface="SimSun" charset="-122"/>
                <a:cs typeface="SimSun" charset="-122"/>
              </a:rPr>
              <a:t>原因分析</a:t>
            </a:r>
            <a:endParaRPr lang="en-US" altLang="zh-CN" b="1" dirty="0">
              <a:latin typeface="SimSun" charset="-122"/>
              <a:ea typeface="SimSun" charset="-122"/>
              <a:cs typeface="SimSun" charset="-122"/>
            </a:endParaRPr>
          </a:p>
        </p:txBody>
      </p:sp>
      <p:sp>
        <p:nvSpPr>
          <p:cNvPr id="3" name="内容占位符 2"/>
          <p:cNvSpPr>
            <a:spLocks noGrp="1"/>
          </p:cNvSpPr>
          <p:nvPr>
            <p:ph idx="1"/>
          </p:nvPr>
        </p:nvSpPr>
        <p:spPr>
          <a:xfrm>
            <a:off x="684212" y="1769241"/>
            <a:ext cx="10903443" cy="4694621"/>
          </a:xfrm>
        </p:spPr>
        <p:txBody>
          <a:bodyPr>
            <a:normAutofit/>
          </a:bodyPr>
          <a:lstStyle/>
          <a:p>
            <a:pPr marL="0" indent="0">
              <a:lnSpc>
                <a:spcPct val="150000"/>
              </a:lnSpc>
              <a:buNone/>
            </a:pPr>
            <a:r>
              <a:rPr lang="en-US" altLang="zh-CN" sz="2800" dirty="0" smtClean="0">
                <a:latin typeface="SimSun" charset="-122"/>
                <a:ea typeface="SimSun" charset="-122"/>
                <a:cs typeface="SimSun" charset="-122"/>
              </a:rPr>
              <a:t>1.</a:t>
            </a:r>
            <a:r>
              <a:rPr lang="zh-CN" altLang="en-US" sz="2800" dirty="0" smtClean="0">
                <a:latin typeface="SimSun" charset="-122"/>
                <a:ea typeface="SimSun" charset="-122"/>
                <a:cs typeface="SimSun" charset="-122"/>
              </a:rPr>
              <a:t>中国</a:t>
            </a:r>
            <a:r>
              <a:rPr lang="zh-CN" altLang="en-US" sz="2800" dirty="0">
                <a:latin typeface="SimSun" charset="-122"/>
                <a:ea typeface="SimSun" charset="-122"/>
                <a:cs typeface="SimSun" charset="-122"/>
              </a:rPr>
              <a:t>公司初涉国际衍生金融工具交易 </a:t>
            </a:r>
            <a:r>
              <a:rPr lang="en-US" altLang="zh-CN" sz="2800" dirty="0">
                <a:latin typeface="SimSun" charset="-122"/>
                <a:ea typeface="SimSun" charset="-122"/>
                <a:cs typeface="SimSun" charset="-122"/>
              </a:rPr>
              <a:t>, </a:t>
            </a:r>
            <a:r>
              <a:rPr lang="zh-CN" altLang="en-US" sz="2800" dirty="0" smtClean="0">
                <a:latin typeface="SimSun" charset="-122"/>
                <a:ea typeface="SimSun" charset="-122"/>
                <a:cs typeface="SimSun" charset="-122"/>
              </a:rPr>
              <a:t>经验不足。</a:t>
            </a:r>
            <a:r>
              <a:rPr lang="zh-CN" altLang="zh-CN" sz="2800" dirty="0" smtClean="0">
                <a:latin typeface="SimSun" charset="-122"/>
                <a:ea typeface="SimSun" charset="-122"/>
                <a:cs typeface="SimSun" charset="-122"/>
              </a:rPr>
              <a:t>中</a:t>
            </a:r>
            <a:r>
              <a:rPr lang="zh-CN" altLang="zh-CN" sz="2800" dirty="0">
                <a:latin typeface="SimSun" charset="-122"/>
                <a:ea typeface="SimSun" charset="-122"/>
                <a:cs typeface="SimSun" charset="-122"/>
              </a:rPr>
              <a:t>航油的交易一开始就存在巨大隐患，因为其从事的期权交易所面临的风险敞口是巨大的。期权交易中，期权卖方收益是确定的，最大收益限于收取买方的期权费，然而其承担的损失却可能很大</a:t>
            </a:r>
            <a:r>
              <a:rPr lang="en-US" altLang="zh-CN" sz="2800" dirty="0">
                <a:latin typeface="SimSun" charset="-122"/>
                <a:ea typeface="SimSun" charset="-122"/>
                <a:cs typeface="SimSun" charset="-122"/>
              </a:rPr>
              <a:t>(</a:t>
            </a:r>
            <a:r>
              <a:rPr lang="zh-CN" altLang="zh-CN" sz="2800" dirty="0">
                <a:latin typeface="SimSun" charset="-122"/>
                <a:ea typeface="SimSun" charset="-122"/>
                <a:cs typeface="SimSun" charset="-122"/>
              </a:rPr>
              <a:t>在看跌期权中</a:t>
            </a:r>
            <a:r>
              <a:rPr lang="en-US" altLang="zh-CN" sz="2800" dirty="0">
                <a:latin typeface="SimSun" charset="-122"/>
                <a:ea typeface="SimSun" charset="-122"/>
                <a:cs typeface="SimSun" charset="-122"/>
              </a:rPr>
              <a:t>)</a:t>
            </a:r>
            <a:r>
              <a:rPr lang="zh-CN" altLang="zh-CN" sz="2800" dirty="0">
                <a:latin typeface="SimSun" charset="-122"/>
                <a:ea typeface="SimSun" charset="-122"/>
                <a:cs typeface="SimSun" charset="-122"/>
              </a:rPr>
              <a:t>，以致无限量</a:t>
            </a:r>
            <a:r>
              <a:rPr lang="en-US" altLang="zh-CN" sz="2800" dirty="0">
                <a:latin typeface="SimSun" charset="-122"/>
                <a:ea typeface="SimSun" charset="-122"/>
                <a:cs typeface="SimSun" charset="-122"/>
              </a:rPr>
              <a:t>(</a:t>
            </a:r>
            <a:r>
              <a:rPr lang="zh-CN" altLang="zh-CN" sz="2800" dirty="0">
                <a:latin typeface="SimSun" charset="-122"/>
                <a:ea typeface="SimSun" charset="-122"/>
                <a:cs typeface="SimSun" charset="-122"/>
              </a:rPr>
              <a:t>在看涨期权中</a:t>
            </a:r>
            <a:r>
              <a:rPr lang="en-US" altLang="zh-CN" sz="2800" dirty="0">
                <a:latin typeface="SimSun" charset="-122"/>
                <a:ea typeface="SimSun" charset="-122"/>
                <a:cs typeface="SimSun" charset="-122"/>
              </a:rPr>
              <a:t>)</a:t>
            </a:r>
            <a:r>
              <a:rPr lang="zh-CN" altLang="zh-CN" sz="2800" dirty="0">
                <a:latin typeface="SimSun" charset="-122"/>
                <a:ea typeface="SimSun" charset="-122"/>
                <a:cs typeface="SimSun" charset="-122"/>
              </a:rPr>
              <a:t>。中航油恰恰选择了风险最大的做空期权</a:t>
            </a:r>
            <a:r>
              <a:rPr lang="zh-CN" altLang="zh-CN" sz="2800" dirty="0" smtClean="0">
                <a:latin typeface="SimSun" charset="-122"/>
                <a:ea typeface="SimSun" charset="-122"/>
                <a:cs typeface="SimSun" charset="-122"/>
              </a:rPr>
              <a:t>。</a:t>
            </a:r>
            <a:endParaRPr lang="zh-CN" altLang="zh-CN" sz="2800" dirty="0">
              <a:latin typeface="SimSun" charset="-122"/>
              <a:ea typeface="SimSun" charset="-122"/>
              <a:cs typeface="SimSun" charset="-122"/>
            </a:endParaRPr>
          </a:p>
        </p:txBody>
      </p:sp>
    </p:spTree>
    <p:extLst>
      <p:ext uri="{BB962C8B-B14F-4D97-AF65-F5344CB8AC3E}">
        <p14:creationId xmlns:p14="http://schemas.microsoft.com/office/powerpoint/2010/main" val="142628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切片">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1983</Words>
  <Application>Microsoft Macintosh PowerPoint</Application>
  <PresentationFormat>宽屏</PresentationFormat>
  <Paragraphs>47</Paragraphs>
  <Slides>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Century Gothic</vt:lpstr>
      <vt:lpstr>DengXian</vt:lpstr>
      <vt:lpstr>SimSun</vt:lpstr>
      <vt:lpstr>Wingdings 3</vt:lpstr>
      <vt:lpstr>幼圆</vt:lpstr>
      <vt:lpstr>切片</vt:lpstr>
      <vt:lpstr>金融风险案例分析-“中航油”事件 </vt:lpstr>
      <vt:lpstr>PowerPoint 演示文稿</vt:lpstr>
      <vt:lpstr>一、何为金融风险</vt:lpstr>
      <vt:lpstr>金融风险的特点</vt:lpstr>
      <vt:lpstr>金融风险的分类</vt:lpstr>
      <vt:lpstr>二、“中航油”事件 案情详述 </vt:lpstr>
      <vt:lpstr>PowerPoint 演示文稿</vt:lpstr>
      <vt:lpstr>PowerPoint 演示文稿</vt:lpstr>
      <vt:lpstr>三、“中航油”事件 原因分析</vt:lpstr>
      <vt:lpstr>PowerPoint 演示文稿</vt:lpstr>
      <vt:lpstr>PowerPoint 演示文稿</vt:lpstr>
      <vt:lpstr>PowerPoint 演示文稿</vt:lpstr>
      <vt:lpstr>PowerPoint 演示文稿</vt:lpstr>
      <vt:lpstr>四、关于“中航油”事件的思考 </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金融风险案例分析-“中航油”事件 </dc:title>
  <dc:creator>Microsoft Office 用户</dc:creator>
  <cp:lastModifiedBy>Microsoft Office 用户</cp:lastModifiedBy>
  <cp:revision>35</cp:revision>
  <dcterms:created xsi:type="dcterms:W3CDTF">2017-05-06T06:47:45Z</dcterms:created>
  <dcterms:modified xsi:type="dcterms:W3CDTF">2017-05-14T02:16:53Z</dcterms:modified>
</cp:coreProperties>
</file>