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9" r:id="rId2"/>
    <p:sldId id="265" r:id="rId3"/>
    <p:sldId id="266" r:id="rId4"/>
    <p:sldId id="274" r:id="rId5"/>
    <p:sldId id="297" r:id="rId6"/>
    <p:sldId id="299" r:id="rId7"/>
    <p:sldId id="267" r:id="rId8"/>
    <p:sldId id="304" r:id="rId9"/>
    <p:sldId id="303" r:id="rId10"/>
    <p:sldId id="289" r:id="rId11"/>
    <p:sldId id="302" r:id="rId12"/>
    <p:sldId id="301" r:id="rId13"/>
    <p:sldId id="291" r:id="rId14"/>
    <p:sldId id="268" r:id="rId15"/>
    <p:sldId id="310" r:id="rId16"/>
    <p:sldId id="290" r:id="rId17"/>
    <p:sldId id="305" r:id="rId18"/>
    <p:sldId id="309" r:id="rId19"/>
    <p:sldId id="306" r:id="rId20"/>
    <p:sldId id="307" r:id="rId21"/>
    <p:sldId id="295" r:id="rId22"/>
    <p:sldId id="281" r:id="rId23"/>
    <p:sldId id="271" r:id="rId24"/>
    <p:sldId id="288" r:id="rId25"/>
    <p:sldId id="272" r:id="rId26"/>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40" userDrawn="1">
          <p15:clr>
            <a:srgbClr val="A4A3A4"/>
          </p15:clr>
        </p15:guide>
        <p15:guide id="2" orient="horz" pos="2160" userDrawn="1">
          <p15:clr>
            <a:srgbClr val="A4A3A4"/>
          </p15:clr>
        </p15:guide>
        <p15:guide id="3" orient="horz" pos="232" userDrawn="1">
          <p15:clr>
            <a:srgbClr val="A4A3A4"/>
          </p15:clr>
        </p15:guide>
        <p15:guide id="4" orient="horz" pos="4088" userDrawn="1">
          <p15:clr>
            <a:srgbClr val="A4A3A4"/>
          </p15:clr>
        </p15:guide>
        <p15:guide id="5" pos="5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23C00"/>
    <a:srgbClr val="E73A1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674"/>
  </p:normalViewPr>
  <p:slideViewPr>
    <p:cSldViewPr snapToGrid="0" snapToObjects="1">
      <p:cViewPr>
        <p:scale>
          <a:sx n="66" d="100"/>
          <a:sy n="66" d="100"/>
        </p:scale>
        <p:origin x="-342" y="-198"/>
      </p:cViewPr>
      <p:guideLst>
        <p:guide orient="horz" pos="2160"/>
        <p:guide orient="horz" pos="232"/>
        <p:guide orient="horz" pos="4088"/>
        <p:guide pos="3840"/>
        <p:guide pos="575"/>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599C70-8515-48E1-AD4E-F6420D2A9422}" type="doc">
      <dgm:prSet loTypeId="urn:microsoft.com/office/officeart/2005/8/layout/radial6" loCatId="cycle" qsTypeId="urn:microsoft.com/office/officeart/2005/8/quickstyle/simple1" qsCatId="simple" csTypeId="urn:microsoft.com/office/officeart/2005/8/colors/accent0_2" csCatId="mainScheme" phldr="1"/>
      <dgm:spPr/>
      <dgm:t>
        <a:bodyPr/>
        <a:lstStyle/>
        <a:p>
          <a:endParaRPr lang="zh-CN" altLang="en-US"/>
        </a:p>
      </dgm:t>
    </dgm:pt>
    <dgm:pt modelId="{42366C19-BB0A-4C10-B1EA-805BDE5A2DBC}">
      <dgm:prSet phldrT="[文本]"/>
      <dgm:spPr/>
      <dgm:t>
        <a:bodyPr/>
        <a:lstStyle/>
        <a:p>
          <a:r>
            <a:rPr lang="zh-CN" altLang="en-US" dirty="0" smtClean="0"/>
            <a:t>风险识别</a:t>
          </a:r>
          <a:endParaRPr lang="zh-CN" altLang="en-US" dirty="0"/>
        </a:p>
      </dgm:t>
    </dgm:pt>
    <dgm:pt modelId="{9D1D70AD-C39E-4783-97A0-A45F8F1F6ADD}" type="parTrans" cxnId="{89590455-AD69-4546-B714-1372FE1DFC6B}">
      <dgm:prSet/>
      <dgm:spPr/>
      <dgm:t>
        <a:bodyPr/>
        <a:lstStyle/>
        <a:p>
          <a:endParaRPr lang="zh-CN" altLang="en-US"/>
        </a:p>
      </dgm:t>
    </dgm:pt>
    <dgm:pt modelId="{078C1B03-51D7-431C-A4C6-929688298874}" type="sibTrans" cxnId="{89590455-AD69-4546-B714-1372FE1DFC6B}">
      <dgm:prSet/>
      <dgm:spPr/>
      <dgm:t>
        <a:bodyPr/>
        <a:lstStyle/>
        <a:p>
          <a:endParaRPr lang="zh-CN" altLang="en-US"/>
        </a:p>
      </dgm:t>
    </dgm:pt>
    <dgm:pt modelId="{4169DD71-D7CB-4BE9-A57A-F3DDEE3F65AA}">
      <dgm:prSet phldrT="[文本]" custT="1"/>
      <dgm:spPr/>
      <dgm:t>
        <a:bodyPr/>
        <a:lstStyle/>
        <a:p>
          <a:r>
            <a:rPr lang="zh-CN" altLang="en-US" sz="1800" dirty="0" smtClean="0"/>
            <a:t>道德风险</a:t>
          </a:r>
          <a:endParaRPr lang="zh-CN" altLang="en-US" sz="1800" dirty="0"/>
        </a:p>
      </dgm:t>
    </dgm:pt>
    <dgm:pt modelId="{F0B3FC03-B6CD-4B0E-9505-95158BFFBDC0}" type="parTrans" cxnId="{532EBDB0-5064-4C60-AC70-5AABD8FE6FC7}">
      <dgm:prSet/>
      <dgm:spPr/>
      <dgm:t>
        <a:bodyPr/>
        <a:lstStyle/>
        <a:p>
          <a:endParaRPr lang="zh-CN" altLang="en-US"/>
        </a:p>
      </dgm:t>
    </dgm:pt>
    <dgm:pt modelId="{B9AB0137-FA1E-44EF-B41E-87AB10F6BCBC}" type="sibTrans" cxnId="{532EBDB0-5064-4C60-AC70-5AABD8FE6FC7}">
      <dgm:prSet/>
      <dgm:spPr/>
      <dgm:t>
        <a:bodyPr/>
        <a:lstStyle/>
        <a:p>
          <a:endParaRPr lang="zh-CN" altLang="en-US"/>
        </a:p>
      </dgm:t>
    </dgm:pt>
    <dgm:pt modelId="{5374FC8F-66C9-40E0-90B8-BDA8175E3524}">
      <dgm:prSet phldrT="[文本]" custT="1"/>
      <dgm:spPr/>
      <dgm:t>
        <a:bodyPr/>
        <a:lstStyle/>
        <a:p>
          <a:r>
            <a:rPr lang="zh-CN" altLang="en-US" sz="1600" dirty="0" smtClean="0">
              <a:latin typeface="+mn-ea"/>
              <a:ea typeface="+mn-ea"/>
            </a:rPr>
            <a:t>市场风险</a:t>
          </a:r>
          <a:endParaRPr lang="zh-CN" altLang="en-US" sz="1600" dirty="0">
            <a:latin typeface="+mn-ea"/>
            <a:ea typeface="+mn-ea"/>
          </a:endParaRPr>
        </a:p>
      </dgm:t>
    </dgm:pt>
    <dgm:pt modelId="{855E2632-457E-4ED6-B475-4316452B1E45}" type="parTrans" cxnId="{DA796D70-49CB-40BD-877E-8A325580FA60}">
      <dgm:prSet/>
      <dgm:spPr/>
      <dgm:t>
        <a:bodyPr/>
        <a:lstStyle/>
        <a:p>
          <a:endParaRPr lang="zh-CN" altLang="en-US"/>
        </a:p>
      </dgm:t>
    </dgm:pt>
    <dgm:pt modelId="{E32975A8-FBB2-486E-B506-AEADEF9BBEE1}" type="sibTrans" cxnId="{DA796D70-49CB-40BD-877E-8A325580FA60}">
      <dgm:prSet/>
      <dgm:spPr/>
      <dgm:t>
        <a:bodyPr/>
        <a:lstStyle/>
        <a:p>
          <a:endParaRPr lang="zh-CN" altLang="en-US"/>
        </a:p>
      </dgm:t>
    </dgm:pt>
    <dgm:pt modelId="{58F2D6D5-4E07-487C-B9FE-479330D94C51}">
      <dgm:prSet phldrT="[文本]" custT="1"/>
      <dgm:spPr/>
      <dgm:t>
        <a:bodyPr/>
        <a:lstStyle/>
        <a:p>
          <a:r>
            <a:rPr lang="zh-CN" altLang="en-US" sz="1600" dirty="0" smtClean="0"/>
            <a:t>  信用风险、法律风险等其他风险</a:t>
          </a:r>
          <a:endParaRPr lang="zh-CN" altLang="en-US" sz="1600" dirty="0"/>
        </a:p>
      </dgm:t>
    </dgm:pt>
    <dgm:pt modelId="{ED2C82BB-E7A4-4644-810A-982B3BABE1DD}" type="parTrans" cxnId="{5D155016-6CF4-4783-BDED-2C28B31D29AC}">
      <dgm:prSet/>
      <dgm:spPr/>
      <dgm:t>
        <a:bodyPr/>
        <a:lstStyle/>
        <a:p>
          <a:endParaRPr lang="zh-CN" altLang="en-US"/>
        </a:p>
      </dgm:t>
    </dgm:pt>
    <dgm:pt modelId="{7E3B3765-B43F-4579-8F6C-92C28BF4083D}" type="sibTrans" cxnId="{5D155016-6CF4-4783-BDED-2C28B31D29AC}">
      <dgm:prSet/>
      <dgm:spPr/>
      <dgm:t>
        <a:bodyPr/>
        <a:lstStyle/>
        <a:p>
          <a:endParaRPr lang="zh-CN" altLang="en-US"/>
        </a:p>
      </dgm:t>
    </dgm:pt>
    <dgm:pt modelId="{FDB84D63-80F7-42D3-A1E0-66B040C90BB0}">
      <dgm:prSet phldrT="[文本]" custT="1"/>
      <dgm:spPr/>
      <dgm:t>
        <a:bodyPr/>
        <a:lstStyle/>
        <a:p>
          <a:r>
            <a:rPr lang="zh-CN" altLang="en-US" sz="1800" dirty="0" smtClean="0"/>
            <a:t>操作风险</a:t>
          </a:r>
          <a:endParaRPr lang="zh-CN" altLang="en-US" sz="1800" dirty="0"/>
        </a:p>
      </dgm:t>
    </dgm:pt>
    <dgm:pt modelId="{4FCA6403-1CE6-4490-83A6-2DA6CC267FDB}" type="parTrans" cxnId="{7F8C34E1-6014-4A07-B945-F2D01B347C43}">
      <dgm:prSet/>
      <dgm:spPr/>
      <dgm:t>
        <a:bodyPr/>
        <a:lstStyle/>
        <a:p>
          <a:endParaRPr lang="zh-CN" altLang="en-US"/>
        </a:p>
      </dgm:t>
    </dgm:pt>
    <dgm:pt modelId="{8509B63F-DA20-479C-A9AA-ADAA5BBCFA15}" type="sibTrans" cxnId="{7F8C34E1-6014-4A07-B945-F2D01B347C43}">
      <dgm:prSet/>
      <dgm:spPr/>
      <dgm:t>
        <a:bodyPr/>
        <a:lstStyle/>
        <a:p>
          <a:endParaRPr lang="zh-CN" altLang="en-US"/>
        </a:p>
      </dgm:t>
    </dgm:pt>
    <dgm:pt modelId="{4CC69E96-7887-46E6-83FB-7702F3F6AD31}" type="pres">
      <dgm:prSet presAssocID="{03599C70-8515-48E1-AD4E-F6420D2A9422}" presName="Name0" presStyleCnt="0">
        <dgm:presLayoutVars>
          <dgm:chMax val="1"/>
          <dgm:dir/>
          <dgm:animLvl val="ctr"/>
          <dgm:resizeHandles val="exact"/>
        </dgm:presLayoutVars>
      </dgm:prSet>
      <dgm:spPr/>
      <dgm:t>
        <a:bodyPr/>
        <a:lstStyle/>
        <a:p>
          <a:endParaRPr lang="zh-CN" altLang="en-US"/>
        </a:p>
      </dgm:t>
    </dgm:pt>
    <dgm:pt modelId="{AB3AE606-6227-4853-9C46-F7F267DA830B}" type="pres">
      <dgm:prSet presAssocID="{42366C19-BB0A-4C10-B1EA-805BDE5A2DBC}" presName="centerShape" presStyleLbl="node0" presStyleIdx="0" presStyleCnt="1"/>
      <dgm:spPr/>
      <dgm:t>
        <a:bodyPr/>
        <a:lstStyle/>
        <a:p>
          <a:endParaRPr lang="zh-CN" altLang="en-US"/>
        </a:p>
      </dgm:t>
    </dgm:pt>
    <dgm:pt modelId="{305CD4E5-4784-4BBF-8C63-3C87290C025E}" type="pres">
      <dgm:prSet presAssocID="{4169DD71-D7CB-4BE9-A57A-F3DDEE3F65AA}" presName="node" presStyleLbl="node1" presStyleIdx="0" presStyleCnt="4">
        <dgm:presLayoutVars>
          <dgm:bulletEnabled val="1"/>
        </dgm:presLayoutVars>
      </dgm:prSet>
      <dgm:spPr/>
      <dgm:t>
        <a:bodyPr/>
        <a:lstStyle/>
        <a:p>
          <a:endParaRPr lang="zh-CN" altLang="en-US"/>
        </a:p>
      </dgm:t>
    </dgm:pt>
    <dgm:pt modelId="{F06903B2-ED24-48F9-B439-C38DAA908417}" type="pres">
      <dgm:prSet presAssocID="{4169DD71-D7CB-4BE9-A57A-F3DDEE3F65AA}" presName="dummy" presStyleCnt="0"/>
      <dgm:spPr/>
    </dgm:pt>
    <dgm:pt modelId="{C4DCC743-1F15-49EC-B47A-9DA945A7AA67}" type="pres">
      <dgm:prSet presAssocID="{B9AB0137-FA1E-44EF-B41E-87AB10F6BCBC}" presName="sibTrans" presStyleLbl="sibTrans2D1" presStyleIdx="0" presStyleCnt="4"/>
      <dgm:spPr/>
      <dgm:t>
        <a:bodyPr/>
        <a:lstStyle/>
        <a:p>
          <a:endParaRPr lang="zh-CN" altLang="en-US"/>
        </a:p>
      </dgm:t>
    </dgm:pt>
    <dgm:pt modelId="{188B1962-0CA1-45BA-9900-685CAD0830CB}" type="pres">
      <dgm:prSet presAssocID="{5374FC8F-66C9-40E0-90B8-BDA8175E3524}" presName="node" presStyleLbl="node1" presStyleIdx="1" presStyleCnt="4">
        <dgm:presLayoutVars>
          <dgm:bulletEnabled val="1"/>
        </dgm:presLayoutVars>
      </dgm:prSet>
      <dgm:spPr/>
      <dgm:t>
        <a:bodyPr/>
        <a:lstStyle/>
        <a:p>
          <a:endParaRPr lang="zh-CN" altLang="en-US"/>
        </a:p>
      </dgm:t>
    </dgm:pt>
    <dgm:pt modelId="{2B3ADE40-B8FC-4D87-82ED-B321CAD5FDD4}" type="pres">
      <dgm:prSet presAssocID="{5374FC8F-66C9-40E0-90B8-BDA8175E3524}" presName="dummy" presStyleCnt="0"/>
      <dgm:spPr/>
    </dgm:pt>
    <dgm:pt modelId="{A70E3803-887C-4888-B6FA-4C01DE19C74B}" type="pres">
      <dgm:prSet presAssocID="{E32975A8-FBB2-486E-B506-AEADEF9BBEE1}" presName="sibTrans" presStyleLbl="sibTrans2D1" presStyleIdx="1" presStyleCnt="4"/>
      <dgm:spPr/>
      <dgm:t>
        <a:bodyPr/>
        <a:lstStyle/>
        <a:p>
          <a:endParaRPr lang="zh-CN" altLang="en-US"/>
        </a:p>
      </dgm:t>
    </dgm:pt>
    <dgm:pt modelId="{0DBF85EE-75C9-4AE7-951B-94875540AEC6}" type="pres">
      <dgm:prSet presAssocID="{58F2D6D5-4E07-487C-B9FE-479330D94C51}" presName="node" presStyleLbl="node1" presStyleIdx="2" presStyleCnt="4" custScaleX="118919">
        <dgm:presLayoutVars>
          <dgm:bulletEnabled val="1"/>
        </dgm:presLayoutVars>
      </dgm:prSet>
      <dgm:spPr/>
      <dgm:t>
        <a:bodyPr/>
        <a:lstStyle/>
        <a:p>
          <a:endParaRPr lang="zh-CN" altLang="en-US"/>
        </a:p>
      </dgm:t>
    </dgm:pt>
    <dgm:pt modelId="{1658A55B-894F-4DBC-960D-54CBAE284C64}" type="pres">
      <dgm:prSet presAssocID="{58F2D6D5-4E07-487C-B9FE-479330D94C51}" presName="dummy" presStyleCnt="0"/>
      <dgm:spPr/>
    </dgm:pt>
    <dgm:pt modelId="{92E65BB7-B259-49E9-A9CA-259E2F793DC6}" type="pres">
      <dgm:prSet presAssocID="{7E3B3765-B43F-4579-8F6C-92C28BF4083D}" presName="sibTrans" presStyleLbl="sibTrans2D1" presStyleIdx="2" presStyleCnt="4"/>
      <dgm:spPr/>
      <dgm:t>
        <a:bodyPr/>
        <a:lstStyle/>
        <a:p>
          <a:endParaRPr lang="zh-CN" altLang="en-US"/>
        </a:p>
      </dgm:t>
    </dgm:pt>
    <dgm:pt modelId="{04589766-3619-49E4-A5D8-EC5D48886315}" type="pres">
      <dgm:prSet presAssocID="{FDB84D63-80F7-42D3-A1E0-66B040C90BB0}" presName="node" presStyleLbl="node1" presStyleIdx="3" presStyleCnt="4">
        <dgm:presLayoutVars>
          <dgm:bulletEnabled val="1"/>
        </dgm:presLayoutVars>
      </dgm:prSet>
      <dgm:spPr/>
      <dgm:t>
        <a:bodyPr/>
        <a:lstStyle/>
        <a:p>
          <a:endParaRPr lang="zh-CN" altLang="en-US"/>
        </a:p>
      </dgm:t>
    </dgm:pt>
    <dgm:pt modelId="{7426B876-C760-4E42-BEDC-5169DDEC2160}" type="pres">
      <dgm:prSet presAssocID="{FDB84D63-80F7-42D3-A1E0-66B040C90BB0}" presName="dummy" presStyleCnt="0"/>
      <dgm:spPr/>
    </dgm:pt>
    <dgm:pt modelId="{67D895E1-EEBB-4028-9DA0-EA6CF390F02A}" type="pres">
      <dgm:prSet presAssocID="{8509B63F-DA20-479C-A9AA-ADAA5BBCFA15}" presName="sibTrans" presStyleLbl="sibTrans2D1" presStyleIdx="3" presStyleCnt="4"/>
      <dgm:spPr/>
      <dgm:t>
        <a:bodyPr/>
        <a:lstStyle/>
        <a:p>
          <a:endParaRPr lang="zh-CN" altLang="en-US"/>
        </a:p>
      </dgm:t>
    </dgm:pt>
  </dgm:ptLst>
  <dgm:cxnLst>
    <dgm:cxn modelId="{E4540125-D8F9-4AFF-BBBE-0DFBCE171460}" type="presOf" srcId="{58F2D6D5-4E07-487C-B9FE-479330D94C51}" destId="{0DBF85EE-75C9-4AE7-951B-94875540AEC6}" srcOrd="0" destOrd="0" presId="urn:microsoft.com/office/officeart/2005/8/layout/radial6"/>
    <dgm:cxn modelId="{7F8C34E1-6014-4A07-B945-F2D01B347C43}" srcId="{42366C19-BB0A-4C10-B1EA-805BDE5A2DBC}" destId="{FDB84D63-80F7-42D3-A1E0-66B040C90BB0}" srcOrd="3" destOrd="0" parTransId="{4FCA6403-1CE6-4490-83A6-2DA6CC267FDB}" sibTransId="{8509B63F-DA20-479C-A9AA-ADAA5BBCFA15}"/>
    <dgm:cxn modelId="{634C882C-C809-4F71-A708-DFEFF84FF367}" type="presOf" srcId="{42366C19-BB0A-4C10-B1EA-805BDE5A2DBC}" destId="{AB3AE606-6227-4853-9C46-F7F267DA830B}" srcOrd="0" destOrd="0" presId="urn:microsoft.com/office/officeart/2005/8/layout/radial6"/>
    <dgm:cxn modelId="{5882B66A-D586-4DD8-ABE9-66836CD0A897}" type="presOf" srcId="{5374FC8F-66C9-40E0-90B8-BDA8175E3524}" destId="{188B1962-0CA1-45BA-9900-685CAD0830CB}" srcOrd="0" destOrd="0" presId="urn:microsoft.com/office/officeart/2005/8/layout/radial6"/>
    <dgm:cxn modelId="{CAF41FC9-0E34-44DC-88DF-D20102926984}" type="presOf" srcId="{B9AB0137-FA1E-44EF-B41E-87AB10F6BCBC}" destId="{C4DCC743-1F15-49EC-B47A-9DA945A7AA67}" srcOrd="0" destOrd="0" presId="urn:microsoft.com/office/officeart/2005/8/layout/radial6"/>
    <dgm:cxn modelId="{DA796D70-49CB-40BD-877E-8A325580FA60}" srcId="{42366C19-BB0A-4C10-B1EA-805BDE5A2DBC}" destId="{5374FC8F-66C9-40E0-90B8-BDA8175E3524}" srcOrd="1" destOrd="0" parTransId="{855E2632-457E-4ED6-B475-4316452B1E45}" sibTransId="{E32975A8-FBB2-486E-B506-AEADEF9BBEE1}"/>
    <dgm:cxn modelId="{5D155016-6CF4-4783-BDED-2C28B31D29AC}" srcId="{42366C19-BB0A-4C10-B1EA-805BDE5A2DBC}" destId="{58F2D6D5-4E07-487C-B9FE-479330D94C51}" srcOrd="2" destOrd="0" parTransId="{ED2C82BB-E7A4-4644-810A-982B3BABE1DD}" sibTransId="{7E3B3765-B43F-4579-8F6C-92C28BF4083D}"/>
    <dgm:cxn modelId="{89590455-AD69-4546-B714-1372FE1DFC6B}" srcId="{03599C70-8515-48E1-AD4E-F6420D2A9422}" destId="{42366C19-BB0A-4C10-B1EA-805BDE5A2DBC}" srcOrd="0" destOrd="0" parTransId="{9D1D70AD-C39E-4783-97A0-A45F8F1F6ADD}" sibTransId="{078C1B03-51D7-431C-A4C6-929688298874}"/>
    <dgm:cxn modelId="{D418FD6B-5C84-4B43-AD83-8440F40A3829}" type="presOf" srcId="{03599C70-8515-48E1-AD4E-F6420D2A9422}" destId="{4CC69E96-7887-46E6-83FB-7702F3F6AD31}" srcOrd="0" destOrd="0" presId="urn:microsoft.com/office/officeart/2005/8/layout/radial6"/>
    <dgm:cxn modelId="{5820C08B-0F07-4230-94AB-4EEBDCF153C3}" type="presOf" srcId="{8509B63F-DA20-479C-A9AA-ADAA5BBCFA15}" destId="{67D895E1-EEBB-4028-9DA0-EA6CF390F02A}" srcOrd="0" destOrd="0" presId="urn:microsoft.com/office/officeart/2005/8/layout/radial6"/>
    <dgm:cxn modelId="{93ABAC33-B922-4711-BA69-1BB85A59BC7F}" type="presOf" srcId="{FDB84D63-80F7-42D3-A1E0-66B040C90BB0}" destId="{04589766-3619-49E4-A5D8-EC5D48886315}" srcOrd="0" destOrd="0" presId="urn:microsoft.com/office/officeart/2005/8/layout/radial6"/>
    <dgm:cxn modelId="{181E7BFB-8397-4449-B317-FDCAC7E08BB3}" type="presOf" srcId="{E32975A8-FBB2-486E-B506-AEADEF9BBEE1}" destId="{A70E3803-887C-4888-B6FA-4C01DE19C74B}" srcOrd="0" destOrd="0" presId="urn:microsoft.com/office/officeart/2005/8/layout/radial6"/>
    <dgm:cxn modelId="{C156370A-6CE2-418C-8B42-39BF5268C6E4}" type="presOf" srcId="{4169DD71-D7CB-4BE9-A57A-F3DDEE3F65AA}" destId="{305CD4E5-4784-4BBF-8C63-3C87290C025E}" srcOrd="0" destOrd="0" presId="urn:microsoft.com/office/officeart/2005/8/layout/radial6"/>
    <dgm:cxn modelId="{6967CA39-A447-4097-9EA9-34AAFD10FA92}" type="presOf" srcId="{7E3B3765-B43F-4579-8F6C-92C28BF4083D}" destId="{92E65BB7-B259-49E9-A9CA-259E2F793DC6}" srcOrd="0" destOrd="0" presId="urn:microsoft.com/office/officeart/2005/8/layout/radial6"/>
    <dgm:cxn modelId="{532EBDB0-5064-4C60-AC70-5AABD8FE6FC7}" srcId="{42366C19-BB0A-4C10-B1EA-805BDE5A2DBC}" destId="{4169DD71-D7CB-4BE9-A57A-F3DDEE3F65AA}" srcOrd="0" destOrd="0" parTransId="{F0B3FC03-B6CD-4B0E-9505-95158BFFBDC0}" sibTransId="{B9AB0137-FA1E-44EF-B41E-87AB10F6BCBC}"/>
    <dgm:cxn modelId="{45059B92-F8CC-47A1-9020-1DE40BBCD1B3}" type="presParOf" srcId="{4CC69E96-7887-46E6-83FB-7702F3F6AD31}" destId="{AB3AE606-6227-4853-9C46-F7F267DA830B}" srcOrd="0" destOrd="0" presId="urn:microsoft.com/office/officeart/2005/8/layout/radial6"/>
    <dgm:cxn modelId="{802EF711-AD48-437A-9C57-08FBB2370C34}" type="presParOf" srcId="{4CC69E96-7887-46E6-83FB-7702F3F6AD31}" destId="{305CD4E5-4784-4BBF-8C63-3C87290C025E}" srcOrd="1" destOrd="0" presId="urn:microsoft.com/office/officeart/2005/8/layout/radial6"/>
    <dgm:cxn modelId="{150FC89F-3697-4761-B8A1-CA5230D39AA8}" type="presParOf" srcId="{4CC69E96-7887-46E6-83FB-7702F3F6AD31}" destId="{F06903B2-ED24-48F9-B439-C38DAA908417}" srcOrd="2" destOrd="0" presId="urn:microsoft.com/office/officeart/2005/8/layout/radial6"/>
    <dgm:cxn modelId="{83E04130-DFD4-454A-9481-DA76CACBE0A7}" type="presParOf" srcId="{4CC69E96-7887-46E6-83FB-7702F3F6AD31}" destId="{C4DCC743-1F15-49EC-B47A-9DA945A7AA67}" srcOrd="3" destOrd="0" presId="urn:microsoft.com/office/officeart/2005/8/layout/radial6"/>
    <dgm:cxn modelId="{0E737CA5-9C03-4253-9D4E-5712DA635EB5}" type="presParOf" srcId="{4CC69E96-7887-46E6-83FB-7702F3F6AD31}" destId="{188B1962-0CA1-45BA-9900-685CAD0830CB}" srcOrd="4" destOrd="0" presId="urn:microsoft.com/office/officeart/2005/8/layout/radial6"/>
    <dgm:cxn modelId="{465DA022-233E-4DE1-A2C0-B9D03CB7E7CA}" type="presParOf" srcId="{4CC69E96-7887-46E6-83FB-7702F3F6AD31}" destId="{2B3ADE40-B8FC-4D87-82ED-B321CAD5FDD4}" srcOrd="5" destOrd="0" presId="urn:microsoft.com/office/officeart/2005/8/layout/radial6"/>
    <dgm:cxn modelId="{B73BC215-5F97-401D-BDCF-A85734C2D4C4}" type="presParOf" srcId="{4CC69E96-7887-46E6-83FB-7702F3F6AD31}" destId="{A70E3803-887C-4888-B6FA-4C01DE19C74B}" srcOrd="6" destOrd="0" presId="urn:microsoft.com/office/officeart/2005/8/layout/radial6"/>
    <dgm:cxn modelId="{218ADAE9-155D-4A80-A40F-D7E81225EB3D}" type="presParOf" srcId="{4CC69E96-7887-46E6-83FB-7702F3F6AD31}" destId="{0DBF85EE-75C9-4AE7-951B-94875540AEC6}" srcOrd="7" destOrd="0" presId="urn:microsoft.com/office/officeart/2005/8/layout/radial6"/>
    <dgm:cxn modelId="{04087978-27E9-4517-B713-65A09716DC77}" type="presParOf" srcId="{4CC69E96-7887-46E6-83FB-7702F3F6AD31}" destId="{1658A55B-894F-4DBC-960D-54CBAE284C64}" srcOrd="8" destOrd="0" presId="urn:microsoft.com/office/officeart/2005/8/layout/radial6"/>
    <dgm:cxn modelId="{5889793D-007E-4086-91E1-2E78BF1F8C25}" type="presParOf" srcId="{4CC69E96-7887-46E6-83FB-7702F3F6AD31}" destId="{92E65BB7-B259-49E9-A9CA-259E2F793DC6}" srcOrd="9" destOrd="0" presId="urn:microsoft.com/office/officeart/2005/8/layout/radial6"/>
    <dgm:cxn modelId="{E7781494-1969-44F6-AE2A-F3C7995D89DB}" type="presParOf" srcId="{4CC69E96-7887-46E6-83FB-7702F3F6AD31}" destId="{04589766-3619-49E4-A5D8-EC5D48886315}" srcOrd="10" destOrd="0" presId="urn:microsoft.com/office/officeart/2005/8/layout/radial6"/>
    <dgm:cxn modelId="{BC2D2A5C-6688-4CB4-9F2C-BC9CFC74BC35}" type="presParOf" srcId="{4CC69E96-7887-46E6-83FB-7702F3F6AD31}" destId="{7426B876-C760-4E42-BEDC-5169DDEC2160}" srcOrd="11" destOrd="0" presId="urn:microsoft.com/office/officeart/2005/8/layout/radial6"/>
    <dgm:cxn modelId="{3C71D5A1-1D25-44E1-89D1-2DE8289A7224}" type="presParOf" srcId="{4CC69E96-7887-46E6-83FB-7702F3F6AD31}" destId="{67D895E1-EEBB-4028-9DA0-EA6CF390F02A}" srcOrd="12" destOrd="0" presId="urn:microsoft.com/office/officeart/2005/8/layout/radial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276760-B947-4851-8E33-65C989CADA47}"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zh-CN" altLang="en-US"/>
        </a:p>
      </dgm:t>
    </dgm:pt>
    <dgm:pt modelId="{25882071-9A28-46C6-BF55-C37815E75B62}">
      <dgm:prSet phldrT="[文本]"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zh-CN" altLang="en-US" sz="1800" dirty="0" smtClean="0"/>
            <a:t>契约另一方（通常是代理人）                                                                                            采取无法观测和监督的隐藏性行动或不行动</a:t>
          </a:r>
        </a:p>
        <a:p>
          <a:endParaRPr lang="zh-CN" altLang="en-US" sz="1800" dirty="0"/>
        </a:p>
      </dgm:t>
    </dgm:pt>
    <dgm:pt modelId="{E9B11343-E3BF-4A66-B009-F85F9C043245}" type="parTrans" cxnId="{0322EF13-446E-4BBC-8D83-E08F50ACDC86}">
      <dgm:prSet/>
      <dgm:spPr/>
      <dgm:t>
        <a:bodyPr/>
        <a:lstStyle/>
        <a:p>
          <a:endParaRPr lang="zh-CN" altLang="en-US"/>
        </a:p>
      </dgm:t>
    </dgm:pt>
    <dgm:pt modelId="{87CC9569-33D9-42D1-882E-C669174B4E83}" type="sibTrans" cxnId="{0322EF13-446E-4BBC-8D83-E08F50ACDC86}">
      <dgm:prSet/>
      <dgm:spPr/>
      <dgm:t>
        <a:bodyPr/>
        <a:lstStyle/>
        <a:p>
          <a:endParaRPr lang="zh-CN" altLang="en-US"/>
        </a:p>
      </dgm:t>
    </dgm:pt>
    <dgm:pt modelId="{BEFD86CE-5787-4A9D-A84D-251FA66D6684}">
      <dgm:prSet phldrT="[文本]"/>
      <dgm:spPr/>
      <dgm:t>
        <a:bodyPr/>
        <a:lstStyle/>
        <a:p>
          <a:r>
            <a:rPr lang="zh-CN" altLang="en-US" dirty="0" smtClean="0"/>
            <a:t>契约的一方（通常是委</a:t>
          </a:r>
          <a:r>
            <a:rPr lang="zh-CN" altLang="en-US" smtClean="0"/>
            <a:t>托人）</a:t>
          </a:r>
          <a:endParaRPr lang="zh-CN" altLang="en-US" dirty="0"/>
        </a:p>
      </dgm:t>
    </dgm:pt>
    <dgm:pt modelId="{7D9883F5-5CC5-4462-AF0D-3DD6ACFB7CCA}" type="parTrans" cxnId="{4427D962-0DE3-4833-A307-CACF3CE551A3}">
      <dgm:prSet/>
      <dgm:spPr/>
      <dgm:t>
        <a:bodyPr/>
        <a:lstStyle/>
        <a:p>
          <a:endParaRPr lang="zh-CN" altLang="en-US"/>
        </a:p>
      </dgm:t>
    </dgm:pt>
    <dgm:pt modelId="{C2D8F48F-65D0-439D-B231-DBF7B11A4D4B}" type="sibTrans" cxnId="{4427D962-0DE3-4833-A307-CACF3CE551A3}">
      <dgm:prSet/>
      <dgm:spPr/>
      <dgm:t>
        <a:bodyPr/>
        <a:lstStyle/>
        <a:p>
          <a:endParaRPr lang="zh-CN" altLang="en-US"/>
        </a:p>
      </dgm:t>
    </dgm:pt>
    <dgm:pt modelId="{2D463182-8242-48DE-8924-C888C85407A4}">
      <dgm:prSet phldrT="[文本]"/>
      <dgm:spPr/>
      <dgm:t>
        <a:bodyPr/>
        <a:lstStyle/>
        <a:p>
          <a:r>
            <a:rPr lang="zh-CN" altLang="en-US" dirty="0" smtClean="0"/>
            <a:t>契约另一方（通常是代理人）</a:t>
          </a:r>
          <a:endParaRPr lang="zh-CN" altLang="en-US" dirty="0"/>
        </a:p>
      </dgm:t>
    </dgm:pt>
    <dgm:pt modelId="{3C98F9DA-F11F-44AD-ACF4-AC3E221DCCDF}" type="parTrans" cxnId="{72BA7918-FF9A-4C78-8986-4BB3EA341436}">
      <dgm:prSet/>
      <dgm:spPr/>
      <dgm:t>
        <a:bodyPr/>
        <a:lstStyle/>
        <a:p>
          <a:endParaRPr lang="zh-CN" altLang="en-US"/>
        </a:p>
      </dgm:t>
    </dgm:pt>
    <dgm:pt modelId="{7F5BB9DF-2DF2-4224-B331-5DFF5F0E6238}" type="sibTrans" cxnId="{72BA7918-FF9A-4C78-8986-4BB3EA341436}">
      <dgm:prSet/>
      <dgm:spPr/>
      <dgm:t>
        <a:bodyPr/>
        <a:lstStyle/>
        <a:p>
          <a:endParaRPr lang="zh-CN" altLang="en-US"/>
        </a:p>
      </dgm:t>
    </dgm:pt>
    <dgm:pt modelId="{F1774B00-1D5B-4047-B941-CFC60C6C5459}">
      <dgm:prSet phldrT="[文本]" custT="1"/>
      <dgm:spPr/>
      <dgm:t>
        <a:bodyPr/>
        <a:lstStyle/>
        <a:p>
          <a:pPr defTabSz="1066800">
            <a:lnSpc>
              <a:spcPct val="90000"/>
            </a:lnSpc>
            <a:spcBef>
              <a:spcPct val="0"/>
            </a:spcBef>
            <a:spcAft>
              <a:spcPct val="35000"/>
            </a:spcAft>
          </a:pPr>
          <a:r>
            <a:rPr lang="zh-CN" altLang="en-US" sz="2000" dirty="0" smtClean="0"/>
            <a:t>具体到中航油事件中表现为</a:t>
          </a:r>
          <a:endParaRPr lang="zh-CN" altLang="en-US" sz="2000" dirty="0"/>
        </a:p>
      </dgm:t>
    </dgm:pt>
    <dgm:pt modelId="{2A8951E0-3CFF-4CCD-9912-03E14372D896}" type="parTrans" cxnId="{35C4DBF4-AE1C-4567-9D4A-E4999CBEE373}">
      <dgm:prSet/>
      <dgm:spPr/>
      <dgm:t>
        <a:bodyPr/>
        <a:lstStyle/>
        <a:p>
          <a:endParaRPr lang="zh-CN" altLang="en-US"/>
        </a:p>
      </dgm:t>
    </dgm:pt>
    <dgm:pt modelId="{7B144066-AF55-419D-A274-F66C7714A683}" type="sibTrans" cxnId="{35C4DBF4-AE1C-4567-9D4A-E4999CBEE373}">
      <dgm:prSet/>
      <dgm:spPr/>
      <dgm:t>
        <a:bodyPr/>
        <a:lstStyle/>
        <a:p>
          <a:endParaRPr lang="zh-CN" altLang="en-US"/>
        </a:p>
      </dgm:t>
    </dgm:pt>
    <dgm:pt modelId="{8101F0E9-E28F-43AF-BDA6-A62581038A5E}">
      <dgm:prSet phldrT="[文本]" custT="1"/>
      <dgm:spPr/>
      <dgm:t>
        <a:bodyPr/>
        <a:lstStyle/>
        <a:p>
          <a:r>
            <a:rPr lang="zh-CN" altLang="en-US" sz="2000" dirty="0" smtClean="0"/>
            <a:t>政府会对企业或者金融机构的管理行为所导致损失救助</a:t>
          </a:r>
          <a:endParaRPr lang="zh-CN" altLang="en-US" sz="2000" dirty="0"/>
        </a:p>
      </dgm:t>
    </dgm:pt>
    <dgm:pt modelId="{36A8E1C7-012C-46C7-BA3C-A9BDEF7C715E}" type="parTrans" cxnId="{95F44337-1663-40ED-94A8-3F5856BE8ADE}">
      <dgm:prSet/>
      <dgm:spPr/>
      <dgm:t>
        <a:bodyPr/>
        <a:lstStyle/>
        <a:p>
          <a:endParaRPr lang="zh-CN" altLang="en-US"/>
        </a:p>
      </dgm:t>
    </dgm:pt>
    <dgm:pt modelId="{78D6DE4B-0A19-4532-B20A-61D6ACB3D1B5}" type="sibTrans" cxnId="{95F44337-1663-40ED-94A8-3F5856BE8ADE}">
      <dgm:prSet/>
      <dgm:spPr/>
      <dgm:t>
        <a:bodyPr/>
        <a:lstStyle/>
        <a:p>
          <a:endParaRPr lang="zh-CN" altLang="en-US"/>
        </a:p>
      </dgm:t>
    </dgm:pt>
    <dgm:pt modelId="{EADC147A-ED66-4987-A774-A1DC806DF709}">
      <dgm:prSet custT="1"/>
      <dgm:spPr/>
      <dgm:t>
        <a:bodyPr/>
        <a:lstStyle/>
        <a:p>
          <a:r>
            <a:rPr lang="zh-CN" altLang="en-US" sz="1800" dirty="0" smtClean="0"/>
            <a:t>政府为从事更加的冒险活动导致的损失买单</a:t>
          </a:r>
        </a:p>
      </dgm:t>
    </dgm:pt>
    <dgm:pt modelId="{6913DB6F-9BDD-40CE-AF59-47CC547BB93A}" type="sibTrans" cxnId="{77E019A9-0A02-4E66-9A42-5F5D120A4E99}">
      <dgm:prSet/>
      <dgm:spPr/>
      <dgm:t>
        <a:bodyPr/>
        <a:lstStyle/>
        <a:p>
          <a:endParaRPr lang="zh-CN" altLang="en-US"/>
        </a:p>
      </dgm:t>
    </dgm:pt>
    <dgm:pt modelId="{EF9E8C0A-6973-414A-8D0F-AB3DB89260E7}" type="parTrans" cxnId="{77E019A9-0A02-4E66-9A42-5F5D120A4E99}">
      <dgm:prSet/>
      <dgm:spPr/>
      <dgm:t>
        <a:bodyPr/>
        <a:lstStyle/>
        <a:p>
          <a:endParaRPr lang="zh-CN" altLang="en-US"/>
        </a:p>
      </dgm:t>
    </dgm:pt>
    <dgm:pt modelId="{5D13553B-3E7F-4384-A0CB-31FD8A3D0843}">
      <dgm:prSet/>
      <dgm:spPr/>
      <dgm:t>
        <a:bodyPr/>
        <a:lstStyle/>
        <a:p>
          <a:r>
            <a:rPr lang="zh-CN" altLang="en-US" smtClean="0"/>
            <a:t>证监会包庇</a:t>
          </a:r>
          <a:endParaRPr lang="zh-CN" altLang="en-US" dirty="0"/>
        </a:p>
      </dgm:t>
    </dgm:pt>
    <dgm:pt modelId="{2FCB4851-F3C5-4684-AE22-53967C5A4052}" type="parTrans" cxnId="{59425765-EA6F-4B5A-86C2-AFBF977740F9}">
      <dgm:prSet/>
      <dgm:spPr/>
      <dgm:t>
        <a:bodyPr/>
        <a:lstStyle/>
        <a:p>
          <a:endParaRPr lang="zh-CN" altLang="en-US"/>
        </a:p>
      </dgm:t>
    </dgm:pt>
    <dgm:pt modelId="{C2E29D01-4F45-46FE-A4C0-7D85C1F58C27}" type="sibTrans" cxnId="{59425765-EA6F-4B5A-86C2-AFBF977740F9}">
      <dgm:prSet/>
      <dgm:spPr/>
      <dgm:t>
        <a:bodyPr/>
        <a:lstStyle/>
        <a:p>
          <a:endParaRPr lang="zh-CN" altLang="en-US"/>
        </a:p>
      </dgm:t>
    </dgm:pt>
    <dgm:pt modelId="{E0A28BF0-4517-4FB5-BE09-8A3956A42B1E}">
      <dgm:prSet/>
      <dgm:spPr/>
      <dgm:t>
        <a:bodyPr/>
        <a:lstStyle/>
        <a:p>
          <a:r>
            <a:rPr lang="zh-CN" altLang="en-US" dirty="0" smtClean="0"/>
            <a:t>母</a:t>
          </a:r>
          <a:r>
            <a:rPr lang="zh-CN" altLang="en-US" smtClean="0"/>
            <a:t>公司隐瞒真相</a:t>
          </a:r>
          <a:endParaRPr lang="zh-CN" altLang="en-US" dirty="0"/>
        </a:p>
      </dgm:t>
    </dgm:pt>
    <dgm:pt modelId="{84C7D4C0-A34B-4B7E-857D-55B92B4B8359}" type="parTrans" cxnId="{3CEADF20-9E9E-4F22-92CE-21962F77C523}">
      <dgm:prSet/>
      <dgm:spPr/>
      <dgm:t>
        <a:bodyPr/>
        <a:lstStyle/>
        <a:p>
          <a:endParaRPr lang="zh-CN" altLang="en-US"/>
        </a:p>
      </dgm:t>
    </dgm:pt>
    <dgm:pt modelId="{476B19C6-8109-4F65-B961-B9005734B73F}" type="sibTrans" cxnId="{3CEADF20-9E9E-4F22-92CE-21962F77C523}">
      <dgm:prSet/>
      <dgm:spPr/>
      <dgm:t>
        <a:bodyPr/>
        <a:lstStyle/>
        <a:p>
          <a:endParaRPr lang="zh-CN" altLang="en-US"/>
        </a:p>
      </dgm:t>
    </dgm:pt>
    <dgm:pt modelId="{FD7D243E-DBE7-494E-9EB7-1AA90CBD6A53}">
      <dgm:prSet/>
      <dgm:spPr/>
      <dgm:t>
        <a:bodyPr/>
        <a:lstStyle/>
        <a:p>
          <a:r>
            <a:rPr lang="zh-CN" altLang="en-US" dirty="0" smtClean="0"/>
            <a:t>国</a:t>
          </a:r>
          <a:r>
            <a:rPr lang="zh-CN" altLang="en-US" smtClean="0"/>
            <a:t>资委考虑救助</a:t>
          </a:r>
          <a:endParaRPr lang="zh-CN" altLang="en-US" dirty="0"/>
        </a:p>
      </dgm:t>
    </dgm:pt>
    <dgm:pt modelId="{3FE073F6-00BC-4BD8-8144-D83808D3D4C4}" type="parTrans" cxnId="{918ADA2D-6CAF-4ECF-8020-8B6F228112B5}">
      <dgm:prSet/>
      <dgm:spPr/>
      <dgm:t>
        <a:bodyPr/>
        <a:lstStyle/>
        <a:p>
          <a:endParaRPr lang="zh-CN" altLang="en-US"/>
        </a:p>
      </dgm:t>
    </dgm:pt>
    <dgm:pt modelId="{45FA346E-4038-4960-8AFC-E94250AC50AA}" type="sibTrans" cxnId="{918ADA2D-6CAF-4ECF-8020-8B6F228112B5}">
      <dgm:prSet/>
      <dgm:spPr/>
      <dgm:t>
        <a:bodyPr/>
        <a:lstStyle/>
        <a:p>
          <a:endParaRPr lang="zh-CN" altLang="en-US"/>
        </a:p>
      </dgm:t>
    </dgm:pt>
    <dgm:pt modelId="{FAD8E046-63D4-4CB3-A9DB-89A882A02691}" type="pres">
      <dgm:prSet presAssocID="{8E276760-B947-4851-8E33-65C989CADA47}" presName="Name0" presStyleCnt="0">
        <dgm:presLayoutVars>
          <dgm:dir/>
          <dgm:animLvl val="lvl"/>
          <dgm:resizeHandles val="exact"/>
        </dgm:presLayoutVars>
      </dgm:prSet>
      <dgm:spPr/>
      <dgm:t>
        <a:bodyPr/>
        <a:lstStyle/>
        <a:p>
          <a:endParaRPr lang="zh-CN" altLang="en-US"/>
        </a:p>
      </dgm:t>
    </dgm:pt>
    <dgm:pt modelId="{98C5461C-6774-4F22-B52E-1A962DFAA0D8}" type="pres">
      <dgm:prSet presAssocID="{EADC147A-ED66-4987-A774-A1DC806DF709}" presName="boxAndChildren" presStyleCnt="0"/>
      <dgm:spPr/>
    </dgm:pt>
    <dgm:pt modelId="{F4B8AA87-D5BB-4DB8-8F5F-B7672DBD1A43}" type="pres">
      <dgm:prSet presAssocID="{EADC147A-ED66-4987-A774-A1DC806DF709}" presName="parentTextBox" presStyleLbl="node1" presStyleIdx="0" presStyleCnt="4"/>
      <dgm:spPr/>
      <dgm:t>
        <a:bodyPr/>
        <a:lstStyle/>
        <a:p>
          <a:endParaRPr lang="zh-CN" altLang="en-US"/>
        </a:p>
      </dgm:t>
    </dgm:pt>
    <dgm:pt modelId="{8E0AF9FF-EDE4-46E6-ADF6-82897720451D}" type="pres">
      <dgm:prSet presAssocID="{EADC147A-ED66-4987-A774-A1DC806DF709}" presName="entireBox" presStyleLbl="node1" presStyleIdx="0" presStyleCnt="4"/>
      <dgm:spPr/>
      <dgm:t>
        <a:bodyPr/>
        <a:lstStyle/>
        <a:p>
          <a:endParaRPr lang="zh-CN" altLang="en-US"/>
        </a:p>
      </dgm:t>
    </dgm:pt>
    <dgm:pt modelId="{76E8FD71-1283-4E28-B687-9D69170AB329}" type="pres">
      <dgm:prSet presAssocID="{EADC147A-ED66-4987-A774-A1DC806DF709}" presName="descendantBox" presStyleCnt="0"/>
      <dgm:spPr/>
    </dgm:pt>
    <dgm:pt modelId="{231039EF-860E-4E26-9BF8-8FB6B9C12FAE}" type="pres">
      <dgm:prSet presAssocID="{5D13553B-3E7F-4384-A0CB-31FD8A3D0843}" presName="childTextBox" presStyleLbl="fgAccFollowNode1" presStyleIdx="0" presStyleCnt="5">
        <dgm:presLayoutVars>
          <dgm:bulletEnabled val="1"/>
        </dgm:presLayoutVars>
      </dgm:prSet>
      <dgm:spPr/>
      <dgm:t>
        <a:bodyPr/>
        <a:lstStyle/>
        <a:p>
          <a:endParaRPr lang="zh-CN" altLang="en-US"/>
        </a:p>
      </dgm:t>
    </dgm:pt>
    <dgm:pt modelId="{1A5BDA2B-588D-4A11-9070-86D7B08CD9B3}" type="pres">
      <dgm:prSet presAssocID="{E0A28BF0-4517-4FB5-BE09-8A3956A42B1E}" presName="childTextBox" presStyleLbl="fgAccFollowNode1" presStyleIdx="1" presStyleCnt="5">
        <dgm:presLayoutVars>
          <dgm:bulletEnabled val="1"/>
        </dgm:presLayoutVars>
      </dgm:prSet>
      <dgm:spPr/>
      <dgm:t>
        <a:bodyPr/>
        <a:lstStyle/>
        <a:p>
          <a:endParaRPr lang="zh-CN" altLang="en-US"/>
        </a:p>
      </dgm:t>
    </dgm:pt>
    <dgm:pt modelId="{97DA011D-FF8E-4181-B9CF-47BBC54563A7}" type="pres">
      <dgm:prSet presAssocID="{FD7D243E-DBE7-494E-9EB7-1AA90CBD6A53}" presName="childTextBox" presStyleLbl="fgAccFollowNode1" presStyleIdx="2" presStyleCnt="5">
        <dgm:presLayoutVars>
          <dgm:bulletEnabled val="1"/>
        </dgm:presLayoutVars>
      </dgm:prSet>
      <dgm:spPr/>
      <dgm:t>
        <a:bodyPr/>
        <a:lstStyle/>
        <a:p>
          <a:endParaRPr lang="zh-CN" altLang="en-US"/>
        </a:p>
      </dgm:t>
    </dgm:pt>
    <dgm:pt modelId="{A0BECB9B-6CC3-4EC3-B961-51B8BD773110}" type="pres">
      <dgm:prSet presAssocID="{78D6DE4B-0A19-4532-B20A-61D6ACB3D1B5}" presName="sp" presStyleCnt="0"/>
      <dgm:spPr/>
    </dgm:pt>
    <dgm:pt modelId="{CD8CAE05-3EEF-42B8-900D-1575DC09E69D}" type="pres">
      <dgm:prSet presAssocID="{8101F0E9-E28F-43AF-BDA6-A62581038A5E}" presName="arrowAndChildren" presStyleCnt="0"/>
      <dgm:spPr/>
    </dgm:pt>
    <dgm:pt modelId="{75E22F73-3E3A-4091-9564-D406E7C36ECC}" type="pres">
      <dgm:prSet presAssocID="{8101F0E9-E28F-43AF-BDA6-A62581038A5E}" presName="parentTextArrow" presStyleLbl="node1" presStyleIdx="1" presStyleCnt="4"/>
      <dgm:spPr/>
      <dgm:t>
        <a:bodyPr/>
        <a:lstStyle/>
        <a:p>
          <a:endParaRPr lang="zh-CN" altLang="en-US"/>
        </a:p>
      </dgm:t>
    </dgm:pt>
    <dgm:pt modelId="{D9A8B538-AF7B-4F46-B789-B1DEA5792AFB}" type="pres">
      <dgm:prSet presAssocID="{7B144066-AF55-419D-A274-F66C7714A683}" presName="sp" presStyleCnt="0"/>
      <dgm:spPr/>
    </dgm:pt>
    <dgm:pt modelId="{89BBE28B-08F5-4D00-B36A-3E0B8AF546BC}" type="pres">
      <dgm:prSet presAssocID="{F1774B00-1D5B-4047-B941-CFC60C6C5459}" presName="arrowAndChildren" presStyleCnt="0"/>
      <dgm:spPr/>
    </dgm:pt>
    <dgm:pt modelId="{E8C3242D-1D77-44F8-8780-7F9B0FEF91F8}" type="pres">
      <dgm:prSet presAssocID="{F1774B00-1D5B-4047-B941-CFC60C6C5459}" presName="parentTextArrow" presStyleLbl="node1" presStyleIdx="2" presStyleCnt="4" custScaleY="42860"/>
      <dgm:spPr/>
      <dgm:t>
        <a:bodyPr/>
        <a:lstStyle/>
        <a:p>
          <a:endParaRPr lang="zh-CN" altLang="en-US"/>
        </a:p>
      </dgm:t>
    </dgm:pt>
    <dgm:pt modelId="{FB6868DB-54F4-48B5-9FD0-1F0B044F39BE}" type="pres">
      <dgm:prSet presAssocID="{87CC9569-33D9-42D1-882E-C669174B4E83}" presName="sp" presStyleCnt="0"/>
      <dgm:spPr/>
    </dgm:pt>
    <dgm:pt modelId="{72404DDD-AF01-44A4-927B-5AE38FD2C15F}" type="pres">
      <dgm:prSet presAssocID="{25882071-9A28-46C6-BF55-C37815E75B62}" presName="arrowAndChildren" presStyleCnt="0"/>
      <dgm:spPr/>
    </dgm:pt>
    <dgm:pt modelId="{AE6A2ABA-EB58-4711-BF03-313D93BAA500}" type="pres">
      <dgm:prSet presAssocID="{25882071-9A28-46C6-BF55-C37815E75B62}" presName="parentTextArrow" presStyleLbl="node1" presStyleIdx="2" presStyleCnt="4"/>
      <dgm:spPr/>
      <dgm:t>
        <a:bodyPr/>
        <a:lstStyle/>
        <a:p>
          <a:endParaRPr lang="zh-CN" altLang="en-US"/>
        </a:p>
      </dgm:t>
    </dgm:pt>
    <dgm:pt modelId="{1220CB01-1295-44E1-B3EA-435CDA69406E}" type="pres">
      <dgm:prSet presAssocID="{25882071-9A28-46C6-BF55-C37815E75B62}" presName="arrow" presStyleLbl="node1" presStyleIdx="3" presStyleCnt="4" custScaleY="218360" custLinFactNeighborY="-44"/>
      <dgm:spPr/>
      <dgm:t>
        <a:bodyPr/>
        <a:lstStyle/>
        <a:p>
          <a:endParaRPr lang="zh-CN" altLang="en-US"/>
        </a:p>
      </dgm:t>
    </dgm:pt>
    <dgm:pt modelId="{6A71F51A-8C5F-419D-A3DF-B14B53321669}" type="pres">
      <dgm:prSet presAssocID="{25882071-9A28-46C6-BF55-C37815E75B62}" presName="descendantArrow" presStyleCnt="0"/>
      <dgm:spPr/>
    </dgm:pt>
    <dgm:pt modelId="{EB2B4A1C-E186-4811-906F-B52424DEEB5A}" type="pres">
      <dgm:prSet presAssocID="{BEFD86CE-5787-4A9D-A84D-251FA66D6684}" presName="childTextArrow" presStyleLbl="fgAccFollowNode1" presStyleIdx="3" presStyleCnt="5">
        <dgm:presLayoutVars>
          <dgm:bulletEnabled val="1"/>
        </dgm:presLayoutVars>
      </dgm:prSet>
      <dgm:spPr/>
      <dgm:t>
        <a:bodyPr/>
        <a:lstStyle/>
        <a:p>
          <a:endParaRPr lang="zh-CN" altLang="en-US"/>
        </a:p>
      </dgm:t>
    </dgm:pt>
    <dgm:pt modelId="{7BFDC3ED-0CBC-441D-BFC9-67BC57B6EA8F}" type="pres">
      <dgm:prSet presAssocID="{2D463182-8242-48DE-8924-C888C85407A4}" presName="childTextArrow" presStyleLbl="fgAccFollowNode1" presStyleIdx="4" presStyleCnt="5">
        <dgm:presLayoutVars>
          <dgm:bulletEnabled val="1"/>
        </dgm:presLayoutVars>
      </dgm:prSet>
      <dgm:spPr/>
      <dgm:t>
        <a:bodyPr/>
        <a:lstStyle/>
        <a:p>
          <a:endParaRPr lang="zh-CN" altLang="en-US"/>
        </a:p>
      </dgm:t>
    </dgm:pt>
  </dgm:ptLst>
  <dgm:cxnLst>
    <dgm:cxn modelId="{77E019A9-0A02-4E66-9A42-5F5D120A4E99}" srcId="{8E276760-B947-4851-8E33-65C989CADA47}" destId="{EADC147A-ED66-4987-A774-A1DC806DF709}" srcOrd="3" destOrd="0" parTransId="{EF9E8C0A-6973-414A-8D0F-AB3DB89260E7}" sibTransId="{6913DB6F-9BDD-40CE-AF59-47CC547BB93A}"/>
    <dgm:cxn modelId="{35C4DBF4-AE1C-4567-9D4A-E4999CBEE373}" srcId="{8E276760-B947-4851-8E33-65C989CADA47}" destId="{F1774B00-1D5B-4047-B941-CFC60C6C5459}" srcOrd="1" destOrd="0" parTransId="{2A8951E0-3CFF-4CCD-9912-03E14372D896}" sibTransId="{7B144066-AF55-419D-A274-F66C7714A683}"/>
    <dgm:cxn modelId="{FDB4E41E-FACD-4C73-B0BC-2D35E3A02D02}" type="presOf" srcId="{25882071-9A28-46C6-BF55-C37815E75B62}" destId="{AE6A2ABA-EB58-4711-BF03-313D93BAA500}" srcOrd="0" destOrd="0" presId="urn:microsoft.com/office/officeart/2005/8/layout/process4"/>
    <dgm:cxn modelId="{0391D79F-1B55-4D17-A5F3-A301C7E9EDE2}" type="presOf" srcId="{5D13553B-3E7F-4384-A0CB-31FD8A3D0843}" destId="{231039EF-860E-4E26-9BF8-8FB6B9C12FAE}" srcOrd="0" destOrd="0" presId="urn:microsoft.com/office/officeart/2005/8/layout/process4"/>
    <dgm:cxn modelId="{7F94125C-DF0F-4D44-A4AC-C14B4CBA4913}" type="presOf" srcId="{BEFD86CE-5787-4A9D-A84D-251FA66D6684}" destId="{EB2B4A1C-E186-4811-906F-B52424DEEB5A}" srcOrd="0" destOrd="0" presId="urn:microsoft.com/office/officeart/2005/8/layout/process4"/>
    <dgm:cxn modelId="{72BA7918-FF9A-4C78-8986-4BB3EA341436}" srcId="{25882071-9A28-46C6-BF55-C37815E75B62}" destId="{2D463182-8242-48DE-8924-C888C85407A4}" srcOrd="1" destOrd="0" parTransId="{3C98F9DA-F11F-44AD-ACF4-AC3E221DCCDF}" sibTransId="{7F5BB9DF-2DF2-4224-B331-5DFF5F0E6238}"/>
    <dgm:cxn modelId="{3CEADF20-9E9E-4F22-92CE-21962F77C523}" srcId="{EADC147A-ED66-4987-A774-A1DC806DF709}" destId="{E0A28BF0-4517-4FB5-BE09-8A3956A42B1E}" srcOrd="1" destOrd="0" parTransId="{84C7D4C0-A34B-4B7E-857D-55B92B4B8359}" sibTransId="{476B19C6-8109-4F65-B961-B9005734B73F}"/>
    <dgm:cxn modelId="{59425765-EA6F-4B5A-86C2-AFBF977740F9}" srcId="{EADC147A-ED66-4987-A774-A1DC806DF709}" destId="{5D13553B-3E7F-4384-A0CB-31FD8A3D0843}" srcOrd="0" destOrd="0" parTransId="{2FCB4851-F3C5-4684-AE22-53967C5A4052}" sibTransId="{C2E29D01-4F45-46FE-A4C0-7D85C1F58C27}"/>
    <dgm:cxn modelId="{F900B104-B88E-4E12-A09A-4AAA23C96326}" type="presOf" srcId="{FD7D243E-DBE7-494E-9EB7-1AA90CBD6A53}" destId="{97DA011D-FF8E-4181-B9CF-47BBC54563A7}" srcOrd="0" destOrd="0" presId="urn:microsoft.com/office/officeart/2005/8/layout/process4"/>
    <dgm:cxn modelId="{918ADA2D-6CAF-4ECF-8020-8B6F228112B5}" srcId="{EADC147A-ED66-4987-A774-A1DC806DF709}" destId="{FD7D243E-DBE7-494E-9EB7-1AA90CBD6A53}" srcOrd="2" destOrd="0" parTransId="{3FE073F6-00BC-4BD8-8144-D83808D3D4C4}" sibTransId="{45FA346E-4038-4960-8AFC-E94250AC50AA}"/>
    <dgm:cxn modelId="{C7CE5B0B-FBBE-49C6-9080-0D06EF6FB4C3}" type="presOf" srcId="{2D463182-8242-48DE-8924-C888C85407A4}" destId="{7BFDC3ED-0CBC-441D-BFC9-67BC57B6EA8F}" srcOrd="0" destOrd="0" presId="urn:microsoft.com/office/officeart/2005/8/layout/process4"/>
    <dgm:cxn modelId="{3CE71078-84BF-4D3F-8266-74065FC59C94}" type="presOf" srcId="{EADC147A-ED66-4987-A774-A1DC806DF709}" destId="{F4B8AA87-D5BB-4DB8-8F5F-B7672DBD1A43}" srcOrd="0" destOrd="0" presId="urn:microsoft.com/office/officeart/2005/8/layout/process4"/>
    <dgm:cxn modelId="{50D4D13A-0BBB-4E7B-9298-65E3D1AA41D3}" type="presOf" srcId="{25882071-9A28-46C6-BF55-C37815E75B62}" destId="{1220CB01-1295-44E1-B3EA-435CDA69406E}" srcOrd="1" destOrd="0" presId="urn:microsoft.com/office/officeart/2005/8/layout/process4"/>
    <dgm:cxn modelId="{F3665ED4-E4E6-40F2-BCB3-9C045DE66D68}" type="presOf" srcId="{E0A28BF0-4517-4FB5-BE09-8A3956A42B1E}" destId="{1A5BDA2B-588D-4A11-9070-86D7B08CD9B3}" srcOrd="0" destOrd="0" presId="urn:microsoft.com/office/officeart/2005/8/layout/process4"/>
    <dgm:cxn modelId="{A6B39505-7D60-4068-8AF4-E21E0BD03E22}" type="presOf" srcId="{F1774B00-1D5B-4047-B941-CFC60C6C5459}" destId="{E8C3242D-1D77-44F8-8780-7F9B0FEF91F8}" srcOrd="0" destOrd="0" presId="urn:microsoft.com/office/officeart/2005/8/layout/process4"/>
    <dgm:cxn modelId="{0322EF13-446E-4BBC-8D83-E08F50ACDC86}" srcId="{8E276760-B947-4851-8E33-65C989CADA47}" destId="{25882071-9A28-46C6-BF55-C37815E75B62}" srcOrd="0" destOrd="0" parTransId="{E9B11343-E3BF-4A66-B009-F85F9C043245}" sibTransId="{87CC9569-33D9-42D1-882E-C669174B4E83}"/>
    <dgm:cxn modelId="{30E27A07-A545-407E-9BA2-161638D3610D}" type="presOf" srcId="{8E276760-B947-4851-8E33-65C989CADA47}" destId="{FAD8E046-63D4-4CB3-A9DB-89A882A02691}" srcOrd="0" destOrd="0" presId="urn:microsoft.com/office/officeart/2005/8/layout/process4"/>
    <dgm:cxn modelId="{BF5825E9-1717-4EB7-90A4-1AEC88F82C81}" type="presOf" srcId="{EADC147A-ED66-4987-A774-A1DC806DF709}" destId="{8E0AF9FF-EDE4-46E6-ADF6-82897720451D}" srcOrd="1" destOrd="0" presId="urn:microsoft.com/office/officeart/2005/8/layout/process4"/>
    <dgm:cxn modelId="{683BAF20-FAD3-4244-BE4C-64922ECE2D64}" type="presOf" srcId="{8101F0E9-E28F-43AF-BDA6-A62581038A5E}" destId="{75E22F73-3E3A-4091-9564-D406E7C36ECC}" srcOrd="0" destOrd="0" presId="urn:microsoft.com/office/officeart/2005/8/layout/process4"/>
    <dgm:cxn modelId="{95F44337-1663-40ED-94A8-3F5856BE8ADE}" srcId="{8E276760-B947-4851-8E33-65C989CADA47}" destId="{8101F0E9-E28F-43AF-BDA6-A62581038A5E}" srcOrd="2" destOrd="0" parTransId="{36A8E1C7-012C-46C7-BA3C-A9BDEF7C715E}" sibTransId="{78D6DE4B-0A19-4532-B20A-61D6ACB3D1B5}"/>
    <dgm:cxn modelId="{4427D962-0DE3-4833-A307-CACF3CE551A3}" srcId="{25882071-9A28-46C6-BF55-C37815E75B62}" destId="{BEFD86CE-5787-4A9D-A84D-251FA66D6684}" srcOrd="0" destOrd="0" parTransId="{7D9883F5-5CC5-4462-AF0D-3DD6ACFB7CCA}" sibTransId="{C2D8F48F-65D0-439D-B231-DBF7B11A4D4B}"/>
    <dgm:cxn modelId="{0558F011-43B1-4BDD-9F9A-E6FF2ABB9C84}" type="presParOf" srcId="{FAD8E046-63D4-4CB3-A9DB-89A882A02691}" destId="{98C5461C-6774-4F22-B52E-1A962DFAA0D8}" srcOrd="0" destOrd="0" presId="urn:microsoft.com/office/officeart/2005/8/layout/process4"/>
    <dgm:cxn modelId="{3F8CED0D-DFB6-4D3A-BD16-5483CD64E980}" type="presParOf" srcId="{98C5461C-6774-4F22-B52E-1A962DFAA0D8}" destId="{F4B8AA87-D5BB-4DB8-8F5F-B7672DBD1A43}" srcOrd="0" destOrd="0" presId="urn:microsoft.com/office/officeart/2005/8/layout/process4"/>
    <dgm:cxn modelId="{A28A339F-A2E8-4F89-B98E-D7F8C29B097F}" type="presParOf" srcId="{98C5461C-6774-4F22-B52E-1A962DFAA0D8}" destId="{8E0AF9FF-EDE4-46E6-ADF6-82897720451D}" srcOrd="1" destOrd="0" presId="urn:microsoft.com/office/officeart/2005/8/layout/process4"/>
    <dgm:cxn modelId="{06425E6F-6914-4FAE-8D8D-66590582575B}" type="presParOf" srcId="{98C5461C-6774-4F22-B52E-1A962DFAA0D8}" destId="{76E8FD71-1283-4E28-B687-9D69170AB329}" srcOrd="2" destOrd="0" presId="urn:microsoft.com/office/officeart/2005/8/layout/process4"/>
    <dgm:cxn modelId="{7C347F7E-DC0C-409F-B483-7018D18832FF}" type="presParOf" srcId="{76E8FD71-1283-4E28-B687-9D69170AB329}" destId="{231039EF-860E-4E26-9BF8-8FB6B9C12FAE}" srcOrd="0" destOrd="0" presId="urn:microsoft.com/office/officeart/2005/8/layout/process4"/>
    <dgm:cxn modelId="{764C92DC-FEE6-4F9D-A372-C8304061BAA9}" type="presParOf" srcId="{76E8FD71-1283-4E28-B687-9D69170AB329}" destId="{1A5BDA2B-588D-4A11-9070-86D7B08CD9B3}" srcOrd="1" destOrd="0" presId="urn:microsoft.com/office/officeart/2005/8/layout/process4"/>
    <dgm:cxn modelId="{AC09BB03-6328-4FBB-891E-51BD0BDF0D96}" type="presParOf" srcId="{76E8FD71-1283-4E28-B687-9D69170AB329}" destId="{97DA011D-FF8E-4181-B9CF-47BBC54563A7}" srcOrd="2" destOrd="0" presId="urn:microsoft.com/office/officeart/2005/8/layout/process4"/>
    <dgm:cxn modelId="{DB52AF15-4C44-419B-9BC9-6492F51988C6}" type="presParOf" srcId="{FAD8E046-63D4-4CB3-A9DB-89A882A02691}" destId="{A0BECB9B-6CC3-4EC3-B961-51B8BD773110}" srcOrd="1" destOrd="0" presId="urn:microsoft.com/office/officeart/2005/8/layout/process4"/>
    <dgm:cxn modelId="{2B7B025B-8759-4D4D-9EE9-021E14704C47}" type="presParOf" srcId="{FAD8E046-63D4-4CB3-A9DB-89A882A02691}" destId="{CD8CAE05-3EEF-42B8-900D-1575DC09E69D}" srcOrd="2" destOrd="0" presId="urn:microsoft.com/office/officeart/2005/8/layout/process4"/>
    <dgm:cxn modelId="{D1E09C10-DA7B-40F2-8A9D-A5953E035DBD}" type="presParOf" srcId="{CD8CAE05-3EEF-42B8-900D-1575DC09E69D}" destId="{75E22F73-3E3A-4091-9564-D406E7C36ECC}" srcOrd="0" destOrd="0" presId="urn:microsoft.com/office/officeart/2005/8/layout/process4"/>
    <dgm:cxn modelId="{89178666-AD5C-44FF-9459-1B87EF279CE6}" type="presParOf" srcId="{FAD8E046-63D4-4CB3-A9DB-89A882A02691}" destId="{D9A8B538-AF7B-4F46-B789-B1DEA5792AFB}" srcOrd="3" destOrd="0" presId="urn:microsoft.com/office/officeart/2005/8/layout/process4"/>
    <dgm:cxn modelId="{0CF9AF7D-8184-482A-8DBD-C45C3714A194}" type="presParOf" srcId="{FAD8E046-63D4-4CB3-A9DB-89A882A02691}" destId="{89BBE28B-08F5-4D00-B36A-3E0B8AF546BC}" srcOrd="4" destOrd="0" presId="urn:microsoft.com/office/officeart/2005/8/layout/process4"/>
    <dgm:cxn modelId="{1CF541E5-AB92-4B2B-8E0E-302D110D47E9}" type="presParOf" srcId="{89BBE28B-08F5-4D00-B36A-3E0B8AF546BC}" destId="{E8C3242D-1D77-44F8-8780-7F9B0FEF91F8}" srcOrd="0" destOrd="0" presId="urn:microsoft.com/office/officeart/2005/8/layout/process4"/>
    <dgm:cxn modelId="{F68E3847-562B-4406-A4AA-0CDE104BD9EA}" type="presParOf" srcId="{FAD8E046-63D4-4CB3-A9DB-89A882A02691}" destId="{FB6868DB-54F4-48B5-9FD0-1F0B044F39BE}" srcOrd="5" destOrd="0" presId="urn:microsoft.com/office/officeart/2005/8/layout/process4"/>
    <dgm:cxn modelId="{E1C16CB8-C625-4320-9D95-2A2A36D2A766}" type="presParOf" srcId="{FAD8E046-63D4-4CB3-A9DB-89A882A02691}" destId="{72404DDD-AF01-44A4-927B-5AE38FD2C15F}" srcOrd="6" destOrd="0" presId="urn:microsoft.com/office/officeart/2005/8/layout/process4"/>
    <dgm:cxn modelId="{E24CF15C-3216-4275-AE6D-3F93108F61F1}" type="presParOf" srcId="{72404DDD-AF01-44A4-927B-5AE38FD2C15F}" destId="{AE6A2ABA-EB58-4711-BF03-313D93BAA500}" srcOrd="0" destOrd="0" presId="urn:microsoft.com/office/officeart/2005/8/layout/process4"/>
    <dgm:cxn modelId="{B4E76E1D-2263-4BC6-8DA1-0144107CE4D0}" type="presParOf" srcId="{72404DDD-AF01-44A4-927B-5AE38FD2C15F}" destId="{1220CB01-1295-44E1-B3EA-435CDA69406E}" srcOrd="1" destOrd="0" presId="urn:microsoft.com/office/officeart/2005/8/layout/process4"/>
    <dgm:cxn modelId="{50507810-B4D9-4B0B-AFA3-8346141BF468}" type="presParOf" srcId="{72404DDD-AF01-44A4-927B-5AE38FD2C15F}" destId="{6A71F51A-8C5F-419D-A3DF-B14B53321669}" srcOrd="2" destOrd="0" presId="urn:microsoft.com/office/officeart/2005/8/layout/process4"/>
    <dgm:cxn modelId="{26612BBD-C13E-454B-9B9E-493D50F3FBF6}" type="presParOf" srcId="{6A71F51A-8C5F-419D-A3DF-B14B53321669}" destId="{EB2B4A1C-E186-4811-906F-B52424DEEB5A}" srcOrd="0" destOrd="0" presId="urn:microsoft.com/office/officeart/2005/8/layout/process4"/>
    <dgm:cxn modelId="{D5549FC8-3170-4CC9-A794-ACF04CCB19A2}" type="presParOf" srcId="{6A71F51A-8C5F-419D-A3DF-B14B53321669}" destId="{7BFDC3ED-0CBC-441D-BFC9-67BC57B6EA8F}" srcOrd="1" destOrd="0" presId="urn:microsoft.com/office/officeart/2005/8/layout/process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D895E1-EEBB-4028-9DA0-EA6CF390F02A}">
      <dsp:nvSpPr>
        <dsp:cNvPr id="0" name=""/>
        <dsp:cNvSpPr/>
      </dsp:nvSpPr>
      <dsp:spPr>
        <a:xfrm>
          <a:off x="1157493" y="508299"/>
          <a:ext cx="3394037" cy="3394037"/>
        </a:xfrm>
        <a:prstGeom prst="blockArc">
          <a:avLst>
            <a:gd name="adj1" fmla="val 10800000"/>
            <a:gd name="adj2" fmla="val 16200000"/>
            <a:gd name="adj3" fmla="val 4636"/>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E65BB7-B259-49E9-A9CA-259E2F793DC6}">
      <dsp:nvSpPr>
        <dsp:cNvPr id="0" name=""/>
        <dsp:cNvSpPr/>
      </dsp:nvSpPr>
      <dsp:spPr>
        <a:xfrm>
          <a:off x="1157493" y="508299"/>
          <a:ext cx="3394037" cy="3394037"/>
        </a:xfrm>
        <a:prstGeom prst="blockArc">
          <a:avLst>
            <a:gd name="adj1" fmla="val 5400000"/>
            <a:gd name="adj2" fmla="val 10800000"/>
            <a:gd name="adj3" fmla="val 4636"/>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70E3803-887C-4888-B6FA-4C01DE19C74B}">
      <dsp:nvSpPr>
        <dsp:cNvPr id="0" name=""/>
        <dsp:cNvSpPr/>
      </dsp:nvSpPr>
      <dsp:spPr>
        <a:xfrm>
          <a:off x="1157493" y="508299"/>
          <a:ext cx="3394037" cy="3394037"/>
        </a:xfrm>
        <a:prstGeom prst="blockArc">
          <a:avLst>
            <a:gd name="adj1" fmla="val 0"/>
            <a:gd name="adj2" fmla="val 5400000"/>
            <a:gd name="adj3" fmla="val 4636"/>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DCC743-1F15-49EC-B47A-9DA945A7AA67}">
      <dsp:nvSpPr>
        <dsp:cNvPr id="0" name=""/>
        <dsp:cNvSpPr/>
      </dsp:nvSpPr>
      <dsp:spPr>
        <a:xfrm>
          <a:off x="1157493" y="508299"/>
          <a:ext cx="3394037" cy="3394037"/>
        </a:xfrm>
        <a:prstGeom prst="blockArc">
          <a:avLst>
            <a:gd name="adj1" fmla="val 16200000"/>
            <a:gd name="adj2" fmla="val 0"/>
            <a:gd name="adj3" fmla="val 4636"/>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3AE606-6227-4853-9C46-F7F267DA830B}">
      <dsp:nvSpPr>
        <dsp:cNvPr id="0" name=""/>
        <dsp:cNvSpPr/>
      </dsp:nvSpPr>
      <dsp:spPr>
        <a:xfrm>
          <a:off x="2073981" y="1424787"/>
          <a:ext cx="1561061" cy="1561061"/>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zh-CN" altLang="en-US" sz="3400" kern="1200" dirty="0" smtClean="0"/>
            <a:t>风险识别</a:t>
          </a:r>
          <a:endParaRPr lang="zh-CN" altLang="en-US" sz="3400" kern="1200" dirty="0"/>
        </a:p>
      </dsp:txBody>
      <dsp:txXfrm>
        <a:off x="2073981" y="1424787"/>
        <a:ext cx="1561061" cy="1561061"/>
      </dsp:txXfrm>
    </dsp:sp>
    <dsp:sp modelId="{305CD4E5-4784-4BBF-8C63-3C87290C025E}">
      <dsp:nvSpPr>
        <dsp:cNvPr id="0" name=""/>
        <dsp:cNvSpPr/>
      </dsp:nvSpPr>
      <dsp:spPr>
        <a:xfrm>
          <a:off x="2308140" y="1267"/>
          <a:ext cx="1092742" cy="1092742"/>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道德风险</a:t>
          </a:r>
          <a:endParaRPr lang="zh-CN" altLang="en-US" sz="1800" kern="1200" dirty="0"/>
        </a:p>
      </dsp:txBody>
      <dsp:txXfrm>
        <a:off x="2308140" y="1267"/>
        <a:ext cx="1092742" cy="1092742"/>
      </dsp:txXfrm>
    </dsp:sp>
    <dsp:sp modelId="{188B1962-0CA1-45BA-9900-685CAD0830CB}">
      <dsp:nvSpPr>
        <dsp:cNvPr id="0" name=""/>
        <dsp:cNvSpPr/>
      </dsp:nvSpPr>
      <dsp:spPr>
        <a:xfrm>
          <a:off x="3965820" y="1658947"/>
          <a:ext cx="1092742" cy="1092742"/>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mn-ea"/>
              <a:ea typeface="+mn-ea"/>
            </a:rPr>
            <a:t>市场风险</a:t>
          </a:r>
          <a:endParaRPr lang="zh-CN" altLang="en-US" sz="1600" kern="1200" dirty="0">
            <a:latin typeface="+mn-ea"/>
            <a:ea typeface="+mn-ea"/>
          </a:endParaRPr>
        </a:p>
      </dsp:txBody>
      <dsp:txXfrm>
        <a:off x="3965820" y="1658947"/>
        <a:ext cx="1092742" cy="1092742"/>
      </dsp:txXfrm>
    </dsp:sp>
    <dsp:sp modelId="{0DBF85EE-75C9-4AE7-951B-94875540AEC6}">
      <dsp:nvSpPr>
        <dsp:cNvPr id="0" name=""/>
        <dsp:cNvSpPr/>
      </dsp:nvSpPr>
      <dsp:spPr>
        <a:xfrm>
          <a:off x="2204772" y="3316626"/>
          <a:ext cx="1299478" cy="1092742"/>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zh-CN" altLang="en-US" sz="1600" kern="1200" dirty="0" smtClean="0"/>
            <a:t>  信用风险、法律风险等其他风险</a:t>
          </a:r>
          <a:endParaRPr lang="zh-CN" altLang="en-US" sz="1600" kern="1200" dirty="0"/>
        </a:p>
      </dsp:txBody>
      <dsp:txXfrm>
        <a:off x="2204772" y="3316626"/>
        <a:ext cx="1299478" cy="1092742"/>
      </dsp:txXfrm>
    </dsp:sp>
    <dsp:sp modelId="{04589766-3619-49E4-A5D8-EC5D48886315}">
      <dsp:nvSpPr>
        <dsp:cNvPr id="0" name=""/>
        <dsp:cNvSpPr/>
      </dsp:nvSpPr>
      <dsp:spPr>
        <a:xfrm>
          <a:off x="650460" y="1658947"/>
          <a:ext cx="1092742" cy="1092742"/>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操作风险</a:t>
          </a:r>
          <a:endParaRPr lang="zh-CN" altLang="en-US" sz="1800" kern="1200" dirty="0"/>
        </a:p>
      </dsp:txBody>
      <dsp:txXfrm>
        <a:off x="650460" y="1658947"/>
        <a:ext cx="1092742" cy="109274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E0AF9FF-EDE4-46E6-ADF6-82897720451D}">
      <dsp:nvSpPr>
        <dsp:cNvPr id="0" name=""/>
        <dsp:cNvSpPr/>
      </dsp:nvSpPr>
      <dsp:spPr>
        <a:xfrm>
          <a:off x="0" y="4167066"/>
          <a:ext cx="6114197" cy="75610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smtClean="0"/>
            <a:t>政府为从事更加的冒险活动导致的损失买单</a:t>
          </a:r>
        </a:p>
      </dsp:txBody>
      <dsp:txXfrm>
        <a:off x="0" y="4167066"/>
        <a:ext cx="6114197" cy="408295"/>
      </dsp:txXfrm>
    </dsp:sp>
    <dsp:sp modelId="{231039EF-860E-4E26-9BF8-8FB6B9C12FAE}">
      <dsp:nvSpPr>
        <dsp:cNvPr id="0" name=""/>
        <dsp:cNvSpPr/>
      </dsp:nvSpPr>
      <dsp:spPr>
        <a:xfrm>
          <a:off x="2985" y="4560239"/>
          <a:ext cx="2036075" cy="34780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zh-CN" altLang="en-US" sz="1800" kern="1200" smtClean="0"/>
            <a:t>证监会包庇</a:t>
          </a:r>
          <a:endParaRPr lang="zh-CN" altLang="en-US" sz="1800" kern="1200" dirty="0"/>
        </a:p>
      </dsp:txBody>
      <dsp:txXfrm>
        <a:off x="2985" y="4560239"/>
        <a:ext cx="2036075" cy="347807"/>
      </dsp:txXfrm>
    </dsp:sp>
    <dsp:sp modelId="{1A5BDA2B-588D-4A11-9070-86D7B08CD9B3}">
      <dsp:nvSpPr>
        <dsp:cNvPr id="0" name=""/>
        <dsp:cNvSpPr/>
      </dsp:nvSpPr>
      <dsp:spPr>
        <a:xfrm>
          <a:off x="2039060" y="4560239"/>
          <a:ext cx="2036075" cy="34780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zh-CN" altLang="en-US" sz="1800" kern="1200" dirty="0" smtClean="0"/>
            <a:t>母</a:t>
          </a:r>
          <a:r>
            <a:rPr lang="zh-CN" altLang="en-US" sz="1800" kern="1200" smtClean="0"/>
            <a:t>公司隐瞒真相</a:t>
          </a:r>
          <a:endParaRPr lang="zh-CN" altLang="en-US" sz="1800" kern="1200" dirty="0"/>
        </a:p>
      </dsp:txBody>
      <dsp:txXfrm>
        <a:off x="2039060" y="4560239"/>
        <a:ext cx="2036075" cy="347807"/>
      </dsp:txXfrm>
    </dsp:sp>
    <dsp:sp modelId="{97DA011D-FF8E-4181-B9CF-47BBC54563A7}">
      <dsp:nvSpPr>
        <dsp:cNvPr id="0" name=""/>
        <dsp:cNvSpPr/>
      </dsp:nvSpPr>
      <dsp:spPr>
        <a:xfrm>
          <a:off x="4075136" y="4560239"/>
          <a:ext cx="2036075" cy="347807"/>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zh-CN" altLang="en-US" sz="1800" kern="1200" dirty="0" smtClean="0"/>
            <a:t>国</a:t>
          </a:r>
          <a:r>
            <a:rPr lang="zh-CN" altLang="en-US" sz="1800" kern="1200" smtClean="0"/>
            <a:t>资委考虑救助</a:t>
          </a:r>
          <a:endParaRPr lang="zh-CN" altLang="en-US" sz="1800" kern="1200" dirty="0"/>
        </a:p>
      </dsp:txBody>
      <dsp:txXfrm>
        <a:off x="4075136" y="4560239"/>
        <a:ext cx="2036075" cy="347807"/>
      </dsp:txXfrm>
    </dsp:sp>
    <dsp:sp modelId="{75E22F73-3E3A-4091-9564-D406E7C36ECC}">
      <dsp:nvSpPr>
        <dsp:cNvPr id="0" name=""/>
        <dsp:cNvSpPr/>
      </dsp:nvSpPr>
      <dsp:spPr>
        <a:xfrm rot="10800000">
          <a:off x="0" y="3015521"/>
          <a:ext cx="6114197" cy="1162885"/>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kern="1200" dirty="0" smtClean="0"/>
            <a:t>政府会对企业或者金融机构的管理行为所导致损失救助</a:t>
          </a:r>
          <a:endParaRPr lang="zh-CN" altLang="en-US" sz="2000" kern="1200" dirty="0"/>
        </a:p>
      </dsp:txBody>
      <dsp:txXfrm rot="10800000">
        <a:off x="0" y="3015521"/>
        <a:ext cx="6114197" cy="1162885"/>
      </dsp:txXfrm>
    </dsp:sp>
    <dsp:sp modelId="{E8C3242D-1D77-44F8-8780-7F9B0FEF91F8}">
      <dsp:nvSpPr>
        <dsp:cNvPr id="0" name=""/>
        <dsp:cNvSpPr/>
      </dsp:nvSpPr>
      <dsp:spPr>
        <a:xfrm rot="10800000">
          <a:off x="0" y="2528450"/>
          <a:ext cx="6114197" cy="498412"/>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1066800">
            <a:lnSpc>
              <a:spcPct val="90000"/>
            </a:lnSpc>
            <a:spcBef>
              <a:spcPct val="0"/>
            </a:spcBef>
            <a:spcAft>
              <a:spcPct val="35000"/>
            </a:spcAft>
          </a:pPr>
          <a:r>
            <a:rPr lang="zh-CN" altLang="en-US" sz="2000" kern="1200" dirty="0" smtClean="0"/>
            <a:t>具体到中航油事件中表现为</a:t>
          </a:r>
          <a:endParaRPr lang="zh-CN" altLang="en-US" sz="2000" kern="1200" dirty="0"/>
        </a:p>
      </dsp:txBody>
      <dsp:txXfrm rot="10800000">
        <a:off x="0" y="2528450"/>
        <a:ext cx="6114197" cy="498412"/>
      </dsp:txXfrm>
    </dsp:sp>
    <dsp:sp modelId="{1220CB01-1295-44E1-B3EA-435CDA69406E}">
      <dsp:nvSpPr>
        <dsp:cNvPr id="0" name=""/>
        <dsp:cNvSpPr/>
      </dsp:nvSpPr>
      <dsp:spPr>
        <a:xfrm rot="10800000">
          <a:off x="0" y="2"/>
          <a:ext cx="6114197" cy="253927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zh-CN" altLang="en-US" sz="1800" kern="1200" dirty="0" smtClean="0"/>
            <a:t>契约另一方（通常是代理人）                                                                                            采取无法观测和监督的隐藏性行动或不行动</a:t>
          </a:r>
        </a:p>
        <a:p>
          <a:pPr lvl="0" algn="ctr">
            <a:spcBef>
              <a:spcPct val="0"/>
            </a:spcBef>
          </a:pPr>
          <a:endParaRPr lang="zh-CN" altLang="en-US" sz="1800" kern="1200" dirty="0"/>
        </a:p>
      </dsp:txBody>
      <dsp:txXfrm>
        <a:off x="0" y="2"/>
        <a:ext cx="6114197" cy="891286"/>
      </dsp:txXfrm>
    </dsp:sp>
    <dsp:sp modelId="{EB2B4A1C-E186-4811-906F-B52424DEEB5A}">
      <dsp:nvSpPr>
        <dsp:cNvPr id="0" name=""/>
        <dsp:cNvSpPr/>
      </dsp:nvSpPr>
      <dsp:spPr>
        <a:xfrm>
          <a:off x="0" y="1096883"/>
          <a:ext cx="3057098" cy="3477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zh-CN" altLang="en-US" sz="1800" kern="1200" dirty="0" smtClean="0"/>
            <a:t>契约的一方（通常是委</a:t>
          </a:r>
          <a:r>
            <a:rPr lang="zh-CN" altLang="en-US" sz="1800" kern="1200" smtClean="0"/>
            <a:t>托人）</a:t>
          </a:r>
          <a:endParaRPr lang="zh-CN" altLang="en-US" sz="1800" kern="1200" dirty="0"/>
        </a:p>
      </dsp:txBody>
      <dsp:txXfrm>
        <a:off x="0" y="1096883"/>
        <a:ext cx="3057098" cy="347702"/>
      </dsp:txXfrm>
    </dsp:sp>
    <dsp:sp modelId="{7BFDC3ED-0CBC-441D-BFC9-67BC57B6EA8F}">
      <dsp:nvSpPr>
        <dsp:cNvPr id="0" name=""/>
        <dsp:cNvSpPr/>
      </dsp:nvSpPr>
      <dsp:spPr>
        <a:xfrm>
          <a:off x="3057098" y="1096883"/>
          <a:ext cx="3057098" cy="347702"/>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lvl="0" algn="ctr" defTabSz="800100">
            <a:lnSpc>
              <a:spcPct val="90000"/>
            </a:lnSpc>
            <a:spcBef>
              <a:spcPct val="0"/>
            </a:spcBef>
            <a:spcAft>
              <a:spcPct val="35000"/>
            </a:spcAft>
          </a:pPr>
          <a:r>
            <a:rPr lang="zh-CN" altLang="en-US" sz="1800" kern="1200" dirty="0" smtClean="0"/>
            <a:t>契约另一方（通常是代理人）</a:t>
          </a:r>
          <a:endParaRPr lang="zh-CN" altLang="en-US" sz="1800" kern="1200" dirty="0"/>
        </a:p>
      </dsp:txBody>
      <dsp:txXfrm>
        <a:off x="3057098" y="1096883"/>
        <a:ext cx="3057098" cy="34770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2"/>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05A3D32-4B38-4378-87D9-36A283F67239}" type="datetimeFigureOut">
              <a:rPr lang="zh-CN" altLang="en-US" smtClean="0"/>
              <a:pPr/>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5CC54-6AAC-44EA-A028-23E9391763C2}"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05A3D32-4B38-4378-87D9-36A283F67239}" type="datetimeFigureOut">
              <a:rPr lang="zh-CN" altLang="en-US" smtClean="0"/>
              <a:pPr/>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5CC54-6AAC-44EA-A028-23E9391763C2}"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5600" y="274643"/>
            <a:ext cx="36576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800" y="274643"/>
            <a:ext cx="107696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05A3D32-4B38-4378-87D9-36A283F67239}" type="datetimeFigureOut">
              <a:rPr lang="zh-CN" altLang="en-US" smtClean="0"/>
              <a:pPr/>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5CC54-6AAC-44EA-A028-23E9391763C2}"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952455" y="-12701"/>
            <a:ext cx="10492980" cy="6858001"/>
          </a:xfrm>
          <a:prstGeom prst="rect">
            <a:avLst/>
          </a:prstGeom>
        </p:spPr>
      </p:pic>
    </p:spTree>
    <p:extLst>
      <p:ext uri="{BB962C8B-B14F-4D97-AF65-F5344CB8AC3E}">
        <p14:creationId xmlns="" xmlns:p14="http://schemas.microsoft.com/office/powerpoint/2010/main" val="4108975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456556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p:blipFill>
        <p:spPr>
          <a:xfrm>
            <a:off x="3882315" y="1181451"/>
            <a:ext cx="4495104" cy="4495104"/>
          </a:xfrm>
          <a:prstGeom prst="ellipse">
            <a:avLst/>
          </a:prstGeom>
        </p:spPr>
      </p:pic>
    </p:spTree>
    <p:extLst>
      <p:ext uri="{BB962C8B-B14F-4D97-AF65-F5344CB8AC3E}">
        <p14:creationId xmlns="" xmlns:p14="http://schemas.microsoft.com/office/powerpoint/2010/main" val="1872364496"/>
      </p:ext>
    </p:extLst>
  </p:cSld>
  <p:clrMapOvr>
    <a:masterClrMapping/>
  </p:clrMapOvr>
  <p:extLst mod="1">
    <p:ext uri="{DCECCB84-F9BA-43D5-87BE-67443E8EF086}">
      <p15:sldGuideLst xmlns=""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p:blipFill>
        <p:spPr>
          <a:xfrm>
            <a:off x="7739214" y="4"/>
            <a:ext cx="4452788" cy="6862813"/>
          </a:xfrm>
          <a:prstGeom prst="rect">
            <a:avLst/>
          </a:prstGeom>
        </p:spPr>
      </p:pic>
    </p:spTree>
    <p:extLst>
      <p:ext uri="{BB962C8B-B14F-4D97-AF65-F5344CB8AC3E}">
        <p14:creationId xmlns="" xmlns:p14="http://schemas.microsoft.com/office/powerpoint/2010/main" val="2075327413"/>
      </p:ext>
    </p:extLst>
  </p:cSld>
  <p:clrMapOvr>
    <a:masterClrMapping/>
  </p:clrMapOvr>
  <p:extLst mod="1">
    <p:ext uri="{DCECCB84-F9BA-43D5-87BE-67443E8EF086}">
      <p15:sldGuideLst xmlns="" xmlns:p15="http://schemas.microsoft.com/office/powerpoint/2012/main">
        <p15:guide id="1" orient="horz" pos="2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p:blipFill>
        <p:spPr>
          <a:xfrm>
            <a:off x="8015257" y="-12700"/>
            <a:ext cx="4189443" cy="6858000"/>
          </a:xfrm>
          <a:prstGeom prst="rect">
            <a:avLst/>
          </a:prstGeom>
        </p:spPr>
      </p:pic>
    </p:spTree>
    <p:extLst>
      <p:ext uri="{BB962C8B-B14F-4D97-AF65-F5344CB8AC3E}">
        <p14:creationId xmlns="" xmlns:p14="http://schemas.microsoft.com/office/powerpoint/2010/main" val="2450075595"/>
      </p:ext>
    </p:extLst>
  </p:cSld>
  <p:clrMapOvr>
    <a:masterClrMapping/>
  </p:clrMapOvr>
  <p:extLst mod="1">
    <p:ext uri="{DCECCB84-F9BA-43D5-87BE-67443E8EF086}">
      <p15:sldGuideLst xmlns="" xmlns:p15="http://schemas.microsoft.com/office/powerpoint/2012/main">
        <p15:guide id="1" orient="horz" pos="21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p:blipFill>
        <p:spPr>
          <a:xfrm flipH="1">
            <a:off x="1" y="-12700"/>
            <a:ext cx="4189443" cy="6858000"/>
          </a:xfrm>
          <a:prstGeom prst="rect">
            <a:avLst/>
          </a:prstGeom>
        </p:spPr>
      </p:pic>
    </p:spTree>
    <p:extLst>
      <p:ext uri="{BB962C8B-B14F-4D97-AF65-F5344CB8AC3E}">
        <p14:creationId xmlns="" xmlns:p14="http://schemas.microsoft.com/office/powerpoint/2010/main" val="508101870"/>
      </p:ext>
    </p:extLst>
  </p:cSld>
  <p:clrMapOvr>
    <a:masterClrMapping/>
  </p:clrMapOvr>
  <p:extLst mod="1">
    <p:ext uri="{DCECCB84-F9BA-43D5-87BE-67443E8EF086}">
      <p15:sldGuideLst xmlns=""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5"/>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70"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extLst>
      <p:ext uri="{BB962C8B-B14F-4D97-AF65-F5344CB8AC3E}">
        <p14:creationId xmlns="" xmlns:p14="http://schemas.microsoft.com/office/powerpoint/2010/main" val="1632621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6" y="182449"/>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 xmlns:p14="http://schemas.microsoft.com/office/powerpoint/2010/main" val="491705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1729B05-29CE-4371-82D5-DE16FBEE7B52}"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4" y="759873"/>
            <a:ext cx="646331" cy="369332"/>
          </a:xfrm>
          <a:prstGeom prst="rect">
            <a:avLst/>
          </a:prstGeom>
        </p:spPr>
        <p:txBody>
          <a:bodyPr wrap="none">
            <a:spAutoFit/>
          </a:bodyPr>
          <a:lstStyle/>
          <a:p>
            <a:pPr defTabSz="609585"/>
            <a:r>
              <a:rPr lang="zh-CN" altLang="en-US" sz="1800" dirty="0">
                <a:solidFill>
                  <a:srgbClr val="FFFFFF"/>
                </a:solidFill>
                <a:latin typeface="Segoe UI Light"/>
                <a:ea typeface="微软雅黑"/>
                <a:cs typeface="Segoe UI Light"/>
              </a:rPr>
              <a:t>标注</a:t>
            </a:r>
          </a:p>
        </p:txBody>
      </p:sp>
      <p:sp>
        <p:nvSpPr>
          <p:cNvPr id="11" name="矩形 10"/>
          <p:cNvSpPr/>
          <p:nvPr userDrawn="1"/>
        </p:nvSpPr>
        <p:spPr>
          <a:xfrm>
            <a:off x="2572592" y="759875"/>
            <a:ext cx="1402001" cy="3453253"/>
          </a:xfrm>
          <a:prstGeom prst="rect">
            <a:avLst/>
          </a:prstGeom>
        </p:spPr>
        <p:txBody>
          <a:bodyPr wrap="square">
            <a:spAutoFit/>
          </a:bodyPr>
          <a:lstStyle/>
          <a:p>
            <a:pPr defTabSz="609585">
              <a:lnSpc>
                <a:spcPct val="130000"/>
              </a:lnSpc>
            </a:pPr>
            <a:r>
              <a:rPr lang="zh-CN" altLang="en-US" sz="1400" dirty="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行距</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背景图片出处</a:t>
            </a: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声明</a:t>
            </a:r>
            <a:endParaRPr lang="en-US" altLang="zh-CN" sz="1400" dirty="0">
              <a:solidFill>
                <a:srgbClr val="FFFFFF"/>
              </a:solidFill>
              <a:latin typeface="Segoe UI Light"/>
              <a:ea typeface="微软雅黑"/>
              <a:cs typeface="Segoe UI Light"/>
            </a:endParaRPr>
          </a:p>
        </p:txBody>
      </p:sp>
      <p:sp>
        <p:nvSpPr>
          <p:cNvPr id="12" name="矩形 11"/>
          <p:cNvSpPr/>
          <p:nvPr userDrawn="1"/>
        </p:nvSpPr>
        <p:spPr>
          <a:xfrm>
            <a:off x="4153013" y="759877"/>
            <a:ext cx="7074345" cy="4239879"/>
          </a:xfrm>
          <a:prstGeom prst="rect">
            <a:avLst/>
          </a:prstGeom>
        </p:spPr>
        <p:txBody>
          <a:bodyPr wrap="square">
            <a:spAutoFit/>
          </a:bodyPr>
          <a:lstStyle/>
          <a:p>
            <a:pPr>
              <a:lnSpc>
                <a:spcPct val="130000"/>
              </a:lnSpc>
            </a:pPr>
            <a:r>
              <a:rPr lang="zh-CN" altLang="en-US" sz="1400" dirty="0">
                <a:solidFill>
                  <a:srgbClr val="FFFFFF"/>
                </a:solidFill>
                <a:latin typeface="Segoe UI Light"/>
                <a:ea typeface="微软雅黑"/>
                <a:cs typeface="Segoe UI Light"/>
              </a:rPr>
              <a:t>英文 </a:t>
            </a:r>
            <a:r>
              <a:rPr lang="en-US" altLang="zh-CN" sz="1400" dirty="0">
                <a:solidFill>
                  <a:srgbClr val="FFFFFF"/>
                </a:solidFill>
                <a:latin typeface="Segoe UI Light" charset="0"/>
                <a:ea typeface="Segoe UI Light" charset="0"/>
                <a:cs typeface="Segoe UI Light" charset="0"/>
              </a:rPr>
              <a:t>Segoe UI</a:t>
            </a:r>
            <a:endParaRPr lang="zh-CN" altLang="en-US" sz="1400" dirty="0">
              <a:solidFill>
                <a:srgbClr val="FFFFFF"/>
              </a:solidFill>
              <a:latin typeface="Segoe UI Light" charset="0"/>
              <a:ea typeface="Segoe UI Light" charset="0"/>
              <a:cs typeface="Segoe UI Light" charset="0"/>
            </a:endParaRPr>
          </a:p>
          <a:p>
            <a:pPr>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中文 微软雅黑</a:t>
            </a: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zh-CN" altLang="en-US" sz="1400" dirty="0">
                <a:solidFill>
                  <a:srgbClr val="FFFFFF"/>
                </a:solidFill>
                <a:latin typeface="Segoe UI Light"/>
                <a:ea typeface="微软雅黑"/>
                <a:cs typeface="Segoe UI Light"/>
              </a:rPr>
              <a:t>正文 </a:t>
            </a:r>
            <a:r>
              <a:rPr lang="en-US" altLang="zh-CN" sz="1400" dirty="0">
                <a:solidFill>
                  <a:srgbClr val="FFFFFF"/>
                </a:solidFill>
                <a:latin typeface="Segoe UI Light"/>
                <a:ea typeface="微软雅黑"/>
                <a:cs typeface="Segoe UI Light"/>
              </a:rPr>
              <a:t>1.3</a:t>
            </a: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endParaRPr lang="en-US" altLang="zh-CN" sz="1400" dirty="0">
              <a:solidFill>
                <a:srgbClr val="FFFFFF"/>
              </a:solidFill>
              <a:latin typeface="Segoe UI Light"/>
              <a:ea typeface="微软雅黑"/>
              <a:cs typeface="Segoe UI Light"/>
            </a:endParaRPr>
          </a:p>
          <a:p>
            <a:pPr defTabSz="609585">
              <a:lnSpc>
                <a:spcPct val="130000"/>
              </a:lnSpc>
            </a:pPr>
            <a:r>
              <a:rPr lang="en-US" altLang="zh-CN" sz="1400" dirty="0" err="1">
                <a:solidFill>
                  <a:srgbClr val="FFFFFF"/>
                </a:solidFill>
                <a:latin typeface="Segoe UI Light"/>
                <a:ea typeface="微软雅黑"/>
                <a:cs typeface="Segoe UI Light"/>
              </a:rPr>
              <a:t>cn.bing.com</a:t>
            </a: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defTabSz="609585">
              <a:lnSpc>
                <a:spcPct val="130000"/>
              </a:lnSpc>
            </a:pPr>
            <a:endParaRPr lang="zh-CN" altLang="en-US" sz="1400" dirty="0">
              <a:solidFill>
                <a:srgbClr val="FFFFFF"/>
              </a:solidFill>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6" y="182449"/>
            <a:ext cx="777777" cy="246221"/>
          </a:xfrm>
          <a:prstGeom prst="rect">
            <a:avLst/>
          </a:prstGeom>
        </p:spPr>
        <p:txBody>
          <a:bodyPr wrap="none">
            <a:spAutoFit/>
          </a:bodyPr>
          <a:lstStyle/>
          <a:p>
            <a:pPr defTabSz="609585"/>
            <a:r>
              <a:rPr kumimoji="1" lang="en-US" altLang="zh-CN" sz="1000" dirty="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extLst>
      <p:ext uri="{BB962C8B-B14F-4D97-AF65-F5344CB8AC3E}">
        <p14:creationId xmlns="" xmlns:p14="http://schemas.microsoft.com/office/powerpoint/2010/main" val="14339258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8" y="4458724"/>
            <a:ext cx="3296095" cy="297454"/>
          </a:xfrm>
          <a:prstGeom prst="rect">
            <a:avLst/>
          </a:prstGeom>
          <a:noFill/>
        </p:spPr>
        <p:txBody>
          <a:bodyPr wrap="none" rtlCol="0">
            <a:spAutoFit/>
          </a:bodyPr>
          <a:lstStyle/>
          <a:p>
            <a:pPr algn="ctr" defTabSz="609585"/>
            <a:r>
              <a:rPr kumimoji="1" lang="zh-CN" altLang="en-US" sz="1333" dirty="0">
                <a:solidFill>
                  <a:srgbClr val="000000"/>
                </a:solidFill>
                <a:latin typeface="Century Gothic"/>
                <a:ea typeface="微软雅黑" charset="0"/>
              </a:rPr>
              <a:t>点击</a:t>
            </a:r>
            <a:r>
              <a:rPr kumimoji="1" lang="en-US" altLang="zh-CN" sz="1333" dirty="0">
                <a:solidFill>
                  <a:srgbClr val="000000"/>
                </a:solidFill>
                <a:latin typeface="Segoe UI Light" charset="0"/>
                <a:ea typeface="Segoe UI Light" charset="0"/>
                <a:cs typeface="Segoe UI Light" charset="0"/>
              </a:rPr>
              <a:t>Logo</a:t>
            </a:r>
            <a:r>
              <a:rPr kumimoji="1" lang="zh-CN" altLang="en-US" sz="1333" dirty="0">
                <a:solidFill>
                  <a:srgbClr val="000000"/>
                </a:solidFill>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 xmlns:p14="http://schemas.microsoft.com/office/powerpoint/2010/main" val="184399336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05A3D32-4B38-4378-87D9-36A283F67239}" type="datetimeFigureOut">
              <a:rPr lang="zh-CN" altLang="en-US" smtClean="0"/>
              <a:pPr/>
              <a:t>2016/9/29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65CC54-6AAC-44EA-A028-23E9391763C2}"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05A3D32-4B38-4378-87D9-36A283F67239}" type="datetimeFigureOut">
              <a:rPr lang="zh-CN" altLang="en-US" smtClean="0"/>
              <a:pPr/>
              <a:t>2016/9/29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5CC54-6AAC-44EA-A028-23E9391763C2}"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05A3D32-4B38-4378-87D9-36A283F67239}" type="datetimeFigureOut">
              <a:rPr lang="zh-CN" altLang="en-US" smtClean="0"/>
              <a:pPr/>
              <a:t>2016/9/29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65CC54-6AAC-44EA-A028-23E9391763C2}"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05A3D32-4B38-4378-87D9-36A283F67239}" type="datetimeFigureOut">
              <a:rPr lang="zh-CN" altLang="en-US" smtClean="0"/>
              <a:pPr/>
              <a:t>2016/9/29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65CC54-6AAC-44EA-A028-23E9391763C2}"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5A3D32-4B38-4378-87D9-36A283F67239}" type="datetimeFigureOut">
              <a:rPr lang="zh-CN" altLang="en-US" smtClean="0"/>
              <a:pPr/>
              <a:t>2016/9/29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65CC54-6AAC-44EA-A028-23E9391763C2}"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6"/>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05A3D32-4B38-4378-87D9-36A283F67239}" type="datetimeFigureOut">
              <a:rPr lang="zh-CN" altLang="en-US" smtClean="0"/>
              <a:pPr/>
              <a:t>2016/9/29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5CC54-6AAC-44EA-A028-23E9391763C2}"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05A3D32-4B38-4378-87D9-36A283F67239}" type="datetimeFigureOut">
              <a:rPr lang="zh-CN" altLang="en-US" smtClean="0"/>
              <a:pPr/>
              <a:t>2016/9/29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65CC54-6AAC-44EA-A028-23E9391763C2}"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5A3D32-4B38-4378-87D9-36A283F67239}" type="datetimeFigureOut">
              <a:rPr lang="zh-CN" altLang="en-US" smtClean="0"/>
              <a:pPr/>
              <a:t>2016/9/29</a:t>
            </a:fld>
            <a:endParaRPr lang="zh-CN" altLang="en-US"/>
          </a:p>
        </p:txBody>
      </p:sp>
      <p:sp>
        <p:nvSpPr>
          <p:cNvPr id="5" name="页脚占位符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5CC54-6AAC-44EA-A028-23E9391763C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662" r:id="rId18"/>
    <p:sldLayoutId id="2147483664" r:id="rId19"/>
    <p:sldLayoutId id="2147483663" r:id="rId20"/>
    <p:sldLayoutId id="2147483665" r:id="rId2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office.msn.com.cn/" TargetMode="Externa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hyperlink" Target="http://baike.baidu.com/view/3237.htm" TargetMode="External"/><Relationship Id="rId2" Type="http://schemas.openxmlformats.org/officeDocument/2006/relationships/image" Target="../media/image4.jpeg"/><Relationship Id="rId1" Type="http://schemas.openxmlformats.org/officeDocument/2006/relationships/slideLayout" Target="../slideLayouts/slideLayout17.xml"/><Relationship Id="rId4" Type="http://schemas.openxmlformats.org/officeDocument/2006/relationships/hyperlink" Target="http://baike.baidu.com/view/1563.htm" TargetMode="Externa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81738" y="2360414"/>
            <a:ext cx="8228535" cy="830997"/>
          </a:xfrm>
          <a:prstGeom prst="rect">
            <a:avLst/>
          </a:prstGeom>
        </p:spPr>
        <p:txBody>
          <a:bodyPr wrap="none">
            <a:spAutoFit/>
          </a:bodyPr>
          <a:lstStyle/>
          <a:p>
            <a:pPr algn="ctr"/>
            <a:r>
              <a:rPr lang="zh-CN" altLang="en-US" sz="4800" b="1" dirty="0" smtClean="0"/>
              <a:t>从风险管理视角看中航油事件</a:t>
            </a:r>
            <a:endParaRPr lang="en-US" altLang="zh-CN" sz="4800" b="1" dirty="0"/>
          </a:p>
        </p:txBody>
      </p:sp>
      <p:sp>
        <p:nvSpPr>
          <p:cNvPr id="12" name="矩形 11"/>
          <p:cNvSpPr/>
          <p:nvPr/>
        </p:nvSpPr>
        <p:spPr>
          <a:xfrm>
            <a:off x="4337859" y="4128161"/>
            <a:ext cx="1556195" cy="369332"/>
          </a:xfrm>
          <a:prstGeom prst="rect">
            <a:avLst/>
          </a:prstGeom>
        </p:spPr>
        <p:txBody>
          <a:bodyPr wrap="none">
            <a:spAutoFit/>
          </a:bodyPr>
          <a:lstStyle/>
          <a:p>
            <a:r>
              <a:rPr lang="en-US" altLang="zh-CN" dirty="0"/>
              <a:t>PRESENTED </a:t>
            </a:r>
            <a:r>
              <a:rPr lang="en-US" altLang="zh-CN" dirty="0" smtClean="0"/>
              <a:t>BY</a:t>
            </a:r>
            <a:endParaRPr lang="en-US" altLang="zh-CN" dirty="0"/>
          </a:p>
        </p:txBody>
      </p:sp>
    </p:spTree>
    <p:extLst>
      <p:ext uri="{BB962C8B-B14F-4D97-AF65-F5344CB8AC3E}">
        <p14:creationId xmlns="" xmlns:p14="http://schemas.microsoft.com/office/powerpoint/2010/main" val="4218123388"/>
      </p:ext>
    </p:extLst>
  </p:cSld>
  <p:clrMapOvr>
    <a:masterClrMapping/>
  </p:clrMapOvr>
  <mc:AlternateContent xmlns:mc="http://schemas.openxmlformats.org/markup-compatibility/2006">
    <mc:Choice xmlns=""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60524"/>
            <a:ext cx="2800528" cy="307777"/>
            <a:chOff x="0" y="60523"/>
            <a:chExt cx="2800528" cy="307777"/>
          </a:xfrm>
        </p:grpSpPr>
        <p:sp>
          <p:nvSpPr>
            <p:cNvPr id="2" name="矩形 1"/>
            <p:cNvSpPr/>
            <p:nvPr/>
          </p:nvSpPr>
          <p:spPr>
            <a:xfrm>
              <a:off x="0" y="60523"/>
              <a:ext cx="1774781" cy="307777"/>
            </a:xfrm>
            <a:prstGeom prst="rect">
              <a:avLst/>
            </a:prstGeom>
          </p:spPr>
          <p:txBody>
            <a:bodyPr wrap="none">
              <a:spAutoFit/>
            </a:bodyPr>
            <a:lstStyle/>
            <a:p>
              <a:r>
                <a:rPr lang="en-US" altLang="zh-CN" sz="1400" b="1" dirty="0"/>
                <a:t>PART TWO  </a:t>
              </a:r>
              <a:r>
                <a:rPr lang="zh-CN" altLang="en-US" sz="1400" b="1" dirty="0" smtClean="0"/>
                <a:t>风险分析</a:t>
              </a:r>
              <a:endParaRPr lang="zh-CN" altLang="en-US" sz="1400" b="1" dirty="0"/>
            </a:p>
          </p:txBody>
        </p:sp>
        <p:sp>
          <p:nvSpPr>
            <p:cNvPr id="3" name="椭圆 2"/>
            <p:cNvSpPr/>
            <p:nvPr/>
          </p:nvSpPr>
          <p:spPr>
            <a:xfrm>
              <a:off x="2669611"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sp>
        <p:nvSpPr>
          <p:cNvPr id="18" name="矩形 17"/>
          <p:cNvSpPr/>
          <p:nvPr/>
        </p:nvSpPr>
        <p:spPr>
          <a:xfrm>
            <a:off x="1349716" y="5172501"/>
            <a:ext cx="6682694" cy="1052596"/>
          </a:xfrm>
          <a:prstGeom prst="rect">
            <a:avLst/>
          </a:prstGeom>
        </p:spPr>
        <p:txBody>
          <a:bodyPr wrap="square">
            <a:spAutoFit/>
          </a:bodyPr>
          <a:lstStyle/>
          <a:p>
            <a:pPr>
              <a:lnSpc>
                <a:spcPct val="130000"/>
              </a:lnSpc>
            </a:pPr>
            <a:r>
              <a:rPr lang="zh-CN" altLang="en-US" dirty="0" smtClean="0">
                <a:latin typeface="微软雅黑" charset="0"/>
                <a:ea typeface="微软雅黑" charset="0"/>
              </a:rPr>
              <a:t>前一页所述契约为道德风险成长提供了动力，</a:t>
            </a:r>
            <a:r>
              <a:rPr lang="zh-CN" altLang="en-US" sz="2400" b="1" dirty="0" smtClean="0">
                <a:latin typeface="微软雅黑" charset="0"/>
                <a:ea typeface="微软雅黑" charset="0"/>
              </a:rPr>
              <a:t>道德风险得以实现还因为陈久霖等人缺乏自我内在约束！</a:t>
            </a:r>
            <a:endParaRPr lang="zh-CN" altLang="en-US" b="1" dirty="0" smtClean="0">
              <a:latin typeface="微软雅黑" charset="0"/>
              <a:ea typeface="微软雅黑" charset="0"/>
            </a:endParaRPr>
          </a:p>
        </p:txBody>
      </p:sp>
      <p:sp>
        <p:nvSpPr>
          <p:cNvPr id="8" name="AutoShape 3"/>
          <p:cNvSpPr>
            <a:spLocks noChangeArrowheads="1"/>
          </p:cNvSpPr>
          <p:nvPr/>
        </p:nvSpPr>
        <p:spPr bwMode="auto">
          <a:xfrm>
            <a:off x="1676400" y="1524000"/>
            <a:ext cx="5759450" cy="2159000"/>
          </a:xfrm>
          <a:prstGeom prst="upArrow">
            <a:avLst>
              <a:gd name="adj1" fmla="val 57296"/>
              <a:gd name="adj2" fmla="val 62796"/>
            </a:avLst>
          </a:prstGeom>
          <a:gradFill rotWithShape="1">
            <a:gsLst>
              <a:gs pos="0">
                <a:schemeClr val="bg2"/>
              </a:gs>
              <a:gs pos="100000">
                <a:srgbClr val="E5E5E5">
                  <a:alpha val="0"/>
                </a:srgbClr>
              </a:gs>
            </a:gsLst>
            <a:lin ang="5400000" scaled="1"/>
          </a:gradFill>
          <a:ln w="9525">
            <a:noFill/>
            <a:miter lim="800000"/>
            <a:headEnd/>
            <a:tailEnd/>
          </a:ln>
          <a:effectLst/>
        </p:spPr>
        <p:txBody>
          <a:bodyPr wrap="none" anchor="ctr"/>
          <a:lstStyle/>
          <a:p>
            <a:endParaRPr lang="zh-CN" altLang="en-US"/>
          </a:p>
        </p:txBody>
      </p:sp>
      <p:grpSp>
        <p:nvGrpSpPr>
          <p:cNvPr id="9" name="Group 4"/>
          <p:cNvGrpSpPr>
            <a:grpSpLocks/>
          </p:cNvGrpSpPr>
          <p:nvPr/>
        </p:nvGrpSpPr>
        <p:grpSpPr bwMode="auto">
          <a:xfrm>
            <a:off x="4691063" y="3213100"/>
            <a:ext cx="1512887" cy="1511300"/>
            <a:chOff x="0" y="0"/>
            <a:chExt cx="1496" cy="1496"/>
          </a:xfrm>
        </p:grpSpPr>
        <p:sp>
          <p:nvSpPr>
            <p:cNvPr id="10" name="Oval 5"/>
            <p:cNvSpPr>
              <a:spLocks noChangeArrowheads="1"/>
            </p:cNvSpPr>
            <p:nvPr/>
          </p:nvSpPr>
          <p:spPr bwMode="auto">
            <a:xfrm>
              <a:off x="0" y="0"/>
              <a:ext cx="1496" cy="1496"/>
            </a:xfrm>
            <a:prstGeom prst="ellipse">
              <a:avLst/>
            </a:prstGeom>
            <a:gradFill rotWithShape="1">
              <a:gsLst>
                <a:gs pos="0">
                  <a:schemeClr val="accent1"/>
                </a:gs>
                <a:gs pos="50000">
                  <a:srgbClr val="FFFFFF"/>
                </a:gs>
                <a:gs pos="100000">
                  <a:schemeClr val="accent1"/>
                </a:gs>
              </a:gsLst>
              <a:lin ang="18900000" scaled="1"/>
            </a:gradFill>
            <a:ln w="9525">
              <a:noFill/>
              <a:round/>
              <a:headEnd/>
              <a:tailEnd/>
            </a:ln>
            <a:effectLst/>
          </p:spPr>
          <p:txBody>
            <a:bodyPr wrap="none" anchor="ctr">
              <a:spAutoFit/>
            </a:bodyPr>
            <a:lstStyle/>
            <a:p>
              <a:endParaRPr lang="zh-CN" altLang="en-US"/>
            </a:p>
          </p:txBody>
        </p:sp>
        <p:sp>
          <p:nvSpPr>
            <p:cNvPr id="11" name="Oval 6"/>
            <p:cNvSpPr>
              <a:spLocks noChangeArrowheads="1"/>
            </p:cNvSpPr>
            <p:nvPr/>
          </p:nvSpPr>
          <p:spPr bwMode="auto">
            <a:xfrm>
              <a:off x="0" y="0"/>
              <a:ext cx="1496" cy="1496"/>
            </a:xfrm>
            <a:prstGeom prst="ellipse">
              <a:avLst/>
            </a:prstGeom>
            <a:gradFill rotWithShape="1">
              <a:gsLst>
                <a:gs pos="0">
                  <a:srgbClr val="B3D5E9"/>
                </a:gs>
                <a:gs pos="100000">
                  <a:schemeClr val="accent1"/>
                </a:gs>
              </a:gsLst>
              <a:lin ang="18900000" scaled="1"/>
            </a:gradFill>
            <a:ln w="9525">
              <a:noFill/>
              <a:round/>
              <a:headEnd/>
              <a:tailEnd/>
            </a:ln>
            <a:effectLst/>
          </p:spPr>
          <p:txBody>
            <a:bodyPr wrap="none" anchor="ctr">
              <a:spAutoFit/>
            </a:bodyPr>
            <a:lstStyle/>
            <a:p>
              <a:endParaRPr lang="zh-CN" altLang="en-US"/>
            </a:p>
          </p:txBody>
        </p:sp>
        <p:sp>
          <p:nvSpPr>
            <p:cNvPr id="12" name="Oval 7"/>
            <p:cNvSpPr>
              <a:spLocks noChangeArrowheads="1"/>
            </p:cNvSpPr>
            <p:nvPr/>
          </p:nvSpPr>
          <p:spPr bwMode="auto">
            <a:xfrm>
              <a:off x="98" y="98"/>
              <a:ext cx="1300" cy="1300"/>
            </a:xfrm>
            <a:prstGeom prst="ellipse">
              <a:avLst/>
            </a:prstGeom>
            <a:gradFill rotWithShape="1">
              <a:gsLst>
                <a:gs pos="0">
                  <a:schemeClr val="accent1"/>
                </a:gs>
                <a:gs pos="50000">
                  <a:srgbClr val="426275"/>
                </a:gs>
                <a:gs pos="100000">
                  <a:schemeClr val="accent1"/>
                </a:gs>
              </a:gsLst>
              <a:lin ang="2700000" scaled="1"/>
            </a:gradFill>
            <a:ln w="9525">
              <a:noFill/>
              <a:round/>
              <a:headEnd/>
              <a:tailEnd/>
            </a:ln>
            <a:effectLst/>
          </p:spPr>
          <p:txBody>
            <a:bodyPr anchor="ctr">
              <a:spAutoFit/>
            </a:bodyPr>
            <a:lstStyle/>
            <a:p>
              <a:endParaRPr lang="zh-CN" altLang="en-US"/>
            </a:p>
          </p:txBody>
        </p:sp>
        <p:sp>
          <p:nvSpPr>
            <p:cNvPr id="13" name="Oval 8"/>
            <p:cNvSpPr>
              <a:spLocks noChangeArrowheads="1"/>
            </p:cNvSpPr>
            <p:nvPr/>
          </p:nvSpPr>
          <p:spPr bwMode="auto">
            <a:xfrm>
              <a:off x="98" y="98"/>
              <a:ext cx="1300" cy="1300"/>
            </a:xfrm>
            <a:prstGeom prst="ellipse">
              <a:avLst/>
            </a:prstGeom>
            <a:gradFill rotWithShape="1">
              <a:gsLst>
                <a:gs pos="0">
                  <a:schemeClr val="accent1"/>
                </a:gs>
                <a:gs pos="100000">
                  <a:srgbClr val="3B5969"/>
                </a:gs>
              </a:gsLst>
              <a:lin ang="18900000" scaled="1"/>
            </a:gradFill>
            <a:ln w="9525">
              <a:noFill/>
              <a:round/>
              <a:headEnd/>
              <a:tailEnd/>
            </a:ln>
            <a:effectLst/>
          </p:spPr>
          <p:txBody>
            <a:bodyPr anchor="ctr">
              <a:spAutoFit/>
            </a:bodyPr>
            <a:lstStyle/>
            <a:p>
              <a:endParaRPr lang="zh-CN" altLang="en-US"/>
            </a:p>
          </p:txBody>
        </p:sp>
        <p:sp>
          <p:nvSpPr>
            <p:cNvPr id="14" name="Oval 9"/>
            <p:cNvSpPr>
              <a:spLocks noChangeArrowheads="1"/>
            </p:cNvSpPr>
            <p:nvPr/>
          </p:nvSpPr>
          <p:spPr bwMode="auto">
            <a:xfrm>
              <a:off x="163" y="163"/>
              <a:ext cx="1170" cy="1170"/>
            </a:xfrm>
            <a:prstGeom prst="ellipse">
              <a:avLst/>
            </a:prstGeom>
            <a:gradFill rotWithShape="1">
              <a:gsLst>
                <a:gs pos="0">
                  <a:srgbClr val="385464"/>
                </a:gs>
                <a:gs pos="100000">
                  <a:schemeClr val="accent1"/>
                </a:gs>
              </a:gsLst>
              <a:lin ang="5400000" scaled="1"/>
            </a:gradFill>
            <a:ln w="9525">
              <a:noFill/>
              <a:round/>
              <a:headEnd/>
              <a:tailEnd/>
            </a:ln>
            <a:effectLst/>
          </p:spPr>
          <p:txBody>
            <a:bodyPr anchor="ctr">
              <a:spAutoFit/>
            </a:bodyPr>
            <a:lstStyle/>
            <a:p>
              <a:endParaRPr lang="zh-CN" altLang="en-US"/>
            </a:p>
          </p:txBody>
        </p:sp>
      </p:grpSp>
      <p:grpSp>
        <p:nvGrpSpPr>
          <p:cNvPr id="15" name="Group 10"/>
          <p:cNvGrpSpPr>
            <a:grpSpLocks/>
          </p:cNvGrpSpPr>
          <p:nvPr/>
        </p:nvGrpSpPr>
        <p:grpSpPr bwMode="auto">
          <a:xfrm>
            <a:off x="6564313" y="3213100"/>
            <a:ext cx="1512887" cy="1511300"/>
            <a:chOff x="0" y="0"/>
            <a:chExt cx="1496" cy="1496"/>
          </a:xfrm>
        </p:grpSpPr>
        <p:sp>
          <p:nvSpPr>
            <p:cNvPr id="16" name="Oval 17"/>
            <p:cNvSpPr>
              <a:spLocks noChangeArrowheads="1"/>
            </p:cNvSpPr>
            <p:nvPr/>
          </p:nvSpPr>
          <p:spPr bwMode="auto">
            <a:xfrm>
              <a:off x="0" y="0"/>
              <a:ext cx="1496" cy="1496"/>
            </a:xfrm>
            <a:prstGeom prst="ellipse">
              <a:avLst/>
            </a:prstGeom>
            <a:gradFill rotWithShape="1">
              <a:gsLst>
                <a:gs pos="0">
                  <a:schemeClr val="folHlink"/>
                </a:gs>
                <a:gs pos="50000">
                  <a:srgbClr val="FFFFFF"/>
                </a:gs>
                <a:gs pos="100000">
                  <a:schemeClr val="folHlink"/>
                </a:gs>
              </a:gsLst>
              <a:lin ang="18900000" scaled="1"/>
            </a:gradFill>
            <a:ln w="9525">
              <a:noFill/>
              <a:round/>
              <a:headEnd/>
              <a:tailEnd/>
            </a:ln>
            <a:effectLst/>
          </p:spPr>
          <p:txBody>
            <a:bodyPr wrap="none" anchor="ctr">
              <a:spAutoFit/>
            </a:bodyPr>
            <a:lstStyle/>
            <a:p>
              <a:endParaRPr lang="zh-CN" altLang="en-US"/>
            </a:p>
          </p:txBody>
        </p:sp>
        <p:sp>
          <p:nvSpPr>
            <p:cNvPr id="17" name="Oval 18"/>
            <p:cNvSpPr>
              <a:spLocks noChangeArrowheads="1"/>
            </p:cNvSpPr>
            <p:nvPr/>
          </p:nvSpPr>
          <p:spPr bwMode="auto">
            <a:xfrm>
              <a:off x="0" y="0"/>
              <a:ext cx="1496" cy="1496"/>
            </a:xfrm>
            <a:prstGeom prst="ellipse">
              <a:avLst/>
            </a:prstGeom>
            <a:gradFill rotWithShape="1">
              <a:gsLst>
                <a:gs pos="0">
                  <a:srgbClr val="E9E7A0"/>
                </a:gs>
                <a:gs pos="100000">
                  <a:schemeClr val="folHlink"/>
                </a:gs>
              </a:gsLst>
              <a:lin ang="18900000" scaled="1"/>
            </a:gradFill>
            <a:ln w="9525">
              <a:noFill/>
              <a:round/>
              <a:headEnd/>
              <a:tailEnd/>
            </a:ln>
            <a:effectLst/>
          </p:spPr>
          <p:txBody>
            <a:bodyPr wrap="none" anchor="ctr">
              <a:spAutoFit/>
            </a:bodyPr>
            <a:lstStyle/>
            <a:p>
              <a:endParaRPr lang="zh-CN" altLang="en-US"/>
            </a:p>
          </p:txBody>
        </p:sp>
        <p:sp>
          <p:nvSpPr>
            <p:cNvPr id="19" name="Oval 19"/>
            <p:cNvSpPr>
              <a:spLocks noChangeArrowheads="1"/>
            </p:cNvSpPr>
            <p:nvPr/>
          </p:nvSpPr>
          <p:spPr bwMode="auto">
            <a:xfrm>
              <a:off x="98" y="98"/>
              <a:ext cx="1300" cy="1300"/>
            </a:xfrm>
            <a:prstGeom prst="ellipse">
              <a:avLst/>
            </a:prstGeom>
            <a:gradFill rotWithShape="1">
              <a:gsLst>
                <a:gs pos="0">
                  <a:schemeClr val="folHlink"/>
                </a:gs>
                <a:gs pos="50000">
                  <a:srgbClr val="78773D"/>
                </a:gs>
                <a:gs pos="100000">
                  <a:schemeClr val="folHlink"/>
                </a:gs>
              </a:gsLst>
              <a:lin ang="2700000" scaled="1"/>
            </a:gradFill>
            <a:ln w="9525">
              <a:noFill/>
              <a:round/>
              <a:headEnd/>
              <a:tailEnd/>
            </a:ln>
            <a:effectLst/>
          </p:spPr>
          <p:txBody>
            <a:bodyPr anchor="ctr">
              <a:spAutoFit/>
            </a:bodyPr>
            <a:lstStyle/>
            <a:p>
              <a:endParaRPr lang="zh-CN" altLang="en-US"/>
            </a:p>
          </p:txBody>
        </p:sp>
        <p:sp>
          <p:nvSpPr>
            <p:cNvPr id="20" name="Oval 20"/>
            <p:cNvSpPr>
              <a:spLocks noChangeArrowheads="1"/>
            </p:cNvSpPr>
            <p:nvPr/>
          </p:nvSpPr>
          <p:spPr bwMode="auto">
            <a:xfrm>
              <a:off x="98" y="98"/>
              <a:ext cx="1300" cy="1300"/>
            </a:xfrm>
            <a:prstGeom prst="ellipse">
              <a:avLst/>
            </a:prstGeom>
            <a:gradFill rotWithShape="1">
              <a:gsLst>
                <a:gs pos="0">
                  <a:schemeClr val="folHlink"/>
                </a:gs>
                <a:gs pos="100000">
                  <a:srgbClr val="6C6A36"/>
                </a:gs>
              </a:gsLst>
              <a:lin ang="18900000" scaled="1"/>
            </a:gradFill>
            <a:ln w="9525">
              <a:noFill/>
              <a:round/>
              <a:headEnd/>
              <a:tailEnd/>
            </a:ln>
            <a:effectLst/>
          </p:spPr>
          <p:txBody>
            <a:bodyPr anchor="ctr">
              <a:spAutoFit/>
            </a:bodyPr>
            <a:lstStyle/>
            <a:p>
              <a:endParaRPr lang="zh-CN" altLang="en-US"/>
            </a:p>
          </p:txBody>
        </p:sp>
        <p:sp>
          <p:nvSpPr>
            <p:cNvPr id="21" name="Oval 21"/>
            <p:cNvSpPr>
              <a:spLocks noChangeArrowheads="1"/>
            </p:cNvSpPr>
            <p:nvPr/>
          </p:nvSpPr>
          <p:spPr bwMode="auto">
            <a:xfrm>
              <a:off x="163" y="163"/>
              <a:ext cx="1170" cy="1170"/>
            </a:xfrm>
            <a:prstGeom prst="ellipse">
              <a:avLst/>
            </a:prstGeom>
            <a:gradFill rotWithShape="1">
              <a:gsLst>
                <a:gs pos="0">
                  <a:srgbClr val="676534"/>
                </a:gs>
                <a:gs pos="100000">
                  <a:schemeClr val="folHlink"/>
                </a:gs>
              </a:gsLst>
              <a:lin ang="5400000" scaled="1"/>
            </a:gradFill>
            <a:ln w="9525">
              <a:noFill/>
              <a:round/>
              <a:headEnd/>
              <a:tailEnd/>
            </a:ln>
            <a:effectLst/>
          </p:spPr>
          <p:txBody>
            <a:bodyPr anchor="ctr">
              <a:spAutoFit/>
            </a:bodyPr>
            <a:lstStyle/>
            <a:p>
              <a:endParaRPr lang="zh-CN" altLang="en-US"/>
            </a:p>
          </p:txBody>
        </p:sp>
      </p:grpSp>
      <p:grpSp>
        <p:nvGrpSpPr>
          <p:cNvPr id="22" name="Group 16"/>
          <p:cNvGrpSpPr>
            <a:grpSpLocks/>
          </p:cNvGrpSpPr>
          <p:nvPr/>
        </p:nvGrpSpPr>
        <p:grpSpPr bwMode="auto">
          <a:xfrm>
            <a:off x="2892425" y="3213100"/>
            <a:ext cx="1512888" cy="1511300"/>
            <a:chOff x="0" y="0"/>
            <a:chExt cx="1496" cy="1496"/>
          </a:xfrm>
        </p:grpSpPr>
        <p:sp>
          <p:nvSpPr>
            <p:cNvPr id="23" name="Oval 23"/>
            <p:cNvSpPr>
              <a:spLocks noChangeArrowheads="1"/>
            </p:cNvSpPr>
            <p:nvPr/>
          </p:nvSpPr>
          <p:spPr bwMode="auto">
            <a:xfrm>
              <a:off x="0" y="0"/>
              <a:ext cx="1496" cy="1496"/>
            </a:xfrm>
            <a:prstGeom prst="ellipse">
              <a:avLst/>
            </a:prstGeom>
            <a:gradFill rotWithShape="1">
              <a:gsLst>
                <a:gs pos="0">
                  <a:schemeClr val="hlink"/>
                </a:gs>
                <a:gs pos="50000">
                  <a:srgbClr val="FFFFFF"/>
                </a:gs>
                <a:gs pos="100000">
                  <a:schemeClr val="hlink"/>
                </a:gs>
              </a:gsLst>
              <a:lin ang="18900000" scaled="1"/>
            </a:gradFill>
            <a:ln w="9525">
              <a:noFill/>
              <a:round/>
              <a:headEnd/>
              <a:tailEnd/>
            </a:ln>
            <a:effectLst/>
          </p:spPr>
          <p:txBody>
            <a:bodyPr wrap="none" anchor="ctr">
              <a:spAutoFit/>
            </a:bodyPr>
            <a:lstStyle/>
            <a:p>
              <a:endParaRPr lang="zh-CN" altLang="en-US"/>
            </a:p>
          </p:txBody>
        </p:sp>
        <p:sp>
          <p:nvSpPr>
            <p:cNvPr id="24" name="Oval 24"/>
            <p:cNvSpPr>
              <a:spLocks noChangeArrowheads="1"/>
            </p:cNvSpPr>
            <p:nvPr/>
          </p:nvSpPr>
          <p:spPr bwMode="auto">
            <a:xfrm>
              <a:off x="0" y="0"/>
              <a:ext cx="1496" cy="1496"/>
            </a:xfrm>
            <a:prstGeom prst="ellipse">
              <a:avLst/>
            </a:prstGeom>
            <a:gradFill rotWithShape="1">
              <a:gsLst>
                <a:gs pos="0">
                  <a:srgbClr val="A4B6E0"/>
                </a:gs>
                <a:gs pos="100000">
                  <a:schemeClr val="hlink"/>
                </a:gs>
              </a:gsLst>
              <a:lin ang="18900000" scaled="1"/>
            </a:gradFill>
            <a:ln w="9525">
              <a:noFill/>
              <a:round/>
              <a:headEnd/>
              <a:tailEnd/>
            </a:ln>
            <a:effectLst/>
          </p:spPr>
          <p:txBody>
            <a:bodyPr wrap="none" anchor="ctr">
              <a:spAutoFit/>
            </a:bodyPr>
            <a:lstStyle/>
            <a:p>
              <a:endParaRPr lang="zh-CN" altLang="en-US"/>
            </a:p>
          </p:txBody>
        </p:sp>
        <p:sp>
          <p:nvSpPr>
            <p:cNvPr id="25" name="Oval 25"/>
            <p:cNvSpPr>
              <a:spLocks noChangeArrowheads="1"/>
            </p:cNvSpPr>
            <p:nvPr/>
          </p:nvSpPr>
          <p:spPr bwMode="auto">
            <a:xfrm>
              <a:off x="98" y="98"/>
              <a:ext cx="1300" cy="1300"/>
            </a:xfrm>
            <a:prstGeom prst="ellipse">
              <a:avLst/>
            </a:prstGeom>
            <a:gradFill rotWithShape="1">
              <a:gsLst>
                <a:gs pos="0">
                  <a:schemeClr val="hlink"/>
                </a:gs>
                <a:gs pos="50000">
                  <a:srgbClr val="445172"/>
                </a:gs>
                <a:gs pos="100000">
                  <a:schemeClr val="hlink"/>
                </a:gs>
              </a:gsLst>
              <a:lin ang="2700000" scaled="1"/>
            </a:gradFill>
            <a:ln w="9525">
              <a:noFill/>
              <a:round/>
              <a:headEnd/>
              <a:tailEnd/>
            </a:ln>
            <a:effectLst/>
          </p:spPr>
          <p:txBody>
            <a:bodyPr anchor="ctr">
              <a:spAutoFit/>
            </a:bodyPr>
            <a:lstStyle/>
            <a:p>
              <a:endParaRPr lang="zh-CN" altLang="en-US"/>
            </a:p>
          </p:txBody>
        </p:sp>
        <p:sp>
          <p:nvSpPr>
            <p:cNvPr id="26" name="Oval 26"/>
            <p:cNvSpPr>
              <a:spLocks noChangeArrowheads="1"/>
            </p:cNvSpPr>
            <p:nvPr/>
          </p:nvSpPr>
          <p:spPr bwMode="auto">
            <a:xfrm>
              <a:off x="98" y="98"/>
              <a:ext cx="1300" cy="1300"/>
            </a:xfrm>
            <a:prstGeom prst="ellipse">
              <a:avLst/>
            </a:prstGeom>
            <a:gradFill rotWithShape="1">
              <a:gsLst>
                <a:gs pos="0">
                  <a:schemeClr val="hlink"/>
                </a:gs>
                <a:gs pos="100000">
                  <a:srgbClr val="3D4967"/>
                </a:gs>
              </a:gsLst>
              <a:lin ang="18900000" scaled="1"/>
            </a:gradFill>
            <a:ln w="9525">
              <a:noFill/>
              <a:round/>
              <a:headEnd/>
              <a:tailEnd/>
            </a:ln>
            <a:effectLst/>
          </p:spPr>
          <p:txBody>
            <a:bodyPr anchor="ctr">
              <a:spAutoFit/>
            </a:bodyPr>
            <a:lstStyle/>
            <a:p>
              <a:endParaRPr lang="zh-CN" altLang="en-US"/>
            </a:p>
          </p:txBody>
        </p:sp>
        <p:sp>
          <p:nvSpPr>
            <p:cNvPr id="27" name="Oval 27"/>
            <p:cNvSpPr>
              <a:spLocks noChangeArrowheads="1"/>
            </p:cNvSpPr>
            <p:nvPr/>
          </p:nvSpPr>
          <p:spPr bwMode="auto">
            <a:xfrm>
              <a:off x="163" y="163"/>
              <a:ext cx="1170" cy="1170"/>
            </a:xfrm>
            <a:prstGeom prst="ellipse">
              <a:avLst/>
            </a:prstGeom>
            <a:gradFill rotWithShape="1">
              <a:gsLst>
                <a:gs pos="0">
                  <a:srgbClr val="3A4562"/>
                </a:gs>
                <a:gs pos="100000">
                  <a:schemeClr val="hlink"/>
                </a:gs>
              </a:gsLst>
              <a:lin ang="5400000" scaled="1"/>
            </a:gradFill>
            <a:ln w="9525">
              <a:noFill/>
              <a:round/>
              <a:headEnd/>
              <a:tailEnd/>
            </a:ln>
            <a:effectLst/>
          </p:spPr>
          <p:txBody>
            <a:bodyPr anchor="ctr">
              <a:spAutoFit/>
            </a:bodyPr>
            <a:lstStyle/>
            <a:p>
              <a:endParaRPr lang="zh-CN" altLang="en-US"/>
            </a:p>
          </p:txBody>
        </p:sp>
      </p:grpSp>
      <p:sp>
        <p:nvSpPr>
          <p:cNvPr id="28" name="AutoShape 28"/>
          <p:cNvSpPr>
            <a:spLocks noChangeArrowheads="1"/>
          </p:cNvSpPr>
          <p:nvPr/>
        </p:nvSpPr>
        <p:spPr bwMode="auto">
          <a:xfrm>
            <a:off x="2109788" y="850900"/>
            <a:ext cx="4876800" cy="457200"/>
          </a:xfrm>
          <a:prstGeom prst="roundRect">
            <a:avLst>
              <a:gd name="adj" fmla="val 50000"/>
            </a:avLst>
          </a:prstGeom>
          <a:noFill/>
          <a:ln w="19050" cmpd="sng">
            <a:solidFill>
              <a:schemeClr val="accent2"/>
            </a:solidFill>
            <a:round/>
            <a:headEnd/>
            <a:tailEnd/>
          </a:ln>
          <a:effectLst/>
        </p:spPr>
        <p:txBody>
          <a:bodyPr wrap="none" anchor="ctr"/>
          <a:lstStyle/>
          <a:p>
            <a:pPr algn="ctr"/>
            <a:r>
              <a:rPr lang="zh-CN" altLang="en-US" sz="2400" b="1" dirty="0" smtClean="0"/>
              <a:t>陈久霖为所欲为</a:t>
            </a:r>
            <a:endParaRPr lang="zh-CN" altLang="en-US" sz="2400" b="1" dirty="0"/>
          </a:p>
        </p:txBody>
      </p:sp>
      <p:sp>
        <p:nvSpPr>
          <p:cNvPr id="29" name="Rectangle 30"/>
          <p:cNvSpPr>
            <a:spLocks noChangeArrowheads="1"/>
          </p:cNvSpPr>
          <p:nvPr/>
        </p:nvSpPr>
        <p:spPr bwMode="auto">
          <a:xfrm>
            <a:off x="4876800" y="3505200"/>
            <a:ext cx="1143000" cy="915988"/>
          </a:xfrm>
          <a:prstGeom prst="rect">
            <a:avLst/>
          </a:prstGeom>
          <a:noFill/>
          <a:ln w="9525">
            <a:noFill/>
            <a:miter lim="800000"/>
            <a:headEnd/>
            <a:tailEnd/>
          </a:ln>
          <a:effectLst/>
        </p:spPr>
        <p:txBody>
          <a:bodyPr>
            <a:spAutoFit/>
          </a:bodyPr>
          <a:lstStyle/>
          <a:p>
            <a:r>
              <a:rPr lang="zh-CN" altLang="en-US"/>
              <a:t>利用业绩倒逼修改财务报表</a:t>
            </a:r>
          </a:p>
        </p:txBody>
      </p:sp>
      <p:sp>
        <p:nvSpPr>
          <p:cNvPr id="30" name="Rectangle 31"/>
          <p:cNvSpPr>
            <a:spLocks noChangeArrowheads="1"/>
          </p:cNvSpPr>
          <p:nvPr/>
        </p:nvSpPr>
        <p:spPr bwMode="auto">
          <a:xfrm>
            <a:off x="3124200" y="3505200"/>
            <a:ext cx="1295400" cy="915988"/>
          </a:xfrm>
          <a:prstGeom prst="rect">
            <a:avLst/>
          </a:prstGeom>
          <a:noFill/>
          <a:ln w="9525">
            <a:noFill/>
            <a:miter lim="800000"/>
            <a:headEnd/>
            <a:tailEnd/>
          </a:ln>
          <a:effectLst/>
        </p:spPr>
        <p:txBody>
          <a:bodyPr>
            <a:spAutoFit/>
          </a:bodyPr>
          <a:lstStyle/>
          <a:p>
            <a:r>
              <a:rPr lang="zh-CN" altLang="en-US">
                <a:solidFill>
                  <a:schemeClr val="bg1"/>
                </a:solidFill>
              </a:rPr>
              <a:t>内部监管不闻不问</a:t>
            </a:r>
          </a:p>
          <a:p>
            <a:r>
              <a:rPr lang="zh-CN" altLang="en-US">
                <a:solidFill>
                  <a:schemeClr val="bg1"/>
                </a:solidFill>
              </a:rPr>
              <a:t>形同虚设</a:t>
            </a:r>
          </a:p>
        </p:txBody>
      </p:sp>
      <p:sp>
        <p:nvSpPr>
          <p:cNvPr id="31" name="Rectangle 32"/>
          <p:cNvSpPr>
            <a:spLocks noChangeArrowheads="1"/>
          </p:cNvSpPr>
          <p:nvPr/>
        </p:nvSpPr>
        <p:spPr bwMode="auto">
          <a:xfrm>
            <a:off x="6781800" y="3657600"/>
            <a:ext cx="1098550" cy="641350"/>
          </a:xfrm>
          <a:prstGeom prst="rect">
            <a:avLst/>
          </a:prstGeom>
          <a:noFill/>
          <a:ln w="9525">
            <a:noFill/>
            <a:miter lim="800000"/>
            <a:headEnd/>
            <a:tailEnd/>
          </a:ln>
          <a:effectLst/>
        </p:spPr>
        <p:txBody>
          <a:bodyPr wrap="none">
            <a:spAutoFit/>
          </a:bodyPr>
          <a:lstStyle/>
          <a:p>
            <a:r>
              <a:rPr lang="zh-CN" altLang="en-US"/>
              <a:t>属下员工</a:t>
            </a:r>
          </a:p>
          <a:p>
            <a:r>
              <a:rPr lang="zh-CN" altLang="en-US"/>
              <a:t>沆瀣一气</a:t>
            </a:r>
          </a:p>
        </p:txBody>
      </p:sp>
      <p:grpSp>
        <p:nvGrpSpPr>
          <p:cNvPr id="32" name="Group 26"/>
          <p:cNvGrpSpPr>
            <a:grpSpLocks/>
          </p:cNvGrpSpPr>
          <p:nvPr/>
        </p:nvGrpSpPr>
        <p:grpSpPr bwMode="auto">
          <a:xfrm>
            <a:off x="1119188" y="3213100"/>
            <a:ext cx="1512887" cy="1511300"/>
            <a:chOff x="0" y="0"/>
            <a:chExt cx="1496" cy="1496"/>
          </a:xfrm>
        </p:grpSpPr>
        <p:sp>
          <p:nvSpPr>
            <p:cNvPr id="33" name="Oval 34"/>
            <p:cNvSpPr>
              <a:spLocks noChangeArrowheads="1"/>
            </p:cNvSpPr>
            <p:nvPr/>
          </p:nvSpPr>
          <p:spPr bwMode="auto">
            <a:xfrm>
              <a:off x="0" y="0"/>
              <a:ext cx="1496" cy="1496"/>
            </a:xfrm>
            <a:prstGeom prst="ellipse">
              <a:avLst/>
            </a:prstGeom>
            <a:gradFill rotWithShape="1">
              <a:gsLst>
                <a:gs pos="0">
                  <a:schemeClr val="tx1"/>
                </a:gs>
                <a:gs pos="50000">
                  <a:srgbClr val="FFFFFF"/>
                </a:gs>
                <a:gs pos="100000">
                  <a:schemeClr val="tx1"/>
                </a:gs>
              </a:gsLst>
              <a:lin ang="18900000" scaled="1"/>
            </a:gradFill>
            <a:ln w="9525">
              <a:noFill/>
              <a:round/>
              <a:headEnd/>
              <a:tailEnd/>
            </a:ln>
            <a:effectLst/>
          </p:spPr>
          <p:txBody>
            <a:bodyPr wrap="none" anchor="ctr">
              <a:spAutoFit/>
            </a:bodyPr>
            <a:lstStyle/>
            <a:p>
              <a:endParaRPr lang="zh-CN" altLang="en-US"/>
            </a:p>
          </p:txBody>
        </p:sp>
        <p:sp>
          <p:nvSpPr>
            <p:cNvPr id="34" name="Oval 35"/>
            <p:cNvSpPr>
              <a:spLocks noChangeArrowheads="1"/>
            </p:cNvSpPr>
            <p:nvPr/>
          </p:nvSpPr>
          <p:spPr bwMode="auto">
            <a:xfrm>
              <a:off x="0" y="0"/>
              <a:ext cx="1496" cy="1496"/>
            </a:xfrm>
            <a:prstGeom prst="ellipse">
              <a:avLst/>
            </a:prstGeom>
            <a:gradFill rotWithShape="1">
              <a:gsLst>
                <a:gs pos="0">
                  <a:srgbClr val="6F7C98"/>
                </a:gs>
                <a:gs pos="100000">
                  <a:schemeClr val="tx2"/>
                </a:gs>
              </a:gsLst>
              <a:lin ang="18900000" scaled="1"/>
            </a:gradFill>
            <a:ln w="9525">
              <a:noFill/>
              <a:round/>
              <a:headEnd/>
              <a:tailEnd/>
            </a:ln>
            <a:effectLst/>
          </p:spPr>
          <p:txBody>
            <a:bodyPr wrap="none" anchor="ctr">
              <a:spAutoFit/>
            </a:bodyPr>
            <a:lstStyle/>
            <a:p>
              <a:endParaRPr lang="zh-CN" altLang="en-US"/>
            </a:p>
          </p:txBody>
        </p:sp>
        <p:sp>
          <p:nvSpPr>
            <p:cNvPr id="35" name="Oval 36"/>
            <p:cNvSpPr>
              <a:spLocks noChangeArrowheads="1"/>
            </p:cNvSpPr>
            <p:nvPr/>
          </p:nvSpPr>
          <p:spPr bwMode="auto">
            <a:xfrm>
              <a:off x="98" y="98"/>
              <a:ext cx="1300" cy="1300"/>
            </a:xfrm>
            <a:prstGeom prst="ellipse">
              <a:avLst/>
            </a:prstGeom>
            <a:gradFill rotWithShape="1">
              <a:gsLst>
                <a:gs pos="0">
                  <a:schemeClr val="tx1"/>
                </a:gs>
                <a:gs pos="50000">
                  <a:srgbClr val="000000"/>
                </a:gs>
                <a:gs pos="100000">
                  <a:schemeClr val="tx1"/>
                </a:gs>
              </a:gsLst>
              <a:lin ang="2700000" scaled="1"/>
            </a:gradFill>
            <a:ln w="9525">
              <a:noFill/>
              <a:round/>
              <a:headEnd/>
              <a:tailEnd/>
            </a:ln>
            <a:effectLst/>
          </p:spPr>
          <p:txBody>
            <a:bodyPr anchor="ctr">
              <a:spAutoFit/>
            </a:bodyPr>
            <a:lstStyle/>
            <a:p>
              <a:endParaRPr lang="zh-CN" altLang="en-US"/>
            </a:p>
          </p:txBody>
        </p:sp>
        <p:sp>
          <p:nvSpPr>
            <p:cNvPr id="36" name="Oval 37"/>
            <p:cNvSpPr>
              <a:spLocks noChangeArrowheads="1"/>
            </p:cNvSpPr>
            <p:nvPr/>
          </p:nvSpPr>
          <p:spPr bwMode="auto">
            <a:xfrm>
              <a:off x="98" y="98"/>
              <a:ext cx="1300" cy="1300"/>
            </a:xfrm>
            <a:prstGeom prst="ellipse">
              <a:avLst/>
            </a:prstGeom>
            <a:gradFill rotWithShape="1">
              <a:gsLst>
                <a:gs pos="0">
                  <a:schemeClr val="tx2"/>
                </a:gs>
                <a:gs pos="100000">
                  <a:srgbClr val="172135"/>
                </a:gs>
              </a:gsLst>
              <a:lin ang="18900000" scaled="1"/>
            </a:gradFill>
            <a:ln w="9525">
              <a:noFill/>
              <a:round/>
              <a:headEnd/>
              <a:tailEnd/>
            </a:ln>
            <a:effectLst/>
          </p:spPr>
          <p:txBody>
            <a:bodyPr anchor="ctr">
              <a:spAutoFit/>
            </a:bodyPr>
            <a:lstStyle/>
            <a:p>
              <a:endParaRPr lang="zh-CN" altLang="en-US"/>
            </a:p>
          </p:txBody>
        </p:sp>
        <p:sp>
          <p:nvSpPr>
            <p:cNvPr id="37" name="Oval 38"/>
            <p:cNvSpPr>
              <a:spLocks noChangeArrowheads="1"/>
            </p:cNvSpPr>
            <p:nvPr/>
          </p:nvSpPr>
          <p:spPr bwMode="auto">
            <a:xfrm>
              <a:off x="163" y="163"/>
              <a:ext cx="1170" cy="1170"/>
            </a:xfrm>
            <a:prstGeom prst="ellipse">
              <a:avLst/>
            </a:prstGeom>
            <a:gradFill rotWithShape="1">
              <a:gsLst>
                <a:gs pos="0">
                  <a:srgbClr val="161F32"/>
                </a:gs>
                <a:gs pos="100000">
                  <a:schemeClr val="tx2"/>
                </a:gs>
              </a:gsLst>
              <a:lin ang="5400000" scaled="1"/>
            </a:gradFill>
            <a:ln w="9525">
              <a:noFill/>
              <a:round/>
              <a:headEnd/>
              <a:tailEnd/>
            </a:ln>
            <a:effectLst/>
          </p:spPr>
          <p:txBody>
            <a:bodyPr anchor="ctr">
              <a:spAutoFit/>
            </a:bodyPr>
            <a:lstStyle/>
            <a:p>
              <a:endParaRPr lang="zh-CN" altLang="en-US"/>
            </a:p>
          </p:txBody>
        </p:sp>
      </p:grpSp>
      <p:sp>
        <p:nvSpPr>
          <p:cNvPr id="38" name="Rectangle 39"/>
          <p:cNvSpPr>
            <a:spLocks noChangeArrowheads="1"/>
          </p:cNvSpPr>
          <p:nvPr/>
        </p:nvSpPr>
        <p:spPr bwMode="auto">
          <a:xfrm>
            <a:off x="1295400" y="3581400"/>
            <a:ext cx="1187450" cy="915988"/>
          </a:xfrm>
          <a:prstGeom prst="rect">
            <a:avLst/>
          </a:prstGeom>
          <a:noFill/>
          <a:ln w="9525">
            <a:noFill/>
            <a:miter lim="800000"/>
            <a:headEnd/>
            <a:tailEnd/>
          </a:ln>
          <a:effectLst/>
        </p:spPr>
        <p:txBody>
          <a:bodyPr>
            <a:spAutoFit/>
          </a:bodyPr>
          <a:lstStyle/>
          <a:p>
            <a:r>
              <a:rPr lang="zh-CN" altLang="en-US" dirty="0">
                <a:solidFill>
                  <a:schemeClr val="bg1"/>
                </a:solidFill>
              </a:rPr>
              <a:t>外部监管默许认可</a:t>
            </a:r>
          </a:p>
          <a:p>
            <a:r>
              <a:rPr lang="zh-CN" altLang="en-US" dirty="0">
                <a:solidFill>
                  <a:schemeClr val="bg1"/>
                </a:solidFill>
              </a:rPr>
              <a:t>大行方便</a:t>
            </a:r>
          </a:p>
        </p:txBody>
      </p:sp>
      <p:sp>
        <p:nvSpPr>
          <p:cNvPr id="39" name="Text Box 33"/>
          <p:cNvSpPr txBox="1">
            <a:spLocks noChangeArrowheads="1"/>
          </p:cNvSpPr>
          <p:nvPr/>
        </p:nvSpPr>
        <p:spPr bwMode="auto">
          <a:xfrm>
            <a:off x="2819446" y="2133600"/>
            <a:ext cx="3429000" cy="915988"/>
          </a:xfrm>
          <a:prstGeom prst="rect">
            <a:avLst/>
          </a:prstGeom>
          <a:noFill/>
          <a:ln w="9525">
            <a:noFill/>
            <a:miter lim="800000"/>
            <a:headEnd/>
            <a:tailEnd/>
          </a:ln>
          <a:effectLst/>
        </p:spPr>
        <p:txBody>
          <a:bodyPr>
            <a:spAutoFit/>
          </a:bodyPr>
          <a:lstStyle/>
          <a:p>
            <a:pPr>
              <a:spcBef>
                <a:spcPct val="50000"/>
              </a:spcBef>
            </a:pPr>
            <a:r>
              <a:rPr lang="zh-CN" altLang="en-US" dirty="0"/>
              <a:t>管理层个人影响力在企业内过度膨胀，内控不力，忽略风险的行为未能得到有效监督与纠正</a:t>
            </a:r>
          </a:p>
        </p:txBody>
      </p:sp>
    </p:spTree>
    <p:extLst>
      <p:ext uri="{BB962C8B-B14F-4D97-AF65-F5344CB8AC3E}">
        <p14:creationId xmlns="" xmlns:p14="http://schemas.microsoft.com/office/powerpoint/2010/main" val="332997118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4)">
                                      <p:cBhvr>
                                        <p:cTn id="7" dur="500"/>
                                        <p:tgtEl>
                                          <p:spTgt spid="32"/>
                                        </p:tgtEl>
                                      </p:cBhvr>
                                    </p:animEffect>
                                  </p:childTnLst>
                                </p:cTn>
                              </p:par>
                              <p:par>
                                <p:cTn id="8" presetID="21" presetClass="entr" presetSubtype="4" fill="hold" grpId="17"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heel(4)">
                                      <p:cBhvr>
                                        <p:cTn id="10" dur="500"/>
                                        <p:tgtEl>
                                          <p:spTgt spid="38"/>
                                        </p:tgtEl>
                                      </p:cBhvr>
                                    </p:animEffect>
                                  </p:childTnLst>
                                </p:cTn>
                              </p:par>
                            </p:childTnLst>
                          </p:cTn>
                        </p:par>
                        <p:par>
                          <p:cTn id="11" fill="hold">
                            <p:stCondLst>
                              <p:cond delay="500"/>
                            </p:stCondLst>
                            <p:childTnLst>
                              <p:par>
                                <p:cTn id="12" presetID="21" presetClass="entr" presetSubtype="4"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heel(4)">
                                      <p:cBhvr>
                                        <p:cTn id="14" dur="500"/>
                                        <p:tgtEl>
                                          <p:spTgt spid="22"/>
                                        </p:tgtEl>
                                      </p:cBhvr>
                                    </p:animEffect>
                                  </p:childTnLst>
                                </p:cTn>
                              </p:par>
                              <p:par>
                                <p:cTn id="15" presetID="21" presetClass="entr" presetSubtype="4" fill="hold" grpId="17"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heel(4)">
                                      <p:cBhvr>
                                        <p:cTn id="17" dur="500"/>
                                        <p:tgtEl>
                                          <p:spTgt spid="30"/>
                                        </p:tgtEl>
                                      </p:cBhvr>
                                    </p:animEffect>
                                  </p:childTnLst>
                                </p:cTn>
                              </p:par>
                            </p:childTnLst>
                          </p:cTn>
                        </p:par>
                        <p:par>
                          <p:cTn id="18" fill="hold">
                            <p:stCondLst>
                              <p:cond delay="1000"/>
                            </p:stCondLst>
                            <p:childTnLst>
                              <p:par>
                                <p:cTn id="19" presetID="21" presetClass="entr" presetSubtype="4"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4)">
                                      <p:cBhvr>
                                        <p:cTn id="21" dur="500"/>
                                        <p:tgtEl>
                                          <p:spTgt spid="9"/>
                                        </p:tgtEl>
                                      </p:cBhvr>
                                    </p:animEffect>
                                  </p:childTnLst>
                                </p:cTn>
                              </p:par>
                              <p:par>
                                <p:cTn id="22" presetID="21" presetClass="entr" presetSubtype="4" fill="hold" grpId="17"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heel(4)">
                                      <p:cBhvr>
                                        <p:cTn id="24" dur="500"/>
                                        <p:tgtEl>
                                          <p:spTgt spid="29"/>
                                        </p:tgtEl>
                                      </p:cBhvr>
                                    </p:animEffect>
                                  </p:childTnLst>
                                </p:cTn>
                              </p:par>
                            </p:childTnLst>
                          </p:cTn>
                        </p:par>
                        <p:par>
                          <p:cTn id="25" fill="hold">
                            <p:stCondLst>
                              <p:cond delay="1500"/>
                            </p:stCondLst>
                            <p:childTnLst>
                              <p:par>
                                <p:cTn id="26" presetID="21" presetClass="entr" presetSubtype="4"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heel(4)">
                                      <p:cBhvr>
                                        <p:cTn id="28" dur="500"/>
                                        <p:tgtEl>
                                          <p:spTgt spid="15"/>
                                        </p:tgtEl>
                                      </p:cBhvr>
                                    </p:animEffect>
                                  </p:childTnLst>
                                </p:cTn>
                              </p:par>
                              <p:par>
                                <p:cTn id="29" presetID="21" presetClass="entr" presetSubtype="4" fill="hold" grpId="17"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heel(4)">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anim calcmode="lin" valueType="num">
                                      <p:cBhvr>
                                        <p:cTn id="37" dur="500" fill="hold"/>
                                        <p:tgtEl>
                                          <p:spTgt spid="39"/>
                                        </p:tgtEl>
                                        <p:attrNameLst>
                                          <p:attrName>ppt_x</p:attrName>
                                        </p:attrNameLst>
                                      </p:cBhvr>
                                      <p:tavLst>
                                        <p:tav tm="0">
                                          <p:val>
                                            <p:strVal val="#ppt_x"/>
                                          </p:val>
                                        </p:tav>
                                        <p:tav tm="100000">
                                          <p:val>
                                            <p:strVal val="#ppt_x"/>
                                          </p:val>
                                        </p:tav>
                                      </p:tavLst>
                                    </p:anim>
                                    <p:anim calcmode="lin" valueType="num">
                                      <p:cBhvr>
                                        <p:cTn id="38" dur="500" fill="hold"/>
                                        <p:tgtEl>
                                          <p:spTgt spid="3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anim calcmode="lin" valueType="num">
                                      <p:cBhvr>
                                        <p:cTn id="42" dur="500" fill="hold"/>
                                        <p:tgtEl>
                                          <p:spTgt spid="8"/>
                                        </p:tgtEl>
                                        <p:attrNameLst>
                                          <p:attrName>ppt_x</p:attrName>
                                        </p:attrNameLst>
                                      </p:cBhvr>
                                      <p:tavLst>
                                        <p:tav tm="0">
                                          <p:val>
                                            <p:strVal val="#ppt_x"/>
                                          </p:val>
                                        </p:tav>
                                        <p:tav tm="100000">
                                          <p:val>
                                            <p:strVal val="#ppt_x"/>
                                          </p:val>
                                        </p:tav>
                                      </p:tavLst>
                                    </p:anim>
                                    <p:anim calcmode="lin" valueType="num">
                                      <p:cBhvr>
                                        <p:cTn id="4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strVal val="#ppt_w*0.70"/>
                                          </p:val>
                                        </p:tav>
                                        <p:tav tm="100000">
                                          <p:val>
                                            <p:strVal val="#ppt_w"/>
                                          </p:val>
                                        </p:tav>
                                      </p:tavLst>
                                    </p:anim>
                                    <p:anim calcmode="lin" valueType="num">
                                      <p:cBhvr>
                                        <p:cTn id="49" dur="500" fill="hold"/>
                                        <p:tgtEl>
                                          <p:spTgt spid="28"/>
                                        </p:tgtEl>
                                        <p:attrNameLst>
                                          <p:attrName>ppt_h</p:attrName>
                                        </p:attrNameLst>
                                      </p:cBhvr>
                                      <p:tavLst>
                                        <p:tav tm="0">
                                          <p:val>
                                            <p:strVal val="#ppt_h"/>
                                          </p:val>
                                        </p:tav>
                                        <p:tav tm="100000">
                                          <p:val>
                                            <p:strVal val="#ppt_h"/>
                                          </p:val>
                                        </p:tav>
                                      </p:tavLst>
                                    </p:anim>
                                    <p:animEffect transition="in" filter="fade">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autoUpdateAnimBg="0"/>
      <p:bldP spid="28" grpId="0" bldLvl="0" animBg="1" autoUpdateAnimBg="0"/>
      <p:bldP spid="29" grpId="0" bldLvl="0" autoUpdateAnimBg="0"/>
      <p:bldP spid="29" grpId="1" bldLvl="0" autoUpdateAnimBg="0"/>
      <p:bldP spid="29" grpId="2" bldLvl="0" autoUpdateAnimBg="0"/>
      <p:bldP spid="29" grpId="3" bldLvl="0" autoUpdateAnimBg="0"/>
      <p:bldP spid="29" grpId="4" bldLvl="0" autoUpdateAnimBg="0"/>
      <p:bldP spid="29" grpId="5" bldLvl="0" autoUpdateAnimBg="0"/>
      <p:bldP spid="29" grpId="6" bldLvl="0" autoUpdateAnimBg="0"/>
      <p:bldP spid="29" grpId="7" bldLvl="0" autoUpdateAnimBg="0"/>
      <p:bldP spid="29" grpId="8" bldLvl="0" autoUpdateAnimBg="0"/>
      <p:bldP spid="29" grpId="9" bldLvl="0" autoUpdateAnimBg="0"/>
      <p:bldP spid="29" grpId="10" bldLvl="0" autoUpdateAnimBg="0"/>
      <p:bldP spid="29" grpId="11" bldLvl="0" autoUpdateAnimBg="0"/>
      <p:bldP spid="29" grpId="12" bldLvl="0" autoUpdateAnimBg="0"/>
      <p:bldP spid="29" grpId="13" bldLvl="0" autoUpdateAnimBg="0"/>
      <p:bldP spid="29" grpId="14" bldLvl="0" autoUpdateAnimBg="0"/>
      <p:bldP spid="29" grpId="15" bldLvl="0" autoUpdateAnimBg="0"/>
      <p:bldP spid="29" grpId="16" bldLvl="0" autoUpdateAnimBg="0"/>
      <p:bldP spid="29" grpId="17" bldLvl="0" autoUpdateAnimBg="0"/>
      <p:bldP spid="29" grpId="18" bldLvl="0" autoUpdateAnimBg="0"/>
      <p:bldP spid="29" grpId="19" bldLvl="0" autoUpdateAnimBg="0"/>
      <p:bldP spid="29" grpId="20" bldLvl="0" autoUpdateAnimBg="0"/>
      <p:bldP spid="30" grpId="0" bldLvl="0" autoUpdateAnimBg="0"/>
      <p:bldP spid="30" grpId="1" bldLvl="0" autoUpdateAnimBg="0"/>
      <p:bldP spid="30" grpId="2" bldLvl="0" autoUpdateAnimBg="0"/>
      <p:bldP spid="30" grpId="3" bldLvl="0" autoUpdateAnimBg="0"/>
      <p:bldP spid="30" grpId="4" bldLvl="0" autoUpdateAnimBg="0"/>
      <p:bldP spid="30" grpId="5" bldLvl="0" autoUpdateAnimBg="0"/>
      <p:bldP spid="30" grpId="6" bldLvl="0" autoUpdateAnimBg="0"/>
      <p:bldP spid="30" grpId="7" bldLvl="0" autoUpdateAnimBg="0"/>
      <p:bldP spid="30" grpId="8" bldLvl="0" autoUpdateAnimBg="0"/>
      <p:bldP spid="30" grpId="9" bldLvl="0" autoUpdateAnimBg="0"/>
      <p:bldP spid="30" grpId="10" bldLvl="0" autoUpdateAnimBg="0"/>
      <p:bldP spid="30" grpId="11" bldLvl="0" autoUpdateAnimBg="0"/>
      <p:bldP spid="30" grpId="12" bldLvl="0" autoUpdateAnimBg="0"/>
      <p:bldP spid="30" grpId="13" bldLvl="0" autoUpdateAnimBg="0"/>
      <p:bldP spid="30" grpId="14" bldLvl="0" autoUpdateAnimBg="0"/>
      <p:bldP spid="30" grpId="15" bldLvl="0" autoUpdateAnimBg="0"/>
      <p:bldP spid="30" grpId="16" bldLvl="0" autoUpdateAnimBg="0"/>
      <p:bldP spid="30" grpId="17" bldLvl="0" autoUpdateAnimBg="0"/>
      <p:bldP spid="30" grpId="18" bldLvl="0" autoUpdateAnimBg="0"/>
      <p:bldP spid="30" grpId="19" bldLvl="0" autoUpdateAnimBg="0"/>
      <p:bldP spid="30" grpId="20" bldLvl="0" autoUpdateAnimBg="0"/>
      <p:bldP spid="31" grpId="0" bldLvl="0" autoUpdateAnimBg="0"/>
      <p:bldP spid="31" grpId="1" bldLvl="0" autoUpdateAnimBg="0"/>
      <p:bldP spid="31" grpId="2" bldLvl="0" autoUpdateAnimBg="0"/>
      <p:bldP spid="31" grpId="3" bldLvl="0" autoUpdateAnimBg="0"/>
      <p:bldP spid="31" grpId="4" bldLvl="0" autoUpdateAnimBg="0"/>
      <p:bldP spid="31" grpId="5" bldLvl="0" autoUpdateAnimBg="0"/>
      <p:bldP spid="31" grpId="6" bldLvl="0" autoUpdateAnimBg="0"/>
      <p:bldP spid="31" grpId="7" bldLvl="0" autoUpdateAnimBg="0"/>
      <p:bldP spid="31" grpId="8" bldLvl="0" autoUpdateAnimBg="0"/>
      <p:bldP spid="31" grpId="9" bldLvl="0" autoUpdateAnimBg="0"/>
      <p:bldP spid="31" grpId="10" bldLvl="0" autoUpdateAnimBg="0"/>
      <p:bldP spid="31" grpId="11" bldLvl="0" autoUpdateAnimBg="0"/>
      <p:bldP spid="31" grpId="12" bldLvl="0" autoUpdateAnimBg="0"/>
      <p:bldP spid="31" grpId="13" bldLvl="0" autoUpdateAnimBg="0"/>
      <p:bldP spid="31" grpId="14" bldLvl="0" autoUpdateAnimBg="0"/>
      <p:bldP spid="31" grpId="15" bldLvl="0" autoUpdateAnimBg="0"/>
      <p:bldP spid="31" grpId="16" bldLvl="0" autoUpdateAnimBg="0"/>
      <p:bldP spid="31" grpId="17" bldLvl="0" autoUpdateAnimBg="0"/>
      <p:bldP spid="31" grpId="18" bldLvl="0" autoUpdateAnimBg="0"/>
      <p:bldP spid="31" grpId="19" bldLvl="0" autoUpdateAnimBg="0"/>
      <p:bldP spid="31" grpId="20" bldLvl="0" autoUpdateAnimBg="0"/>
      <p:bldP spid="38" grpId="0" bldLvl="0" autoUpdateAnimBg="0"/>
      <p:bldP spid="38" grpId="1" bldLvl="0" autoUpdateAnimBg="0"/>
      <p:bldP spid="38" grpId="2" bldLvl="0" autoUpdateAnimBg="0"/>
      <p:bldP spid="38" grpId="3" bldLvl="0" autoUpdateAnimBg="0"/>
      <p:bldP spid="38" grpId="4" bldLvl="0" autoUpdateAnimBg="0"/>
      <p:bldP spid="38" grpId="5" bldLvl="0" autoUpdateAnimBg="0"/>
      <p:bldP spid="38" grpId="6" bldLvl="0" autoUpdateAnimBg="0"/>
      <p:bldP spid="38" grpId="7" bldLvl="0" autoUpdateAnimBg="0"/>
      <p:bldP spid="38" grpId="8" bldLvl="0" autoUpdateAnimBg="0"/>
      <p:bldP spid="38" grpId="9" bldLvl="0" autoUpdateAnimBg="0"/>
      <p:bldP spid="38" grpId="10" bldLvl="0" autoUpdateAnimBg="0"/>
      <p:bldP spid="38" grpId="11" bldLvl="0" autoUpdateAnimBg="0"/>
      <p:bldP spid="38" grpId="12" bldLvl="0" autoUpdateAnimBg="0"/>
      <p:bldP spid="38" grpId="13" bldLvl="0" autoUpdateAnimBg="0"/>
      <p:bldP spid="38" grpId="14" bldLvl="0" autoUpdateAnimBg="0"/>
      <p:bldP spid="38" grpId="15" bldLvl="0" autoUpdateAnimBg="0"/>
      <p:bldP spid="38" grpId="16" bldLvl="0" autoUpdateAnimBg="0"/>
      <p:bldP spid="38" grpId="17" bldLvl="0" autoUpdateAnimBg="0"/>
      <p:bldP spid="38" grpId="18" bldLvl="0" autoUpdateAnimBg="0"/>
      <p:bldP spid="38" grpId="19" bldLvl="0" autoUpdateAnimBg="0"/>
      <p:bldP spid="38" grpId="20" bldLvl="0" autoUpdateAnimBg="0"/>
      <p:bldP spid="39"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148919" y="1064526"/>
          <a:ext cx="5390866" cy="2621280"/>
        </p:xfrm>
        <a:graphic>
          <a:graphicData uri="http://schemas.openxmlformats.org/drawingml/2006/table">
            <a:tbl>
              <a:tblPr>
                <a:tableStyleId>{3C2FFA5D-87B4-456A-9821-1D502468CF0F}</a:tableStyleId>
              </a:tblPr>
              <a:tblGrid>
                <a:gridCol w="2695433"/>
                <a:gridCol w="2695433"/>
              </a:tblGrid>
              <a:tr h="323422">
                <a:tc>
                  <a:txBody>
                    <a:bodyPr/>
                    <a:lstStyle/>
                    <a:p>
                      <a:r>
                        <a:rPr lang="zh-CN" altLang="en-US" dirty="0" smtClean="0"/>
                        <a:t>     损失额上限（万美元）</a:t>
                      </a:r>
                      <a:endParaRPr lang="zh-CN" altLang="en-US" dirty="0"/>
                    </a:p>
                  </a:txBody>
                  <a:tcPr/>
                </a:tc>
                <a:tc>
                  <a:txBody>
                    <a:bodyPr/>
                    <a:lstStyle/>
                    <a:p>
                      <a:r>
                        <a:rPr lang="zh-CN" altLang="en-US" dirty="0" smtClean="0"/>
                        <a:t>应采取的风险防范措施</a:t>
                      </a:r>
                      <a:endParaRPr lang="zh-CN" altLang="en-US" dirty="0"/>
                    </a:p>
                  </a:txBody>
                  <a:tcPr/>
                </a:tc>
              </a:tr>
              <a:tr h="410798">
                <a:tc>
                  <a:txBody>
                    <a:bodyPr/>
                    <a:lstStyle/>
                    <a:p>
                      <a:r>
                        <a:rPr lang="en-US" altLang="zh-CN" dirty="0" smtClean="0"/>
                        <a:t>20</a:t>
                      </a:r>
                      <a:endParaRPr lang="zh-CN" altLang="en-US" dirty="0"/>
                    </a:p>
                  </a:txBody>
                  <a:tcPr/>
                </a:tc>
                <a:tc>
                  <a:txBody>
                    <a:bodyPr/>
                    <a:lstStyle/>
                    <a:p>
                      <a:r>
                        <a:rPr lang="zh-CN" altLang="en-US" dirty="0" smtClean="0"/>
                        <a:t>公司风险管理委员会</a:t>
                      </a:r>
                      <a:endParaRPr lang="en-US" altLang="zh-CN" dirty="0" smtClean="0"/>
                    </a:p>
                    <a:p>
                      <a:endParaRPr lang="zh-CN" altLang="en-US" dirty="0"/>
                    </a:p>
                  </a:txBody>
                  <a:tcPr/>
                </a:tc>
              </a:tr>
              <a:tr h="323422">
                <a:tc>
                  <a:txBody>
                    <a:bodyPr/>
                    <a:lstStyle/>
                    <a:p>
                      <a:r>
                        <a:rPr lang="en-US" altLang="zh-CN" dirty="0" smtClean="0"/>
                        <a:t>35</a:t>
                      </a:r>
                      <a:endParaRPr lang="zh-CN" altLang="en-US" dirty="0"/>
                    </a:p>
                  </a:txBody>
                  <a:tcPr/>
                </a:tc>
                <a:tc>
                  <a:txBody>
                    <a:bodyPr/>
                    <a:lstStyle/>
                    <a:p>
                      <a:r>
                        <a:rPr lang="zh-CN" altLang="en-US" dirty="0" smtClean="0"/>
                        <a:t>总裁</a:t>
                      </a:r>
                      <a:endParaRPr lang="zh-CN" altLang="en-US" dirty="0"/>
                    </a:p>
                  </a:txBody>
                  <a:tcPr/>
                </a:tc>
              </a:tr>
              <a:tr h="323422">
                <a:tc>
                  <a:txBody>
                    <a:bodyPr/>
                    <a:lstStyle/>
                    <a:p>
                      <a:r>
                        <a:rPr lang="en-US" altLang="zh-CN" dirty="0" smtClean="0"/>
                        <a:t>50</a:t>
                      </a:r>
                      <a:endParaRPr lang="zh-CN" altLang="en-US" dirty="0"/>
                    </a:p>
                  </a:txBody>
                  <a:tcPr/>
                </a:tc>
                <a:tc>
                  <a:txBody>
                    <a:bodyPr/>
                    <a:lstStyle/>
                    <a:p>
                      <a:r>
                        <a:rPr lang="zh-CN" altLang="en-US" dirty="0" smtClean="0"/>
                        <a:t>自动平仓</a:t>
                      </a:r>
                      <a:endParaRPr lang="zh-CN" altLang="en-US" dirty="0"/>
                    </a:p>
                  </a:txBody>
                  <a:tcPr/>
                </a:tc>
              </a:tr>
              <a:tr h="323422">
                <a:tc>
                  <a:txBody>
                    <a:bodyPr/>
                    <a:lstStyle/>
                    <a:p>
                      <a:r>
                        <a:rPr lang="en-US" altLang="zh-CN" dirty="0" smtClean="0"/>
                        <a:t>500</a:t>
                      </a:r>
                      <a:endParaRPr lang="zh-CN" altLang="en-US" dirty="0"/>
                    </a:p>
                  </a:txBody>
                  <a:tcPr/>
                </a:tc>
                <a:tc>
                  <a:txBody>
                    <a:bodyPr/>
                    <a:lstStyle/>
                    <a:p>
                      <a:r>
                        <a:rPr lang="zh-CN" altLang="en-US" dirty="0" smtClean="0"/>
                        <a:t>董事会</a:t>
                      </a:r>
                      <a:endParaRPr lang="zh-CN" altLang="en-US" dirty="0"/>
                    </a:p>
                  </a:txBody>
                  <a:tcPr/>
                </a:tc>
              </a:tr>
              <a:tr h="323422">
                <a:tc gridSpan="2">
                  <a:txBody>
                    <a:bodyPr/>
                    <a:lstStyle/>
                    <a:p>
                      <a:r>
                        <a:rPr lang="zh-CN" altLang="en-US" sz="2800" b="1" dirty="0" smtClean="0"/>
                        <a:t>但</a:t>
                      </a:r>
                      <a:r>
                        <a:rPr lang="zh-CN" altLang="en-US" dirty="0" smtClean="0"/>
                        <a:t>陈久霖从来不报，集团公司也没有制衡的办法。</a:t>
                      </a:r>
                      <a:endParaRPr lang="zh-CN" altLang="en-US" dirty="0"/>
                    </a:p>
                  </a:txBody>
                  <a:tcPr/>
                </a:tc>
                <a:tc hMerge="1">
                  <a:txBody>
                    <a:bodyPr/>
                    <a:lstStyle/>
                    <a:p>
                      <a:endParaRPr lang="zh-CN" altLang="en-US" dirty="0"/>
                    </a:p>
                  </a:txBody>
                  <a:tcPr/>
                </a:tc>
              </a:tr>
            </a:tbl>
          </a:graphicData>
        </a:graphic>
      </p:graphicFrame>
      <p:grpSp>
        <p:nvGrpSpPr>
          <p:cNvPr id="3" name="组合 2"/>
          <p:cNvGrpSpPr/>
          <p:nvPr/>
        </p:nvGrpSpPr>
        <p:grpSpPr>
          <a:xfrm>
            <a:off x="2" y="60524"/>
            <a:ext cx="2800528" cy="307777"/>
            <a:chOff x="0" y="60523"/>
            <a:chExt cx="2800528" cy="307777"/>
          </a:xfrm>
        </p:grpSpPr>
        <p:sp>
          <p:nvSpPr>
            <p:cNvPr id="4" name="矩形 3"/>
            <p:cNvSpPr/>
            <p:nvPr/>
          </p:nvSpPr>
          <p:spPr>
            <a:xfrm>
              <a:off x="0" y="60523"/>
              <a:ext cx="1774781" cy="307777"/>
            </a:xfrm>
            <a:prstGeom prst="rect">
              <a:avLst/>
            </a:prstGeom>
          </p:spPr>
          <p:txBody>
            <a:bodyPr wrap="none">
              <a:spAutoFit/>
            </a:bodyPr>
            <a:lstStyle/>
            <a:p>
              <a:r>
                <a:rPr lang="en-US" altLang="zh-CN" sz="1400" b="1" dirty="0"/>
                <a:t>PART TWO  </a:t>
              </a:r>
              <a:r>
                <a:rPr lang="zh-CN" altLang="en-US" sz="1400" b="1" dirty="0" smtClean="0"/>
                <a:t>风险分析</a:t>
              </a:r>
              <a:endParaRPr lang="zh-CN" altLang="en-US" sz="1400" b="1" dirty="0"/>
            </a:p>
          </p:txBody>
        </p:sp>
        <p:sp>
          <p:nvSpPr>
            <p:cNvPr id="5" name="椭圆 4"/>
            <p:cNvSpPr/>
            <p:nvPr/>
          </p:nvSpPr>
          <p:spPr>
            <a:xfrm>
              <a:off x="2669611"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sp>
        <p:nvSpPr>
          <p:cNvPr id="6" name="TextBox 5"/>
          <p:cNvSpPr txBox="1"/>
          <p:nvPr/>
        </p:nvSpPr>
        <p:spPr>
          <a:xfrm>
            <a:off x="4148919" y="4258101"/>
            <a:ext cx="7014950" cy="800219"/>
          </a:xfrm>
          <a:prstGeom prst="rect">
            <a:avLst/>
          </a:prstGeom>
          <a:noFill/>
        </p:spPr>
        <p:txBody>
          <a:bodyPr wrap="square" rtlCol="0">
            <a:spAutoFit/>
          </a:bodyPr>
          <a:lstStyle/>
          <a:p>
            <a:r>
              <a:rPr lang="zh-CN" altLang="en-US" sz="2800" b="1" dirty="0" smtClean="0"/>
              <a:t>      </a:t>
            </a:r>
            <a:endParaRPr lang="en-US" altLang="zh-CN" dirty="0" smtClean="0"/>
          </a:p>
          <a:p>
            <a:r>
              <a:rPr lang="zh-CN" altLang="en-US" dirty="0" smtClean="0"/>
              <a:t>         </a:t>
            </a:r>
            <a:endParaRPr lang="en-US" altLang="zh-CN" dirty="0"/>
          </a:p>
        </p:txBody>
      </p:sp>
      <p:sp>
        <p:nvSpPr>
          <p:cNvPr id="7" name="TextBox 6"/>
          <p:cNvSpPr txBox="1"/>
          <p:nvPr/>
        </p:nvSpPr>
        <p:spPr>
          <a:xfrm>
            <a:off x="6291617" y="368301"/>
            <a:ext cx="1323834" cy="369332"/>
          </a:xfrm>
          <a:prstGeom prst="rect">
            <a:avLst/>
          </a:prstGeom>
          <a:noFill/>
        </p:spPr>
        <p:txBody>
          <a:bodyPr wrap="square" rtlCol="0">
            <a:spAutoFit/>
          </a:bodyPr>
          <a:lstStyle/>
          <a:p>
            <a:r>
              <a:rPr lang="en-US" altLang="zh-CN" dirty="0" smtClean="0"/>
              <a:t>2.</a:t>
            </a:r>
            <a:r>
              <a:rPr lang="zh-CN" altLang="en-US" dirty="0" smtClean="0"/>
              <a:t>操作风险</a:t>
            </a:r>
            <a:endParaRPr lang="zh-CN" altLang="en-US" dirty="0"/>
          </a:p>
        </p:txBody>
      </p:sp>
      <p:sp>
        <p:nvSpPr>
          <p:cNvPr id="2049" name="Rectangle 1"/>
          <p:cNvSpPr>
            <a:spLocks noChangeArrowheads="1"/>
          </p:cNvSpPr>
          <p:nvPr/>
        </p:nvSpPr>
        <p:spPr bwMode="auto">
          <a:xfrm>
            <a:off x="4148919" y="4531829"/>
            <a:ext cx="6455391"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baseline="0" dirty="0" smtClean="0">
                <a:ln>
                  <a:noFill/>
                </a:ln>
                <a:solidFill>
                  <a:schemeClr val="tx1"/>
                </a:solidFill>
                <a:effectLst/>
                <a:latin typeface="Calibri" pitchFamily="34" charset="0"/>
                <a:ea typeface="宋体" pitchFamily="2" charset="-122"/>
                <a:cs typeface="Calibri" pitchFamily="34" charset="0"/>
              </a:rPr>
              <a:t>这方面最为著名的例子是李森在期货市场上的违规交易导致了具有</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Calibri" pitchFamily="34" charset="0"/>
              </a:rPr>
              <a:t>233</a:t>
            </a:r>
            <a:r>
              <a:rPr kumimoji="0" lang="zh-CN" altLang="en-US" b="1" i="0" u="none" strike="noStrike" cap="none" normalizeH="0" baseline="0" dirty="0" smtClean="0">
                <a:ln>
                  <a:noFill/>
                </a:ln>
                <a:solidFill>
                  <a:schemeClr val="tx1"/>
                </a:solidFill>
                <a:effectLst/>
                <a:latin typeface="Calibri" pitchFamily="34" charset="0"/>
                <a:ea typeface="宋体" pitchFamily="2" charset="-122"/>
                <a:cs typeface="Calibri" pitchFamily="34" charset="0"/>
              </a:rPr>
              <a:t>年历史的霸菱银行的破产</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r>
              <a:rPr kumimoji="0" lang="zh-CN" altLang="en-US" b="1" i="0" u="none" strike="noStrike" cap="none" normalizeH="0" baseline="0" dirty="0" smtClean="0">
                <a:ln>
                  <a:noFill/>
                </a:ln>
                <a:solidFill>
                  <a:schemeClr val="tx1"/>
                </a:solidFill>
                <a:effectLst/>
                <a:latin typeface="Calibri" pitchFamily="34" charset="0"/>
                <a:ea typeface="宋体" pitchFamily="2" charset="-122"/>
                <a:cs typeface="Calibri" pitchFamily="34" charset="0"/>
              </a:rPr>
              <a:t>业界将中航油</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r>
              <a:rPr kumimoji="0" lang="zh-CN" altLang="en-US" b="1" i="0" u="none" strike="noStrike" cap="none" normalizeH="0" baseline="0" dirty="0" smtClean="0">
                <a:ln>
                  <a:noFill/>
                </a:ln>
                <a:solidFill>
                  <a:schemeClr val="tx1"/>
                </a:solidFill>
                <a:effectLst/>
                <a:latin typeface="Calibri" pitchFamily="34" charset="0"/>
                <a:ea typeface="宋体" pitchFamily="2" charset="-122"/>
                <a:cs typeface="Calibri" pitchFamily="34" charset="0"/>
              </a:rPr>
              <a:t>新加坡</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r>
              <a:rPr kumimoji="0" lang="zh-CN" altLang="en-US" b="1" i="0" u="none" strike="noStrike" cap="none" normalizeH="0" baseline="0" dirty="0" smtClean="0">
                <a:ln>
                  <a:noFill/>
                </a:ln>
                <a:solidFill>
                  <a:schemeClr val="tx1"/>
                </a:solidFill>
                <a:effectLst/>
                <a:latin typeface="Calibri" pitchFamily="34" charset="0"/>
                <a:ea typeface="宋体" pitchFamily="2" charset="-122"/>
                <a:cs typeface="Calibri" pitchFamily="34" charset="0"/>
              </a:rPr>
              <a:t>事件称之为中国版的“霸菱事件”，国资委也将之定性为违规越权炒作行为，可以说操作风险是中航油</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r>
              <a:rPr kumimoji="0" lang="zh-CN" altLang="en-US" b="1" i="0" u="none" strike="noStrike" cap="none" normalizeH="0" baseline="0" dirty="0" smtClean="0">
                <a:ln>
                  <a:noFill/>
                </a:ln>
                <a:solidFill>
                  <a:schemeClr val="tx1"/>
                </a:solidFill>
                <a:effectLst/>
                <a:latin typeface="Calibri" pitchFamily="34" charset="0"/>
                <a:ea typeface="宋体" pitchFamily="2" charset="-122"/>
                <a:cs typeface="Calibri" pitchFamily="34" charset="0"/>
              </a:rPr>
              <a:t>新加坡</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r>
              <a:rPr kumimoji="0" lang="zh-CN" altLang="en-US" b="1" i="0" u="none" strike="noStrike" cap="none" normalizeH="0" baseline="0" dirty="0" smtClean="0">
                <a:ln>
                  <a:noFill/>
                </a:ln>
                <a:solidFill>
                  <a:schemeClr val="tx1"/>
                </a:solidFill>
                <a:effectLst/>
                <a:latin typeface="Calibri" pitchFamily="34" charset="0"/>
                <a:ea typeface="宋体" pitchFamily="2" charset="-122"/>
                <a:cs typeface="Calibri" pitchFamily="34" charset="0"/>
              </a:rPr>
              <a:t>事件的主导因素已成为共识</a:t>
            </a:r>
            <a:r>
              <a:rPr kumimoji="0" lang="en-US" altLang="zh-CN" b="1"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endParaRPr kumimoji="0" lang="en-US" altLang="zh-CN"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272954" y="982637"/>
            <a:ext cx="10699845" cy="1074763"/>
          </a:xfrm>
        </p:spPr>
        <p:txBody>
          <a:bodyPr>
            <a:noAutofit/>
          </a:bodyPr>
          <a:lstStyle/>
          <a:p>
            <a:r>
              <a:rPr lang="en-US" altLang="zh-CN" sz="2800" b="1" dirty="0" smtClean="0">
                <a:ea typeface="宋体" pitchFamily="2" charset="-122"/>
              </a:rPr>
              <a:t>3.</a:t>
            </a:r>
            <a:r>
              <a:rPr lang="zh-CN" altLang="en-US" sz="2800" b="1" dirty="0" smtClean="0">
                <a:ea typeface="宋体" pitchFamily="2" charset="-122"/>
              </a:rPr>
              <a:t>市场风险：直接因素</a:t>
            </a:r>
            <a:r>
              <a:rPr lang="en-US" altLang="zh-CN" sz="2800" dirty="0" smtClean="0">
                <a:ea typeface="宋体" pitchFamily="2" charset="-122"/>
              </a:rPr>
              <a:t/>
            </a:r>
            <a:br>
              <a:rPr lang="en-US" altLang="zh-CN" sz="2800" dirty="0" smtClean="0">
                <a:ea typeface="宋体" pitchFamily="2" charset="-122"/>
              </a:rPr>
            </a:br>
            <a:r>
              <a:rPr lang="zh-CN" altLang="zh-CN" sz="1800" dirty="0" smtClean="0"/>
              <a:t>市场风险又称为价格风险</a:t>
            </a:r>
            <a:r>
              <a:rPr lang="en-US" altLang="zh-CN" sz="1800" dirty="0" smtClean="0"/>
              <a:t>((Price Risk)</a:t>
            </a:r>
            <a:r>
              <a:rPr lang="zh-CN" altLang="zh-CN" sz="1800" dirty="0" smtClean="0"/>
              <a:t>，是指因国内外经济因素变动造成资产或负债价值产生波动的风险</a:t>
            </a:r>
            <a:r>
              <a:rPr lang="en-US" altLang="zh-CN" sz="1800" dirty="0" smtClean="0"/>
              <a:t>.</a:t>
            </a:r>
            <a:r>
              <a:rPr lang="zh-CN" altLang="en-US" sz="2800" dirty="0" smtClean="0"/>
              <a:t/>
            </a:r>
            <a:br>
              <a:rPr lang="zh-CN" altLang="en-US" sz="2800" dirty="0" smtClean="0"/>
            </a:br>
            <a:r>
              <a:rPr lang="en-US" altLang="zh-CN" sz="2800" dirty="0" smtClean="0">
                <a:ea typeface="宋体" pitchFamily="2" charset="-122"/>
              </a:rPr>
              <a:t/>
            </a:r>
            <a:br>
              <a:rPr lang="en-US" altLang="zh-CN" sz="2800" dirty="0" smtClean="0">
                <a:ea typeface="宋体" pitchFamily="2" charset="-122"/>
              </a:rPr>
            </a:br>
            <a:endParaRPr lang="zh-CN" altLang="en-US" sz="2800" dirty="0">
              <a:ea typeface="宋体" pitchFamily="2" charset="-122"/>
            </a:endParaRPr>
          </a:p>
        </p:txBody>
      </p:sp>
      <p:sp>
        <p:nvSpPr>
          <p:cNvPr id="13315" name="AutoShape 3"/>
          <p:cNvSpPr>
            <a:spLocks noChangeArrowheads="1"/>
          </p:cNvSpPr>
          <p:nvPr/>
        </p:nvSpPr>
        <p:spPr bwMode="auto">
          <a:xfrm>
            <a:off x="7518400" y="4158734"/>
            <a:ext cx="3759200" cy="369332"/>
          </a:xfrm>
          <a:prstGeom prst="chevron">
            <a:avLst>
              <a:gd name="adj" fmla="val 16468"/>
            </a:avLst>
          </a:prstGeom>
          <a:gradFill rotWithShape="1">
            <a:gsLst>
              <a:gs pos="0">
                <a:schemeClr val="accent2"/>
              </a:gs>
              <a:gs pos="100000">
                <a:srgbClr val="305148"/>
              </a:gs>
            </a:gsLst>
            <a:lin ang="0" scaled="1"/>
          </a:gradFill>
          <a:ln w="38100" cmpd="sng">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13316" name="AutoShape 4"/>
          <p:cNvSpPr>
            <a:spLocks noChangeArrowheads="1"/>
          </p:cNvSpPr>
          <p:nvPr/>
        </p:nvSpPr>
        <p:spPr bwMode="auto">
          <a:xfrm>
            <a:off x="4368800" y="4158734"/>
            <a:ext cx="3962400" cy="369332"/>
          </a:xfrm>
          <a:prstGeom prst="chevron">
            <a:avLst>
              <a:gd name="adj" fmla="val 17842"/>
            </a:avLst>
          </a:prstGeom>
          <a:gradFill rotWithShape="1">
            <a:gsLst>
              <a:gs pos="0">
                <a:schemeClr val="hlink"/>
              </a:gs>
              <a:gs pos="100000">
                <a:srgbClr val="3A4562"/>
              </a:gs>
            </a:gsLst>
            <a:lin ang="0" scaled="1"/>
          </a:gradFill>
          <a:ln w="38100" cmpd="sng">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13317" name="AutoShape 5"/>
          <p:cNvSpPr>
            <a:spLocks noChangeArrowheads="1"/>
          </p:cNvSpPr>
          <p:nvPr/>
        </p:nvSpPr>
        <p:spPr bwMode="auto">
          <a:xfrm>
            <a:off x="1219200" y="4158734"/>
            <a:ext cx="3962400" cy="369332"/>
          </a:xfrm>
          <a:prstGeom prst="chevron">
            <a:avLst>
              <a:gd name="adj" fmla="val 17842"/>
            </a:avLst>
          </a:prstGeom>
          <a:gradFill rotWithShape="1">
            <a:gsLst>
              <a:gs pos="0">
                <a:schemeClr val="accent1"/>
              </a:gs>
              <a:gs pos="100000">
                <a:srgbClr val="385464"/>
              </a:gs>
            </a:gsLst>
            <a:lin ang="0" scaled="1"/>
          </a:gradFill>
          <a:ln w="38100" cmpd="sng">
            <a:solidFill>
              <a:srgbClr val="EAEAEA"/>
            </a:solidFill>
            <a:miter lim="800000"/>
            <a:headEnd/>
            <a:tailEnd/>
          </a:ln>
          <a:effectLst>
            <a:outerShdw dist="109250" dir="3267739" algn="ctr" rotWithShape="0">
              <a:srgbClr val="333333">
                <a:alpha val="50000"/>
              </a:srgbClr>
            </a:outerShdw>
          </a:effectLst>
        </p:spPr>
        <p:txBody>
          <a:bodyPr anchor="ctr">
            <a:spAutoFit/>
          </a:bodyPr>
          <a:lstStyle/>
          <a:p>
            <a:endParaRPr lang="zh-CN" altLang="en-US"/>
          </a:p>
        </p:txBody>
      </p:sp>
      <p:sp>
        <p:nvSpPr>
          <p:cNvPr id="13318" name="AutoShape 6"/>
          <p:cNvSpPr>
            <a:spLocks noChangeArrowheads="1"/>
          </p:cNvSpPr>
          <p:nvPr/>
        </p:nvSpPr>
        <p:spPr bwMode="auto">
          <a:xfrm>
            <a:off x="1524000" y="2057401"/>
            <a:ext cx="2743200" cy="574675"/>
          </a:xfrm>
          <a:prstGeom prst="roundRect">
            <a:avLst>
              <a:gd name="adj" fmla="val 50000"/>
            </a:avLst>
          </a:prstGeom>
          <a:gradFill rotWithShape="1">
            <a:gsLst>
              <a:gs pos="0">
                <a:schemeClr val="accent1"/>
              </a:gs>
              <a:gs pos="100000">
                <a:srgbClr val="385464"/>
              </a:gs>
            </a:gsLst>
            <a:lin ang="0" scaled="1"/>
          </a:gradFill>
          <a:ln w="38100" cmpd="sng">
            <a:solidFill>
              <a:srgbClr val="FFFFFF"/>
            </a:solidFill>
            <a:round/>
            <a:headEnd/>
            <a:tailEnd/>
          </a:ln>
          <a:effectLst>
            <a:outerShdw dist="63500" dir="3187806" algn="ctr" rotWithShape="0">
              <a:srgbClr val="001D3A"/>
            </a:outerShdw>
          </a:effectLst>
        </p:spPr>
        <p:txBody>
          <a:bodyPr wrap="none" anchor="ctr"/>
          <a:lstStyle/>
          <a:p>
            <a:pPr algn="ctr" eaLnBrk="0" hangingPunct="0"/>
            <a:r>
              <a:rPr lang="zh-CN" altLang="en-US" sz="2000" b="1" dirty="0" smtClean="0">
                <a:solidFill>
                  <a:schemeClr val="bg1"/>
                </a:solidFill>
              </a:rPr>
              <a:t>货币风险</a:t>
            </a:r>
            <a:endParaRPr lang="zh-CN" altLang="en-US" sz="2000" b="1" dirty="0">
              <a:solidFill>
                <a:schemeClr val="bg1"/>
              </a:solidFill>
            </a:endParaRPr>
          </a:p>
        </p:txBody>
      </p:sp>
      <p:sp>
        <p:nvSpPr>
          <p:cNvPr id="13319" name="AutoShape 7"/>
          <p:cNvSpPr>
            <a:spLocks noChangeArrowheads="1"/>
          </p:cNvSpPr>
          <p:nvPr/>
        </p:nvSpPr>
        <p:spPr bwMode="auto">
          <a:xfrm>
            <a:off x="4616451" y="2057401"/>
            <a:ext cx="2743200" cy="574675"/>
          </a:xfrm>
          <a:prstGeom prst="roundRect">
            <a:avLst>
              <a:gd name="adj" fmla="val 50000"/>
            </a:avLst>
          </a:prstGeom>
          <a:gradFill rotWithShape="1">
            <a:gsLst>
              <a:gs pos="0">
                <a:schemeClr val="hlink"/>
              </a:gs>
              <a:gs pos="100000">
                <a:srgbClr val="3A4562"/>
              </a:gs>
            </a:gsLst>
            <a:lin ang="0" scaled="1"/>
          </a:gradFill>
          <a:ln w="38100" cmpd="sng">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smtClean="0">
                <a:solidFill>
                  <a:schemeClr val="bg1"/>
                </a:solidFill>
              </a:rPr>
              <a:t>融资流动性风险</a:t>
            </a:r>
            <a:endParaRPr lang="zh-CN" altLang="en-US" sz="2000" b="1" dirty="0">
              <a:solidFill>
                <a:schemeClr val="bg1"/>
              </a:solidFill>
            </a:endParaRPr>
          </a:p>
        </p:txBody>
      </p:sp>
      <p:sp>
        <p:nvSpPr>
          <p:cNvPr id="13320" name="AutoShape 8"/>
          <p:cNvSpPr>
            <a:spLocks noChangeArrowheads="1"/>
          </p:cNvSpPr>
          <p:nvPr/>
        </p:nvSpPr>
        <p:spPr bwMode="auto">
          <a:xfrm>
            <a:off x="7721600" y="2057401"/>
            <a:ext cx="2743200" cy="574675"/>
          </a:xfrm>
          <a:prstGeom prst="roundRect">
            <a:avLst>
              <a:gd name="adj" fmla="val 50000"/>
            </a:avLst>
          </a:prstGeom>
          <a:gradFill rotWithShape="1">
            <a:gsLst>
              <a:gs pos="0">
                <a:schemeClr val="accent2"/>
              </a:gs>
              <a:gs pos="100000">
                <a:srgbClr val="305148"/>
              </a:gs>
            </a:gsLst>
            <a:lin ang="0" scaled="1"/>
          </a:gradFill>
          <a:ln w="38100" cmpd="sng">
            <a:solidFill>
              <a:srgbClr val="FFFFFF"/>
            </a:solidFill>
            <a:round/>
            <a:headEnd/>
            <a:tailEnd/>
          </a:ln>
          <a:effectLst>
            <a:outerShdw dist="63500" dir="3187806" algn="ctr" rotWithShape="0">
              <a:srgbClr val="001D3A"/>
            </a:outerShdw>
          </a:effectLst>
        </p:spPr>
        <p:txBody>
          <a:bodyPr wrap="none" anchor="ctr"/>
          <a:lstStyle/>
          <a:p>
            <a:pPr algn="ctr"/>
            <a:r>
              <a:rPr lang="zh-CN" altLang="en-US" sz="2000" b="1" dirty="0" smtClean="0">
                <a:solidFill>
                  <a:schemeClr val="bg1"/>
                </a:solidFill>
              </a:rPr>
              <a:t>现金流风险</a:t>
            </a:r>
            <a:endParaRPr lang="zh-CN" altLang="en-US" sz="2000" b="1" dirty="0">
              <a:solidFill>
                <a:schemeClr val="bg1"/>
              </a:solidFill>
            </a:endParaRPr>
          </a:p>
        </p:txBody>
      </p:sp>
      <p:sp>
        <p:nvSpPr>
          <p:cNvPr id="13321" name="Text Box 9"/>
          <p:cNvSpPr txBox="1">
            <a:spLocks noChangeArrowheads="1"/>
          </p:cNvSpPr>
          <p:nvPr/>
        </p:nvSpPr>
        <p:spPr bwMode="auto">
          <a:xfrm>
            <a:off x="1524000" y="4135651"/>
            <a:ext cx="3352800" cy="701795"/>
          </a:xfrm>
          <a:prstGeom prst="rect">
            <a:avLst/>
          </a:prstGeom>
          <a:noFill/>
          <a:ln w="9525">
            <a:noFill/>
            <a:miter lim="800000"/>
            <a:headEnd/>
            <a:tailEnd/>
          </a:ln>
          <a:effectLst/>
        </p:spPr>
        <p:txBody>
          <a:bodyPr wrap="square">
            <a:spAutoFit/>
          </a:bodyPr>
          <a:lstStyle/>
          <a:p>
            <a:pPr eaLnBrk="0" hangingPunct="0">
              <a:lnSpc>
                <a:spcPct val="150000"/>
              </a:lnSpc>
              <a:spcBef>
                <a:spcPct val="20000"/>
              </a:spcBef>
              <a:buClr>
                <a:schemeClr val="tx2"/>
              </a:buClr>
              <a:buFont typeface="Wingdings" pitchFamily="2" charset="2"/>
              <a:buNone/>
            </a:pPr>
            <a:r>
              <a:rPr lang="zh-CN" altLang="en-US" sz="1400" dirty="0" smtClean="0"/>
              <a:t>市场价值的损失产生对现金支付的需求，</a:t>
            </a:r>
            <a:endParaRPr lang="zh-CN" altLang="en-US" sz="1400" dirty="0"/>
          </a:p>
        </p:txBody>
      </p:sp>
      <p:sp>
        <p:nvSpPr>
          <p:cNvPr id="13322" name="Text Box 10"/>
          <p:cNvSpPr txBox="1">
            <a:spLocks noChangeArrowheads="1"/>
          </p:cNvSpPr>
          <p:nvPr/>
        </p:nvSpPr>
        <p:spPr bwMode="auto">
          <a:xfrm>
            <a:off x="4876800" y="4220289"/>
            <a:ext cx="3680346" cy="307777"/>
          </a:xfrm>
          <a:prstGeom prst="rect">
            <a:avLst/>
          </a:prstGeom>
          <a:noFill/>
          <a:ln w="9525">
            <a:noFill/>
            <a:miter lim="800000"/>
            <a:headEnd/>
            <a:tailEnd/>
          </a:ln>
          <a:effectLst/>
        </p:spPr>
        <p:txBody>
          <a:bodyPr wrap="square">
            <a:spAutoFit/>
          </a:bodyPr>
          <a:lstStyle/>
          <a:p>
            <a:pPr>
              <a:spcBef>
                <a:spcPct val="50000"/>
              </a:spcBef>
            </a:pPr>
            <a:r>
              <a:rPr lang="zh-CN" altLang="en-US" sz="1400" b="1" dirty="0" smtClean="0"/>
              <a:t>以不利的价格对资产进行非自愿的清算</a:t>
            </a:r>
            <a:endParaRPr lang="zh-CN" altLang="en-US" dirty="0"/>
          </a:p>
        </p:txBody>
      </p:sp>
      <p:sp>
        <p:nvSpPr>
          <p:cNvPr id="13323" name="Text Box 11"/>
          <p:cNvSpPr txBox="1">
            <a:spLocks noChangeArrowheads="1"/>
          </p:cNvSpPr>
          <p:nvPr/>
        </p:nvSpPr>
        <p:spPr bwMode="auto">
          <a:xfrm>
            <a:off x="8331200" y="4135651"/>
            <a:ext cx="3048000" cy="784830"/>
          </a:xfrm>
          <a:prstGeom prst="rect">
            <a:avLst/>
          </a:prstGeom>
          <a:noFill/>
          <a:ln w="9525">
            <a:noFill/>
            <a:miter lim="800000"/>
            <a:headEnd/>
            <a:tailEnd/>
          </a:ln>
          <a:effectLst/>
        </p:spPr>
        <p:txBody>
          <a:bodyPr wrap="square">
            <a:spAutoFit/>
          </a:bodyPr>
          <a:lstStyle/>
          <a:p>
            <a:pPr eaLnBrk="0" hangingPunct="0">
              <a:lnSpc>
                <a:spcPct val="150000"/>
              </a:lnSpc>
              <a:spcBef>
                <a:spcPct val="20000"/>
              </a:spcBef>
              <a:buClr>
                <a:schemeClr val="tx2"/>
              </a:buClr>
              <a:buFont typeface="Wingdings" pitchFamily="2" charset="2"/>
              <a:buNone/>
            </a:pPr>
            <a:r>
              <a:rPr lang="zh-CN" altLang="en-US" sz="1400" b="1" dirty="0" smtClean="0"/>
              <a:t>从而将账面损失转变成实现的损失</a:t>
            </a:r>
            <a:endParaRPr lang="zh-CN" altLang="en-US" sz="1400" b="1" dirty="0"/>
          </a:p>
          <a:p>
            <a:pPr>
              <a:spcBef>
                <a:spcPct val="50000"/>
              </a:spcBef>
            </a:pPr>
            <a:endParaRPr lang="zh-CN" altLang="en-US" sz="1600" b="1" dirty="0"/>
          </a:p>
        </p:txBody>
      </p:sp>
      <p:sp>
        <p:nvSpPr>
          <p:cNvPr id="12" name="矩形 11"/>
          <p:cNvSpPr/>
          <p:nvPr/>
        </p:nvSpPr>
        <p:spPr>
          <a:xfrm>
            <a:off x="3671248" y="5225574"/>
            <a:ext cx="5568286" cy="646331"/>
          </a:xfrm>
          <a:prstGeom prst="rect">
            <a:avLst/>
          </a:prstGeom>
        </p:spPr>
        <p:txBody>
          <a:bodyPr wrap="square">
            <a:spAutoFit/>
          </a:bodyPr>
          <a:lstStyle/>
          <a:p>
            <a:r>
              <a:rPr lang="zh-CN" altLang="zh-CN" b="1" dirty="0" smtClean="0">
                <a:solidFill>
                  <a:prstClr val="black"/>
                </a:solidFill>
              </a:rPr>
              <a:t>航油主要投资是在原油的期货和期权，而主要的损失是来自期货和现货市场价格的走向与中航油预期不同</a:t>
            </a:r>
            <a:r>
              <a:rPr lang="en-US" altLang="zh-CN" b="1" dirty="0" smtClean="0">
                <a:solidFill>
                  <a:prstClr val="black"/>
                </a:solidFill>
              </a:rPr>
              <a:t>.</a:t>
            </a:r>
            <a:endParaRPr lang="zh-CN" altLang="en-US" dirty="0"/>
          </a:p>
        </p:txBody>
      </p:sp>
      <p:pic>
        <p:nvPicPr>
          <p:cNvPr id="2050" name="Picture 2"/>
          <p:cNvPicPr>
            <a:picLocks noChangeAspect="1" noChangeArrowheads="1"/>
          </p:cNvPicPr>
          <p:nvPr/>
        </p:nvPicPr>
        <p:blipFill>
          <a:blip r:embed="rId2"/>
          <a:srcRect/>
          <a:stretch>
            <a:fillRect/>
          </a:stretch>
        </p:blipFill>
        <p:spPr bwMode="auto">
          <a:xfrm>
            <a:off x="0" y="0"/>
            <a:ext cx="2819400" cy="3333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anim calcmode="lin" valueType="num">
                                      <p:cBhvr>
                                        <p:cTn id="7" dur="500" fill="hold"/>
                                        <p:tgtEl>
                                          <p:spTgt spid="13318"/>
                                        </p:tgtEl>
                                        <p:attrNameLst>
                                          <p:attrName>ppt_w</p:attrName>
                                        </p:attrNameLst>
                                      </p:cBhvr>
                                      <p:tavLst>
                                        <p:tav tm="0">
                                          <p:val>
                                            <p:strVal val="#ppt_w*0.70"/>
                                          </p:val>
                                        </p:tav>
                                        <p:tav tm="100000">
                                          <p:val>
                                            <p:strVal val="#ppt_w"/>
                                          </p:val>
                                        </p:tav>
                                      </p:tavLst>
                                    </p:anim>
                                    <p:anim calcmode="lin" valueType="num">
                                      <p:cBhvr>
                                        <p:cTn id="8" dur="500" fill="hold"/>
                                        <p:tgtEl>
                                          <p:spTgt spid="13318"/>
                                        </p:tgtEl>
                                        <p:attrNameLst>
                                          <p:attrName>ppt_h</p:attrName>
                                        </p:attrNameLst>
                                      </p:cBhvr>
                                      <p:tavLst>
                                        <p:tav tm="0">
                                          <p:val>
                                            <p:strVal val="#ppt_h"/>
                                          </p:val>
                                        </p:tav>
                                        <p:tav tm="100000">
                                          <p:val>
                                            <p:strVal val="#ppt_h"/>
                                          </p:val>
                                        </p:tav>
                                      </p:tavLst>
                                    </p:anim>
                                    <p:animEffect transition="in" filter="fade">
                                      <p:cBhvr>
                                        <p:cTn id="9" dur="500"/>
                                        <p:tgtEl>
                                          <p:spTgt spid="13318"/>
                                        </p:tgtEl>
                                      </p:cBhvr>
                                    </p:animEffect>
                                  </p:childTnLst>
                                </p:cTn>
                              </p:par>
                            </p:childTnLst>
                          </p:cTn>
                        </p:par>
                        <p:par>
                          <p:cTn id="10" fill="hold">
                            <p:stCondLst>
                              <p:cond delay="500"/>
                            </p:stCondLst>
                            <p:childTnLst>
                              <p:par>
                                <p:cTn id="11" presetID="54" presetClass="entr" presetSubtype="0" accel="100000" fill="hold" grpId="0" nodeType="afterEffect">
                                  <p:stCondLst>
                                    <p:cond delay="0"/>
                                  </p:stCondLst>
                                  <p:childTnLst>
                                    <p:set>
                                      <p:cBhvr>
                                        <p:cTn id="12" dur="1" fill="hold">
                                          <p:stCondLst>
                                            <p:cond delay="0"/>
                                          </p:stCondLst>
                                        </p:cTn>
                                        <p:tgtEl>
                                          <p:spTgt spid="13317"/>
                                        </p:tgtEl>
                                        <p:attrNameLst>
                                          <p:attrName>style.visibility</p:attrName>
                                        </p:attrNameLst>
                                      </p:cBhvr>
                                      <p:to>
                                        <p:strVal val="visible"/>
                                      </p:to>
                                    </p:set>
                                    <p:anim calcmode="lin" valueType="num">
                                      <p:cBhvr>
                                        <p:cTn id="13" dur="1000" fill="hold"/>
                                        <p:tgtEl>
                                          <p:spTgt spid="13317"/>
                                        </p:tgtEl>
                                        <p:attrNameLst>
                                          <p:attrName>ppt_w</p:attrName>
                                        </p:attrNameLst>
                                      </p:cBhvr>
                                      <p:tavLst>
                                        <p:tav tm="0">
                                          <p:val>
                                            <p:strVal val="#ppt_w*0.05"/>
                                          </p:val>
                                        </p:tav>
                                        <p:tav tm="100000">
                                          <p:val>
                                            <p:strVal val="#ppt_w"/>
                                          </p:val>
                                        </p:tav>
                                      </p:tavLst>
                                    </p:anim>
                                    <p:anim calcmode="lin" valueType="num">
                                      <p:cBhvr>
                                        <p:cTn id="14" dur="1000" fill="hold"/>
                                        <p:tgtEl>
                                          <p:spTgt spid="13317"/>
                                        </p:tgtEl>
                                        <p:attrNameLst>
                                          <p:attrName>ppt_h</p:attrName>
                                        </p:attrNameLst>
                                      </p:cBhvr>
                                      <p:tavLst>
                                        <p:tav tm="0">
                                          <p:val>
                                            <p:strVal val="#ppt_h"/>
                                          </p:val>
                                        </p:tav>
                                        <p:tav tm="100000">
                                          <p:val>
                                            <p:strVal val="#ppt_h"/>
                                          </p:val>
                                        </p:tav>
                                      </p:tavLst>
                                    </p:anim>
                                    <p:anim calcmode="lin" valueType="num">
                                      <p:cBhvr>
                                        <p:cTn id="15" dur="1000" fill="hold"/>
                                        <p:tgtEl>
                                          <p:spTgt spid="13317"/>
                                        </p:tgtEl>
                                        <p:attrNameLst>
                                          <p:attrName>ppt_x</p:attrName>
                                        </p:attrNameLst>
                                      </p:cBhvr>
                                      <p:tavLst>
                                        <p:tav tm="0">
                                          <p:val>
                                            <p:strVal val="#ppt_x-.2"/>
                                          </p:val>
                                        </p:tav>
                                        <p:tav tm="100000">
                                          <p:val>
                                            <p:strVal val="#ppt_x"/>
                                          </p:val>
                                        </p:tav>
                                      </p:tavLst>
                                    </p:anim>
                                    <p:anim calcmode="lin" valueType="num">
                                      <p:cBhvr>
                                        <p:cTn id="16" dur="1000" fill="hold"/>
                                        <p:tgtEl>
                                          <p:spTgt spid="13317"/>
                                        </p:tgtEl>
                                        <p:attrNameLst>
                                          <p:attrName>ppt_y</p:attrName>
                                        </p:attrNameLst>
                                      </p:cBhvr>
                                      <p:tavLst>
                                        <p:tav tm="0">
                                          <p:val>
                                            <p:strVal val="#ppt_y"/>
                                          </p:val>
                                        </p:tav>
                                        <p:tav tm="100000">
                                          <p:val>
                                            <p:strVal val="#ppt_y"/>
                                          </p:val>
                                        </p:tav>
                                      </p:tavLst>
                                    </p:anim>
                                    <p:animEffect transition="in" filter="fade">
                                      <p:cBhvr>
                                        <p:cTn id="17" dur="1000"/>
                                        <p:tgtEl>
                                          <p:spTgt spid="13317"/>
                                        </p:tgtEl>
                                      </p:cBhvr>
                                    </p:animEffect>
                                  </p:childTnLst>
                                </p:cTn>
                              </p:par>
                              <p:par>
                                <p:cTn id="18" presetID="54" presetClass="entr" presetSubtype="0" accel="100000" fill="hold" grpId="0" nodeType="withEffect">
                                  <p:stCondLst>
                                    <p:cond delay="0"/>
                                  </p:stCondLst>
                                  <p:childTnLst>
                                    <p:set>
                                      <p:cBhvr>
                                        <p:cTn id="19" dur="1" fill="hold">
                                          <p:stCondLst>
                                            <p:cond delay="0"/>
                                          </p:stCondLst>
                                        </p:cTn>
                                        <p:tgtEl>
                                          <p:spTgt spid="13321"/>
                                        </p:tgtEl>
                                        <p:attrNameLst>
                                          <p:attrName>style.visibility</p:attrName>
                                        </p:attrNameLst>
                                      </p:cBhvr>
                                      <p:to>
                                        <p:strVal val="visible"/>
                                      </p:to>
                                    </p:set>
                                    <p:anim calcmode="lin" valueType="num">
                                      <p:cBhvr>
                                        <p:cTn id="20" dur="1000" fill="hold"/>
                                        <p:tgtEl>
                                          <p:spTgt spid="13321"/>
                                        </p:tgtEl>
                                        <p:attrNameLst>
                                          <p:attrName>ppt_w</p:attrName>
                                        </p:attrNameLst>
                                      </p:cBhvr>
                                      <p:tavLst>
                                        <p:tav tm="0">
                                          <p:val>
                                            <p:strVal val="#ppt_w*0.05"/>
                                          </p:val>
                                        </p:tav>
                                        <p:tav tm="100000">
                                          <p:val>
                                            <p:strVal val="#ppt_w"/>
                                          </p:val>
                                        </p:tav>
                                      </p:tavLst>
                                    </p:anim>
                                    <p:anim calcmode="lin" valueType="num">
                                      <p:cBhvr>
                                        <p:cTn id="21" dur="1000" fill="hold"/>
                                        <p:tgtEl>
                                          <p:spTgt spid="13321"/>
                                        </p:tgtEl>
                                        <p:attrNameLst>
                                          <p:attrName>ppt_h</p:attrName>
                                        </p:attrNameLst>
                                      </p:cBhvr>
                                      <p:tavLst>
                                        <p:tav tm="0">
                                          <p:val>
                                            <p:strVal val="#ppt_h"/>
                                          </p:val>
                                        </p:tav>
                                        <p:tav tm="100000">
                                          <p:val>
                                            <p:strVal val="#ppt_h"/>
                                          </p:val>
                                        </p:tav>
                                      </p:tavLst>
                                    </p:anim>
                                    <p:anim calcmode="lin" valueType="num">
                                      <p:cBhvr>
                                        <p:cTn id="22" dur="1000" fill="hold"/>
                                        <p:tgtEl>
                                          <p:spTgt spid="13321"/>
                                        </p:tgtEl>
                                        <p:attrNameLst>
                                          <p:attrName>ppt_x</p:attrName>
                                        </p:attrNameLst>
                                      </p:cBhvr>
                                      <p:tavLst>
                                        <p:tav tm="0">
                                          <p:val>
                                            <p:strVal val="#ppt_x-.2"/>
                                          </p:val>
                                        </p:tav>
                                        <p:tav tm="100000">
                                          <p:val>
                                            <p:strVal val="#ppt_x"/>
                                          </p:val>
                                        </p:tav>
                                      </p:tavLst>
                                    </p:anim>
                                    <p:anim calcmode="lin" valueType="num">
                                      <p:cBhvr>
                                        <p:cTn id="23" dur="1000" fill="hold"/>
                                        <p:tgtEl>
                                          <p:spTgt spid="13321"/>
                                        </p:tgtEl>
                                        <p:attrNameLst>
                                          <p:attrName>ppt_y</p:attrName>
                                        </p:attrNameLst>
                                      </p:cBhvr>
                                      <p:tavLst>
                                        <p:tav tm="0">
                                          <p:val>
                                            <p:strVal val="#ppt_y"/>
                                          </p:val>
                                        </p:tav>
                                        <p:tav tm="100000">
                                          <p:val>
                                            <p:strVal val="#ppt_y"/>
                                          </p:val>
                                        </p:tav>
                                      </p:tavLst>
                                    </p:anim>
                                    <p:animEffect transition="in" filter="fade">
                                      <p:cBhvr>
                                        <p:cTn id="24" dur="1000"/>
                                        <p:tgtEl>
                                          <p:spTgt spid="13321"/>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13319"/>
                                        </p:tgtEl>
                                        <p:attrNameLst>
                                          <p:attrName>style.visibility</p:attrName>
                                        </p:attrNameLst>
                                      </p:cBhvr>
                                      <p:to>
                                        <p:strVal val="visible"/>
                                      </p:to>
                                    </p:set>
                                    <p:anim calcmode="lin" valueType="num">
                                      <p:cBhvr>
                                        <p:cTn id="29" dur="500" fill="hold"/>
                                        <p:tgtEl>
                                          <p:spTgt spid="13319"/>
                                        </p:tgtEl>
                                        <p:attrNameLst>
                                          <p:attrName>ppt_w</p:attrName>
                                        </p:attrNameLst>
                                      </p:cBhvr>
                                      <p:tavLst>
                                        <p:tav tm="0">
                                          <p:val>
                                            <p:strVal val="#ppt_w*0.70"/>
                                          </p:val>
                                        </p:tav>
                                        <p:tav tm="100000">
                                          <p:val>
                                            <p:strVal val="#ppt_w"/>
                                          </p:val>
                                        </p:tav>
                                      </p:tavLst>
                                    </p:anim>
                                    <p:anim calcmode="lin" valueType="num">
                                      <p:cBhvr>
                                        <p:cTn id="30" dur="500" fill="hold"/>
                                        <p:tgtEl>
                                          <p:spTgt spid="13319"/>
                                        </p:tgtEl>
                                        <p:attrNameLst>
                                          <p:attrName>ppt_h</p:attrName>
                                        </p:attrNameLst>
                                      </p:cBhvr>
                                      <p:tavLst>
                                        <p:tav tm="0">
                                          <p:val>
                                            <p:strVal val="#ppt_h"/>
                                          </p:val>
                                        </p:tav>
                                        <p:tav tm="100000">
                                          <p:val>
                                            <p:strVal val="#ppt_h"/>
                                          </p:val>
                                        </p:tav>
                                      </p:tavLst>
                                    </p:anim>
                                    <p:animEffect transition="in" filter="fade">
                                      <p:cBhvr>
                                        <p:cTn id="31" dur="500"/>
                                        <p:tgtEl>
                                          <p:spTgt spid="13319"/>
                                        </p:tgtEl>
                                      </p:cBhvr>
                                    </p:animEffect>
                                  </p:childTnLst>
                                </p:cTn>
                              </p:par>
                            </p:childTnLst>
                          </p:cTn>
                        </p:par>
                        <p:par>
                          <p:cTn id="32" fill="hold">
                            <p:stCondLst>
                              <p:cond delay="500"/>
                            </p:stCondLst>
                            <p:childTnLst>
                              <p:par>
                                <p:cTn id="33" presetID="54" presetClass="entr" presetSubtype="0" accel="100000" fill="hold" grpId="0" nodeType="afterEffect">
                                  <p:stCondLst>
                                    <p:cond delay="0"/>
                                  </p:stCondLst>
                                  <p:childTnLst>
                                    <p:set>
                                      <p:cBhvr>
                                        <p:cTn id="34" dur="1" fill="hold">
                                          <p:stCondLst>
                                            <p:cond delay="0"/>
                                          </p:stCondLst>
                                        </p:cTn>
                                        <p:tgtEl>
                                          <p:spTgt spid="13316"/>
                                        </p:tgtEl>
                                        <p:attrNameLst>
                                          <p:attrName>style.visibility</p:attrName>
                                        </p:attrNameLst>
                                      </p:cBhvr>
                                      <p:to>
                                        <p:strVal val="visible"/>
                                      </p:to>
                                    </p:set>
                                    <p:anim calcmode="lin" valueType="num">
                                      <p:cBhvr>
                                        <p:cTn id="35" dur="1000" fill="hold"/>
                                        <p:tgtEl>
                                          <p:spTgt spid="13316"/>
                                        </p:tgtEl>
                                        <p:attrNameLst>
                                          <p:attrName>ppt_w</p:attrName>
                                        </p:attrNameLst>
                                      </p:cBhvr>
                                      <p:tavLst>
                                        <p:tav tm="0">
                                          <p:val>
                                            <p:strVal val="#ppt_w*0.05"/>
                                          </p:val>
                                        </p:tav>
                                        <p:tav tm="100000">
                                          <p:val>
                                            <p:strVal val="#ppt_w"/>
                                          </p:val>
                                        </p:tav>
                                      </p:tavLst>
                                    </p:anim>
                                    <p:anim calcmode="lin" valueType="num">
                                      <p:cBhvr>
                                        <p:cTn id="36" dur="1000" fill="hold"/>
                                        <p:tgtEl>
                                          <p:spTgt spid="13316"/>
                                        </p:tgtEl>
                                        <p:attrNameLst>
                                          <p:attrName>ppt_h</p:attrName>
                                        </p:attrNameLst>
                                      </p:cBhvr>
                                      <p:tavLst>
                                        <p:tav tm="0">
                                          <p:val>
                                            <p:strVal val="#ppt_h"/>
                                          </p:val>
                                        </p:tav>
                                        <p:tav tm="100000">
                                          <p:val>
                                            <p:strVal val="#ppt_h"/>
                                          </p:val>
                                        </p:tav>
                                      </p:tavLst>
                                    </p:anim>
                                    <p:anim calcmode="lin" valueType="num">
                                      <p:cBhvr>
                                        <p:cTn id="37" dur="1000" fill="hold"/>
                                        <p:tgtEl>
                                          <p:spTgt spid="13316"/>
                                        </p:tgtEl>
                                        <p:attrNameLst>
                                          <p:attrName>ppt_x</p:attrName>
                                        </p:attrNameLst>
                                      </p:cBhvr>
                                      <p:tavLst>
                                        <p:tav tm="0">
                                          <p:val>
                                            <p:strVal val="#ppt_x-.2"/>
                                          </p:val>
                                        </p:tav>
                                        <p:tav tm="100000">
                                          <p:val>
                                            <p:strVal val="#ppt_x"/>
                                          </p:val>
                                        </p:tav>
                                      </p:tavLst>
                                    </p:anim>
                                    <p:anim calcmode="lin" valueType="num">
                                      <p:cBhvr>
                                        <p:cTn id="38" dur="1000" fill="hold"/>
                                        <p:tgtEl>
                                          <p:spTgt spid="13316"/>
                                        </p:tgtEl>
                                        <p:attrNameLst>
                                          <p:attrName>ppt_y</p:attrName>
                                        </p:attrNameLst>
                                      </p:cBhvr>
                                      <p:tavLst>
                                        <p:tav tm="0">
                                          <p:val>
                                            <p:strVal val="#ppt_y"/>
                                          </p:val>
                                        </p:tav>
                                        <p:tav tm="100000">
                                          <p:val>
                                            <p:strVal val="#ppt_y"/>
                                          </p:val>
                                        </p:tav>
                                      </p:tavLst>
                                    </p:anim>
                                    <p:animEffect transition="in" filter="fade">
                                      <p:cBhvr>
                                        <p:cTn id="39" dur="1000"/>
                                        <p:tgtEl>
                                          <p:spTgt spid="13316"/>
                                        </p:tgtEl>
                                      </p:cBhvr>
                                    </p:animEffect>
                                  </p:childTnLst>
                                </p:cTn>
                              </p:par>
                              <p:par>
                                <p:cTn id="40" presetID="54" presetClass="entr" presetSubtype="0" accel="100000" fill="hold" grpId="0" nodeType="withEffect">
                                  <p:stCondLst>
                                    <p:cond delay="0"/>
                                  </p:stCondLst>
                                  <p:childTnLst>
                                    <p:set>
                                      <p:cBhvr>
                                        <p:cTn id="41" dur="1" fill="hold">
                                          <p:stCondLst>
                                            <p:cond delay="0"/>
                                          </p:stCondLst>
                                        </p:cTn>
                                        <p:tgtEl>
                                          <p:spTgt spid="13322"/>
                                        </p:tgtEl>
                                        <p:attrNameLst>
                                          <p:attrName>style.visibility</p:attrName>
                                        </p:attrNameLst>
                                      </p:cBhvr>
                                      <p:to>
                                        <p:strVal val="visible"/>
                                      </p:to>
                                    </p:set>
                                    <p:anim calcmode="lin" valueType="num">
                                      <p:cBhvr>
                                        <p:cTn id="42" dur="1000" fill="hold"/>
                                        <p:tgtEl>
                                          <p:spTgt spid="13322"/>
                                        </p:tgtEl>
                                        <p:attrNameLst>
                                          <p:attrName>ppt_w</p:attrName>
                                        </p:attrNameLst>
                                      </p:cBhvr>
                                      <p:tavLst>
                                        <p:tav tm="0">
                                          <p:val>
                                            <p:strVal val="#ppt_w*0.05"/>
                                          </p:val>
                                        </p:tav>
                                        <p:tav tm="100000">
                                          <p:val>
                                            <p:strVal val="#ppt_w"/>
                                          </p:val>
                                        </p:tav>
                                      </p:tavLst>
                                    </p:anim>
                                    <p:anim calcmode="lin" valueType="num">
                                      <p:cBhvr>
                                        <p:cTn id="43" dur="1000" fill="hold"/>
                                        <p:tgtEl>
                                          <p:spTgt spid="13322"/>
                                        </p:tgtEl>
                                        <p:attrNameLst>
                                          <p:attrName>ppt_h</p:attrName>
                                        </p:attrNameLst>
                                      </p:cBhvr>
                                      <p:tavLst>
                                        <p:tav tm="0">
                                          <p:val>
                                            <p:strVal val="#ppt_h"/>
                                          </p:val>
                                        </p:tav>
                                        <p:tav tm="100000">
                                          <p:val>
                                            <p:strVal val="#ppt_h"/>
                                          </p:val>
                                        </p:tav>
                                      </p:tavLst>
                                    </p:anim>
                                    <p:anim calcmode="lin" valueType="num">
                                      <p:cBhvr>
                                        <p:cTn id="44" dur="1000" fill="hold"/>
                                        <p:tgtEl>
                                          <p:spTgt spid="13322"/>
                                        </p:tgtEl>
                                        <p:attrNameLst>
                                          <p:attrName>ppt_x</p:attrName>
                                        </p:attrNameLst>
                                      </p:cBhvr>
                                      <p:tavLst>
                                        <p:tav tm="0">
                                          <p:val>
                                            <p:strVal val="#ppt_x-.2"/>
                                          </p:val>
                                        </p:tav>
                                        <p:tav tm="100000">
                                          <p:val>
                                            <p:strVal val="#ppt_x"/>
                                          </p:val>
                                        </p:tav>
                                      </p:tavLst>
                                    </p:anim>
                                    <p:anim calcmode="lin" valueType="num">
                                      <p:cBhvr>
                                        <p:cTn id="45" dur="1000" fill="hold"/>
                                        <p:tgtEl>
                                          <p:spTgt spid="13322"/>
                                        </p:tgtEl>
                                        <p:attrNameLst>
                                          <p:attrName>ppt_y</p:attrName>
                                        </p:attrNameLst>
                                      </p:cBhvr>
                                      <p:tavLst>
                                        <p:tav tm="0">
                                          <p:val>
                                            <p:strVal val="#ppt_y"/>
                                          </p:val>
                                        </p:tav>
                                        <p:tav tm="100000">
                                          <p:val>
                                            <p:strVal val="#ppt_y"/>
                                          </p:val>
                                        </p:tav>
                                      </p:tavLst>
                                    </p:anim>
                                    <p:animEffect transition="in" filter="fade">
                                      <p:cBhvr>
                                        <p:cTn id="46" dur="1000"/>
                                        <p:tgtEl>
                                          <p:spTgt spid="13322"/>
                                        </p:tgtEl>
                                      </p:cBhvr>
                                    </p:animEffect>
                                  </p:childTnLst>
                                </p:cTn>
                              </p:par>
                            </p:childTnLst>
                          </p:cTn>
                        </p:par>
                      </p:childTnLst>
                    </p:cTn>
                  </p:par>
                  <p:par>
                    <p:cTn id="47" fill="hold">
                      <p:stCondLst>
                        <p:cond delay="indefinite"/>
                      </p:stCondLst>
                      <p:childTnLst>
                        <p:par>
                          <p:cTn id="48" fill="hold">
                            <p:stCondLst>
                              <p:cond delay="0"/>
                            </p:stCondLst>
                            <p:childTnLst>
                              <p:par>
                                <p:cTn id="49" presetID="55" presetClass="entr" presetSubtype="0" fill="hold" grpId="0" nodeType="clickEffect">
                                  <p:stCondLst>
                                    <p:cond delay="0"/>
                                  </p:stCondLst>
                                  <p:childTnLst>
                                    <p:set>
                                      <p:cBhvr>
                                        <p:cTn id="50" dur="1" fill="hold">
                                          <p:stCondLst>
                                            <p:cond delay="0"/>
                                          </p:stCondLst>
                                        </p:cTn>
                                        <p:tgtEl>
                                          <p:spTgt spid="13320"/>
                                        </p:tgtEl>
                                        <p:attrNameLst>
                                          <p:attrName>style.visibility</p:attrName>
                                        </p:attrNameLst>
                                      </p:cBhvr>
                                      <p:to>
                                        <p:strVal val="visible"/>
                                      </p:to>
                                    </p:set>
                                    <p:anim calcmode="lin" valueType="num">
                                      <p:cBhvr>
                                        <p:cTn id="51" dur="500" fill="hold"/>
                                        <p:tgtEl>
                                          <p:spTgt spid="13320"/>
                                        </p:tgtEl>
                                        <p:attrNameLst>
                                          <p:attrName>ppt_w</p:attrName>
                                        </p:attrNameLst>
                                      </p:cBhvr>
                                      <p:tavLst>
                                        <p:tav tm="0">
                                          <p:val>
                                            <p:strVal val="#ppt_w*0.70"/>
                                          </p:val>
                                        </p:tav>
                                        <p:tav tm="100000">
                                          <p:val>
                                            <p:strVal val="#ppt_w"/>
                                          </p:val>
                                        </p:tav>
                                      </p:tavLst>
                                    </p:anim>
                                    <p:anim calcmode="lin" valueType="num">
                                      <p:cBhvr>
                                        <p:cTn id="52" dur="500" fill="hold"/>
                                        <p:tgtEl>
                                          <p:spTgt spid="13320"/>
                                        </p:tgtEl>
                                        <p:attrNameLst>
                                          <p:attrName>ppt_h</p:attrName>
                                        </p:attrNameLst>
                                      </p:cBhvr>
                                      <p:tavLst>
                                        <p:tav tm="0">
                                          <p:val>
                                            <p:strVal val="#ppt_h"/>
                                          </p:val>
                                        </p:tav>
                                        <p:tav tm="100000">
                                          <p:val>
                                            <p:strVal val="#ppt_h"/>
                                          </p:val>
                                        </p:tav>
                                      </p:tavLst>
                                    </p:anim>
                                    <p:animEffect transition="in" filter="fade">
                                      <p:cBhvr>
                                        <p:cTn id="53" dur="500"/>
                                        <p:tgtEl>
                                          <p:spTgt spid="13320"/>
                                        </p:tgtEl>
                                      </p:cBhvr>
                                    </p:animEffect>
                                  </p:childTnLst>
                                </p:cTn>
                              </p:par>
                            </p:childTnLst>
                          </p:cTn>
                        </p:par>
                        <p:par>
                          <p:cTn id="54" fill="hold">
                            <p:stCondLst>
                              <p:cond delay="500"/>
                            </p:stCondLst>
                            <p:childTnLst>
                              <p:par>
                                <p:cTn id="55" presetID="55" presetClass="entr" presetSubtype="0" fill="hold" grpId="0" nodeType="afterEffect">
                                  <p:stCondLst>
                                    <p:cond delay="0"/>
                                  </p:stCondLst>
                                  <p:childTnLst>
                                    <p:set>
                                      <p:cBhvr>
                                        <p:cTn id="56" dur="1" fill="hold">
                                          <p:stCondLst>
                                            <p:cond delay="0"/>
                                          </p:stCondLst>
                                        </p:cTn>
                                        <p:tgtEl>
                                          <p:spTgt spid="13315"/>
                                        </p:tgtEl>
                                        <p:attrNameLst>
                                          <p:attrName>style.visibility</p:attrName>
                                        </p:attrNameLst>
                                      </p:cBhvr>
                                      <p:to>
                                        <p:strVal val="visible"/>
                                      </p:to>
                                    </p:set>
                                    <p:anim calcmode="lin" valueType="num">
                                      <p:cBhvr>
                                        <p:cTn id="57" dur="500" fill="hold"/>
                                        <p:tgtEl>
                                          <p:spTgt spid="13315"/>
                                        </p:tgtEl>
                                        <p:attrNameLst>
                                          <p:attrName>ppt_w</p:attrName>
                                        </p:attrNameLst>
                                      </p:cBhvr>
                                      <p:tavLst>
                                        <p:tav tm="0">
                                          <p:val>
                                            <p:strVal val="#ppt_w*0.70"/>
                                          </p:val>
                                        </p:tav>
                                        <p:tav tm="100000">
                                          <p:val>
                                            <p:strVal val="#ppt_w"/>
                                          </p:val>
                                        </p:tav>
                                      </p:tavLst>
                                    </p:anim>
                                    <p:anim calcmode="lin" valueType="num">
                                      <p:cBhvr>
                                        <p:cTn id="58" dur="500" fill="hold"/>
                                        <p:tgtEl>
                                          <p:spTgt spid="13315"/>
                                        </p:tgtEl>
                                        <p:attrNameLst>
                                          <p:attrName>ppt_h</p:attrName>
                                        </p:attrNameLst>
                                      </p:cBhvr>
                                      <p:tavLst>
                                        <p:tav tm="0">
                                          <p:val>
                                            <p:strVal val="#ppt_h"/>
                                          </p:val>
                                        </p:tav>
                                        <p:tav tm="100000">
                                          <p:val>
                                            <p:strVal val="#ppt_h"/>
                                          </p:val>
                                        </p:tav>
                                      </p:tavLst>
                                    </p:anim>
                                    <p:animEffect transition="in" filter="fade">
                                      <p:cBhvr>
                                        <p:cTn id="59" dur="500"/>
                                        <p:tgtEl>
                                          <p:spTgt spid="13315"/>
                                        </p:tgtEl>
                                      </p:cBhvr>
                                    </p:animEffect>
                                  </p:childTnLst>
                                </p:cTn>
                              </p:par>
                              <p:par>
                                <p:cTn id="60" presetID="55" presetClass="entr" presetSubtype="0" fill="hold" nodeType="withEffect">
                                  <p:stCondLst>
                                    <p:cond delay="0"/>
                                  </p:stCondLst>
                                  <p:childTnLst>
                                    <p:set>
                                      <p:cBhvr>
                                        <p:cTn id="61" dur="1" fill="hold">
                                          <p:stCondLst>
                                            <p:cond delay="0"/>
                                          </p:stCondLst>
                                        </p:cTn>
                                        <p:tgtEl>
                                          <p:spTgt spid="13323">
                                            <p:txEl>
                                              <p:pRg st="0" end="0"/>
                                            </p:txEl>
                                          </p:spTgt>
                                        </p:tgtEl>
                                        <p:attrNameLst>
                                          <p:attrName>style.visibility</p:attrName>
                                        </p:attrNameLst>
                                      </p:cBhvr>
                                      <p:to>
                                        <p:strVal val="visible"/>
                                      </p:to>
                                    </p:set>
                                    <p:anim calcmode="lin" valueType="num">
                                      <p:cBhvr>
                                        <p:cTn id="62" dur="500" fill="hold"/>
                                        <p:tgtEl>
                                          <p:spTgt spid="13323">
                                            <p:txEl>
                                              <p:pRg st="0" end="0"/>
                                            </p:txEl>
                                          </p:spTgt>
                                        </p:tgtEl>
                                        <p:attrNameLst>
                                          <p:attrName>ppt_w</p:attrName>
                                        </p:attrNameLst>
                                      </p:cBhvr>
                                      <p:tavLst>
                                        <p:tav tm="0">
                                          <p:val>
                                            <p:strVal val="#ppt_w*0.70"/>
                                          </p:val>
                                        </p:tav>
                                        <p:tav tm="100000">
                                          <p:val>
                                            <p:strVal val="#ppt_w"/>
                                          </p:val>
                                        </p:tav>
                                      </p:tavLst>
                                    </p:anim>
                                    <p:anim calcmode="lin" valueType="num">
                                      <p:cBhvr>
                                        <p:cTn id="63" dur="500" fill="hold"/>
                                        <p:tgtEl>
                                          <p:spTgt spid="13323">
                                            <p:txEl>
                                              <p:pRg st="0" end="0"/>
                                            </p:txEl>
                                          </p:spTgt>
                                        </p:tgtEl>
                                        <p:attrNameLst>
                                          <p:attrName>ppt_h</p:attrName>
                                        </p:attrNameLst>
                                      </p:cBhvr>
                                      <p:tavLst>
                                        <p:tav tm="0">
                                          <p:val>
                                            <p:strVal val="#ppt_h"/>
                                          </p:val>
                                        </p:tav>
                                        <p:tav tm="100000">
                                          <p:val>
                                            <p:strVal val="#ppt_h"/>
                                          </p:val>
                                        </p:tav>
                                      </p:tavLst>
                                    </p:anim>
                                    <p:animEffect transition="in" filter="fade">
                                      <p:cBhvr>
                                        <p:cTn id="64" dur="500"/>
                                        <p:tgtEl>
                                          <p:spTgt spid="133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autoUpdateAnimBg="0"/>
      <p:bldP spid="13316" grpId="0" animBg="1" autoUpdateAnimBg="0"/>
      <p:bldP spid="13317" grpId="0" animBg="1" autoUpdateAnimBg="0"/>
      <p:bldP spid="13318" grpId="0" animBg="1" autoUpdateAnimBg="0"/>
      <p:bldP spid="13319" grpId="0" animBg="1" autoUpdateAnimBg="0"/>
      <p:bldP spid="13320" grpId="0" animBg="1" autoUpdateAnimBg="0"/>
      <p:bldP spid="13321" grpId="0" autoUpdateAnimBg="0"/>
      <p:bldP spid="1332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44454" y="764275"/>
            <a:ext cx="7558340" cy="2677656"/>
          </a:xfrm>
          <a:prstGeom prst="rect">
            <a:avLst/>
          </a:prstGeom>
          <a:noFill/>
        </p:spPr>
        <p:txBody>
          <a:bodyPr wrap="square" rtlCol="0">
            <a:spAutoFit/>
          </a:bodyPr>
          <a:lstStyle/>
          <a:p>
            <a:r>
              <a:rPr lang="zh-CN" altLang="en-US" sz="2400" dirty="0" smtClean="0">
                <a:solidFill>
                  <a:srgbClr val="FF0000"/>
                </a:solidFill>
                <a:latin typeface="微软雅黑"/>
              </a:rPr>
              <a:t>       在中航油</a:t>
            </a:r>
            <a:r>
              <a:rPr lang="en-US" altLang="zh-CN" sz="2400" dirty="0" smtClean="0">
                <a:solidFill>
                  <a:srgbClr val="FF0000"/>
                </a:solidFill>
                <a:latin typeface="微软雅黑"/>
              </a:rPr>
              <a:t>(</a:t>
            </a:r>
            <a:r>
              <a:rPr lang="zh-CN" altLang="en-US" sz="2400" dirty="0" smtClean="0">
                <a:solidFill>
                  <a:srgbClr val="FF0000"/>
                </a:solidFill>
                <a:latin typeface="微软雅黑"/>
              </a:rPr>
              <a:t>新加坡</a:t>
            </a:r>
            <a:r>
              <a:rPr lang="en-US" altLang="zh-CN" sz="2400" dirty="0" smtClean="0">
                <a:solidFill>
                  <a:srgbClr val="FF0000"/>
                </a:solidFill>
                <a:latin typeface="微软雅黑"/>
              </a:rPr>
              <a:t>)</a:t>
            </a:r>
            <a:r>
              <a:rPr lang="zh-CN" altLang="en-US" sz="2400" dirty="0" smtClean="0">
                <a:solidFill>
                  <a:srgbClr val="FF0000"/>
                </a:solidFill>
                <a:latin typeface="微软雅黑"/>
              </a:rPr>
              <a:t>事件中，还存在许多其它类型的风险，如信用风险、法律风险等</a:t>
            </a:r>
            <a:r>
              <a:rPr lang="en-US" altLang="zh-CN" sz="2400" dirty="0" smtClean="0">
                <a:solidFill>
                  <a:srgbClr val="FF0000"/>
                </a:solidFill>
                <a:latin typeface="微软雅黑"/>
              </a:rPr>
              <a:t>.</a:t>
            </a:r>
            <a:r>
              <a:rPr lang="zh-CN" altLang="en-US" sz="2400" dirty="0" smtClean="0">
                <a:solidFill>
                  <a:srgbClr val="FF0000"/>
                </a:solidFill>
                <a:latin typeface="微软雅黑"/>
              </a:rPr>
              <a:t>但我们认为就事件本身而言，道德风险、操作风险和市场风险在各种风险中处于主要地位，并且这三种风险构成了一个循环</a:t>
            </a:r>
            <a:r>
              <a:rPr lang="en-US" altLang="zh-CN" sz="2400" dirty="0" smtClean="0">
                <a:solidFill>
                  <a:srgbClr val="FF0000"/>
                </a:solidFill>
                <a:latin typeface="微软雅黑"/>
              </a:rPr>
              <a:t>:</a:t>
            </a:r>
          </a:p>
          <a:p>
            <a:r>
              <a:rPr lang="zh-CN" altLang="en-US" sz="2400" dirty="0" smtClean="0">
                <a:solidFill>
                  <a:srgbClr val="FF0000"/>
                </a:solidFill>
                <a:latin typeface="微软雅黑"/>
              </a:rPr>
              <a:t>市场风险的增大加剧了道德风险的程度，导致在中航油</a:t>
            </a:r>
            <a:r>
              <a:rPr lang="en-US" altLang="zh-CN" sz="2400" dirty="0" smtClean="0">
                <a:solidFill>
                  <a:srgbClr val="FF0000"/>
                </a:solidFill>
                <a:latin typeface="微软雅黑"/>
              </a:rPr>
              <a:t>(</a:t>
            </a:r>
            <a:r>
              <a:rPr lang="zh-CN" altLang="en-US" sz="2400" dirty="0" smtClean="0">
                <a:solidFill>
                  <a:srgbClr val="FF0000"/>
                </a:solidFill>
                <a:latin typeface="微软雅黑"/>
              </a:rPr>
              <a:t>新加坡</a:t>
            </a:r>
            <a:r>
              <a:rPr lang="en-US" altLang="zh-CN" sz="2400" dirty="0" smtClean="0">
                <a:solidFill>
                  <a:srgbClr val="FF0000"/>
                </a:solidFill>
                <a:latin typeface="微软雅黑"/>
              </a:rPr>
              <a:t>)</a:t>
            </a:r>
            <a:r>
              <a:rPr lang="zh-CN" altLang="en-US" sz="2400" dirty="0" smtClean="0">
                <a:solidFill>
                  <a:srgbClr val="FF0000"/>
                </a:solidFill>
                <a:latin typeface="微软雅黑"/>
              </a:rPr>
              <a:t>内部又产生新的操作风险</a:t>
            </a:r>
            <a:r>
              <a:rPr lang="en-US" altLang="zh-CN" sz="2400" dirty="0" smtClean="0">
                <a:solidFill>
                  <a:srgbClr val="FF0000"/>
                </a:solidFill>
                <a:latin typeface="微软雅黑"/>
              </a:rPr>
              <a:t>;</a:t>
            </a:r>
            <a:r>
              <a:rPr lang="zh-CN" altLang="en-US" sz="2400" dirty="0" smtClean="0">
                <a:solidFill>
                  <a:srgbClr val="FF0000"/>
                </a:solidFill>
                <a:latin typeface="微软雅黑"/>
              </a:rPr>
              <a:t>在不利的市场</a:t>
            </a:r>
          </a:p>
          <a:p>
            <a:r>
              <a:rPr lang="zh-CN" altLang="en-US" sz="2400" dirty="0" smtClean="0">
                <a:solidFill>
                  <a:srgbClr val="FF0000"/>
                </a:solidFill>
                <a:latin typeface="微软雅黑"/>
              </a:rPr>
              <a:t>价格波动下，新的操作风险将进一步扩大市场风险</a:t>
            </a:r>
            <a:r>
              <a:rPr lang="en-US" altLang="zh-CN" sz="2400" dirty="0" smtClean="0">
                <a:solidFill>
                  <a:srgbClr val="FF0000"/>
                </a:solidFill>
                <a:latin typeface="微软雅黑"/>
              </a:rPr>
              <a:t>.</a:t>
            </a:r>
            <a:endParaRPr lang="zh-CN" altLang="en-US" sz="2400" dirty="0">
              <a:solidFill>
                <a:prstClr val="black"/>
              </a:solidFill>
              <a:latin typeface="微软雅黑"/>
            </a:endParaRPr>
          </a:p>
        </p:txBody>
      </p:sp>
      <p:pic>
        <p:nvPicPr>
          <p:cNvPr id="1026" name="Picture 2"/>
          <p:cNvPicPr>
            <a:picLocks noChangeAspect="1" noChangeArrowheads="1"/>
          </p:cNvPicPr>
          <p:nvPr/>
        </p:nvPicPr>
        <p:blipFill>
          <a:blip r:embed="rId2"/>
          <a:srcRect/>
          <a:stretch>
            <a:fillRect/>
          </a:stretch>
        </p:blipFill>
        <p:spPr bwMode="auto">
          <a:xfrm>
            <a:off x="0" y="0"/>
            <a:ext cx="2819400" cy="3333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970937" y="3903260"/>
            <a:ext cx="5660670" cy="2042161"/>
          </a:xfrm>
          <a:prstGeom prst="rect">
            <a:avLst/>
          </a:prstGeom>
          <a:noFill/>
          <a:ln w="9525">
            <a:noFill/>
            <a:miter lim="800000"/>
            <a:headEnd/>
            <a:tailEnd/>
          </a:ln>
        </p:spPr>
      </p:pic>
      <p:sp>
        <p:nvSpPr>
          <p:cNvPr id="8" name="TextBox 7"/>
          <p:cNvSpPr txBox="1"/>
          <p:nvPr/>
        </p:nvSpPr>
        <p:spPr>
          <a:xfrm>
            <a:off x="6782937" y="6195241"/>
            <a:ext cx="1869744" cy="369332"/>
          </a:xfrm>
          <a:prstGeom prst="rect">
            <a:avLst/>
          </a:prstGeom>
          <a:noFill/>
        </p:spPr>
        <p:txBody>
          <a:bodyPr wrap="square" rtlCol="0">
            <a:spAutoFit/>
          </a:bodyPr>
          <a:lstStyle/>
          <a:p>
            <a:r>
              <a:rPr lang="zh-CN" altLang="en-US" dirty="0" smtClean="0"/>
              <a:t>风险循环模型</a:t>
            </a:r>
            <a:endParaRPr lang="zh-CN" altLang="en-US" dirty="0"/>
          </a:p>
        </p:txBody>
      </p:sp>
    </p:spTree>
    <p:extLst>
      <p:ext uri="{BB962C8B-B14F-4D97-AF65-F5344CB8AC3E}">
        <p14:creationId xmlns="" xmlns:p14="http://schemas.microsoft.com/office/powerpoint/2010/main" val="29203531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8" y="3280459"/>
            <a:ext cx="3602147" cy="972574"/>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a:latin typeface="+mj-lt"/>
                <a:ea typeface="微软雅黑" charset="0"/>
              </a:rPr>
              <a:t>THREE</a:t>
            </a:r>
          </a:p>
        </p:txBody>
      </p:sp>
      <p:sp>
        <p:nvSpPr>
          <p:cNvPr id="3" name="文本框 2"/>
          <p:cNvSpPr txBox="1"/>
          <p:nvPr/>
        </p:nvSpPr>
        <p:spPr>
          <a:xfrm>
            <a:off x="3289111" y="1646704"/>
            <a:ext cx="6223380" cy="1292662"/>
          </a:xfrm>
          <a:prstGeom prst="rect">
            <a:avLst/>
          </a:prstGeom>
          <a:noFill/>
        </p:spPr>
        <p:txBody>
          <a:bodyPr wrap="square" rtlCol="0">
            <a:spAutoFit/>
          </a:bodyPr>
          <a:lstStyle/>
          <a:p>
            <a:pPr algn="ctr" defTabSz="609585">
              <a:lnSpc>
                <a:spcPct val="130000"/>
              </a:lnSpc>
            </a:pPr>
            <a:r>
              <a:rPr lang="zh-CN" altLang="en-US" sz="6000" dirty="0" smtClean="0">
                <a:latin typeface="+mj-lt"/>
                <a:ea typeface="微软雅黑" charset="0"/>
              </a:rPr>
              <a:t>风险评估（</a:t>
            </a:r>
            <a:r>
              <a:rPr lang="en-US" altLang="zh-CN" sz="6000" dirty="0" err="1" smtClean="0">
                <a:latin typeface="+mj-lt"/>
                <a:ea typeface="微软雅黑" charset="0"/>
              </a:rPr>
              <a:t>VaR</a:t>
            </a:r>
            <a:r>
              <a:rPr lang="zh-CN" altLang="en-US" sz="6000" dirty="0" smtClean="0">
                <a:latin typeface="+mj-lt"/>
                <a:ea typeface="微软雅黑" charset="0"/>
              </a:rPr>
              <a:t>法）</a:t>
            </a:r>
            <a:endParaRPr lang="en-US" altLang="zh-CN" sz="6000" dirty="0" smtClean="0">
              <a:latin typeface="+mj-lt"/>
              <a:ea typeface="微软雅黑" charset="0"/>
            </a:endParaRPr>
          </a:p>
        </p:txBody>
      </p:sp>
      <p:sp>
        <p:nvSpPr>
          <p:cNvPr id="4" name="矩形 3"/>
          <p:cNvSpPr/>
          <p:nvPr/>
        </p:nvSpPr>
        <p:spPr>
          <a:xfrm>
            <a:off x="4889819" y="4139694"/>
            <a:ext cx="2412367"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 xmlns:p14="http://schemas.microsoft.com/office/powerpoint/2010/main" val="155004937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19087" y="2136339"/>
            <a:ext cx="7765142" cy="1754326"/>
          </a:xfrm>
          <a:prstGeom prst="rect">
            <a:avLst/>
          </a:prstGeom>
        </p:spPr>
        <p:txBody>
          <a:bodyPr wrap="square">
            <a:spAutoFit/>
          </a:bodyPr>
          <a:lstStyle/>
          <a:p>
            <a:r>
              <a:rPr lang="zh-CN" altLang="en-US" dirty="0" smtClean="0"/>
              <a:t>          风险评估</a:t>
            </a:r>
            <a:r>
              <a:rPr lang="en-US" altLang="zh-CN" dirty="0" smtClean="0"/>
              <a:t>(Crick assessment)</a:t>
            </a:r>
            <a:r>
              <a:rPr lang="zh-CN" altLang="en-US" dirty="0" smtClean="0"/>
              <a:t>是风险管理中重要而基础的环节之一，使用定量技术进行风险评估更是衍生产品交易中必须要做的分析</a:t>
            </a:r>
            <a:r>
              <a:rPr lang="en-US" altLang="zh-CN" dirty="0" smtClean="0"/>
              <a:t>.</a:t>
            </a:r>
            <a:r>
              <a:rPr lang="zh-CN" altLang="en-US" dirty="0" smtClean="0"/>
              <a:t>只有在客观的风险评估的基础上，管理者才能够有效地设计或实施风险反应</a:t>
            </a:r>
            <a:r>
              <a:rPr lang="en-US" altLang="zh-CN" dirty="0" smtClean="0"/>
              <a:t>(</a:t>
            </a:r>
            <a:r>
              <a:rPr lang="en-US" altLang="zh-CN" dirty="0" err="1" smtClean="0"/>
              <a:t>Crickresponse</a:t>
            </a:r>
            <a:r>
              <a:rPr lang="en-US" altLang="zh-CN" dirty="0" smtClean="0"/>
              <a:t>:</a:t>
            </a:r>
            <a:r>
              <a:rPr lang="zh-CN" altLang="en-US" dirty="0" smtClean="0"/>
              <a:t>风险规避、风险降低、风险分享和接受</a:t>
            </a:r>
            <a:r>
              <a:rPr lang="en-US" altLang="zh-CN" dirty="0" smtClean="0"/>
              <a:t>.</a:t>
            </a:r>
            <a:r>
              <a:rPr lang="zh-CN" altLang="en-US" dirty="0" smtClean="0"/>
              <a:t>如果不进行这样的手续或者是将相关的讯息置之不理，那么风险管理体系就不可能发挥完整的作用，而这可能成为新一轮的风险循环过程的开端，产生更多的操作风险甚至道德风险</a:t>
            </a:r>
            <a:r>
              <a:rPr lang="en-US" altLang="zh-CN" dirty="0" smtClean="0"/>
              <a:t>.</a:t>
            </a:r>
            <a:endParaRPr lang="zh-CN" altLang="en-US" dirty="0"/>
          </a:p>
        </p:txBody>
      </p:sp>
      <p:grpSp>
        <p:nvGrpSpPr>
          <p:cNvPr id="3" name="组合 2"/>
          <p:cNvGrpSpPr/>
          <p:nvPr/>
        </p:nvGrpSpPr>
        <p:grpSpPr>
          <a:xfrm>
            <a:off x="3" y="60524"/>
            <a:ext cx="2800529" cy="307777"/>
            <a:chOff x="0" y="60523"/>
            <a:chExt cx="2800528" cy="307777"/>
          </a:xfrm>
        </p:grpSpPr>
        <p:sp>
          <p:nvSpPr>
            <p:cNvPr id="4" name="矩形 3"/>
            <p:cNvSpPr/>
            <p:nvPr/>
          </p:nvSpPr>
          <p:spPr>
            <a:xfrm>
              <a:off x="0" y="60523"/>
              <a:ext cx="2666370" cy="307777"/>
            </a:xfrm>
            <a:prstGeom prst="rect">
              <a:avLst/>
            </a:prstGeom>
          </p:spPr>
          <p:txBody>
            <a:bodyPr wrap="none">
              <a:spAutoFit/>
            </a:bodyPr>
            <a:lstStyle/>
            <a:p>
              <a:r>
                <a:rPr lang="en-US" altLang="zh-CN" sz="1400" b="1" dirty="0">
                  <a:solidFill>
                    <a:prstClr val="black"/>
                  </a:solidFill>
                </a:rPr>
                <a:t>PART </a:t>
              </a:r>
              <a:r>
                <a:rPr lang="en-US" altLang="zh-CN" sz="1400" b="1" dirty="0" smtClean="0">
                  <a:solidFill>
                    <a:prstClr val="black"/>
                  </a:solidFill>
                </a:rPr>
                <a:t>THREE </a:t>
              </a:r>
              <a:r>
                <a:rPr lang="zh-CN" altLang="en-US" sz="1400" b="1" dirty="0" smtClean="0">
                  <a:solidFill>
                    <a:prstClr val="black"/>
                  </a:solidFill>
                </a:rPr>
                <a:t>风险评估（</a:t>
              </a:r>
              <a:r>
                <a:rPr lang="en-US" altLang="zh-CN" sz="1400" b="1" dirty="0" err="1" smtClean="0">
                  <a:solidFill>
                    <a:prstClr val="black"/>
                  </a:solidFill>
                </a:rPr>
                <a:t>VaR</a:t>
              </a:r>
              <a:r>
                <a:rPr lang="zh-CN" altLang="en-US" sz="1400" b="1" dirty="0" smtClean="0">
                  <a:solidFill>
                    <a:prstClr val="black"/>
                  </a:solidFill>
                </a:rPr>
                <a:t>法）</a:t>
              </a:r>
              <a:endParaRPr lang="zh-CN" altLang="en-US" sz="1400" b="1" dirty="0">
                <a:solidFill>
                  <a:prstClr val="black"/>
                </a:solidFill>
              </a:endParaRPr>
            </a:p>
          </p:txBody>
        </p:sp>
        <p:sp>
          <p:nvSpPr>
            <p:cNvPr id="5" name="椭圆 4"/>
            <p:cNvSpPr/>
            <p:nvPr/>
          </p:nvSpPr>
          <p:spPr>
            <a:xfrm>
              <a:off x="2669611"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prstClr val="white"/>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 y="60524"/>
            <a:ext cx="2800529" cy="307777"/>
            <a:chOff x="0" y="60523"/>
            <a:chExt cx="2800528" cy="307777"/>
          </a:xfrm>
        </p:grpSpPr>
        <p:sp>
          <p:nvSpPr>
            <p:cNvPr id="24" name="矩形 23"/>
            <p:cNvSpPr/>
            <p:nvPr/>
          </p:nvSpPr>
          <p:spPr>
            <a:xfrm>
              <a:off x="0" y="60523"/>
              <a:ext cx="2666370" cy="307777"/>
            </a:xfrm>
            <a:prstGeom prst="rect">
              <a:avLst/>
            </a:prstGeom>
          </p:spPr>
          <p:txBody>
            <a:bodyPr wrap="none">
              <a:spAutoFit/>
            </a:bodyPr>
            <a:lstStyle/>
            <a:p>
              <a:r>
                <a:rPr lang="en-US" altLang="zh-CN" sz="1400" b="1" dirty="0">
                  <a:solidFill>
                    <a:prstClr val="black"/>
                  </a:solidFill>
                </a:rPr>
                <a:t>PART </a:t>
              </a:r>
              <a:r>
                <a:rPr lang="en-US" altLang="zh-CN" sz="1400" b="1" dirty="0" smtClean="0">
                  <a:solidFill>
                    <a:prstClr val="black"/>
                  </a:solidFill>
                </a:rPr>
                <a:t>THREE </a:t>
              </a:r>
              <a:r>
                <a:rPr lang="zh-CN" altLang="en-US" sz="1400" b="1" dirty="0" smtClean="0">
                  <a:solidFill>
                    <a:prstClr val="black"/>
                  </a:solidFill>
                </a:rPr>
                <a:t>风险评估（</a:t>
              </a:r>
              <a:r>
                <a:rPr lang="en-US" altLang="zh-CN" sz="1400" b="1" dirty="0" err="1" smtClean="0">
                  <a:solidFill>
                    <a:prstClr val="black"/>
                  </a:solidFill>
                </a:rPr>
                <a:t>VaR</a:t>
              </a:r>
              <a:r>
                <a:rPr lang="zh-CN" altLang="en-US" sz="1400" b="1" dirty="0" smtClean="0">
                  <a:solidFill>
                    <a:prstClr val="black"/>
                  </a:solidFill>
                </a:rPr>
                <a:t>法）</a:t>
              </a:r>
              <a:endParaRPr lang="zh-CN" altLang="en-US" sz="1400" b="1" dirty="0">
                <a:solidFill>
                  <a:prstClr val="black"/>
                </a:solidFill>
              </a:endParaRPr>
            </a:p>
          </p:txBody>
        </p:sp>
        <p:sp>
          <p:nvSpPr>
            <p:cNvPr id="25" name="椭圆 24"/>
            <p:cNvSpPr/>
            <p:nvPr/>
          </p:nvSpPr>
          <p:spPr>
            <a:xfrm>
              <a:off x="2669611"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prstClr val="white"/>
                </a:solidFill>
              </a:endParaRPr>
            </a:p>
          </p:txBody>
        </p:sp>
      </p:grpSp>
      <p:sp>
        <p:nvSpPr>
          <p:cNvPr id="2" name="TextBox 1"/>
          <p:cNvSpPr txBox="1"/>
          <p:nvPr/>
        </p:nvSpPr>
        <p:spPr>
          <a:xfrm>
            <a:off x="4234375" y="532263"/>
            <a:ext cx="7679722" cy="1200329"/>
          </a:xfrm>
          <a:prstGeom prst="rect">
            <a:avLst/>
          </a:prstGeom>
          <a:noFill/>
        </p:spPr>
        <p:txBody>
          <a:bodyPr wrap="square" rtlCol="0">
            <a:spAutoFit/>
          </a:bodyPr>
          <a:lstStyle/>
          <a:p>
            <a:r>
              <a:rPr lang="zh-CN" altLang="en-US" sz="2400" dirty="0" smtClean="0">
                <a:solidFill>
                  <a:srgbClr val="FF0000"/>
                </a:solidFill>
                <a:latin typeface="+mn-ea"/>
              </a:rPr>
              <a:t>    </a:t>
            </a:r>
          </a:p>
          <a:p>
            <a:endParaRPr lang="en-US" altLang="zh-CN" sz="2400" dirty="0">
              <a:latin typeface="+mn-ea"/>
            </a:endParaRPr>
          </a:p>
          <a:p>
            <a:endParaRPr lang="zh-CN" altLang="en-US" sz="2400" dirty="0">
              <a:latin typeface="+mn-ea"/>
            </a:endParaRPr>
          </a:p>
        </p:txBody>
      </p:sp>
      <p:pic>
        <p:nvPicPr>
          <p:cNvPr id="1027" name="Picture 3"/>
          <p:cNvPicPr>
            <a:picLocks noChangeAspect="1" noChangeArrowheads="1"/>
          </p:cNvPicPr>
          <p:nvPr/>
        </p:nvPicPr>
        <p:blipFill>
          <a:blip r:embed="rId2"/>
          <a:srcRect/>
          <a:stretch>
            <a:fillRect/>
          </a:stretch>
        </p:blipFill>
        <p:spPr bwMode="auto">
          <a:xfrm>
            <a:off x="4151978" y="3176090"/>
            <a:ext cx="7228265" cy="848720"/>
          </a:xfrm>
          <a:prstGeom prst="rect">
            <a:avLst/>
          </a:prstGeom>
          <a:noFill/>
          <a:ln w="9525">
            <a:noFill/>
            <a:miter lim="800000"/>
            <a:headEnd/>
            <a:tailEnd/>
          </a:ln>
        </p:spPr>
      </p:pic>
      <p:pic>
        <p:nvPicPr>
          <p:cNvPr id="1029" name="Picture 5"/>
          <p:cNvPicPr>
            <a:picLocks noChangeAspect="1" noChangeArrowheads="1"/>
          </p:cNvPicPr>
          <p:nvPr/>
        </p:nvPicPr>
        <p:blipFill>
          <a:blip r:embed="rId3"/>
          <a:srcRect/>
          <a:stretch>
            <a:fillRect/>
          </a:stretch>
        </p:blipFill>
        <p:spPr bwMode="auto">
          <a:xfrm>
            <a:off x="2497540" y="4971205"/>
            <a:ext cx="9416557" cy="828887"/>
          </a:xfrm>
          <a:prstGeom prst="rect">
            <a:avLst/>
          </a:prstGeom>
          <a:noFill/>
          <a:ln w="9525">
            <a:noFill/>
            <a:miter lim="800000"/>
            <a:headEnd/>
            <a:tailEnd/>
          </a:ln>
        </p:spPr>
      </p:pic>
      <p:sp>
        <p:nvSpPr>
          <p:cNvPr id="10" name="矩形 9"/>
          <p:cNvSpPr/>
          <p:nvPr/>
        </p:nvSpPr>
        <p:spPr>
          <a:xfrm>
            <a:off x="3048000" y="3846176"/>
            <a:ext cx="8655633" cy="923330"/>
          </a:xfrm>
          <a:prstGeom prst="rect">
            <a:avLst/>
          </a:prstGeom>
        </p:spPr>
        <p:txBody>
          <a:bodyPr wrap="square">
            <a:spAutoFit/>
          </a:bodyPr>
          <a:lstStyle/>
          <a:p>
            <a:r>
              <a:rPr lang="zh-CN" altLang="en-US" dirty="0" smtClean="0">
                <a:latin typeface="+mn-ea"/>
              </a:rPr>
              <a:t>     其中     为投资组合在持有期   内的价值变动，</a:t>
            </a:r>
            <a:r>
              <a:rPr lang="en-US" altLang="zh-CN" dirty="0" smtClean="0">
                <a:latin typeface="+mn-ea"/>
              </a:rPr>
              <a:t>1- a</a:t>
            </a:r>
            <a:r>
              <a:rPr lang="zh-CN" altLang="en-US" dirty="0" smtClean="0">
                <a:latin typeface="+mn-ea"/>
              </a:rPr>
              <a:t>为置信水平</a:t>
            </a:r>
            <a:r>
              <a:rPr lang="en-US" altLang="zh-CN" dirty="0" smtClean="0">
                <a:latin typeface="+mn-ea"/>
              </a:rPr>
              <a:t>.</a:t>
            </a:r>
            <a:r>
              <a:rPr lang="zh-CN" altLang="en-US" dirty="0" smtClean="0">
                <a:latin typeface="+mn-ea"/>
              </a:rPr>
              <a:t>除了价格，还可以通过投资组合的收益率来计算</a:t>
            </a:r>
            <a:r>
              <a:rPr lang="en-US" altLang="zh-CN" dirty="0" err="1" smtClean="0">
                <a:latin typeface="+mn-ea"/>
              </a:rPr>
              <a:t>VaR</a:t>
            </a:r>
            <a:r>
              <a:rPr lang="zh-CN" altLang="en-US" dirty="0" smtClean="0">
                <a:latin typeface="+mn-ea"/>
              </a:rPr>
              <a:t>的大小。记    为投资组合连续收益率分布的</a:t>
            </a:r>
            <a:r>
              <a:rPr lang="en-US" altLang="zh-CN" dirty="0" smtClean="0">
                <a:latin typeface="+mn-ea"/>
              </a:rPr>
              <a:t>a</a:t>
            </a:r>
            <a:r>
              <a:rPr lang="zh-CN" altLang="en-US" dirty="0" smtClean="0">
                <a:latin typeface="+mn-ea"/>
              </a:rPr>
              <a:t>一分位数，则</a:t>
            </a:r>
            <a:r>
              <a:rPr lang="en-US" altLang="zh-CN" dirty="0" err="1" smtClean="0">
                <a:latin typeface="+mn-ea"/>
              </a:rPr>
              <a:t>VaR</a:t>
            </a:r>
            <a:r>
              <a:rPr lang="zh-CN" altLang="en-US" dirty="0" smtClean="0">
                <a:latin typeface="+mn-ea"/>
              </a:rPr>
              <a:t>可以通过下列公式来计算</a:t>
            </a:r>
            <a:r>
              <a:rPr lang="en-US" altLang="zh-CN" dirty="0" smtClean="0">
                <a:latin typeface="+mn-ea"/>
              </a:rPr>
              <a:t>:</a:t>
            </a:r>
          </a:p>
        </p:txBody>
      </p:sp>
      <p:sp>
        <p:nvSpPr>
          <p:cNvPr id="11" name="矩形 10"/>
          <p:cNvSpPr/>
          <p:nvPr/>
        </p:nvSpPr>
        <p:spPr>
          <a:xfrm>
            <a:off x="3048000" y="2471255"/>
            <a:ext cx="8866097" cy="923330"/>
          </a:xfrm>
          <a:prstGeom prst="rect">
            <a:avLst/>
          </a:prstGeom>
        </p:spPr>
        <p:txBody>
          <a:bodyPr wrap="square">
            <a:spAutoFit/>
          </a:bodyPr>
          <a:lstStyle/>
          <a:p>
            <a:r>
              <a:rPr lang="zh-CN" altLang="en-US" dirty="0" smtClean="0">
                <a:latin typeface="+mn-ea"/>
              </a:rPr>
              <a:t>             对</a:t>
            </a:r>
            <a:r>
              <a:rPr lang="en-US" altLang="zh-CN" dirty="0" err="1" smtClean="0">
                <a:latin typeface="+mn-ea"/>
              </a:rPr>
              <a:t>VaR</a:t>
            </a:r>
            <a:r>
              <a:rPr lang="zh-CN" altLang="en-US" dirty="0" smtClean="0">
                <a:latin typeface="+mn-ea"/>
              </a:rPr>
              <a:t>的定义为：在预先给定置信区间上估计给定投资工具或组合在未来资产价格波动下可能的或潜在的最大损失。在这个定义下，</a:t>
            </a:r>
            <a:r>
              <a:rPr lang="en-US" altLang="zh-CN" dirty="0" err="1" smtClean="0">
                <a:latin typeface="+mn-ea"/>
              </a:rPr>
              <a:t>VaR</a:t>
            </a:r>
            <a:r>
              <a:rPr lang="zh-CN" altLang="en-US" dirty="0" smtClean="0">
                <a:latin typeface="+mn-ea"/>
              </a:rPr>
              <a:t>将可能发生的损失用一个数字来涵盖</a:t>
            </a:r>
            <a:r>
              <a:rPr lang="en-US" altLang="zh-CN" dirty="0" smtClean="0">
                <a:latin typeface="+mn-ea"/>
              </a:rPr>
              <a:t>.</a:t>
            </a:r>
            <a:r>
              <a:rPr lang="zh-CN" altLang="en-US" dirty="0" smtClean="0">
                <a:latin typeface="+mn-ea"/>
              </a:rPr>
              <a:t>从数学角度出发，</a:t>
            </a:r>
            <a:r>
              <a:rPr lang="en-US" altLang="zh-CN" dirty="0" err="1" smtClean="0">
                <a:latin typeface="+mn-ea"/>
              </a:rPr>
              <a:t>VaR</a:t>
            </a:r>
            <a:r>
              <a:rPr lang="zh-CN" altLang="en-US" dirty="0" smtClean="0">
                <a:latin typeface="+mn-ea"/>
              </a:rPr>
              <a:t>可以视为一个统计指标，用公式表示为：</a:t>
            </a:r>
          </a:p>
        </p:txBody>
      </p:sp>
      <p:pic>
        <p:nvPicPr>
          <p:cNvPr id="1030" name="Picture 6"/>
          <p:cNvPicPr>
            <a:picLocks noChangeAspect="1" noChangeArrowheads="1"/>
          </p:cNvPicPr>
          <p:nvPr/>
        </p:nvPicPr>
        <p:blipFill>
          <a:blip r:embed="rId4"/>
          <a:srcRect/>
          <a:stretch>
            <a:fillRect/>
          </a:stretch>
        </p:blipFill>
        <p:spPr bwMode="auto">
          <a:xfrm>
            <a:off x="3858137" y="2471255"/>
            <a:ext cx="752475" cy="304800"/>
          </a:xfrm>
          <a:prstGeom prst="rect">
            <a:avLst/>
          </a:prstGeom>
          <a:noFill/>
          <a:ln w="9525">
            <a:noFill/>
            <a:miter lim="800000"/>
            <a:headEnd/>
            <a:tailEnd/>
          </a:ln>
        </p:spPr>
      </p:pic>
      <p:pic>
        <p:nvPicPr>
          <p:cNvPr id="1031" name="Picture 7"/>
          <p:cNvPicPr>
            <a:picLocks noChangeAspect="1" noChangeArrowheads="1"/>
          </p:cNvPicPr>
          <p:nvPr/>
        </p:nvPicPr>
        <p:blipFill>
          <a:blip r:embed="rId5"/>
          <a:srcRect/>
          <a:stretch>
            <a:fillRect/>
          </a:stretch>
        </p:blipFill>
        <p:spPr bwMode="auto">
          <a:xfrm>
            <a:off x="4143887" y="3846176"/>
            <a:ext cx="466725" cy="342900"/>
          </a:xfrm>
          <a:prstGeom prst="rect">
            <a:avLst/>
          </a:prstGeom>
          <a:noFill/>
          <a:ln w="9525">
            <a:noFill/>
            <a:miter lim="800000"/>
            <a:headEnd/>
            <a:tailEnd/>
          </a:ln>
        </p:spPr>
      </p:pic>
      <p:sp>
        <p:nvSpPr>
          <p:cNvPr id="14" name="矩形 13"/>
          <p:cNvSpPr/>
          <p:nvPr/>
        </p:nvSpPr>
        <p:spPr>
          <a:xfrm>
            <a:off x="4234375" y="5800092"/>
            <a:ext cx="3762568" cy="369332"/>
          </a:xfrm>
          <a:prstGeom prst="rect">
            <a:avLst/>
          </a:prstGeom>
        </p:spPr>
        <p:txBody>
          <a:bodyPr wrap="none">
            <a:spAutoFit/>
          </a:bodyPr>
          <a:lstStyle/>
          <a:p>
            <a:r>
              <a:rPr lang="zh-CN" altLang="en-US" dirty="0" smtClean="0">
                <a:latin typeface="+mn-ea"/>
              </a:rPr>
              <a:t>其中    ，为投资组合的即期价值</a:t>
            </a:r>
            <a:r>
              <a:rPr lang="en-US" altLang="zh-CN" dirty="0" smtClean="0">
                <a:latin typeface="+mn-ea"/>
              </a:rPr>
              <a:t>.</a:t>
            </a:r>
            <a:endParaRPr lang="zh-CN" altLang="en-US" dirty="0"/>
          </a:p>
        </p:txBody>
      </p:sp>
      <p:pic>
        <p:nvPicPr>
          <p:cNvPr id="1032" name="Picture 8"/>
          <p:cNvPicPr>
            <a:picLocks noChangeAspect="1" noChangeArrowheads="1"/>
          </p:cNvPicPr>
          <p:nvPr/>
        </p:nvPicPr>
        <p:blipFill>
          <a:blip r:embed="rId6"/>
          <a:srcRect/>
          <a:stretch>
            <a:fillRect/>
          </a:stretch>
        </p:blipFill>
        <p:spPr bwMode="auto">
          <a:xfrm>
            <a:off x="6816488" y="3893801"/>
            <a:ext cx="266700" cy="295275"/>
          </a:xfrm>
          <a:prstGeom prst="rect">
            <a:avLst/>
          </a:prstGeom>
          <a:noFill/>
          <a:ln w="9525">
            <a:noFill/>
            <a:miter lim="800000"/>
            <a:headEnd/>
            <a:tailEnd/>
          </a:ln>
        </p:spPr>
      </p:pic>
      <p:pic>
        <p:nvPicPr>
          <p:cNvPr id="1033" name="Picture 9"/>
          <p:cNvPicPr>
            <a:picLocks noChangeAspect="1" noChangeArrowheads="1"/>
          </p:cNvPicPr>
          <p:nvPr/>
        </p:nvPicPr>
        <p:blipFill>
          <a:blip r:embed="rId7"/>
          <a:srcRect/>
          <a:stretch>
            <a:fillRect/>
          </a:stretch>
        </p:blipFill>
        <p:spPr bwMode="auto">
          <a:xfrm>
            <a:off x="8461610" y="4189076"/>
            <a:ext cx="276225" cy="238125"/>
          </a:xfrm>
          <a:prstGeom prst="rect">
            <a:avLst/>
          </a:prstGeom>
          <a:noFill/>
          <a:ln w="9525">
            <a:noFill/>
            <a:miter lim="800000"/>
            <a:headEnd/>
            <a:tailEnd/>
          </a:ln>
        </p:spPr>
      </p:pic>
      <p:pic>
        <p:nvPicPr>
          <p:cNvPr id="1034" name="Picture 10"/>
          <p:cNvPicPr>
            <a:picLocks noChangeAspect="1" noChangeArrowheads="1"/>
          </p:cNvPicPr>
          <p:nvPr/>
        </p:nvPicPr>
        <p:blipFill>
          <a:blip r:embed="rId8"/>
          <a:srcRect/>
          <a:stretch>
            <a:fillRect/>
          </a:stretch>
        </p:blipFill>
        <p:spPr bwMode="auto">
          <a:xfrm>
            <a:off x="4823915" y="5800092"/>
            <a:ext cx="266700" cy="266700"/>
          </a:xfrm>
          <a:prstGeom prst="rect">
            <a:avLst/>
          </a:prstGeom>
          <a:noFill/>
          <a:ln w="9525">
            <a:noFill/>
            <a:miter lim="800000"/>
            <a:headEnd/>
            <a:tailEnd/>
          </a:ln>
        </p:spPr>
      </p:pic>
      <p:sp>
        <p:nvSpPr>
          <p:cNvPr id="16" name="TextBox 15"/>
          <p:cNvSpPr txBox="1"/>
          <p:nvPr/>
        </p:nvSpPr>
        <p:spPr>
          <a:xfrm>
            <a:off x="4143887" y="532263"/>
            <a:ext cx="5271350" cy="769441"/>
          </a:xfrm>
          <a:prstGeom prst="rect">
            <a:avLst/>
          </a:prstGeom>
          <a:noFill/>
        </p:spPr>
        <p:txBody>
          <a:bodyPr wrap="square" rtlCol="0">
            <a:spAutoFit/>
          </a:bodyPr>
          <a:lstStyle/>
          <a:p>
            <a:r>
              <a:rPr lang="en-US" altLang="zh-CN" sz="4400" dirty="0" smtClean="0"/>
              <a:t>1.</a:t>
            </a:r>
            <a:r>
              <a:rPr lang="zh-CN" altLang="en-US" sz="4400" dirty="0" smtClean="0"/>
              <a:t>定义</a:t>
            </a:r>
            <a:r>
              <a:rPr lang="en-US" altLang="zh-CN" sz="4400" dirty="0" err="1" smtClean="0"/>
              <a:t>VaR</a:t>
            </a:r>
            <a:r>
              <a:rPr lang="zh-CN" altLang="en-US" sz="4400" dirty="0" smtClean="0"/>
              <a:t>的公式</a:t>
            </a:r>
            <a:endParaRPr lang="zh-CN" altLang="en-US" sz="4400" dirty="0"/>
          </a:p>
        </p:txBody>
      </p:sp>
    </p:spTree>
    <p:extLst>
      <p:ext uri="{BB962C8B-B14F-4D97-AF65-F5344CB8AC3E}">
        <p14:creationId xmlns="" xmlns:p14="http://schemas.microsoft.com/office/powerpoint/2010/main" val="320028400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61880" y="696036"/>
            <a:ext cx="7544639" cy="5761875"/>
          </a:xfrm>
          <a:prstGeom prst="rect">
            <a:avLst/>
          </a:prstGeom>
          <a:noFill/>
          <a:ln w="9525">
            <a:noFill/>
            <a:miter lim="800000"/>
            <a:headEnd/>
            <a:tailEnd/>
          </a:ln>
        </p:spPr>
      </p:pic>
      <p:sp>
        <p:nvSpPr>
          <p:cNvPr id="3" name="云形标注 2"/>
          <p:cNvSpPr/>
          <p:nvPr/>
        </p:nvSpPr>
        <p:spPr>
          <a:xfrm>
            <a:off x="7806519" y="696036"/>
            <a:ext cx="3388659" cy="3166280"/>
          </a:xfrm>
          <a:prstGeom prst="cloudCallou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smtClean="0"/>
              <a:t>              图</a:t>
            </a:r>
            <a:r>
              <a:rPr lang="en-US" altLang="zh-CN" sz="1600" dirty="0" smtClean="0"/>
              <a:t>2   Brent</a:t>
            </a:r>
            <a:r>
              <a:rPr lang="zh-CN" altLang="en-US" sz="1600" dirty="0" smtClean="0"/>
              <a:t>原油的价格序列、对数收益率序列、分布及其相对于正态分布的</a:t>
            </a:r>
          </a:p>
          <a:p>
            <a:pPr algn="ctr"/>
            <a:r>
              <a:rPr lang="en-US" altLang="zh-CN" sz="1600" dirty="0" smtClean="0"/>
              <a:t>QQ</a:t>
            </a:r>
            <a:r>
              <a:rPr lang="zh-CN" altLang="en-US" sz="1600" dirty="0" smtClean="0"/>
              <a:t>图</a:t>
            </a:r>
            <a:r>
              <a:rPr lang="en-US" altLang="zh-CN" sz="1600" dirty="0" smtClean="0"/>
              <a:t>.</a:t>
            </a:r>
            <a:r>
              <a:rPr lang="zh-CN" altLang="en-US" sz="1600" dirty="0" smtClean="0"/>
              <a:t>数据的样本期为</a:t>
            </a:r>
            <a:r>
              <a:rPr lang="en-US" altLang="zh-CN" sz="1600" dirty="0" smtClean="0"/>
              <a:t>1998/01/01- 2003 /12/31.</a:t>
            </a:r>
            <a:r>
              <a:rPr lang="zh-CN" altLang="en-US" sz="1600" dirty="0" smtClean="0"/>
              <a:t>从图中可以发现收益率序列</a:t>
            </a:r>
          </a:p>
          <a:p>
            <a:pPr algn="ctr"/>
            <a:r>
              <a:rPr lang="zh-CN" altLang="en-US" sz="1600" dirty="0" smtClean="0"/>
              <a:t>具有明显的波动集聚、厚尾等特征</a:t>
            </a:r>
            <a:r>
              <a:rPr lang="en-US" altLang="zh-CN" dirty="0" smtClean="0"/>
              <a:t>.</a:t>
            </a:r>
          </a:p>
        </p:txBody>
      </p:sp>
      <p:grpSp>
        <p:nvGrpSpPr>
          <p:cNvPr id="4" name="组合 3"/>
          <p:cNvGrpSpPr/>
          <p:nvPr/>
        </p:nvGrpSpPr>
        <p:grpSpPr>
          <a:xfrm>
            <a:off x="3" y="60524"/>
            <a:ext cx="2800529" cy="307777"/>
            <a:chOff x="0" y="60523"/>
            <a:chExt cx="2800528" cy="307777"/>
          </a:xfrm>
        </p:grpSpPr>
        <p:sp>
          <p:nvSpPr>
            <p:cNvPr id="5" name="矩形 4"/>
            <p:cNvSpPr/>
            <p:nvPr/>
          </p:nvSpPr>
          <p:spPr>
            <a:xfrm>
              <a:off x="0" y="60523"/>
              <a:ext cx="2666370" cy="307777"/>
            </a:xfrm>
            <a:prstGeom prst="rect">
              <a:avLst/>
            </a:prstGeom>
          </p:spPr>
          <p:txBody>
            <a:bodyPr wrap="none">
              <a:spAutoFit/>
            </a:bodyPr>
            <a:lstStyle/>
            <a:p>
              <a:r>
                <a:rPr lang="en-US" altLang="zh-CN" sz="1400" b="1" dirty="0">
                  <a:solidFill>
                    <a:prstClr val="black"/>
                  </a:solidFill>
                </a:rPr>
                <a:t>PART </a:t>
              </a:r>
              <a:r>
                <a:rPr lang="en-US" altLang="zh-CN" sz="1400" b="1" dirty="0" smtClean="0">
                  <a:solidFill>
                    <a:prstClr val="black"/>
                  </a:solidFill>
                </a:rPr>
                <a:t>THREE </a:t>
              </a:r>
              <a:r>
                <a:rPr lang="zh-CN" altLang="en-US" sz="1400" b="1" dirty="0" smtClean="0">
                  <a:solidFill>
                    <a:prstClr val="black"/>
                  </a:solidFill>
                </a:rPr>
                <a:t>风险评估（</a:t>
              </a:r>
              <a:r>
                <a:rPr lang="en-US" altLang="zh-CN" sz="1400" b="1" dirty="0" err="1" smtClean="0">
                  <a:solidFill>
                    <a:prstClr val="black"/>
                  </a:solidFill>
                </a:rPr>
                <a:t>VaR</a:t>
              </a:r>
              <a:r>
                <a:rPr lang="zh-CN" altLang="en-US" sz="1400" b="1" dirty="0" smtClean="0">
                  <a:solidFill>
                    <a:prstClr val="black"/>
                  </a:solidFill>
                </a:rPr>
                <a:t>法）</a:t>
              </a:r>
              <a:endParaRPr lang="zh-CN" altLang="en-US" sz="1400" b="1" dirty="0">
                <a:solidFill>
                  <a:prstClr val="black"/>
                </a:solidFill>
              </a:endParaRPr>
            </a:p>
          </p:txBody>
        </p:sp>
        <p:sp>
          <p:nvSpPr>
            <p:cNvPr id="6" name="椭圆 5"/>
            <p:cNvSpPr/>
            <p:nvPr/>
          </p:nvSpPr>
          <p:spPr>
            <a:xfrm>
              <a:off x="2669611"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prstClr val="white"/>
                </a:solidFill>
              </a:endParaRPr>
            </a:p>
          </p:txBody>
        </p:sp>
      </p:grpSp>
      <p:sp>
        <p:nvSpPr>
          <p:cNvPr id="7" name="TextBox 6"/>
          <p:cNvSpPr txBox="1"/>
          <p:nvPr/>
        </p:nvSpPr>
        <p:spPr>
          <a:xfrm>
            <a:off x="3280229" y="368301"/>
            <a:ext cx="2879314" cy="461665"/>
          </a:xfrm>
          <a:prstGeom prst="rect">
            <a:avLst/>
          </a:prstGeom>
          <a:noFill/>
        </p:spPr>
        <p:txBody>
          <a:bodyPr wrap="none" rtlCol="0">
            <a:spAutoFit/>
          </a:bodyPr>
          <a:lstStyle/>
          <a:p>
            <a:r>
              <a:rPr lang="en-US" altLang="zh-CN" sz="2400" dirty="0" smtClean="0"/>
              <a:t>2.</a:t>
            </a:r>
            <a:r>
              <a:rPr lang="zh-CN" altLang="en-US" sz="2400" dirty="0" smtClean="0"/>
              <a:t>分析风险分布特征</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0" fill="hold"/>
                                        <p:tgtEl>
                                          <p:spTgt spid="3"/>
                                        </p:tgtEl>
                                        <p:attrNameLst>
                                          <p:attrName>ppt_x</p:attrName>
                                        </p:attrNameLst>
                                      </p:cBhvr>
                                      <p:tavLst>
                                        <p:tav tm="0">
                                          <p:val>
                                            <p:strVal val="#ppt_x"/>
                                          </p:val>
                                        </p:tav>
                                        <p:tav tm="100000">
                                          <p:val>
                                            <p:strVal val="#ppt_x"/>
                                          </p:val>
                                        </p:tav>
                                      </p:tavLst>
                                    </p:anim>
                                    <p:anim calcmode="lin" valueType="num">
                                      <p:cBhvr additive="base">
                                        <p:cTn id="8" dur="3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3429" y="480367"/>
            <a:ext cx="4804228" cy="461665"/>
          </a:xfrm>
          <a:prstGeom prst="rect">
            <a:avLst/>
          </a:prstGeom>
          <a:noFill/>
        </p:spPr>
        <p:txBody>
          <a:bodyPr wrap="square" rtlCol="0">
            <a:spAutoFit/>
          </a:bodyPr>
          <a:lstStyle/>
          <a:p>
            <a:r>
              <a:rPr lang="en-US" altLang="zh-CN" sz="2400" dirty="0" smtClean="0"/>
              <a:t>3.</a:t>
            </a:r>
            <a:r>
              <a:rPr lang="zh-CN" altLang="en-US" sz="2400" dirty="0" smtClean="0"/>
              <a:t>模型选定、检验模型拟合程度</a:t>
            </a:r>
            <a:endParaRPr lang="zh-CN" altLang="en-US" sz="2400" dirty="0"/>
          </a:p>
        </p:txBody>
      </p:sp>
      <p:pic>
        <p:nvPicPr>
          <p:cNvPr id="3" name="Picture 2"/>
          <p:cNvPicPr>
            <a:picLocks noChangeAspect="1" noChangeArrowheads="1"/>
          </p:cNvPicPr>
          <p:nvPr/>
        </p:nvPicPr>
        <p:blipFill>
          <a:blip r:embed="rId2"/>
          <a:srcRect/>
          <a:stretch>
            <a:fillRect/>
          </a:stretch>
        </p:blipFill>
        <p:spPr bwMode="auto">
          <a:xfrm>
            <a:off x="290286" y="1033768"/>
            <a:ext cx="10189028" cy="5824232"/>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 y="60524"/>
            <a:ext cx="2800529" cy="307777"/>
            <a:chOff x="0" y="60523"/>
            <a:chExt cx="2800528" cy="307777"/>
          </a:xfrm>
        </p:grpSpPr>
        <p:sp>
          <p:nvSpPr>
            <p:cNvPr id="3" name="矩形 2"/>
            <p:cNvSpPr/>
            <p:nvPr/>
          </p:nvSpPr>
          <p:spPr>
            <a:xfrm>
              <a:off x="0" y="60523"/>
              <a:ext cx="2666370" cy="307777"/>
            </a:xfrm>
            <a:prstGeom prst="rect">
              <a:avLst/>
            </a:prstGeom>
          </p:spPr>
          <p:txBody>
            <a:bodyPr wrap="none">
              <a:spAutoFit/>
            </a:bodyPr>
            <a:lstStyle/>
            <a:p>
              <a:r>
                <a:rPr lang="en-US" altLang="zh-CN" sz="1400" b="1" dirty="0">
                  <a:solidFill>
                    <a:prstClr val="black"/>
                  </a:solidFill>
                </a:rPr>
                <a:t>PART </a:t>
              </a:r>
              <a:r>
                <a:rPr lang="en-US" altLang="zh-CN" sz="1400" b="1" dirty="0" smtClean="0">
                  <a:solidFill>
                    <a:prstClr val="black"/>
                  </a:solidFill>
                </a:rPr>
                <a:t>THREE </a:t>
              </a:r>
              <a:r>
                <a:rPr lang="zh-CN" altLang="en-US" sz="1400" b="1" dirty="0" smtClean="0">
                  <a:solidFill>
                    <a:prstClr val="black"/>
                  </a:solidFill>
                </a:rPr>
                <a:t>风险评估（</a:t>
              </a:r>
              <a:r>
                <a:rPr lang="en-US" altLang="zh-CN" sz="1400" b="1" dirty="0" err="1" smtClean="0">
                  <a:solidFill>
                    <a:prstClr val="black"/>
                  </a:solidFill>
                </a:rPr>
                <a:t>VaR</a:t>
              </a:r>
              <a:r>
                <a:rPr lang="zh-CN" altLang="en-US" sz="1400" b="1" dirty="0" smtClean="0">
                  <a:solidFill>
                    <a:prstClr val="black"/>
                  </a:solidFill>
                </a:rPr>
                <a:t>法）</a:t>
              </a:r>
              <a:endParaRPr lang="zh-CN" altLang="en-US" sz="1400" b="1" dirty="0">
                <a:solidFill>
                  <a:prstClr val="black"/>
                </a:solidFill>
              </a:endParaRPr>
            </a:p>
          </p:txBody>
        </p:sp>
        <p:sp>
          <p:nvSpPr>
            <p:cNvPr id="4" name="椭圆 3"/>
            <p:cNvSpPr/>
            <p:nvPr/>
          </p:nvSpPr>
          <p:spPr>
            <a:xfrm>
              <a:off x="2669611"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prstClr val="white"/>
                </a:solidFill>
              </a:endParaRPr>
            </a:p>
          </p:txBody>
        </p:sp>
      </p:grpSp>
      <p:pic>
        <p:nvPicPr>
          <p:cNvPr id="2050" name="Picture 2"/>
          <p:cNvPicPr>
            <a:picLocks noChangeAspect="1" noChangeArrowheads="1"/>
          </p:cNvPicPr>
          <p:nvPr/>
        </p:nvPicPr>
        <p:blipFill>
          <a:blip r:embed="rId2"/>
          <a:srcRect/>
          <a:stretch>
            <a:fillRect/>
          </a:stretch>
        </p:blipFill>
        <p:spPr bwMode="auto">
          <a:xfrm>
            <a:off x="341194" y="1229141"/>
            <a:ext cx="7490121" cy="1608763"/>
          </a:xfrm>
          <a:prstGeom prst="rect">
            <a:avLst/>
          </a:prstGeom>
          <a:noFill/>
          <a:ln w="9525">
            <a:noFill/>
            <a:miter lim="800000"/>
            <a:headEnd/>
            <a:tailEnd/>
          </a:ln>
        </p:spPr>
      </p:pic>
      <p:sp>
        <p:nvSpPr>
          <p:cNvPr id="6" name="TextBox 5"/>
          <p:cNvSpPr txBox="1"/>
          <p:nvPr/>
        </p:nvSpPr>
        <p:spPr>
          <a:xfrm>
            <a:off x="914400" y="859809"/>
            <a:ext cx="4258101" cy="369332"/>
          </a:xfrm>
          <a:prstGeom prst="rect">
            <a:avLst/>
          </a:prstGeom>
          <a:noFill/>
        </p:spPr>
        <p:txBody>
          <a:bodyPr wrap="square" rtlCol="0">
            <a:spAutoFit/>
          </a:bodyPr>
          <a:lstStyle/>
          <a:p>
            <a:r>
              <a:rPr lang="zh-CN" altLang="en-US" dirty="0" smtClean="0"/>
              <a:t>利用式（</a:t>
            </a:r>
            <a:r>
              <a:rPr lang="en-US" altLang="zh-CN" dirty="0" smtClean="0"/>
              <a:t>1</a:t>
            </a:r>
            <a:r>
              <a:rPr lang="zh-CN" altLang="en-US" dirty="0" smtClean="0"/>
              <a:t>）可以得到</a:t>
            </a:r>
            <a:r>
              <a:rPr lang="en-US" altLang="zh-CN" dirty="0" err="1" smtClean="0"/>
              <a:t>VaR</a:t>
            </a:r>
            <a:r>
              <a:rPr lang="en-US" altLang="zh-CN" dirty="0" smtClean="0"/>
              <a:t> </a:t>
            </a:r>
            <a:r>
              <a:rPr lang="zh-CN" altLang="en-US" dirty="0" smtClean="0"/>
              <a:t>的预测公式：</a:t>
            </a:r>
            <a:endParaRPr lang="zh-CN" altLang="en-US" dirty="0"/>
          </a:p>
        </p:txBody>
      </p:sp>
      <p:sp>
        <p:nvSpPr>
          <p:cNvPr id="7" name="TextBox 6"/>
          <p:cNvSpPr txBox="1"/>
          <p:nvPr/>
        </p:nvSpPr>
        <p:spPr>
          <a:xfrm>
            <a:off x="914400" y="3220872"/>
            <a:ext cx="8182048" cy="1200329"/>
          </a:xfrm>
          <a:prstGeom prst="rect">
            <a:avLst/>
          </a:prstGeom>
          <a:noFill/>
        </p:spPr>
        <p:txBody>
          <a:bodyPr wrap="none" rtlCol="0">
            <a:spAutoFit/>
          </a:bodyPr>
          <a:lstStyle/>
          <a:p>
            <a:r>
              <a:rPr lang="en-US" altLang="zh-CN" dirty="0" smtClean="0"/>
              <a:t>                         </a:t>
            </a:r>
            <a:r>
              <a:rPr lang="zh-CN" altLang="en-US" dirty="0" smtClean="0"/>
              <a:t>其中             代表条件均值，            代表条件标准差，</a:t>
            </a:r>
            <a:r>
              <a:rPr lang="en-US" altLang="zh-CN" dirty="0" smtClean="0"/>
              <a:t>  F </a:t>
            </a:r>
            <a:r>
              <a:rPr lang="zh-CN" altLang="en-US" dirty="0" smtClean="0"/>
              <a:t>代表</a:t>
            </a:r>
            <a:endParaRPr lang="en-US" altLang="zh-CN" dirty="0" smtClean="0"/>
          </a:p>
          <a:p>
            <a:r>
              <a:rPr lang="en-US" altLang="zh-CN" dirty="0" smtClean="0"/>
              <a:t>                </a:t>
            </a:r>
            <a:r>
              <a:rPr lang="zh-CN" altLang="en-US" dirty="0" smtClean="0"/>
              <a:t>标准化残差的分布函数。           和             都可以通过                                     </a:t>
            </a:r>
            <a:endParaRPr lang="en-US" altLang="zh-CN" dirty="0" smtClean="0"/>
          </a:p>
          <a:p>
            <a:r>
              <a:rPr lang="en-US" altLang="zh-CN" dirty="0" smtClean="0"/>
              <a:t>                </a:t>
            </a:r>
            <a:r>
              <a:rPr lang="zh-CN" altLang="en-US" dirty="0" smtClean="0"/>
              <a:t>模型进行估计。</a:t>
            </a:r>
            <a:endParaRPr lang="en-US" altLang="zh-CN" dirty="0" smtClean="0"/>
          </a:p>
          <a:p>
            <a:endParaRPr lang="zh-CN" altLang="en-US" dirty="0"/>
          </a:p>
        </p:txBody>
      </p:sp>
      <p:pic>
        <p:nvPicPr>
          <p:cNvPr id="2051" name="Picture 3"/>
          <p:cNvPicPr>
            <a:picLocks noChangeAspect="1" noChangeArrowheads="1"/>
          </p:cNvPicPr>
          <p:nvPr/>
        </p:nvPicPr>
        <p:blipFill>
          <a:blip r:embed="rId3"/>
          <a:srcRect/>
          <a:stretch>
            <a:fillRect/>
          </a:stretch>
        </p:blipFill>
        <p:spPr bwMode="auto">
          <a:xfrm>
            <a:off x="2800532" y="3295650"/>
            <a:ext cx="514350" cy="266700"/>
          </a:xfrm>
          <a:prstGeom prst="rect">
            <a:avLst/>
          </a:prstGeom>
          <a:noFill/>
          <a:ln w="9525">
            <a:noFill/>
            <a:miter lim="800000"/>
            <a:headEnd/>
            <a:tailEnd/>
          </a:ln>
        </p:spPr>
      </p:pic>
      <p:pic>
        <p:nvPicPr>
          <p:cNvPr id="2052" name="Picture 4"/>
          <p:cNvPicPr>
            <a:picLocks noChangeAspect="1" noChangeArrowheads="1"/>
          </p:cNvPicPr>
          <p:nvPr/>
        </p:nvPicPr>
        <p:blipFill>
          <a:blip r:embed="rId4"/>
          <a:srcRect/>
          <a:stretch>
            <a:fillRect/>
          </a:stretch>
        </p:blipFill>
        <p:spPr bwMode="auto">
          <a:xfrm>
            <a:off x="5172501" y="3220872"/>
            <a:ext cx="438150" cy="295275"/>
          </a:xfrm>
          <a:prstGeom prst="rect">
            <a:avLst/>
          </a:prstGeom>
          <a:noFill/>
          <a:ln w="9525">
            <a:noFill/>
            <a:miter lim="800000"/>
            <a:headEnd/>
            <a:tailEnd/>
          </a:ln>
        </p:spPr>
      </p:pic>
      <p:pic>
        <p:nvPicPr>
          <p:cNvPr id="2054" name="Picture 6"/>
          <p:cNvPicPr>
            <a:picLocks noChangeAspect="1" noChangeArrowheads="1"/>
          </p:cNvPicPr>
          <p:nvPr/>
        </p:nvPicPr>
        <p:blipFill>
          <a:blip r:embed="rId5"/>
          <a:srcRect/>
          <a:stretch>
            <a:fillRect/>
          </a:stretch>
        </p:blipFill>
        <p:spPr bwMode="auto">
          <a:xfrm>
            <a:off x="4324563" y="3516147"/>
            <a:ext cx="485775" cy="390525"/>
          </a:xfrm>
          <a:prstGeom prst="rect">
            <a:avLst/>
          </a:prstGeom>
          <a:noFill/>
          <a:ln w="9525">
            <a:noFill/>
            <a:miter lim="800000"/>
            <a:headEnd/>
            <a:tailEnd/>
          </a:ln>
        </p:spPr>
      </p:pic>
      <p:pic>
        <p:nvPicPr>
          <p:cNvPr id="2055" name="Picture 7"/>
          <p:cNvPicPr>
            <a:picLocks noChangeAspect="1" noChangeArrowheads="1"/>
          </p:cNvPicPr>
          <p:nvPr/>
        </p:nvPicPr>
        <p:blipFill>
          <a:blip r:embed="rId6"/>
          <a:srcRect/>
          <a:stretch>
            <a:fillRect/>
          </a:stretch>
        </p:blipFill>
        <p:spPr bwMode="auto">
          <a:xfrm>
            <a:off x="5201076" y="3516147"/>
            <a:ext cx="409575" cy="400050"/>
          </a:xfrm>
          <a:prstGeom prst="rect">
            <a:avLst/>
          </a:prstGeom>
          <a:noFill/>
          <a:ln w="9525">
            <a:noFill/>
            <a:miter lim="800000"/>
            <a:headEnd/>
            <a:tailEnd/>
          </a:ln>
        </p:spPr>
      </p:pic>
      <p:pic>
        <p:nvPicPr>
          <p:cNvPr id="2056" name="Picture 8"/>
          <p:cNvPicPr>
            <a:picLocks noChangeAspect="1" noChangeArrowheads="1"/>
          </p:cNvPicPr>
          <p:nvPr/>
        </p:nvPicPr>
        <p:blipFill>
          <a:blip r:embed="rId7"/>
          <a:srcRect/>
          <a:stretch>
            <a:fillRect/>
          </a:stretch>
        </p:blipFill>
        <p:spPr bwMode="auto">
          <a:xfrm>
            <a:off x="7064552" y="3506622"/>
            <a:ext cx="1533525" cy="400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34228" y="1263090"/>
            <a:ext cx="1723549" cy="1384995"/>
          </a:xfrm>
          <a:prstGeom prst="rect">
            <a:avLst/>
          </a:prstGeom>
        </p:spPr>
        <p:txBody>
          <a:bodyPr wrap="none">
            <a:spAutoFit/>
          </a:bodyPr>
          <a:lstStyle/>
          <a:p>
            <a:pPr algn="ctr"/>
            <a:r>
              <a:rPr lang="zh-CN" altLang="en-US" sz="6000" dirty="0">
                <a:latin typeface="+mj-lt"/>
              </a:rPr>
              <a:t>目录</a:t>
            </a:r>
            <a:endParaRPr lang="en-US" altLang="zh-CN" sz="6000" dirty="0">
              <a:latin typeface="+mj-lt"/>
            </a:endParaRPr>
          </a:p>
          <a:p>
            <a:pPr algn="ctr"/>
            <a:r>
              <a:rPr lang="en-US" altLang="zh-CN" sz="2400" dirty="0">
                <a:latin typeface="+mj-lt"/>
              </a:rPr>
              <a:t>CONTENT</a:t>
            </a:r>
          </a:p>
        </p:txBody>
      </p:sp>
      <p:grpSp>
        <p:nvGrpSpPr>
          <p:cNvPr id="2" name="组合 1"/>
          <p:cNvGrpSpPr/>
          <p:nvPr/>
        </p:nvGrpSpPr>
        <p:grpSpPr>
          <a:xfrm>
            <a:off x="1925783" y="4133969"/>
            <a:ext cx="8112255" cy="1053382"/>
            <a:chOff x="581412" y="4086235"/>
            <a:chExt cx="7302185" cy="1053382"/>
          </a:xfrm>
        </p:grpSpPr>
        <p:sp>
          <p:nvSpPr>
            <p:cNvPr id="16" name="文本框 15"/>
            <p:cNvSpPr txBox="1"/>
            <p:nvPr/>
          </p:nvSpPr>
          <p:spPr>
            <a:xfrm>
              <a:off x="726712" y="4550992"/>
              <a:ext cx="146119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ONE</a:t>
              </a:r>
              <a:endParaRPr lang="zh-CN" altLang="en-US" dirty="0">
                <a:latin typeface="+mj-lt"/>
                <a:ea typeface="微软雅黑" charset="0"/>
              </a:endParaRPr>
            </a:p>
          </p:txBody>
        </p:sp>
        <p:sp>
          <p:nvSpPr>
            <p:cNvPr id="17" name="文本框 16"/>
            <p:cNvSpPr txBox="1"/>
            <p:nvPr/>
          </p:nvSpPr>
          <p:spPr>
            <a:xfrm>
              <a:off x="2485256" y="4550992"/>
              <a:ext cx="1587032"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TWO</a:t>
              </a:r>
              <a:endParaRPr lang="zh-CN" altLang="en-US" dirty="0">
                <a:latin typeface="+mj-lt"/>
                <a:ea typeface="微软雅黑" charset="0"/>
              </a:endParaRPr>
            </a:p>
          </p:txBody>
        </p:sp>
        <p:sp>
          <p:nvSpPr>
            <p:cNvPr id="18" name="文本框 17"/>
            <p:cNvSpPr txBox="1"/>
            <p:nvPr/>
          </p:nvSpPr>
          <p:spPr>
            <a:xfrm>
              <a:off x="4309062" y="4550992"/>
              <a:ext cx="1712161"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THREE</a:t>
              </a:r>
              <a:endParaRPr lang="zh-CN" altLang="en-US" dirty="0">
                <a:latin typeface="+mj-lt"/>
                <a:ea typeface="微软雅黑" charset="0"/>
              </a:endParaRPr>
            </a:p>
          </p:txBody>
        </p:sp>
        <p:sp>
          <p:nvSpPr>
            <p:cNvPr id="19" name="文本框 18"/>
            <p:cNvSpPr txBox="1"/>
            <p:nvPr/>
          </p:nvSpPr>
          <p:spPr>
            <a:xfrm>
              <a:off x="6343140" y="4550992"/>
              <a:ext cx="1405108" cy="452432"/>
            </a:xfrm>
            <a:prstGeom prst="rect">
              <a:avLst/>
            </a:prstGeom>
            <a:noFill/>
          </p:spPr>
          <p:txBody>
            <a:bodyPr wrap="square" rtlCol="0">
              <a:spAutoFit/>
            </a:bodyPr>
            <a:lstStyle/>
            <a:p>
              <a:pPr algn="ctr" defTabSz="609585">
                <a:lnSpc>
                  <a:spcPct val="130000"/>
                </a:lnSpc>
              </a:pPr>
              <a:r>
                <a:rPr lang="en-US" altLang="zh-CN" dirty="0">
                  <a:latin typeface="+mj-lt"/>
                  <a:ea typeface="微软雅黑" charset="0"/>
                </a:rPr>
                <a:t>PART</a:t>
              </a:r>
              <a:r>
                <a:rPr lang="zh-CN" altLang="en-US" dirty="0">
                  <a:latin typeface="+mj-lt"/>
                  <a:ea typeface="微软雅黑" charset="0"/>
                </a:rPr>
                <a:t> </a:t>
              </a:r>
              <a:r>
                <a:rPr lang="en-US" altLang="zh-CN" dirty="0">
                  <a:latin typeface="+mj-lt"/>
                  <a:ea typeface="微软雅黑" charset="0"/>
                </a:rPr>
                <a:t>FOUR</a:t>
              </a:r>
              <a:endParaRPr kumimoji="1" lang="zh-CN" altLang="en-US" dirty="0">
                <a:latin typeface="+mj-lt"/>
                <a:ea typeface="微软雅黑" charset="0"/>
              </a:endParaRPr>
            </a:p>
          </p:txBody>
        </p:sp>
        <p:sp>
          <p:nvSpPr>
            <p:cNvPr id="22" name="文本框 21"/>
            <p:cNvSpPr txBox="1"/>
            <p:nvPr/>
          </p:nvSpPr>
          <p:spPr>
            <a:xfrm>
              <a:off x="581412" y="4086235"/>
              <a:ext cx="1751798" cy="652486"/>
            </a:xfrm>
            <a:prstGeom prst="rect">
              <a:avLst/>
            </a:prstGeom>
            <a:noFill/>
          </p:spPr>
          <p:txBody>
            <a:bodyPr wrap="square" rtlCol="0">
              <a:spAutoFit/>
            </a:bodyPr>
            <a:lstStyle/>
            <a:p>
              <a:pPr algn="ctr" defTabSz="609585">
                <a:lnSpc>
                  <a:spcPct val="130000"/>
                </a:lnSpc>
              </a:pPr>
              <a:r>
                <a:rPr lang="zh-CN" altLang="en-US" sz="2800" b="1">
                  <a:ea typeface="微软雅黑" charset="0"/>
                </a:rPr>
                <a:t>案例</a:t>
              </a:r>
              <a:r>
                <a:rPr lang="zh-CN" altLang="en-US" sz="2800" b="1">
                  <a:latin typeface="+mj-lt"/>
                  <a:ea typeface="微软雅黑" charset="0"/>
                </a:rPr>
                <a:t>背景</a:t>
              </a:r>
              <a:endParaRPr lang="zh-CN" altLang="en-US" sz="2800" b="1" dirty="0">
                <a:latin typeface="+mj-lt"/>
                <a:ea typeface="微软雅黑" charset="0"/>
              </a:endParaRPr>
            </a:p>
          </p:txBody>
        </p:sp>
        <p:sp>
          <p:nvSpPr>
            <p:cNvPr id="23" name="文本框 22"/>
            <p:cNvSpPr txBox="1"/>
            <p:nvPr/>
          </p:nvSpPr>
          <p:spPr>
            <a:xfrm>
              <a:off x="2578747" y="4086235"/>
              <a:ext cx="1581927" cy="652486"/>
            </a:xfrm>
            <a:prstGeom prst="rect">
              <a:avLst/>
            </a:prstGeom>
            <a:noFill/>
          </p:spPr>
          <p:txBody>
            <a:bodyPr wrap="square" rtlCol="0">
              <a:spAutoFit/>
            </a:bodyPr>
            <a:lstStyle/>
            <a:p>
              <a:pPr algn="ctr" defTabSz="609585">
                <a:lnSpc>
                  <a:spcPct val="130000"/>
                </a:lnSpc>
              </a:pPr>
              <a:r>
                <a:rPr lang="zh-CN" altLang="en-US" sz="2800" b="1" dirty="0" smtClean="0">
                  <a:ea typeface="微软雅黑" charset="0"/>
                </a:rPr>
                <a:t>风险分析</a:t>
              </a:r>
              <a:endParaRPr lang="zh-CN" altLang="en-US" sz="2800" b="1" dirty="0">
                <a:ea typeface="微软雅黑" charset="0"/>
              </a:endParaRPr>
            </a:p>
          </p:txBody>
        </p:sp>
        <p:sp>
          <p:nvSpPr>
            <p:cNvPr id="24" name="文本框 23"/>
            <p:cNvSpPr txBox="1"/>
            <p:nvPr/>
          </p:nvSpPr>
          <p:spPr>
            <a:xfrm>
              <a:off x="4382923" y="4086235"/>
              <a:ext cx="1751798" cy="652486"/>
            </a:xfrm>
            <a:prstGeom prst="rect">
              <a:avLst/>
            </a:prstGeom>
            <a:noFill/>
          </p:spPr>
          <p:txBody>
            <a:bodyPr wrap="square" rtlCol="0">
              <a:spAutoFit/>
            </a:bodyPr>
            <a:lstStyle/>
            <a:p>
              <a:pPr algn="ctr" defTabSz="609585">
                <a:lnSpc>
                  <a:spcPct val="130000"/>
                </a:lnSpc>
              </a:pPr>
              <a:r>
                <a:rPr lang="zh-CN" altLang="en-US" sz="2800" b="1" dirty="0" smtClean="0">
                  <a:latin typeface="+mj-lt"/>
                  <a:ea typeface="微软雅黑" charset="0"/>
                </a:rPr>
                <a:t>实证分析</a:t>
              </a:r>
              <a:endParaRPr lang="zh-CN" altLang="en-US" sz="2800" b="1" dirty="0">
                <a:latin typeface="+mj-lt"/>
                <a:ea typeface="微软雅黑" charset="0"/>
              </a:endParaRPr>
            </a:p>
          </p:txBody>
        </p:sp>
        <p:sp>
          <p:nvSpPr>
            <p:cNvPr id="25" name="文本框 24"/>
            <p:cNvSpPr txBox="1"/>
            <p:nvPr/>
          </p:nvSpPr>
          <p:spPr>
            <a:xfrm>
              <a:off x="6131799" y="4086235"/>
              <a:ext cx="1751798" cy="652486"/>
            </a:xfrm>
            <a:prstGeom prst="rect">
              <a:avLst/>
            </a:prstGeom>
            <a:noFill/>
          </p:spPr>
          <p:txBody>
            <a:bodyPr wrap="square" rtlCol="0">
              <a:spAutoFit/>
            </a:bodyPr>
            <a:lstStyle/>
            <a:p>
              <a:pPr algn="ctr" defTabSz="609585">
                <a:lnSpc>
                  <a:spcPct val="130000"/>
                </a:lnSpc>
              </a:pPr>
              <a:r>
                <a:rPr lang="zh-CN" altLang="en-US" sz="2800" b="1">
                  <a:latin typeface="+mj-lt"/>
                  <a:ea typeface="微软雅黑" charset="0"/>
                </a:rPr>
                <a:t>参考文献</a:t>
              </a:r>
              <a:endParaRPr kumimoji="1" lang="zh-CN" altLang="en-US" sz="2800" b="1" dirty="0">
                <a:latin typeface="+mj-lt"/>
                <a:ea typeface="微软雅黑" charset="0"/>
              </a:endParaRPr>
            </a:p>
          </p:txBody>
        </p:sp>
        <p:sp>
          <p:nvSpPr>
            <p:cNvPr id="30" name="矩形 29"/>
            <p:cNvSpPr/>
            <p:nvPr/>
          </p:nvSpPr>
          <p:spPr>
            <a:xfrm>
              <a:off x="661823" y="5026276"/>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p:cNvSpPr/>
            <p:nvPr/>
          </p:nvSpPr>
          <p:spPr>
            <a:xfrm>
              <a:off x="2522373" y="5026276"/>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p:cNvSpPr/>
            <p:nvPr/>
          </p:nvSpPr>
          <p:spPr>
            <a:xfrm>
              <a:off x="4382923" y="5026276"/>
              <a:ext cx="1638300" cy="11334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p:cNvSpPr/>
            <p:nvPr/>
          </p:nvSpPr>
          <p:spPr>
            <a:xfrm>
              <a:off x="6245297" y="5026276"/>
              <a:ext cx="1638300"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 xmlns:p14="http://schemas.microsoft.com/office/powerpoint/2010/main" val="23616607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956" y="5147377"/>
            <a:ext cx="9225887" cy="369332"/>
          </a:xfrm>
          <a:prstGeom prst="rect">
            <a:avLst/>
          </a:prstGeom>
          <a:noFill/>
        </p:spPr>
        <p:txBody>
          <a:bodyPr wrap="square" rtlCol="0">
            <a:spAutoFit/>
          </a:bodyPr>
          <a:lstStyle/>
          <a:p>
            <a:r>
              <a:rPr lang="zh-CN" altLang="en-US" dirty="0" smtClean="0"/>
              <a:t>          </a:t>
            </a:r>
            <a:r>
              <a:rPr lang="en-US" altLang="zh-CN" dirty="0" smtClean="0"/>
              <a:t>                                       </a:t>
            </a:r>
            <a:r>
              <a:rPr lang="zh-CN" altLang="en-US" dirty="0" smtClean="0"/>
              <a:t>模型预测</a:t>
            </a:r>
            <a:r>
              <a:rPr lang="en-US" altLang="zh-CN" dirty="0" err="1" smtClean="0"/>
              <a:t>VaR</a:t>
            </a:r>
            <a:r>
              <a:rPr lang="zh-CN" altLang="en-US" dirty="0" smtClean="0"/>
              <a:t>的置信度水平为</a:t>
            </a:r>
            <a:r>
              <a:rPr lang="en-US" altLang="zh-CN" dirty="0" smtClean="0"/>
              <a:t>99%</a:t>
            </a:r>
            <a:endParaRPr lang="zh-CN" altLang="en-US" sz="1600" dirty="0"/>
          </a:p>
        </p:txBody>
      </p:sp>
      <p:grpSp>
        <p:nvGrpSpPr>
          <p:cNvPr id="4" name="组合 3"/>
          <p:cNvGrpSpPr/>
          <p:nvPr/>
        </p:nvGrpSpPr>
        <p:grpSpPr>
          <a:xfrm>
            <a:off x="3" y="60524"/>
            <a:ext cx="2800529" cy="307777"/>
            <a:chOff x="0" y="60523"/>
            <a:chExt cx="2800528" cy="307777"/>
          </a:xfrm>
        </p:grpSpPr>
        <p:sp>
          <p:nvSpPr>
            <p:cNvPr id="5" name="矩形 4"/>
            <p:cNvSpPr/>
            <p:nvPr/>
          </p:nvSpPr>
          <p:spPr>
            <a:xfrm>
              <a:off x="0" y="60523"/>
              <a:ext cx="2666370" cy="307777"/>
            </a:xfrm>
            <a:prstGeom prst="rect">
              <a:avLst/>
            </a:prstGeom>
          </p:spPr>
          <p:txBody>
            <a:bodyPr wrap="none">
              <a:spAutoFit/>
            </a:bodyPr>
            <a:lstStyle/>
            <a:p>
              <a:r>
                <a:rPr lang="en-US" altLang="zh-CN" sz="1400" b="1" dirty="0">
                  <a:solidFill>
                    <a:prstClr val="black"/>
                  </a:solidFill>
                </a:rPr>
                <a:t>PART </a:t>
              </a:r>
              <a:r>
                <a:rPr lang="en-US" altLang="zh-CN" sz="1400" b="1" dirty="0" smtClean="0">
                  <a:solidFill>
                    <a:prstClr val="black"/>
                  </a:solidFill>
                </a:rPr>
                <a:t>THREE </a:t>
              </a:r>
              <a:r>
                <a:rPr lang="zh-CN" altLang="en-US" sz="1400" b="1" dirty="0" smtClean="0">
                  <a:solidFill>
                    <a:prstClr val="black"/>
                  </a:solidFill>
                </a:rPr>
                <a:t>风险评估（</a:t>
              </a:r>
              <a:r>
                <a:rPr lang="en-US" altLang="zh-CN" sz="1400" b="1" dirty="0" err="1" smtClean="0">
                  <a:solidFill>
                    <a:prstClr val="black"/>
                  </a:solidFill>
                </a:rPr>
                <a:t>VaR</a:t>
              </a:r>
              <a:r>
                <a:rPr lang="zh-CN" altLang="en-US" sz="1400" b="1" dirty="0" smtClean="0">
                  <a:solidFill>
                    <a:prstClr val="black"/>
                  </a:solidFill>
                </a:rPr>
                <a:t>法）</a:t>
              </a:r>
              <a:endParaRPr lang="zh-CN" altLang="en-US" sz="1400" b="1" dirty="0">
                <a:solidFill>
                  <a:prstClr val="black"/>
                </a:solidFill>
              </a:endParaRPr>
            </a:p>
          </p:txBody>
        </p:sp>
        <p:sp>
          <p:nvSpPr>
            <p:cNvPr id="6" name="椭圆 5"/>
            <p:cNvSpPr/>
            <p:nvPr/>
          </p:nvSpPr>
          <p:spPr>
            <a:xfrm>
              <a:off x="2669611"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prstClr val="white"/>
                </a:solidFill>
              </a:endParaRPr>
            </a:p>
          </p:txBody>
        </p:sp>
      </p:grpSp>
      <p:pic>
        <p:nvPicPr>
          <p:cNvPr id="8" name="Picture 3"/>
          <p:cNvPicPr>
            <a:picLocks noChangeAspect="1" noChangeArrowheads="1"/>
          </p:cNvPicPr>
          <p:nvPr/>
        </p:nvPicPr>
        <p:blipFill>
          <a:blip r:embed="rId2"/>
          <a:srcRect/>
          <a:stretch>
            <a:fillRect/>
          </a:stretch>
        </p:blipFill>
        <p:spPr bwMode="auto">
          <a:xfrm>
            <a:off x="761374" y="368302"/>
            <a:ext cx="6045826" cy="4575874"/>
          </a:xfrm>
          <a:prstGeom prst="rect">
            <a:avLst/>
          </a:prstGeom>
          <a:noFill/>
          <a:ln w="9525">
            <a:noFill/>
            <a:miter lim="800000"/>
            <a:headEnd/>
            <a:tailEnd/>
          </a:ln>
        </p:spPr>
      </p:pic>
      <p:pic>
        <p:nvPicPr>
          <p:cNvPr id="2050" name="Picture 2"/>
          <p:cNvPicPr>
            <a:picLocks noChangeAspect="1" noChangeArrowheads="1"/>
          </p:cNvPicPr>
          <p:nvPr/>
        </p:nvPicPr>
        <p:blipFill>
          <a:blip r:embed="rId3"/>
          <a:srcRect/>
          <a:stretch>
            <a:fillRect/>
          </a:stretch>
        </p:blipFill>
        <p:spPr bwMode="auto">
          <a:xfrm>
            <a:off x="761374" y="4944176"/>
            <a:ext cx="2099288" cy="572533"/>
          </a:xfrm>
          <a:prstGeom prst="rect">
            <a:avLst/>
          </a:prstGeom>
          <a:noFill/>
          <a:ln w="9525">
            <a:noFill/>
            <a:miter lim="800000"/>
            <a:headEnd/>
            <a:tailEnd/>
          </a:ln>
        </p:spPr>
      </p:pic>
      <p:sp>
        <p:nvSpPr>
          <p:cNvPr id="9" name="Rectangle 1"/>
          <p:cNvSpPr>
            <a:spLocks noChangeArrowheads="1"/>
          </p:cNvSpPr>
          <p:nvPr/>
        </p:nvSpPr>
        <p:spPr bwMode="auto">
          <a:xfrm>
            <a:off x="950060" y="5516709"/>
            <a:ext cx="7881257"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图中用点虚线标出了对中航油</a:t>
            </a:r>
            <a:r>
              <a:rPr kumimoji="0" lang="en-US" altLang="zh-CN"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r>
              <a:rPr kumimoji="0" lang="zh-CN" altLang="en-US"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新加坡</a:t>
            </a:r>
            <a:r>
              <a:rPr kumimoji="0" lang="en-US" altLang="zh-CN"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r>
              <a:rPr kumimoji="0" lang="zh-CN" altLang="en-US"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而言关键的日期</a:t>
            </a:r>
            <a:r>
              <a:rPr kumimoji="0" lang="en-US" altLang="zh-CN"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(10</a:t>
            </a:r>
            <a:r>
              <a:rPr kumimoji="0" lang="zh-CN" altLang="en-US"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月</a:t>
            </a:r>
            <a:r>
              <a:rPr kumimoji="0" lang="en-US" altLang="zh-CN"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1</a:t>
            </a:r>
            <a:r>
              <a:rPr kumimoji="0" lang="zh-CN" altLang="en-US"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日</a:t>
            </a:r>
            <a:r>
              <a:rPr kumimoji="0" lang="en-US" altLang="zh-CN"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r>
              <a:rPr kumimoji="0" lang="zh-CN" altLang="en-US"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和技术违约点</a:t>
            </a:r>
            <a:r>
              <a:rPr kumimoji="0" lang="en-US" altLang="zh-CN"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r>
              <a:rPr kumimoji="0" lang="zh-CN" altLang="en-US"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中航油资产价值约为</a:t>
            </a:r>
            <a:r>
              <a:rPr kumimoji="0" lang="en-US" altLang="zh-CN"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1. 5</a:t>
            </a:r>
            <a:r>
              <a:rPr kumimoji="0" lang="zh-CN" altLang="en-US"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亿美元</a:t>
            </a:r>
            <a:r>
              <a:rPr kumimoji="0" lang="en-US" altLang="zh-CN"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a:t>
            </a:r>
            <a:r>
              <a:rPr kumimoji="0" lang="zh-CN" altLang="en-US"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可以看出</a:t>
            </a:r>
            <a:r>
              <a:rPr kumimoji="0" lang="en-US" altLang="zh-CN"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10</a:t>
            </a:r>
            <a:r>
              <a:rPr kumimoji="0" lang="zh-CN" altLang="en-US"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月份各日的</a:t>
            </a:r>
            <a:r>
              <a:rPr kumimoji="0" lang="en-US" altLang="zh-CN" sz="1600" i="0" u="none" strike="noStrike" cap="none" normalizeH="0" baseline="0" dirty="0" err="1" smtClean="0">
                <a:ln>
                  <a:noFill/>
                </a:ln>
                <a:solidFill>
                  <a:schemeClr val="tx1"/>
                </a:solidFill>
                <a:effectLst/>
                <a:latin typeface="Calibri" pitchFamily="34" charset="0"/>
                <a:ea typeface="宋体" pitchFamily="2" charset="-122"/>
                <a:cs typeface="Calibri" pitchFamily="34" charset="0"/>
              </a:rPr>
              <a:t>VaR</a:t>
            </a:r>
            <a:r>
              <a:rPr kumimoji="0" lang="zh-CN" altLang="en-US"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值均显著高于</a:t>
            </a:r>
            <a:r>
              <a:rPr kumimoji="0" lang="en-US" altLang="zh-CN"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1. 5</a:t>
            </a:r>
            <a:r>
              <a:rPr kumimoji="0" lang="zh-CN" altLang="en-US"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亿美元，并且</a:t>
            </a:r>
            <a:r>
              <a:rPr kumimoji="0" lang="en-US" altLang="zh-CN"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10 ~ 11</a:t>
            </a:r>
            <a:r>
              <a:rPr kumimoji="0" lang="zh-CN" altLang="en-US" sz="1600" i="0" u="none" strike="noStrike" cap="none" normalizeH="0" baseline="0" dirty="0" smtClean="0">
                <a:ln>
                  <a:noFill/>
                </a:ln>
                <a:solidFill>
                  <a:schemeClr val="tx1"/>
                </a:solidFill>
                <a:effectLst/>
                <a:latin typeface="Calibri" pitchFamily="34" charset="0"/>
                <a:ea typeface="宋体" pitchFamily="2" charset="-122"/>
                <a:cs typeface="Calibri" pitchFamily="34" charset="0"/>
              </a:rPr>
              <a:t>月份是当年市场风险最鼎盛的一段时间，也是中航油（新加坡）被击溃的时间。</a:t>
            </a:r>
            <a:endParaRPr kumimoji="0" lang="en-US" altLang="zh-CN" sz="240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 name="TextBox 9"/>
          <p:cNvSpPr txBox="1"/>
          <p:nvPr/>
        </p:nvSpPr>
        <p:spPr>
          <a:xfrm>
            <a:off x="3802743" y="271082"/>
            <a:ext cx="3222172" cy="523220"/>
          </a:xfrm>
          <a:prstGeom prst="rect">
            <a:avLst/>
          </a:prstGeom>
          <a:noFill/>
        </p:spPr>
        <p:txBody>
          <a:bodyPr wrap="square" rtlCol="0">
            <a:spAutoFit/>
          </a:bodyPr>
          <a:lstStyle/>
          <a:p>
            <a:r>
              <a:rPr lang="en-US" altLang="zh-CN" sz="2800" dirty="0" smtClean="0"/>
              <a:t>4.   </a:t>
            </a:r>
            <a:r>
              <a:rPr lang="zh-CN" altLang="en-US" sz="2800" dirty="0" smtClean="0"/>
              <a:t>得出结论</a:t>
            </a:r>
            <a:endParaRPr lang="zh-CN" alt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2669615" y="157741"/>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prstClr val="white"/>
              </a:solidFill>
            </a:endParaRPr>
          </a:p>
        </p:txBody>
      </p:sp>
      <p:sp>
        <p:nvSpPr>
          <p:cNvPr id="4" name="云形标注 3"/>
          <p:cNvSpPr/>
          <p:nvPr/>
        </p:nvSpPr>
        <p:spPr>
          <a:xfrm>
            <a:off x="1623038" y="551543"/>
            <a:ext cx="3442447" cy="3719901"/>
          </a:xfrm>
          <a:prstGeom prst="cloudCallout">
            <a:avLst/>
          </a:prstGeom>
          <a:ln/>
        </p:spPr>
        <p:style>
          <a:lnRef idx="2">
            <a:schemeClr val="accent1"/>
          </a:lnRef>
          <a:fillRef idx="1">
            <a:schemeClr val="lt1"/>
          </a:fillRef>
          <a:effectRef idx="0">
            <a:schemeClr val="accent1"/>
          </a:effectRef>
          <a:fontRef idx="minor">
            <a:schemeClr val="dk1"/>
          </a:fontRef>
        </p:style>
        <p:txBody>
          <a:bodyPr rtlCol="0" anchor="ctr"/>
          <a:lstStyle/>
          <a:p>
            <a:r>
              <a:rPr lang="zh-CN" altLang="zh-CN" sz="1600" b="1" dirty="0" smtClean="0"/>
              <a:t>无论持有期为</a:t>
            </a:r>
            <a:r>
              <a:rPr lang="en-US" altLang="zh-CN" sz="1600" b="1" dirty="0" smtClean="0"/>
              <a:t>1</a:t>
            </a:r>
            <a:r>
              <a:rPr lang="zh-CN" altLang="zh-CN" sz="1600" b="1" dirty="0" smtClean="0"/>
              <a:t>日或是</a:t>
            </a:r>
            <a:r>
              <a:rPr lang="en-US" altLang="zh-CN" sz="1600" b="1" dirty="0" smtClean="0"/>
              <a:t>10</a:t>
            </a:r>
            <a:r>
              <a:rPr lang="zh-CN" altLang="zh-CN" sz="1600" b="1" dirty="0" smtClean="0"/>
              <a:t>日，</a:t>
            </a:r>
            <a:r>
              <a:rPr lang="en-US" altLang="zh-CN" sz="1600" b="1" dirty="0" smtClean="0"/>
              <a:t>10</a:t>
            </a:r>
            <a:r>
              <a:rPr lang="zh-CN" altLang="zh-CN" sz="1600" b="1" dirty="0" smtClean="0"/>
              <a:t>月份的</a:t>
            </a:r>
            <a:r>
              <a:rPr lang="en-US" altLang="zh-CN" sz="1600" b="1" dirty="0" err="1" smtClean="0"/>
              <a:t>VaR</a:t>
            </a:r>
            <a:r>
              <a:rPr lang="zh-CN" altLang="zh-CN" sz="1600" b="1" dirty="0" smtClean="0"/>
              <a:t>值都显著的高于</a:t>
            </a:r>
            <a:r>
              <a:rPr lang="en-US" altLang="zh-CN" sz="1600" b="1" dirty="0" smtClean="0"/>
              <a:t>1. 5</a:t>
            </a:r>
            <a:r>
              <a:rPr lang="zh-CN" altLang="zh-CN" sz="1600" b="1" dirty="0" smtClean="0"/>
              <a:t>亿美元</a:t>
            </a:r>
            <a:r>
              <a:rPr lang="en-US" altLang="zh-CN" sz="1600" b="1" dirty="0" smtClean="0"/>
              <a:t>.</a:t>
            </a:r>
            <a:r>
              <a:rPr lang="zh-CN" altLang="zh-CN" sz="1600" b="1" dirty="0" smtClean="0"/>
              <a:t>从持有期为</a:t>
            </a:r>
            <a:r>
              <a:rPr lang="en-US" altLang="zh-CN" sz="1600" b="1" dirty="0" smtClean="0"/>
              <a:t>10</a:t>
            </a:r>
            <a:r>
              <a:rPr lang="zh-CN" altLang="zh-CN" sz="1600" b="1" dirty="0" smtClean="0"/>
              <a:t>日的</a:t>
            </a:r>
            <a:r>
              <a:rPr lang="en-US" altLang="zh-CN" sz="1600" b="1" dirty="0" err="1" smtClean="0"/>
              <a:t>VaR</a:t>
            </a:r>
            <a:r>
              <a:rPr lang="zh-CN" altLang="zh-CN" sz="1600" b="1" dirty="0" smtClean="0"/>
              <a:t>预测值中可以清楚地看出中航油</a:t>
            </a:r>
            <a:r>
              <a:rPr lang="en-US" altLang="zh-CN" sz="1600" b="1" dirty="0" smtClean="0"/>
              <a:t>(</a:t>
            </a:r>
            <a:r>
              <a:rPr lang="zh-CN" altLang="zh-CN" sz="1600" b="1" dirty="0" smtClean="0"/>
              <a:t>新加坡</a:t>
            </a:r>
            <a:r>
              <a:rPr lang="en-US" altLang="zh-CN" sz="1600" b="1" dirty="0" smtClean="0"/>
              <a:t>)</a:t>
            </a:r>
            <a:r>
              <a:rPr lang="zh-CN" altLang="zh-CN" sz="1600" b="1" dirty="0" smtClean="0"/>
              <a:t>在</a:t>
            </a:r>
            <a:r>
              <a:rPr lang="en-US" altLang="zh-CN" sz="1600" b="1" dirty="0" smtClean="0"/>
              <a:t>10 ~ 11</a:t>
            </a:r>
            <a:r>
              <a:rPr lang="zh-CN" altLang="zh-CN" sz="1600" b="1" dirty="0" smtClean="0"/>
              <a:t>月份处在最为脆弱的时刻，其时所涉及的市场风险已经远远超出他所能承受</a:t>
            </a:r>
            <a:endParaRPr lang="zh-CN" altLang="zh-CN" sz="1600" dirty="0" smtClean="0"/>
          </a:p>
          <a:p>
            <a:r>
              <a:rPr lang="zh-CN" altLang="zh-CN" sz="1600" b="1" dirty="0" smtClean="0"/>
              <a:t>的范围</a:t>
            </a:r>
            <a:r>
              <a:rPr lang="en-US" altLang="zh-CN" sz="1600" b="1" dirty="0" smtClean="0"/>
              <a:t>.</a:t>
            </a:r>
            <a:endParaRPr lang="zh-CN" altLang="zh-CN" sz="1600" dirty="0"/>
          </a:p>
        </p:txBody>
      </p:sp>
      <p:grpSp>
        <p:nvGrpSpPr>
          <p:cNvPr id="8" name="组合 7"/>
          <p:cNvGrpSpPr/>
          <p:nvPr/>
        </p:nvGrpSpPr>
        <p:grpSpPr>
          <a:xfrm>
            <a:off x="3" y="60524"/>
            <a:ext cx="2800529" cy="307777"/>
            <a:chOff x="0" y="60523"/>
            <a:chExt cx="2800528" cy="307777"/>
          </a:xfrm>
        </p:grpSpPr>
        <p:sp>
          <p:nvSpPr>
            <p:cNvPr id="9" name="矩形 8"/>
            <p:cNvSpPr/>
            <p:nvPr/>
          </p:nvSpPr>
          <p:spPr>
            <a:xfrm>
              <a:off x="0" y="60523"/>
              <a:ext cx="2666370" cy="307777"/>
            </a:xfrm>
            <a:prstGeom prst="rect">
              <a:avLst/>
            </a:prstGeom>
          </p:spPr>
          <p:txBody>
            <a:bodyPr wrap="none">
              <a:spAutoFit/>
            </a:bodyPr>
            <a:lstStyle/>
            <a:p>
              <a:r>
                <a:rPr lang="en-US" altLang="zh-CN" sz="1400" b="1" dirty="0">
                  <a:solidFill>
                    <a:prstClr val="black"/>
                  </a:solidFill>
                </a:rPr>
                <a:t>PART </a:t>
              </a:r>
              <a:r>
                <a:rPr lang="en-US" altLang="zh-CN" sz="1400" b="1" dirty="0" smtClean="0">
                  <a:solidFill>
                    <a:prstClr val="black"/>
                  </a:solidFill>
                </a:rPr>
                <a:t>THREE </a:t>
              </a:r>
              <a:r>
                <a:rPr lang="zh-CN" altLang="en-US" sz="1400" b="1" dirty="0" smtClean="0">
                  <a:solidFill>
                    <a:prstClr val="black"/>
                  </a:solidFill>
                </a:rPr>
                <a:t>风险评估（</a:t>
              </a:r>
              <a:r>
                <a:rPr lang="en-US" altLang="zh-CN" sz="1400" b="1" dirty="0" err="1" smtClean="0">
                  <a:solidFill>
                    <a:prstClr val="black"/>
                  </a:solidFill>
                </a:rPr>
                <a:t>VaR</a:t>
              </a:r>
              <a:r>
                <a:rPr lang="zh-CN" altLang="en-US" sz="1400" b="1" dirty="0" smtClean="0">
                  <a:solidFill>
                    <a:prstClr val="black"/>
                  </a:solidFill>
                </a:rPr>
                <a:t>法）</a:t>
              </a:r>
              <a:endParaRPr lang="zh-CN" altLang="en-US" sz="1400" b="1" dirty="0">
                <a:solidFill>
                  <a:prstClr val="black"/>
                </a:solidFill>
              </a:endParaRPr>
            </a:p>
          </p:txBody>
        </p:sp>
        <p:sp>
          <p:nvSpPr>
            <p:cNvPr id="10" name="椭圆 9"/>
            <p:cNvSpPr/>
            <p:nvPr/>
          </p:nvSpPr>
          <p:spPr>
            <a:xfrm>
              <a:off x="2669611"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prstClr val="white"/>
                </a:solidFill>
              </a:endParaRPr>
            </a:p>
          </p:txBody>
        </p:sp>
      </p:grpSp>
      <p:pic>
        <p:nvPicPr>
          <p:cNvPr id="4098" name="Picture 2"/>
          <p:cNvPicPr>
            <a:picLocks noChangeAspect="1" noChangeArrowheads="1"/>
          </p:cNvPicPr>
          <p:nvPr/>
        </p:nvPicPr>
        <p:blipFill>
          <a:blip r:embed="rId2"/>
          <a:srcRect/>
          <a:stretch>
            <a:fillRect/>
          </a:stretch>
        </p:blipFill>
        <p:spPr bwMode="auto">
          <a:xfrm>
            <a:off x="4332732" y="1457221"/>
            <a:ext cx="7495440" cy="4531500"/>
          </a:xfrm>
          <a:prstGeom prst="rect">
            <a:avLst/>
          </a:prstGeom>
          <a:noFill/>
          <a:ln w="9525">
            <a:noFill/>
            <a:miter lim="800000"/>
            <a:headEnd/>
            <a:tailEnd/>
          </a:ln>
        </p:spPr>
      </p:pic>
      <p:sp>
        <p:nvSpPr>
          <p:cNvPr id="17" name="TextBox 16"/>
          <p:cNvSpPr txBox="1"/>
          <p:nvPr/>
        </p:nvSpPr>
        <p:spPr>
          <a:xfrm>
            <a:off x="6862763" y="6019439"/>
            <a:ext cx="3877808" cy="369332"/>
          </a:xfrm>
          <a:prstGeom prst="rect">
            <a:avLst/>
          </a:prstGeom>
          <a:noFill/>
        </p:spPr>
        <p:txBody>
          <a:bodyPr wrap="square" rtlCol="0">
            <a:spAutoFit/>
          </a:bodyPr>
          <a:lstStyle/>
          <a:p>
            <a:r>
              <a:rPr lang="zh-CN" altLang="en-US" dirty="0" smtClean="0"/>
              <a:t>模型下的</a:t>
            </a:r>
            <a:r>
              <a:rPr lang="en-US" altLang="zh-CN" dirty="0" err="1" smtClean="0"/>
              <a:t>VaR</a:t>
            </a:r>
            <a:r>
              <a:rPr lang="zh-CN" altLang="en-US" dirty="0" smtClean="0"/>
              <a:t>预测置信度水平为</a:t>
            </a:r>
            <a:r>
              <a:rPr lang="en-US" altLang="zh-CN" dirty="0" smtClean="0"/>
              <a:t>99%</a:t>
            </a:r>
            <a:endParaRPr lang="zh-CN" altLang="en-US" dirty="0"/>
          </a:p>
        </p:txBody>
      </p:sp>
      <p:pic>
        <p:nvPicPr>
          <p:cNvPr id="1026" name="Picture 2"/>
          <p:cNvPicPr>
            <a:picLocks noChangeAspect="1" noChangeArrowheads="1"/>
          </p:cNvPicPr>
          <p:nvPr/>
        </p:nvPicPr>
        <p:blipFill>
          <a:blip r:embed="rId3"/>
          <a:srcRect/>
          <a:stretch>
            <a:fillRect/>
          </a:stretch>
        </p:blipFill>
        <p:spPr bwMode="auto">
          <a:xfrm>
            <a:off x="5799472" y="5988721"/>
            <a:ext cx="1063291" cy="400050"/>
          </a:xfrm>
          <a:prstGeom prst="rect">
            <a:avLst/>
          </a:prstGeom>
          <a:noFill/>
          <a:ln w="9525">
            <a:noFill/>
            <a:miter lim="800000"/>
            <a:headEnd/>
            <a:tailEnd/>
          </a:ln>
        </p:spPr>
      </p:pic>
      <p:sp>
        <p:nvSpPr>
          <p:cNvPr id="11" name="TextBox 10"/>
          <p:cNvSpPr txBox="1"/>
          <p:nvPr/>
        </p:nvSpPr>
        <p:spPr>
          <a:xfrm>
            <a:off x="5065485" y="368301"/>
            <a:ext cx="4775201" cy="369332"/>
          </a:xfrm>
          <a:prstGeom prst="rect">
            <a:avLst/>
          </a:prstGeom>
          <a:noFill/>
        </p:spPr>
        <p:txBody>
          <a:bodyPr wrap="square" rtlCol="0">
            <a:spAutoFit/>
          </a:bodyPr>
          <a:lstStyle/>
          <a:p>
            <a:r>
              <a:rPr lang="zh-CN" altLang="en-US" dirty="0" smtClean="0"/>
              <a:t>       按照类似的程序对原油期货进行分析</a:t>
            </a:r>
            <a:endParaRPr lang="zh-CN" altLang="en-US" dirty="0"/>
          </a:p>
        </p:txBody>
      </p:sp>
    </p:spTree>
    <p:extLst>
      <p:ext uri="{BB962C8B-B14F-4D97-AF65-F5344CB8AC3E}">
        <p14:creationId xmlns="" xmlns:p14="http://schemas.microsoft.com/office/powerpoint/2010/main" val="221419750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993308" y="985272"/>
            <a:ext cx="3206327" cy="369332"/>
          </a:xfrm>
          <a:prstGeom prst="rect">
            <a:avLst/>
          </a:prstGeom>
        </p:spPr>
        <p:txBody>
          <a:bodyPr wrap="none">
            <a:spAutoFit/>
          </a:bodyPr>
          <a:lstStyle/>
          <a:p>
            <a:r>
              <a:rPr lang="zh-CN" altLang="en-US" b="1" dirty="0" smtClean="0"/>
              <a:t>从风险管理的角度给出建议：</a:t>
            </a:r>
            <a:endParaRPr lang="zh-CN" altLang="en-US" b="1" dirty="0"/>
          </a:p>
        </p:txBody>
      </p:sp>
      <p:sp>
        <p:nvSpPr>
          <p:cNvPr id="6" name="矩形 5"/>
          <p:cNvSpPr/>
          <p:nvPr/>
        </p:nvSpPr>
        <p:spPr>
          <a:xfrm>
            <a:off x="768352" y="2045795"/>
            <a:ext cx="6629977" cy="2492990"/>
          </a:xfrm>
          <a:prstGeom prst="rect">
            <a:avLst/>
          </a:prstGeom>
        </p:spPr>
        <p:txBody>
          <a:bodyPr wrap="square">
            <a:spAutoFit/>
          </a:bodyPr>
          <a:lstStyle/>
          <a:p>
            <a:pPr marL="342900" indent="-342900">
              <a:lnSpc>
                <a:spcPct val="130000"/>
              </a:lnSpc>
              <a:buClr>
                <a:srgbClr val="E73A1C"/>
              </a:buClr>
              <a:buFont typeface="Wingdings" panose="05000000000000000000" pitchFamily="2" charset="2"/>
              <a:buChar char="l"/>
            </a:pPr>
            <a:r>
              <a:rPr lang="zh-CN" altLang="zh-CN" sz="2000" b="1" dirty="0" smtClean="0"/>
              <a:t>企业经营者除了向投资者负责，对于违法行为要承担可能刑事责任</a:t>
            </a:r>
            <a:r>
              <a:rPr lang="en-US" altLang="zh-CN" sz="2000" b="1" dirty="0" smtClean="0"/>
              <a:t> </a:t>
            </a:r>
            <a:r>
              <a:rPr lang="zh-CN" altLang="en-US" sz="2000" b="1" dirty="0" smtClean="0"/>
              <a:t>；</a:t>
            </a:r>
            <a:endParaRPr lang="en-US" altLang="zh-CN" sz="2000" dirty="0">
              <a:latin typeface="微软雅黑" charset="0"/>
              <a:ea typeface="微软雅黑" charset="0"/>
            </a:endParaRPr>
          </a:p>
          <a:p>
            <a:pPr marL="342900" indent="-342900">
              <a:lnSpc>
                <a:spcPct val="130000"/>
              </a:lnSpc>
              <a:buClr>
                <a:srgbClr val="FFFF00"/>
              </a:buClr>
              <a:buFont typeface="Wingdings" panose="05000000000000000000" pitchFamily="2" charset="2"/>
              <a:buChar char="l"/>
            </a:pPr>
            <a:r>
              <a:rPr lang="zh-CN" altLang="zh-CN" sz="2000" b="1" dirty="0" smtClean="0"/>
              <a:t>将风险管理从业务领域中独立出来</a:t>
            </a:r>
            <a:r>
              <a:rPr lang="zh-CN" altLang="en-US" sz="2000" b="1" dirty="0" smtClean="0"/>
              <a:t>  </a:t>
            </a:r>
            <a:r>
              <a:rPr lang="en-US" altLang="zh-CN" sz="2000" b="1" dirty="0" smtClean="0"/>
              <a:t>;</a:t>
            </a:r>
          </a:p>
          <a:p>
            <a:pPr marL="342900" indent="-342900">
              <a:lnSpc>
                <a:spcPct val="130000"/>
              </a:lnSpc>
              <a:buClr>
                <a:srgbClr val="FFFF00"/>
              </a:buClr>
              <a:buFont typeface="Wingdings" panose="05000000000000000000" pitchFamily="2" charset="2"/>
              <a:buChar char="l"/>
            </a:pPr>
            <a:r>
              <a:rPr lang="zh-CN" altLang="en-US" sz="2000" b="1" dirty="0" smtClean="0"/>
              <a:t>对于各种风险的评估、量化，及管理的能力必须清楚列入财务人员的能力要求当中 ；</a:t>
            </a:r>
            <a:endParaRPr lang="en-US" altLang="zh-CN" sz="2000" dirty="0" smtClean="0">
              <a:latin typeface="微软雅黑" charset="0"/>
              <a:ea typeface="微软雅黑" charset="0"/>
            </a:endParaRPr>
          </a:p>
          <a:p>
            <a:pPr marL="263525" indent="-263525">
              <a:lnSpc>
                <a:spcPct val="130000"/>
              </a:lnSpc>
              <a:buClr>
                <a:srgbClr val="FFC000"/>
              </a:buClr>
              <a:buFont typeface="Wingdings" panose="05000000000000000000" pitchFamily="2" charset="2"/>
              <a:buChar char="l"/>
            </a:pPr>
            <a:r>
              <a:rPr lang="zh-CN" altLang="zh-CN" sz="2000" b="1" dirty="0" smtClean="0"/>
              <a:t>加强以期货市场为核心的金融衍生品市场的建设</a:t>
            </a:r>
            <a:r>
              <a:rPr lang="zh-CN" altLang="en-US" sz="2000" dirty="0" smtClean="0"/>
              <a:t>。</a:t>
            </a:r>
            <a:endParaRPr lang="en-US" altLang="zh-CN" sz="2000" dirty="0">
              <a:solidFill>
                <a:schemeClr val="bg1">
                  <a:lumMod val="50000"/>
                </a:schemeClr>
              </a:solidFill>
              <a:latin typeface="微软雅黑" charset="0"/>
              <a:ea typeface="微软雅黑" charset="0"/>
            </a:endParaRPr>
          </a:p>
        </p:txBody>
      </p:sp>
      <p:grpSp>
        <p:nvGrpSpPr>
          <p:cNvPr id="7" name="组合 6"/>
          <p:cNvGrpSpPr/>
          <p:nvPr/>
        </p:nvGrpSpPr>
        <p:grpSpPr>
          <a:xfrm>
            <a:off x="911227" y="898396"/>
            <a:ext cx="3288408" cy="509896"/>
            <a:chOff x="888096" y="1000203"/>
            <a:chExt cx="6088450" cy="944066"/>
          </a:xfrm>
        </p:grpSpPr>
        <p:sp>
          <p:nvSpPr>
            <p:cNvPr id="8" name="矩形 7"/>
            <p:cNvSpPr/>
            <p:nvPr/>
          </p:nvSpPr>
          <p:spPr>
            <a:xfrm>
              <a:off x="911225" y="1045635"/>
              <a:ext cx="6065321" cy="872065"/>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椭圆 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椭圆 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椭圆 1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 name="椭圆 1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9" name="椭圆 18"/>
          <p:cNvSpPr/>
          <p:nvPr/>
        </p:nvSpPr>
        <p:spPr>
          <a:xfrm>
            <a:off x="2016567" y="157741"/>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FFFF00"/>
              </a:solidFill>
            </a:endParaRPr>
          </a:p>
        </p:txBody>
      </p:sp>
      <p:grpSp>
        <p:nvGrpSpPr>
          <p:cNvPr id="13" name="组合 12"/>
          <p:cNvGrpSpPr/>
          <p:nvPr/>
        </p:nvGrpSpPr>
        <p:grpSpPr>
          <a:xfrm>
            <a:off x="3" y="60524"/>
            <a:ext cx="2800529" cy="307777"/>
            <a:chOff x="0" y="60523"/>
            <a:chExt cx="2800528" cy="307777"/>
          </a:xfrm>
        </p:grpSpPr>
        <p:sp>
          <p:nvSpPr>
            <p:cNvPr id="14" name="矩形 13"/>
            <p:cNvSpPr/>
            <p:nvPr/>
          </p:nvSpPr>
          <p:spPr>
            <a:xfrm>
              <a:off x="0" y="60523"/>
              <a:ext cx="2666370" cy="307777"/>
            </a:xfrm>
            <a:prstGeom prst="rect">
              <a:avLst/>
            </a:prstGeom>
          </p:spPr>
          <p:txBody>
            <a:bodyPr wrap="none">
              <a:spAutoFit/>
            </a:bodyPr>
            <a:lstStyle/>
            <a:p>
              <a:r>
                <a:rPr lang="en-US" altLang="zh-CN" sz="1400" b="1" dirty="0">
                  <a:solidFill>
                    <a:prstClr val="black"/>
                  </a:solidFill>
                </a:rPr>
                <a:t>PART </a:t>
              </a:r>
              <a:r>
                <a:rPr lang="en-US" altLang="zh-CN" sz="1400" b="1" dirty="0" smtClean="0">
                  <a:solidFill>
                    <a:prstClr val="black"/>
                  </a:solidFill>
                </a:rPr>
                <a:t>THREE </a:t>
              </a:r>
              <a:r>
                <a:rPr lang="zh-CN" altLang="en-US" sz="1400" b="1" dirty="0" smtClean="0">
                  <a:solidFill>
                    <a:prstClr val="black"/>
                  </a:solidFill>
                </a:rPr>
                <a:t>风险评估（</a:t>
              </a:r>
              <a:r>
                <a:rPr lang="en-US" altLang="zh-CN" sz="1400" b="1" dirty="0" err="1" smtClean="0">
                  <a:solidFill>
                    <a:prstClr val="black"/>
                  </a:solidFill>
                </a:rPr>
                <a:t>VaR</a:t>
              </a:r>
              <a:r>
                <a:rPr lang="zh-CN" altLang="en-US" sz="1400" b="1" dirty="0" smtClean="0">
                  <a:solidFill>
                    <a:prstClr val="black"/>
                  </a:solidFill>
                </a:rPr>
                <a:t>法）</a:t>
              </a:r>
              <a:endParaRPr lang="zh-CN" altLang="en-US" sz="1400" b="1" dirty="0">
                <a:solidFill>
                  <a:prstClr val="black"/>
                </a:solidFill>
              </a:endParaRPr>
            </a:p>
          </p:txBody>
        </p:sp>
        <p:sp>
          <p:nvSpPr>
            <p:cNvPr id="15" name="椭圆 14"/>
            <p:cNvSpPr/>
            <p:nvPr/>
          </p:nvSpPr>
          <p:spPr>
            <a:xfrm>
              <a:off x="2669611"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prstClr val="white"/>
                </a:solidFill>
              </a:endParaRPr>
            </a:p>
          </p:txBody>
        </p:sp>
      </p:grpSp>
    </p:spTree>
    <p:extLst>
      <p:ext uri="{BB962C8B-B14F-4D97-AF65-F5344CB8AC3E}">
        <p14:creationId xmlns="" xmlns:p14="http://schemas.microsoft.com/office/powerpoint/2010/main" val="29789724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8" y="3280459"/>
            <a:ext cx="3602147" cy="972574"/>
          </a:xfrm>
          <a:prstGeom prst="rect">
            <a:avLst/>
          </a:prstGeom>
          <a:noFill/>
        </p:spPr>
        <p:txBody>
          <a:bodyPr wrap="square" rtlCol="0">
            <a:spAutoFit/>
          </a:bodyPr>
          <a:lstStyle/>
          <a:p>
            <a:pPr algn="ctr" defTabSz="609585">
              <a:lnSpc>
                <a:spcPct val="130000"/>
              </a:lnSpc>
            </a:pPr>
            <a:r>
              <a:rPr lang="en-US" altLang="zh-CN" sz="4400" b="1">
                <a:latin typeface="+mj-lt"/>
                <a:ea typeface="微软雅黑" charset="0"/>
              </a:rPr>
              <a:t>PART FOUR</a:t>
            </a:r>
            <a:endParaRPr lang="en-US" altLang="zh-CN" sz="4400" b="1" dirty="0">
              <a:latin typeface="+mj-lt"/>
              <a:ea typeface="微软雅黑" charset="0"/>
            </a:endParaRPr>
          </a:p>
        </p:txBody>
      </p:sp>
      <p:sp>
        <p:nvSpPr>
          <p:cNvPr id="3" name="文本框 2"/>
          <p:cNvSpPr txBox="1"/>
          <p:nvPr/>
        </p:nvSpPr>
        <p:spPr>
          <a:xfrm>
            <a:off x="3936735" y="2417412"/>
            <a:ext cx="4318535" cy="1292662"/>
          </a:xfrm>
          <a:prstGeom prst="rect">
            <a:avLst/>
          </a:prstGeom>
          <a:noFill/>
        </p:spPr>
        <p:txBody>
          <a:bodyPr wrap="square" rtlCol="0">
            <a:spAutoFit/>
          </a:bodyPr>
          <a:lstStyle/>
          <a:p>
            <a:pPr algn="ctr" defTabSz="609585">
              <a:lnSpc>
                <a:spcPct val="130000"/>
              </a:lnSpc>
            </a:pPr>
            <a:r>
              <a:rPr lang="zh-CN" altLang="en-US" sz="6000" dirty="0">
                <a:latin typeface="+mj-lt"/>
                <a:ea typeface="微软雅黑" charset="0"/>
              </a:rPr>
              <a:t>参考文献</a:t>
            </a:r>
          </a:p>
        </p:txBody>
      </p:sp>
      <p:sp>
        <p:nvSpPr>
          <p:cNvPr id="4" name="矩形 3"/>
          <p:cNvSpPr/>
          <p:nvPr/>
        </p:nvSpPr>
        <p:spPr>
          <a:xfrm>
            <a:off x="4889819" y="4139694"/>
            <a:ext cx="2412367" cy="11334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solidFill>
                <a:srgbClr val="92D050"/>
              </a:solidFill>
            </a:endParaRPr>
          </a:p>
        </p:txBody>
      </p:sp>
    </p:spTree>
    <p:extLst>
      <p:ext uri="{BB962C8B-B14F-4D97-AF65-F5344CB8AC3E}">
        <p14:creationId xmlns="" xmlns:p14="http://schemas.microsoft.com/office/powerpoint/2010/main" val="3443941402"/>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0524"/>
            <a:ext cx="1783630" cy="307777"/>
          </a:xfrm>
          <a:prstGeom prst="rect">
            <a:avLst/>
          </a:prstGeom>
        </p:spPr>
        <p:txBody>
          <a:bodyPr wrap="none">
            <a:spAutoFit/>
          </a:bodyPr>
          <a:lstStyle/>
          <a:p>
            <a:r>
              <a:rPr lang="en-US" altLang="zh-CN" sz="1400" b="1"/>
              <a:t>PART FOUR </a:t>
            </a:r>
            <a:r>
              <a:rPr lang="zh-CN" altLang="en-US" sz="1400" b="1" dirty="0"/>
              <a:t>参考文献</a:t>
            </a:r>
          </a:p>
        </p:txBody>
      </p:sp>
      <p:sp>
        <p:nvSpPr>
          <p:cNvPr id="3" name="椭圆 2"/>
          <p:cNvSpPr/>
          <p:nvPr/>
        </p:nvSpPr>
        <p:spPr>
          <a:xfrm>
            <a:off x="1934267" y="157742"/>
            <a:ext cx="130917" cy="113341"/>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pic>
        <p:nvPicPr>
          <p:cNvPr id="4" name="图片 3">
            <a:hlinkClick r:id="rId2"/>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0435655" y="6528587"/>
            <a:ext cx="1498452" cy="199794"/>
          </a:xfrm>
          <a:prstGeom prst="rect">
            <a:avLst/>
          </a:prstGeom>
        </p:spPr>
      </p:pic>
      <p:sp>
        <p:nvSpPr>
          <p:cNvPr id="5" name="矩形 4"/>
          <p:cNvSpPr/>
          <p:nvPr/>
        </p:nvSpPr>
        <p:spPr>
          <a:xfrm>
            <a:off x="535089" y="1050878"/>
            <a:ext cx="7544386" cy="2973122"/>
          </a:xfrm>
          <a:prstGeom prst="rect">
            <a:avLst/>
          </a:prstGeom>
        </p:spPr>
        <p:txBody>
          <a:bodyPr wrap="square">
            <a:spAutoFit/>
          </a:bodyPr>
          <a:lstStyle/>
          <a:p>
            <a:pPr>
              <a:lnSpc>
                <a:spcPct val="130000"/>
              </a:lnSpc>
            </a:pPr>
            <a:r>
              <a:rPr lang="zh-CN" altLang="en-US" dirty="0" smtClean="0">
                <a:solidFill>
                  <a:schemeClr val="tx1">
                    <a:lumMod val="75000"/>
                    <a:lumOff val="25000"/>
                  </a:schemeClr>
                </a:solidFill>
                <a:latin typeface="+mn-ea"/>
              </a:rPr>
              <a:t>参考文献</a:t>
            </a:r>
            <a:r>
              <a:rPr lang="en-US" altLang="zh-CN" dirty="0" smtClean="0">
                <a:solidFill>
                  <a:schemeClr val="tx1">
                    <a:lumMod val="75000"/>
                    <a:lumOff val="25000"/>
                  </a:schemeClr>
                </a:solidFill>
                <a:latin typeface="+mn-ea"/>
              </a:rPr>
              <a:t>:</a:t>
            </a:r>
          </a:p>
          <a:p>
            <a:pPr>
              <a:lnSpc>
                <a:spcPct val="130000"/>
              </a:lnSpc>
            </a:pPr>
            <a:r>
              <a:rPr lang="en-US" altLang="zh-CN" dirty="0" smtClean="0">
                <a:solidFill>
                  <a:schemeClr val="tx1">
                    <a:lumMod val="75000"/>
                    <a:lumOff val="25000"/>
                  </a:schemeClr>
                </a:solidFill>
                <a:latin typeface="+mn-ea"/>
              </a:rPr>
              <a:t>[1].</a:t>
            </a:r>
            <a:r>
              <a:rPr lang="zh-CN" altLang="en-US" dirty="0" smtClean="0">
                <a:solidFill>
                  <a:schemeClr val="tx1">
                    <a:lumMod val="75000"/>
                    <a:lumOff val="25000"/>
                  </a:schemeClr>
                </a:solidFill>
                <a:latin typeface="+mn-ea"/>
              </a:rPr>
              <a:t>王晓冰，李答</a:t>
            </a:r>
            <a:r>
              <a:rPr lang="en-US" altLang="zh-CN" dirty="0" smtClean="0">
                <a:solidFill>
                  <a:schemeClr val="tx1">
                    <a:lumMod val="75000"/>
                    <a:lumOff val="25000"/>
                  </a:schemeClr>
                </a:solidFill>
                <a:latin typeface="+mn-ea"/>
              </a:rPr>
              <a:t>.</a:t>
            </a:r>
            <a:r>
              <a:rPr lang="zh-CN" altLang="en-US" dirty="0" smtClean="0">
                <a:solidFill>
                  <a:schemeClr val="tx1">
                    <a:lumMod val="75000"/>
                    <a:lumOff val="25000"/>
                  </a:schemeClr>
                </a:solidFill>
                <a:latin typeface="+mn-ea"/>
              </a:rPr>
              <a:t>中航油噩梦</a:t>
            </a:r>
            <a:r>
              <a:rPr lang="en-US" altLang="zh-CN" dirty="0" smtClean="0">
                <a:solidFill>
                  <a:schemeClr val="tx1">
                    <a:lumMod val="75000"/>
                    <a:lumOff val="25000"/>
                  </a:schemeClr>
                </a:solidFill>
                <a:latin typeface="+mn-ea"/>
              </a:rPr>
              <a:t>:</a:t>
            </a:r>
            <a:r>
              <a:rPr lang="zh-CN" altLang="en-US" dirty="0" smtClean="0">
                <a:solidFill>
                  <a:schemeClr val="tx1">
                    <a:lumMod val="75000"/>
                    <a:lumOff val="25000"/>
                  </a:schemeClr>
                </a:solidFill>
                <a:latin typeface="+mn-ea"/>
              </a:rPr>
              <a:t>监管者去了哪里</a:t>
            </a:r>
            <a:r>
              <a:rPr lang="en-US" altLang="zh-CN" dirty="0" smtClean="0">
                <a:solidFill>
                  <a:schemeClr val="tx1">
                    <a:lumMod val="75000"/>
                    <a:lumOff val="25000"/>
                  </a:schemeClr>
                </a:solidFill>
                <a:latin typeface="+mn-ea"/>
              </a:rPr>
              <a:t>[J].</a:t>
            </a:r>
            <a:r>
              <a:rPr lang="zh-CN" altLang="en-US" dirty="0" smtClean="0">
                <a:solidFill>
                  <a:schemeClr val="tx1">
                    <a:lumMod val="75000"/>
                    <a:lumOff val="25000"/>
                  </a:schemeClr>
                </a:solidFill>
                <a:latin typeface="+mn-ea"/>
              </a:rPr>
              <a:t>财经，</a:t>
            </a:r>
            <a:r>
              <a:rPr lang="en-US" altLang="zh-CN" dirty="0" smtClean="0">
                <a:solidFill>
                  <a:schemeClr val="tx1">
                    <a:lumMod val="75000"/>
                    <a:lumOff val="25000"/>
                  </a:schemeClr>
                </a:solidFill>
                <a:latin typeface="+mn-ea"/>
              </a:rPr>
              <a:t>2004, 122:38-40</a:t>
            </a:r>
            <a:r>
              <a:rPr lang="zh-CN" altLang="en-US" dirty="0" smtClean="0">
                <a:solidFill>
                  <a:schemeClr val="tx1">
                    <a:lumMod val="75000"/>
                    <a:lumOff val="25000"/>
                  </a:schemeClr>
                </a:solidFill>
                <a:latin typeface="+mn-ea"/>
              </a:rPr>
              <a:t>。</a:t>
            </a:r>
            <a:endParaRPr lang="en-US" altLang="zh-CN" dirty="0" smtClean="0">
              <a:solidFill>
                <a:schemeClr val="tx1">
                  <a:lumMod val="75000"/>
                  <a:lumOff val="25000"/>
                </a:schemeClr>
              </a:solidFill>
              <a:latin typeface="+mn-ea"/>
            </a:endParaRPr>
          </a:p>
          <a:p>
            <a:pPr>
              <a:lnSpc>
                <a:spcPct val="130000"/>
              </a:lnSpc>
            </a:pPr>
            <a:endParaRPr lang="en-US" altLang="zh-CN" dirty="0" smtClean="0">
              <a:solidFill>
                <a:schemeClr val="tx1">
                  <a:lumMod val="75000"/>
                  <a:lumOff val="25000"/>
                </a:schemeClr>
              </a:solidFill>
              <a:latin typeface="+mn-ea"/>
            </a:endParaRPr>
          </a:p>
          <a:p>
            <a:pPr>
              <a:lnSpc>
                <a:spcPct val="130000"/>
              </a:lnSpc>
            </a:pPr>
            <a:r>
              <a:rPr lang="en-US" altLang="zh-CN" dirty="0" smtClean="0">
                <a:solidFill>
                  <a:schemeClr val="tx1">
                    <a:lumMod val="75000"/>
                    <a:lumOff val="25000"/>
                  </a:schemeClr>
                </a:solidFill>
                <a:latin typeface="+mn-ea"/>
              </a:rPr>
              <a:t>[2].</a:t>
            </a:r>
            <a:r>
              <a:rPr lang="zh-CN" altLang="en-US" dirty="0" smtClean="0">
                <a:solidFill>
                  <a:schemeClr val="tx1">
                    <a:lumMod val="75000"/>
                    <a:lumOff val="25000"/>
                  </a:schemeClr>
                </a:solidFill>
                <a:latin typeface="+mn-ea"/>
              </a:rPr>
              <a:t>张帆，王晓冰，等</a:t>
            </a:r>
            <a:r>
              <a:rPr lang="en-US" altLang="zh-CN" dirty="0" smtClean="0">
                <a:solidFill>
                  <a:schemeClr val="tx1">
                    <a:lumMod val="75000"/>
                    <a:lumOff val="25000"/>
                  </a:schemeClr>
                </a:solidFill>
                <a:latin typeface="+mn-ea"/>
              </a:rPr>
              <a:t>.</a:t>
            </a:r>
            <a:r>
              <a:rPr lang="zh-CN" altLang="en-US" dirty="0" smtClean="0">
                <a:solidFill>
                  <a:schemeClr val="tx1">
                    <a:lumMod val="75000"/>
                    <a:lumOff val="25000"/>
                  </a:schemeClr>
                </a:solidFill>
                <a:latin typeface="+mn-ea"/>
              </a:rPr>
              <a:t>成败陈久霖</a:t>
            </a:r>
            <a:r>
              <a:rPr lang="en-US" altLang="zh-CN" dirty="0" smtClean="0">
                <a:solidFill>
                  <a:schemeClr val="tx1">
                    <a:lumMod val="75000"/>
                    <a:lumOff val="25000"/>
                  </a:schemeClr>
                </a:solidFill>
                <a:latin typeface="+mn-ea"/>
              </a:rPr>
              <a:t>[J].</a:t>
            </a:r>
            <a:r>
              <a:rPr lang="zh-CN" altLang="en-US" dirty="0" smtClean="0">
                <a:solidFill>
                  <a:schemeClr val="tx1">
                    <a:lumMod val="75000"/>
                    <a:lumOff val="25000"/>
                  </a:schemeClr>
                </a:solidFill>
                <a:latin typeface="+mn-ea"/>
              </a:rPr>
              <a:t>财经，</a:t>
            </a:r>
            <a:r>
              <a:rPr lang="en-US" altLang="zh-CN" dirty="0" smtClean="0">
                <a:solidFill>
                  <a:schemeClr val="tx1">
                    <a:lumMod val="75000"/>
                    <a:lumOff val="25000"/>
                  </a:schemeClr>
                </a:solidFill>
                <a:latin typeface="+mn-ea"/>
              </a:rPr>
              <a:t>2004, 122:24-37</a:t>
            </a:r>
            <a:r>
              <a:rPr lang="zh-CN" altLang="en-US" dirty="0" smtClean="0">
                <a:solidFill>
                  <a:schemeClr val="tx1">
                    <a:lumMod val="75000"/>
                    <a:lumOff val="25000"/>
                  </a:schemeClr>
                </a:solidFill>
                <a:latin typeface="+mn-ea"/>
              </a:rPr>
              <a:t>。</a:t>
            </a:r>
            <a:endParaRPr lang="en-US" altLang="zh-CN" dirty="0" smtClean="0">
              <a:solidFill>
                <a:schemeClr val="tx1">
                  <a:lumMod val="75000"/>
                  <a:lumOff val="25000"/>
                </a:schemeClr>
              </a:solidFill>
              <a:latin typeface="+mn-ea"/>
            </a:endParaRPr>
          </a:p>
          <a:p>
            <a:pPr>
              <a:lnSpc>
                <a:spcPct val="130000"/>
              </a:lnSpc>
            </a:pPr>
            <a:endParaRPr lang="en-US" altLang="zh-CN" dirty="0" smtClean="0">
              <a:solidFill>
                <a:schemeClr val="tx1">
                  <a:lumMod val="75000"/>
                  <a:lumOff val="25000"/>
                </a:schemeClr>
              </a:solidFill>
              <a:latin typeface="+mn-ea"/>
            </a:endParaRPr>
          </a:p>
          <a:p>
            <a:pPr>
              <a:lnSpc>
                <a:spcPct val="130000"/>
              </a:lnSpc>
            </a:pPr>
            <a:r>
              <a:rPr lang="en-US" altLang="zh-CN" dirty="0" smtClean="0">
                <a:solidFill>
                  <a:schemeClr val="tx1">
                    <a:lumMod val="75000"/>
                    <a:lumOff val="25000"/>
                  </a:schemeClr>
                </a:solidFill>
                <a:latin typeface="+mn-ea"/>
              </a:rPr>
              <a:t>[3].</a:t>
            </a:r>
            <a:r>
              <a:rPr lang="zh-CN" altLang="en-US" dirty="0" smtClean="0">
                <a:solidFill>
                  <a:schemeClr val="tx1">
                    <a:lumMod val="75000"/>
                    <a:lumOff val="25000"/>
                  </a:schemeClr>
                </a:solidFill>
                <a:latin typeface="+mn-ea"/>
              </a:rPr>
              <a:t>杨晓光，颜至宏，史敏，汪寿阳</a:t>
            </a:r>
            <a:r>
              <a:rPr lang="en-US" altLang="zh-CN" dirty="0" smtClean="0">
                <a:solidFill>
                  <a:schemeClr val="tx1">
                    <a:lumMod val="75000"/>
                    <a:lumOff val="25000"/>
                  </a:schemeClr>
                </a:solidFill>
                <a:latin typeface="+mn-ea"/>
              </a:rPr>
              <a:t>.</a:t>
            </a:r>
            <a:r>
              <a:rPr lang="zh-CN" altLang="en-US" dirty="0" smtClean="0">
                <a:solidFill>
                  <a:schemeClr val="tx1">
                    <a:lumMod val="75000"/>
                    <a:lumOff val="25000"/>
                  </a:schemeClr>
                </a:solidFill>
                <a:latin typeface="+mn-ea"/>
              </a:rPr>
              <a:t>从中航油</a:t>
            </a:r>
            <a:r>
              <a:rPr lang="en-US" altLang="zh-CN" dirty="0" smtClean="0">
                <a:solidFill>
                  <a:schemeClr val="tx1">
                    <a:lumMod val="75000"/>
                    <a:lumOff val="25000"/>
                  </a:schemeClr>
                </a:solidFill>
                <a:latin typeface="+mn-ea"/>
              </a:rPr>
              <a:t>(</a:t>
            </a:r>
            <a:r>
              <a:rPr lang="zh-CN" altLang="en-US" dirty="0" smtClean="0">
                <a:solidFill>
                  <a:schemeClr val="tx1">
                    <a:lumMod val="75000"/>
                    <a:lumOff val="25000"/>
                  </a:schemeClr>
                </a:solidFill>
                <a:latin typeface="+mn-ea"/>
              </a:rPr>
              <a:t>新加坡</a:t>
            </a:r>
            <a:r>
              <a:rPr lang="en-US" altLang="zh-CN" dirty="0" smtClean="0">
                <a:solidFill>
                  <a:schemeClr val="tx1">
                    <a:lumMod val="75000"/>
                    <a:lumOff val="25000"/>
                  </a:schemeClr>
                </a:solidFill>
                <a:latin typeface="+mn-ea"/>
              </a:rPr>
              <a:t>)</a:t>
            </a:r>
            <a:r>
              <a:rPr lang="zh-CN" altLang="en-US" dirty="0" smtClean="0">
                <a:solidFill>
                  <a:schemeClr val="tx1">
                    <a:lumMod val="75000"/>
                    <a:lumOff val="25000"/>
                  </a:schemeClr>
                </a:solidFill>
                <a:latin typeface="+mn-ea"/>
              </a:rPr>
              <a:t>事件看国有海外企业的风险管理</a:t>
            </a:r>
            <a:r>
              <a:rPr lang="en-US" altLang="zh-CN" dirty="0" smtClean="0">
                <a:solidFill>
                  <a:schemeClr val="tx1">
                    <a:lumMod val="75000"/>
                    <a:lumOff val="25000"/>
                  </a:schemeClr>
                </a:solidFill>
                <a:latin typeface="+mn-ea"/>
              </a:rPr>
              <a:t>[J].</a:t>
            </a:r>
            <a:r>
              <a:rPr lang="zh-CN" altLang="en-US" dirty="0" smtClean="0">
                <a:solidFill>
                  <a:schemeClr val="tx1">
                    <a:lumMod val="75000"/>
                    <a:lumOff val="25000"/>
                  </a:schemeClr>
                </a:solidFill>
                <a:latin typeface="+mn-ea"/>
              </a:rPr>
              <a:t>管理评论，</a:t>
            </a:r>
            <a:r>
              <a:rPr lang="en-US" altLang="zh-CN" dirty="0" smtClean="0">
                <a:solidFill>
                  <a:schemeClr val="tx1">
                    <a:lumMod val="75000"/>
                    <a:lumOff val="25000"/>
                  </a:schemeClr>
                </a:solidFill>
                <a:latin typeface="+mn-ea"/>
              </a:rPr>
              <a:t>2005, 17 (3</a:t>
            </a:r>
            <a:r>
              <a:rPr lang="zh-CN" altLang="en-US" dirty="0" smtClean="0">
                <a:solidFill>
                  <a:schemeClr val="tx1">
                    <a:lumMod val="75000"/>
                    <a:lumOff val="25000"/>
                  </a:schemeClr>
                </a:solidFill>
                <a:latin typeface="+mn-ea"/>
              </a:rPr>
              <a:t>）</a:t>
            </a:r>
            <a:r>
              <a:rPr lang="en-US" altLang="zh-CN" dirty="0" smtClean="0">
                <a:solidFill>
                  <a:schemeClr val="tx1">
                    <a:lumMod val="75000"/>
                    <a:lumOff val="25000"/>
                  </a:schemeClr>
                </a:solidFill>
                <a:latin typeface="+mn-ea"/>
              </a:rPr>
              <a:t>:30-37</a:t>
            </a:r>
            <a:r>
              <a:rPr lang="zh-CN" altLang="en-US" smtClean="0">
                <a:solidFill>
                  <a:schemeClr val="tx1">
                    <a:lumMod val="75000"/>
                    <a:lumOff val="25000"/>
                  </a:schemeClr>
                </a:solidFill>
                <a:latin typeface="+mn-ea"/>
              </a:rPr>
              <a:t>。</a:t>
            </a:r>
            <a:endParaRPr lang="en-US" altLang="zh-CN" dirty="0" smtClean="0">
              <a:solidFill>
                <a:schemeClr val="tx1">
                  <a:lumMod val="75000"/>
                  <a:lumOff val="25000"/>
                </a:schemeClr>
              </a:solidFill>
              <a:latin typeface="+mn-ea"/>
            </a:endParaRPr>
          </a:p>
        </p:txBody>
      </p:sp>
    </p:spTree>
    <p:extLst>
      <p:ext uri="{BB962C8B-B14F-4D97-AF65-F5344CB8AC3E}">
        <p14:creationId xmlns="" xmlns:p14="http://schemas.microsoft.com/office/powerpoint/2010/main" val="22798160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01464" y="2360414"/>
            <a:ext cx="7389074" cy="830997"/>
          </a:xfrm>
          <a:prstGeom prst="rect">
            <a:avLst/>
          </a:prstGeom>
        </p:spPr>
        <p:txBody>
          <a:bodyPr wrap="none">
            <a:spAutoFit/>
          </a:bodyPr>
          <a:lstStyle/>
          <a:p>
            <a:pPr algn="ctr"/>
            <a:r>
              <a:rPr lang="en-US" altLang="zh-CN" sz="4800" b="1" dirty="0"/>
              <a:t>THANK YOU FOR WATCHING</a:t>
            </a:r>
          </a:p>
        </p:txBody>
      </p:sp>
      <p:sp>
        <p:nvSpPr>
          <p:cNvPr id="9" name="椭圆 8"/>
          <p:cNvSpPr/>
          <p:nvPr/>
        </p:nvSpPr>
        <p:spPr>
          <a:xfrm>
            <a:off x="2312493" y="60523"/>
            <a:ext cx="307776" cy="3077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337859" y="3943495"/>
            <a:ext cx="1556195" cy="369332"/>
          </a:xfrm>
          <a:prstGeom prst="rect">
            <a:avLst/>
          </a:prstGeom>
        </p:spPr>
        <p:txBody>
          <a:bodyPr wrap="none">
            <a:spAutoFit/>
          </a:bodyPr>
          <a:lstStyle/>
          <a:p>
            <a:r>
              <a:rPr lang="en-US" altLang="zh-CN"/>
              <a:t>PRESENTED </a:t>
            </a:r>
            <a:r>
              <a:rPr lang="en-US" altLang="zh-CN" smtClean="0"/>
              <a:t>BY</a:t>
            </a:r>
            <a:endParaRPr lang="en-US" altLang="zh-CN" dirty="0"/>
          </a:p>
        </p:txBody>
      </p:sp>
    </p:spTree>
    <p:extLst>
      <p:ext uri="{BB962C8B-B14F-4D97-AF65-F5344CB8AC3E}">
        <p14:creationId xmlns="" xmlns:p14="http://schemas.microsoft.com/office/powerpoint/2010/main" val="1929351704"/>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8" y="3280457"/>
            <a:ext cx="3602147" cy="972574"/>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a:latin typeface="+mj-lt"/>
                <a:ea typeface="微软雅黑" charset="0"/>
              </a:rPr>
              <a:t>ONE</a:t>
            </a:r>
            <a:endParaRPr lang="zh-CN" altLang="en-US" sz="4400" b="1" dirty="0">
              <a:latin typeface="+mj-lt"/>
              <a:ea typeface="微软雅黑" charset="0"/>
            </a:endParaRPr>
          </a:p>
        </p:txBody>
      </p:sp>
      <p:sp>
        <p:nvSpPr>
          <p:cNvPr id="3" name="文本框 2"/>
          <p:cNvSpPr txBox="1"/>
          <p:nvPr/>
        </p:nvSpPr>
        <p:spPr>
          <a:xfrm>
            <a:off x="3936735" y="2417412"/>
            <a:ext cx="4318535" cy="1292662"/>
          </a:xfrm>
          <a:prstGeom prst="rect">
            <a:avLst/>
          </a:prstGeom>
          <a:noFill/>
        </p:spPr>
        <p:txBody>
          <a:bodyPr wrap="square" rtlCol="0">
            <a:spAutoFit/>
          </a:bodyPr>
          <a:lstStyle/>
          <a:p>
            <a:pPr algn="ctr" defTabSz="609585">
              <a:lnSpc>
                <a:spcPct val="130000"/>
              </a:lnSpc>
            </a:pPr>
            <a:r>
              <a:rPr lang="zh-CN" altLang="en-US" sz="6000">
                <a:latin typeface="+mj-lt"/>
                <a:ea typeface="微软雅黑" charset="0"/>
              </a:rPr>
              <a:t>案例背景</a:t>
            </a:r>
            <a:endParaRPr lang="zh-CN" altLang="en-US" sz="6000" dirty="0">
              <a:latin typeface="+mj-lt"/>
              <a:ea typeface="微软雅黑" charset="0"/>
            </a:endParaRPr>
          </a:p>
        </p:txBody>
      </p:sp>
      <p:sp>
        <p:nvSpPr>
          <p:cNvPr id="4" name="矩形 3"/>
          <p:cNvSpPr/>
          <p:nvPr/>
        </p:nvSpPr>
        <p:spPr>
          <a:xfrm>
            <a:off x="4889819" y="4139694"/>
            <a:ext cx="2412367"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 xmlns:p14="http://schemas.microsoft.com/office/powerpoint/2010/main" val="383136084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 y="60524"/>
            <a:ext cx="1332929" cy="307777"/>
          </a:xfrm>
          <a:prstGeom prst="rect">
            <a:avLst/>
          </a:prstGeom>
        </p:spPr>
        <p:txBody>
          <a:bodyPr wrap="none">
            <a:spAutoFit/>
          </a:bodyPr>
          <a:lstStyle/>
          <a:p>
            <a:r>
              <a:rPr lang="en-US" altLang="zh-CN" sz="1400" b="1" dirty="0"/>
              <a:t>PART ONE </a:t>
            </a:r>
            <a:r>
              <a:rPr lang="zh-CN" altLang="en-US" sz="1400" b="1" dirty="0"/>
              <a:t>背景</a:t>
            </a:r>
          </a:p>
        </p:txBody>
      </p:sp>
      <p:sp>
        <p:nvSpPr>
          <p:cNvPr id="3" name="椭圆 2"/>
          <p:cNvSpPr/>
          <p:nvPr/>
        </p:nvSpPr>
        <p:spPr>
          <a:xfrm>
            <a:off x="1757152" y="157742"/>
            <a:ext cx="130917" cy="11334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nvGrpSpPr>
          <p:cNvPr id="53" name="组合 52"/>
          <p:cNvGrpSpPr/>
          <p:nvPr/>
        </p:nvGrpSpPr>
        <p:grpSpPr>
          <a:xfrm>
            <a:off x="669965" y="410490"/>
            <a:ext cx="6598447" cy="3739435"/>
            <a:chOff x="950374" y="1189418"/>
            <a:chExt cx="6598447" cy="3739435"/>
          </a:xfrm>
        </p:grpSpPr>
        <p:sp>
          <p:nvSpPr>
            <p:cNvPr id="5" name="矩形 4"/>
            <p:cNvSpPr/>
            <p:nvPr/>
          </p:nvSpPr>
          <p:spPr>
            <a:xfrm>
              <a:off x="950374" y="1373200"/>
              <a:ext cx="4698722" cy="769441"/>
            </a:xfrm>
            <a:prstGeom prst="rect">
              <a:avLst/>
            </a:prstGeom>
          </p:spPr>
          <p:txBody>
            <a:bodyPr wrap="none">
              <a:spAutoFit/>
            </a:bodyPr>
            <a:lstStyle/>
            <a:p>
              <a:r>
                <a:rPr lang="zh-CN" altLang="en-US" sz="4400" dirty="0" smtClean="0"/>
                <a:t>中航油（新加坡）</a:t>
              </a:r>
              <a:endParaRPr lang="en-US" altLang="zh-CN" sz="4400" dirty="0"/>
            </a:p>
          </p:txBody>
        </p:sp>
        <p:sp>
          <p:nvSpPr>
            <p:cNvPr id="7" name="矩形 6"/>
            <p:cNvSpPr/>
            <p:nvPr/>
          </p:nvSpPr>
          <p:spPr>
            <a:xfrm>
              <a:off x="998509" y="2946014"/>
              <a:ext cx="6550312" cy="372410"/>
            </a:xfrm>
            <a:prstGeom prst="rect">
              <a:avLst/>
            </a:prstGeom>
          </p:spPr>
          <p:txBody>
            <a:bodyPr wrap="square">
              <a:spAutoFit/>
            </a:bodyPr>
            <a:lstStyle/>
            <a:p>
              <a:pPr>
                <a:lnSpc>
                  <a:spcPct val="130000"/>
                </a:lnSpc>
              </a:pPr>
              <a:r>
                <a:rPr lang="zh-CN" altLang="en-US" sz="1400" dirty="0" smtClean="0">
                  <a:solidFill>
                    <a:schemeClr val="bg1">
                      <a:lumMod val="50000"/>
                    </a:schemeClr>
                  </a:solidFill>
                  <a:latin typeface="微软雅黑" charset="0"/>
                  <a:ea typeface="微软雅黑" charset="0"/>
                </a:rPr>
                <a:t>中资企业在海外的一面旗帜</a:t>
              </a:r>
              <a:endParaRPr lang="zh-CN" altLang="en-US" sz="1400" dirty="0">
                <a:solidFill>
                  <a:schemeClr val="bg1">
                    <a:lumMod val="50000"/>
                  </a:schemeClr>
                </a:solidFill>
                <a:latin typeface="微软雅黑" charset="0"/>
                <a:ea typeface="微软雅黑" charset="0"/>
              </a:endParaRPr>
            </a:p>
          </p:txBody>
        </p:sp>
        <p:sp>
          <p:nvSpPr>
            <p:cNvPr id="9" name="矩形 8"/>
            <p:cNvSpPr/>
            <p:nvPr/>
          </p:nvSpPr>
          <p:spPr>
            <a:xfrm>
              <a:off x="959621" y="4282522"/>
              <a:ext cx="6550312" cy="646331"/>
            </a:xfrm>
            <a:prstGeom prst="rect">
              <a:avLst/>
            </a:prstGeom>
          </p:spPr>
          <p:txBody>
            <a:bodyPr wrap="square">
              <a:spAutoFit/>
            </a:bodyPr>
            <a:lstStyle/>
            <a:p>
              <a:r>
                <a:rPr lang="zh-CN" altLang="en-US" b="1" dirty="0" smtClean="0">
                  <a:effectLst>
                    <a:outerShdw blurRad="38100" dist="38100" dir="2700000" algn="tl">
                      <a:srgbClr val="C0C0C0"/>
                    </a:outerShdw>
                  </a:effectLst>
                </a:rPr>
                <a:t>中国航油成立于1993年，由中央直属大型国企中国航空油料控股公司控股，总部和注册地均位于新加坡。</a:t>
              </a:r>
            </a:p>
          </p:txBody>
        </p:sp>
        <p:grpSp>
          <p:nvGrpSpPr>
            <p:cNvPr id="11" name="组合 10"/>
            <p:cNvGrpSpPr/>
            <p:nvPr/>
          </p:nvGrpSpPr>
          <p:grpSpPr>
            <a:xfrm>
              <a:off x="959621" y="2336323"/>
              <a:ext cx="2300757" cy="509896"/>
              <a:chOff x="888096" y="1000203"/>
              <a:chExt cx="4259825" cy="944066"/>
            </a:xfrm>
          </p:grpSpPr>
          <p:sp>
            <p:nvSpPr>
              <p:cNvPr id="12" name="矩形 11"/>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smtClean="0">
                    <a:solidFill>
                      <a:schemeClr val="tx1"/>
                    </a:solidFill>
                  </a:rPr>
                  <a:t>中航油</a:t>
                </a:r>
                <a:endParaRPr lang="zh-CN" altLang="en-US" b="1" dirty="0">
                  <a:solidFill>
                    <a:schemeClr val="tx1"/>
                  </a:solidFill>
                </a:endParaRPr>
              </a:p>
            </p:txBody>
          </p:sp>
          <p:sp>
            <p:nvSpPr>
              <p:cNvPr id="13" name="椭圆 12"/>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椭圆 13"/>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5" name="椭圆 14"/>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6" name="椭圆 15"/>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7" name="组合 16"/>
            <p:cNvGrpSpPr/>
            <p:nvPr/>
          </p:nvGrpSpPr>
          <p:grpSpPr>
            <a:xfrm>
              <a:off x="959621" y="3585536"/>
              <a:ext cx="2300757" cy="509896"/>
              <a:chOff x="888096" y="1000203"/>
              <a:chExt cx="4259825" cy="944066"/>
            </a:xfrm>
          </p:grpSpPr>
          <p:sp>
            <p:nvSpPr>
              <p:cNvPr id="18" name="矩形 17"/>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b="1" dirty="0" smtClean="0">
                    <a:solidFill>
                      <a:schemeClr val="tx1"/>
                    </a:solidFill>
                  </a:rPr>
                  <a:t>公司背景</a:t>
                </a:r>
                <a:endParaRPr lang="zh-CN" altLang="en-US" b="1" dirty="0">
                  <a:solidFill>
                    <a:schemeClr val="tx1"/>
                  </a:solidFill>
                </a:endParaRPr>
              </a:p>
            </p:txBody>
          </p:sp>
          <p:sp>
            <p:nvSpPr>
              <p:cNvPr id="19" name="椭圆 18"/>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椭圆 19"/>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1" name="椭圆 20"/>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2" name="椭圆 21"/>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34" name="矩形 33"/>
            <p:cNvSpPr/>
            <p:nvPr/>
          </p:nvSpPr>
          <p:spPr>
            <a:xfrm>
              <a:off x="3288405" y="2094073"/>
              <a:ext cx="1141469" cy="572464"/>
            </a:xfrm>
            <a:prstGeom prst="rect">
              <a:avLst/>
            </a:prstGeom>
          </p:spPr>
          <p:txBody>
            <a:bodyPr wrap="square">
              <a:spAutoFit/>
            </a:bodyPr>
            <a:lstStyle/>
            <a:p>
              <a:pPr lvl="0" algn="just">
                <a:lnSpc>
                  <a:spcPct val="130000"/>
                </a:lnSpc>
              </a:pPr>
              <a:r>
                <a:rPr lang="zh-CN" altLang="en-US" sz="2400">
                  <a:solidFill>
                    <a:schemeClr val="bg1">
                      <a:lumMod val="50000"/>
                    </a:schemeClr>
                  </a:solidFill>
                  <a:latin typeface="微软雅黑" charset="0"/>
                  <a:ea typeface="微软雅黑" charset="0"/>
                </a:rPr>
                <a:t>母公司</a:t>
              </a:r>
              <a:endParaRPr lang="zh-CN" altLang="en-US" sz="2400" dirty="0">
                <a:solidFill>
                  <a:schemeClr val="bg1">
                    <a:lumMod val="50000"/>
                  </a:schemeClr>
                </a:solidFill>
                <a:latin typeface="微软雅黑" charset="0"/>
                <a:ea typeface="微软雅黑" charset="0"/>
              </a:endParaRPr>
            </a:p>
          </p:txBody>
        </p:sp>
        <p:sp>
          <p:nvSpPr>
            <p:cNvPr id="35" name="矩形 34"/>
            <p:cNvSpPr/>
            <p:nvPr/>
          </p:nvSpPr>
          <p:spPr>
            <a:xfrm>
              <a:off x="5098274" y="1189418"/>
              <a:ext cx="1141469" cy="572464"/>
            </a:xfrm>
            <a:prstGeom prst="rect">
              <a:avLst/>
            </a:prstGeom>
          </p:spPr>
          <p:txBody>
            <a:bodyPr wrap="square">
              <a:spAutoFit/>
            </a:bodyPr>
            <a:lstStyle/>
            <a:p>
              <a:pPr lvl="0" algn="just">
                <a:lnSpc>
                  <a:spcPct val="130000"/>
                </a:lnSpc>
              </a:pPr>
              <a:r>
                <a:rPr lang="zh-CN" altLang="en-US" sz="2400">
                  <a:solidFill>
                    <a:schemeClr val="bg1">
                      <a:lumMod val="50000"/>
                    </a:schemeClr>
                  </a:solidFill>
                  <a:latin typeface="微软雅黑" charset="0"/>
                  <a:ea typeface="微软雅黑" charset="0"/>
                </a:rPr>
                <a:t>子公司</a:t>
              </a:r>
              <a:endParaRPr lang="zh-CN" altLang="en-US" sz="2400" dirty="0">
                <a:solidFill>
                  <a:schemeClr val="bg1">
                    <a:lumMod val="50000"/>
                  </a:schemeClr>
                </a:solidFill>
                <a:latin typeface="微软雅黑" charset="0"/>
                <a:ea typeface="微软雅黑" charset="0"/>
              </a:endParaRPr>
            </a:p>
          </p:txBody>
        </p:sp>
        <p:grpSp>
          <p:nvGrpSpPr>
            <p:cNvPr id="37" name="组合 36"/>
            <p:cNvGrpSpPr/>
            <p:nvPr/>
          </p:nvGrpSpPr>
          <p:grpSpPr>
            <a:xfrm>
              <a:off x="3240270" y="1650154"/>
              <a:ext cx="2408826" cy="946211"/>
              <a:chOff x="3220163" y="1650154"/>
              <a:chExt cx="2408826" cy="946211"/>
            </a:xfrm>
          </p:grpSpPr>
          <p:cxnSp>
            <p:nvCxnSpPr>
              <p:cNvPr id="32" name="肘形连接符 31"/>
              <p:cNvCxnSpPr>
                <a:stCxn id="12" idx="3"/>
                <a:endCxn id="5" idx="3"/>
              </p:cNvCxnSpPr>
              <p:nvPr/>
            </p:nvCxnSpPr>
            <p:spPr>
              <a:xfrm flipV="1">
                <a:off x="3220163" y="1757921"/>
                <a:ext cx="2408826" cy="838444"/>
              </a:xfrm>
              <a:prstGeom prst="bentConnector3">
                <a:avLst>
                  <a:gd name="adj1" fmla="val 109490"/>
                </a:avLst>
              </a:prstGeom>
              <a:ln w="28575">
                <a:prstDash val="sysDash"/>
              </a:ln>
            </p:spPr>
            <p:style>
              <a:lnRef idx="1">
                <a:schemeClr val="accent3"/>
              </a:lnRef>
              <a:fillRef idx="0">
                <a:schemeClr val="accent3"/>
              </a:fillRef>
              <a:effectRef idx="0">
                <a:schemeClr val="accent3"/>
              </a:effectRef>
              <a:fontRef idx="minor">
                <a:schemeClr val="tx1"/>
              </a:fontRef>
            </p:style>
          </p:cxnSp>
          <p:sp>
            <p:nvSpPr>
              <p:cNvPr id="36" name="椭圆 35"/>
              <p:cNvSpPr/>
              <p:nvPr/>
            </p:nvSpPr>
            <p:spPr>
              <a:xfrm flipH="1">
                <a:off x="5252817" y="1650154"/>
                <a:ext cx="250781" cy="223455"/>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grpSp>
      </p:grpSp>
      <p:grpSp>
        <p:nvGrpSpPr>
          <p:cNvPr id="54" name="组合 53"/>
          <p:cNvGrpSpPr/>
          <p:nvPr/>
        </p:nvGrpSpPr>
        <p:grpSpPr>
          <a:xfrm>
            <a:off x="755615" y="4393720"/>
            <a:ext cx="2338031" cy="509896"/>
            <a:chOff x="669962" y="4991236"/>
            <a:chExt cx="2338031" cy="509896"/>
          </a:xfrm>
        </p:grpSpPr>
        <p:grpSp>
          <p:nvGrpSpPr>
            <p:cNvPr id="44" name="组合 43"/>
            <p:cNvGrpSpPr/>
            <p:nvPr/>
          </p:nvGrpSpPr>
          <p:grpSpPr>
            <a:xfrm>
              <a:off x="669962" y="4991236"/>
              <a:ext cx="2338031" cy="509896"/>
              <a:chOff x="888096" y="1000203"/>
              <a:chExt cx="4259825" cy="944066"/>
            </a:xfrm>
          </p:grpSpPr>
          <p:sp>
            <p:nvSpPr>
              <p:cNvPr id="45" name="矩形 44"/>
              <p:cNvSpPr/>
              <p:nvPr/>
            </p:nvSpPr>
            <p:spPr>
              <a:xfrm>
                <a:off x="911225" y="1045634"/>
                <a:ext cx="4199467" cy="87206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6" name="椭圆 45"/>
              <p:cNvSpPr/>
              <p:nvPr/>
            </p:nvSpPr>
            <p:spPr>
              <a:xfrm>
                <a:off x="888096" y="1000203"/>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7" name="椭圆 46"/>
              <p:cNvSpPr/>
              <p:nvPr/>
            </p:nvSpPr>
            <p:spPr>
              <a:xfrm>
                <a:off x="888096"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8" name="椭圆 47"/>
              <p:cNvSpPr/>
              <p:nvPr/>
            </p:nvSpPr>
            <p:spPr>
              <a:xfrm>
                <a:off x="5075921" y="1872269"/>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9" name="椭圆 48"/>
              <p:cNvSpPr/>
              <p:nvPr/>
            </p:nvSpPr>
            <p:spPr>
              <a:xfrm>
                <a:off x="5074692" y="1009634"/>
                <a:ext cx="72000" cy="72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50" name="矩形 49"/>
            <p:cNvSpPr/>
            <p:nvPr/>
          </p:nvSpPr>
          <p:spPr>
            <a:xfrm>
              <a:off x="755611" y="5066612"/>
              <a:ext cx="2158990" cy="369332"/>
            </a:xfrm>
            <a:prstGeom prst="rect">
              <a:avLst/>
            </a:prstGeom>
          </p:spPr>
          <p:txBody>
            <a:bodyPr wrap="square">
              <a:spAutoFit/>
            </a:bodyPr>
            <a:lstStyle/>
            <a:p>
              <a:pPr algn="ctr"/>
              <a:r>
                <a:rPr lang="zh-CN" altLang="en-US" b="1" dirty="0" smtClean="0"/>
                <a:t>陈久霖的辉煌历史</a:t>
              </a:r>
              <a:endParaRPr lang="zh-CN" altLang="en-US" b="1" dirty="0"/>
            </a:p>
          </p:txBody>
        </p:sp>
      </p:grpSp>
      <p:sp>
        <p:nvSpPr>
          <p:cNvPr id="51" name="矩形 50"/>
          <p:cNvSpPr/>
          <p:nvPr/>
        </p:nvSpPr>
        <p:spPr>
          <a:xfrm>
            <a:off x="691703" y="4957009"/>
            <a:ext cx="6510732" cy="1172629"/>
          </a:xfrm>
          <a:prstGeom prst="rect">
            <a:avLst/>
          </a:prstGeom>
        </p:spPr>
        <p:txBody>
          <a:bodyPr wrap="square">
            <a:spAutoFit/>
          </a:bodyPr>
          <a:lstStyle/>
          <a:p>
            <a:pPr>
              <a:lnSpc>
                <a:spcPct val="130000"/>
              </a:lnSpc>
            </a:pPr>
            <a:r>
              <a:rPr lang="zh-CN" altLang="en-US" b="1" dirty="0" smtClean="0">
                <a:effectLst>
                  <a:outerShdw blurRad="38100" dist="38100" dir="2700000" algn="tl">
                    <a:srgbClr val="C0C0C0"/>
                  </a:outerShdw>
                </a:effectLst>
              </a:rPr>
              <a:t>公司成立之初经营十分困难，一度濒临破产。</a:t>
            </a:r>
            <a:r>
              <a:rPr lang="en-US" altLang="zh-CN" b="1" dirty="0" smtClean="0">
                <a:effectLst>
                  <a:outerShdw blurRad="38100" dist="38100" dir="2700000" algn="tl">
                    <a:srgbClr val="C0C0C0"/>
                  </a:outerShdw>
                </a:effectLst>
              </a:rPr>
              <a:t>1</a:t>
            </a:r>
            <a:r>
              <a:rPr lang="zh-CN" altLang="en-US" b="1" dirty="0" smtClean="0">
                <a:effectLst>
                  <a:outerShdw blurRad="38100" dist="38100" dir="2700000" algn="tl">
                    <a:srgbClr val="C0C0C0"/>
                  </a:outerShdw>
                </a:effectLst>
              </a:rPr>
              <a:t>997年亚洲金融危机，陈久霖带着一名助手和21.9万美元来到新加坡，接管中航油集团所属海外子公司。　　</a:t>
            </a:r>
          </a:p>
        </p:txBody>
      </p:sp>
    </p:spTree>
    <p:extLst>
      <p:ext uri="{BB962C8B-B14F-4D97-AF65-F5344CB8AC3E}">
        <p14:creationId xmlns="" xmlns:p14="http://schemas.microsoft.com/office/powerpoint/2010/main" val="19766825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09600" y="274638"/>
            <a:ext cx="10972800" cy="1143000"/>
          </a:xfrm>
          <a:prstGeom prst="rect">
            <a:avLst/>
          </a:prstGeom>
        </p:spPr>
        <p:txBody>
          <a:bodyPr/>
          <a:lstStyle/>
          <a:p>
            <a:r>
              <a:rPr lang="zh-CN" altLang="en-US" sz="2800" b="1" dirty="0">
                <a:latin typeface="Aharoni" pitchFamily="2" charset="-79"/>
                <a:ea typeface="宋体" pitchFamily="2" charset="-122"/>
                <a:cs typeface="Aharoni" pitchFamily="2" charset="-79"/>
              </a:rPr>
              <a:t>陈久</a:t>
            </a:r>
            <a:r>
              <a:rPr lang="zh-CN" altLang="en-US" sz="2800" b="1" dirty="0" smtClean="0">
                <a:latin typeface="Aharoni" pitchFamily="2" charset="-79"/>
                <a:ea typeface="宋体" pitchFamily="2" charset="-122"/>
                <a:cs typeface="Aharoni" pitchFamily="2" charset="-79"/>
              </a:rPr>
              <a:t>霖</a:t>
            </a:r>
            <a:r>
              <a:rPr lang="zh-CN" altLang="en-US" sz="2800" b="1" dirty="0">
                <a:latin typeface="Aharoni" pitchFamily="2" charset="-79"/>
                <a:ea typeface="宋体" pitchFamily="2" charset="-122"/>
                <a:cs typeface="Aharoni" pitchFamily="2" charset="-79"/>
              </a:rPr>
              <a:t>其</a:t>
            </a:r>
            <a:r>
              <a:rPr lang="zh-CN" altLang="en-US" sz="2800" b="1" dirty="0" smtClean="0">
                <a:latin typeface="Aharoni" pitchFamily="2" charset="-79"/>
                <a:ea typeface="宋体" pitchFamily="2" charset="-122"/>
                <a:cs typeface="Aharoni" pitchFamily="2" charset="-79"/>
              </a:rPr>
              <a:t>人</a:t>
            </a:r>
            <a:endParaRPr lang="zh-CN" altLang="en-US" sz="2800" b="1" dirty="0">
              <a:latin typeface="Aharoni" pitchFamily="2" charset="-79"/>
              <a:ea typeface="宋体" pitchFamily="2" charset="-122"/>
              <a:cs typeface="Aharoni" pitchFamily="2" charset="-79"/>
            </a:endParaRPr>
          </a:p>
        </p:txBody>
      </p:sp>
      <p:sp>
        <p:nvSpPr>
          <p:cNvPr id="7171" name="Freeform 3"/>
          <p:cNvSpPr>
            <a:spLocks noEditPoints="1"/>
          </p:cNvSpPr>
          <p:nvPr/>
        </p:nvSpPr>
        <p:spPr bwMode="auto">
          <a:xfrm>
            <a:off x="1625603" y="2209800"/>
            <a:ext cx="6277426" cy="3970338"/>
          </a:xfrm>
          <a:custGeom>
            <a:avLst/>
            <a:gdLst/>
            <a:ahLst/>
            <a:cxnLst>
              <a:cxn ang="0">
                <a:pos x="1092" y="50"/>
              </a:cxn>
              <a:cxn ang="0">
                <a:pos x="822" y="168"/>
              </a:cxn>
              <a:cxn ang="0">
                <a:pos x="594" y="300"/>
              </a:cxn>
              <a:cxn ang="0">
                <a:pos x="406" y="446"/>
              </a:cxn>
              <a:cxn ang="0">
                <a:pos x="254" y="604"/>
              </a:cxn>
              <a:cxn ang="0">
                <a:pos x="140" y="772"/>
              </a:cxn>
              <a:cxn ang="0">
                <a:pos x="60" y="944"/>
              </a:cxn>
              <a:cxn ang="0">
                <a:pos x="14" y="1122"/>
              </a:cxn>
              <a:cxn ang="0">
                <a:pos x="0" y="1300"/>
              </a:cxn>
              <a:cxn ang="0">
                <a:pos x="18" y="1476"/>
              </a:cxn>
              <a:cxn ang="0">
                <a:pos x="64" y="1650"/>
              </a:cxn>
              <a:cxn ang="0">
                <a:pos x="138" y="1818"/>
              </a:cxn>
              <a:cxn ang="0">
                <a:pos x="238" y="1978"/>
              </a:cxn>
              <a:cxn ang="0">
                <a:pos x="364" y="2126"/>
              </a:cxn>
              <a:cxn ang="0">
                <a:pos x="512" y="2262"/>
              </a:cxn>
              <a:cxn ang="0">
                <a:pos x="684" y="2382"/>
              </a:cxn>
              <a:cxn ang="0">
                <a:pos x="874" y="2484"/>
              </a:cxn>
              <a:cxn ang="0">
                <a:pos x="1086" y="2564"/>
              </a:cxn>
              <a:cxn ang="0">
                <a:pos x="1314" y="2622"/>
              </a:cxn>
              <a:cxn ang="0">
                <a:pos x="1558" y="2654"/>
              </a:cxn>
              <a:cxn ang="0">
                <a:pos x="1818" y="2658"/>
              </a:cxn>
              <a:cxn ang="0">
                <a:pos x="2090" y="2632"/>
              </a:cxn>
              <a:cxn ang="0">
                <a:pos x="2374" y="2574"/>
              </a:cxn>
              <a:cxn ang="0">
                <a:pos x="2544" y="2912"/>
              </a:cxn>
              <a:cxn ang="0">
                <a:pos x="1868" y="1552"/>
              </a:cxn>
              <a:cxn ang="0">
                <a:pos x="1956" y="1914"/>
              </a:cxn>
              <a:cxn ang="0">
                <a:pos x="1788" y="1936"/>
              </a:cxn>
              <a:cxn ang="0">
                <a:pos x="1616" y="1934"/>
              </a:cxn>
              <a:cxn ang="0">
                <a:pos x="1442" y="1912"/>
              </a:cxn>
              <a:cxn ang="0">
                <a:pos x="1272" y="1872"/>
              </a:cxn>
              <a:cxn ang="0">
                <a:pos x="1108" y="1812"/>
              </a:cxn>
              <a:cxn ang="0">
                <a:pos x="952" y="1736"/>
              </a:cxn>
              <a:cxn ang="0">
                <a:pos x="810" y="1646"/>
              </a:cxn>
              <a:cxn ang="0">
                <a:pos x="684" y="1542"/>
              </a:cxn>
              <a:cxn ang="0">
                <a:pos x="578" y="1428"/>
              </a:cxn>
              <a:cxn ang="0">
                <a:pos x="494" y="1304"/>
              </a:cxn>
              <a:cxn ang="0">
                <a:pos x="438" y="1170"/>
              </a:cxn>
              <a:cxn ang="0">
                <a:pos x="410" y="1032"/>
              </a:cxn>
              <a:cxn ang="0">
                <a:pos x="416" y="888"/>
              </a:cxn>
              <a:cxn ang="0">
                <a:pos x="460" y="742"/>
              </a:cxn>
              <a:cxn ang="0">
                <a:pos x="544" y="592"/>
              </a:cxn>
              <a:cxn ang="0">
                <a:pos x="670" y="444"/>
              </a:cxn>
              <a:cxn ang="0">
                <a:pos x="844" y="298"/>
              </a:cxn>
              <a:cxn ang="0">
                <a:pos x="1070" y="154"/>
              </a:cxn>
              <a:cxn ang="0">
                <a:pos x="1348" y="16"/>
              </a:cxn>
              <a:cxn ang="0">
                <a:pos x="1244" y="0"/>
              </a:cxn>
              <a:cxn ang="0">
                <a:pos x="2820" y="1934"/>
              </a:cxn>
              <a:cxn ang="0">
                <a:pos x="2820" y="1934"/>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accent2">
                  <a:alpha val="0"/>
                </a:schemeClr>
              </a:gs>
              <a:gs pos="100000">
                <a:schemeClr val="hlink"/>
              </a:gs>
            </a:gsLst>
            <a:lin ang="5400000" scaled="1"/>
          </a:gradFill>
          <a:ln w="9525">
            <a:noFill/>
            <a:round/>
            <a:headEnd/>
            <a:tailEnd/>
          </a:ln>
          <a:effectLst>
            <a:outerShdw dist="206741" dir="8249373" algn="ctr" rotWithShape="0">
              <a:schemeClr val="bg2">
                <a:alpha val="50000"/>
              </a:schemeClr>
            </a:outerShdw>
          </a:effectLst>
        </p:spPr>
        <p:txBody>
          <a:bodyPr/>
          <a:lstStyle/>
          <a:p>
            <a:endParaRPr lang="zh-CN" altLang="en-US"/>
          </a:p>
        </p:txBody>
      </p:sp>
      <p:sp>
        <p:nvSpPr>
          <p:cNvPr id="7172" name="Text Box 4"/>
          <p:cNvSpPr txBox="1">
            <a:spLocks noChangeArrowheads="1"/>
          </p:cNvSpPr>
          <p:nvPr/>
        </p:nvSpPr>
        <p:spPr bwMode="auto">
          <a:xfrm>
            <a:off x="1422400" y="1981204"/>
            <a:ext cx="4165600" cy="366713"/>
          </a:xfrm>
          <a:prstGeom prst="rect">
            <a:avLst/>
          </a:prstGeom>
          <a:noFill/>
          <a:ln w="9525">
            <a:noFill/>
            <a:miter lim="800000"/>
            <a:headEnd/>
            <a:tailEnd/>
          </a:ln>
          <a:effectLst>
            <a:prstShdw prst="shdw12">
              <a:schemeClr val="bg2">
                <a:alpha val="50000"/>
              </a:schemeClr>
            </a:prstShdw>
          </a:effectLst>
        </p:spPr>
        <p:txBody>
          <a:bodyPr>
            <a:spAutoFit/>
          </a:bodyPr>
          <a:lstStyle/>
          <a:p>
            <a:pPr>
              <a:spcBef>
                <a:spcPct val="50000"/>
              </a:spcBef>
            </a:pPr>
            <a:endParaRPr lang="zh-CN" altLang="en-US"/>
          </a:p>
        </p:txBody>
      </p:sp>
      <p:sp>
        <p:nvSpPr>
          <p:cNvPr id="7174" name="Text Box 6"/>
          <p:cNvSpPr txBox="1">
            <a:spLocks noChangeArrowheads="1"/>
          </p:cNvSpPr>
          <p:nvPr/>
        </p:nvSpPr>
        <p:spPr bwMode="auto">
          <a:xfrm>
            <a:off x="609600" y="1714777"/>
            <a:ext cx="5486400" cy="1754326"/>
          </a:xfrm>
          <a:prstGeom prst="rect">
            <a:avLst/>
          </a:prstGeom>
          <a:noFill/>
          <a:ln w="9525">
            <a:noFill/>
            <a:miter lim="800000"/>
            <a:headEnd/>
            <a:tailEnd/>
          </a:ln>
          <a:effectLst>
            <a:prstShdw prst="shdw12">
              <a:schemeClr val="bg2">
                <a:alpha val="50000"/>
              </a:schemeClr>
            </a:prstShdw>
          </a:effectLst>
        </p:spPr>
        <p:txBody>
          <a:bodyPr>
            <a:spAutoFit/>
          </a:bodyPr>
          <a:lstStyle/>
          <a:p>
            <a:r>
              <a:rPr lang="zh-CN" altLang="en-US" b="1" dirty="0">
                <a:effectLst>
                  <a:outerShdw blurRad="38100" dist="38100" dir="2700000" algn="tl">
                    <a:srgbClr val="C0C0C0"/>
                  </a:outerShdw>
                </a:effectLst>
              </a:rPr>
              <a:t>在总裁陈久霖的带领下，一举扭亏为盈，从单一的进口航油采购业务逐步扩展到国际石油贸易业务，并很快垄断了中国国内航空油品市场的采购权。</a:t>
            </a:r>
          </a:p>
          <a:p>
            <a:r>
              <a:rPr lang="zh-CN" altLang="en-US" b="1" dirty="0">
                <a:effectLst>
                  <a:outerShdw blurRad="38100" dist="38100" dir="2700000" algn="tl">
                    <a:srgbClr val="C0C0C0"/>
                  </a:outerShdw>
                </a:effectLst>
              </a:rPr>
              <a:t>两年内就扭亏为盈，成功实现公司的战略转型，并且凭借490万新元的年薪登上新加波中资企业“打工皇帝”的宝座</a:t>
            </a:r>
          </a:p>
        </p:txBody>
      </p:sp>
      <p:sp>
        <p:nvSpPr>
          <p:cNvPr id="7175" name="WordArt 7"/>
          <p:cNvSpPr>
            <a:spLocks noChangeArrowheads="1" noChangeShapeType="1"/>
          </p:cNvSpPr>
          <p:nvPr/>
        </p:nvSpPr>
        <p:spPr bwMode="auto">
          <a:xfrm>
            <a:off x="6119075" y="2786743"/>
            <a:ext cx="2476201" cy="682360"/>
          </a:xfrm>
          <a:prstGeom prst="rect">
            <a:avLst/>
          </a:prstGeom>
        </p:spPr>
        <p:txBody>
          <a:bodyPr wrap="none" fromWordArt="1">
            <a:prstTxWarp prst="textPlain">
              <a:avLst>
                <a:gd name="adj" fmla="val 50000"/>
              </a:avLst>
            </a:prstTxWarp>
          </a:bodyPr>
          <a:lstStyle/>
          <a:p>
            <a:pPr algn="ctr"/>
            <a:r>
              <a:rPr lang="zh-CN" altLang="en-US" sz="3600" b="1" i="1"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alpha val="75999"/>
                    </a:srgbClr>
                  </a:outerShdw>
                </a:effectLst>
                <a:latin typeface="楷体"/>
                <a:ea typeface="楷体"/>
              </a:rPr>
              <a:t>“期货狂徒”</a:t>
            </a:r>
          </a:p>
        </p:txBody>
      </p:sp>
      <p:pic>
        <p:nvPicPr>
          <p:cNvPr id="7176" name="Picture 8"/>
          <p:cNvPicPr>
            <a:picLocks noChangeAspect="1" noChangeArrowheads="1"/>
          </p:cNvPicPr>
          <p:nvPr/>
        </p:nvPicPr>
        <p:blipFill>
          <a:blip r:embed="rId2"/>
          <a:stretch>
            <a:fillRect/>
          </a:stretch>
        </p:blipFill>
        <p:spPr bwMode="auto">
          <a:xfrm>
            <a:off x="8439190" y="3469103"/>
            <a:ext cx="3752810" cy="3388897"/>
          </a:xfrm>
          <a:prstGeom prst="rect">
            <a:avLst/>
          </a:prstGeom>
          <a:noFill/>
          <a:ln w="9525">
            <a:noFill/>
            <a:miter lim="800000"/>
            <a:headEnd/>
            <a:tailEnd/>
          </a:ln>
          <a:effectLst/>
        </p:spPr>
      </p:pic>
      <p:sp>
        <p:nvSpPr>
          <p:cNvPr id="9" name="椭圆形标注 8"/>
          <p:cNvSpPr/>
          <p:nvPr/>
        </p:nvSpPr>
        <p:spPr>
          <a:xfrm>
            <a:off x="8205148" y="500695"/>
            <a:ext cx="3752810" cy="2428163"/>
          </a:xfrm>
          <a:prstGeom prst="wedgeEllipseCallout">
            <a:avLst>
              <a:gd name="adj1" fmla="val 30681"/>
              <a:gd name="adj2" fmla="val 6799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buClr>
                <a:schemeClr val="tx2"/>
              </a:buClr>
              <a:buFont typeface="Wingdings" pitchFamily="2" charset="2"/>
              <a:buChar char="l"/>
            </a:pPr>
            <a:r>
              <a:rPr lang="zh-CN" altLang="en-US" b="1" dirty="0" smtClean="0">
                <a:solidFill>
                  <a:schemeClr val="accent2"/>
                </a:solidFill>
                <a:latin typeface="楷体_GB2312" pitchFamily="1" charset="-122"/>
                <a:ea typeface="楷体_GB2312" pitchFamily="1" charset="-122"/>
              </a:rPr>
              <a:t>北京大学 东方学本科 主修越南语 兼修英语</a:t>
            </a:r>
            <a:endParaRPr lang="zh-CN" altLang="en-US" b="1" dirty="0" smtClean="0">
              <a:solidFill>
                <a:schemeClr val="accent2"/>
              </a:solidFill>
              <a:latin typeface="楷体_GB2312" pitchFamily="1" charset="-122"/>
              <a:ea typeface="楷体_GB2312" pitchFamily="1" charset="-122"/>
              <a:hlinkClick r:id="rId3"/>
            </a:endParaRPr>
          </a:p>
          <a:p>
            <a:pPr eaLnBrk="0" hangingPunct="0">
              <a:buClr>
                <a:schemeClr val="tx2"/>
              </a:buClr>
              <a:buFont typeface="Wingdings" pitchFamily="2" charset="2"/>
              <a:buChar char="l"/>
            </a:pPr>
            <a:r>
              <a:rPr lang="zh-CN" altLang="en-US" b="1" dirty="0" smtClean="0">
                <a:solidFill>
                  <a:schemeClr val="accent2"/>
                </a:solidFill>
                <a:latin typeface="楷体_GB2312" pitchFamily="1" charset="-122"/>
                <a:ea typeface="楷体_GB2312" pitchFamily="1" charset="-122"/>
                <a:hlinkClick r:id="rId3"/>
              </a:rPr>
              <a:t>中国政法大学</a:t>
            </a:r>
            <a:r>
              <a:rPr lang="zh-CN" altLang="en-US" b="1" dirty="0" smtClean="0">
                <a:solidFill>
                  <a:schemeClr val="accent2"/>
                </a:solidFill>
                <a:latin typeface="楷体_GB2312" pitchFamily="1" charset="-122"/>
                <a:ea typeface="楷体_GB2312" pitchFamily="1" charset="-122"/>
              </a:rPr>
              <a:t>国际私法硕士学位 加坡国立大学企业管理硕士学位</a:t>
            </a:r>
            <a:endParaRPr lang="zh-CN" altLang="en-US" b="1" dirty="0" smtClean="0">
              <a:solidFill>
                <a:schemeClr val="accent2"/>
              </a:solidFill>
              <a:latin typeface="楷体_GB2312" pitchFamily="1" charset="-122"/>
              <a:ea typeface="楷体_GB2312" pitchFamily="1" charset="-122"/>
              <a:hlinkClick r:id="rId4"/>
            </a:endParaRPr>
          </a:p>
          <a:p>
            <a:pPr eaLnBrk="0" hangingPunct="0">
              <a:buClr>
                <a:schemeClr val="tx2"/>
              </a:buClr>
              <a:buFont typeface="Wingdings" pitchFamily="2" charset="2"/>
              <a:buChar char="l"/>
            </a:pPr>
            <a:r>
              <a:rPr lang="zh-CN" altLang="en-US" b="1" dirty="0" smtClean="0">
                <a:solidFill>
                  <a:schemeClr val="accent2"/>
                </a:solidFill>
                <a:latin typeface="楷体_GB2312" pitchFamily="1" charset="-122"/>
                <a:ea typeface="楷体_GB2312" pitchFamily="1" charset="-122"/>
                <a:hlinkClick r:id="rId4"/>
              </a:rPr>
              <a:t>清华大学</a:t>
            </a:r>
            <a:r>
              <a:rPr lang="zh-CN" altLang="en-US" b="1" dirty="0" smtClean="0">
                <a:solidFill>
                  <a:schemeClr val="accent2"/>
                </a:solidFill>
                <a:latin typeface="楷体_GB2312" pitchFamily="1" charset="-122"/>
                <a:ea typeface="楷体_GB2312" pitchFamily="1" charset="-122"/>
              </a:rPr>
              <a:t>民商法学博士学位</a:t>
            </a:r>
            <a:endParaRPr lang="zh-CN" altLang="en-US" b="1" dirty="0">
              <a:solidFill>
                <a:schemeClr val="accent2"/>
              </a:solidFill>
              <a:latin typeface="楷体_GB2312" pitchFamily="1" charset="-122"/>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p:cTn id="7" dur="500" fill="hold"/>
                                        <p:tgtEl>
                                          <p:spTgt spid="7176"/>
                                        </p:tgtEl>
                                        <p:attrNameLst>
                                          <p:attrName>ppt_w</p:attrName>
                                        </p:attrNameLst>
                                      </p:cBhvr>
                                      <p:tavLst>
                                        <p:tav tm="0">
                                          <p:val>
                                            <p:fltVal val="0"/>
                                          </p:val>
                                        </p:tav>
                                        <p:tav tm="100000">
                                          <p:val>
                                            <p:strVal val="#ppt_w"/>
                                          </p:val>
                                        </p:tav>
                                      </p:tavLst>
                                    </p:anim>
                                    <p:anim calcmode="lin" valueType="num">
                                      <p:cBhvr>
                                        <p:cTn id="8" dur="500" fill="hold"/>
                                        <p:tgtEl>
                                          <p:spTgt spid="717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animEffect transition="in" filter="fade">
                                      <p:cBhvr>
                                        <p:cTn id="13" dur="500"/>
                                        <p:tgtEl>
                                          <p:spTgt spid="9">
                                            <p:bg/>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fade">
                                      <p:cBhvr>
                                        <p:cTn id="23" dur="500"/>
                                        <p:tgtEl>
                                          <p:spTgt spid="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500"/>
                                        <p:tgtEl>
                                          <p:spTgt spid="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7174">
                                            <p:txEl>
                                              <p:pRg st="0" end="0"/>
                                            </p:txEl>
                                          </p:spTgt>
                                        </p:tgtEl>
                                        <p:attrNameLst>
                                          <p:attrName>style.visibility</p:attrName>
                                        </p:attrNameLst>
                                      </p:cBhvr>
                                      <p:to>
                                        <p:strVal val="visible"/>
                                      </p:to>
                                    </p:set>
                                    <p:animEffect transition="in" filter="fade">
                                      <p:cBhvr>
                                        <p:cTn id="33" dur="1000"/>
                                        <p:tgtEl>
                                          <p:spTgt spid="7174">
                                            <p:txEl>
                                              <p:pRg st="0" end="0"/>
                                            </p:txEl>
                                          </p:spTgt>
                                        </p:tgtEl>
                                      </p:cBhvr>
                                    </p:animEffect>
                                    <p:anim calcmode="lin" valueType="num">
                                      <p:cBhvr>
                                        <p:cTn id="34" dur="1000" fill="hold"/>
                                        <p:tgtEl>
                                          <p:spTgt spid="7174">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7174">
                                            <p:txEl>
                                              <p:pRg st="0" end="0"/>
                                            </p:txEl>
                                          </p:spTgt>
                                        </p:tgtEl>
                                        <p:attrNameLst>
                                          <p:attrName>ppt_y</p:attrName>
                                        </p:attrNameLst>
                                      </p:cBhvr>
                                      <p:tavLst>
                                        <p:tav tm="0">
                                          <p:val>
                                            <p:strVal val="#ppt_y-.1"/>
                                          </p:val>
                                        </p:tav>
                                        <p:tav tm="100000">
                                          <p:val>
                                            <p:strVal val="#ppt_y"/>
                                          </p:val>
                                        </p:tav>
                                      </p:tavLst>
                                    </p:anim>
                                  </p:childTnLst>
                                  <p:subTnLst>
                                    <p:cmd type="evt" cmd="onstopaudio">
                                      <p:cBhvr>
                                        <p:cTn display="0" masterRel="sameClick">
                                          <p:stCondLst>
                                            <p:cond evt="begin" delay="0">
                                              <p:tn val="31"/>
                                            </p:cond>
                                          </p:stCondLst>
                                        </p:cTn>
                                        <p:tgtEl>
                                          <p:sldTgt/>
                                        </p:tgtEl>
                                      </p:cBhvr>
                                    </p:cmd>
                                  </p:subTnLst>
                                </p:cTn>
                              </p:par>
                            </p:childTnLst>
                          </p:cTn>
                        </p:par>
                      </p:childTnLst>
                    </p:cTn>
                  </p:par>
                  <p:par>
                    <p:cTn id="36" fill="hold">
                      <p:stCondLst>
                        <p:cond delay="indefinite"/>
                      </p:stCondLst>
                      <p:childTnLst>
                        <p:par>
                          <p:cTn id="37" fill="hold">
                            <p:stCondLst>
                              <p:cond delay="0"/>
                            </p:stCondLst>
                            <p:childTnLst>
                              <p:par>
                                <p:cTn id="38" presetID="47" presetClass="entr" presetSubtype="0" fill="hold" grpId="0" nodeType="clickEffect">
                                  <p:stCondLst>
                                    <p:cond delay="0"/>
                                  </p:stCondLst>
                                  <p:childTnLst>
                                    <p:set>
                                      <p:cBhvr>
                                        <p:cTn id="39" dur="1" fill="hold">
                                          <p:stCondLst>
                                            <p:cond delay="0"/>
                                          </p:stCondLst>
                                        </p:cTn>
                                        <p:tgtEl>
                                          <p:spTgt spid="7174">
                                            <p:txEl>
                                              <p:pRg st="1" end="1"/>
                                            </p:txEl>
                                          </p:spTgt>
                                        </p:tgtEl>
                                        <p:attrNameLst>
                                          <p:attrName>style.visibility</p:attrName>
                                        </p:attrNameLst>
                                      </p:cBhvr>
                                      <p:to>
                                        <p:strVal val="visible"/>
                                      </p:to>
                                    </p:set>
                                    <p:animEffect transition="in" filter="fade">
                                      <p:cBhvr>
                                        <p:cTn id="40" dur="1000"/>
                                        <p:tgtEl>
                                          <p:spTgt spid="7174">
                                            <p:txEl>
                                              <p:pRg st="1" end="1"/>
                                            </p:txEl>
                                          </p:spTgt>
                                        </p:tgtEl>
                                      </p:cBhvr>
                                    </p:animEffect>
                                    <p:anim calcmode="lin" valueType="num">
                                      <p:cBhvr>
                                        <p:cTn id="41" dur="1000" fill="hold"/>
                                        <p:tgtEl>
                                          <p:spTgt spid="7174">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7174">
                                            <p:txEl>
                                              <p:pRg st="1" end="1"/>
                                            </p:txEl>
                                          </p:spTgt>
                                        </p:tgtEl>
                                        <p:attrNameLst>
                                          <p:attrName>ppt_y</p:attrName>
                                        </p:attrNameLst>
                                      </p:cBhvr>
                                      <p:tavLst>
                                        <p:tav tm="0">
                                          <p:val>
                                            <p:strVal val="#ppt_y-.1"/>
                                          </p:val>
                                        </p:tav>
                                        <p:tav tm="100000">
                                          <p:val>
                                            <p:strVal val="#ppt_y"/>
                                          </p:val>
                                        </p:tav>
                                      </p:tavLst>
                                    </p:anim>
                                  </p:childTnLst>
                                  <p:subTnLst>
                                    <p:cmd type="evt" cmd="onstopaudio">
                                      <p:cBhvr>
                                        <p:cTn display="0" masterRel="sameClick">
                                          <p:stCondLst>
                                            <p:cond evt="begin" delay="0">
                                              <p:tn val="38"/>
                                            </p:cond>
                                          </p:stCondLst>
                                        </p:cTn>
                                        <p:tgtEl>
                                          <p:sldTgt/>
                                        </p:tgtEl>
                                      </p:cBhvr>
                                    </p:cmd>
                                  </p:subTnLst>
                                </p:cTn>
                              </p:par>
                            </p:childTnLst>
                          </p:cTn>
                        </p:par>
                      </p:childTnLst>
                    </p:cTn>
                  </p:par>
                  <p:par>
                    <p:cTn id="43" fill="hold">
                      <p:stCondLst>
                        <p:cond delay="indefinite"/>
                      </p:stCondLst>
                      <p:childTnLst>
                        <p:par>
                          <p:cTn id="44" fill="hold">
                            <p:stCondLst>
                              <p:cond delay="0"/>
                            </p:stCondLst>
                            <p:childTnLst>
                              <p:par>
                                <p:cTn id="45" presetID="51" presetClass="entr" presetSubtype="0" fill="hold" grpId="0" nodeType="clickEffect">
                                  <p:stCondLst>
                                    <p:cond delay="0"/>
                                  </p:stCondLst>
                                  <p:childTnLst>
                                    <p:set>
                                      <p:cBhvr>
                                        <p:cTn id="46" dur="1" fill="hold">
                                          <p:stCondLst>
                                            <p:cond delay="0"/>
                                          </p:stCondLst>
                                        </p:cTn>
                                        <p:tgtEl>
                                          <p:spTgt spid="7171"/>
                                        </p:tgtEl>
                                        <p:attrNameLst>
                                          <p:attrName>style.visibility</p:attrName>
                                        </p:attrNameLst>
                                      </p:cBhvr>
                                      <p:to>
                                        <p:strVal val="visible"/>
                                      </p:to>
                                    </p:set>
                                    <p:animEffect transition="in" filter="fade">
                                      <p:cBhvr>
                                        <p:cTn id="47" dur="385" decel="100000"/>
                                        <p:tgtEl>
                                          <p:spTgt spid="7171"/>
                                        </p:tgtEl>
                                      </p:cBhvr>
                                    </p:animEffect>
                                    <p:animScale>
                                      <p:cBhvr>
                                        <p:cTn id="48" dur="385" decel="100000"/>
                                        <p:tgtEl>
                                          <p:spTgt spid="7171"/>
                                        </p:tgtEl>
                                      </p:cBhvr>
                                      <p:from x="10000" y="10000"/>
                                      <p:to x="200000" y="450000"/>
                                    </p:animScale>
                                    <p:animScale>
                                      <p:cBhvr>
                                        <p:cTn id="49" dur="615" accel="100000" fill="hold">
                                          <p:stCondLst>
                                            <p:cond delay="385"/>
                                          </p:stCondLst>
                                        </p:cTn>
                                        <p:tgtEl>
                                          <p:spTgt spid="7171"/>
                                        </p:tgtEl>
                                      </p:cBhvr>
                                      <p:from x="200000" y="450000"/>
                                      <p:to x="100000" y="100000"/>
                                    </p:animScale>
                                    <p:set>
                                      <p:cBhvr>
                                        <p:cTn id="50" dur="385" fill="hold"/>
                                        <p:tgtEl>
                                          <p:spTgt spid="7171"/>
                                        </p:tgtEl>
                                        <p:attrNameLst>
                                          <p:attrName>ppt_x</p:attrName>
                                        </p:attrNameLst>
                                      </p:cBhvr>
                                      <p:to>
                                        <p:strVal val="(0.5)"/>
                                      </p:to>
                                    </p:set>
                                    <p:anim from="(0.5)" to="(#ppt_x)" calcmode="lin" valueType="num">
                                      <p:cBhvr>
                                        <p:cTn id="51" dur="615" accel="100000" fill="hold">
                                          <p:stCondLst>
                                            <p:cond delay="385"/>
                                          </p:stCondLst>
                                        </p:cTn>
                                        <p:tgtEl>
                                          <p:spTgt spid="7171"/>
                                        </p:tgtEl>
                                        <p:attrNameLst>
                                          <p:attrName>ppt_x</p:attrName>
                                        </p:attrNameLst>
                                      </p:cBhvr>
                                    </p:anim>
                                    <p:set>
                                      <p:cBhvr>
                                        <p:cTn id="52" dur="385" fill="hold"/>
                                        <p:tgtEl>
                                          <p:spTgt spid="7171"/>
                                        </p:tgtEl>
                                        <p:attrNameLst>
                                          <p:attrName>ppt_y</p:attrName>
                                        </p:attrNameLst>
                                      </p:cBhvr>
                                      <p:to>
                                        <p:strVal val="(#ppt_y+0.4)"/>
                                      </p:to>
                                    </p:set>
                                    <p:anim from="(#ppt_y+0.4)" to="(#ppt_y)" calcmode="lin" valueType="num">
                                      <p:cBhvr>
                                        <p:cTn id="53" dur="615" accel="100000" fill="hold">
                                          <p:stCondLst>
                                            <p:cond delay="385"/>
                                          </p:stCondLst>
                                        </p:cTn>
                                        <p:tgtEl>
                                          <p:spTgt spid="7171"/>
                                        </p:tgtEl>
                                        <p:attrNameLst>
                                          <p:attrName>ppt_y</p:attrName>
                                        </p:attrNameLst>
                                      </p:cBhvr>
                                    </p:anim>
                                  </p:childTnLst>
                                </p:cTn>
                              </p:par>
                              <p:par>
                                <p:cTn id="54" presetID="19" presetClass="entr" presetSubtype="10" fill="hold" grpId="0" nodeType="withEffect">
                                  <p:stCondLst>
                                    <p:cond delay="0"/>
                                  </p:stCondLst>
                                  <p:childTnLst>
                                    <p:set>
                                      <p:cBhvr>
                                        <p:cTn id="55" dur="1" fill="hold">
                                          <p:stCondLst>
                                            <p:cond delay="0"/>
                                          </p:stCondLst>
                                        </p:cTn>
                                        <p:tgtEl>
                                          <p:spTgt spid="7175"/>
                                        </p:tgtEl>
                                        <p:attrNameLst>
                                          <p:attrName>style.visibility</p:attrName>
                                        </p:attrNameLst>
                                      </p:cBhvr>
                                      <p:to>
                                        <p:strVal val="visible"/>
                                      </p:to>
                                    </p:set>
                                    <p:anim calcmode="lin" valueType="num">
                                      <p:cBhvr>
                                        <p:cTn id="56" dur="2000" fill="hold"/>
                                        <p:tgtEl>
                                          <p:spTgt spid="7175"/>
                                        </p:tgtEl>
                                        <p:attrNameLst>
                                          <p:attrName>ppt_w</p:attrName>
                                        </p:attrNameLst>
                                      </p:cBhvr>
                                      <p:tavLst>
                                        <p:tav tm="0" fmla="#ppt_w*sin(2.5*pi*$)">
                                          <p:val>
                                            <p:fltVal val="0"/>
                                          </p:val>
                                        </p:tav>
                                        <p:tav tm="100000">
                                          <p:val>
                                            <p:fltVal val="1"/>
                                          </p:val>
                                        </p:tav>
                                      </p:tavLst>
                                    </p:anim>
                                    <p:anim calcmode="lin" valueType="num">
                                      <p:cBhvr>
                                        <p:cTn id="57" dur="2000" fill="hold"/>
                                        <p:tgtEl>
                                          <p:spTgt spid="71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p:bldP spid="7174" grpId="0" build="p" autoUpdateAnimBg="0"/>
      <p:bldP spid="7175" grpId="0" animBg="1"/>
      <p:bldP spid="9"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i="1">
                <a:solidFill>
                  <a:schemeClr val="tx2"/>
                </a:solidFill>
                <a:ea typeface="幼圆" pitchFamily="1" charset="-122"/>
              </a:rPr>
              <a:t>中航油亏损的辛酸之路</a:t>
            </a:r>
          </a:p>
        </p:txBody>
      </p:sp>
      <p:sp>
        <p:nvSpPr>
          <p:cNvPr id="8195" name="Oval 4"/>
          <p:cNvSpPr>
            <a:spLocks noChangeArrowheads="1"/>
          </p:cNvSpPr>
          <p:nvPr/>
        </p:nvSpPr>
        <p:spPr bwMode="auto">
          <a:xfrm>
            <a:off x="2946403" y="2514603"/>
            <a:ext cx="6972300" cy="2676525"/>
          </a:xfrm>
          <a:prstGeom prst="ellipse">
            <a:avLst/>
          </a:prstGeom>
          <a:solidFill>
            <a:srgbClr val="DDDDDD"/>
          </a:solidFill>
          <a:ln w="9525">
            <a:noFill/>
            <a:round/>
            <a:headEnd/>
            <a:tailEnd/>
          </a:ln>
          <a:effectLst/>
        </p:spPr>
        <p:txBody>
          <a:bodyPr wrap="none" anchor="ctr"/>
          <a:lstStyle/>
          <a:p>
            <a:endParaRPr lang="zh-CN" altLang="en-US"/>
          </a:p>
        </p:txBody>
      </p:sp>
      <p:sp>
        <p:nvSpPr>
          <p:cNvPr id="8196" name="Arc 5"/>
          <p:cNvSpPr>
            <a:spLocks/>
          </p:cNvSpPr>
          <p:nvPr/>
        </p:nvSpPr>
        <p:spPr bwMode="auto">
          <a:xfrm>
            <a:off x="1524003" y="1676400"/>
            <a:ext cx="9573684" cy="4365625"/>
          </a:xfrm>
          <a:custGeom>
            <a:avLst/>
            <a:gdLst>
              <a:gd name="T0" fmla="*/ 2147483647 w 41195"/>
              <a:gd name="T1" fmla="*/ 2147483647 h 43014"/>
              <a:gd name="T2" fmla="*/ 2147483647 w 41195"/>
              <a:gd name="T3" fmla="*/ 2147483647 h 43014"/>
              <a:gd name="T4" fmla="*/ 2147483647 w 41195"/>
              <a:gd name="T5" fmla="*/ 2147483647 h 43014"/>
              <a:gd name="T6" fmla="*/ 0 60000 65536"/>
              <a:gd name="T7" fmla="*/ 0 60000 65536"/>
              <a:gd name="T8" fmla="*/ 0 60000 65536"/>
              <a:gd name="T9" fmla="*/ 0 w 41195"/>
              <a:gd name="T10" fmla="*/ 0 h 43014"/>
              <a:gd name="T11" fmla="*/ 41195 w 41195"/>
              <a:gd name="T12" fmla="*/ 43014 h 43014"/>
            </a:gdLst>
            <a:ahLst/>
            <a:cxnLst>
              <a:cxn ang="T6">
                <a:pos x="T0" y="T1"/>
              </a:cxn>
              <a:cxn ang="T7">
                <a:pos x="T2" y="T3"/>
              </a:cxn>
              <a:cxn ang="T8">
                <a:pos x="T4" y="T5"/>
              </a:cxn>
            </a:cxnLst>
            <a:rect l="T9" t="T10" r="T11" b="T12"/>
            <a:pathLst>
              <a:path w="41195" h="43014" fill="none" extrusionOk="0">
                <a:moveTo>
                  <a:pt x="18773" y="43014"/>
                </a:moveTo>
                <a:cubicBezTo>
                  <a:pt x="8030" y="41596"/>
                  <a:pt x="0" y="32436"/>
                  <a:pt x="0" y="21600"/>
                </a:cubicBezTo>
                <a:cubicBezTo>
                  <a:pt x="0" y="9670"/>
                  <a:pt x="9670" y="0"/>
                  <a:pt x="21600" y="0"/>
                </a:cubicBezTo>
                <a:cubicBezTo>
                  <a:pt x="30010" y="-1"/>
                  <a:pt x="37656" y="4882"/>
                  <a:pt x="41195" y="12511"/>
                </a:cubicBezTo>
              </a:path>
              <a:path w="41195" h="43014" stroke="0" extrusionOk="0">
                <a:moveTo>
                  <a:pt x="18773" y="43014"/>
                </a:moveTo>
                <a:cubicBezTo>
                  <a:pt x="8030" y="41596"/>
                  <a:pt x="0" y="32436"/>
                  <a:pt x="0" y="21600"/>
                </a:cubicBezTo>
                <a:cubicBezTo>
                  <a:pt x="0" y="9670"/>
                  <a:pt x="9670" y="0"/>
                  <a:pt x="21600" y="0"/>
                </a:cubicBezTo>
                <a:cubicBezTo>
                  <a:pt x="30010" y="-1"/>
                  <a:pt x="37656" y="4882"/>
                  <a:pt x="41195" y="12511"/>
                </a:cubicBezTo>
                <a:lnTo>
                  <a:pt x="21600" y="21600"/>
                </a:lnTo>
                <a:close/>
              </a:path>
            </a:pathLst>
          </a:custGeom>
          <a:noFill/>
          <a:ln w="38100" cmpd="sng">
            <a:solidFill>
              <a:srgbClr val="FF6600"/>
            </a:solidFill>
            <a:miter lim="800000"/>
            <a:headEnd/>
            <a:tailEnd type="arrow" w="sm" len="lg"/>
          </a:ln>
          <a:effectLst/>
        </p:spPr>
        <p:txBody>
          <a:bodyPr wrap="none" anchor="ctr"/>
          <a:lstStyle/>
          <a:p>
            <a:endParaRPr lang="zh-CN" altLang="en-US"/>
          </a:p>
        </p:txBody>
      </p:sp>
      <p:sp>
        <p:nvSpPr>
          <p:cNvPr id="8197" name="Line 6"/>
          <p:cNvSpPr>
            <a:spLocks noChangeShapeType="1"/>
          </p:cNvSpPr>
          <p:nvPr/>
        </p:nvSpPr>
        <p:spPr bwMode="auto">
          <a:xfrm>
            <a:off x="1744133" y="3733800"/>
            <a:ext cx="9770533" cy="1588"/>
          </a:xfrm>
          <a:prstGeom prst="line">
            <a:avLst/>
          </a:prstGeom>
          <a:noFill/>
          <a:ln w="28575" cmpd="sng">
            <a:solidFill>
              <a:srgbClr val="008080"/>
            </a:solidFill>
            <a:round/>
            <a:headEnd/>
            <a:tailEnd/>
          </a:ln>
          <a:effectLst/>
        </p:spPr>
        <p:txBody>
          <a:bodyPr wrap="none" anchor="ctr"/>
          <a:lstStyle/>
          <a:p>
            <a:endParaRPr lang="zh-CN" altLang="en-US"/>
          </a:p>
        </p:txBody>
      </p:sp>
      <p:sp>
        <p:nvSpPr>
          <p:cNvPr id="8198" name="Line 7"/>
          <p:cNvSpPr>
            <a:spLocks noChangeShapeType="1"/>
          </p:cNvSpPr>
          <p:nvPr/>
        </p:nvSpPr>
        <p:spPr bwMode="auto">
          <a:xfrm>
            <a:off x="6057900" y="2368550"/>
            <a:ext cx="0" cy="2916238"/>
          </a:xfrm>
          <a:prstGeom prst="line">
            <a:avLst/>
          </a:prstGeom>
          <a:noFill/>
          <a:ln w="28575" cmpd="sng">
            <a:solidFill>
              <a:srgbClr val="008080"/>
            </a:solidFill>
            <a:round/>
            <a:headEnd/>
            <a:tailEnd/>
          </a:ln>
          <a:effectLst/>
        </p:spPr>
        <p:txBody>
          <a:bodyPr wrap="none" anchor="ctr"/>
          <a:lstStyle/>
          <a:p>
            <a:endParaRPr lang="zh-CN" altLang="en-US"/>
          </a:p>
        </p:txBody>
      </p:sp>
      <p:sp>
        <p:nvSpPr>
          <p:cNvPr id="8199" name="Line 8"/>
          <p:cNvSpPr>
            <a:spLocks noChangeShapeType="1"/>
          </p:cNvSpPr>
          <p:nvPr/>
        </p:nvSpPr>
        <p:spPr bwMode="auto">
          <a:xfrm>
            <a:off x="3560235" y="2576514"/>
            <a:ext cx="5636684" cy="2503487"/>
          </a:xfrm>
          <a:prstGeom prst="line">
            <a:avLst/>
          </a:prstGeom>
          <a:noFill/>
          <a:ln w="28575" cmpd="sng">
            <a:solidFill>
              <a:srgbClr val="99CC00"/>
            </a:solidFill>
            <a:round/>
            <a:headEnd/>
            <a:tailEnd/>
          </a:ln>
          <a:effectLst/>
        </p:spPr>
        <p:txBody>
          <a:bodyPr wrap="none" anchor="ctr"/>
          <a:lstStyle/>
          <a:p>
            <a:endParaRPr lang="zh-CN" altLang="en-US"/>
          </a:p>
        </p:txBody>
      </p:sp>
      <p:sp>
        <p:nvSpPr>
          <p:cNvPr id="8200" name="Line 9"/>
          <p:cNvSpPr>
            <a:spLocks noChangeShapeType="1"/>
          </p:cNvSpPr>
          <p:nvPr/>
        </p:nvSpPr>
        <p:spPr bwMode="auto">
          <a:xfrm flipV="1">
            <a:off x="3556001" y="2895600"/>
            <a:ext cx="5825067" cy="1919288"/>
          </a:xfrm>
          <a:prstGeom prst="line">
            <a:avLst/>
          </a:prstGeom>
          <a:noFill/>
          <a:ln w="28575" cmpd="sng">
            <a:solidFill>
              <a:srgbClr val="99CC00"/>
            </a:solidFill>
            <a:round/>
            <a:headEnd/>
            <a:tailEnd/>
          </a:ln>
          <a:effectLst/>
        </p:spPr>
        <p:txBody>
          <a:bodyPr wrap="none" anchor="ctr"/>
          <a:lstStyle/>
          <a:p>
            <a:endParaRPr lang="zh-CN" altLang="en-US"/>
          </a:p>
        </p:txBody>
      </p:sp>
      <p:sp>
        <p:nvSpPr>
          <p:cNvPr id="8201" name="Line 10"/>
          <p:cNvSpPr>
            <a:spLocks noChangeShapeType="1"/>
          </p:cNvSpPr>
          <p:nvPr/>
        </p:nvSpPr>
        <p:spPr bwMode="auto">
          <a:xfrm>
            <a:off x="1930400" y="2895600"/>
            <a:ext cx="6299200" cy="1219200"/>
          </a:xfrm>
          <a:prstGeom prst="line">
            <a:avLst/>
          </a:prstGeom>
          <a:noFill/>
          <a:ln w="9525" cmpd="sng">
            <a:solidFill>
              <a:srgbClr val="808000"/>
            </a:solidFill>
            <a:round/>
            <a:headEnd type="triangle" w="med" len="med"/>
            <a:tailEnd type="triangle" w="med" len="med"/>
          </a:ln>
          <a:effectLst/>
        </p:spPr>
        <p:txBody>
          <a:bodyPr wrap="none" anchor="ctr"/>
          <a:lstStyle/>
          <a:p>
            <a:endParaRPr lang="zh-CN" altLang="en-US"/>
          </a:p>
        </p:txBody>
      </p:sp>
      <p:sp>
        <p:nvSpPr>
          <p:cNvPr id="8202" name="Line 11"/>
          <p:cNvSpPr>
            <a:spLocks noChangeShapeType="1"/>
          </p:cNvSpPr>
          <p:nvPr/>
        </p:nvSpPr>
        <p:spPr bwMode="auto">
          <a:xfrm flipH="1">
            <a:off x="4165605" y="1905000"/>
            <a:ext cx="4053417" cy="3949700"/>
          </a:xfrm>
          <a:prstGeom prst="line">
            <a:avLst/>
          </a:prstGeom>
          <a:noFill/>
          <a:ln w="9525" cmpd="sng">
            <a:solidFill>
              <a:srgbClr val="808000"/>
            </a:solidFill>
            <a:round/>
            <a:headEnd type="triangle" w="med" len="med"/>
            <a:tailEnd type="triangle" w="med" len="med"/>
          </a:ln>
          <a:effectLst/>
        </p:spPr>
        <p:txBody>
          <a:bodyPr wrap="none" anchor="ctr"/>
          <a:lstStyle/>
          <a:p>
            <a:endParaRPr lang="zh-CN" altLang="en-US"/>
          </a:p>
        </p:txBody>
      </p:sp>
      <p:sp>
        <p:nvSpPr>
          <p:cNvPr id="8203" name="Line 12"/>
          <p:cNvSpPr>
            <a:spLocks noChangeShapeType="1"/>
          </p:cNvSpPr>
          <p:nvPr/>
        </p:nvSpPr>
        <p:spPr bwMode="auto">
          <a:xfrm>
            <a:off x="5080003" y="2590800"/>
            <a:ext cx="2182284" cy="2503488"/>
          </a:xfrm>
          <a:prstGeom prst="line">
            <a:avLst/>
          </a:prstGeom>
          <a:noFill/>
          <a:ln w="9525" cmpd="sng">
            <a:solidFill>
              <a:srgbClr val="969696"/>
            </a:solidFill>
            <a:round/>
            <a:headEnd type="triangle" w="med" len="med"/>
            <a:tailEnd type="triangle" w="med" len="med"/>
          </a:ln>
          <a:effectLst/>
        </p:spPr>
        <p:txBody>
          <a:bodyPr wrap="none" anchor="ctr"/>
          <a:lstStyle/>
          <a:p>
            <a:endParaRPr lang="zh-CN" altLang="en-US"/>
          </a:p>
        </p:txBody>
      </p:sp>
      <p:sp>
        <p:nvSpPr>
          <p:cNvPr id="8204" name="Oval 13"/>
          <p:cNvSpPr>
            <a:spLocks noChangeArrowheads="1"/>
          </p:cNvSpPr>
          <p:nvPr/>
        </p:nvSpPr>
        <p:spPr bwMode="auto">
          <a:xfrm>
            <a:off x="546100" y="3111506"/>
            <a:ext cx="2556933" cy="1349375"/>
          </a:xfrm>
          <a:prstGeom prst="ellipse">
            <a:avLst/>
          </a:prstGeom>
          <a:gradFill rotWithShape="0">
            <a:gsLst>
              <a:gs pos="0">
                <a:srgbClr val="99CC00"/>
              </a:gs>
              <a:gs pos="100000">
                <a:srgbClr val="374A00"/>
              </a:gs>
            </a:gsLst>
            <a:path path="rect">
              <a:fillToRect r="100000" b="100000"/>
            </a:path>
          </a:gradFill>
          <a:ln w="9525">
            <a:noFill/>
            <a:round/>
            <a:headEnd/>
            <a:tailEnd/>
          </a:ln>
          <a:effectLst>
            <a:outerShdw dist="71842" dir="2700000" algn="ctr" rotWithShape="0">
              <a:schemeClr val="bg2">
                <a:alpha val="50000"/>
              </a:schemeClr>
            </a:outerShdw>
          </a:effectLst>
        </p:spPr>
        <p:txBody>
          <a:bodyPr wrap="none" anchor="ctr"/>
          <a:lstStyle/>
          <a:p>
            <a:pPr algn="ctr" latinLnBrk="1"/>
            <a:r>
              <a:rPr lang="zh-CN" altLang="en-US" sz="2400" b="1" dirty="0">
                <a:solidFill>
                  <a:srgbClr val="FFFFFF"/>
                </a:solidFill>
                <a:latin typeface="黑体" pitchFamily="49" charset="-122"/>
                <a:ea typeface="黑体" pitchFamily="49" charset="-122"/>
              </a:rPr>
              <a:t>04年1、2季度</a:t>
            </a:r>
          </a:p>
        </p:txBody>
      </p:sp>
      <p:sp>
        <p:nvSpPr>
          <p:cNvPr id="8205" name="Oval 14"/>
          <p:cNvSpPr>
            <a:spLocks noChangeArrowheads="1"/>
          </p:cNvSpPr>
          <p:nvPr/>
        </p:nvSpPr>
        <p:spPr bwMode="auto">
          <a:xfrm>
            <a:off x="9220200" y="3111506"/>
            <a:ext cx="2556933" cy="1349375"/>
          </a:xfrm>
          <a:prstGeom prst="ellipse">
            <a:avLst/>
          </a:prstGeom>
          <a:gradFill rotWithShape="0">
            <a:gsLst>
              <a:gs pos="0">
                <a:srgbClr val="99CC00"/>
              </a:gs>
              <a:gs pos="100000">
                <a:srgbClr val="374A00"/>
              </a:gs>
            </a:gsLst>
            <a:path path="rect">
              <a:fillToRect r="100000" b="100000"/>
            </a:path>
          </a:gradFill>
          <a:ln w="9525">
            <a:noFill/>
            <a:round/>
            <a:headEnd/>
            <a:tailEnd/>
          </a:ln>
          <a:effectLst>
            <a:outerShdw dist="71842" dir="2700000" algn="ctr" rotWithShape="0">
              <a:schemeClr val="bg2">
                <a:alpha val="50000"/>
              </a:schemeClr>
            </a:outerShdw>
          </a:effectLst>
        </p:spPr>
        <p:txBody>
          <a:bodyPr wrap="none" anchor="ctr"/>
          <a:lstStyle/>
          <a:p>
            <a:pPr algn="ctr" latinLnBrk="1"/>
            <a:r>
              <a:rPr lang="zh-CN" altLang="en-US" b="1">
                <a:solidFill>
                  <a:srgbClr val="FFFFFF"/>
                </a:solidFill>
                <a:latin typeface="黑体" pitchFamily="49" charset="-122"/>
                <a:ea typeface="黑体" pitchFamily="49" charset="-122"/>
              </a:rPr>
              <a:t>12.1日宣布破产</a:t>
            </a:r>
          </a:p>
        </p:txBody>
      </p:sp>
      <p:sp>
        <p:nvSpPr>
          <p:cNvPr id="8206" name="Oval 15"/>
          <p:cNvSpPr>
            <a:spLocks noChangeArrowheads="1"/>
          </p:cNvSpPr>
          <p:nvPr/>
        </p:nvSpPr>
        <p:spPr bwMode="auto">
          <a:xfrm>
            <a:off x="4906438" y="4994282"/>
            <a:ext cx="2554817" cy="1349375"/>
          </a:xfrm>
          <a:prstGeom prst="ellipse">
            <a:avLst/>
          </a:prstGeom>
          <a:gradFill rotWithShape="0">
            <a:gsLst>
              <a:gs pos="0">
                <a:srgbClr val="99CC00"/>
              </a:gs>
              <a:gs pos="100000">
                <a:srgbClr val="374A00"/>
              </a:gs>
            </a:gsLst>
            <a:path path="rect">
              <a:fillToRect r="100000" b="100000"/>
            </a:path>
          </a:gradFill>
          <a:ln w="9525">
            <a:noFill/>
            <a:round/>
            <a:headEnd/>
            <a:tailEnd/>
          </a:ln>
          <a:effectLst>
            <a:outerShdw dist="71842" dir="2700000" algn="ctr" rotWithShape="0">
              <a:schemeClr val="bg2">
                <a:alpha val="50000"/>
              </a:schemeClr>
            </a:outerShdw>
          </a:effectLst>
        </p:spPr>
        <p:txBody>
          <a:bodyPr wrap="none" anchor="ctr"/>
          <a:lstStyle/>
          <a:p>
            <a:pPr algn="ctr" latinLnBrk="1"/>
            <a:r>
              <a:rPr lang="zh-CN" altLang="en-US" sz="2400" b="1">
                <a:solidFill>
                  <a:srgbClr val="FFFFFF"/>
                </a:solidFill>
                <a:latin typeface="黑体" pitchFamily="49" charset="-122"/>
                <a:ea typeface="黑体" pitchFamily="49" charset="-122"/>
              </a:rPr>
              <a:t>03年下半年</a:t>
            </a:r>
          </a:p>
        </p:txBody>
      </p:sp>
      <p:sp>
        <p:nvSpPr>
          <p:cNvPr id="8207" name="Oval 16"/>
          <p:cNvSpPr>
            <a:spLocks noChangeArrowheads="1"/>
          </p:cNvSpPr>
          <p:nvPr/>
        </p:nvSpPr>
        <p:spPr bwMode="auto">
          <a:xfrm>
            <a:off x="2641605" y="4191007"/>
            <a:ext cx="1579033" cy="1216025"/>
          </a:xfrm>
          <a:prstGeom prst="ellipse">
            <a:avLst/>
          </a:prstGeom>
          <a:solidFill>
            <a:srgbClr val="FFFFFF"/>
          </a:solidFill>
          <a:ln w="38100" cmpd="sng">
            <a:solidFill>
              <a:srgbClr val="99CC00"/>
            </a:solidFill>
            <a:round/>
            <a:headEnd/>
            <a:tailEnd/>
          </a:ln>
          <a:effectLst/>
        </p:spPr>
        <p:txBody>
          <a:bodyPr wrap="none" anchor="ctr"/>
          <a:lstStyle/>
          <a:p>
            <a:pPr algn="ctr" latinLnBrk="1"/>
            <a:r>
              <a:rPr lang="zh-CN" altLang="en-US" b="1">
                <a:latin typeface="黑体" pitchFamily="49" charset="-122"/>
                <a:ea typeface="黑体" pitchFamily="49" charset="-122"/>
              </a:rPr>
              <a:t>  油价攀升，</a:t>
            </a:r>
          </a:p>
          <a:p>
            <a:pPr algn="ctr" latinLnBrk="1"/>
            <a:r>
              <a:rPr lang="zh-CN" altLang="en-US" b="1">
                <a:latin typeface="黑体" pitchFamily="49" charset="-122"/>
                <a:ea typeface="黑体" pitchFamily="49" charset="-122"/>
              </a:rPr>
              <a:t>延期交割</a:t>
            </a:r>
          </a:p>
        </p:txBody>
      </p:sp>
      <p:sp>
        <p:nvSpPr>
          <p:cNvPr id="8208" name="Oval 17"/>
          <p:cNvSpPr>
            <a:spLocks noChangeArrowheads="1"/>
          </p:cNvSpPr>
          <p:nvPr/>
        </p:nvSpPr>
        <p:spPr bwMode="auto">
          <a:xfrm>
            <a:off x="2946400" y="2133600"/>
            <a:ext cx="1727200" cy="1066800"/>
          </a:xfrm>
          <a:prstGeom prst="ellipse">
            <a:avLst/>
          </a:prstGeom>
          <a:solidFill>
            <a:srgbClr val="FFFFFF"/>
          </a:solidFill>
          <a:ln w="38100" cmpd="sng">
            <a:solidFill>
              <a:srgbClr val="99CC00"/>
            </a:solidFill>
            <a:round/>
            <a:headEnd/>
            <a:tailEnd/>
          </a:ln>
          <a:effectLst/>
        </p:spPr>
        <p:txBody>
          <a:bodyPr wrap="none" anchor="ctr"/>
          <a:lstStyle/>
          <a:p>
            <a:pPr algn="ctr" latinLnBrk="1"/>
            <a:r>
              <a:rPr lang="zh-CN" altLang="en-US" b="1">
                <a:latin typeface="黑体" pitchFamily="49" charset="-122"/>
                <a:ea typeface="黑体" pitchFamily="49" charset="-122"/>
              </a:rPr>
              <a:t>呈报交易</a:t>
            </a:r>
          </a:p>
          <a:p>
            <a:pPr algn="ctr" latinLnBrk="1"/>
            <a:r>
              <a:rPr lang="zh-CN" altLang="en-US" b="1">
                <a:latin typeface="黑体" pitchFamily="49" charset="-122"/>
                <a:ea typeface="黑体" pitchFamily="49" charset="-122"/>
              </a:rPr>
              <a:t>和账面亏损</a:t>
            </a:r>
          </a:p>
        </p:txBody>
      </p:sp>
      <p:sp>
        <p:nvSpPr>
          <p:cNvPr id="8209" name="Oval 18"/>
          <p:cNvSpPr>
            <a:spLocks noChangeArrowheads="1"/>
          </p:cNvSpPr>
          <p:nvPr/>
        </p:nvSpPr>
        <p:spPr bwMode="auto">
          <a:xfrm>
            <a:off x="8432800" y="2286000"/>
            <a:ext cx="1930400" cy="914400"/>
          </a:xfrm>
          <a:prstGeom prst="ellipse">
            <a:avLst/>
          </a:prstGeom>
          <a:solidFill>
            <a:srgbClr val="FFFFFF"/>
          </a:solidFill>
          <a:ln w="38100" cmpd="sng">
            <a:solidFill>
              <a:srgbClr val="99CC00"/>
            </a:solidFill>
            <a:round/>
            <a:headEnd/>
            <a:tailEnd/>
          </a:ln>
          <a:effectLst/>
        </p:spPr>
        <p:txBody>
          <a:bodyPr wrap="none" anchor="ctr"/>
          <a:lstStyle/>
          <a:p>
            <a:pPr algn="ctr" latinLnBrk="1"/>
            <a:r>
              <a:rPr lang="zh-CN" altLang="en-US" b="1">
                <a:latin typeface="黑体" pitchFamily="49" charset="-122"/>
                <a:ea typeface="黑体" pitchFamily="49" charset="-122"/>
              </a:rPr>
              <a:t>无力支付高涨</a:t>
            </a:r>
          </a:p>
          <a:p>
            <a:pPr algn="ctr" latinLnBrk="1"/>
            <a:r>
              <a:rPr lang="zh-CN" altLang="en-US" b="1">
                <a:latin typeface="黑体" pitchFamily="49" charset="-122"/>
                <a:ea typeface="黑体" pitchFamily="49" charset="-122"/>
              </a:rPr>
              <a:t>的保证金</a:t>
            </a:r>
          </a:p>
        </p:txBody>
      </p:sp>
      <p:sp>
        <p:nvSpPr>
          <p:cNvPr id="8210" name="Oval 19"/>
          <p:cNvSpPr>
            <a:spLocks noChangeArrowheads="1"/>
          </p:cNvSpPr>
          <p:nvPr/>
        </p:nvSpPr>
        <p:spPr bwMode="auto">
          <a:xfrm>
            <a:off x="8331200" y="4495800"/>
            <a:ext cx="2133600" cy="685800"/>
          </a:xfrm>
          <a:prstGeom prst="ellipse">
            <a:avLst/>
          </a:prstGeom>
          <a:solidFill>
            <a:srgbClr val="FFFFFF"/>
          </a:solidFill>
          <a:ln w="38100" cmpd="sng">
            <a:solidFill>
              <a:srgbClr val="99CC00"/>
            </a:solidFill>
            <a:round/>
            <a:headEnd/>
            <a:tailEnd/>
          </a:ln>
          <a:effectLst/>
        </p:spPr>
        <p:txBody>
          <a:bodyPr wrap="none" anchor="ctr"/>
          <a:lstStyle/>
          <a:p>
            <a:pPr algn="ctr" latinLnBrk="1"/>
            <a:r>
              <a:rPr lang="zh-CN" altLang="en-US" b="1"/>
              <a:t>亏损</a:t>
            </a:r>
          </a:p>
          <a:p>
            <a:pPr algn="ctr" latinLnBrk="1"/>
            <a:r>
              <a:rPr lang="zh-CN" altLang="en-US" b="1"/>
              <a:t>5.5亿美元</a:t>
            </a:r>
          </a:p>
        </p:txBody>
      </p:sp>
      <p:sp>
        <p:nvSpPr>
          <p:cNvPr id="8211" name="Oval 20"/>
          <p:cNvSpPr>
            <a:spLocks noChangeArrowheads="1"/>
          </p:cNvSpPr>
          <p:nvPr/>
        </p:nvSpPr>
        <p:spPr bwMode="auto">
          <a:xfrm>
            <a:off x="4889500" y="1182688"/>
            <a:ext cx="2556933" cy="1350962"/>
          </a:xfrm>
          <a:prstGeom prst="ellipse">
            <a:avLst/>
          </a:prstGeom>
          <a:gradFill rotWithShape="0">
            <a:gsLst>
              <a:gs pos="0">
                <a:srgbClr val="99CC00"/>
              </a:gs>
              <a:gs pos="100000">
                <a:srgbClr val="374A00"/>
              </a:gs>
            </a:gsLst>
            <a:path path="rect">
              <a:fillToRect r="100000" b="100000"/>
            </a:path>
          </a:gradFill>
          <a:ln w="9525">
            <a:noFill/>
            <a:round/>
            <a:headEnd/>
            <a:tailEnd/>
          </a:ln>
          <a:effectLst>
            <a:outerShdw dist="71842" dir="2700000" algn="ctr" rotWithShape="0">
              <a:schemeClr val="bg2">
                <a:alpha val="50000"/>
              </a:schemeClr>
            </a:outerShdw>
          </a:effectLst>
        </p:spPr>
        <p:txBody>
          <a:bodyPr wrap="none" anchor="ctr"/>
          <a:lstStyle/>
          <a:p>
            <a:pPr algn="ctr" latinLnBrk="1"/>
            <a:r>
              <a:rPr lang="zh-CN" altLang="en-US" sz="2400" b="1">
                <a:solidFill>
                  <a:srgbClr val="FFFFFF"/>
                </a:solidFill>
                <a:latin typeface="黑体" pitchFamily="49" charset="-122"/>
                <a:ea typeface="黑体" pitchFamily="49" charset="-122"/>
              </a:rPr>
              <a:t>04年10月</a:t>
            </a:r>
          </a:p>
        </p:txBody>
      </p:sp>
      <p:sp>
        <p:nvSpPr>
          <p:cNvPr id="8212" name="Oval 21"/>
          <p:cNvSpPr>
            <a:spLocks noChangeArrowheads="1"/>
          </p:cNvSpPr>
          <p:nvPr/>
        </p:nvSpPr>
        <p:spPr bwMode="auto">
          <a:xfrm>
            <a:off x="4089400" y="3049588"/>
            <a:ext cx="4411133" cy="1485900"/>
          </a:xfrm>
          <a:prstGeom prst="ellipse">
            <a:avLst/>
          </a:prstGeom>
          <a:gradFill rotWithShape="1">
            <a:gsLst>
              <a:gs pos="0">
                <a:srgbClr val="FFFFFF"/>
              </a:gs>
              <a:gs pos="50000">
                <a:srgbClr val="B2B2B2"/>
              </a:gs>
              <a:gs pos="100000">
                <a:srgbClr val="FFFFFF"/>
              </a:gs>
            </a:gsLst>
            <a:lin ang="0" scaled="1"/>
          </a:gradFill>
          <a:ln w="9525">
            <a:noFill/>
            <a:round/>
            <a:headEnd/>
            <a:tailEnd/>
          </a:ln>
          <a:effectLst/>
        </p:spPr>
        <p:txBody>
          <a:bodyPr wrap="none" anchor="ctr"/>
          <a:lstStyle/>
          <a:p>
            <a:endParaRPr lang="zh-CN" altLang="en-US"/>
          </a:p>
        </p:txBody>
      </p:sp>
      <p:sp>
        <p:nvSpPr>
          <p:cNvPr id="8213" name="Oval 22"/>
          <p:cNvSpPr>
            <a:spLocks noChangeArrowheads="1"/>
          </p:cNvSpPr>
          <p:nvPr/>
        </p:nvSpPr>
        <p:spPr bwMode="auto">
          <a:xfrm>
            <a:off x="4563533" y="3163888"/>
            <a:ext cx="3346451" cy="1241425"/>
          </a:xfrm>
          <a:prstGeom prst="ellipse">
            <a:avLst/>
          </a:prstGeom>
          <a:gradFill rotWithShape="0">
            <a:gsLst>
              <a:gs pos="0">
                <a:srgbClr val="762F00"/>
              </a:gs>
              <a:gs pos="50000">
                <a:srgbClr val="FF6600"/>
              </a:gs>
              <a:gs pos="100000">
                <a:srgbClr val="762F00"/>
              </a:gs>
            </a:gsLst>
            <a:lin ang="18900000" scaled="1"/>
          </a:gradFill>
          <a:ln w="9525">
            <a:noFill/>
            <a:round/>
            <a:headEnd/>
            <a:tailEnd/>
          </a:ln>
          <a:effectLst/>
        </p:spPr>
        <p:txBody>
          <a:bodyPr wrap="none" anchor="ctr"/>
          <a:lstStyle/>
          <a:p>
            <a:pPr algn="ctr" latinLnBrk="1">
              <a:lnSpc>
                <a:spcPct val="90000"/>
              </a:lnSpc>
            </a:pPr>
            <a:r>
              <a:rPr lang="zh-CN" altLang="en-US" sz="2800">
                <a:solidFill>
                  <a:srgbClr val="FFFFFF"/>
                </a:solidFill>
                <a:latin typeface="黑体" pitchFamily="49" charset="-122"/>
                <a:ea typeface="黑体" pitchFamily="49" charset="-122"/>
              </a:rPr>
              <a:t>中航油</a:t>
            </a:r>
          </a:p>
        </p:txBody>
      </p:sp>
      <p:sp>
        <p:nvSpPr>
          <p:cNvPr id="8214" name="Text Box 22"/>
          <p:cNvSpPr txBox="1">
            <a:spLocks noChangeArrowheads="1"/>
          </p:cNvSpPr>
          <p:nvPr/>
        </p:nvSpPr>
        <p:spPr bwMode="auto">
          <a:xfrm>
            <a:off x="7315200" y="5943607"/>
            <a:ext cx="2743200" cy="701675"/>
          </a:xfrm>
          <a:prstGeom prst="rect">
            <a:avLst/>
          </a:prstGeom>
          <a:noFill/>
          <a:ln w="9525">
            <a:noFill/>
            <a:miter lim="800000"/>
            <a:headEnd/>
            <a:tailEnd/>
          </a:ln>
          <a:effectLst>
            <a:prstShdw prst="shdw12">
              <a:schemeClr val="bg2">
                <a:alpha val="50000"/>
              </a:schemeClr>
            </a:prstShdw>
          </a:effectLst>
        </p:spPr>
        <p:txBody>
          <a:bodyPr>
            <a:spAutoFit/>
          </a:bodyPr>
          <a:lstStyle/>
          <a:p>
            <a:r>
              <a:rPr lang="zh-CN" altLang="en-US" sz="2000" b="1">
                <a:latin typeface="楷体" pitchFamily="49" charset="-122"/>
                <a:ea typeface="楷体" pitchFamily="49" charset="-122"/>
              </a:rPr>
              <a:t>200万桶石油，开始期权交易</a:t>
            </a:r>
          </a:p>
        </p:txBody>
      </p:sp>
      <p:sp>
        <p:nvSpPr>
          <p:cNvPr id="8215" name="Text Box 23"/>
          <p:cNvSpPr txBox="1">
            <a:spLocks noChangeArrowheads="1"/>
          </p:cNvSpPr>
          <p:nvPr/>
        </p:nvSpPr>
        <p:spPr bwMode="auto">
          <a:xfrm>
            <a:off x="2540005" y="6019800"/>
            <a:ext cx="2772833" cy="641350"/>
          </a:xfrm>
          <a:prstGeom prst="rect">
            <a:avLst/>
          </a:prstGeom>
          <a:noFill/>
          <a:ln w="9525">
            <a:noFill/>
            <a:miter lim="800000"/>
            <a:headEnd/>
            <a:tailEnd/>
          </a:ln>
          <a:effectLst>
            <a:prstShdw prst="shdw12">
              <a:schemeClr val="bg2">
                <a:alpha val="50000"/>
              </a:schemeClr>
            </a:prstShdw>
          </a:effectLst>
        </p:spPr>
        <p:txBody>
          <a:bodyPr>
            <a:spAutoFit/>
          </a:bodyPr>
          <a:lstStyle/>
          <a:p>
            <a:r>
              <a:rPr lang="zh-CN" altLang="en-US" b="1"/>
              <a:t>购买“看涨期权”，出售“看跌期权”</a:t>
            </a:r>
          </a:p>
        </p:txBody>
      </p:sp>
      <p:sp>
        <p:nvSpPr>
          <p:cNvPr id="8216" name="Text Box 24"/>
          <p:cNvSpPr txBox="1">
            <a:spLocks noChangeArrowheads="1"/>
          </p:cNvSpPr>
          <p:nvPr/>
        </p:nvSpPr>
        <p:spPr bwMode="auto">
          <a:xfrm>
            <a:off x="406401" y="2133604"/>
            <a:ext cx="2101851" cy="707886"/>
          </a:xfrm>
          <a:prstGeom prst="rect">
            <a:avLst/>
          </a:prstGeom>
          <a:noFill/>
          <a:ln w="9525">
            <a:noFill/>
            <a:miter lim="800000"/>
            <a:headEnd/>
            <a:tailEnd/>
          </a:ln>
          <a:effectLst>
            <a:prstShdw prst="shdw12">
              <a:schemeClr val="bg2">
                <a:alpha val="50000"/>
              </a:schemeClr>
            </a:prstShdw>
          </a:effectLst>
        </p:spPr>
        <p:txBody>
          <a:bodyPr>
            <a:spAutoFit/>
          </a:bodyPr>
          <a:lstStyle/>
          <a:p>
            <a:r>
              <a:rPr lang="zh-CN" altLang="en-US" sz="2000" b="1" dirty="0">
                <a:latin typeface="楷体" pitchFamily="49" charset="-122"/>
                <a:ea typeface="楷体" pitchFamily="49" charset="-122"/>
              </a:rPr>
              <a:t>资金周转失灵，账面亏损1.8亿</a:t>
            </a:r>
          </a:p>
        </p:txBody>
      </p:sp>
      <p:sp>
        <p:nvSpPr>
          <p:cNvPr id="8217" name="Text Box 25"/>
          <p:cNvSpPr txBox="1">
            <a:spLocks noChangeArrowheads="1"/>
          </p:cNvSpPr>
          <p:nvPr/>
        </p:nvSpPr>
        <p:spPr bwMode="auto">
          <a:xfrm>
            <a:off x="2438400" y="1066804"/>
            <a:ext cx="3048000" cy="707886"/>
          </a:xfrm>
          <a:prstGeom prst="rect">
            <a:avLst/>
          </a:prstGeom>
          <a:noFill/>
          <a:ln w="9525">
            <a:noFill/>
            <a:miter lim="800000"/>
            <a:headEnd/>
            <a:tailEnd/>
          </a:ln>
          <a:effectLst>
            <a:prstShdw prst="shdw12">
              <a:schemeClr val="bg2">
                <a:alpha val="50000"/>
              </a:schemeClr>
            </a:prstShdw>
          </a:effectLst>
        </p:spPr>
        <p:txBody>
          <a:bodyPr>
            <a:spAutoFit/>
          </a:bodyPr>
          <a:lstStyle/>
          <a:p>
            <a:r>
              <a:rPr lang="zh-CN" altLang="en-US" sz="2000" b="1">
                <a:latin typeface="楷体" pitchFamily="49" charset="-122"/>
                <a:ea typeface="楷体" pitchFamily="49" charset="-122"/>
              </a:rPr>
              <a:t>提前配售15%的股票，所得1．08亿美元贷款</a:t>
            </a:r>
          </a:p>
        </p:txBody>
      </p:sp>
      <p:sp>
        <p:nvSpPr>
          <p:cNvPr id="8218" name="Text Box 26"/>
          <p:cNvSpPr txBox="1">
            <a:spLocks noChangeArrowheads="1"/>
          </p:cNvSpPr>
          <p:nvPr/>
        </p:nvSpPr>
        <p:spPr bwMode="auto">
          <a:xfrm>
            <a:off x="7721600" y="1066807"/>
            <a:ext cx="3287184" cy="701675"/>
          </a:xfrm>
          <a:prstGeom prst="rect">
            <a:avLst/>
          </a:prstGeom>
          <a:noFill/>
          <a:ln w="9525">
            <a:noFill/>
            <a:miter lim="800000"/>
            <a:headEnd/>
            <a:tailEnd/>
          </a:ln>
          <a:effectLst>
            <a:prstShdw prst="shdw12">
              <a:schemeClr val="bg2">
                <a:alpha val="50000"/>
              </a:schemeClr>
            </a:prstShdw>
          </a:effectLst>
        </p:spPr>
        <p:txBody>
          <a:bodyPr>
            <a:spAutoFit/>
          </a:bodyPr>
          <a:lstStyle/>
          <a:p>
            <a:r>
              <a:rPr lang="zh-CN" altLang="en-US" sz="2000" b="1">
                <a:latin typeface="楷体" pitchFamily="49" charset="-122"/>
                <a:ea typeface="楷体" pitchFamily="49" charset="-122"/>
              </a:rPr>
              <a:t>不断遭遇逼仓，实际亏损达3.8亿美元</a:t>
            </a:r>
          </a:p>
        </p:txBody>
      </p:sp>
      <p:sp>
        <p:nvSpPr>
          <p:cNvPr id="8219" name="AutoShape 8">
            <a:hlinkClick r:id="rId2" action="ppaction://hlinksldjump"/>
          </p:cNvPr>
          <p:cNvSpPr>
            <a:spLocks noChangeArrowheads="1"/>
          </p:cNvSpPr>
          <p:nvPr/>
        </p:nvSpPr>
        <p:spPr bwMode="auto">
          <a:xfrm>
            <a:off x="10769600" y="6096000"/>
            <a:ext cx="1016000" cy="381000"/>
          </a:xfrm>
          <a:prstGeom prst="rightArrow">
            <a:avLst>
              <a:gd name="adj1" fmla="val 50000"/>
              <a:gd name="adj2" fmla="val 50000"/>
            </a:avLst>
          </a:prstGeom>
          <a:gradFill rotWithShape="0">
            <a:gsLst>
              <a:gs pos="0">
                <a:srgbClr val="00BDF0"/>
              </a:gs>
              <a:gs pos="50000">
                <a:srgbClr val="00576F"/>
              </a:gs>
              <a:gs pos="100000">
                <a:srgbClr val="00BDF0"/>
              </a:gs>
            </a:gsLst>
            <a:lin ang="18900000" scaled="1"/>
          </a:gradFill>
          <a:ln w="9525" cmpd="sng">
            <a:miter lim="800000"/>
            <a:headEnd/>
            <a:tailEnd/>
          </a:ln>
          <a:effectLst/>
          <a:scene3d>
            <a:camera prst="legacyObliqueTopRight"/>
            <a:lightRig rig="legacyFlat3" dir="b"/>
          </a:scene3d>
          <a:sp3d extrusionH="176200" prstMaterial="legacyMatte">
            <a:bevelT w="13500" h="13500" prst="angle"/>
            <a:bevelB w="13500" h="13500" prst="angle"/>
            <a:extrusionClr>
              <a:srgbClr val="00BDF0"/>
            </a:extrusionClr>
          </a:sp3d>
        </p:spPr>
        <p:txBody>
          <a:bodyPr wrap="none" lIns="73025" tIns="36512" rIns="73025" bIns="36512" anchor="ctr">
            <a:flatTx/>
          </a:bodyPr>
          <a:lstStyle/>
          <a:p>
            <a:pPr eaLnBrk="0" hangingPunct="0"/>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p:cTn id="7" dur="1000" fill="hold"/>
                                        <p:tgtEl>
                                          <p:spTgt spid="8195"/>
                                        </p:tgtEl>
                                        <p:attrNameLst>
                                          <p:attrName>ppt_w</p:attrName>
                                        </p:attrNameLst>
                                      </p:cBhvr>
                                      <p:tavLst>
                                        <p:tav tm="0">
                                          <p:val>
                                            <p:fltVal val="0"/>
                                          </p:val>
                                        </p:tav>
                                        <p:tav tm="100000">
                                          <p:val>
                                            <p:strVal val="#ppt_w"/>
                                          </p:val>
                                        </p:tav>
                                      </p:tavLst>
                                    </p:anim>
                                    <p:anim calcmode="lin" valueType="num">
                                      <p:cBhvr>
                                        <p:cTn id="8" dur="1000" fill="hold"/>
                                        <p:tgtEl>
                                          <p:spTgt spid="8195"/>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3" presetClass="entr" presetSubtype="16" fill="hold" grpId="0" nodeType="afterEffect">
                                  <p:stCondLst>
                                    <p:cond delay="0"/>
                                  </p:stCondLst>
                                  <p:childTnLst>
                                    <p:set>
                                      <p:cBhvr>
                                        <p:cTn id="11" dur="1" fill="hold">
                                          <p:stCondLst>
                                            <p:cond delay="0"/>
                                          </p:stCondLst>
                                        </p:cTn>
                                        <p:tgtEl>
                                          <p:spTgt spid="8212"/>
                                        </p:tgtEl>
                                        <p:attrNameLst>
                                          <p:attrName>style.visibility</p:attrName>
                                        </p:attrNameLst>
                                      </p:cBhvr>
                                      <p:to>
                                        <p:strVal val="visible"/>
                                      </p:to>
                                    </p:set>
                                    <p:anim calcmode="lin" valueType="num">
                                      <p:cBhvr>
                                        <p:cTn id="12" dur="1000" fill="hold"/>
                                        <p:tgtEl>
                                          <p:spTgt spid="8212"/>
                                        </p:tgtEl>
                                        <p:attrNameLst>
                                          <p:attrName>ppt_w</p:attrName>
                                        </p:attrNameLst>
                                      </p:cBhvr>
                                      <p:tavLst>
                                        <p:tav tm="0">
                                          <p:val>
                                            <p:fltVal val="0"/>
                                          </p:val>
                                        </p:tav>
                                        <p:tav tm="100000">
                                          <p:val>
                                            <p:strVal val="#ppt_w"/>
                                          </p:val>
                                        </p:tav>
                                      </p:tavLst>
                                    </p:anim>
                                    <p:anim calcmode="lin" valueType="num">
                                      <p:cBhvr>
                                        <p:cTn id="13" dur="1000" fill="hold"/>
                                        <p:tgtEl>
                                          <p:spTgt spid="8212"/>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ID="23" presetClass="entr" presetSubtype="16" fill="hold" grpId="0" nodeType="afterEffect">
                                  <p:stCondLst>
                                    <p:cond delay="0"/>
                                  </p:stCondLst>
                                  <p:childTnLst>
                                    <p:set>
                                      <p:cBhvr>
                                        <p:cTn id="16" dur="1" fill="hold">
                                          <p:stCondLst>
                                            <p:cond delay="0"/>
                                          </p:stCondLst>
                                        </p:cTn>
                                        <p:tgtEl>
                                          <p:spTgt spid="8213"/>
                                        </p:tgtEl>
                                        <p:attrNameLst>
                                          <p:attrName>style.visibility</p:attrName>
                                        </p:attrNameLst>
                                      </p:cBhvr>
                                      <p:to>
                                        <p:strVal val="visible"/>
                                      </p:to>
                                    </p:set>
                                    <p:anim calcmode="lin" valueType="num">
                                      <p:cBhvr>
                                        <p:cTn id="17" dur="1000" fill="hold"/>
                                        <p:tgtEl>
                                          <p:spTgt spid="8213"/>
                                        </p:tgtEl>
                                        <p:attrNameLst>
                                          <p:attrName>ppt_w</p:attrName>
                                        </p:attrNameLst>
                                      </p:cBhvr>
                                      <p:tavLst>
                                        <p:tav tm="0">
                                          <p:val>
                                            <p:fltVal val="0"/>
                                          </p:val>
                                        </p:tav>
                                        <p:tav tm="100000">
                                          <p:val>
                                            <p:strVal val="#ppt_w"/>
                                          </p:val>
                                        </p:tav>
                                      </p:tavLst>
                                    </p:anim>
                                    <p:anim calcmode="lin" valueType="num">
                                      <p:cBhvr>
                                        <p:cTn id="18" dur="1000" fill="hold"/>
                                        <p:tgtEl>
                                          <p:spTgt spid="8213"/>
                                        </p:tgtEl>
                                        <p:attrNameLst>
                                          <p:attrName>ppt_h</p:attrName>
                                        </p:attrNameLst>
                                      </p:cBhvr>
                                      <p:tavLst>
                                        <p:tav tm="0">
                                          <p:val>
                                            <p:fltVal val="0"/>
                                          </p:val>
                                        </p:tav>
                                        <p:tav tm="100000">
                                          <p:val>
                                            <p:strVal val="#ppt_h"/>
                                          </p:val>
                                        </p:tav>
                                      </p:tavLst>
                                    </p:anim>
                                  </p:childTnLst>
                                </p:cTn>
                              </p:par>
                            </p:childTnLst>
                          </p:cTn>
                        </p:par>
                        <p:par>
                          <p:cTn id="19" fill="hold">
                            <p:stCondLst>
                              <p:cond delay="3000"/>
                            </p:stCondLst>
                            <p:childTnLst>
                              <p:par>
                                <p:cTn id="20" presetID="23" presetClass="entr" presetSubtype="16" fill="hold" grpId="0" nodeType="afterEffect">
                                  <p:stCondLst>
                                    <p:cond delay="0"/>
                                  </p:stCondLst>
                                  <p:childTnLst>
                                    <p:set>
                                      <p:cBhvr>
                                        <p:cTn id="21" dur="1" fill="hold">
                                          <p:stCondLst>
                                            <p:cond delay="0"/>
                                          </p:stCondLst>
                                        </p:cTn>
                                        <p:tgtEl>
                                          <p:spTgt spid="8198"/>
                                        </p:tgtEl>
                                        <p:attrNameLst>
                                          <p:attrName>style.visibility</p:attrName>
                                        </p:attrNameLst>
                                      </p:cBhvr>
                                      <p:to>
                                        <p:strVal val="visible"/>
                                      </p:to>
                                    </p:set>
                                    <p:anim calcmode="lin" valueType="num">
                                      <p:cBhvr>
                                        <p:cTn id="22" dur="500" fill="hold"/>
                                        <p:tgtEl>
                                          <p:spTgt spid="8198"/>
                                        </p:tgtEl>
                                        <p:attrNameLst>
                                          <p:attrName>ppt_w</p:attrName>
                                        </p:attrNameLst>
                                      </p:cBhvr>
                                      <p:tavLst>
                                        <p:tav tm="0">
                                          <p:val>
                                            <p:fltVal val="0"/>
                                          </p:val>
                                        </p:tav>
                                        <p:tav tm="100000">
                                          <p:val>
                                            <p:strVal val="#ppt_w"/>
                                          </p:val>
                                        </p:tav>
                                      </p:tavLst>
                                    </p:anim>
                                    <p:anim calcmode="lin" valueType="num">
                                      <p:cBhvr>
                                        <p:cTn id="23" dur="500" fill="hold"/>
                                        <p:tgtEl>
                                          <p:spTgt spid="8198"/>
                                        </p:tgtEl>
                                        <p:attrNameLst>
                                          <p:attrName>ppt_h</p:attrName>
                                        </p:attrNameLst>
                                      </p:cBhvr>
                                      <p:tavLst>
                                        <p:tav tm="0">
                                          <p:val>
                                            <p:fltVal val="0"/>
                                          </p:val>
                                        </p:tav>
                                        <p:tav tm="100000">
                                          <p:val>
                                            <p:strVal val="#ppt_h"/>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8197"/>
                                        </p:tgtEl>
                                        <p:attrNameLst>
                                          <p:attrName>style.visibility</p:attrName>
                                        </p:attrNameLst>
                                      </p:cBhvr>
                                      <p:to>
                                        <p:strVal val="visible"/>
                                      </p:to>
                                    </p:set>
                                    <p:anim calcmode="lin" valueType="num">
                                      <p:cBhvr>
                                        <p:cTn id="26" dur="500" fill="hold"/>
                                        <p:tgtEl>
                                          <p:spTgt spid="8197"/>
                                        </p:tgtEl>
                                        <p:attrNameLst>
                                          <p:attrName>ppt_w</p:attrName>
                                        </p:attrNameLst>
                                      </p:cBhvr>
                                      <p:tavLst>
                                        <p:tav tm="0">
                                          <p:val>
                                            <p:fltVal val="0"/>
                                          </p:val>
                                        </p:tav>
                                        <p:tav tm="100000">
                                          <p:val>
                                            <p:strVal val="#ppt_w"/>
                                          </p:val>
                                        </p:tav>
                                      </p:tavLst>
                                    </p:anim>
                                    <p:anim calcmode="lin" valueType="num">
                                      <p:cBhvr>
                                        <p:cTn id="27" dur="500" fill="hold"/>
                                        <p:tgtEl>
                                          <p:spTgt spid="8197"/>
                                        </p:tgtEl>
                                        <p:attrNameLst>
                                          <p:attrName>ppt_h</p:attrName>
                                        </p:attrNameLst>
                                      </p:cBhvr>
                                      <p:tavLst>
                                        <p:tav tm="0">
                                          <p:val>
                                            <p:fltVal val="0"/>
                                          </p:val>
                                        </p:tav>
                                        <p:tav tm="100000">
                                          <p:val>
                                            <p:strVal val="#ppt_h"/>
                                          </p:val>
                                        </p:tav>
                                      </p:tavLst>
                                    </p:anim>
                                  </p:childTnLst>
                                </p:cTn>
                              </p:par>
                            </p:childTnLst>
                          </p:cTn>
                        </p:par>
                        <p:par>
                          <p:cTn id="28" fill="hold">
                            <p:stCondLst>
                              <p:cond delay="3500"/>
                            </p:stCondLst>
                            <p:childTnLst>
                              <p:par>
                                <p:cTn id="29" presetID="23" presetClass="entr" presetSubtype="16" fill="hold" grpId="0" nodeType="afterEffect">
                                  <p:stCondLst>
                                    <p:cond delay="0"/>
                                  </p:stCondLst>
                                  <p:childTnLst>
                                    <p:set>
                                      <p:cBhvr>
                                        <p:cTn id="30" dur="1" fill="hold">
                                          <p:stCondLst>
                                            <p:cond delay="0"/>
                                          </p:stCondLst>
                                        </p:cTn>
                                        <p:tgtEl>
                                          <p:spTgt spid="8206"/>
                                        </p:tgtEl>
                                        <p:attrNameLst>
                                          <p:attrName>style.visibility</p:attrName>
                                        </p:attrNameLst>
                                      </p:cBhvr>
                                      <p:to>
                                        <p:strVal val="visible"/>
                                      </p:to>
                                    </p:set>
                                    <p:anim calcmode="lin" valueType="num">
                                      <p:cBhvr>
                                        <p:cTn id="31" dur="1000" fill="hold"/>
                                        <p:tgtEl>
                                          <p:spTgt spid="8206"/>
                                        </p:tgtEl>
                                        <p:attrNameLst>
                                          <p:attrName>ppt_w</p:attrName>
                                        </p:attrNameLst>
                                      </p:cBhvr>
                                      <p:tavLst>
                                        <p:tav tm="0">
                                          <p:val>
                                            <p:fltVal val="0"/>
                                          </p:val>
                                        </p:tav>
                                        <p:tav tm="100000">
                                          <p:val>
                                            <p:strVal val="#ppt_w"/>
                                          </p:val>
                                        </p:tav>
                                      </p:tavLst>
                                    </p:anim>
                                    <p:anim calcmode="lin" valueType="num">
                                      <p:cBhvr>
                                        <p:cTn id="32" dur="1000" fill="hold"/>
                                        <p:tgtEl>
                                          <p:spTgt spid="8206"/>
                                        </p:tgtEl>
                                        <p:attrNameLst>
                                          <p:attrName>ppt_h</p:attrName>
                                        </p:attrNameLst>
                                      </p:cBhvr>
                                      <p:tavLst>
                                        <p:tav tm="0">
                                          <p:val>
                                            <p:fltVal val="0"/>
                                          </p:val>
                                        </p:tav>
                                        <p:tav tm="100000">
                                          <p:val>
                                            <p:strVal val="#ppt_h"/>
                                          </p:val>
                                        </p:tav>
                                      </p:tavLst>
                                    </p:anim>
                                  </p:childTnLst>
                                </p:cTn>
                              </p:par>
                            </p:childTnLst>
                          </p:cTn>
                        </p:par>
                        <p:par>
                          <p:cTn id="33" fill="hold">
                            <p:stCondLst>
                              <p:cond delay="4500"/>
                            </p:stCondLst>
                            <p:childTnLst>
                              <p:par>
                                <p:cTn id="34" presetID="23" presetClass="entr" presetSubtype="16" fill="hold" grpId="0" nodeType="afterEffect">
                                  <p:stCondLst>
                                    <p:cond delay="0"/>
                                  </p:stCondLst>
                                  <p:childTnLst>
                                    <p:set>
                                      <p:cBhvr>
                                        <p:cTn id="35" dur="1" fill="hold">
                                          <p:stCondLst>
                                            <p:cond delay="0"/>
                                          </p:stCondLst>
                                        </p:cTn>
                                        <p:tgtEl>
                                          <p:spTgt spid="8204"/>
                                        </p:tgtEl>
                                        <p:attrNameLst>
                                          <p:attrName>style.visibility</p:attrName>
                                        </p:attrNameLst>
                                      </p:cBhvr>
                                      <p:to>
                                        <p:strVal val="visible"/>
                                      </p:to>
                                    </p:set>
                                    <p:anim calcmode="lin" valueType="num">
                                      <p:cBhvr>
                                        <p:cTn id="36" dur="1000" fill="hold"/>
                                        <p:tgtEl>
                                          <p:spTgt spid="8204"/>
                                        </p:tgtEl>
                                        <p:attrNameLst>
                                          <p:attrName>ppt_w</p:attrName>
                                        </p:attrNameLst>
                                      </p:cBhvr>
                                      <p:tavLst>
                                        <p:tav tm="0">
                                          <p:val>
                                            <p:fltVal val="0"/>
                                          </p:val>
                                        </p:tav>
                                        <p:tav tm="100000">
                                          <p:val>
                                            <p:strVal val="#ppt_w"/>
                                          </p:val>
                                        </p:tav>
                                      </p:tavLst>
                                    </p:anim>
                                    <p:anim calcmode="lin" valueType="num">
                                      <p:cBhvr>
                                        <p:cTn id="37" dur="1000" fill="hold"/>
                                        <p:tgtEl>
                                          <p:spTgt spid="8204"/>
                                        </p:tgtEl>
                                        <p:attrNameLst>
                                          <p:attrName>ppt_h</p:attrName>
                                        </p:attrNameLst>
                                      </p:cBhvr>
                                      <p:tavLst>
                                        <p:tav tm="0">
                                          <p:val>
                                            <p:fltVal val="0"/>
                                          </p:val>
                                        </p:tav>
                                        <p:tav tm="100000">
                                          <p:val>
                                            <p:strVal val="#ppt_h"/>
                                          </p:val>
                                        </p:tav>
                                      </p:tavLst>
                                    </p:anim>
                                  </p:childTnLst>
                                </p:cTn>
                              </p:par>
                            </p:childTnLst>
                          </p:cTn>
                        </p:par>
                        <p:par>
                          <p:cTn id="38" fill="hold">
                            <p:stCondLst>
                              <p:cond delay="5500"/>
                            </p:stCondLst>
                            <p:childTnLst>
                              <p:par>
                                <p:cTn id="39" presetID="23" presetClass="entr" presetSubtype="16" fill="hold" grpId="0" nodeType="afterEffect">
                                  <p:stCondLst>
                                    <p:cond delay="0"/>
                                  </p:stCondLst>
                                  <p:childTnLst>
                                    <p:set>
                                      <p:cBhvr>
                                        <p:cTn id="40" dur="1" fill="hold">
                                          <p:stCondLst>
                                            <p:cond delay="0"/>
                                          </p:stCondLst>
                                        </p:cTn>
                                        <p:tgtEl>
                                          <p:spTgt spid="8211"/>
                                        </p:tgtEl>
                                        <p:attrNameLst>
                                          <p:attrName>style.visibility</p:attrName>
                                        </p:attrNameLst>
                                      </p:cBhvr>
                                      <p:to>
                                        <p:strVal val="visible"/>
                                      </p:to>
                                    </p:set>
                                    <p:anim calcmode="lin" valueType="num">
                                      <p:cBhvr>
                                        <p:cTn id="41" dur="1000" fill="hold"/>
                                        <p:tgtEl>
                                          <p:spTgt spid="8211"/>
                                        </p:tgtEl>
                                        <p:attrNameLst>
                                          <p:attrName>ppt_w</p:attrName>
                                        </p:attrNameLst>
                                      </p:cBhvr>
                                      <p:tavLst>
                                        <p:tav tm="0">
                                          <p:val>
                                            <p:fltVal val="0"/>
                                          </p:val>
                                        </p:tav>
                                        <p:tav tm="100000">
                                          <p:val>
                                            <p:strVal val="#ppt_w"/>
                                          </p:val>
                                        </p:tav>
                                      </p:tavLst>
                                    </p:anim>
                                    <p:anim calcmode="lin" valueType="num">
                                      <p:cBhvr>
                                        <p:cTn id="42" dur="1000" fill="hold"/>
                                        <p:tgtEl>
                                          <p:spTgt spid="8211"/>
                                        </p:tgtEl>
                                        <p:attrNameLst>
                                          <p:attrName>ppt_h</p:attrName>
                                        </p:attrNameLst>
                                      </p:cBhvr>
                                      <p:tavLst>
                                        <p:tav tm="0">
                                          <p:val>
                                            <p:fltVal val="0"/>
                                          </p:val>
                                        </p:tav>
                                        <p:tav tm="100000">
                                          <p:val>
                                            <p:strVal val="#ppt_h"/>
                                          </p:val>
                                        </p:tav>
                                      </p:tavLst>
                                    </p:anim>
                                  </p:childTnLst>
                                </p:cTn>
                              </p:par>
                            </p:childTnLst>
                          </p:cTn>
                        </p:par>
                        <p:par>
                          <p:cTn id="43" fill="hold">
                            <p:stCondLst>
                              <p:cond delay="6500"/>
                            </p:stCondLst>
                            <p:childTnLst>
                              <p:par>
                                <p:cTn id="44" presetID="23" presetClass="entr" presetSubtype="16" fill="hold" grpId="0" nodeType="afterEffect">
                                  <p:stCondLst>
                                    <p:cond delay="0"/>
                                  </p:stCondLst>
                                  <p:childTnLst>
                                    <p:set>
                                      <p:cBhvr>
                                        <p:cTn id="45" dur="1" fill="hold">
                                          <p:stCondLst>
                                            <p:cond delay="0"/>
                                          </p:stCondLst>
                                        </p:cTn>
                                        <p:tgtEl>
                                          <p:spTgt spid="8205"/>
                                        </p:tgtEl>
                                        <p:attrNameLst>
                                          <p:attrName>style.visibility</p:attrName>
                                        </p:attrNameLst>
                                      </p:cBhvr>
                                      <p:to>
                                        <p:strVal val="visible"/>
                                      </p:to>
                                    </p:set>
                                    <p:anim calcmode="lin" valueType="num">
                                      <p:cBhvr>
                                        <p:cTn id="46" dur="1000" fill="hold"/>
                                        <p:tgtEl>
                                          <p:spTgt spid="8205"/>
                                        </p:tgtEl>
                                        <p:attrNameLst>
                                          <p:attrName>ppt_w</p:attrName>
                                        </p:attrNameLst>
                                      </p:cBhvr>
                                      <p:tavLst>
                                        <p:tav tm="0">
                                          <p:val>
                                            <p:fltVal val="0"/>
                                          </p:val>
                                        </p:tav>
                                        <p:tav tm="100000">
                                          <p:val>
                                            <p:strVal val="#ppt_w"/>
                                          </p:val>
                                        </p:tav>
                                      </p:tavLst>
                                    </p:anim>
                                    <p:anim calcmode="lin" valueType="num">
                                      <p:cBhvr>
                                        <p:cTn id="47" dur="1000" fill="hold"/>
                                        <p:tgtEl>
                                          <p:spTgt spid="8205"/>
                                        </p:tgtEl>
                                        <p:attrNameLst>
                                          <p:attrName>ppt_h</p:attrName>
                                        </p:attrNameLst>
                                      </p:cBhvr>
                                      <p:tavLst>
                                        <p:tav tm="0">
                                          <p:val>
                                            <p:fltVal val="0"/>
                                          </p:val>
                                        </p:tav>
                                        <p:tav tm="100000">
                                          <p:val>
                                            <p:strVal val="#ppt_h"/>
                                          </p:val>
                                        </p:tav>
                                      </p:tavLst>
                                    </p:anim>
                                  </p:childTnLst>
                                </p:cTn>
                              </p:par>
                            </p:childTnLst>
                          </p:cTn>
                        </p:par>
                        <p:par>
                          <p:cTn id="48" fill="hold">
                            <p:stCondLst>
                              <p:cond delay="7500"/>
                            </p:stCondLst>
                            <p:childTnLst>
                              <p:par>
                                <p:cTn id="49" presetID="23" presetClass="entr" presetSubtype="16" fill="hold" grpId="0" nodeType="afterEffect">
                                  <p:stCondLst>
                                    <p:cond delay="0"/>
                                  </p:stCondLst>
                                  <p:childTnLst>
                                    <p:set>
                                      <p:cBhvr>
                                        <p:cTn id="50" dur="1" fill="hold">
                                          <p:stCondLst>
                                            <p:cond delay="0"/>
                                          </p:stCondLst>
                                        </p:cTn>
                                        <p:tgtEl>
                                          <p:spTgt spid="8202"/>
                                        </p:tgtEl>
                                        <p:attrNameLst>
                                          <p:attrName>style.visibility</p:attrName>
                                        </p:attrNameLst>
                                      </p:cBhvr>
                                      <p:to>
                                        <p:strVal val="visible"/>
                                      </p:to>
                                    </p:set>
                                    <p:anim calcmode="lin" valueType="num">
                                      <p:cBhvr>
                                        <p:cTn id="51" dur="500" fill="hold"/>
                                        <p:tgtEl>
                                          <p:spTgt spid="8202"/>
                                        </p:tgtEl>
                                        <p:attrNameLst>
                                          <p:attrName>ppt_w</p:attrName>
                                        </p:attrNameLst>
                                      </p:cBhvr>
                                      <p:tavLst>
                                        <p:tav tm="0">
                                          <p:val>
                                            <p:fltVal val="0"/>
                                          </p:val>
                                        </p:tav>
                                        <p:tav tm="100000">
                                          <p:val>
                                            <p:strVal val="#ppt_w"/>
                                          </p:val>
                                        </p:tav>
                                      </p:tavLst>
                                    </p:anim>
                                    <p:anim calcmode="lin" valueType="num">
                                      <p:cBhvr>
                                        <p:cTn id="52" dur="500" fill="hold"/>
                                        <p:tgtEl>
                                          <p:spTgt spid="8202"/>
                                        </p:tgtEl>
                                        <p:attrNameLst>
                                          <p:attrName>ppt_h</p:attrName>
                                        </p:attrNameLst>
                                      </p:cBhvr>
                                      <p:tavLst>
                                        <p:tav tm="0">
                                          <p:val>
                                            <p:fltVal val="0"/>
                                          </p:val>
                                        </p:tav>
                                        <p:tav tm="100000">
                                          <p:val>
                                            <p:strVal val="#ppt_h"/>
                                          </p:val>
                                        </p:tav>
                                      </p:tavLst>
                                    </p:anim>
                                  </p:childTnLst>
                                </p:cTn>
                              </p:par>
                            </p:childTnLst>
                          </p:cTn>
                        </p:par>
                        <p:par>
                          <p:cTn id="53" fill="hold">
                            <p:stCondLst>
                              <p:cond delay="8000"/>
                            </p:stCondLst>
                            <p:childTnLst>
                              <p:par>
                                <p:cTn id="54" presetID="17" presetClass="entr" presetSubtype="10" fill="hold" grpId="0" nodeType="afterEffect">
                                  <p:stCondLst>
                                    <p:cond delay="0"/>
                                  </p:stCondLst>
                                  <p:childTnLst>
                                    <p:set>
                                      <p:cBhvr>
                                        <p:cTn id="55" dur="1" fill="hold">
                                          <p:stCondLst>
                                            <p:cond delay="0"/>
                                          </p:stCondLst>
                                        </p:cTn>
                                        <p:tgtEl>
                                          <p:spTgt spid="8214"/>
                                        </p:tgtEl>
                                        <p:attrNameLst>
                                          <p:attrName>style.visibility</p:attrName>
                                        </p:attrNameLst>
                                      </p:cBhvr>
                                      <p:to>
                                        <p:strVal val="visible"/>
                                      </p:to>
                                    </p:set>
                                    <p:anim calcmode="lin" valueType="num">
                                      <p:cBhvr>
                                        <p:cTn id="56" dur="1000" fill="hold"/>
                                        <p:tgtEl>
                                          <p:spTgt spid="8214"/>
                                        </p:tgtEl>
                                        <p:attrNameLst>
                                          <p:attrName>ppt_w</p:attrName>
                                        </p:attrNameLst>
                                      </p:cBhvr>
                                      <p:tavLst>
                                        <p:tav tm="0">
                                          <p:val>
                                            <p:fltVal val="0"/>
                                          </p:val>
                                        </p:tav>
                                        <p:tav tm="100000">
                                          <p:val>
                                            <p:strVal val="#ppt_w"/>
                                          </p:val>
                                        </p:tav>
                                      </p:tavLst>
                                    </p:anim>
                                    <p:anim calcmode="lin" valueType="num">
                                      <p:cBhvr>
                                        <p:cTn id="57" dur="1000" fill="hold"/>
                                        <p:tgtEl>
                                          <p:spTgt spid="8214"/>
                                        </p:tgtEl>
                                        <p:attrNameLst>
                                          <p:attrName>ppt_h</p:attrName>
                                        </p:attrNameLst>
                                      </p:cBhvr>
                                      <p:tavLst>
                                        <p:tav tm="0">
                                          <p:val>
                                            <p:strVal val="#ppt_h"/>
                                          </p:val>
                                        </p:tav>
                                        <p:tav tm="100000">
                                          <p:val>
                                            <p:strVal val="#ppt_h"/>
                                          </p:val>
                                        </p:tav>
                                      </p:tavLst>
                                    </p:anim>
                                  </p:childTnLst>
                                </p:cTn>
                              </p:par>
                            </p:childTnLst>
                          </p:cTn>
                        </p:par>
                        <p:par>
                          <p:cTn id="58" fill="hold">
                            <p:stCondLst>
                              <p:cond delay="9000"/>
                            </p:stCondLst>
                            <p:childTnLst>
                              <p:par>
                                <p:cTn id="59" presetID="17" presetClass="entr" presetSubtype="10" fill="hold" grpId="0" nodeType="afterEffect">
                                  <p:stCondLst>
                                    <p:cond delay="0"/>
                                  </p:stCondLst>
                                  <p:childTnLst>
                                    <p:set>
                                      <p:cBhvr>
                                        <p:cTn id="60" dur="1" fill="hold">
                                          <p:stCondLst>
                                            <p:cond delay="0"/>
                                          </p:stCondLst>
                                        </p:cTn>
                                        <p:tgtEl>
                                          <p:spTgt spid="8215"/>
                                        </p:tgtEl>
                                        <p:attrNameLst>
                                          <p:attrName>style.visibility</p:attrName>
                                        </p:attrNameLst>
                                      </p:cBhvr>
                                      <p:to>
                                        <p:strVal val="visible"/>
                                      </p:to>
                                    </p:set>
                                    <p:anim calcmode="lin" valueType="num">
                                      <p:cBhvr>
                                        <p:cTn id="61" dur="1000" fill="hold"/>
                                        <p:tgtEl>
                                          <p:spTgt spid="8215"/>
                                        </p:tgtEl>
                                        <p:attrNameLst>
                                          <p:attrName>ppt_w</p:attrName>
                                        </p:attrNameLst>
                                      </p:cBhvr>
                                      <p:tavLst>
                                        <p:tav tm="0">
                                          <p:val>
                                            <p:fltVal val="0"/>
                                          </p:val>
                                        </p:tav>
                                        <p:tav tm="100000">
                                          <p:val>
                                            <p:strVal val="#ppt_w"/>
                                          </p:val>
                                        </p:tav>
                                      </p:tavLst>
                                    </p:anim>
                                    <p:anim calcmode="lin" valueType="num">
                                      <p:cBhvr>
                                        <p:cTn id="62" dur="1000" fill="hold"/>
                                        <p:tgtEl>
                                          <p:spTgt spid="8215"/>
                                        </p:tgtEl>
                                        <p:attrNameLst>
                                          <p:attrName>ppt_h</p:attrName>
                                        </p:attrNameLst>
                                      </p:cBhvr>
                                      <p:tavLst>
                                        <p:tav tm="0">
                                          <p:val>
                                            <p:strVal val="#ppt_h"/>
                                          </p:val>
                                        </p:tav>
                                        <p:tav tm="100000">
                                          <p:val>
                                            <p:strVal val="#ppt_h"/>
                                          </p:val>
                                        </p:tav>
                                      </p:tavLst>
                                    </p:anim>
                                  </p:childTnLst>
                                </p:cTn>
                              </p:par>
                            </p:childTnLst>
                          </p:cTn>
                        </p:par>
                        <p:par>
                          <p:cTn id="63" fill="hold">
                            <p:stCondLst>
                              <p:cond delay="10000"/>
                            </p:stCondLst>
                            <p:childTnLst>
                              <p:par>
                                <p:cTn id="64" presetID="23" presetClass="entr" presetSubtype="16" fill="hold" grpId="0" nodeType="afterEffect">
                                  <p:stCondLst>
                                    <p:cond delay="0"/>
                                  </p:stCondLst>
                                  <p:childTnLst>
                                    <p:set>
                                      <p:cBhvr>
                                        <p:cTn id="65" dur="1" fill="hold">
                                          <p:stCondLst>
                                            <p:cond delay="0"/>
                                          </p:stCondLst>
                                        </p:cTn>
                                        <p:tgtEl>
                                          <p:spTgt spid="8200"/>
                                        </p:tgtEl>
                                        <p:attrNameLst>
                                          <p:attrName>style.visibility</p:attrName>
                                        </p:attrNameLst>
                                      </p:cBhvr>
                                      <p:to>
                                        <p:strVal val="visible"/>
                                      </p:to>
                                    </p:set>
                                    <p:anim calcmode="lin" valueType="num">
                                      <p:cBhvr>
                                        <p:cTn id="66" dur="500" fill="hold"/>
                                        <p:tgtEl>
                                          <p:spTgt spid="8200"/>
                                        </p:tgtEl>
                                        <p:attrNameLst>
                                          <p:attrName>ppt_w</p:attrName>
                                        </p:attrNameLst>
                                      </p:cBhvr>
                                      <p:tavLst>
                                        <p:tav tm="0">
                                          <p:val>
                                            <p:fltVal val="0"/>
                                          </p:val>
                                        </p:tav>
                                        <p:tav tm="100000">
                                          <p:val>
                                            <p:strVal val="#ppt_w"/>
                                          </p:val>
                                        </p:tav>
                                      </p:tavLst>
                                    </p:anim>
                                    <p:anim calcmode="lin" valueType="num">
                                      <p:cBhvr>
                                        <p:cTn id="67" dur="500" fill="hold"/>
                                        <p:tgtEl>
                                          <p:spTgt spid="8200"/>
                                        </p:tgtEl>
                                        <p:attrNameLst>
                                          <p:attrName>ppt_h</p:attrName>
                                        </p:attrNameLst>
                                      </p:cBhvr>
                                      <p:tavLst>
                                        <p:tav tm="0">
                                          <p:val>
                                            <p:fltVal val="0"/>
                                          </p:val>
                                        </p:tav>
                                        <p:tav tm="100000">
                                          <p:val>
                                            <p:strVal val="#ppt_h"/>
                                          </p:val>
                                        </p:tav>
                                      </p:tavLst>
                                    </p:anim>
                                  </p:childTnLst>
                                </p:cTn>
                              </p:par>
                            </p:childTnLst>
                          </p:cTn>
                        </p:par>
                        <p:par>
                          <p:cTn id="68" fill="hold">
                            <p:stCondLst>
                              <p:cond delay="10500"/>
                            </p:stCondLst>
                            <p:childTnLst>
                              <p:par>
                                <p:cTn id="69" presetID="23" presetClass="entr" presetSubtype="16" fill="hold" grpId="0" nodeType="afterEffect">
                                  <p:stCondLst>
                                    <p:cond delay="0"/>
                                  </p:stCondLst>
                                  <p:childTnLst>
                                    <p:set>
                                      <p:cBhvr>
                                        <p:cTn id="70" dur="1" fill="hold">
                                          <p:stCondLst>
                                            <p:cond delay="0"/>
                                          </p:stCondLst>
                                        </p:cTn>
                                        <p:tgtEl>
                                          <p:spTgt spid="8207"/>
                                        </p:tgtEl>
                                        <p:attrNameLst>
                                          <p:attrName>style.visibility</p:attrName>
                                        </p:attrNameLst>
                                      </p:cBhvr>
                                      <p:to>
                                        <p:strVal val="visible"/>
                                      </p:to>
                                    </p:set>
                                    <p:anim calcmode="lin" valueType="num">
                                      <p:cBhvr>
                                        <p:cTn id="71" dur="1000" fill="hold"/>
                                        <p:tgtEl>
                                          <p:spTgt spid="8207"/>
                                        </p:tgtEl>
                                        <p:attrNameLst>
                                          <p:attrName>ppt_w</p:attrName>
                                        </p:attrNameLst>
                                      </p:cBhvr>
                                      <p:tavLst>
                                        <p:tav tm="0">
                                          <p:val>
                                            <p:fltVal val="0"/>
                                          </p:val>
                                        </p:tav>
                                        <p:tav tm="100000">
                                          <p:val>
                                            <p:strVal val="#ppt_w"/>
                                          </p:val>
                                        </p:tav>
                                      </p:tavLst>
                                    </p:anim>
                                    <p:anim calcmode="lin" valueType="num">
                                      <p:cBhvr>
                                        <p:cTn id="72" dur="1000" fill="hold"/>
                                        <p:tgtEl>
                                          <p:spTgt spid="8207"/>
                                        </p:tgtEl>
                                        <p:attrNameLst>
                                          <p:attrName>ppt_h</p:attrName>
                                        </p:attrNameLst>
                                      </p:cBhvr>
                                      <p:tavLst>
                                        <p:tav tm="0">
                                          <p:val>
                                            <p:fltVal val="0"/>
                                          </p:val>
                                        </p:tav>
                                        <p:tav tm="100000">
                                          <p:val>
                                            <p:strVal val="#ppt_h"/>
                                          </p:val>
                                        </p:tav>
                                      </p:tavLst>
                                    </p:anim>
                                  </p:childTnLst>
                                </p:cTn>
                              </p:par>
                            </p:childTnLst>
                          </p:cTn>
                        </p:par>
                        <p:par>
                          <p:cTn id="73" fill="hold">
                            <p:stCondLst>
                              <p:cond delay="11500"/>
                            </p:stCondLst>
                            <p:childTnLst>
                              <p:par>
                                <p:cTn id="74" presetID="23" presetClass="entr" presetSubtype="16" fill="hold" grpId="0" nodeType="afterEffect">
                                  <p:stCondLst>
                                    <p:cond delay="0"/>
                                  </p:stCondLst>
                                  <p:childTnLst>
                                    <p:set>
                                      <p:cBhvr>
                                        <p:cTn id="75" dur="1" fill="hold">
                                          <p:stCondLst>
                                            <p:cond delay="0"/>
                                          </p:stCondLst>
                                        </p:cTn>
                                        <p:tgtEl>
                                          <p:spTgt spid="8201"/>
                                        </p:tgtEl>
                                        <p:attrNameLst>
                                          <p:attrName>style.visibility</p:attrName>
                                        </p:attrNameLst>
                                      </p:cBhvr>
                                      <p:to>
                                        <p:strVal val="visible"/>
                                      </p:to>
                                    </p:set>
                                    <p:anim calcmode="lin" valueType="num">
                                      <p:cBhvr>
                                        <p:cTn id="76" dur="500" fill="hold"/>
                                        <p:tgtEl>
                                          <p:spTgt spid="8201"/>
                                        </p:tgtEl>
                                        <p:attrNameLst>
                                          <p:attrName>ppt_w</p:attrName>
                                        </p:attrNameLst>
                                      </p:cBhvr>
                                      <p:tavLst>
                                        <p:tav tm="0">
                                          <p:val>
                                            <p:fltVal val="0"/>
                                          </p:val>
                                        </p:tav>
                                        <p:tav tm="100000">
                                          <p:val>
                                            <p:strVal val="#ppt_w"/>
                                          </p:val>
                                        </p:tav>
                                      </p:tavLst>
                                    </p:anim>
                                    <p:anim calcmode="lin" valueType="num">
                                      <p:cBhvr>
                                        <p:cTn id="77" dur="500" fill="hold"/>
                                        <p:tgtEl>
                                          <p:spTgt spid="8201"/>
                                        </p:tgtEl>
                                        <p:attrNameLst>
                                          <p:attrName>ppt_h</p:attrName>
                                        </p:attrNameLst>
                                      </p:cBhvr>
                                      <p:tavLst>
                                        <p:tav tm="0">
                                          <p:val>
                                            <p:fltVal val="0"/>
                                          </p:val>
                                        </p:tav>
                                        <p:tav tm="100000">
                                          <p:val>
                                            <p:strVal val="#ppt_h"/>
                                          </p:val>
                                        </p:tav>
                                      </p:tavLst>
                                    </p:anim>
                                  </p:childTnLst>
                                </p:cTn>
                              </p:par>
                            </p:childTnLst>
                          </p:cTn>
                        </p:par>
                        <p:par>
                          <p:cTn id="78" fill="hold">
                            <p:stCondLst>
                              <p:cond delay="12000"/>
                            </p:stCondLst>
                            <p:childTnLst>
                              <p:par>
                                <p:cTn id="79" presetID="17" presetClass="entr" presetSubtype="10" fill="hold" grpId="0" nodeType="afterEffect">
                                  <p:stCondLst>
                                    <p:cond delay="0"/>
                                  </p:stCondLst>
                                  <p:childTnLst>
                                    <p:set>
                                      <p:cBhvr>
                                        <p:cTn id="80" dur="1" fill="hold">
                                          <p:stCondLst>
                                            <p:cond delay="0"/>
                                          </p:stCondLst>
                                        </p:cTn>
                                        <p:tgtEl>
                                          <p:spTgt spid="8216"/>
                                        </p:tgtEl>
                                        <p:attrNameLst>
                                          <p:attrName>style.visibility</p:attrName>
                                        </p:attrNameLst>
                                      </p:cBhvr>
                                      <p:to>
                                        <p:strVal val="visible"/>
                                      </p:to>
                                    </p:set>
                                    <p:anim calcmode="lin" valueType="num">
                                      <p:cBhvr>
                                        <p:cTn id="81" dur="1000" fill="hold"/>
                                        <p:tgtEl>
                                          <p:spTgt spid="8216"/>
                                        </p:tgtEl>
                                        <p:attrNameLst>
                                          <p:attrName>ppt_w</p:attrName>
                                        </p:attrNameLst>
                                      </p:cBhvr>
                                      <p:tavLst>
                                        <p:tav tm="0">
                                          <p:val>
                                            <p:fltVal val="0"/>
                                          </p:val>
                                        </p:tav>
                                        <p:tav tm="100000">
                                          <p:val>
                                            <p:strVal val="#ppt_w"/>
                                          </p:val>
                                        </p:tav>
                                      </p:tavLst>
                                    </p:anim>
                                    <p:anim calcmode="lin" valueType="num">
                                      <p:cBhvr>
                                        <p:cTn id="82" dur="1000" fill="hold"/>
                                        <p:tgtEl>
                                          <p:spTgt spid="8216"/>
                                        </p:tgtEl>
                                        <p:attrNameLst>
                                          <p:attrName>ppt_h</p:attrName>
                                        </p:attrNameLst>
                                      </p:cBhvr>
                                      <p:tavLst>
                                        <p:tav tm="0">
                                          <p:val>
                                            <p:strVal val="#ppt_h"/>
                                          </p:val>
                                        </p:tav>
                                        <p:tav tm="100000">
                                          <p:val>
                                            <p:strVal val="#ppt_h"/>
                                          </p:val>
                                        </p:tav>
                                      </p:tavLst>
                                    </p:anim>
                                  </p:childTnLst>
                                </p:cTn>
                              </p:par>
                            </p:childTnLst>
                          </p:cTn>
                        </p:par>
                        <p:par>
                          <p:cTn id="83" fill="hold">
                            <p:stCondLst>
                              <p:cond delay="13000"/>
                            </p:stCondLst>
                            <p:childTnLst>
                              <p:par>
                                <p:cTn id="84" presetID="23" presetClass="entr" presetSubtype="16" fill="hold" grpId="0" nodeType="afterEffect">
                                  <p:stCondLst>
                                    <p:cond delay="0"/>
                                  </p:stCondLst>
                                  <p:childTnLst>
                                    <p:set>
                                      <p:cBhvr>
                                        <p:cTn id="85" dur="1" fill="hold">
                                          <p:stCondLst>
                                            <p:cond delay="0"/>
                                          </p:stCondLst>
                                        </p:cTn>
                                        <p:tgtEl>
                                          <p:spTgt spid="8199"/>
                                        </p:tgtEl>
                                        <p:attrNameLst>
                                          <p:attrName>style.visibility</p:attrName>
                                        </p:attrNameLst>
                                      </p:cBhvr>
                                      <p:to>
                                        <p:strVal val="visible"/>
                                      </p:to>
                                    </p:set>
                                    <p:anim calcmode="lin" valueType="num">
                                      <p:cBhvr>
                                        <p:cTn id="86" dur="500" fill="hold"/>
                                        <p:tgtEl>
                                          <p:spTgt spid="8199"/>
                                        </p:tgtEl>
                                        <p:attrNameLst>
                                          <p:attrName>ppt_w</p:attrName>
                                        </p:attrNameLst>
                                      </p:cBhvr>
                                      <p:tavLst>
                                        <p:tav tm="0">
                                          <p:val>
                                            <p:fltVal val="0"/>
                                          </p:val>
                                        </p:tav>
                                        <p:tav tm="100000">
                                          <p:val>
                                            <p:strVal val="#ppt_w"/>
                                          </p:val>
                                        </p:tav>
                                      </p:tavLst>
                                    </p:anim>
                                    <p:anim calcmode="lin" valueType="num">
                                      <p:cBhvr>
                                        <p:cTn id="87" dur="500" fill="hold"/>
                                        <p:tgtEl>
                                          <p:spTgt spid="8199"/>
                                        </p:tgtEl>
                                        <p:attrNameLst>
                                          <p:attrName>ppt_h</p:attrName>
                                        </p:attrNameLst>
                                      </p:cBhvr>
                                      <p:tavLst>
                                        <p:tav tm="0">
                                          <p:val>
                                            <p:fltVal val="0"/>
                                          </p:val>
                                        </p:tav>
                                        <p:tav tm="100000">
                                          <p:val>
                                            <p:strVal val="#ppt_h"/>
                                          </p:val>
                                        </p:tav>
                                      </p:tavLst>
                                    </p:anim>
                                  </p:childTnLst>
                                </p:cTn>
                              </p:par>
                            </p:childTnLst>
                          </p:cTn>
                        </p:par>
                        <p:par>
                          <p:cTn id="88" fill="hold">
                            <p:stCondLst>
                              <p:cond delay="13500"/>
                            </p:stCondLst>
                            <p:childTnLst>
                              <p:par>
                                <p:cTn id="89" presetID="23" presetClass="entr" presetSubtype="16" fill="hold" grpId="0" nodeType="afterEffect">
                                  <p:stCondLst>
                                    <p:cond delay="0"/>
                                  </p:stCondLst>
                                  <p:childTnLst>
                                    <p:set>
                                      <p:cBhvr>
                                        <p:cTn id="90" dur="1" fill="hold">
                                          <p:stCondLst>
                                            <p:cond delay="0"/>
                                          </p:stCondLst>
                                        </p:cTn>
                                        <p:tgtEl>
                                          <p:spTgt spid="8208"/>
                                        </p:tgtEl>
                                        <p:attrNameLst>
                                          <p:attrName>style.visibility</p:attrName>
                                        </p:attrNameLst>
                                      </p:cBhvr>
                                      <p:to>
                                        <p:strVal val="visible"/>
                                      </p:to>
                                    </p:set>
                                    <p:anim calcmode="lin" valueType="num">
                                      <p:cBhvr>
                                        <p:cTn id="91" dur="1000" fill="hold"/>
                                        <p:tgtEl>
                                          <p:spTgt spid="8208"/>
                                        </p:tgtEl>
                                        <p:attrNameLst>
                                          <p:attrName>ppt_w</p:attrName>
                                        </p:attrNameLst>
                                      </p:cBhvr>
                                      <p:tavLst>
                                        <p:tav tm="0">
                                          <p:val>
                                            <p:fltVal val="0"/>
                                          </p:val>
                                        </p:tav>
                                        <p:tav tm="100000">
                                          <p:val>
                                            <p:strVal val="#ppt_w"/>
                                          </p:val>
                                        </p:tav>
                                      </p:tavLst>
                                    </p:anim>
                                    <p:anim calcmode="lin" valueType="num">
                                      <p:cBhvr>
                                        <p:cTn id="92" dur="1000" fill="hold"/>
                                        <p:tgtEl>
                                          <p:spTgt spid="8208"/>
                                        </p:tgtEl>
                                        <p:attrNameLst>
                                          <p:attrName>ppt_h</p:attrName>
                                        </p:attrNameLst>
                                      </p:cBhvr>
                                      <p:tavLst>
                                        <p:tav tm="0">
                                          <p:val>
                                            <p:fltVal val="0"/>
                                          </p:val>
                                        </p:tav>
                                        <p:tav tm="100000">
                                          <p:val>
                                            <p:strVal val="#ppt_h"/>
                                          </p:val>
                                        </p:tav>
                                      </p:tavLst>
                                    </p:anim>
                                  </p:childTnLst>
                                </p:cTn>
                              </p:par>
                            </p:childTnLst>
                          </p:cTn>
                        </p:par>
                        <p:par>
                          <p:cTn id="93" fill="hold">
                            <p:stCondLst>
                              <p:cond delay="14500"/>
                            </p:stCondLst>
                            <p:childTnLst>
                              <p:par>
                                <p:cTn id="94" presetID="23" presetClass="entr" presetSubtype="16" fill="hold" grpId="0" nodeType="afterEffect">
                                  <p:stCondLst>
                                    <p:cond delay="0"/>
                                  </p:stCondLst>
                                  <p:childTnLst>
                                    <p:set>
                                      <p:cBhvr>
                                        <p:cTn id="95" dur="1" fill="hold">
                                          <p:stCondLst>
                                            <p:cond delay="0"/>
                                          </p:stCondLst>
                                        </p:cTn>
                                        <p:tgtEl>
                                          <p:spTgt spid="8203"/>
                                        </p:tgtEl>
                                        <p:attrNameLst>
                                          <p:attrName>style.visibility</p:attrName>
                                        </p:attrNameLst>
                                      </p:cBhvr>
                                      <p:to>
                                        <p:strVal val="visible"/>
                                      </p:to>
                                    </p:set>
                                    <p:anim calcmode="lin" valueType="num">
                                      <p:cBhvr>
                                        <p:cTn id="96" dur="500" fill="hold"/>
                                        <p:tgtEl>
                                          <p:spTgt spid="8203"/>
                                        </p:tgtEl>
                                        <p:attrNameLst>
                                          <p:attrName>ppt_w</p:attrName>
                                        </p:attrNameLst>
                                      </p:cBhvr>
                                      <p:tavLst>
                                        <p:tav tm="0">
                                          <p:val>
                                            <p:fltVal val="0"/>
                                          </p:val>
                                        </p:tav>
                                        <p:tav tm="100000">
                                          <p:val>
                                            <p:strVal val="#ppt_w"/>
                                          </p:val>
                                        </p:tav>
                                      </p:tavLst>
                                    </p:anim>
                                    <p:anim calcmode="lin" valueType="num">
                                      <p:cBhvr>
                                        <p:cTn id="97" dur="500" fill="hold"/>
                                        <p:tgtEl>
                                          <p:spTgt spid="8203"/>
                                        </p:tgtEl>
                                        <p:attrNameLst>
                                          <p:attrName>ppt_h</p:attrName>
                                        </p:attrNameLst>
                                      </p:cBhvr>
                                      <p:tavLst>
                                        <p:tav tm="0">
                                          <p:val>
                                            <p:fltVal val="0"/>
                                          </p:val>
                                        </p:tav>
                                        <p:tav tm="100000">
                                          <p:val>
                                            <p:strVal val="#ppt_h"/>
                                          </p:val>
                                        </p:tav>
                                      </p:tavLst>
                                    </p:anim>
                                  </p:childTnLst>
                                </p:cTn>
                              </p:par>
                            </p:childTnLst>
                          </p:cTn>
                        </p:par>
                        <p:par>
                          <p:cTn id="98" fill="hold">
                            <p:stCondLst>
                              <p:cond delay="15000"/>
                            </p:stCondLst>
                            <p:childTnLst>
                              <p:par>
                                <p:cTn id="99" presetID="17" presetClass="entr" presetSubtype="10" fill="hold" grpId="0" nodeType="afterEffect">
                                  <p:stCondLst>
                                    <p:cond delay="0"/>
                                  </p:stCondLst>
                                  <p:childTnLst>
                                    <p:set>
                                      <p:cBhvr>
                                        <p:cTn id="100" dur="1" fill="hold">
                                          <p:stCondLst>
                                            <p:cond delay="0"/>
                                          </p:stCondLst>
                                        </p:cTn>
                                        <p:tgtEl>
                                          <p:spTgt spid="8217"/>
                                        </p:tgtEl>
                                        <p:attrNameLst>
                                          <p:attrName>style.visibility</p:attrName>
                                        </p:attrNameLst>
                                      </p:cBhvr>
                                      <p:to>
                                        <p:strVal val="visible"/>
                                      </p:to>
                                    </p:set>
                                    <p:anim calcmode="lin" valueType="num">
                                      <p:cBhvr>
                                        <p:cTn id="101" dur="1000" fill="hold"/>
                                        <p:tgtEl>
                                          <p:spTgt spid="8217"/>
                                        </p:tgtEl>
                                        <p:attrNameLst>
                                          <p:attrName>ppt_w</p:attrName>
                                        </p:attrNameLst>
                                      </p:cBhvr>
                                      <p:tavLst>
                                        <p:tav tm="0">
                                          <p:val>
                                            <p:fltVal val="0"/>
                                          </p:val>
                                        </p:tav>
                                        <p:tav tm="100000">
                                          <p:val>
                                            <p:strVal val="#ppt_w"/>
                                          </p:val>
                                        </p:tav>
                                      </p:tavLst>
                                    </p:anim>
                                    <p:anim calcmode="lin" valueType="num">
                                      <p:cBhvr>
                                        <p:cTn id="102" dur="1000" fill="hold"/>
                                        <p:tgtEl>
                                          <p:spTgt spid="8217"/>
                                        </p:tgtEl>
                                        <p:attrNameLst>
                                          <p:attrName>ppt_h</p:attrName>
                                        </p:attrNameLst>
                                      </p:cBhvr>
                                      <p:tavLst>
                                        <p:tav tm="0">
                                          <p:val>
                                            <p:strVal val="#ppt_h"/>
                                          </p:val>
                                        </p:tav>
                                        <p:tav tm="100000">
                                          <p:val>
                                            <p:strVal val="#ppt_h"/>
                                          </p:val>
                                        </p:tav>
                                      </p:tavLst>
                                    </p:anim>
                                  </p:childTnLst>
                                </p:cTn>
                              </p:par>
                            </p:childTnLst>
                          </p:cTn>
                        </p:par>
                        <p:par>
                          <p:cTn id="103" fill="hold">
                            <p:stCondLst>
                              <p:cond delay="16000"/>
                            </p:stCondLst>
                            <p:childTnLst>
                              <p:par>
                                <p:cTn id="104" presetID="17" presetClass="entr" presetSubtype="10" fill="hold" grpId="0" nodeType="afterEffect">
                                  <p:stCondLst>
                                    <p:cond delay="0"/>
                                  </p:stCondLst>
                                  <p:childTnLst>
                                    <p:set>
                                      <p:cBhvr>
                                        <p:cTn id="105" dur="1" fill="hold">
                                          <p:stCondLst>
                                            <p:cond delay="0"/>
                                          </p:stCondLst>
                                        </p:cTn>
                                        <p:tgtEl>
                                          <p:spTgt spid="8218"/>
                                        </p:tgtEl>
                                        <p:attrNameLst>
                                          <p:attrName>style.visibility</p:attrName>
                                        </p:attrNameLst>
                                      </p:cBhvr>
                                      <p:to>
                                        <p:strVal val="visible"/>
                                      </p:to>
                                    </p:set>
                                    <p:anim calcmode="lin" valueType="num">
                                      <p:cBhvr>
                                        <p:cTn id="106" dur="1000" fill="hold"/>
                                        <p:tgtEl>
                                          <p:spTgt spid="8218"/>
                                        </p:tgtEl>
                                        <p:attrNameLst>
                                          <p:attrName>ppt_w</p:attrName>
                                        </p:attrNameLst>
                                      </p:cBhvr>
                                      <p:tavLst>
                                        <p:tav tm="0">
                                          <p:val>
                                            <p:fltVal val="0"/>
                                          </p:val>
                                        </p:tav>
                                        <p:tav tm="100000">
                                          <p:val>
                                            <p:strVal val="#ppt_w"/>
                                          </p:val>
                                        </p:tav>
                                      </p:tavLst>
                                    </p:anim>
                                    <p:anim calcmode="lin" valueType="num">
                                      <p:cBhvr>
                                        <p:cTn id="107" dur="1000" fill="hold"/>
                                        <p:tgtEl>
                                          <p:spTgt spid="8218"/>
                                        </p:tgtEl>
                                        <p:attrNameLst>
                                          <p:attrName>ppt_h</p:attrName>
                                        </p:attrNameLst>
                                      </p:cBhvr>
                                      <p:tavLst>
                                        <p:tav tm="0">
                                          <p:val>
                                            <p:strVal val="#ppt_h"/>
                                          </p:val>
                                        </p:tav>
                                        <p:tav tm="100000">
                                          <p:val>
                                            <p:strVal val="#ppt_h"/>
                                          </p:val>
                                        </p:tav>
                                      </p:tavLst>
                                    </p:anim>
                                  </p:childTnLst>
                                </p:cTn>
                              </p:par>
                            </p:childTnLst>
                          </p:cTn>
                        </p:par>
                        <p:par>
                          <p:cTn id="108" fill="hold">
                            <p:stCondLst>
                              <p:cond delay="17000"/>
                            </p:stCondLst>
                            <p:childTnLst>
                              <p:par>
                                <p:cTn id="109" presetID="23" presetClass="entr" presetSubtype="16" fill="hold" grpId="0" nodeType="afterEffect">
                                  <p:stCondLst>
                                    <p:cond delay="0"/>
                                  </p:stCondLst>
                                  <p:childTnLst>
                                    <p:set>
                                      <p:cBhvr>
                                        <p:cTn id="110" dur="1" fill="hold">
                                          <p:stCondLst>
                                            <p:cond delay="0"/>
                                          </p:stCondLst>
                                        </p:cTn>
                                        <p:tgtEl>
                                          <p:spTgt spid="8209"/>
                                        </p:tgtEl>
                                        <p:attrNameLst>
                                          <p:attrName>style.visibility</p:attrName>
                                        </p:attrNameLst>
                                      </p:cBhvr>
                                      <p:to>
                                        <p:strVal val="visible"/>
                                      </p:to>
                                    </p:set>
                                    <p:anim calcmode="lin" valueType="num">
                                      <p:cBhvr>
                                        <p:cTn id="111" dur="1000" fill="hold"/>
                                        <p:tgtEl>
                                          <p:spTgt spid="8209"/>
                                        </p:tgtEl>
                                        <p:attrNameLst>
                                          <p:attrName>ppt_w</p:attrName>
                                        </p:attrNameLst>
                                      </p:cBhvr>
                                      <p:tavLst>
                                        <p:tav tm="0">
                                          <p:val>
                                            <p:fltVal val="0"/>
                                          </p:val>
                                        </p:tav>
                                        <p:tav tm="100000">
                                          <p:val>
                                            <p:strVal val="#ppt_w"/>
                                          </p:val>
                                        </p:tav>
                                      </p:tavLst>
                                    </p:anim>
                                    <p:anim calcmode="lin" valueType="num">
                                      <p:cBhvr>
                                        <p:cTn id="112" dur="1000" fill="hold"/>
                                        <p:tgtEl>
                                          <p:spTgt spid="8209"/>
                                        </p:tgtEl>
                                        <p:attrNameLst>
                                          <p:attrName>ppt_h</p:attrName>
                                        </p:attrNameLst>
                                      </p:cBhvr>
                                      <p:tavLst>
                                        <p:tav tm="0">
                                          <p:val>
                                            <p:fltVal val="0"/>
                                          </p:val>
                                        </p:tav>
                                        <p:tav tm="100000">
                                          <p:val>
                                            <p:strVal val="#ppt_h"/>
                                          </p:val>
                                        </p:tav>
                                      </p:tavLst>
                                    </p:anim>
                                  </p:childTnLst>
                                </p:cTn>
                              </p:par>
                            </p:childTnLst>
                          </p:cTn>
                        </p:par>
                        <p:par>
                          <p:cTn id="113" fill="hold">
                            <p:stCondLst>
                              <p:cond delay="18000"/>
                            </p:stCondLst>
                            <p:childTnLst>
                              <p:par>
                                <p:cTn id="114" presetID="23" presetClass="entr" presetSubtype="16" fill="hold" grpId="0" nodeType="afterEffect">
                                  <p:stCondLst>
                                    <p:cond delay="0"/>
                                  </p:stCondLst>
                                  <p:childTnLst>
                                    <p:set>
                                      <p:cBhvr>
                                        <p:cTn id="115" dur="1" fill="hold">
                                          <p:stCondLst>
                                            <p:cond delay="0"/>
                                          </p:stCondLst>
                                        </p:cTn>
                                        <p:tgtEl>
                                          <p:spTgt spid="8210"/>
                                        </p:tgtEl>
                                        <p:attrNameLst>
                                          <p:attrName>style.visibility</p:attrName>
                                        </p:attrNameLst>
                                      </p:cBhvr>
                                      <p:to>
                                        <p:strVal val="visible"/>
                                      </p:to>
                                    </p:set>
                                    <p:anim calcmode="lin" valueType="num">
                                      <p:cBhvr>
                                        <p:cTn id="116" dur="1000" fill="hold"/>
                                        <p:tgtEl>
                                          <p:spTgt spid="8210"/>
                                        </p:tgtEl>
                                        <p:attrNameLst>
                                          <p:attrName>ppt_w</p:attrName>
                                        </p:attrNameLst>
                                      </p:cBhvr>
                                      <p:tavLst>
                                        <p:tav tm="0">
                                          <p:val>
                                            <p:fltVal val="0"/>
                                          </p:val>
                                        </p:tav>
                                        <p:tav tm="100000">
                                          <p:val>
                                            <p:strVal val="#ppt_w"/>
                                          </p:val>
                                        </p:tav>
                                      </p:tavLst>
                                    </p:anim>
                                    <p:anim calcmode="lin" valueType="num">
                                      <p:cBhvr>
                                        <p:cTn id="117" dur="1000" fill="hold"/>
                                        <p:tgtEl>
                                          <p:spTgt spid="8210"/>
                                        </p:tgtEl>
                                        <p:attrNameLst>
                                          <p:attrName>ppt_h</p:attrName>
                                        </p:attrNameLst>
                                      </p:cBhvr>
                                      <p:tavLst>
                                        <p:tav tm="0">
                                          <p:val>
                                            <p:fltVal val="0"/>
                                          </p:val>
                                        </p:tav>
                                        <p:tav tm="100000">
                                          <p:val>
                                            <p:strVal val="#ppt_h"/>
                                          </p:val>
                                        </p:tav>
                                      </p:tavLst>
                                    </p:anim>
                                  </p:childTnLst>
                                </p:cTn>
                              </p:par>
                            </p:childTnLst>
                          </p:cTn>
                        </p:par>
                        <p:par>
                          <p:cTn id="118" fill="hold">
                            <p:stCondLst>
                              <p:cond delay="19000"/>
                            </p:stCondLst>
                            <p:childTnLst>
                              <p:par>
                                <p:cTn id="119" presetID="23" presetClass="entr" presetSubtype="16" fill="hold" grpId="0" nodeType="afterEffect">
                                  <p:stCondLst>
                                    <p:cond delay="0"/>
                                  </p:stCondLst>
                                  <p:childTnLst>
                                    <p:set>
                                      <p:cBhvr>
                                        <p:cTn id="120" dur="1" fill="hold">
                                          <p:stCondLst>
                                            <p:cond delay="0"/>
                                          </p:stCondLst>
                                        </p:cTn>
                                        <p:tgtEl>
                                          <p:spTgt spid="8196"/>
                                        </p:tgtEl>
                                        <p:attrNameLst>
                                          <p:attrName>style.visibility</p:attrName>
                                        </p:attrNameLst>
                                      </p:cBhvr>
                                      <p:to>
                                        <p:strVal val="visible"/>
                                      </p:to>
                                    </p:set>
                                    <p:anim calcmode="lin" valueType="num">
                                      <p:cBhvr>
                                        <p:cTn id="121" dur="500" fill="hold"/>
                                        <p:tgtEl>
                                          <p:spTgt spid="8196"/>
                                        </p:tgtEl>
                                        <p:attrNameLst>
                                          <p:attrName>ppt_w</p:attrName>
                                        </p:attrNameLst>
                                      </p:cBhvr>
                                      <p:tavLst>
                                        <p:tav tm="0">
                                          <p:val>
                                            <p:fltVal val="0"/>
                                          </p:val>
                                        </p:tav>
                                        <p:tav tm="100000">
                                          <p:val>
                                            <p:strVal val="#ppt_w"/>
                                          </p:val>
                                        </p:tav>
                                      </p:tavLst>
                                    </p:anim>
                                    <p:anim calcmode="lin" valueType="num">
                                      <p:cBhvr>
                                        <p:cTn id="122" dur="500" fill="hold"/>
                                        <p:tgtEl>
                                          <p:spTgt spid="8196"/>
                                        </p:tgtEl>
                                        <p:attrNameLst>
                                          <p:attrName>ppt_h</p:attrName>
                                        </p:attrNameLst>
                                      </p:cBhvr>
                                      <p:tavLst>
                                        <p:tav tm="0">
                                          <p:val>
                                            <p:fltVal val="0"/>
                                          </p:val>
                                        </p:tav>
                                        <p:tav tm="100000">
                                          <p:val>
                                            <p:strVal val="#ppt_h"/>
                                          </p:val>
                                        </p:tav>
                                      </p:tavLst>
                                    </p:anim>
                                  </p:childTnLst>
                                </p:cTn>
                              </p:par>
                            </p:childTnLst>
                          </p:cTn>
                        </p:par>
                        <p:par>
                          <p:cTn id="123" fill="hold">
                            <p:stCondLst>
                              <p:cond delay="19500"/>
                            </p:stCondLst>
                            <p:childTnLst>
                              <p:par>
                                <p:cTn id="124" presetID="34" presetClass="entr" presetSubtype="0" fill="hold" grpId="0" nodeType="afterEffect">
                                  <p:stCondLst>
                                    <p:cond delay="0"/>
                                  </p:stCondLst>
                                  <p:childTnLst>
                                    <p:set>
                                      <p:cBhvr>
                                        <p:cTn id="125" dur="1" fill="hold">
                                          <p:stCondLst>
                                            <p:cond delay="0"/>
                                          </p:stCondLst>
                                        </p:cTn>
                                        <p:tgtEl>
                                          <p:spTgt spid="8194"/>
                                        </p:tgtEl>
                                        <p:attrNameLst>
                                          <p:attrName>style.visibility</p:attrName>
                                        </p:attrNameLst>
                                      </p:cBhvr>
                                      <p:to>
                                        <p:strVal val="visible"/>
                                      </p:to>
                                    </p:set>
                                    <p:anim from="(-#ppt_w/2)" to="(#ppt_x)" calcmode="lin" valueType="num">
                                      <p:cBhvr>
                                        <p:cTn id="126" dur="600" fill="hold">
                                          <p:stCondLst>
                                            <p:cond delay="0"/>
                                          </p:stCondLst>
                                        </p:cTn>
                                        <p:tgtEl>
                                          <p:spTgt spid="8194"/>
                                        </p:tgtEl>
                                        <p:attrNameLst>
                                          <p:attrName>ppt_x</p:attrName>
                                        </p:attrNameLst>
                                      </p:cBhvr>
                                    </p:anim>
                                    <p:anim from="0" to="-1.0" calcmode="lin" valueType="num">
                                      <p:cBhvr>
                                        <p:cTn id="127" dur="200" decel="50000" autoRev="1" fill="hold">
                                          <p:stCondLst>
                                            <p:cond delay="600"/>
                                          </p:stCondLst>
                                        </p:cTn>
                                        <p:tgtEl>
                                          <p:spTgt spid="8194"/>
                                        </p:tgtEl>
                                        <p:attrNameLst>
                                          <p:attrName>xshear</p:attrName>
                                        </p:attrNameLst>
                                      </p:cBhvr>
                                    </p:anim>
                                    <p:animScale>
                                      <p:cBhvr>
                                        <p:cTn id="128" dur="200" decel="100000" autoRev="1" fill="hold">
                                          <p:stCondLst>
                                            <p:cond delay="600"/>
                                          </p:stCondLst>
                                        </p:cTn>
                                        <p:tgtEl>
                                          <p:spTgt spid="8194"/>
                                        </p:tgtEl>
                                      </p:cBhvr>
                                      <p:from x="100000" y="100000"/>
                                      <p:to x="80000" y="100000"/>
                                    </p:animScale>
                                    <p:anim by="(#ppt_h/3+#ppt_w*0.1)" calcmode="lin" valueType="num">
                                      <p:cBhvr additive="sum">
                                        <p:cTn id="129" dur="200" decel="100000" autoRev="1" fill="hold">
                                          <p:stCondLst>
                                            <p:cond delay="600"/>
                                          </p:stCondLst>
                                        </p:cTn>
                                        <p:tgtEl>
                                          <p:spTgt spid="819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bldLvl="0" animBg="1" autoUpdateAnimBg="0"/>
      <p:bldP spid="8196" grpId="0" bldLvl="0" animBg="1" autoUpdateAnimBg="0"/>
      <p:bldP spid="8197" grpId="0" animBg="1"/>
      <p:bldP spid="8198" grpId="0" animBg="1"/>
      <p:bldP spid="8199" grpId="0" animBg="1"/>
      <p:bldP spid="8200" grpId="0" animBg="1"/>
      <p:bldP spid="8201" grpId="0" animBg="1"/>
      <p:bldP spid="8202" grpId="0" animBg="1"/>
      <p:bldP spid="8203" grpId="0" animBg="1"/>
      <p:bldP spid="8204" grpId="0" bldLvl="0" animBg="1" autoUpdateAnimBg="0"/>
      <p:bldP spid="8205" grpId="0" bldLvl="0" animBg="1" autoUpdateAnimBg="0"/>
      <p:bldP spid="8206" grpId="0" bldLvl="0" animBg="1" autoUpdateAnimBg="0"/>
      <p:bldP spid="8207" grpId="0" bldLvl="0" animBg="1" autoUpdateAnimBg="0"/>
      <p:bldP spid="8208" grpId="0" bldLvl="0" animBg="1" autoUpdateAnimBg="0"/>
      <p:bldP spid="8209" grpId="0" bldLvl="0" animBg="1" autoUpdateAnimBg="0"/>
      <p:bldP spid="8210" grpId="0" bldLvl="0" animBg="1" autoUpdateAnimBg="0"/>
      <p:bldP spid="8211" grpId="0" bldLvl="0" animBg="1" autoUpdateAnimBg="0"/>
      <p:bldP spid="8212" grpId="0" bldLvl="0" animBg="1" autoUpdateAnimBg="0"/>
      <p:bldP spid="8213" grpId="0" bldLvl="0" animBg="1" autoUpdateAnimBg="0"/>
      <p:bldP spid="8214" grpId="0" autoUpdateAnimBg="0"/>
      <p:bldP spid="8215" grpId="0" autoUpdateAnimBg="0"/>
      <p:bldP spid="8216" grpId="0" autoUpdateAnimBg="0"/>
      <p:bldP spid="8217" grpId="0" autoUpdateAnimBg="0"/>
      <p:bldP spid="821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8" y="3280457"/>
            <a:ext cx="3602147" cy="972574"/>
          </a:xfrm>
          <a:prstGeom prst="rect">
            <a:avLst/>
          </a:prstGeom>
          <a:noFill/>
        </p:spPr>
        <p:txBody>
          <a:bodyPr wrap="square" rtlCol="0">
            <a:spAutoFit/>
          </a:bodyPr>
          <a:lstStyle/>
          <a:p>
            <a:pPr algn="ctr" defTabSz="609585">
              <a:lnSpc>
                <a:spcPct val="130000"/>
              </a:lnSpc>
            </a:pPr>
            <a:r>
              <a:rPr lang="en-US" altLang="zh-CN" sz="4400" b="1" dirty="0">
                <a:latin typeface="+mj-lt"/>
                <a:ea typeface="微软雅黑" charset="0"/>
              </a:rPr>
              <a:t>PART TWO</a:t>
            </a:r>
          </a:p>
        </p:txBody>
      </p:sp>
      <p:sp>
        <p:nvSpPr>
          <p:cNvPr id="3" name="文本框 2"/>
          <p:cNvSpPr txBox="1"/>
          <p:nvPr/>
        </p:nvSpPr>
        <p:spPr>
          <a:xfrm>
            <a:off x="2980768" y="2360172"/>
            <a:ext cx="6481885" cy="1195712"/>
          </a:xfrm>
          <a:prstGeom prst="rect">
            <a:avLst/>
          </a:prstGeom>
          <a:noFill/>
        </p:spPr>
        <p:txBody>
          <a:bodyPr wrap="square" rtlCol="0">
            <a:spAutoFit/>
          </a:bodyPr>
          <a:lstStyle/>
          <a:p>
            <a:pPr algn="ctr" defTabSz="609585">
              <a:lnSpc>
                <a:spcPct val="130000"/>
              </a:lnSpc>
            </a:pPr>
            <a:r>
              <a:rPr lang="zh-CN" altLang="en-US" sz="6000" dirty="0" smtClean="0">
                <a:latin typeface="+mj-lt"/>
                <a:ea typeface="微软雅黑" charset="0"/>
              </a:rPr>
              <a:t>风险分析</a:t>
            </a:r>
            <a:endParaRPr lang="zh-CN" altLang="en-US" sz="6000" dirty="0">
              <a:latin typeface="+mj-lt"/>
              <a:ea typeface="微软雅黑" charset="0"/>
            </a:endParaRPr>
          </a:p>
        </p:txBody>
      </p:sp>
      <p:sp>
        <p:nvSpPr>
          <p:cNvPr id="4" name="矩形 3"/>
          <p:cNvSpPr/>
          <p:nvPr/>
        </p:nvSpPr>
        <p:spPr>
          <a:xfrm>
            <a:off x="4889819" y="4139694"/>
            <a:ext cx="2412367"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spTree>
    <p:extLst>
      <p:ext uri="{BB962C8B-B14F-4D97-AF65-F5344CB8AC3E}">
        <p14:creationId xmlns="" xmlns:p14="http://schemas.microsoft.com/office/powerpoint/2010/main" val="395282512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extLst>
              <p:ext uri="{D42A27DB-BD31-4B8C-83A1-F6EECF244321}">
                <p14:modId xmlns="" xmlns:p14="http://schemas.microsoft.com/office/powerpoint/2010/main" val="3245465724"/>
              </p:ext>
            </p:extLst>
          </p:nvPr>
        </p:nvGraphicFramePr>
        <p:xfrm>
          <a:off x="3186096" y="1282890"/>
          <a:ext cx="5709024" cy="44106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组合 2"/>
          <p:cNvGrpSpPr/>
          <p:nvPr/>
        </p:nvGrpSpPr>
        <p:grpSpPr>
          <a:xfrm>
            <a:off x="2" y="60524"/>
            <a:ext cx="2800528" cy="307777"/>
            <a:chOff x="0" y="60523"/>
            <a:chExt cx="2800528" cy="307777"/>
          </a:xfrm>
        </p:grpSpPr>
        <p:sp>
          <p:nvSpPr>
            <p:cNvPr id="4" name="矩形 3"/>
            <p:cNvSpPr/>
            <p:nvPr/>
          </p:nvSpPr>
          <p:spPr>
            <a:xfrm>
              <a:off x="0" y="60523"/>
              <a:ext cx="1774781" cy="307777"/>
            </a:xfrm>
            <a:prstGeom prst="rect">
              <a:avLst/>
            </a:prstGeom>
          </p:spPr>
          <p:txBody>
            <a:bodyPr wrap="none">
              <a:spAutoFit/>
            </a:bodyPr>
            <a:lstStyle/>
            <a:p>
              <a:r>
                <a:rPr lang="en-US" altLang="zh-CN" sz="1400" b="1" dirty="0"/>
                <a:t>PART TWO  </a:t>
              </a:r>
              <a:r>
                <a:rPr lang="zh-CN" altLang="en-US" sz="1400" b="1" dirty="0" smtClean="0"/>
                <a:t>风险分析</a:t>
              </a:r>
              <a:endParaRPr lang="zh-CN" altLang="en-US" sz="1400" b="1" dirty="0"/>
            </a:p>
          </p:txBody>
        </p:sp>
        <p:sp>
          <p:nvSpPr>
            <p:cNvPr id="5" name="椭圆 4"/>
            <p:cNvSpPr/>
            <p:nvPr/>
          </p:nvSpPr>
          <p:spPr>
            <a:xfrm>
              <a:off x="2669611"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1282890" y="917559"/>
          <a:ext cx="6114197" cy="4923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3452884" y="6025908"/>
            <a:ext cx="1975221" cy="369332"/>
          </a:xfrm>
          <a:prstGeom prst="rect">
            <a:avLst/>
          </a:prstGeom>
        </p:spPr>
        <p:txBody>
          <a:bodyPr wrap="none">
            <a:spAutoFit/>
          </a:bodyPr>
          <a:lstStyle/>
          <a:p>
            <a:r>
              <a:rPr lang="en-US" altLang="zh-CN" dirty="0" smtClean="0"/>
              <a:t>1.</a:t>
            </a:r>
            <a:r>
              <a:rPr lang="zh-CN" altLang="en-US" dirty="0" smtClean="0"/>
              <a:t>道德风险：契约</a:t>
            </a:r>
            <a:endParaRPr lang="zh-CN" altLang="en-US" dirty="0"/>
          </a:p>
        </p:txBody>
      </p:sp>
      <p:grpSp>
        <p:nvGrpSpPr>
          <p:cNvPr id="6" name="组合 5"/>
          <p:cNvGrpSpPr/>
          <p:nvPr/>
        </p:nvGrpSpPr>
        <p:grpSpPr>
          <a:xfrm>
            <a:off x="2" y="60524"/>
            <a:ext cx="2800528" cy="307777"/>
            <a:chOff x="0" y="60523"/>
            <a:chExt cx="2800528" cy="307777"/>
          </a:xfrm>
        </p:grpSpPr>
        <p:sp>
          <p:nvSpPr>
            <p:cNvPr id="7" name="矩形 6"/>
            <p:cNvSpPr/>
            <p:nvPr/>
          </p:nvSpPr>
          <p:spPr>
            <a:xfrm>
              <a:off x="0" y="60523"/>
              <a:ext cx="1774781" cy="307777"/>
            </a:xfrm>
            <a:prstGeom prst="rect">
              <a:avLst/>
            </a:prstGeom>
          </p:spPr>
          <p:txBody>
            <a:bodyPr wrap="none">
              <a:spAutoFit/>
            </a:bodyPr>
            <a:lstStyle/>
            <a:p>
              <a:r>
                <a:rPr lang="en-US" altLang="zh-CN" sz="1400" b="1" dirty="0"/>
                <a:t>PART TWO  </a:t>
              </a:r>
              <a:r>
                <a:rPr lang="zh-CN" altLang="en-US" sz="1400" b="1" dirty="0" smtClean="0"/>
                <a:t>风险分析</a:t>
              </a:r>
              <a:endParaRPr lang="zh-CN" altLang="en-US" sz="1400" b="1" dirty="0"/>
            </a:p>
          </p:txBody>
        </p:sp>
        <p:sp>
          <p:nvSpPr>
            <p:cNvPr id="8" name="椭圆 7"/>
            <p:cNvSpPr/>
            <p:nvPr/>
          </p:nvSpPr>
          <p:spPr>
            <a:xfrm>
              <a:off x="2669611" y="157740"/>
              <a:ext cx="130917" cy="11334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4400"/>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959</TotalTime>
  <Words>2527</Words>
  <Application>Microsoft Office PowerPoint</Application>
  <PresentationFormat>自定义</PresentationFormat>
  <Paragraphs>155</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幻灯片 1</vt:lpstr>
      <vt:lpstr>幻灯片 2</vt:lpstr>
      <vt:lpstr>幻灯片 3</vt:lpstr>
      <vt:lpstr>幻灯片 4</vt:lpstr>
      <vt:lpstr>陈久霖其人</vt:lpstr>
      <vt:lpstr>中航油亏损的辛酸之路</vt:lpstr>
      <vt:lpstr>幻灯片 7</vt:lpstr>
      <vt:lpstr>幻灯片 8</vt:lpstr>
      <vt:lpstr>幻灯片 9</vt:lpstr>
      <vt:lpstr>幻灯片 10</vt:lpstr>
      <vt:lpstr>幻灯片 11</vt:lpstr>
      <vt:lpstr>3.市场风险：直接因素 市场风险又称为价格风险((Price Risk)，是指因国内外经济因素变动造成资产或负债价值产生波动的风险.  </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Administrator</cp:lastModifiedBy>
  <cp:revision>190</cp:revision>
  <dcterms:created xsi:type="dcterms:W3CDTF">2015-08-18T02:51:41Z</dcterms:created>
  <dcterms:modified xsi:type="dcterms:W3CDTF">2016-09-29T06:28:33Z</dcterms:modified>
  <cp:category/>
</cp:coreProperties>
</file>