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4" r:id="rId2"/>
    <p:sldMasterId id="2147483655" r:id="rId3"/>
  </p:sldMasterIdLst>
  <p:sldIdLst>
    <p:sldId id="368" r:id="rId4"/>
    <p:sldId id="369" r:id="rId5"/>
    <p:sldId id="367" r:id="rId6"/>
    <p:sldId id="370" r:id="rId7"/>
    <p:sldId id="371" r:id="rId8"/>
    <p:sldId id="372" r:id="rId9"/>
    <p:sldId id="374" r:id="rId10"/>
    <p:sldId id="373" r:id="rId11"/>
    <p:sldId id="375" r:id="rId12"/>
    <p:sldId id="376" r:id="rId13"/>
    <p:sldId id="377" r:id="rId14"/>
    <p:sldId id="378" r:id="rId15"/>
    <p:sldId id="379" r:id="rId16"/>
    <p:sldId id="380" r:id="rId17"/>
    <p:sldId id="381" r:id="rId18"/>
    <p:sldId id="382" r:id="rId19"/>
    <p:sldId id="383" r:id="rId20"/>
    <p:sldId id="384" r:id="rId21"/>
    <p:sldId id="386" r:id="rId22"/>
    <p:sldId id="385" r:id="rId23"/>
    <p:sldId id="393" r:id="rId24"/>
    <p:sldId id="387" r:id="rId25"/>
    <p:sldId id="388" r:id="rId26"/>
    <p:sldId id="389" r:id="rId27"/>
    <p:sldId id="310" r:id="rId28"/>
    <p:sldId id="390" r:id="rId29"/>
    <p:sldId id="391" r:id="rId30"/>
    <p:sldId id="392" r:id="rId31"/>
    <p:sldId id="394" r:id="rId32"/>
    <p:sldId id="395" r:id="rId33"/>
    <p:sldId id="279" r:id="rId34"/>
    <p:sldId id="281" r:id="rId35"/>
    <p:sldId id="282" r:id="rId36"/>
    <p:sldId id="396" r:id="rId37"/>
    <p:sldId id="397" r:id="rId38"/>
    <p:sldId id="285" r:id="rId39"/>
    <p:sldId id="398" r:id="rId40"/>
    <p:sldId id="399" r:id="rId41"/>
    <p:sldId id="400" r:id="rId42"/>
    <p:sldId id="401" r:id="rId43"/>
    <p:sldId id="402" r:id="rId44"/>
    <p:sldId id="403" r:id="rId45"/>
    <p:sldId id="404" r:id="rId46"/>
    <p:sldId id="405" r:id="rId47"/>
    <p:sldId id="406" r:id="rId48"/>
    <p:sldId id="407" r:id="rId49"/>
    <p:sldId id="317" r:id="rId50"/>
    <p:sldId id="409" r:id="rId51"/>
    <p:sldId id="410" r:id="rId52"/>
    <p:sldId id="321" r:id="rId53"/>
    <p:sldId id="411" r:id="rId54"/>
    <p:sldId id="412" r:id="rId55"/>
    <p:sldId id="416" r:id="rId56"/>
    <p:sldId id="417" r:id="rId57"/>
    <p:sldId id="418" r:id="rId58"/>
    <p:sldId id="419" r:id="rId59"/>
    <p:sldId id="420" r:id="rId60"/>
    <p:sldId id="430" r:id="rId61"/>
    <p:sldId id="421" r:id="rId62"/>
    <p:sldId id="422" r:id="rId63"/>
    <p:sldId id="423" r:id="rId64"/>
    <p:sldId id="424" r:id="rId65"/>
    <p:sldId id="425" r:id="rId66"/>
    <p:sldId id="426" r:id="rId67"/>
    <p:sldId id="427" r:id="rId68"/>
    <p:sldId id="428" r:id="rId69"/>
    <p:sldId id="429" r:id="rId70"/>
    <p:sldId id="337" r:id="rId71"/>
    <p:sldId id="431" r:id="rId72"/>
    <p:sldId id="339" r:id="rId73"/>
    <p:sldId id="341" r:id="rId74"/>
    <p:sldId id="432" r:id="rId75"/>
    <p:sldId id="342" r:id="rId76"/>
    <p:sldId id="433" r:id="rId77"/>
    <p:sldId id="343" r:id="rId78"/>
    <p:sldId id="434" r:id="rId79"/>
    <p:sldId id="435" r:id="rId80"/>
    <p:sldId id="344" r:id="rId81"/>
    <p:sldId id="436" r:id="rId82"/>
    <p:sldId id="345"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4" r:id="rId9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94669" autoAdjust="0"/>
  </p:normalViewPr>
  <p:slideViewPr>
    <p:cSldViewPr>
      <p:cViewPr varScale="1">
        <p:scale>
          <a:sx n="85" d="100"/>
          <a:sy n="85" d="100"/>
        </p:scale>
        <p:origin x="-15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slide" Target="slides/slide9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438B7DF-16F3-4C8F-A98B-6852EC29362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94E63D-8840-4F2F-9454-99F58D8C70B2}"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D3A533-0B2B-4299-9762-E01578FC1DEC}"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1EC83A-C03C-4A45-BCB6-5BEAB8F5ABE3}"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6E92E6-CFE6-464F-8292-C4F30DF92862}"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38EE4D-5352-468A-9396-86E8680BA4BD}"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A395285-76A0-4DA6-B23D-2117787680FB}"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83551AA-2FFB-4F0E-9243-CADAD8826DCD}"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060B3A3-8EE8-4240-B30A-242768EB765A}"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5930D3B-1C76-498D-AB2A-70DB6FA4D01F}"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D8EE17-B63F-403E-8E23-93017D6D603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0F99AB-1E32-46E4-829F-002DA597BE15}"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A932573-A699-49A0-95D2-CE047E9D9D5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FB5B91-6F2B-4B18-B6BF-CE74681CED88}"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E53B2E-7A6D-4B5C-9492-2A3D7BEA5163}"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382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38244" name="Rectangle 4"/>
          <p:cNvSpPr>
            <a:spLocks noGrp="1" noChangeArrowheads="1"/>
          </p:cNvSpPr>
          <p:nvPr>
            <p:ph type="dt" sz="half" idx="2"/>
          </p:nvPr>
        </p:nvSpPr>
        <p:spPr/>
        <p:txBody>
          <a:bodyPr/>
          <a:lstStyle>
            <a:lvl1pPr>
              <a:defRPr/>
            </a:lvl1pPr>
          </a:lstStyle>
          <a:p>
            <a:endParaRPr lang="en-US" altLang="zh-CN"/>
          </a:p>
        </p:txBody>
      </p:sp>
      <p:sp>
        <p:nvSpPr>
          <p:cNvPr id="138245"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38246" name="Rectangle 6"/>
          <p:cNvSpPr>
            <a:spLocks noGrp="1" noChangeArrowheads="1"/>
          </p:cNvSpPr>
          <p:nvPr>
            <p:ph type="sldNum" sz="quarter" idx="4"/>
          </p:nvPr>
        </p:nvSpPr>
        <p:spPr/>
        <p:txBody>
          <a:bodyPr/>
          <a:lstStyle>
            <a:lvl1pPr>
              <a:defRPr/>
            </a:lvl1pPr>
          </a:lstStyle>
          <a:p>
            <a:fld id="{89413CC4-AF02-475C-9E6D-FB405876A6DE}" type="slidenum">
              <a:rPr lang="en-US" altLang="zh-CN"/>
              <a:pPr/>
              <a:t>‹#›</a:t>
            </a:fld>
            <a:endParaRPr lang="en-US" altLang="zh-CN"/>
          </a:p>
        </p:txBody>
      </p:sp>
      <p:sp>
        <p:nvSpPr>
          <p:cNvPr id="138247"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38248"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itchFamily="18" charset="0"/>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A1DBA2-2796-474B-B4B7-12B0D85A07E3}"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B574E16-A758-4A76-85E6-D6E2267B58F9}"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27EFC68C-3CC2-4C65-B262-9A1B436C9527}"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fld id="{E12C8CA3-AEF1-4157-9E6F-0B78C7554B08}"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9C89D1-646C-4527-B749-BDA27D81E7F3}"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FD56E3-10F2-4A93-8383-475E58ADAF1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207A807-0DCB-4181-AEF1-37347DCE3087}"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4ED88EC-A6FC-436B-AE30-61FAD9DC25D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168144D-700E-4F9A-945D-589C85DB2734}"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FC3FE23-2BA5-4EBC-B3AD-FBC7A2A87CF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449AC8-CFD0-448D-88B2-06DE2EE5EE0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270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727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727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05385C5-AAC9-4AAF-A0A6-5EECC91F1B2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475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47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747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747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719ED6D-6491-41A0-848D-51396649BF1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3721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3722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1372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1372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78F37296-10CB-4B76-9BCB-AA6AB77F3C81}" type="slidenum">
              <a:rPr lang="en-US" altLang="zh-CN"/>
              <a:pPr/>
              <a:t>‹#›</a:t>
            </a:fld>
            <a:endParaRPr lang="en-US" altLang="zh-CN"/>
          </a:p>
        </p:txBody>
      </p:sp>
      <p:sp>
        <p:nvSpPr>
          <p:cNvPr id="13722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3722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79" r:id="rId2"/>
    <p:sldLayoutId id="2147483684" r:id="rId3"/>
    <p:sldLayoutId id="2147483689" r:id="rId4"/>
    <p:sldLayoutId id="2147483690" r:id="rId5"/>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blinds(horizontal)">
                                      <p:cBhvr>
                                        <p:cTn id="7" dur="500"/>
                                        <p:tgtEl>
                                          <p:spTgt spid="137219">
                                            <p:txEl>
                                              <p:pRg st="0" end="0"/>
                                            </p:txEl>
                                          </p:spTgt>
                                        </p:tgtEl>
                                      </p:cBhvr>
                                    </p:animEffect>
                                  </p:childTnLst>
                                  <p:subTnLst>
                                    <p:animClr>
                                      <p:cBhvr override="childStyle">
                                        <p:cTn dur="1" fill="hold" display="0" masterRel="nextClick" afterEffect="1"/>
                                        <p:tgtEl>
                                          <p:spTgt spid="137219">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7"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blinds(horizontal)">
                                      <p:cBhvr>
                                        <p:cTn id="12" dur="500"/>
                                        <p:tgtEl>
                                          <p:spTgt spid="137219">
                                            <p:txEl>
                                              <p:pRg st="1" end="1"/>
                                            </p:txEl>
                                          </p:spTgt>
                                        </p:tgtEl>
                                      </p:cBhvr>
                                    </p:animEffect>
                                  </p:childTnLst>
                                  <p:subTnLst>
                                    <p:animClr>
                                      <p:cBhvr override="childStyle">
                                        <p:cTn dur="1" fill="hold" display="0" masterRel="nextClick" afterEffect="1"/>
                                        <p:tgtEl>
                                          <p:spTgt spid="137219">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7"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blinds(horizontal)">
                                      <p:cBhvr>
                                        <p:cTn id="17" dur="500"/>
                                        <p:tgtEl>
                                          <p:spTgt spid="137219">
                                            <p:txEl>
                                              <p:pRg st="2" end="2"/>
                                            </p:txEl>
                                          </p:spTgt>
                                        </p:tgtEl>
                                      </p:cBhvr>
                                    </p:animEffect>
                                  </p:childTnLst>
                                  <p:subTnLst>
                                    <p:animClr>
                                      <p:cBhvr override="childStyle">
                                        <p:cTn dur="1" fill="hold" display="0" masterRel="nextClick" afterEffect="1"/>
                                        <p:tgtEl>
                                          <p:spTgt spid="137219">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7"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blinds(horizontal)">
                                      <p:cBhvr>
                                        <p:cTn id="22" dur="500"/>
                                        <p:tgtEl>
                                          <p:spTgt spid="137219">
                                            <p:txEl>
                                              <p:pRg st="3" end="3"/>
                                            </p:txEl>
                                          </p:spTgt>
                                        </p:tgtEl>
                                      </p:cBhvr>
                                    </p:animEffect>
                                  </p:childTnLst>
                                  <p:subTnLst>
                                    <p:animClr>
                                      <p:cBhvr override="childStyle">
                                        <p:cTn dur="1" fill="hold" display="0" masterRel="nextClick" afterEffect="1"/>
                                        <p:tgtEl>
                                          <p:spTgt spid="137219">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7"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7219">
                                            <p:txEl>
                                              <p:pRg st="4" end="4"/>
                                            </p:txEl>
                                          </p:spTgt>
                                        </p:tgtEl>
                                        <p:attrNameLst>
                                          <p:attrName>style.visibility</p:attrName>
                                        </p:attrNameLst>
                                      </p:cBhvr>
                                      <p:to>
                                        <p:strVal val="visible"/>
                                      </p:to>
                                    </p:set>
                                    <p:animEffect transition="in" filter="blinds(horizontal)">
                                      <p:cBhvr>
                                        <p:cTn id="27" dur="500"/>
                                        <p:tgtEl>
                                          <p:spTgt spid="137219">
                                            <p:txEl>
                                              <p:pRg st="4" end="4"/>
                                            </p:txEl>
                                          </p:spTgt>
                                        </p:tgtEl>
                                      </p:cBhvr>
                                    </p:animEffect>
                                  </p:childTnLst>
                                  <p:subTnLst>
                                    <p:animClr>
                                      <p:cBhvr override="childStyle">
                                        <p:cTn dur="1" fill="hold" display="0" masterRel="nextClick" afterEffect="1"/>
                                        <p:tgtEl>
                                          <p:spTgt spid="137219">
                                            <p:txEl>
                                              <p:pRg st="4" end="4"/>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7"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tmplLst>
          <p:tmpl lvl="1">
            <p:tnLst>
              <p:par>
                <p:cTn presetID="3" presetClass="entr" presetSubtype="10" fill="hold" nodeType="clickEffect">
                  <p:stCondLst>
                    <p:cond delay="0"/>
                  </p:stCondLst>
                  <p:childTnLst>
                    <p:set>
                      <p:cBhvr>
                        <p:cTn dur="1" fill="hold">
                          <p:stCondLst>
                            <p:cond delay="0"/>
                          </p:stCondLst>
                        </p:cTn>
                        <p:tgtEl>
                          <p:spTgt spid="137219"/>
                        </p:tgtEl>
                        <p:attrNameLst>
                          <p:attrName>style.visibility</p:attrName>
                        </p:attrNameLst>
                      </p:cBhvr>
                      <p:to>
                        <p:strVal val="visible"/>
                      </p:to>
                    </p:set>
                    <p:animEffect transition="in" filter="blinds(horizontal)">
                      <p:cBhvr>
                        <p:cTn dur="500"/>
                        <p:tgtEl>
                          <p:spTgt spid="137219"/>
                        </p:tgtEl>
                      </p:cBhvr>
                    </p:animEffect>
                  </p:childTnLst>
                  <p:subTnLst>
                    <p:animClr>
                      <p:cBhvr override="childStyle">
                        <p:cTn dur="1" fill="hold" display="0" masterRel="nextClick" afterEffect="1"/>
                        <p:tgtEl>
                          <p:spTgt spid="137219"/>
                        </p:tgtEl>
                        <p:attrNameLst>
                          <p:attrName>ppt_c</p:attrName>
                        </p:attrNameLst>
                      </p:cBhvr>
                      <p:to>
                        <a:schemeClr val="folHlink"/>
                      </p:to>
                    </p:animClr>
                    <p:audio>
                      <p:cMediaNode>
                        <p:cTn display="0" masterRel="sameClick">
                          <p:stCondLst>
                            <p:cond evt="begin" delay="0"/>
                          </p:stCondLst>
                          <p:endCondLst>
                            <p:cond evt="onStopAudio" delay="0">
                              <p:tgtEl>
                                <p:sldTgt/>
                              </p:tgtEl>
                            </p:cond>
                          </p:endCondLst>
                        </p:cTn>
                        <p:tgtEl>
                          <p:sndTgt r:embed="rId7" name="camera.wav"/>
                        </p:tgtEl>
                      </p:cMediaNode>
                    </p:audio>
                  </p:subTnLst>
                </p:cTn>
              </p:par>
            </p:tnLst>
          </p:tmpl>
          <p:tmpl lvl="2">
            <p:tnLst>
              <p:par>
                <p:cTn presetID="3" presetClass="entr" presetSubtype="10" fill="hold" nodeType="clickEffect">
                  <p:stCondLst>
                    <p:cond delay="0"/>
                  </p:stCondLst>
                  <p:childTnLst>
                    <p:set>
                      <p:cBhvr>
                        <p:cTn dur="1" fill="hold">
                          <p:stCondLst>
                            <p:cond delay="0"/>
                          </p:stCondLst>
                        </p:cTn>
                        <p:tgtEl>
                          <p:spTgt spid="137219"/>
                        </p:tgtEl>
                        <p:attrNameLst>
                          <p:attrName>style.visibility</p:attrName>
                        </p:attrNameLst>
                      </p:cBhvr>
                      <p:to>
                        <p:strVal val="visible"/>
                      </p:to>
                    </p:set>
                    <p:animEffect transition="in" filter="blinds(horizontal)">
                      <p:cBhvr>
                        <p:cTn dur="500"/>
                        <p:tgtEl>
                          <p:spTgt spid="137219"/>
                        </p:tgtEl>
                      </p:cBhvr>
                    </p:animEffect>
                  </p:childTnLst>
                  <p:subTnLst>
                    <p:animClr>
                      <p:cBhvr override="childStyle">
                        <p:cTn dur="1" fill="hold" display="0" masterRel="nextClick" afterEffect="1"/>
                        <p:tgtEl>
                          <p:spTgt spid="137219"/>
                        </p:tgtEl>
                        <p:attrNameLst>
                          <p:attrName>ppt_c</p:attrName>
                        </p:attrNameLst>
                      </p:cBhvr>
                      <p:to>
                        <a:schemeClr val="folHlink"/>
                      </p:to>
                    </p:animClr>
                    <p:audio>
                      <p:cMediaNode>
                        <p:cTn display="0" masterRel="sameClick">
                          <p:stCondLst>
                            <p:cond evt="begin" delay="0"/>
                          </p:stCondLst>
                          <p:endCondLst>
                            <p:cond evt="onStopAudio" delay="0">
                              <p:tgtEl>
                                <p:sldTgt/>
                              </p:tgtEl>
                            </p:cond>
                          </p:endCondLst>
                        </p:cTn>
                        <p:tgtEl>
                          <p:sndTgt r:embed="rId7" name="camera.wav"/>
                        </p:tgtEl>
                      </p:cMediaNode>
                    </p:audio>
                  </p:subTnLst>
                </p:cTn>
              </p:par>
            </p:tnLst>
          </p:tmpl>
          <p:tmpl lvl="3">
            <p:tnLst>
              <p:par>
                <p:cTn presetID="3" presetClass="entr" presetSubtype="10" fill="hold" nodeType="clickEffect">
                  <p:stCondLst>
                    <p:cond delay="0"/>
                  </p:stCondLst>
                  <p:childTnLst>
                    <p:set>
                      <p:cBhvr>
                        <p:cTn dur="1" fill="hold">
                          <p:stCondLst>
                            <p:cond delay="0"/>
                          </p:stCondLst>
                        </p:cTn>
                        <p:tgtEl>
                          <p:spTgt spid="137219"/>
                        </p:tgtEl>
                        <p:attrNameLst>
                          <p:attrName>style.visibility</p:attrName>
                        </p:attrNameLst>
                      </p:cBhvr>
                      <p:to>
                        <p:strVal val="visible"/>
                      </p:to>
                    </p:set>
                    <p:animEffect transition="in" filter="blinds(horizontal)">
                      <p:cBhvr>
                        <p:cTn dur="500"/>
                        <p:tgtEl>
                          <p:spTgt spid="137219"/>
                        </p:tgtEl>
                      </p:cBhvr>
                    </p:animEffect>
                  </p:childTnLst>
                  <p:subTnLst>
                    <p:animClr>
                      <p:cBhvr override="childStyle">
                        <p:cTn dur="1" fill="hold" display="0" masterRel="nextClick" afterEffect="1"/>
                        <p:tgtEl>
                          <p:spTgt spid="137219"/>
                        </p:tgtEl>
                        <p:attrNameLst>
                          <p:attrName>ppt_c</p:attrName>
                        </p:attrNameLst>
                      </p:cBhvr>
                      <p:to>
                        <a:schemeClr val="folHlink"/>
                      </p:to>
                    </p:animClr>
                    <p:audio>
                      <p:cMediaNode>
                        <p:cTn display="0" masterRel="sameClick">
                          <p:stCondLst>
                            <p:cond evt="begin" delay="0"/>
                          </p:stCondLst>
                          <p:endCondLst>
                            <p:cond evt="onStopAudio" delay="0">
                              <p:tgtEl>
                                <p:sldTgt/>
                              </p:tgtEl>
                            </p:cond>
                          </p:endCondLst>
                        </p:cTn>
                        <p:tgtEl>
                          <p:sndTgt r:embed="rId7" name="camera.wav"/>
                        </p:tgtEl>
                      </p:cMediaNode>
                    </p:audio>
                  </p:subTnLst>
                </p:cTn>
              </p:par>
            </p:tnLst>
          </p:tmpl>
          <p:tmpl lvl="4">
            <p:tnLst>
              <p:par>
                <p:cTn presetID="3" presetClass="entr" presetSubtype="10" fill="hold" nodeType="clickEffect">
                  <p:stCondLst>
                    <p:cond delay="0"/>
                  </p:stCondLst>
                  <p:childTnLst>
                    <p:set>
                      <p:cBhvr>
                        <p:cTn dur="1" fill="hold">
                          <p:stCondLst>
                            <p:cond delay="0"/>
                          </p:stCondLst>
                        </p:cTn>
                        <p:tgtEl>
                          <p:spTgt spid="137219"/>
                        </p:tgtEl>
                        <p:attrNameLst>
                          <p:attrName>style.visibility</p:attrName>
                        </p:attrNameLst>
                      </p:cBhvr>
                      <p:to>
                        <p:strVal val="visible"/>
                      </p:to>
                    </p:set>
                    <p:animEffect transition="in" filter="blinds(horizontal)">
                      <p:cBhvr>
                        <p:cTn dur="500"/>
                        <p:tgtEl>
                          <p:spTgt spid="137219"/>
                        </p:tgtEl>
                      </p:cBhvr>
                    </p:animEffect>
                  </p:childTnLst>
                  <p:subTnLst>
                    <p:animClr>
                      <p:cBhvr override="childStyle">
                        <p:cTn dur="1" fill="hold" display="0" masterRel="nextClick" afterEffect="1"/>
                        <p:tgtEl>
                          <p:spTgt spid="137219"/>
                        </p:tgtEl>
                        <p:attrNameLst>
                          <p:attrName>ppt_c</p:attrName>
                        </p:attrNameLst>
                      </p:cBhvr>
                      <p:to>
                        <a:schemeClr val="folHlink"/>
                      </p:to>
                    </p:animClr>
                    <p:audio>
                      <p:cMediaNode>
                        <p:cTn display="0" masterRel="sameClick">
                          <p:stCondLst>
                            <p:cond evt="begin" delay="0"/>
                          </p:stCondLst>
                          <p:endCondLst>
                            <p:cond evt="onStopAudio" delay="0">
                              <p:tgtEl>
                                <p:sldTgt/>
                              </p:tgtEl>
                            </p:cond>
                          </p:endCondLst>
                        </p:cTn>
                        <p:tgtEl>
                          <p:sndTgt r:embed="rId7" name="camera.wav"/>
                        </p:tgtEl>
                      </p:cMediaNode>
                    </p:audio>
                  </p:subTnLst>
                </p:cTn>
              </p:par>
            </p:tnLst>
          </p:tmpl>
          <p:tmpl lvl="5">
            <p:tnLst>
              <p:par>
                <p:cTn presetID="3" presetClass="entr" presetSubtype="10" fill="hold" nodeType="clickEffect">
                  <p:stCondLst>
                    <p:cond delay="0"/>
                  </p:stCondLst>
                  <p:childTnLst>
                    <p:set>
                      <p:cBhvr>
                        <p:cTn dur="1" fill="hold">
                          <p:stCondLst>
                            <p:cond delay="0"/>
                          </p:stCondLst>
                        </p:cTn>
                        <p:tgtEl>
                          <p:spTgt spid="137219"/>
                        </p:tgtEl>
                        <p:attrNameLst>
                          <p:attrName>style.visibility</p:attrName>
                        </p:attrNameLst>
                      </p:cBhvr>
                      <p:to>
                        <p:strVal val="visible"/>
                      </p:to>
                    </p:set>
                    <p:animEffect transition="in" filter="blinds(horizontal)">
                      <p:cBhvr>
                        <p:cTn dur="500"/>
                        <p:tgtEl>
                          <p:spTgt spid="137219"/>
                        </p:tgtEl>
                      </p:cBhvr>
                    </p:animEffect>
                  </p:childTnLst>
                  <p:subTnLst>
                    <p:animClr>
                      <p:cBhvr override="childStyle">
                        <p:cTn dur="1" fill="hold" display="0" masterRel="nextClick" afterEffect="1"/>
                        <p:tgtEl>
                          <p:spTgt spid="137219"/>
                        </p:tgtEl>
                        <p:attrNameLst>
                          <p:attrName>ppt_c</p:attrName>
                        </p:attrNameLst>
                      </p:cBhvr>
                      <p:to>
                        <a:schemeClr val="folHlink"/>
                      </p:to>
                    </p:animClr>
                    <p:audio>
                      <p:cMediaNode>
                        <p:cTn display="0" masterRel="sameClick">
                          <p:stCondLst>
                            <p:cond evt="begin" delay="0"/>
                          </p:stCondLst>
                          <p:endCondLst>
                            <p:cond evt="onStopAudio" delay="0">
                              <p:tgtEl>
                                <p:sldTgt/>
                              </p:tgtEl>
                            </p:cond>
                          </p:endCondLst>
                        </p:cTn>
                        <p:tgtEl>
                          <p:sndTgt r:embed="rId7" name="camera.wav"/>
                        </p:tgtEl>
                      </p:cMediaNode>
                    </p:audio>
                  </p:subTnLst>
                </p:cTn>
              </p:par>
            </p:tnLst>
          </p:tmpl>
        </p:tmplLst>
      </p:bldP>
    </p:bldLst>
  </p:timing>
  <p:txStyles>
    <p:titleStyle>
      <a:lvl1pPr algn="l" rtl="0" fontAlgn="base">
        <a:spcBef>
          <a:spcPct val="0"/>
        </a:spcBef>
        <a:spcAft>
          <a:spcPct val="0"/>
        </a:spcAft>
        <a:defRPr sz="3600" b="1">
          <a:solidFill>
            <a:schemeClr val="tx2"/>
          </a:soli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ts val="1800"/>
        </a:spcBef>
        <a:spcAft>
          <a:spcPct val="0"/>
        </a:spcAft>
        <a:buClr>
          <a:schemeClr val="accent1"/>
        </a:buClr>
        <a:buSzPct val="65000"/>
        <a:buFont typeface="Wingdings" pitchFamily="2" charset="2"/>
        <a:buChar char="n"/>
        <a:defRPr sz="3000" b="1">
          <a:solidFill>
            <a:schemeClr val="tx1"/>
          </a:solidFill>
          <a:latin typeface="Times New Roman" pitchFamily="18" charset="0"/>
          <a:ea typeface="+mn-ea"/>
          <a:cs typeface="Times New Roman" pitchFamily="18" charset="0"/>
        </a:defRPr>
      </a:lvl1pPr>
      <a:lvl2pPr marL="669925" indent="-325438" algn="l" rtl="0" fontAlgn="base">
        <a:spcBef>
          <a:spcPts val="1800"/>
        </a:spcBef>
        <a:spcAft>
          <a:spcPct val="0"/>
        </a:spcAft>
        <a:buClr>
          <a:schemeClr val="accent2"/>
        </a:buClr>
        <a:buSzPct val="60000"/>
        <a:buFont typeface="Wingdings" pitchFamily="2" charset="2"/>
        <a:buChar char="q"/>
        <a:defRPr sz="2600" b="1">
          <a:solidFill>
            <a:schemeClr val="tx1"/>
          </a:solidFill>
          <a:latin typeface="Times New Roman" pitchFamily="18" charset="0"/>
          <a:ea typeface="+mn-ea"/>
          <a:cs typeface="Times New Roman" pitchFamily="18" charset="0"/>
        </a:defRPr>
      </a:lvl2pPr>
      <a:lvl3pPr marL="1022350" indent="-350838" algn="l" rtl="0" fontAlgn="base">
        <a:spcBef>
          <a:spcPts val="1800"/>
        </a:spcBef>
        <a:spcAft>
          <a:spcPct val="0"/>
        </a:spcAft>
        <a:buClr>
          <a:schemeClr val="accent1"/>
        </a:buClr>
        <a:buSzPct val="65000"/>
        <a:buFont typeface="Wingdings" pitchFamily="2" charset="2"/>
        <a:buChar char="n"/>
        <a:defRPr sz="2200" b="1">
          <a:solidFill>
            <a:schemeClr val="tx1"/>
          </a:solidFill>
          <a:latin typeface="Times New Roman" pitchFamily="18" charset="0"/>
          <a:ea typeface="+mn-ea"/>
          <a:cs typeface="Times New Roman" pitchFamily="18" charset="0"/>
        </a:defRPr>
      </a:lvl3pPr>
      <a:lvl4pPr marL="1339850" indent="-315913" algn="l" rtl="0" fontAlgn="base">
        <a:spcBef>
          <a:spcPts val="1800"/>
        </a:spcBef>
        <a:spcAft>
          <a:spcPct val="0"/>
        </a:spcAft>
        <a:buClr>
          <a:schemeClr val="accent2"/>
        </a:buClr>
        <a:buSzPct val="70000"/>
        <a:buFont typeface="Wingdings" pitchFamily="2" charset="2"/>
        <a:buChar char="q"/>
        <a:defRPr sz="2000" b="1">
          <a:solidFill>
            <a:schemeClr val="tx1"/>
          </a:solidFill>
          <a:latin typeface="Times New Roman" pitchFamily="18" charset="0"/>
          <a:ea typeface="+mn-ea"/>
          <a:cs typeface="Times New Roman" pitchFamily="18" charset="0"/>
        </a:defRPr>
      </a:lvl4pPr>
      <a:lvl5pPr marL="1681163" indent="-339725" algn="l" rtl="0" fontAlgn="base">
        <a:spcBef>
          <a:spcPts val="1800"/>
        </a:spcBef>
        <a:spcAft>
          <a:spcPct val="0"/>
        </a:spcAft>
        <a:buClr>
          <a:schemeClr val="accent1"/>
        </a:buClr>
        <a:buSzPct val="75000"/>
        <a:buFont typeface="Wingdings" pitchFamily="2" charset="2"/>
        <a:buChar char="§"/>
        <a:defRPr sz="2000" b="1">
          <a:solidFill>
            <a:schemeClr val="tx1"/>
          </a:solidFill>
          <a:latin typeface="Times New Roman" pitchFamily="18" charset="0"/>
          <a:ea typeface="+mn-ea"/>
          <a:cs typeface="Times New Roman" pitchFamily="18"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6.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9.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4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0.vml"/><Relationship Id="rId4" Type="http://schemas.openxmlformats.org/officeDocument/2006/relationships/oleObject" Target="../embeddings/oleObject14.bin"/></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1.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2.vml"/><Relationship Id="rId4"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3.vml"/><Relationship Id="rId4" Type="http://schemas.openxmlformats.org/officeDocument/2006/relationships/oleObject" Target="../embeddings/oleObject18.bin"/></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4.vml"/><Relationship Id="rId4" Type="http://schemas.openxmlformats.org/officeDocument/2006/relationships/oleObject" Target="../embeddings/oleObject19.bin"/></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5.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6.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7.vml"/><Relationship Id="rId4" Type="http://schemas.openxmlformats.org/officeDocument/2006/relationships/oleObject" Target="../embeddings/oleObject25.bin"/></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8.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19.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20.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21.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22.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6.xml"/><Relationship Id="rId1" Type="http://schemas.openxmlformats.org/officeDocument/2006/relationships/vmlDrawing" Target="../drawings/vmlDrawing23.vml"/><Relationship Id="rId4" Type="http://schemas.openxmlformats.org/officeDocument/2006/relationships/oleObject" Target="../embeddings/oleObject37.bin"/></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6.xml"/><Relationship Id="rId1" Type="http://schemas.openxmlformats.org/officeDocument/2006/relationships/vmlDrawing" Target="../drawings/vmlDrawing24.vml"/><Relationship Id="rId4" Type="http://schemas.openxmlformats.org/officeDocument/2006/relationships/oleObject" Target="../embeddings/oleObject38.bin"/></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25.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26.vml"/><Relationship Id="rId4" Type="http://schemas.openxmlformats.org/officeDocument/2006/relationships/oleObject" Target="../embeddings/oleObject41.bin"/></Relationships>
</file>

<file path=ppt/slides/_rels/slide7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4.xml"/><Relationship Id="rId1" Type="http://schemas.openxmlformats.org/officeDocument/2006/relationships/vmlDrawing" Target="../drawings/vmlDrawing27.vml"/><Relationship Id="rId4" Type="http://schemas.openxmlformats.org/officeDocument/2006/relationships/oleObject" Target="../embeddings/oleObject42.bin"/></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6.xml"/><Relationship Id="rId1" Type="http://schemas.openxmlformats.org/officeDocument/2006/relationships/vmlDrawing" Target="../drawings/vmlDrawing28.vml"/><Relationship Id="rId6" Type="http://schemas.openxmlformats.org/officeDocument/2006/relationships/image" Target="../media/image50.png"/><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4.xml"/><Relationship Id="rId1" Type="http://schemas.openxmlformats.org/officeDocument/2006/relationships/vmlDrawing" Target="../drawings/vmlDrawing29.vml"/><Relationship Id="rId5" Type="http://schemas.openxmlformats.org/officeDocument/2006/relationships/image" Target="../media/image53.png"/><Relationship Id="rId4" Type="http://schemas.openxmlformats.org/officeDocument/2006/relationships/oleObject" Target="../embeddings/oleObject46.bin"/></Relationships>
</file>

<file path=ppt/slides/_rels/slide86.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6.xml"/><Relationship Id="rId1" Type="http://schemas.openxmlformats.org/officeDocument/2006/relationships/vmlDrawing" Target="../drawings/vmlDrawing30.v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4.xml"/><Relationship Id="rId1" Type="http://schemas.openxmlformats.org/officeDocument/2006/relationships/vmlDrawing" Target="../drawings/vmlDrawing31.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4.xml"/><Relationship Id="rId1" Type="http://schemas.openxmlformats.org/officeDocument/2006/relationships/vmlDrawing" Target="../drawings/vmlDrawing32.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楷体_GB2312" pitchFamily="49" charset="-122"/>
              </a:rPr>
              <a:t>市场风险 </a:t>
            </a:r>
            <a:r>
              <a:rPr lang="en-US" altLang="zh-CN" dirty="0">
                <a:ea typeface="楷体_GB2312" pitchFamily="49" charset="-122"/>
              </a:rPr>
              <a:t>Market Risk</a:t>
            </a:r>
            <a:endParaRPr lang="zh-CN" altLang="en-US" dirty="0"/>
          </a:p>
        </p:txBody>
      </p:sp>
      <p:sp>
        <p:nvSpPr>
          <p:cNvPr id="3" name="内容占位符 2"/>
          <p:cNvSpPr>
            <a:spLocks noGrp="1"/>
          </p:cNvSpPr>
          <p:nvPr>
            <p:ph idx="1"/>
          </p:nvPr>
        </p:nvSpPr>
        <p:spPr/>
        <p:txBody>
          <a:bodyPr/>
          <a:lstStyle/>
          <a:p>
            <a:pPr>
              <a:lnSpc>
                <a:spcPct val="145000"/>
              </a:lnSpc>
            </a:pPr>
            <a:r>
              <a:rPr lang="zh-CN" altLang="en-US" sz="2800" dirty="0">
                <a:latin typeface="楷体_GB2312" pitchFamily="49" charset="-122"/>
                <a:ea typeface="楷体_GB2312" pitchFamily="49" charset="-122"/>
              </a:rPr>
              <a:t>市场风险：市场条件变化给金融机构资产组合</a:t>
            </a:r>
            <a:r>
              <a:rPr lang="zh-CN" altLang="en-US" sz="2800" dirty="0" smtClean="0">
                <a:latin typeface="楷体_GB2312" pitchFamily="49" charset="-122"/>
                <a:ea typeface="楷体_GB2312" pitchFamily="49" charset="-122"/>
              </a:rPr>
              <a:t>带来</a:t>
            </a:r>
            <a:r>
              <a:rPr lang="zh-CN" altLang="en-US" sz="2800" dirty="0">
                <a:latin typeface="楷体_GB2312" pitchFamily="49" charset="-122"/>
                <a:ea typeface="楷体_GB2312" pitchFamily="49" charset="-122"/>
              </a:rPr>
              <a:t>的盈利不确定性。</a:t>
            </a:r>
            <a:r>
              <a:rPr lang="zh-CN" altLang="en-US" sz="2800" dirty="0" smtClean="0">
                <a:latin typeface="楷体_GB2312" pitchFamily="49" charset="-122"/>
                <a:ea typeface="楷体_GB2312" pitchFamily="49" charset="-122"/>
              </a:rPr>
              <a:t>市场条件包括资产价格、利率、市场波动性、市场流动性等。</a:t>
            </a:r>
            <a:endParaRPr lang="en-US" altLang="zh-CN" sz="2800" dirty="0" smtClean="0">
              <a:latin typeface="楷体_GB2312" pitchFamily="49" charset="-122"/>
              <a:ea typeface="楷体_GB2312" pitchFamily="49" charset="-122"/>
            </a:endParaRPr>
          </a:p>
          <a:p>
            <a:pPr>
              <a:lnSpc>
                <a:spcPct val="145000"/>
              </a:lnSpc>
            </a:pPr>
            <a:r>
              <a:rPr lang="zh-CN" altLang="en-US" sz="2800" dirty="0">
                <a:latin typeface="楷体_GB2312" pitchFamily="49" charset="-122"/>
                <a:ea typeface="楷体_GB2312" pitchFamily="49" charset="-122"/>
              </a:rPr>
              <a:t>市场风险 </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不利环境下潜在损失的估计值</a:t>
            </a:r>
            <a:endParaRPr lang="en-US" altLang="zh-CN" sz="2800" dirty="0">
              <a:latin typeface="楷体_GB2312" pitchFamily="49" charset="-122"/>
              <a:ea typeface="楷体_GB2312" pitchFamily="49" charset="-122"/>
            </a:endParaRPr>
          </a:p>
          <a:p>
            <a:pPr>
              <a:lnSpc>
                <a:spcPct val="145000"/>
              </a:lnSpc>
            </a:pPr>
            <a:r>
              <a:rPr lang="zh-CN" altLang="en-US" sz="2800" dirty="0" smtClean="0">
                <a:latin typeface="楷体_GB2312" pitchFamily="49" charset="-122"/>
                <a:ea typeface="楷体_GB2312" pitchFamily="49" charset="-122"/>
              </a:rPr>
              <a:t>市场风险</a:t>
            </a:r>
            <a:r>
              <a:rPr lang="zh-CN" altLang="en-US" sz="2800" dirty="0">
                <a:latin typeface="楷体_GB2312" pitchFamily="49" charset="-122"/>
                <a:ea typeface="楷体_GB2312" pitchFamily="49" charset="-122"/>
              </a:rPr>
              <a:t>的测量期，短至一天，长达一年。</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收益率变动的估测</a:t>
            </a:r>
            <a:endParaRPr lang="zh-CN" altLang="en-US" dirty="0"/>
          </a:p>
        </p:txBody>
      </p:sp>
      <p:sp>
        <p:nvSpPr>
          <p:cNvPr id="3" name="内容占位符 2"/>
          <p:cNvSpPr>
            <a:spLocks noGrp="1"/>
          </p:cNvSpPr>
          <p:nvPr>
            <p:ph idx="1"/>
          </p:nvPr>
        </p:nvSpPr>
        <p:spPr/>
        <p:txBody>
          <a:bodyPr/>
          <a:lstStyle/>
          <a:p>
            <a:pPr algn="just">
              <a:lnSpc>
                <a:spcPct val="140000"/>
              </a:lnSpc>
            </a:pPr>
            <a:r>
              <a:rPr lang="zh-CN" altLang="en-US" dirty="0" smtClean="0">
                <a:ea typeface="楷体_GB2312" pitchFamily="49" charset="-122"/>
              </a:rPr>
              <a:t>通过对过去利率变动的分析发现，收益率每日变动的均值（</a:t>
            </a:r>
            <a:r>
              <a:rPr lang="en-US" altLang="zh-CN" i="1" dirty="0" smtClean="0">
                <a:latin typeface="Symbol" pitchFamily="18" charset="2"/>
                <a:ea typeface="楷体_GB2312" pitchFamily="49" charset="-122"/>
              </a:rPr>
              <a:t>m</a:t>
            </a:r>
            <a:r>
              <a:rPr lang="zh-CN" altLang="en-US" dirty="0" smtClean="0">
                <a:ea typeface="楷体_GB2312" pitchFamily="49" charset="-122"/>
              </a:rPr>
              <a:t>）为</a:t>
            </a:r>
            <a:r>
              <a:rPr lang="en-US" altLang="zh-CN" dirty="0" smtClean="0">
                <a:ea typeface="楷体_GB2312" pitchFamily="49" charset="-122"/>
              </a:rPr>
              <a:t>0%</a:t>
            </a:r>
            <a:r>
              <a:rPr lang="zh-CN" altLang="en-US" dirty="0" smtClean="0">
                <a:ea typeface="楷体_GB2312" pitchFamily="49" charset="-122"/>
              </a:rPr>
              <a:t>，标准差（</a:t>
            </a:r>
            <a:r>
              <a:rPr lang="en-US" altLang="zh-CN" i="1" dirty="0" smtClean="0">
                <a:ea typeface="楷体_GB2312" pitchFamily="49" charset="-122"/>
              </a:rPr>
              <a:t>σ</a:t>
            </a:r>
            <a:r>
              <a:rPr lang="zh-CN" altLang="en-US" dirty="0" smtClean="0">
                <a:ea typeface="楷体_GB2312" pitchFamily="49" charset="-122"/>
              </a:rPr>
              <a:t>）为</a:t>
            </a:r>
            <a:r>
              <a:rPr lang="en-US" altLang="zh-CN" dirty="0" smtClean="0">
                <a:ea typeface="楷体_GB2312" pitchFamily="49" charset="-122"/>
              </a:rPr>
              <a:t>0.1%</a:t>
            </a:r>
            <a:r>
              <a:rPr lang="zh-CN" altLang="en-US" dirty="0" smtClean="0">
                <a:ea typeface="楷体_GB2312" pitchFamily="49" charset="-122"/>
              </a:rPr>
              <a:t>。</a:t>
            </a:r>
            <a:endParaRPr lang="en-US" altLang="zh-CN" dirty="0" smtClean="0">
              <a:ea typeface="楷体_GB2312" pitchFamily="49" charset="-122"/>
            </a:endParaRPr>
          </a:p>
          <a:p>
            <a:pPr algn="just">
              <a:lnSpc>
                <a:spcPct val="140000"/>
              </a:lnSpc>
            </a:pPr>
            <a:r>
              <a:rPr lang="zh-CN" altLang="en-US" dirty="0" smtClean="0">
                <a:ea typeface="楷体_GB2312" pitchFamily="49" charset="-122"/>
              </a:rPr>
              <a:t>从统计学中我们知道，收益率每日变动有</a:t>
            </a:r>
            <a:r>
              <a:rPr lang="en-US" altLang="zh-CN" dirty="0" smtClean="0">
                <a:ea typeface="楷体_GB2312" pitchFamily="49" charset="-122"/>
              </a:rPr>
              <a:t>90%</a:t>
            </a:r>
            <a:r>
              <a:rPr lang="zh-CN" altLang="en-US" dirty="0" smtClean="0">
                <a:ea typeface="楷体_GB2312" pitchFamily="49" charset="-122"/>
              </a:rPr>
              <a:t>可能落在</a:t>
            </a:r>
            <a:r>
              <a:rPr lang="en-US" altLang="zh-CN" dirty="0" smtClean="0">
                <a:ea typeface="楷体_GB2312" pitchFamily="49" charset="-122"/>
              </a:rPr>
              <a:t>[</a:t>
            </a:r>
            <a:r>
              <a:rPr lang="en-US" altLang="zh-CN" i="1" dirty="0" smtClean="0">
                <a:latin typeface="Symbol" pitchFamily="18" charset="2"/>
                <a:ea typeface="楷体_GB2312" pitchFamily="49" charset="-122"/>
              </a:rPr>
              <a:t>m</a:t>
            </a:r>
            <a:r>
              <a:rPr lang="en-US" altLang="zh-CN" dirty="0" smtClean="0">
                <a:ea typeface="楷体_GB2312" pitchFamily="49" charset="-122"/>
              </a:rPr>
              <a:t>-1.65</a:t>
            </a:r>
            <a:r>
              <a:rPr lang="en-US" altLang="zh-CN" i="1" dirty="0" smtClean="0">
                <a:ea typeface="楷体_GB2312" pitchFamily="49" charset="-122"/>
              </a:rPr>
              <a:t>σ</a:t>
            </a:r>
            <a:r>
              <a:rPr lang="en-US" altLang="zh-CN" dirty="0" smtClean="0">
                <a:ea typeface="楷体_GB2312" pitchFamily="49" charset="-122"/>
              </a:rPr>
              <a:t>,</a:t>
            </a:r>
            <a:r>
              <a:rPr lang="en-US" altLang="zh-CN" i="1" dirty="0" smtClean="0">
                <a:latin typeface="Symbol" pitchFamily="18" charset="2"/>
                <a:ea typeface="楷体_GB2312" pitchFamily="49" charset="-122"/>
              </a:rPr>
              <a:t> m</a:t>
            </a:r>
            <a:r>
              <a:rPr lang="en-US" altLang="zh-CN" dirty="0" smtClean="0">
                <a:ea typeface="楷体_GB2312" pitchFamily="49" charset="-122"/>
              </a:rPr>
              <a:t>+1.65</a:t>
            </a:r>
            <a:r>
              <a:rPr lang="en-US" altLang="zh-CN" i="1" dirty="0" smtClean="0">
                <a:ea typeface="楷体_GB2312" pitchFamily="49" charset="-122"/>
              </a:rPr>
              <a:t>σ</a:t>
            </a:r>
            <a:r>
              <a:rPr lang="en-US" altLang="zh-CN" dirty="0" smtClean="0">
                <a:ea typeface="楷体_GB2312" pitchFamily="49" charset="-122"/>
              </a:rPr>
              <a:t>]=[-0.165%, 0.165%]</a:t>
            </a:r>
            <a:r>
              <a:rPr lang="zh-CN" altLang="en-US" dirty="0" smtClean="0">
                <a:ea typeface="楷体_GB2312" pitchFamily="49" charset="-122"/>
              </a:rPr>
              <a:t> 内，有</a:t>
            </a:r>
            <a:r>
              <a:rPr lang="en-US" altLang="zh-CN" dirty="0" smtClean="0">
                <a:ea typeface="楷体_GB2312" pitchFamily="49" charset="-122"/>
              </a:rPr>
              <a:t>5%</a:t>
            </a:r>
            <a:r>
              <a:rPr lang="zh-CN" altLang="en-US" dirty="0" smtClean="0">
                <a:ea typeface="楷体_GB2312" pitchFamily="49" charset="-122"/>
              </a:rPr>
              <a:t>的可能超过</a:t>
            </a:r>
            <a:r>
              <a:rPr lang="en-US" altLang="zh-CN" dirty="0" smtClean="0">
                <a:ea typeface="楷体_GB2312" pitchFamily="49" charset="-122"/>
              </a:rPr>
              <a:t>0.165%</a:t>
            </a:r>
            <a:r>
              <a:rPr lang="zh-CN" altLang="en-US" dirty="0" smtClean="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日风险收益的计算</a:t>
            </a:r>
            <a:endParaRPr lang="zh-CN" altLang="en-US" dirty="0"/>
          </a:p>
        </p:txBody>
      </p:sp>
      <p:sp>
        <p:nvSpPr>
          <p:cNvPr id="3" name="内容占位符 2"/>
          <p:cNvSpPr>
            <a:spLocks noGrp="1"/>
          </p:cNvSpPr>
          <p:nvPr>
            <p:ph idx="1"/>
          </p:nvPr>
        </p:nvSpPr>
        <p:spPr>
          <a:xfrm>
            <a:off x="457200" y="1600200"/>
            <a:ext cx="8229600" cy="4781128"/>
          </a:xfrm>
        </p:spPr>
        <p:txBody>
          <a:bodyPr/>
          <a:lstStyle/>
          <a:p>
            <a:pPr algn="just">
              <a:lnSpc>
                <a:spcPct val="140000"/>
              </a:lnSpc>
            </a:pPr>
            <a:r>
              <a:rPr lang="zh-CN" altLang="en-US" dirty="0" smtClean="0">
                <a:ea typeface="楷体_GB2312" pitchFamily="49" charset="-122"/>
              </a:rPr>
              <a:t>在</a:t>
            </a:r>
            <a:r>
              <a:rPr lang="en-US" altLang="zh-CN" dirty="0" smtClean="0">
                <a:ea typeface="楷体_GB2312" pitchFamily="49" charset="-122"/>
              </a:rPr>
              <a:t>95%</a:t>
            </a:r>
            <a:r>
              <a:rPr lang="zh-CN" altLang="en-US" dirty="0" smtClean="0">
                <a:ea typeface="楷体_GB2312" pitchFamily="49" charset="-122"/>
              </a:rPr>
              <a:t>的置信水平下，零息债券头寸的日风险收益为：</a:t>
            </a:r>
            <a:endParaRPr lang="en-US" altLang="zh-CN" dirty="0" smtClean="0">
              <a:ea typeface="楷体_GB2312" pitchFamily="49" charset="-122"/>
            </a:endParaRPr>
          </a:p>
          <a:p>
            <a:pPr algn="just">
              <a:lnSpc>
                <a:spcPct val="140000"/>
              </a:lnSpc>
              <a:buNone/>
            </a:pPr>
            <a:r>
              <a:rPr lang="en-US" altLang="zh-CN" i="1" dirty="0" smtClean="0">
                <a:ea typeface="楷体_GB2312" pitchFamily="49" charset="-122"/>
              </a:rPr>
              <a:t>        DEAR</a:t>
            </a:r>
            <a:r>
              <a:rPr lang="en-US" altLang="zh-CN" dirty="0" smtClean="0">
                <a:ea typeface="楷体_GB2312" pitchFamily="49" charset="-122"/>
              </a:rPr>
              <a:t>=$10,770</a:t>
            </a:r>
          </a:p>
          <a:p>
            <a:pPr algn="just">
              <a:lnSpc>
                <a:spcPct val="140000"/>
              </a:lnSpc>
              <a:buNone/>
            </a:pPr>
            <a:r>
              <a:rPr lang="en-US" altLang="zh-CN" dirty="0" smtClean="0">
                <a:ea typeface="楷体_GB2312" pitchFamily="49" charset="-122"/>
              </a:rPr>
              <a:t>                    =</a:t>
            </a:r>
            <a:r>
              <a:rPr lang="en-US" altLang="zh-CN" i="1" dirty="0" smtClean="0">
                <a:ea typeface="楷体_GB2312" pitchFamily="49" charset="-122"/>
              </a:rPr>
              <a:t> MV</a:t>
            </a:r>
            <a:r>
              <a:rPr lang="en-US" altLang="zh-CN" dirty="0" smtClean="0">
                <a:ea typeface="楷体_GB2312" pitchFamily="49" charset="-122"/>
              </a:rPr>
              <a:t>×</a:t>
            </a:r>
            <a:r>
              <a:rPr lang="en-US" altLang="zh-CN" i="1" dirty="0" smtClean="0">
                <a:latin typeface="Symbol" pitchFamily="18" charset="2"/>
                <a:ea typeface="楷体_GB2312" pitchFamily="49" charset="-122"/>
              </a:rPr>
              <a:t>s </a:t>
            </a:r>
            <a:r>
              <a:rPr lang="en-US" altLang="zh-CN" dirty="0" smtClean="0">
                <a:ea typeface="楷体_GB2312" pitchFamily="49" charset="-122"/>
              </a:rPr>
              <a:t>=</a:t>
            </a:r>
            <a:r>
              <a:rPr lang="en-US" altLang="zh-CN" i="1" dirty="0" smtClean="0">
                <a:ea typeface="楷体_GB2312" pitchFamily="49" charset="-122"/>
              </a:rPr>
              <a:t> </a:t>
            </a:r>
            <a:r>
              <a:rPr lang="en-US" altLang="zh-CN" dirty="0" smtClean="0">
                <a:ea typeface="楷体_GB2312" pitchFamily="49" charset="-122"/>
              </a:rPr>
              <a:t>1,000,000×0.01077</a:t>
            </a:r>
          </a:p>
          <a:p>
            <a:pPr algn="just">
              <a:lnSpc>
                <a:spcPct val="140000"/>
              </a:lnSpc>
              <a:buFont typeface="Symbol" pitchFamily="18" charset="2"/>
              <a:buChar char=" "/>
            </a:pPr>
            <a:r>
              <a:rPr lang="en-US" altLang="zh-CN" i="1" dirty="0" smtClean="0">
                <a:latin typeface="Symbol" pitchFamily="18" charset="2"/>
                <a:ea typeface="楷体_GB2312" pitchFamily="49" charset="-122"/>
              </a:rPr>
              <a:t>     s</a:t>
            </a:r>
            <a:r>
              <a:rPr lang="en-US" altLang="zh-CN" i="1" dirty="0" smtClean="0">
                <a:ea typeface="楷体_GB2312" pitchFamily="49" charset="-122"/>
              </a:rPr>
              <a:t> </a:t>
            </a:r>
            <a:r>
              <a:rPr lang="en-US" altLang="zh-CN" dirty="0" smtClean="0">
                <a:ea typeface="楷体_GB2312" pitchFamily="49" charset="-122"/>
              </a:rPr>
              <a:t>= 0.01077</a:t>
            </a:r>
          </a:p>
          <a:p>
            <a:pPr algn="just">
              <a:lnSpc>
                <a:spcPct val="140000"/>
              </a:lnSpc>
              <a:buFont typeface="Symbol" pitchFamily="18" charset="2"/>
              <a:buChar char=" "/>
            </a:pPr>
            <a:r>
              <a:rPr lang="en-US" altLang="zh-CN" dirty="0" smtClean="0">
                <a:ea typeface="楷体_GB2312" pitchFamily="49" charset="-122"/>
              </a:rPr>
              <a:t>         =</a:t>
            </a:r>
            <a:r>
              <a:rPr lang="zh-CN" altLang="en-US" dirty="0" smtClean="0">
                <a:ea typeface="楷体_GB2312" pitchFamily="49" charset="-122"/>
              </a:rPr>
              <a:t>价格敏感度</a:t>
            </a:r>
            <a:r>
              <a:rPr lang="en-US" altLang="zh-CN" dirty="0" smtClean="0">
                <a:ea typeface="楷体_GB2312" pitchFamily="49" charset="-122"/>
              </a:rPr>
              <a:t>×</a:t>
            </a:r>
            <a:r>
              <a:rPr lang="zh-CN" altLang="en-US" dirty="0" smtClean="0">
                <a:ea typeface="楷体_GB2312" pitchFamily="49" charset="-122"/>
              </a:rPr>
              <a:t>不利变动</a:t>
            </a:r>
            <a:r>
              <a:rPr lang="en-US" altLang="zh-CN" dirty="0" smtClean="0">
                <a:ea typeface="楷体_GB2312" pitchFamily="49" charset="-122"/>
              </a:rPr>
              <a:t>= 6.527× 0.165%</a:t>
            </a:r>
            <a:endParaRPr lang="zh-CN" altLang="en-US" dirty="0"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风险价值的计算</a:t>
            </a:r>
            <a:endParaRPr lang="zh-CN" altLang="en-US" dirty="0"/>
          </a:p>
        </p:txBody>
      </p:sp>
      <p:sp>
        <p:nvSpPr>
          <p:cNvPr id="3" name="内容占位符 2"/>
          <p:cNvSpPr>
            <a:spLocks noGrp="1"/>
          </p:cNvSpPr>
          <p:nvPr>
            <p:ph idx="1"/>
          </p:nvPr>
        </p:nvSpPr>
        <p:spPr/>
        <p:txBody>
          <a:bodyPr/>
          <a:lstStyle/>
          <a:p>
            <a:pPr algn="just">
              <a:lnSpc>
                <a:spcPct val="140000"/>
              </a:lnSpc>
            </a:pPr>
            <a:r>
              <a:rPr lang="zh-CN" altLang="en-US" dirty="0" smtClean="0">
                <a:ea typeface="楷体_GB2312" pitchFamily="49" charset="-122"/>
              </a:rPr>
              <a:t>在</a:t>
            </a:r>
            <a:r>
              <a:rPr lang="en-US" altLang="zh-CN" dirty="0" smtClean="0">
                <a:ea typeface="楷体_GB2312" pitchFamily="49" charset="-122"/>
              </a:rPr>
              <a:t>95%</a:t>
            </a:r>
            <a:r>
              <a:rPr lang="zh-CN" altLang="en-US" dirty="0" smtClean="0">
                <a:ea typeface="楷体_GB2312" pitchFamily="49" charset="-122"/>
              </a:rPr>
              <a:t>的置信水平下，零息债券头寸的</a:t>
            </a:r>
            <a:r>
              <a:rPr lang="en-US" altLang="zh-CN" dirty="0" smtClean="0">
                <a:ea typeface="楷体_GB2312" pitchFamily="49" charset="-122"/>
              </a:rPr>
              <a:t>5</a:t>
            </a:r>
            <a:r>
              <a:rPr lang="zh-CN" altLang="en-US" dirty="0" smtClean="0">
                <a:ea typeface="楷体_GB2312" pitchFamily="49" charset="-122"/>
              </a:rPr>
              <a:t>天期、</a:t>
            </a:r>
            <a:r>
              <a:rPr lang="en-US" altLang="zh-CN" dirty="0" smtClean="0">
                <a:ea typeface="楷体_GB2312" pitchFamily="49" charset="-122"/>
              </a:rPr>
              <a:t>10</a:t>
            </a:r>
            <a:r>
              <a:rPr lang="zh-CN" altLang="en-US" dirty="0" smtClean="0">
                <a:ea typeface="楷体_GB2312" pitchFamily="49" charset="-122"/>
              </a:rPr>
              <a:t>天期、</a:t>
            </a:r>
            <a:r>
              <a:rPr lang="en-US" altLang="zh-CN" i="1" dirty="0" smtClean="0">
                <a:ea typeface="楷体_GB2312" pitchFamily="49" charset="-122"/>
              </a:rPr>
              <a:t>N</a:t>
            </a:r>
            <a:r>
              <a:rPr lang="zh-CN" altLang="en-US" dirty="0" smtClean="0">
                <a:ea typeface="楷体_GB2312" pitchFamily="49" charset="-122"/>
              </a:rPr>
              <a:t>天期风险价值为：</a:t>
            </a:r>
            <a:endParaRPr lang="en-US" altLang="zh-CN" dirty="0" smtClean="0"/>
          </a:p>
          <a:p>
            <a:pPr>
              <a:buNone/>
            </a:pPr>
            <a:endParaRPr lang="zh-CN" altLang="en-US" dirty="0"/>
          </a:p>
        </p:txBody>
      </p:sp>
      <p:graphicFrame>
        <p:nvGraphicFramePr>
          <p:cNvPr id="140290" name="Object 2"/>
          <p:cNvGraphicFramePr>
            <a:graphicFrameLocks noChangeAspect="1"/>
          </p:cNvGraphicFramePr>
          <p:nvPr/>
        </p:nvGraphicFramePr>
        <p:xfrm>
          <a:off x="1403648" y="3284984"/>
          <a:ext cx="5024438" cy="2173287"/>
        </p:xfrm>
        <a:graphic>
          <a:graphicData uri="http://schemas.openxmlformats.org/presentationml/2006/ole">
            <p:oleObj spid="_x0000_s141314" name="Equation" r:id="rId4" imgW="1815840" imgH="7873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40290"/>
                                        </p:tgtEl>
                                        <p:attrNameLst>
                                          <p:attrName>style.visibility</p:attrName>
                                        </p:attrNameLst>
                                      </p:cBhvr>
                                      <p:to>
                                        <p:strVal val="visible"/>
                                      </p:to>
                                    </p:set>
                                    <p:animEffect transition="in" filter="blinds(horizontal)">
                                      <p:cBhvr>
                                        <p:cTn id="10" dur="500"/>
                                        <p:tgtEl>
                                          <p:spTgt spid="140290"/>
                                        </p:tgtEl>
                                      </p:cBhvr>
                                    </p:animEffect>
                                  </p:childTnLst>
                                  <p:subTnLst>
                                    <p:animClr>
                                      <p:cBhvr override="childStyle">
                                        <p:cTn dur="1" fill="hold" display="0" masterRel="nextClick" afterEffect="1"/>
                                        <p:tgtEl>
                                          <p:spTgt spid="140290"/>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en-US" altLang="zh-CN" dirty="0" smtClean="0"/>
              <a:t>P291</a:t>
            </a:r>
            <a:r>
              <a:rPr lang="zh-CN" altLang="en-US" dirty="0" smtClean="0"/>
              <a:t>（中文，</a:t>
            </a:r>
            <a:r>
              <a:rPr lang="en-US" altLang="zh-CN" dirty="0" smtClean="0"/>
              <a:t>277</a:t>
            </a:r>
            <a:r>
              <a:rPr lang="zh-CN" altLang="en-US" dirty="0" smtClean="0"/>
              <a:t>页），</a:t>
            </a:r>
            <a:r>
              <a:rPr lang="en-US" altLang="zh-CN" dirty="0" smtClean="0"/>
              <a:t>Q4</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外汇的</a:t>
            </a:r>
            <a:r>
              <a:rPr lang="zh-CN" altLang="en-US" dirty="0" smtClean="0"/>
              <a:t>日风险收益 </a:t>
            </a:r>
            <a:endParaRPr lang="zh-CN" altLang="en-US" dirty="0"/>
          </a:p>
        </p:txBody>
      </p:sp>
      <p:sp>
        <p:nvSpPr>
          <p:cNvPr id="3" name="内容占位符 2"/>
          <p:cNvSpPr>
            <a:spLocks noGrp="1"/>
          </p:cNvSpPr>
          <p:nvPr>
            <p:ph idx="1"/>
          </p:nvPr>
        </p:nvSpPr>
        <p:spPr/>
        <p:txBody>
          <a:bodyPr/>
          <a:lstStyle/>
          <a:p>
            <a:r>
              <a:rPr lang="zh-CN" altLang="en-US" dirty="0" smtClean="0">
                <a:ea typeface="楷体_GB2312" pitchFamily="49" charset="-122"/>
              </a:rPr>
              <a:t>即期市场有一笔</a:t>
            </a:r>
            <a:r>
              <a:rPr lang="en-US" altLang="zh-CN" dirty="0" smtClean="0">
                <a:ea typeface="楷体_GB2312" pitchFamily="49" charset="-122"/>
              </a:rPr>
              <a:t>1,600,000</a:t>
            </a:r>
            <a:r>
              <a:rPr lang="zh-CN" altLang="en-US" dirty="0" smtClean="0">
                <a:ea typeface="楷体_GB2312" pitchFamily="49" charset="-122"/>
              </a:rPr>
              <a:t>瑞士法郎（</a:t>
            </a:r>
            <a:r>
              <a:rPr lang="en-US" altLang="zh-CN" dirty="0" err="1" smtClean="0">
                <a:ea typeface="楷体_GB2312" pitchFamily="49" charset="-122"/>
              </a:rPr>
              <a:t>Swf</a:t>
            </a:r>
            <a:r>
              <a:rPr lang="zh-CN" altLang="en-US" dirty="0" smtClean="0">
                <a:ea typeface="楷体_GB2312" pitchFamily="49" charset="-122"/>
              </a:rPr>
              <a:t>）的交易头寸。汇率为</a:t>
            </a:r>
            <a:r>
              <a:rPr lang="en-US" altLang="zh-CN" dirty="0" smtClean="0">
                <a:ea typeface="楷体_GB2312" pitchFamily="49" charset="-122"/>
              </a:rPr>
              <a:t>$0.625/</a:t>
            </a:r>
            <a:r>
              <a:rPr lang="en-US" altLang="zh-CN" dirty="0" err="1" smtClean="0">
                <a:ea typeface="楷体_GB2312" pitchFamily="49" charset="-122"/>
              </a:rPr>
              <a:t>Swf</a:t>
            </a:r>
            <a:r>
              <a:rPr lang="zh-CN" altLang="en-US" dirty="0" smtClean="0">
                <a:ea typeface="楷体_GB2312" pitchFamily="49" charset="-122"/>
              </a:rPr>
              <a:t>。</a:t>
            </a:r>
            <a:endParaRPr lang="en-US" altLang="zh-CN" dirty="0" smtClean="0">
              <a:ea typeface="楷体_GB2312" pitchFamily="49" charset="-122"/>
            </a:endParaRPr>
          </a:p>
          <a:p>
            <a:pPr algn="just">
              <a:lnSpc>
                <a:spcPct val="140000"/>
              </a:lnSpc>
            </a:pPr>
            <a:r>
              <a:rPr lang="zh-CN" altLang="en-US" dirty="0" smtClean="0">
                <a:ea typeface="楷体_GB2312" pitchFamily="49" charset="-122"/>
              </a:rPr>
              <a:t>头寸的市值 </a:t>
            </a:r>
            <a:r>
              <a:rPr lang="en-US" altLang="zh-CN" dirty="0" smtClean="0">
                <a:ea typeface="楷体_GB2312" pitchFamily="49" charset="-122"/>
              </a:rPr>
              <a:t>=$1,000,000 </a:t>
            </a:r>
          </a:p>
          <a:p>
            <a:pPr algn="just">
              <a:lnSpc>
                <a:spcPct val="140000"/>
              </a:lnSpc>
              <a:buNone/>
            </a:pPr>
            <a:r>
              <a:rPr lang="en-US" altLang="zh-CN" dirty="0" smtClean="0">
                <a:ea typeface="楷体_GB2312" pitchFamily="49" charset="-122"/>
              </a:rPr>
              <a:t>                          = Swf1,600,000×($0.625/</a:t>
            </a:r>
            <a:r>
              <a:rPr lang="en-US" altLang="zh-CN" dirty="0" err="1" smtClean="0">
                <a:ea typeface="楷体_GB2312" pitchFamily="49" charset="-122"/>
              </a:rPr>
              <a:t>Swf</a:t>
            </a:r>
            <a:r>
              <a:rPr lang="en-US" altLang="zh-CN" dirty="0" smtClean="0">
                <a:ea typeface="楷体_GB2312" pitchFamily="49" charset="-122"/>
              </a:rPr>
              <a:t>)                       </a:t>
            </a:r>
          </a:p>
          <a:p>
            <a:endParaRPr lang="zh-CN" altLang="en-US"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外汇的</a:t>
            </a:r>
            <a:r>
              <a:rPr lang="zh-CN" altLang="en-US" dirty="0" smtClean="0"/>
              <a:t>日风险收益 </a:t>
            </a:r>
            <a:endParaRPr lang="zh-CN" altLang="en-US" dirty="0"/>
          </a:p>
        </p:txBody>
      </p:sp>
      <p:sp>
        <p:nvSpPr>
          <p:cNvPr id="3" name="内容占位符 2"/>
          <p:cNvSpPr>
            <a:spLocks noGrp="1"/>
          </p:cNvSpPr>
          <p:nvPr>
            <p:ph idx="1"/>
          </p:nvPr>
        </p:nvSpPr>
        <p:spPr>
          <a:xfrm>
            <a:off x="457200" y="1600200"/>
            <a:ext cx="8229600" cy="4781128"/>
          </a:xfrm>
        </p:spPr>
        <p:txBody>
          <a:bodyPr/>
          <a:lstStyle/>
          <a:p>
            <a:pPr algn="just">
              <a:lnSpc>
                <a:spcPct val="140000"/>
              </a:lnSpc>
            </a:pPr>
            <a:r>
              <a:rPr lang="zh-CN" altLang="en-US" dirty="0" smtClean="0">
                <a:ea typeface="楷体_GB2312" pitchFamily="49" charset="-122"/>
              </a:rPr>
              <a:t>假定汇率</a:t>
            </a:r>
            <a:r>
              <a:rPr lang="en-US" altLang="zh-CN" dirty="0" smtClean="0">
                <a:ea typeface="楷体_GB2312" pitchFamily="49" charset="-122"/>
              </a:rPr>
              <a:t>$/</a:t>
            </a:r>
            <a:r>
              <a:rPr lang="en-US" altLang="zh-CN" dirty="0" err="1" smtClean="0">
                <a:ea typeface="楷体_GB2312" pitchFamily="49" charset="-122"/>
              </a:rPr>
              <a:t>Swf</a:t>
            </a:r>
            <a:r>
              <a:rPr lang="zh-CN" altLang="en-US" dirty="0" smtClean="0">
                <a:ea typeface="楷体_GB2312" pitchFamily="49" charset="-122"/>
              </a:rPr>
              <a:t>每日变动的均值为</a:t>
            </a:r>
            <a:r>
              <a:rPr lang="en-US" altLang="zh-CN" dirty="0" smtClean="0">
                <a:ea typeface="楷体_GB2312" pitchFamily="49" charset="-122"/>
              </a:rPr>
              <a:t>0%</a:t>
            </a:r>
            <a:r>
              <a:rPr lang="zh-CN" altLang="en-US" dirty="0" smtClean="0">
                <a:ea typeface="楷体_GB2312" pitchFamily="49" charset="-122"/>
              </a:rPr>
              <a:t>，标准差（</a:t>
            </a:r>
            <a:r>
              <a:rPr lang="en-US" altLang="zh-CN" dirty="0" smtClean="0">
                <a:ea typeface="楷体_GB2312" pitchFamily="49" charset="-122"/>
              </a:rPr>
              <a:t>σ</a:t>
            </a:r>
            <a:r>
              <a:rPr lang="zh-CN" altLang="en-US" dirty="0" smtClean="0">
                <a:ea typeface="楷体_GB2312" pitchFamily="49" charset="-122"/>
              </a:rPr>
              <a:t>）是</a:t>
            </a:r>
            <a:r>
              <a:rPr lang="en-US" altLang="zh-CN" dirty="0" smtClean="0">
                <a:ea typeface="楷体_GB2312" pitchFamily="49" charset="-122"/>
              </a:rPr>
              <a:t>56.5</a:t>
            </a:r>
            <a:r>
              <a:rPr lang="zh-CN" altLang="en-US" dirty="0" smtClean="0">
                <a:ea typeface="楷体_GB2312" pitchFamily="49" charset="-122"/>
              </a:rPr>
              <a:t>基点（</a:t>
            </a:r>
            <a:r>
              <a:rPr lang="en-US" altLang="zh-CN" dirty="0" smtClean="0">
                <a:ea typeface="楷体_GB2312" pitchFamily="49" charset="-122"/>
              </a:rPr>
              <a:t>0.565%</a:t>
            </a:r>
            <a:r>
              <a:rPr lang="zh-CN" altLang="en-US" dirty="0" smtClean="0">
                <a:ea typeface="楷体_GB2312" pitchFamily="49" charset="-122"/>
              </a:rPr>
              <a:t>）。</a:t>
            </a:r>
            <a:endParaRPr lang="en-US" altLang="zh-CN" dirty="0" smtClean="0">
              <a:ea typeface="楷体_GB2312" pitchFamily="49" charset="-122"/>
            </a:endParaRPr>
          </a:p>
          <a:p>
            <a:pPr algn="just">
              <a:lnSpc>
                <a:spcPct val="140000"/>
              </a:lnSpc>
            </a:pPr>
            <a:r>
              <a:rPr lang="zh-CN" altLang="en-US" dirty="0" smtClean="0">
                <a:ea typeface="楷体_GB2312" pitchFamily="49" charset="-122"/>
              </a:rPr>
              <a:t>在</a:t>
            </a:r>
            <a:r>
              <a:rPr lang="en-US" altLang="zh-CN" dirty="0" smtClean="0">
                <a:ea typeface="楷体_GB2312" pitchFamily="49" charset="-122"/>
              </a:rPr>
              <a:t>95%</a:t>
            </a:r>
            <a:r>
              <a:rPr lang="zh-CN" altLang="en-US" dirty="0" smtClean="0">
                <a:ea typeface="楷体_GB2312" pitchFamily="49" charset="-122"/>
              </a:rPr>
              <a:t>的置信水平下，</a:t>
            </a:r>
          </a:p>
          <a:p>
            <a:pPr algn="just">
              <a:lnSpc>
                <a:spcPct val="140000"/>
              </a:lnSpc>
              <a:buNone/>
            </a:pPr>
            <a:r>
              <a:rPr lang="en-US" altLang="zh-CN" dirty="0" smtClean="0">
                <a:ea typeface="楷体_GB2312" pitchFamily="49" charset="-122"/>
              </a:rPr>
              <a:t>     </a:t>
            </a:r>
            <a:r>
              <a:rPr lang="en-US" altLang="zh-CN" i="1" dirty="0" smtClean="0">
                <a:ea typeface="楷体_GB2312" pitchFamily="49" charset="-122"/>
              </a:rPr>
              <a:t>DEAR</a:t>
            </a:r>
            <a:r>
              <a:rPr lang="en-US" altLang="zh-CN" dirty="0" smtClean="0">
                <a:ea typeface="楷体_GB2312" pitchFamily="49" charset="-122"/>
              </a:rPr>
              <a:t> = $9,320 </a:t>
            </a:r>
          </a:p>
          <a:p>
            <a:pPr algn="just">
              <a:lnSpc>
                <a:spcPct val="140000"/>
              </a:lnSpc>
              <a:buNone/>
            </a:pPr>
            <a:r>
              <a:rPr lang="en-US" altLang="zh-CN" dirty="0" smtClean="0">
                <a:ea typeface="楷体_GB2312" pitchFamily="49" charset="-122"/>
              </a:rPr>
              <a:t>                 =</a:t>
            </a:r>
            <a:r>
              <a:rPr lang="zh-CN" altLang="en-US" dirty="0" smtClean="0">
                <a:ea typeface="楷体_GB2312" pitchFamily="49" charset="-122"/>
              </a:rPr>
              <a:t>头寸的市值</a:t>
            </a:r>
            <a:r>
              <a:rPr lang="en-US" altLang="zh-CN" dirty="0" smtClean="0">
                <a:ea typeface="楷体_GB2312" pitchFamily="49" charset="-122"/>
              </a:rPr>
              <a:t> ×</a:t>
            </a:r>
            <a:r>
              <a:rPr lang="zh-CN" altLang="en-US" dirty="0" smtClean="0">
                <a:ea typeface="楷体_GB2312" pitchFamily="49" charset="-122"/>
              </a:rPr>
              <a:t>标准差</a:t>
            </a:r>
            <a:r>
              <a:rPr lang="en-US" altLang="zh-CN" dirty="0" smtClean="0">
                <a:ea typeface="楷体_GB2312" pitchFamily="49" charset="-122"/>
              </a:rPr>
              <a:t>×1.65</a:t>
            </a:r>
            <a:endParaRPr lang="zh-CN" altLang="en-US" dirty="0" smtClean="0">
              <a:ea typeface="楷体_GB2312" pitchFamily="49" charset="-122"/>
            </a:endParaRPr>
          </a:p>
          <a:p>
            <a:pPr algn="just">
              <a:lnSpc>
                <a:spcPct val="140000"/>
              </a:lnSpc>
              <a:buNone/>
            </a:pPr>
            <a:r>
              <a:rPr lang="en-US" altLang="zh-CN" dirty="0" smtClean="0">
                <a:ea typeface="楷体_GB2312" pitchFamily="49" charset="-122"/>
              </a:rPr>
              <a:t>                 =$1,000,000 × 0.00565 ×1.65</a:t>
            </a:r>
            <a:endParaRPr lang="zh-CN" altLang="en-US"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股票的</a:t>
            </a:r>
            <a:r>
              <a:rPr lang="zh-CN" altLang="en-US" dirty="0" smtClean="0"/>
              <a:t>日风险收益 </a:t>
            </a:r>
            <a:endParaRPr lang="zh-CN" altLang="en-US" dirty="0"/>
          </a:p>
        </p:txBody>
      </p:sp>
      <p:sp>
        <p:nvSpPr>
          <p:cNvPr id="3" name="内容占位符 2"/>
          <p:cNvSpPr>
            <a:spLocks noGrp="1"/>
          </p:cNvSpPr>
          <p:nvPr>
            <p:ph idx="1"/>
          </p:nvPr>
        </p:nvSpPr>
        <p:spPr/>
        <p:txBody>
          <a:bodyPr/>
          <a:lstStyle/>
          <a:p>
            <a:pPr>
              <a:lnSpc>
                <a:spcPct val="130000"/>
              </a:lnSpc>
            </a:pPr>
            <a:r>
              <a:rPr lang="en-US" altLang="zh-CN" dirty="0" smtClean="0">
                <a:ea typeface="楷体_GB2312" pitchFamily="49" charset="-122"/>
              </a:rPr>
              <a:t>$1,000,000</a:t>
            </a:r>
            <a:r>
              <a:rPr lang="zh-CN" altLang="en-US" dirty="0" smtClean="0">
                <a:ea typeface="楷体_GB2312" pitchFamily="49" charset="-122"/>
              </a:rPr>
              <a:t>的股票交易头寸，它反映美国市场指数（例如</a:t>
            </a:r>
            <a:r>
              <a:rPr lang="en-US" altLang="zh-CN" dirty="0" smtClean="0">
                <a:ea typeface="楷体_GB2312" pitchFamily="49" charset="-122"/>
              </a:rPr>
              <a:t>Wilshire5000</a:t>
            </a:r>
            <a:r>
              <a:rPr lang="zh-CN" altLang="en-US" dirty="0" smtClean="0">
                <a:ea typeface="楷体_GB2312" pitchFamily="49" charset="-122"/>
              </a:rPr>
              <a:t>）。股票市场指数回报的每日变动的标准差（</a:t>
            </a:r>
            <a:r>
              <a:rPr lang="en-US" altLang="zh-CN" i="1" dirty="0" smtClean="0">
                <a:ea typeface="楷体_GB2312" pitchFamily="49" charset="-122"/>
              </a:rPr>
              <a:t>σ</a:t>
            </a:r>
            <a:r>
              <a:rPr lang="zh-CN" altLang="en-US" dirty="0" smtClean="0">
                <a:ea typeface="楷体_GB2312" pitchFamily="49" charset="-122"/>
              </a:rPr>
              <a:t>）是</a:t>
            </a:r>
            <a:r>
              <a:rPr lang="en-US" altLang="zh-CN" dirty="0" smtClean="0">
                <a:ea typeface="楷体_GB2312" pitchFamily="49" charset="-122"/>
              </a:rPr>
              <a:t>2%</a:t>
            </a:r>
            <a:r>
              <a:rPr lang="zh-CN" altLang="en-US" dirty="0" smtClean="0">
                <a:ea typeface="楷体_GB2312" pitchFamily="49" charset="-122"/>
              </a:rPr>
              <a:t>。</a:t>
            </a:r>
            <a:endParaRPr lang="en-US" altLang="zh-CN" dirty="0" smtClean="0">
              <a:ea typeface="楷体_GB2312" pitchFamily="49" charset="-122"/>
            </a:endParaRPr>
          </a:p>
          <a:p>
            <a:pPr>
              <a:lnSpc>
                <a:spcPct val="130000"/>
              </a:lnSpc>
            </a:pPr>
            <a:r>
              <a:rPr lang="zh-CN" altLang="en-US" dirty="0" smtClean="0">
                <a:ea typeface="楷体_GB2312" pitchFamily="49" charset="-122"/>
              </a:rPr>
              <a:t>在</a:t>
            </a:r>
            <a:r>
              <a:rPr lang="en-US" altLang="zh-CN" dirty="0" smtClean="0">
                <a:ea typeface="楷体_GB2312" pitchFamily="49" charset="-122"/>
              </a:rPr>
              <a:t>95%</a:t>
            </a:r>
            <a:r>
              <a:rPr lang="zh-CN" altLang="en-US" dirty="0" smtClean="0">
                <a:ea typeface="楷体_GB2312" pitchFamily="49" charset="-122"/>
              </a:rPr>
              <a:t>的置信水平下</a:t>
            </a:r>
            <a:r>
              <a:rPr lang="en-US" altLang="zh-CN" dirty="0" smtClean="0">
                <a:ea typeface="楷体_GB2312" pitchFamily="49" charset="-122"/>
              </a:rPr>
              <a:t>:</a:t>
            </a:r>
          </a:p>
          <a:p>
            <a:pPr>
              <a:lnSpc>
                <a:spcPct val="130000"/>
              </a:lnSpc>
              <a:buNone/>
            </a:pPr>
            <a:r>
              <a:rPr lang="en-US" altLang="zh-CN" dirty="0" smtClean="0">
                <a:ea typeface="楷体_GB2312" pitchFamily="49" charset="-122"/>
              </a:rPr>
              <a:t>     </a:t>
            </a:r>
            <a:r>
              <a:rPr lang="en-US" altLang="zh-CN" i="1" dirty="0" smtClean="0">
                <a:ea typeface="楷体_GB2312" pitchFamily="49" charset="-122"/>
              </a:rPr>
              <a:t>DEAR</a:t>
            </a:r>
            <a:r>
              <a:rPr lang="en-US" altLang="zh-CN" dirty="0" smtClean="0">
                <a:ea typeface="楷体_GB2312" pitchFamily="49" charset="-122"/>
              </a:rPr>
              <a:t> = $33,000 </a:t>
            </a:r>
            <a:endParaRPr lang="zh-CN" altLang="en-US" dirty="0" smtClean="0">
              <a:ea typeface="楷体_GB2312" pitchFamily="49" charset="-122"/>
            </a:endParaRPr>
          </a:p>
          <a:p>
            <a:pPr>
              <a:lnSpc>
                <a:spcPct val="130000"/>
              </a:lnSpc>
              <a:buNone/>
            </a:pPr>
            <a:r>
              <a:rPr lang="zh-CN" altLang="en-US" dirty="0" smtClean="0">
                <a:ea typeface="楷体_GB2312" pitchFamily="49" charset="-122"/>
              </a:rPr>
              <a:t>                 </a:t>
            </a:r>
            <a:r>
              <a:rPr lang="en-US" altLang="zh-CN" dirty="0" smtClean="0">
                <a:ea typeface="楷体_GB2312" pitchFamily="49" charset="-122"/>
              </a:rPr>
              <a:t>=1,000,000</a:t>
            </a:r>
            <a:r>
              <a:rPr lang="zh-CN" altLang="en-US" dirty="0" smtClean="0">
                <a:ea typeface="楷体_GB2312" pitchFamily="49" charset="-122"/>
              </a:rPr>
              <a:t>）</a:t>
            </a:r>
            <a:r>
              <a:rPr lang="en-US" altLang="zh-CN" dirty="0" smtClean="0">
                <a:ea typeface="楷体_GB2312" pitchFamily="49" charset="-122"/>
              </a:rPr>
              <a:t>×0.02 ×1.65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股票的市场风险衡量</a:t>
            </a:r>
            <a:endParaRPr lang="zh-CN" altLang="en-US" dirty="0"/>
          </a:p>
        </p:txBody>
      </p:sp>
      <p:sp>
        <p:nvSpPr>
          <p:cNvPr id="3" name="内容占位符 2"/>
          <p:cNvSpPr>
            <a:spLocks noGrp="1"/>
          </p:cNvSpPr>
          <p:nvPr>
            <p:ph idx="1"/>
          </p:nvPr>
        </p:nvSpPr>
        <p:spPr/>
        <p:txBody>
          <a:bodyPr/>
          <a:lstStyle/>
          <a:p>
            <a:r>
              <a:rPr lang="zh-CN" altLang="en-US" dirty="0" smtClean="0"/>
              <a:t>总风险 </a:t>
            </a:r>
            <a:r>
              <a:rPr lang="en-US" altLang="zh-CN" dirty="0" smtClean="0"/>
              <a:t>= </a:t>
            </a:r>
            <a:r>
              <a:rPr lang="zh-CN" altLang="en-US" dirty="0" smtClean="0"/>
              <a:t>系统风险 </a:t>
            </a:r>
            <a:r>
              <a:rPr lang="en-US" altLang="zh-CN" dirty="0" smtClean="0"/>
              <a:t>+ </a:t>
            </a:r>
            <a:r>
              <a:rPr lang="zh-CN" altLang="en-US" dirty="0" smtClean="0"/>
              <a:t>非系统风险</a:t>
            </a:r>
          </a:p>
          <a:p>
            <a:endParaRPr lang="zh-CN" altLang="en-US" dirty="0"/>
          </a:p>
        </p:txBody>
      </p:sp>
      <p:graphicFrame>
        <p:nvGraphicFramePr>
          <p:cNvPr id="142338" name="Object 2"/>
          <p:cNvGraphicFramePr>
            <a:graphicFrameLocks noChangeAspect="1"/>
          </p:cNvGraphicFramePr>
          <p:nvPr/>
        </p:nvGraphicFramePr>
        <p:xfrm>
          <a:off x="1835696" y="2636912"/>
          <a:ext cx="3276600" cy="671513"/>
        </p:xfrm>
        <a:graphic>
          <a:graphicData uri="http://schemas.openxmlformats.org/presentationml/2006/ole">
            <p:oleObj spid="_x0000_s142338" name="Equation" r:id="rId4" imgW="105408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42338"/>
                                        </p:tgtEl>
                                        <p:attrNameLst>
                                          <p:attrName>style.visibility</p:attrName>
                                        </p:attrNameLst>
                                      </p:cBhvr>
                                      <p:to>
                                        <p:strVal val="visible"/>
                                      </p:to>
                                    </p:set>
                                    <p:animEffect transition="in" filter="blinds(horizontal)">
                                      <p:cBhvr>
                                        <p:cTn id="10" dur="500"/>
                                        <p:tgtEl>
                                          <p:spTgt spid="142338"/>
                                        </p:tgtEl>
                                      </p:cBhvr>
                                    </p:animEffect>
                                  </p:childTnLst>
                                  <p:subTnLst>
                                    <p:animClr>
                                      <p:cBhvr override="childStyle">
                                        <p:cTn dur="1" fill="hold" display="0" masterRel="nextClick" afterEffect="1"/>
                                        <p:tgtEl>
                                          <p:spTgt spid="142338"/>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资产组合的日风险价值</a:t>
            </a:r>
            <a:endParaRPr lang="zh-CN" altLang="en-US" dirty="0"/>
          </a:p>
        </p:txBody>
      </p:sp>
      <p:sp>
        <p:nvSpPr>
          <p:cNvPr id="3" name="内容占位符 2"/>
          <p:cNvSpPr>
            <a:spLocks noGrp="1"/>
          </p:cNvSpPr>
          <p:nvPr>
            <p:ph idx="1"/>
          </p:nvPr>
        </p:nvSpPr>
        <p:spPr/>
        <p:txBody>
          <a:bodyPr/>
          <a:lstStyle/>
          <a:p>
            <a:pPr algn="just">
              <a:lnSpc>
                <a:spcPct val="130000"/>
              </a:lnSpc>
            </a:pPr>
            <a:r>
              <a:rPr lang="zh-CN" altLang="en-US" dirty="0" smtClean="0">
                <a:ea typeface="楷体_GB2312" pitchFamily="49" charset="-122"/>
              </a:rPr>
              <a:t>根据之前的计算，</a:t>
            </a:r>
            <a:endParaRPr lang="en-US" altLang="zh-CN" dirty="0" smtClean="0">
              <a:ea typeface="楷体_GB2312" pitchFamily="49" charset="-122"/>
            </a:endParaRPr>
          </a:p>
          <a:p>
            <a:pPr lvl="1" algn="just">
              <a:lnSpc>
                <a:spcPct val="130000"/>
              </a:lnSpc>
            </a:pPr>
            <a:r>
              <a:rPr lang="en-US" altLang="zh-CN" dirty="0" smtClean="0">
                <a:ea typeface="楷体_GB2312" pitchFamily="49" charset="-122"/>
              </a:rPr>
              <a:t>7</a:t>
            </a:r>
            <a:r>
              <a:rPr lang="zh-CN" altLang="en-US" dirty="0" smtClean="0">
                <a:ea typeface="楷体_GB2312" pitchFamily="49" charset="-122"/>
              </a:rPr>
              <a:t>年期零息债券： </a:t>
            </a:r>
            <a:r>
              <a:rPr lang="en-US" altLang="zh-CN" i="1" dirty="0" smtClean="0">
                <a:ea typeface="楷体_GB2312" pitchFamily="49" charset="-122"/>
              </a:rPr>
              <a:t>DEAR</a:t>
            </a:r>
            <a:r>
              <a:rPr lang="en-US" altLang="zh-CN" i="1" baseline="-25000" dirty="0" smtClean="0">
                <a:ea typeface="楷体_GB2312" pitchFamily="49" charset="-122"/>
              </a:rPr>
              <a:t>Z</a:t>
            </a:r>
            <a:r>
              <a:rPr lang="en-US" altLang="zh-CN" i="1" dirty="0" smtClean="0">
                <a:ea typeface="楷体_GB2312" pitchFamily="49" charset="-122"/>
              </a:rPr>
              <a:t> </a:t>
            </a:r>
            <a:r>
              <a:rPr lang="en-US" altLang="zh-CN" dirty="0" smtClean="0">
                <a:ea typeface="楷体_GB2312" pitchFamily="49" charset="-122"/>
              </a:rPr>
              <a:t>= $10,770</a:t>
            </a:r>
          </a:p>
          <a:p>
            <a:pPr lvl="1" algn="just">
              <a:lnSpc>
                <a:spcPct val="130000"/>
              </a:lnSpc>
            </a:pPr>
            <a:r>
              <a:rPr lang="zh-CN" altLang="en-US" dirty="0" smtClean="0">
                <a:ea typeface="楷体_GB2312" pitchFamily="49" charset="-122"/>
              </a:rPr>
              <a:t>即期瑞士法郎： </a:t>
            </a:r>
            <a:r>
              <a:rPr lang="en-US" altLang="zh-CN" i="1" dirty="0" smtClean="0">
                <a:ea typeface="楷体_GB2312" pitchFamily="49" charset="-122"/>
              </a:rPr>
              <a:t>DEAR</a:t>
            </a:r>
            <a:r>
              <a:rPr lang="en-US" altLang="zh-CN" i="1" baseline="-25000" dirty="0" smtClean="0">
                <a:ea typeface="楷体_GB2312" pitchFamily="49" charset="-122"/>
              </a:rPr>
              <a:t>SWF</a:t>
            </a:r>
            <a:r>
              <a:rPr lang="en-US" altLang="zh-CN" i="1" dirty="0" smtClean="0">
                <a:ea typeface="楷体_GB2312" pitchFamily="49" charset="-122"/>
              </a:rPr>
              <a:t> </a:t>
            </a:r>
            <a:r>
              <a:rPr lang="en-US" altLang="zh-CN" dirty="0" smtClean="0">
                <a:ea typeface="楷体_GB2312" pitchFamily="49" charset="-122"/>
              </a:rPr>
              <a:t>= $9,320</a:t>
            </a:r>
          </a:p>
          <a:p>
            <a:pPr lvl="1" algn="just">
              <a:lnSpc>
                <a:spcPct val="130000"/>
              </a:lnSpc>
            </a:pPr>
            <a:r>
              <a:rPr lang="zh-CN" altLang="en-US" dirty="0" smtClean="0">
                <a:ea typeface="楷体_GB2312" pitchFamily="49" charset="-122"/>
              </a:rPr>
              <a:t>美国股票： </a:t>
            </a:r>
            <a:r>
              <a:rPr lang="en-US" altLang="zh-CN" i="1" dirty="0" smtClean="0">
                <a:ea typeface="楷体_GB2312" pitchFamily="49" charset="-122"/>
              </a:rPr>
              <a:t>DEAR</a:t>
            </a:r>
            <a:r>
              <a:rPr lang="en-US" altLang="zh-CN" i="1" baseline="-25000" dirty="0" smtClean="0">
                <a:ea typeface="楷体_GB2312" pitchFamily="49" charset="-122"/>
              </a:rPr>
              <a:t>US</a:t>
            </a:r>
            <a:r>
              <a:rPr lang="en-US" altLang="zh-CN" i="1" dirty="0" smtClean="0">
                <a:ea typeface="楷体_GB2312" pitchFamily="49" charset="-122"/>
              </a:rPr>
              <a:t> </a:t>
            </a:r>
            <a:r>
              <a:rPr lang="en-US" altLang="zh-CN" dirty="0" smtClean="0">
                <a:ea typeface="楷体_GB2312" pitchFamily="49" charset="-122"/>
              </a:rPr>
              <a:t>= $33,000</a:t>
            </a:r>
          </a:p>
          <a:p>
            <a:pPr algn="just">
              <a:lnSpc>
                <a:spcPct val="130000"/>
              </a:lnSpc>
            </a:pPr>
            <a:r>
              <a:rPr lang="zh-CN" altLang="en-US" dirty="0" smtClean="0">
                <a:ea typeface="楷体_GB2312" pitchFamily="49" charset="-122"/>
              </a:rPr>
              <a:t>请问上述资产组合的日风险价值是多少？</a:t>
            </a:r>
            <a:endParaRPr lang="en-US" altLang="zh-CN" dirty="0" smtClean="0">
              <a:ea typeface="楷体_GB2312" pitchFamily="49" charset="-122"/>
            </a:endParaRPr>
          </a:p>
          <a:p>
            <a:pPr>
              <a:lnSpc>
                <a:spcPct val="130000"/>
              </a:lnSpc>
            </a:pPr>
            <a:endParaRPr lang="en-US" altLang="zh-CN" dirty="0"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不同资产之间的相关性</a:t>
            </a:r>
            <a:endParaRPr lang="zh-CN" altLang="en-US" dirty="0"/>
          </a:p>
        </p:txBody>
      </p:sp>
      <p:sp>
        <p:nvSpPr>
          <p:cNvPr id="3" name="内容占位符 2"/>
          <p:cNvSpPr>
            <a:spLocks noGrp="1"/>
          </p:cNvSpPr>
          <p:nvPr>
            <p:ph idx="1"/>
          </p:nvPr>
        </p:nvSpPr>
        <p:spPr/>
        <p:txBody>
          <a:bodyPr/>
          <a:lstStyle/>
          <a:p>
            <a:r>
              <a:rPr lang="zh-CN" altLang="en-US" dirty="0" smtClean="0"/>
              <a:t>假设</a:t>
            </a:r>
            <a:r>
              <a:rPr lang="en-US" altLang="zh-CN" dirty="0" smtClean="0">
                <a:ea typeface="楷体_GB2312" pitchFamily="49" charset="-122"/>
              </a:rPr>
              <a:t>7</a:t>
            </a:r>
            <a:r>
              <a:rPr lang="zh-CN" altLang="en-US" dirty="0" smtClean="0">
                <a:ea typeface="楷体_GB2312" pitchFamily="49" charset="-122"/>
              </a:rPr>
              <a:t>年期零息债券、即期瑞士法郎、美国股票的市场价值变化的方差</a:t>
            </a:r>
            <a:r>
              <a:rPr lang="en-US" altLang="zh-CN" dirty="0" smtClean="0">
                <a:ea typeface="楷体_GB2312" pitchFamily="49" charset="-122"/>
              </a:rPr>
              <a:t>-</a:t>
            </a:r>
            <a:r>
              <a:rPr lang="zh-CN" altLang="en-US" dirty="0" smtClean="0">
                <a:ea typeface="楷体_GB2312" pitchFamily="49" charset="-122"/>
              </a:rPr>
              <a:t>协方差矩阵为：</a:t>
            </a:r>
            <a:endParaRPr lang="zh-CN" altLang="en-US" dirty="0"/>
          </a:p>
        </p:txBody>
      </p:sp>
      <p:graphicFrame>
        <p:nvGraphicFramePr>
          <p:cNvPr id="142338" name="Object 2"/>
          <p:cNvGraphicFramePr>
            <a:graphicFrameLocks noChangeAspect="1"/>
          </p:cNvGraphicFramePr>
          <p:nvPr/>
        </p:nvGraphicFramePr>
        <p:xfrm>
          <a:off x="323528" y="2852936"/>
          <a:ext cx="8568952" cy="2022816"/>
        </p:xfrm>
        <a:graphic>
          <a:graphicData uri="http://schemas.openxmlformats.org/presentationml/2006/ole">
            <p:oleObj spid="_x0000_s144386" name="Equation" r:id="rId4" imgW="3124080" imgH="7365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42338"/>
                                        </p:tgtEl>
                                        <p:attrNameLst>
                                          <p:attrName>style.visibility</p:attrName>
                                        </p:attrNameLst>
                                      </p:cBhvr>
                                      <p:to>
                                        <p:strVal val="visible"/>
                                      </p:to>
                                    </p:set>
                                    <p:animEffect transition="in" filter="blinds(horizontal)">
                                      <p:cBhvr>
                                        <p:cTn id="10" dur="500"/>
                                        <p:tgtEl>
                                          <p:spTgt spid="142338"/>
                                        </p:tgtEl>
                                      </p:cBhvr>
                                    </p:animEffect>
                                  </p:childTnLst>
                                  <p:subTnLst>
                                    <p:animClr>
                                      <p:cBhvr override="childStyle">
                                        <p:cTn dur="1" fill="hold" display="0" masterRel="nextClick" afterEffect="1"/>
                                        <p:tgtEl>
                                          <p:spTgt spid="142338"/>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衡量市场风险的几种方法，</a:t>
            </a:r>
            <a:r>
              <a:rPr lang="en-US" altLang="zh-CN" dirty="0" smtClean="0">
                <a:ea typeface="楷体_GB2312" pitchFamily="49" charset="-122"/>
              </a:rPr>
              <a:t> Chap 10</a:t>
            </a:r>
            <a:endParaRPr lang="zh-CN" altLang="en-US" dirty="0"/>
          </a:p>
        </p:txBody>
      </p:sp>
      <p:sp>
        <p:nvSpPr>
          <p:cNvPr id="3" name="内容占位符 2"/>
          <p:cNvSpPr>
            <a:spLocks noGrp="1"/>
          </p:cNvSpPr>
          <p:nvPr>
            <p:ph idx="1"/>
          </p:nvPr>
        </p:nvSpPr>
        <p:spPr/>
        <p:txBody>
          <a:bodyPr/>
          <a:lstStyle/>
          <a:p>
            <a:pPr>
              <a:lnSpc>
                <a:spcPct val="145000"/>
              </a:lnSpc>
            </a:pPr>
            <a:r>
              <a:rPr lang="zh-CN" altLang="en-US" dirty="0">
                <a:ea typeface="楷体_GB2312" pitchFamily="49" charset="-122"/>
              </a:rPr>
              <a:t>风险度量模型（</a:t>
            </a:r>
            <a:r>
              <a:rPr lang="en-US" altLang="zh-CN" dirty="0" err="1">
                <a:ea typeface="楷体_GB2312" pitchFamily="49" charset="-122"/>
              </a:rPr>
              <a:t>Riskmetrics</a:t>
            </a:r>
            <a:r>
              <a:rPr lang="en-US" altLang="zh-CN" dirty="0">
                <a:ea typeface="楷体_GB2312" pitchFamily="49" charset="-122"/>
              </a:rPr>
              <a:t> </a:t>
            </a:r>
            <a:r>
              <a:rPr lang="en-US" altLang="zh-CN" dirty="0" smtClean="0">
                <a:ea typeface="楷体_GB2312" pitchFamily="49" charset="-122"/>
              </a:rPr>
              <a:t>Model</a:t>
            </a:r>
            <a:r>
              <a:rPr lang="zh-CN" altLang="en-US" dirty="0" smtClean="0">
                <a:ea typeface="楷体_GB2312" pitchFamily="49" charset="-122"/>
              </a:rPr>
              <a:t>）</a:t>
            </a:r>
            <a:endParaRPr lang="en-US" altLang="zh-CN" dirty="0">
              <a:ea typeface="楷体_GB2312" pitchFamily="49" charset="-122"/>
            </a:endParaRPr>
          </a:p>
          <a:p>
            <a:pPr>
              <a:lnSpc>
                <a:spcPct val="145000"/>
              </a:lnSpc>
            </a:pPr>
            <a:r>
              <a:rPr lang="zh-CN" altLang="en-US" dirty="0">
                <a:ea typeface="楷体_GB2312" pitchFamily="49" charset="-122"/>
              </a:rPr>
              <a:t>历史或后向模拟（</a:t>
            </a:r>
            <a:r>
              <a:rPr lang="en-US" altLang="zh-CN" dirty="0">
                <a:ea typeface="楷体_GB2312" pitchFamily="49" charset="-122"/>
              </a:rPr>
              <a:t>Historic or Back Simulation</a:t>
            </a:r>
            <a:r>
              <a:rPr lang="zh-CN" altLang="en-US" dirty="0" smtClean="0">
                <a:ea typeface="楷体_GB2312" pitchFamily="49" charset="-122"/>
              </a:rPr>
              <a:t>）</a:t>
            </a:r>
            <a:endParaRPr lang="en-US" altLang="zh-CN" dirty="0">
              <a:ea typeface="楷体_GB2312" pitchFamily="49" charset="-122"/>
            </a:endParaRPr>
          </a:p>
          <a:p>
            <a:pPr>
              <a:lnSpc>
                <a:spcPct val="145000"/>
              </a:lnSpc>
            </a:pPr>
            <a:r>
              <a:rPr lang="zh-CN" altLang="en-US" dirty="0">
                <a:ea typeface="楷体_GB2312" pitchFamily="49" charset="-122"/>
              </a:rPr>
              <a:t>蒙地卡洛模拟（</a:t>
            </a:r>
            <a:r>
              <a:rPr lang="en-US" altLang="zh-CN" dirty="0">
                <a:ea typeface="楷体_GB2312" pitchFamily="49" charset="-122"/>
              </a:rPr>
              <a:t>Monte Carlo Simulation</a:t>
            </a:r>
            <a:r>
              <a:rPr lang="zh-CN" altLang="en-US" dirty="0" smtClean="0">
                <a:ea typeface="楷体_GB2312" pitchFamily="49" charset="-122"/>
              </a:rPr>
              <a:t>）</a:t>
            </a:r>
            <a:endParaRPr lang="en-US" altLang="zh-CN" dirty="0" smtClean="0">
              <a:ea typeface="楷体_GB2312" pitchFamily="49" charset="-122"/>
            </a:endParaRPr>
          </a:p>
          <a:p>
            <a:pPr>
              <a:lnSpc>
                <a:spcPct val="145000"/>
              </a:lnSpc>
            </a:pPr>
            <a:r>
              <a:rPr lang="zh-CN" altLang="en-US" dirty="0" smtClean="0">
                <a:ea typeface="楷体_GB2312" pitchFamily="49" charset="-122"/>
              </a:rPr>
              <a:t>监管模型（</a:t>
            </a:r>
            <a:r>
              <a:rPr lang="en-US" altLang="zh-CN" dirty="0" smtClean="0">
                <a:ea typeface="楷体_GB2312" pitchFamily="49" charset="-122"/>
              </a:rPr>
              <a:t>Regulatory Models)</a:t>
            </a: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资产组合的日风险价值</a:t>
            </a:r>
            <a:endParaRPr lang="zh-CN" altLang="en-US" dirty="0"/>
          </a:p>
        </p:txBody>
      </p:sp>
      <p:sp>
        <p:nvSpPr>
          <p:cNvPr id="3" name="内容占位符 2"/>
          <p:cNvSpPr>
            <a:spLocks noGrp="1"/>
          </p:cNvSpPr>
          <p:nvPr>
            <p:ph idx="1"/>
          </p:nvPr>
        </p:nvSpPr>
        <p:spPr/>
        <p:txBody>
          <a:bodyPr/>
          <a:lstStyle/>
          <a:p>
            <a:pPr>
              <a:buNone/>
            </a:pPr>
            <a:r>
              <a:rPr lang="en-US" altLang="zh-CN" dirty="0" smtClean="0"/>
              <a:t> </a:t>
            </a:r>
            <a:endParaRPr lang="zh-CN" altLang="en-US" dirty="0"/>
          </a:p>
        </p:txBody>
      </p:sp>
      <p:graphicFrame>
        <p:nvGraphicFramePr>
          <p:cNvPr id="142338" name="Object 2"/>
          <p:cNvGraphicFramePr>
            <a:graphicFrameLocks noChangeAspect="1"/>
          </p:cNvGraphicFramePr>
          <p:nvPr/>
        </p:nvGraphicFramePr>
        <p:xfrm>
          <a:off x="611560" y="1484784"/>
          <a:ext cx="7499351" cy="4110038"/>
        </p:xfrm>
        <a:graphic>
          <a:graphicData uri="http://schemas.openxmlformats.org/presentationml/2006/ole">
            <p:oleObj spid="_x0000_s143362" name="Equation" r:id="rId4" imgW="2412720" imgH="1320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42338"/>
                                        </p:tgtEl>
                                        <p:attrNameLst>
                                          <p:attrName>style.visibility</p:attrName>
                                        </p:attrNameLst>
                                      </p:cBhvr>
                                      <p:to>
                                        <p:strVal val="visible"/>
                                      </p:to>
                                    </p:set>
                                    <p:animEffect transition="in" filter="blinds(horizontal)">
                                      <p:cBhvr>
                                        <p:cTn id="10" dur="500"/>
                                        <p:tgtEl>
                                          <p:spTgt spid="142338"/>
                                        </p:tgtEl>
                                      </p:cBhvr>
                                    </p:animEffect>
                                  </p:childTnLst>
                                  <p:subTnLst>
                                    <p:animClr>
                                      <p:cBhvr override="childStyle">
                                        <p:cTn dur="1" fill="hold" display="0" masterRel="nextClick" afterEffect="1"/>
                                        <p:tgtEl>
                                          <p:spTgt spid="142338"/>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en-US" altLang="zh-CN" dirty="0" smtClean="0"/>
              <a:t>P292</a:t>
            </a:r>
            <a:r>
              <a:rPr lang="zh-CN" altLang="en-US" dirty="0" smtClean="0"/>
              <a:t>页（中文，</a:t>
            </a:r>
            <a:r>
              <a:rPr lang="en-US" altLang="zh-CN" dirty="0" smtClean="0"/>
              <a:t>278</a:t>
            </a:r>
            <a:r>
              <a:rPr lang="zh-CN" altLang="en-US" dirty="0" smtClean="0"/>
              <a:t>页），</a:t>
            </a:r>
            <a:r>
              <a:rPr lang="en-US" altLang="zh-CN" dirty="0" smtClean="0"/>
              <a:t>Q14</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350987"/>
          </a:xfrm>
        </p:spPr>
        <p:txBody>
          <a:bodyPr/>
          <a:lstStyle/>
          <a:p>
            <a:r>
              <a:rPr lang="zh-CN" altLang="en-US" dirty="0" smtClean="0">
                <a:ea typeface="楷体_GB2312" pitchFamily="49" charset="-122"/>
              </a:rPr>
              <a:t>历史或后向模拟法 </a:t>
            </a:r>
            <a:r>
              <a:rPr lang="en-US" altLang="zh-CN" dirty="0" smtClean="0">
                <a:ea typeface="楷体_GB2312" pitchFamily="49" charset="-122"/>
              </a:rPr>
              <a:t>Historic or Back Simulation</a:t>
            </a:r>
            <a:br>
              <a:rPr lang="en-US" altLang="zh-CN" dirty="0" smtClean="0">
                <a:ea typeface="楷体_GB2312" pitchFamily="49" charset="-122"/>
              </a:rPr>
            </a:br>
            <a:endParaRPr lang="zh-CN" altLang="en-US" dirty="0"/>
          </a:p>
        </p:txBody>
      </p:sp>
      <p:sp>
        <p:nvSpPr>
          <p:cNvPr id="3" name="内容占位符 2"/>
          <p:cNvSpPr>
            <a:spLocks noGrp="1"/>
          </p:cNvSpPr>
          <p:nvPr>
            <p:ph idx="1"/>
          </p:nvPr>
        </p:nvSpPr>
        <p:spPr>
          <a:xfrm>
            <a:off x="457200" y="1700808"/>
            <a:ext cx="8229600" cy="4430117"/>
          </a:xfrm>
        </p:spPr>
        <p:txBody>
          <a:bodyPr/>
          <a:lstStyle/>
          <a:p>
            <a:r>
              <a:rPr lang="zh-CN" altLang="en-US" dirty="0" smtClean="0">
                <a:ea typeface="楷体_GB2312" pitchFamily="49" charset="-122"/>
              </a:rPr>
              <a:t>风险度量模型（</a:t>
            </a:r>
            <a:r>
              <a:rPr lang="en-US" altLang="zh-CN" dirty="0" err="1" smtClean="0">
                <a:ea typeface="楷体_GB2312" pitchFamily="49" charset="-122"/>
              </a:rPr>
              <a:t>Riskmetrics</a:t>
            </a:r>
            <a:r>
              <a:rPr lang="en-US" altLang="zh-CN" dirty="0" smtClean="0">
                <a:ea typeface="楷体_GB2312" pitchFamily="49" charset="-122"/>
              </a:rPr>
              <a:t> Model</a:t>
            </a:r>
            <a:r>
              <a:rPr lang="zh-CN" altLang="en-US" dirty="0" smtClean="0">
                <a:ea typeface="楷体_GB2312" pitchFamily="49" charset="-122"/>
              </a:rPr>
              <a:t>）最大的缺点是，假定资产市场价值变化服从一个对称分布（通常是正态分布）。例如，期权与短期债券的市场价值变化通常不符合正态分布或对称分布。</a:t>
            </a:r>
            <a:endParaRPr lang="en-US" altLang="zh-CN" dirty="0" smtClean="0">
              <a:ea typeface="楷体_GB2312" pitchFamily="49" charset="-122"/>
            </a:endParaRPr>
          </a:p>
          <a:p>
            <a:r>
              <a:rPr lang="zh-CN" altLang="en-US" dirty="0" smtClean="0">
                <a:ea typeface="楷体_GB2312" pitchFamily="49" charset="-122"/>
              </a:rPr>
              <a:t>鉴于此，许多金融机构采用历史或后向模拟法 （</a:t>
            </a:r>
            <a:r>
              <a:rPr lang="en-US" altLang="zh-CN" dirty="0" smtClean="0">
                <a:ea typeface="楷体_GB2312" pitchFamily="49" charset="-122"/>
              </a:rPr>
              <a:t>Historic or Back Simulation</a:t>
            </a:r>
            <a:r>
              <a:rPr lang="zh-CN" altLang="en-US" dirty="0" smtClean="0">
                <a:ea typeface="楷体_GB2312" pitchFamily="49" charset="-122"/>
              </a:rPr>
              <a:t>）。好处有：（</a:t>
            </a:r>
            <a:r>
              <a:rPr lang="en-US" altLang="zh-CN" dirty="0" smtClean="0">
                <a:ea typeface="楷体_GB2312" pitchFamily="49" charset="-122"/>
              </a:rPr>
              <a:t>1</a:t>
            </a:r>
            <a:r>
              <a:rPr lang="zh-CN" altLang="en-US" dirty="0" smtClean="0">
                <a:ea typeface="楷体_GB2312" pitchFamily="49" charset="-122"/>
              </a:rPr>
              <a:t>）不要求资产回报为正态分布；（</a:t>
            </a:r>
            <a:r>
              <a:rPr lang="en-US" altLang="zh-CN" dirty="0" smtClean="0">
                <a:ea typeface="楷体_GB2312" pitchFamily="49" charset="-122"/>
              </a:rPr>
              <a:t>2</a:t>
            </a:r>
            <a:r>
              <a:rPr lang="zh-CN" altLang="en-US" dirty="0" smtClean="0">
                <a:ea typeface="楷体_GB2312" pitchFamily="49" charset="-122"/>
              </a:rPr>
              <a:t>）简单；（</a:t>
            </a:r>
            <a:r>
              <a:rPr lang="en-US" altLang="zh-CN" dirty="0" smtClean="0">
                <a:ea typeface="楷体_GB2312" pitchFamily="49" charset="-122"/>
              </a:rPr>
              <a:t>3</a:t>
            </a:r>
            <a:r>
              <a:rPr lang="zh-CN" altLang="en-US" dirty="0" smtClean="0">
                <a:ea typeface="楷体_GB2312" pitchFamily="49" charset="-122"/>
              </a:rPr>
              <a:t>）不要求计算资产回报的相关系数或标准差。</a:t>
            </a:r>
            <a:r>
              <a:rPr lang="zh-CN" altLang="en-US"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350987"/>
          </a:xfrm>
        </p:spPr>
        <p:txBody>
          <a:bodyPr/>
          <a:lstStyle/>
          <a:p>
            <a:r>
              <a:rPr lang="zh-CN" altLang="en-US" dirty="0" smtClean="0">
                <a:ea typeface="楷体_GB2312" pitchFamily="49" charset="-122"/>
              </a:rPr>
              <a:t>历史或后向模拟法的基本思想</a:t>
            </a:r>
            <a:r>
              <a:rPr lang="en-US" altLang="zh-CN" dirty="0" smtClean="0">
                <a:ea typeface="楷体_GB2312" pitchFamily="49" charset="-122"/>
              </a:rPr>
              <a:t/>
            </a:r>
            <a:br>
              <a:rPr lang="en-US" altLang="zh-CN" dirty="0" smtClean="0">
                <a:ea typeface="楷体_GB2312" pitchFamily="49" charset="-122"/>
              </a:rPr>
            </a:br>
            <a:endParaRPr lang="zh-CN" altLang="en-US" dirty="0"/>
          </a:p>
        </p:txBody>
      </p:sp>
      <p:sp>
        <p:nvSpPr>
          <p:cNvPr id="3" name="内容占位符 2"/>
          <p:cNvSpPr>
            <a:spLocks noGrp="1"/>
          </p:cNvSpPr>
          <p:nvPr>
            <p:ph idx="1"/>
          </p:nvPr>
        </p:nvSpPr>
        <p:spPr>
          <a:xfrm>
            <a:off x="457200" y="1700808"/>
            <a:ext cx="8229600" cy="4430117"/>
          </a:xfrm>
        </p:spPr>
        <p:txBody>
          <a:bodyPr/>
          <a:lstStyle/>
          <a:p>
            <a:pPr>
              <a:lnSpc>
                <a:spcPct val="145000"/>
              </a:lnSpc>
            </a:pPr>
            <a:r>
              <a:rPr lang="zh-CN" altLang="en-US" dirty="0" smtClean="0">
                <a:ea typeface="楷体_GB2312" pitchFamily="49" charset="-122"/>
              </a:rPr>
              <a:t>基本思想是以资产组合的历史实际价格（回报）为基础评估其风险价值。</a:t>
            </a:r>
          </a:p>
          <a:p>
            <a:pPr>
              <a:lnSpc>
                <a:spcPct val="145000"/>
              </a:lnSpc>
            </a:pPr>
            <a:r>
              <a:rPr lang="zh-CN" altLang="en-US" dirty="0" smtClean="0">
                <a:ea typeface="楷体_GB2312" pitchFamily="49" charset="-122"/>
              </a:rPr>
              <a:t>通常做法是：计算资产组合在过去</a:t>
            </a:r>
            <a:r>
              <a:rPr lang="en-US" altLang="zh-CN" dirty="0" smtClean="0">
                <a:ea typeface="楷体_GB2312" pitchFamily="49" charset="-122"/>
              </a:rPr>
              <a:t>500</a:t>
            </a:r>
            <a:r>
              <a:rPr lang="zh-CN" altLang="en-US" dirty="0" smtClean="0">
                <a:ea typeface="楷体_GB2312" pitchFamily="49" charset="-122"/>
              </a:rPr>
              <a:t>天的市场价值变化，然后找出</a:t>
            </a:r>
            <a:r>
              <a:rPr lang="en-US" altLang="zh-CN" dirty="0" smtClean="0">
                <a:ea typeface="楷体_GB2312" pitchFamily="49" charset="-122"/>
              </a:rPr>
              <a:t>5%</a:t>
            </a:r>
            <a:r>
              <a:rPr lang="zh-CN" altLang="en-US" dirty="0" smtClean="0">
                <a:ea typeface="楷体_GB2312" pitchFamily="49" charset="-122"/>
              </a:rPr>
              <a:t>最坏的情形，即价值变化最坏的第</a:t>
            </a:r>
            <a:r>
              <a:rPr lang="en-US" altLang="zh-CN" dirty="0" smtClean="0">
                <a:ea typeface="楷体_GB2312" pitchFamily="49" charset="-122"/>
              </a:rPr>
              <a:t>25</a:t>
            </a:r>
            <a:r>
              <a:rPr lang="zh-CN" altLang="en-US" dirty="0" smtClean="0">
                <a:ea typeface="楷体_GB2312" pitchFamily="49" charset="-122"/>
              </a:rPr>
              <a:t>天。该天的价值变化便是</a:t>
            </a:r>
            <a:r>
              <a:rPr lang="en-US" altLang="zh-CN" dirty="0" smtClean="0">
                <a:ea typeface="楷体_GB2312" pitchFamily="49" charset="-122"/>
              </a:rPr>
              <a:t>95%</a:t>
            </a:r>
            <a:r>
              <a:rPr lang="zh-CN" altLang="en-US" dirty="0" smtClean="0">
                <a:ea typeface="楷体_GB2312" pitchFamily="49" charset="-122"/>
              </a:rPr>
              <a:t>置信水平下的风险价值。</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ea typeface="楷体_GB2312" pitchFamily="49" charset="-122"/>
              </a:rPr>
              <a:t>一家美国金融机构交易两种货币：日元与瑞士法郎。在</a:t>
            </a:r>
            <a:r>
              <a:rPr lang="en-US" altLang="zh-CN" dirty="0" smtClean="0">
                <a:ea typeface="楷体_GB2312" pitchFamily="49" charset="-122"/>
              </a:rPr>
              <a:t>2007</a:t>
            </a:r>
            <a:r>
              <a:rPr lang="zh-CN" altLang="en-US" dirty="0" smtClean="0">
                <a:ea typeface="楷体_GB2312" pitchFamily="49" charset="-122"/>
              </a:rPr>
              <a:t>年</a:t>
            </a:r>
            <a:r>
              <a:rPr lang="en-US" altLang="zh-CN" dirty="0" smtClean="0">
                <a:ea typeface="楷体_GB2312" pitchFamily="49" charset="-122"/>
              </a:rPr>
              <a:t>1</a:t>
            </a:r>
            <a:r>
              <a:rPr lang="zh-CN" altLang="en-US" dirty="0" smtClean="0">
                <a:ea typeface="楷体_GB2312" pitchFamily="49" charset="-122"/>
              </a:rPr>
              <a:t>月</a:t>
            </a:r>
            <a:r>
              <a:rPr lang="en-US" altLang="zh-CN" dirty="0" smtClean="0">
                <a:ea typeface="楷体_GB2312" pitchFamily="49" charset="-122"/>
              </a:rPr>
              <a:t>1</a:t>
            </a:r>
            <a:r>
              <a:rPr lang="zh-CN" altLang="en-US" dirty="0" smtClean="0">
                <a:ea typeface="楷体_GB2312" pitchFamily="49" charset="-122"/>
              </a:rPr>
              <a:t>日交易结束时，它有</a:t>
            </a:r>
            <a:r>
              <a:rPr lang="en-US" altLang="zh-CN" dirty="0" smtClean="0">
                <a:ea typeface="楷体_GB2312" pitchFamily="49" charset="-122"/>
              </a:rPr>
              <a:t>5,000,000</a:t>
            </a:r>
            <a:r>
              <a:rPr lang="zh-CN" altLang="en-US" dirty="0" smtClean="0">
                <a:ea typeface="楷体_GB2312" pitchFamily="49" charset="-122"/>
              </a:rPr>
              <a:t>日元的多头与</a:t>
            </a:r>
            <a:r>
              <a:rPr lang="en-US" altLang="zh-CN" dirty="0" smtClean="0">
                <a:ea typeface="楷体_GB2312" pitchFamily="49" charset="-122"/>
              </a:rPr>
              <a:t>20,000,000</a:t>
            </a:r>
            <a:r>
              <a:rPr lang="zh-CN" altLang="en-US" dirty="0" smtClean="0">
                <a:ea typeface="楷体_GB2312" pitchFamily="49" charset="-122"/>
              </a:rPr>
              <a:t>瑞士法郎的多头。该金融机构想评价它的</a:t>
            </a:r>
            <a:r>
              <a:rPr lang="en-US" altLang="zh-CN" dirty="0" smtClean="0">
                <a:ea typeface="楷体_GB2312" pitchFamily="49" charset="-122"/>
              </a:rPr>
              <a:t>VAR</a:t>
            </a:r>
            <a:r>
              <a:rPr lang="zh-CN" altLang="en-US" dirty="0" smtClean="0">
                <a:ea typeface="楷体_GB2312" pitchFamily="49" charset="-122"/>
              </a:rPr>
              <a:t>。这就是说，如果明天是</a:t>
            </a:r>
            <a:r>
              <a:rPr lang="en-US" altLang="zh-CN" dirty="0" smtClean="0">
                <a:ea typeface="楷体_GB2312" pitchFamily="49" charset="-122"/>
              </a:rPr>
              <a:t>20</a:t>
            </a:r>
            <a:r>
              <a:rPr lang="zh-CN" altLang="en-US" dirty="0" smtClean="0">
                <a:ea typeface="楷体_GB2312" pitchFamily="49" charset="-122"/>
              </a:rPr>
              <a:t>天中坏的一天（</a:t>
            </a:r>
            <a:r>
              <a:rPr lang="en-US" altLang="zh-CN" dirty="0" smtClean="0">
                <a:ea typeface="楷体_GB2312" pitchFamily="49" charset="-122"/>
              </a:rPr>
              <a:t>5%</a:t>
            </a:r>
            <a:r>
              <a:rPr lang="zh-CN" altLang="en-US" dirty="0" smtClean="0">
                <a:ea typeface="楷体_GB2312" pitchFamily="49" charset="-122"/>
              </a:rPr>
              <a:t>最坏的情形），其全部外币头寸的损失将是多少？</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5" name="Picture 5"/>
          <p:cNvPicPr>
            <a:picLocks noChangeAspect="1" noChangeArrowheads="1"/>
          </p:cNvPicPr>
          <p:nvPr/>
        </p:nvPicPr>
        <p:blipFill>
          <a:blip r:embed="rId2" cstate="print"/>
          <a:srcRect/>
          <a:stretch>
            <a:fillRect/>
          </a:stretch>
        </p:blipFill>
        <p:spPr bwMode="auto">
          <a:xfrm>
            <a:off x="179388" y="260350"/>
            <a:ext cx="8888055" cy="619298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历史或后向模拟法的不足</a:t>
            </a:r>
            <a:r>
              <a:rPr lang="zh-CN" altLang="en-US" dirty="0" smtClean="0"/>
              <a:t> </a:t>
            </a:r>
            <a:endParaRPr lang="zh-CN" altLang="en-US" dirty="0"/>
          </a:p>
        </p:txBody>
      </p:sp>
      <p:sp>
        <p:nvSpPr>
          <p:cNvPr id="3" name="内容占位符 2"/>
          <p:cNvSpPr>
            <a:spLocks noGrp="1"/>
          </p:cNvSpPr>
          <p:nvPr>
            <p:ph idx="1"/>
          </p:nvPr>
        </p:nvSpPr>
        <p:spPr>
          <a:xfrm>
            <a:off x="457200" y="1412776"/>
            <a:ext cx="8229600" cy="4718149"/>
          </a:xfrm>
        </p:spPr>
        <p:txBody>
          <a:bodyPr/>
          <a:lstStyle/>
          <a:p>
            <a:pPr>
              <a:lnSpc>
                <a:spcPct val="150000"/>
              </a:lnSpc>
            </a:pPr>
            <a:r>
              <a:rPr lang="zh-CN" altLang="en-US" dirty="0" smtClean="0">
                <a:ea typeface="楷体_GB2312" pitchFamily="49" charset="-122"/>
              </a:rPr>
              <a:t>从统计学来说，</a:t>
            </a:r>
            <a:r>
              <a:rPr lang="en-US" altLang="zh-CN" dirty="0" smtClean="0">
                <a:ea typeface="楷体_GB2312" pitchFamily="49" charset="-122"/>
              </a:rPr>
              <a:t>500</a:t>
            </a:r>
            <a:r>
              <a:rPr lang="zh-CN" altLang="en-US" dirty="0" smtClean="0">
                <a:ea typeface="楷体_GB2312" pitchFamily="49" charset="-122"/>
              </a:rPr>
              <a:t>个观测值不是很多。由此得到的风险价值估计值将有一非常宽的置信区间。</a:t>
            </a:r>
          </a:p>
          <a:p>
            <a:pPr>
              <a:lnSpc>
                <a:spcPct val="150000"/>
              </a:lnSpc>
            </a:pPr>
            <a:r>
              <a:rPr lang="zh-CN" altLang="en-US" dirty="0" smtClean="0">
                <a:ea typeface="楷体_GB2312" pitchFamily="49" charset="-122"/>
              </a:rPr>
              <a:t>为解决观察值偏少的问题，可考虑更长的时间，例如过去</a:t>
            </a:r>
            <a:r>
              <a:rPr lang="en-US" altLang="zh-CN" dirty="0" smtClean="0">
                <a:ea typeface="楷体_GB2312" pitchFamily="49" charset="-122"/>
              </a:rPr>
              <a:t>1000</a:t>
            </a:r>
            <a:r>
              <a:rPr lang="zh-CN" altLang="en-US" dirty="0" smtClean="0">
                <a:ea typeface="楷体_GB2312" pitchFamily="49" charset="-122"/>
              </a:rPr>
              <a:t>天。但是，时间越长，过去的观测值对将来预测的相关性就越低。</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历史或后向模拟法的不足</a:t>
            </a:r>
            <a:r>
              <a:rPr lang="zh-CN" altLang="en-US" dirty="0" smtClean="0"/>
              <a:t> </a:t>
            </a:r>
            <a:endParaRPr lang="zh-CN" altLang="en-US" dirty="0"/>
          </a:p>
        </p:txBody>
      </p:sp>
      <p:sp>
        <p:nvSpPr>
          <p:cNvPr id="3" name="内容占位符 2"/>
          <p:cNvSpPr>
            <a:spLocks noGrp="1"/>
          </p:cNvSpPr>
          <p:nvPr>
            <p:ph idx="1"/>
          </p:nvPr>
        </p:nvSpPr>
        <p:spPr>
          <a:xfrm>
            <a:off x="457200" y="1412776"/>
            <a:ext cx="8229600" cy="4718149"/>
          </a:xfrm>
        </p:spPr>
        <p:txBody>
          <a:bodyPr/>
          <a:lstStyle/>
          <a:p>
            <a:pPr algn="just">
              <a:lnSpc>
                <a:spcPct val="145000"/>
              </a:lnSpc>
            </a:pPr>
            <a:r>
              <a:rPr lang="zh-CN" altLang="en-US" dirty="0" smtClean="0">
                <a:latin typeface="楷体_GB2312" pitchFamily="49" charset="-122"/>
                <a:ea typeface="楷体_GB2312" pitchFamily="49" charset="-122"/>
              </a:rPr>
              <a:t>两种处理方法：</a:t>
            </a:r>
          </a:p>
          <a:p>
            <a:pPr algn="just">
              <a:lnSpc>
                <a:spcPct val="145000"/>
              </a:lnSpc>
            </a:pPr>
            <a:r>
              <a:rPr lang="zh-CN" altLang="en-US" dirty="0" smtClean="0">
                <a:latin typeface="楷体_GB2312" pitchFamily="49" charset="-122"/>
                <a:ea typeface="楷体_GB2312" pitchFamily="49" charset="-122"/>
              </a:rPr>
              <a:t>第一，在后向模拟中对过去的观测值给予不等的权数，对最近的过去观测值以较高的权数。</a:t>
            </a:r>
          </a:p>
          <a:p>
            <a:pPr algn="just">
              <a:lnSpc>
                <a:spcPct val="145000"/>
              </a:lnSpc>
            </a:pPr>
            <a:r>
              <a:rPr lang="zh-CN" altLang="en-US" dirty="0" smtClean="0">
                <a:latin typeface="楷体_GB2312" pitchFamily="49" charset="-122"/>
                <a:ea typeface="楷体_GB2312" pitchFamily="49" charset="-122"/>
              </a:rPr>
              <a:t>第二，使用蒙地卡洛模拟方法产生与最近的历史经验相一致的额外观测值。这等于模拟或创造人为的交易日。</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蒙地卡洛模拟法 </a:t>
            </a:r>
            <a:r>
              <a:rPr lang="en-US" altLang="zh-CN" dirty="0" smtClean="0">
                <a:ea typeface="楷体_GB2312" pitchFamily="49" charset="-122"/>
              </a:rPr>
              <a:t>Monte Carlo Simulation</a:t>
            </a:r>
            <a:endParaRPr lang="zh-CN" altLang="en-US" dirty="0"/>
          </a:p>
        </p:txBody>
      </p:sp>
      <p:sp>
        <p:nvSpPr>
          <p:cNvPr id="3" name="内容占位符 2"/>
          <p:cNvSpPr>
            <a:spLocks noGrp="1"/>
          </p:cNvSpPr>
          <p:nvPr>
            <p:ph idx="1"/>
          </p:nvPr>
        </p:nvSpPr>
        <p:spPr>
          <a:xfrm>
            <a:off x="457200" y="1412776"/>
            <a:ext cx="8229600" cy="4718149"/>
          </a:xfrm>
        </p:spPr>
        <p:txBody>
          <a:bodyPr/>
          <a:lstStyle/>
          <a:p>
            <a:pPr>
              <a:lnSpc>
                <a:spcPct val="150000"/>
              </a:lnSpc>
            </a:pPr>
            <a:r>
              <a:rPr lang="zh-CN" altLang="en-US" u="sng" dirty="0" smtClean="0">
                <a:ea typeface="楷体_GB2312" pitchFamily="49" charset="-122"/>
              </a:rPr>
              <a:t>第一步</a:t>
            </a:r>
            <a:r>
              <a:rPr lang="zh-CN" altLang="en-US" dirty="0" smtClean="0">
                <a:ea typeface="楷体_GB2312" pitchFamily="49" charset="-122"/>
              </a:rPr>
              <a:t> 将资产组合的市场价值变化视为一个随机过程，并通过历史数据估计当中的参数。</a:t>
            </a:r>
          </a:p>
          <a:p>
            <a:pPr>
              <a:lnSpc>
                <a:spcPct val="150000"/>
              </a:lnSpc>
            </a:pPr>
            <a:r>
              <a:rPr lang="zh-CN" altLang="en-US" u="sng" dirty="0" smtClean="0">
                <a:ea typeface="楷体_GB2312" pitchFamily="49" charset="-122"/>
              </a:rPr>
              <a:t>第二步</a:t>
            </a:r>
            <a:r>
              <a:rPr lang="zh-CN" altLang="en-US" dirty="0" smtClean="0">
                <a:ea typeface="楷体_GB2312" pitchFamily="49" charset="-122"/>
              </a:rPr>
              <a:t> 模拟市场价值的走势，然后由这些模拟市场价值中导出资产组合在指定日期的市场价值分布，最后从分布中得到投资组合的</a:t>
            </a:r>
            <a:r>
              <a:rPr lang="en-US" altLang="zh-CN" dirty="0" smtClean="0">
                <a:ea typeface="楷体_GB2312" pitchFamily="49" charset="-122"/>
              </a:rPr>
              <a:t>VAR</a:t>
            </a:r>
            <a:r>
              <a:rPr lang="zh-CN" altLang="en-US" dirty="0" smtClean="0">
                <a:ea typeface="楷体_GB2312" pitchFamily="49" charset="-122"/>
              </a:rPr>
              <a:t>值。</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监管模型 </a:t>
            </a:r>
            <a:r>
              <a:rPr lang="en-US" altLang="zh-CN" dirty="0" smtClean="0">
                <a:ea typeface="楷体_GB2312" pitchFamily="49" charset="-122"/>
              </a:rPr>
              <a:t>Regulatory Models</a:t>
            </a:r>
            <a:endParaRPr lang="zh-CN" altLang="en-US" dirty="0"/>
          </a:p>
        </p:txBody>
      </p:sp>
      <p:sp>
        <p:nvSpPr>
          <p:cNvPr id="3" name="内容占位符 2"/>
          <p:cNvSpPr>
            <a:spLocks noGrp="1"/>
          </p:cNvSpPr>
          <p:nvPr>
            <p:ph idx="1"/>
          </p:nvPr>
        </p:nvSpPr>
        <p:spPr>
          <a:xfrm>
            <a:off x="323528" y="1412776"/>
            <a:ext cx="8363272" cy="4718149"/>
          </a:xfrm>
        </p:spPr>
        <p:txBody>
          <a:bodyPr/>
          <a:lstStyle/>
          <a:p>
            <a:pPr>
              <a:lnSpc>
                <a:spcPct val="150000"/>
              </a:lnSpc>
            </a:pPr>
            <a:r>
              <a:rPr lang="zh-CN" altLang="en-US" dirty="0" smtClean="0">
                <a:ea typeface="楷体_GB2312" pitchFamily="49" charset="-122"/>
              </a:rPr>
              <a:t>国际清算银行（</a:t>
            </a:r>
            <a:r>
              <a:rPr lang="en-US" altLang="zh-CN" dirty="0" smtClean="0">
                <a:ea typeface="楷体_GB2312" pitchFamily="49" charset="-122"/>
              </a:rPr>
              <a:t>Bank for International Settlements</a:t>
            </a:r>
            <a:r>
              <a:rPr lang="zh-CN" altLang="en-US" dirty="0" smtClean="0">
                <a:ea typeface="楷体_GB2312" pitchFamily="49" charset="-122"/>
              </a:rPr>
              <a:t>，</a:t>
            </a:r>
            <a:r>
              <a:rPr lang="en-US" altLang="zh-CN" dirty="0" smtClean="0">
                <a:ea typeface="楷体_GB2312" pitchFamily="49" charset="-122"/>
              </a:rPr>
              <a:t>IBS</a:t>
            </a:r>
            <a:r>
              <a:rPr lang="zh-CN" altLang="en-US" dirty="0" smtClean="0">
                <a:ea typeface="楷体_GB2312" pitchFamily="49" charset="-122"/>
              </a:rPr>
              <a:t>）提议对资产组合实施资本充足要求。</a:t>
            </a:r>
          </a:p>
          <a:p>
            <a:pPr>
              <a:lnSpc>
                <a:spcPct val="150000"/>
              </a:lnSpc>
            </a:pPr>
            <a:r>
              <a:rPr lang="en-US" altLang="zh-CN" dirty="0" smtClean="0">
                <a:ea typeface="楷体_GB2312" pitchFamily="49" charset="-122"/>
              </a:rPr>
              <a:t>BIS</a:t>
            </a:r>
            <a:r>
              <a:rPr lang="zh-CN" altLang="en-US" dirty="0" smtClean="0">
                <a:ea typeface="楷体_GB2312" pitchFamily="49" charset="-122"/>
              </a:rPr>
              <a:t>成员国的银行在计算其市场风险暴露可采取两种方法：</a:t>
            </a:r>
            <a:r>
              <a:rPr lang="en-US" altLang="zh-CN" dirty="0" smtClean="0">
                <a:ea typeface="楷体_GB2312" pitchFamily="49" charset="-122"/>
              </a:rPr>
              <a:t>1. BIS</a:t>
            </a:r>
            <a:r>
              <a:rPr lang="zh-CN" altLang="en-US" dirty="0" smtClean="0">
                <a:ea typeface="楷体_GB2312" pitchFamily="49" charset="-122"/>
              </a:rPr>
              <a:t>的标准化框架（</a:t>
            </a:r>
            <a:r>
              <a:rPr lang="en-US" altLang="zh-CN" dirty="0" smtClean="0">
                <a:ea typeface="楷体_GB2312" pitchFamily="49" charset="-122"/>
              </a:rPr>
              <a:t>Standardized Framework</a:t>
            </a:r>
            <a:r>
              <a:rPr lang="zh-CN" altLang="en-US" dirty="0" smtClean="0">
                <a:ea typeface="楷体_GB2312" pitchFamily="49" charset="-122"/>
              </a:rPr>
              <a:t>）；</a:t>
            </a:r>
            <a:r>
              <a:rPr lang="en-US" altLang="zh-CN" dirty="0" smtClean="0">
                <a:ea typeface="楷体_GB2312" pitchFamily="49" charset="-122"/>
              </a:rPr>
              <a:t>2. </a:t>
            </a:r>
            <a:r>
              <a:rPr lang="zh-CN" altLang="en-US" dirty="0" smtClean="0">
                <a:latin typeface="楷体_GB2312" pitchFamily="49" charset="-122"/>
                <a:ea typeface="楷体_GB2312" pitchFamily="49" charset="-122"/>
              </a:rPr>
              <a:t>在监管机构允许下，使用内部模型（以上学习的三种方法）。</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风险度量模型 </a:t>
            </a:r>
            <a:r>
              <a:rPr lang="en-US" altLang="zh-CN" dirty="0" err="1" smtClean="0">
                <a:ea typeface="楷体_GB2312" pitchFamily="49" charset="-122"/>
              </a:rPr>
              <a:t>Riskmetrics</a:t>
            </a:r>
            <a:r>
              <a:rPr lang="en-US" altLang="zh-CN" dirty="0" smtClean="0">
                <a:ea typeface="楷体_GB2312" pitchFamily="49" charset="-122"/>
              </a:rPr>
              <a:t> Model</a:t>
            </a:r>
            <a:endParaRPr lang="zh-CN" altLang="en-US" dirty="0"/>
          </a:p>
        </p:txBody>
      </p:sp>
      <p:sp>
        <p:nvSpPr>
          <p:cNvPr id="3" name="内容占位符 2"/>
          <p:cNvSpPr>
            <a:spLocks noGrp="1"/>
          </p:cNvSpPr>
          <p:nvPr>
            <p:ph idx="1"/>
          </p:nvPr>
        </p:nvSpPr>
        <p:spPr/>
        <p:txBody>
          <a:bodyPr/>
          <a:lstStyle/>
          <a:p>
            <a:r>
              <a:rPr lang="zh-CN" altLang="en-US" sz="2800" dirty="0" smtClean="0">
                <a:ea typeface="楷体_GB2312" pitchFamily="49" charset="-122"/>
              </a:rPr>
              <a:t>该模型由</a:t>
            </a:r>
            <a:r>
              <a:rPr lang="en-US" altLang="zh-CN" sz="2800" dirty="0" smtClean="0">
                <a:ea typeface="楷体_GB2312" pitchFamily="49" charset="-122"/>
              </a:rPr>
              <a:t>JP</a:t>
            </a:r>
            <a:r>
              <a:rPr lang="zh-CN" altLang="en-US" sz="2800" dirty="0" smtClean="0">
                <a:ea typeface="楷体_GB2312" pitchFamily="49" charset="-122"/>
              </a:rPr>
              <a:t>摩根前总裁</a:t>
            </a:r>
            <a:r>
              <a:rPr lang="en-US" altLang="zh-CN" sz="2800" dirty="0" smtClean="0">
                <a:ea typeface="楷体_GB2312" pitchFamily="49" charset="-122"/>
              </a:rPr>
              <a:t>Dennis </a:t>
            </a:r>
            <a:r>
              <a:rPr lang="en-US" altLang="zh-CN" sz="2800" dirty="0" err="1" smtClean="0">
                <a:ea typeface="楷体_GB2312" pitchFamily="49" charset="-122"/>
              </a:rPr>
              <a:t>Weatherstone</a:t>
            </a:r>
            <a:r>
              <a:rPr lang="zh-CN" altLang="en-US" dirty="0" smtClean="0">
                <a:ea typeface="楷体_GB2312" pitchFamily="49" charset="-122"/>
              </a:rPr>
              <a:t>在</a:t>
            </a:r>
            <a:r>
              <a:rPr lang="en-US" altLang="zh-CN" dirty="0" smtClean="0">
                <a:ea typeface="楷体_GB2312" pitchFamily="49" charset="-122"/>
              </a:rPr>
              <a:t>1994</a:t>
            </a:r>
            <a:r>
              <a:rPr lang="zh-CN" altLang="en-US" dirty="0" smtClean="0">
                <a:ea typeface="楷体_GB2312" pitchFamily="49" charset="-122"/>
              </a:rPr>
              <a:t>年开发。</a:t>
            </a:r>
            <a:endParaRPr lang="en-US" altLang="zh-CN" sz="2800" dirty="0" smtClean="0">
              <a:ea typeface="楷体_GB2312" pitchFamily="49" charset="-122"/>
            </a:endParaRPr>
          </a:p>
          <a:p>
            <a:r>
              <a:rPr lang="zh-CN" altLang="en-US" sz="2800" dirty="0" smtClean="0">
                <a:ea typeface="楷体_GB2312" pitchFamily="49" charset="-122"/>
              </a:rPr>
              <a:t>当时，</a:t>
            </a:r>
            <a:r>
              <a:rPr lang="en-US" altLang="zh-CN" sz="2800" dirty="0" smtClean="0">
                <a:ea typeface="楷体_GB2312" pitchFamily="49" charset="-122"/>
              </a:rPr>
              <a:t>JP</a:t>
            </a:r>
            <a:r>
              <a:rPr lang="zh-CN" altLang="en-US" sz="2800" dirty="0" smtClean="0">
                <a:ea typeface="楷体_GB2312" pitchFamily="49" charset="-122"/>
              </a:rPr>
              <a:t>摩根拥有</a:t>
            </a:r>
            <a:r>
              <a:rPr lang="en-US" altLang="zh-CN" sz="2800" dirty="0" smtClean="0">
                <a:ea typeface="楷体_GB2312" pitchFamily="49" charset="-122"/>
              </a:rPr>
              <a:t>14</a:t>
            </a:r>
            <a:r>
              <a:rPr lang="zh-CN" altLang="en-US" sz="2800" dirty="0" smtClean="0">
                <a:ea typeface="楷体_GB2312" pitchFamily="49" charset="-122"/>
              </a:rPr>
              <a:t>个交易场所，</a:t>
            </a:r>
            <a:r>
              <a:rPr lang="en-US" altLang="zh-CN" sz="2800" dirty="0" smtClean="0">
                <a:ea typeface="楷体_GB2312" pitchFamily="49" charset="-122"/>
              </a:rPr>
              <a:t>120</a:t>
            </a:r>
            <a:r>
              <a:rPr lang="zh-CN" altLang="en-US" sz="2800" dirty="0" smtClean="0">
                <a:ea typeface="楷体_GB2312" pitchFamily="49" charset="-122"/>
              </a:rPr>
              <a:t>个独立交易单位</a:t>
            </a:r>
            <a:r>
              <a:rPr lang="zh-CN" altLang="en-US" dirty="0" smtClean="0">
                <a:ea typeface="楷体_GB2312" pitchFamily="49" charset="-122"/>
              </a:rPr>
              <a:t>，交易着固定收益证券、外汇、商品、衍生工具、新兴市场证券、私有资产等，日</a:t>
            </a:r>
            <a:r>
              <a:rPr lang="zh-CN" altLang="en-US" sz="2800" dirty="0" smtClean="0">
                <a:ea typeface="楷体_GB2312" pitchFamily="49" charset="-122"/>
              </a:rPr>
              <a:t>交易量超过</a:t>
            </a:r>
            <a:r>
              <a:rPr lang="en-US" altLang="zh-CN" sz="2800" dirty="0" smtClean="0">
                <a:ea typeface="楷体_GB2312" pitchFamily="49" charset="-122"/>
              </a:rPr>
              <a:t>500</a:t>
            </a:r>
            <a:r>
              <a:rPr lang="zh-CN" altLang="en-US" sz="2800" dirty="0" smtClean="0">
                <a:ea typeface="楷体_GB2312" pitchFamily="49" charset="-122"/>
              </a:rPr>
              <a:t>亿美元。</a:t>
            </a:r>
            <a:endParaRPr lang="en-US" altLang="zh-CN" sz="2800" dirty="0"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t>固定收益证券的资本要求</a:t>
            </a:r>
            <a:endParaRPr lang="zh-CN" altLang="en-US" dirty="0"/>
          </a:p>
        </p:txBody>
      </p:sp>
      <p:sp>
        <p:nvSpPr>
          <p:cNvPr id="3" name="内容占位符 2"/>
          <p:cNvSpPr>
            <a:spLocks noGrp="1"/>
          </p:cNvSpPr>
          <p:nvPr>
            <p:ph idx="1"/>
          </p:nvPr>
        </p:nvSpPr>
        <p:spPr>
          <a:xfrm>
            <a:off x="323528" y="1412776"/>
            <a:ext cx="8363272" cy="4718149"/>
          </a:xfrm>
        </p:spPr>
        <p:txBody>
          <a:bodyPr/>
          <a:lstStyle/>
          <a:p>
            <a:pPr algn="just">
              <a:lnSpc>
                <a:spcPct val="145000"/>
              </a:lnSpc>
            </a:pPr>
            <a:r>
              <a:rPr lang="zh-CN" altLang="en-US" i="1" u="sng" dirty="0" smtClean="0">
                <a:latin typeface="楷体_GB2312" pitchFamily="49" charset="-122"/>
                <a:ea typeface="楷体_GB2312" pitchFamily="49" charset="-122"/>
              </a:rPr>
              <a:t>特定风险的资本要求</a:t>
            </a:r>
            <a:r>
              <a:rPr lang="en-US" altLang="zh-CN" dirty="0" smtClean="0">
                <a:latin typeface="楷体_GB2312" pitchFamily="49" charset="-122"/>
                <a:ea typeface="楷体_GB2312" pitchFamily="49" charset="-122"/>
              </a:rPr>
              <a:t>:</a:t>
            </a:r>
          </a:p>
          <a:p>
            <a:pPr lvl="1" algn="just">
              <a:lnSpc>
                <a:spcPct val="145000"/>
              </a:lnSpc>
            </a:pPr>
            <a:r>
              <a:rPr lang="zh-CN" altLang="en-US" dirty="0" smtClean="0">
                <a:latin typeface="楷体_GB2312" pitchFamily="49" charset="-122"/>
                <a:ea typeface="楷体_GB2312" pitchFamily="49" charset="-122"/>
              </a:rPr>
              <a:t>应对流动性风险或信用质量下降风险</a:t>
            </a:r>
          </a:p>
          <a:p>
            <a:pPr algn="just">
              <a:lnSpc>
                <a:spcPct val="145000"/>
              </a:lnSpc>
            </a:pPr>
            <a:r>
              <a:rPr lang="zh-CN" altLang="en-US" i="1" u="sng" dirty="0" smtClean="0">
                <a:latin typeface="楷体_GB2312" pitchFamily="49" charset="-122"/>
                <a:ea typeface="楷体_GB2312" pitchFamily="49" charset="-122"/>
              </a:rPr>
              <a:t> 一般市场风险的资本要求：</a:t>
            </a:r>
          </a:p>
          <a:p>
            <a:pPr lvl="1" algn="just">
              <a:lnSpc>
                <a:spcPct val="145000"/>
              </a:lnSpc>
            </a:pPr>
            <a:r>
              <a:rPr lang="zh-CN" altLang="en-US" dirty="0" smtClean="0">
                <a:latin typeface="楷体_GB2312" pitchFamily="49" charset="-122"/>
                <a:ea typeface="楷体_GB2312" pitchFamily="49" charset="-122"/>
              </a:rPr>
              <a:t>反映了修正持续期与每一到期预期利率冲击的乘积</a:t>
            </a:r>
            <a:endParaRPr lang="zh-CN" altLang="en-US"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ChangeArrowheads="1"/>
          </p:cNvSpPr>
          <p:nvPr/>
        </p:nvSpPr>
        <p:spPr bwMode="auto">
          <a:xfrm>
            <a:off x="457200" y="1628775"/>
            <a:ext cx="8686800" cy="5229225"/>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endParaRPr lang="en-US" altLang="zh-CN" sz="3000"/>
          </a:p>
          <a:p>
            <a:pPr marL="342900" indent="-342900">
              <a:spcBef>
                <a:spcPct val="20000"/>
              </a:spcBef>
              <a:buClr>
                <a:schemeClr val="accent1"/>
              </a:buClr>
              <a:buSzPct val="65000"/>
              <a:buFont typeface="Wingdings" pitchFamily="2" charset="2"/>
              <a:buNone/>
            </a:pPr>
            <a:endParaRPr lang="en-US" altLang="zh-CN" sz="3000"/>
          </a:p>
          <a:p>
            <a:pPr marL="342900" indent="-342900">
              <a:spcBef>
                <a:spcPct val="20000"/>
              </a:spcBef>
              <a:buClr>
                <a:schemeClr val="accent1"/>
              </a:buClr>
              <a:buSzPct val="65000"/>
              <a:buFont typeface="Wingdings" pitchFamily="2" charset="2"/>
              <a:buChar char="n"/>
            </a:pPr>
            <a:endParaRPr lang="en-US" altLang="zh-CN" sz="3000"/>
          </a:p>
        </p:txBody>
      </p:sp>
      <p:pic>
        <p:nvPicPr>
          <p:cNvPr id="34823" name="Picture 7"/>
          <p:cNvPicPr>
            <a:picLocks noChangeAspect="1" noChangeArrowheads="1"/>
          </p:cNvPicPr>
          <p:nvPr/>
        </p:nvPicPr>
        <p:blipFill>
          <a:blip r:embed="rId2" cstate="print"/>
          <a:srcRect/>
          <a:stretch>
            <a:fillRect/>
          </a:stretch>
        </p:blipFill>
        <p:spPr bwMode="auto">
          <a:xfrm>
            <a:off x="179512" y="0"/>
            <a:ext cx="8866216" cy="652534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9" name="Picture 5"/>
          <p:cNvPicPr>
            <a:picLocks noChangeAspect="1" noChangeArrowheads="1"/>
          </p:cNvPicPr>
          <p:nvPr/>
        </p:nvPicPr>
        <p:blipFill>
          <a:blip r:embed="rId2" cstate="print"/>
          <a:srcRect/>
          <a:stretch>
            <a:fillRect/>
          </a:stretch>
        </p:blipFill>
        <p:spPr bwMode="auto">
          <a:xfrm>
            <a:off x="250825" y="188913"/>
            <a:ext cx="8569325" cy="633643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p:cNvPicPr>
            <a:picLocks noChangeAspect="1" noChangeArrowheads="1"/>
          </p:cNvPicPr>
          <p:nvPr/>
        </p:nvPicPr>
        <p:blipFill>
          <a:blip r:embed="rId2" cstate="print"/>
          <a:srcRect/>
          <a:stretch>
            <a:fillRect/>
          </a:stretch>
        </p:blipFill>
        <p:spPr bwMode="auto">
          <a:xfrm>
            <a:off x="323527" y="188640"/>
            <a:ext cx="8269109" cy="5832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外汇的资本要求</a:t>
            </a:r>
            <a:endParaRPr lang="zh-CN" altLang="en-US" dirty="0"/>
          </a:p>
        </p:txBody>
      </p:sp>
      <p:sp>
        <p:nvSpPr>
          <p:cNvPr id="3" name="内容占位符 2"/>
          <p:cNvSpPr>
            <a:spLocks noGrp="1"/>
          </p:cNvSpPr>
          <p:nvPr>
            <p:ph idx="1"/>
          </p:nvPr>
        </p:nvSpPr>
        <p:spPr>
          <a:xfrm>
            <a:off x="323528" y="1412776"/>
            <a:ext cx="8363272" cy="4718149"/>
          </a:xfrm>
        </p:spPr>
        <p:txBody>
          <a:bodyPr/>
          <a:lstStyle/>
          <a:p>
            <a:pPr>
              <a:lnSpc>
                <a:spcPct val="145000"/>
              </a:lnSpc>
            </a:pPr>
            <a:r>
              <a:rPr lang="zh-CN" altLang="en-US" dirty="0" smtClean="0">
                <a:ea typeface="楷体_GB2312" pitchFamily="49" charset="-122"/>
              </a:rPr>
              <a:t>计算每一种外汇的净敞口，然后按照当前的即期汇率转换成本币。</a:t>
            </a:r>
          </a:p>
          <a:p>
            <a:pPr>
              <a:lnSpc>
                <a:spcPct val="145000"/>
              </a:lnSpc>
            </a:pPr>
            <a:r>
              <a:rPr lang="zh-CN" altLang="en-US" dirty="0" smtClean="0">
                <a:ea typeface="楷体_GB2312" pitchFamily="49" charset="-122"/>
              </a:rPr>
              <a:t>资本要求 </a:t>
            </a:r>
            <a:r>
              <a:rPr lang="en-US" altLang="zh-CN" dirty="0" smtClean="0">
                <a:ea typeface="楷体_GB2312" pitchFamily="49" charset="-122"/>
              </a:rPr>
              <a:t>= max{</a:t>
            </a:r>
            <a:r>
              <a:rPr lang="zh-CN" altLang="en-US" dirty="0" smtClean="0">
                <a:ea typeface="楷体_GB2312" pitchFamily="49" charset="-122"/>
              </a:rPr>
              <a:t>多头总和</a:t>
            </a:r>
            <a:r>
              <a:rPr lang="en-US" altLang="zh-CN" dirty="0" smtClean="0">
                <a:ea typeface="楷体_GB2312" pitchFamily="49" charset="-122"/>
              </a:rPr>
              <a:t>, </a:t>
            </a:r>
            <a:r>
              <a:rPr lang="zh-CN" altLang="en-US" dirty="0" smtClean="0">
                <a:ea typeface="楷体_GB2312" pitchFamily="49" charset="-122"/>
              </a:rPr>
              <a:t>空头总和</a:t>
            </a:r>
            <a:r>
              <a:rPr lang="en-US" altLang="zh-CN" dirty="0" smtClean="0">
                <a:ea typeface="楷体_GB2312" pitchFamily="49" charset="-122"/>
              </a:rPr>
              <a:t>}×8%</a:t>
            </a:r>
            <a:endParaRPr lang="zh-CN" altLang="en-US" dirty="0" smtClean="0">
              <a:ea typeface="楷体_GB2312" pitchFamily="49" charset="-122"/>
            </a:endParaRPr>
          </a:p>
          <a:p>
            <a:pPr algn="just">
              <a:lnSpc>
                <a:spcPct val="145000"/>
              </a:lnSpc>
            </a:pPr>
            <a:r>
              <a:rPr lang="zh-CN" altLang="en-US" dirty="0" smtClean="0">
                <a:ea typeface="楷体_GB2312" pitchFamily="49" charset="-122"/>
              </a:rPr>
              <a:t>不同外汇的多空头可以相互对冲一部分风险，但不是全部风险。</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股票的资本要求</a:t>
            </a:r>
            <a:endParaRPr lang="zh-CN" altLang="en-US" dirty="0"/>
          </a:p>
        </p:txBody>
      </p:sp>
      <p:sp>
        <p:nvSpPr>
          <p:cNvPr id="3" name="内容占位符 2"/>
          <p:cNvSpPr>
            <a:spLocks noGrp="1"/>
          </p:cNvSpPr>
          <p:nvPr>
            <p:ph idx="1"/>
          </p:nvPr>
        </p:nvSpPr>
        <p:spPr>
          <a:xfrm>
            <a:off x="323528" y="1268760"/>
            <a:ext cx="8363272" cy="4862165"/>
          </a:xfrm>
        </p:spPr>
        <p:txBody>
          <a:bodyPr/>
          <a:lstStyle/>
          <a:p>
            <a:pPr>
              <a:lnSpc>
                <a:spcPct val="140000"/>
              </a:lnSpc>
            </a:pPr>
            <a:r>
              <a:rPr lang="en-US" altLang="zh-CN" i="1" dirty="0" smtClean="0">
                <a:ea typeface="楷体_GB2312" pitchFamily="49" charset="-122"/>
              </a:rPr>
              <a:t>x</a:t>
            </a:r>
            <a:r>
              <a:rPr lang="zh-CN" altLang="en-US" dirty="0" smtClean="0">
                <a:ea typeface="楷体_GB2312" pitchFamily="49" charset="-122"/>
              </a:rPr>
              <a:t>因子</a:t>
            </a:r>
            <a:endParaRPr lang="en-US" altLang="zh-CN" dirty="0" smtClean="0">
              <a:ea typeface="楷体_GB2312" pitchFamily="49" charset="-122"/>
            </a:endParaRPr>
          </a:p>
          <a:p>
            <a:pPr>
              <a:lnSpc>
                <a:spcPct val="140000"/>
              </a:lnSpc>
              <a:buNone/>
            </a:pPr>
            <a:r>
              <a:rPr lang="zh-CN" altLang="en-US" dirty="0" smtClean="0">
                <a:ea typeface="楷体_GB2312" pitchFamily="49" charset="-122"/>
              </a:rPr>
              <a:t>非系统风险的资本要求 </a:t>
            </a:r>
            <a:r>
              <a:rPr lang="en-US" altLang="zh-CN" dirty="0" smtClean="0">
                <a:ea typeface="楷体_GB2312" pitchFamily="49" charset="-122"/>
              </a:rPr>
              <a:t>= </a:t>
            </a:r>
            <a:r>
              <a:rPr lang="zh-CN" altLang="en-US" dirty="0" smtClean="0">
                <a:ea typeface="楷体_GB2312" pitchFamily="49" charset="-122"/>
              </a:rPr>
              <a:t>总头寸</a:t>
            </a:r>
            <a:r>
              <a:rPr lang="en-US" altLang="zh-CN" dirty="0" smtClean="0">
                <a:ea typeface="楷体_GB2312" pitchFamily="49" charset="-122"/>
              </a:rPr>
              <a:t>×4%</a:t>
            </a:r>
          </a:p>
          <a:p>
            <a:pPr>
              <a:lnSpc>
                <a:spcPct val="140000"/>
              </a:lnSpc>
              <a:buNone/>
            </a:pPr>
            <a:r>
              <a:rPr lang="en-US" altLang="zh-CN" dirty="0" smtClean="0">
                <a:ea typeface="楷体_GB2312" pitchFamily="49" charset="-122"/>
              </a:rPr>
              <a:t>                                         =</a:t>
            </a:r>
            <a:r>
              <a:rPr lang="zh-CN" altLang="en-US" dirty="0" smtClean="0">
                <a:ea typeface="楷体_GB2312" pitchFamily="49" charset="-122"/>
              </a:rPr>
              <a:t>（多头</a:t>
            </a:r>
            <a:r>
              <a:rPr lang="en-US" altLang="zh-CN" dirty="0" smtClean="0">
                <a:ea typeface="楷体_GB2312" pitchFamily="49" charset="-122"/>
              </a:rPr>
              <a:t>+</a:t>
            </a:r>
            <a:r>
              <a:rPr lang="zh-CN" altLang="en-US" dirty="0" smtClean="0">
                <a:ea typeface="楷体_GB2312" pitchFamily="49" charset="-122"/>
              </a:rPr>
              <a:t>空头）</a:t>
            </a:r>
            <a:r>
              <a:rPr lang="en-US" altLang="zh-CN" dirty="0" smtClean="0">
                <a:ea typeface="楷体_GB2312" pitchFamily="49" charset="-122"/>
              </a:rPr>
              <a:t> ×4%</a:t>
            </a:r>
            <a:endParaRPr lang="zh-CN" altLang="en-US" dirty="0" smtClean="0">
              <a:ea typeface="楷体_GB2312" pitchFamily="49" charset="-122"/>
            </a:endParaRPr>
          </a:p>
          <a:p>
            <a:pPr>
              <a:lnSpc>
                <a:spcPct val="140000"/>
              </a:lnSpc>
            </a:pPr>
            <a:r>
              <a:rPr lang="en-US" altLang="zh-CN" i="1" dirty="0" smtClean="0">
                <a:ea typeface="楷体_GB2312" pitchFamily="49" charset="-122"/>
              </a:rPr>
              <a:t>y</a:t>
            </a:r>
            <a:r>
              <a:rPr lang="zh-CN" altLang="en-US" dirty="0" smtClean="0">
                <a:ea typeface="楷体_GB2312" pitchFamily="49" charset="-122"/>
              </a:rPr>
              <a:t>因子</a:t>
            </a:r>
            <a:endParaRPr lang="en-US" altLang="zh-CN" dirty="0" smtClean="0">
              <a:ea typeface="楷体_GB2312" pitchFamily="49" charset="-122"/>
            </a:endParaRPr>
          </a:p>
          <a:p>
            <a:pPr>
              <a:lnSpc>
                <a:spcPct val="140000"/>
              </a:lnSpc>
              <a:buNone/>
            </a:pPr>
            <a:r>
              <a:rPr lang="zh-CN" altLang="en-US" dirty="0" smtClean="0">
                <a:ea typeface="楷体_GB2312" pitchFamily="49" charset="-122"/>
              </a:rPr>
              <a:t>系统风险的资本要求 </a:t>
            </a:r>
            <a:r>
              <a:rPr lang="en-US" altLang="zh-CN" dirty="0" smtClean="0">
                <a:ea typeface="楷体_GB2312" pitchFamily="49" charset="-122"/>
              </a:rPr>
              <a:t>= </a:t>
            </a:r>
            <a:r>
              <a:rPr lang="zh-CN" altLang="en-US" dirty="0" smtClean="0">
                <a:ea typeface="楷体_GB2312" pitchFamily="49" charset="-122"/>
              </a:rPr>
              <a:t>净多头或净空头</a:t>
            </a:r>
            <a:r>
              <a:rPr lang="en-US" altLang="zh-CN" dirty="0" smtClean="0">
                <a:ea typeface="楷体_GB2312" pitchFamily="49" charset="-122"/>
              </a:rPr>
              <a:t>×8%</a:t>
            </a:r>
          </a:p>
          <a:p>
            <a:pPr>
              <a:lnSpc>
                <a:spcPct val="140000"/>
              </a:lnSpc>
              <a:buNone/>
            </a:pPr>
            <a:r>
              <a:rPr lang="en-US" altLang="zh-CN" dirty="0" smtClean="0">
                <a:ea typeface="楷体_GB2312" pitchFamily="49" charset="-122"/>
              </a:rPr>
              <a:t>                                      =|</a:t>
            </a:r>
            <a:r>
              <a:rPr lang="zh-CN" altLang="en-US" dirty="0" smtClean="0">
                <a:ea typeface="楷体_GB2312" pitchFamily="49" charset="-122"/>
              </a:rPr>
              <a:t>多头 </a:t>
            </a:r>
            <a:r>
              <a:rPr lang="en-US" altLang="zh-CN" dirty="0" smtClean="0">
                <a:ea typeface="楷体_GB2312" pitchFamily="49" charset="-122"/>
              </a:rPr>
              <a:t>- </a:t>
            </a:r>
            <a:r>
              <a:rPr lang="zh-CN" altLang="en-US" dirty="0" smtClean="0">
                <a:ea typeface="楷体_GB2312" pitchFamily="49" charset="-122"/>
              </a:rPr>
              <a:t>空头</a:t>
            </a:r>
            <a:r>
              <a:rPr lang="en-US" altLang="zh-CN" dirty="0" smtClean="0">
                <a:ea typeface="楷体_GB2312" pitchFamily="49" charset="-122"/>
              </a:rPr>
              <a:t>| ×8%</a:t>
            </a:r>
            <a:endParaRPr lang="zh-CN" altLang="en-US" dirty="0"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subTnLst>
                                    <p:animClr>
                                      <p:cBhvr override="childStyle">
                                        <p:cTn dur="1" fill="hold" display="0" masterRel="nextClick" afterEffect="1"/>
                                        <p:tgtEl>
                                          <p:spTgt spid="3">
                                            <p:txEl>
                                              <p:pRg st="5" end="5"/>
                                            </p:txEl>
                                          </p:spTgt>
                                        </p:tgtEl>
                                        <p:attrNameLst>
                                          <p:attrName>ppt_c</p:attrName>
                                        </p:attrNameLst>
                                      </p:cBhvr>
                                      <p:to>
                                        <a:schemeClr val="folHlink"/>
                                      </p:to>
                                    </p:animClr>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p:cNvPicPr>
            <a:picLocks noChangeAspect="1" noChangeArrowheads="1"/>
          </p:cNvPicPr>
          <p:nvPr/>
        </p:nvPicPr>
        <p:blipFill>
          <a:blip r:embed="rId2" cstate="print"/>
          <a:srcRect/>
          <a:stretch>
            <a:fillRect/>
          </a:stretch>
        </p:blipFill>
        <p:spPr bwMode="auto">
          <a:xfrm>
            <a:off x="179512" y="188640"/>
            <a:ext cx="8879557" cy="5688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en-US" altLang="zh-CN" dirty="0" smtClean="0">
                <a:latin typeface="Garamond" pitchFamily="18" charset="0"/>
                <a:ea typeface="楷体_GB2312" pitchFamily="49" charset="-122"/>
              </a:rPr>
              <a:t>BIS</a:t>
            </a:r>
            <a:r>
              <a:rPr lang="zh-CN" altLang="en-US" dirty="0" smtClean="0">
                <a:latin typeface="Garamond" pitchFamily="18" charset="0"/>
                <a:ea typeface="楷体_GB2312" pitchFamily="49" charset="-122"/>
              </a:rPr>
              <a:t>对大银行内部模型的要求</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pPr>
              <a:lnSpc>
                <a:spcPct val="150000"/>
              </a:lnSpc>
              <a:spcBef>
                <a:spcPct val="20000"/>
              </a:spcBef>
            </a:pPr>
            <a:r>
              <a:rPr lang="zh-CN" altLang="en-US" dirty="0" smtClean="0">
                <a:ea typeface="楷体_GB2312" pitchFamily="49" charset="-122"/>
              </a:rPr>
              <a:t>资本要求必须相对地保守 </a:t>
            </a:r>
          </a:p>
          <a:p>
            <a:pPr>
              <a:lnSpc>
                <a:spcPct val="150000"/>
              </a:lnSpc>
              <a:spcBef>
                <a:spcPct val="20000"/>
              </a:spcBef>
            </a:pPr>
            <a:r>
              <a:rPr lang="zh-CN" altLang="en-US" dirty="0" smtClean="0">
                <a:ea typeface="楷体_GB2312" pitchFamily="49" charset="-122"/>
              </a:rPr>
              <a:t>在计算</a:t>
            </a:r>
            <a:r>
              <a:rPr lang="en-US" altLang="zh-CN" i="1" dirty="0" smtClean="0">
                <a:ea typeface="楷体_GB2312" pitchFamily="49" charset="-122"/>
              </a:rPr>
              <a:t>DEAR</a:t>
            </a:r>
            <a:r>
              <a:rPr lang="zh-CN" altLang="en-US" dirty="0" smtClean="0">
                <a:ea typeface="楷体_GB2312" pitchFamily="49" charset="-122"/>
              </a:rPr>
              <a:t>中，利率和汇率的变动必须定义为</a:t>
            </a:r>
            <a:r>
              <a:rPr lang="en-US" altLang="zh-CN" dirty="0" smtClean="0">
                <a:ea typeface="楷体_GB2312" pitchFamily="49" charset="-122"/>
              </a:rPr>
              <a:t>99%</a:t>
            </a:r>
            <a:r>
              <a:rPr lang="zh-CN" altLang="en-US" dirty="0" smtClean="0">
                <a:ea typeface="楷体_GB2312" pitchFamily="49" charset="-122"/>
              </a:rPr>
              <a:t>置信水平的变动（即</a:t>
            </a:r>
            <a:r>
              <a:rPr lang="en-US" altLang="zh-CN" dirty="0" smtClean="0">
                <a:ea typeface="楷体_GB2312" pitchFamily="49" charset="-122"/>
              </a:rPr>
              <a:t>2.33</a:t>
            </a:r>
            <a:r>
              <a:rPr lang="en-US" altLang="zh-CN" i="1" dirty="0" smtClean="0">
                <a:latin typeface="Symbol" pitchFamily="18" charset="2"/>
                <a:ea typeface="楷体_GB2312" pitchFamily="49" charset="-122"/>
              </a:rPr>
              <a:t>s</a:t>
            </a:r>
            <a:r>
              <a:rPr lang="zh-CN" altLang="en-US" dirty="0" smtClean="0">
                <a:ea typeface="楷体_GB2312" pitchFamily="49" charset="-122"/>
              </a:rPr>
              <a:t>，而不是</a:t>
            </a:r>
            <a:r>
              <a:rPr lang="en-US" altLang="zh-CN" dirty="0" smtClean="0">
                <a:ea typeface="楷体_GB2312" pitchFamily="49" charset="-122"/>
              </a:rPr>
              <a:t>95%</a:t>
            </a:r>
            <a:r>
              <a:rPr lang="zh-CN" altLang="en-US" dirty="0" smtClean="0">
                <a:ea typeface="楷体_GB2312" pitchFamily="49" charset="-122"/>
              </a:rPr>
              <a:t>置信水平下的</a:t>
            </a:r>
            <a:r>
              <a:rPr lang="en-US" altLang="zh-CN" dirty="0" smtClean="0">
                <a:ea typeface="楷体_GB2312" pitchFamily="49" charset="-122"/>
              </a:rPr>
              <a:t>1.65</a:t>
            </a:r>
            <a:r>
              <a:rPr lang="en-US" altLang="zh-CN" i="1" dirty="0" smtClean="0">
                <a:latin typeface="Symbol" pitchFamily="18" charset="2"/>
                <a:ea typeface="楷体_GB2312" pitchFamily="49" charset="-122"/>
              </a:rPr>
              <a:t>s</a:t>
            </a:r>
            <a:r>
              <a:rPr lang="zh-CN" altLang="en-US" dirty="0" smtClean="0">
                <a:ea typeface="楷体_GB2312" pitchFamily="49" charset="-122"/>
              </a:rPr>
              <a:t>）。</a:t>
            </a:r>
          </a:p>
          <a:p>
            <a:pPr>
              <a:lnSpc>
                <a:spcPct val="150000"/>
              </a:lnSpc>
              <a:spcBef>
                <a:spcPct val="20000"/>
              </a:spcBef>
            </a:pPr>
            <a:r>
              <a:rPr lang="en-US" altLang="zh-CN" i="1" dirty="0" smtClean="0">
                <a:ea typeface="楷体_GB2312" pitchFamily="49" charset="-122"/>
              </a:rPr>
              <a:t>VAR</a:t>
            </a:r>
            <a:r>
              <a:rPr lang="zh-CN" altLang="en-US" dirty="0" smtClean="0">
                <a:ea typeface="楷体_GB2312" pitchFamily="49" charset="-122"/>
              </a:rPr>
              <a:t>的最小期限</a:t>
            </a:r>
            <a:r>
              <a:rPr lang="en-US" altLang="zh-CN" dirty="0" smtClean="0">
                <a:ea typeface="楷体_GB2312" pitchFamily="49" charset="-122"/>
              </a:rPr>
              <a:t>10</a:t>
            </a:r>
            <a:r>
              <a:rPr lang="zh-CN" altLang="en-US" dirty="0" smtClean="0">
                <a:ea typeface="楷体_GB2312" pitchFamily="49" charset="-122"/>
              </a:rPr>
              <a:t>天</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en-US" altLang="zh-CN" dirty="0" smtClean="0">
                <a:latin typeface="Garamond" pitchFamily="18" charset="0"/>
                <a:ea typeface="楷体_GB2312" pitchFamily="49" charset="-122"/>
              </a:rPr>
              <a:t>BIS</a:t>
            </a:r>
            <a:r>
              <a:rPr lang="zh-CN" altLang="en-US" dirty="0" smtClean="0">
                <a:latin typeface="Garamond" pitchFamily="18" charset="0"/>
                <a:ea typeface="楷体_GB2312" pitchFamily="49" charset="-122"/>
              </a:rPr>
              <a:t>对大银行内部模型的要求</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pPr algn="just">
              <a:lnSpc>
                <a:spcPct val="150000"/>
              </a:lnSpc>
            </a:pPr>
            <a:r>
              <a:rPr lang="zh-CN" altLang="en-US" dirty="0" smtClean="0">
                <a:ea typeface="楷体_GB2312" pitchFamily="49" charset="-122"/>
              </a:rPr>
              <a:t>资本要求是下列两者的较高者：</a:t>
            </a:r>
          </a:p>
          <a:p>
            <a:pPr algn="just">
              <a:lnSpc>
                <a:spcPct val="150000"/>
              </a:lnSpc>
            </a:pPr>
            <a:r>
              <a:rPr lang="en-US" altLang="zh-CN" dirty="0" smtClean="0">
                <a:ea typeface="楷体_GB2312" pitchFamily="49" charset="-122"/>
              </a:rPr>
              <a:t>1</a:t>
            </a:r>
            <a:r>
              <a:rPr lang="zh-CN" altLang="en-US" dirty="0" smtClean="0">
                <a:ea typeface="楷体_GB2312" pitchFamily="49" charset="-122"/>
              </a:rPr>
              <a:t>．前一天的</a:t>
            </a:r>
            <a:r>
              <a:rPr lang="en-US" altLang="zh-CN" i="1" dirty="0" smtClean="0">
                <a:ea typeface="楷体_GB2312" pitchFamily="49" charset="-122"/>
              </a:rPr>
              <a:t>VAR</a:t>
            </a:r>
            <a:r>
              <a:rPr lang="zh-CN" altLang="en-US" dirty="0" smtClean="0">
                <a:ea typeface="楷体_GB2312" pitchFamily="49" charset="-122"/>
              </a:rPr>
              <a:t>（</a:t>
            </a:r>
            <a:r>
              <a:rPr lang="en-US" altLang="zh-CN" i="1" dirty="0" smtClean="0">
                <a:ea typeface="楷体_GB2312" pitchFamily="49" charset="-122"/>
              </a:rPr>
              <a:t> </a:t>
            </a:r>
            <a:r>
              <a:rPr lang="en-US" altLang="zh-CN" i="1" dirty="0" smtClean="0">
                <a:ea typeface="楷体_GB2312" pitchFamily="49" charset="-122"/>
              </a:rPr>
              <a:t>              </a:t>
            </a:r>
            <a:r>
              <a:rPr lang="en-US" altLang="zh-CN" dirty="0" smtClean="0">
                <a:ea typeface="楷体_GB2312" pitchFamily="49" charset="-122"/>
              </a:rPr>
              <a:t>       </a:t>
            </a:r>
            <a:r>
              <a:rPr lang="zh-CN" altLang="en-US" dirty="0" smtClean="0">
                <a:ea typeface="楷体_GB2312" pitchFamily="49" charset="-122"/>
              </a:rPr>
              <a:t>）；</a:t>
            </a:r>
          </a:p>
          <a:p>
            <a:pPr algn="just">
              <a:lnSpc>
                <a:spcPct val="150000"/>
              </a:lnSpc>
            </a:pPr>
            <a:r>
              <a:rPr lang="en-US" altLang="zh-CN" dirty="0" smtClean="0">
                <a:ea typeface="楷体_GB2312" pitchFamily="49" charset="-122"/>
              </a:rPr>
              <a:t>2</a:t>
            </a:r>
            <a:r>
              <a:rPr lang="zh-CN" altLang="en-US" dirty="0" smtClean="0">
                <a:ea typeface="楷体_GB2312" pitchFamily="49" charset="-122"/>
              </a:rPr>
              <a:t>．前</a:t>
            </a:r>
            <a:r>
              <a:rPr lang="en-US" altLang="zh-CN" dirty="0" smtClean="0">
                <a:ea typeface="楷体_GB2312" pitchFamily="49" charset="-122"/>
              </a:rPr>
              <a:t>60</a:t>
            </a:r>
            <a:r>
              <a:rPr lang="zh-CN" altLang="en-US" dirty="0" smtClean="0">
                <a:ea typeface="楷体_GB2312" pitchFamily="49" charset="-122"/>
              </a:rPr>
              <a:t>天平均</a:t>
            </a:r>
            <a:r>
              <a:rPr lang="en-US" altLang="zh-CN" i="1" dirty="0" smtClean="0">
                <a:ea typeface="楷体_GB2312" pitchFamily="49" charset="-122"/>
              </a:rPr>
              <a:t>VAR</a:t>
            </a:r>
            <a:r>
              <a:rPr lang="zh-CN" altLang="en-US" dirty="0" smtClean="0">
                <a:ea typeface="楷体_GB2312" pitchFamily="49" charset="-122"/>
              </a:rPr>
              <a:t>的</a:t>
            </a:r>
            <a:r>
              <a:rPr lang="en-US" altLang="zh-CN" dirty="0" smtClean="0">
                <a:ea typeface="楷体_GB2312" pitchFamily="49" charset="-122"/>
              </a:rPr>
              <a:t>3</a:t>
            </a:r>
            <a:r>
              <a:rPr lang="zh-CN" altLang="en-US" dirty="0" smtClean="0">
                <a:ea typeface="楷体_GB2312" pitchFamily="49" charset="-122"/>
              </a:rPr>
              <a:t>倍或</a:t>
            </a:r>
            <a:r>
              <a:rPr lang="en-US" altLang="zh-CN" dirty="0" smtClean="0">
                <a:ea typeface="楷体_GB2312" pitchFamily="49" charset="-122"/>
              </a:rPr>
              <a:t>3</a:t>
            </a:r>
            <a:r>
              <a:rPr lang="zh-CN" altLang="en-US" dirty="0" smtClean="0">
                <a:ea typeface="楷体_GB2312" pitchFamily="49" charset="-122"/>
              </a:rPr>
              <a:t>倍以上（乘数因子</a:t>
            </a:r>
            <a:r>
              <a:rPr lang="zh-CN" altLang="en-US" dirty="0" smtClean="0">
                <a:ea typeface="楷体_GB2312" pitchFamily="49" charset="-122"/>
              </a:rPr>
              <a:t>）（                            ）</a:t>
            </a:r>
            <a:r>
              <a:rPr lang="zh-CN" altLang="en-US" dirty="0" smtClean="0">
                <a:ea typeface="楷体_GB2312" pitchFamily="49" charset="-122"/>
              </a:rPr>
              <a:t>。</a:t>
            </a:r>
            <a:endParaRPr lang="zh-CN" altLang="en-US" dirty="0">
              <a:ea typeface="楷体_GB2312" pitchFamily="49" charset="-122"/>
            </a:endParaRPr>
          </a:p>
        </p:txBody>
      </p:sp>
      <p:graphicFrame>
        <p:nvGraphicFramePr>
          <p:cNvPr id="234499" name="Object 3"/>
          <p:cNvGraphicFramePr>
            <a:graphicFrameLocks noChangeAspect="1"/>
          </p:cNvGraphicFramePr>
          <p:nvPr/>
        </p:nvGraphicFramePr>
        <p:xfrm>
          <a:off x="3851920" y="2420888"/>
          <a:ext cx="1906587" cy="560387"/>
        </p:xfrm>
        <a:graphic>
          <a:graphicData uri="http://schemas.openxmlformats.org/presentationml/2006/ole">
            <p:oleObj spid="_x0000_s234499" name="Equation" r:id="rId4" imgW="901440" imgH="253800" progId="Equation.DSMT4">
              <p:embed/>
            </p:oleObj>
          </a:graphicData>
        </a:graphic>
      </p:graphicFrame>
      <p:graphicFrame>
        <p:nvGraphicFramePr>
          <p:cNvPr id="234500" name="Object 4"/>
          <p:cNvGraphicFramePr>
            <a:graphicFrameLocks noChangeAspect="1"/>
          </p:cNvGraphicFramePr>
          <p:nvPr/>
        </p:nvGraphicFramePr>
        <p:xfrm>
          <a:off x="1115616" y="3933056"/>
          <a:ext cx="2449512" cy="503238"/>
        </p:xfrm>
        <a:graphic>
          <a:graphicData uri="http://schemas.openxmlformats.org/presentationml/2006/ole">
            <p:oleObj spid="_x0000_s234500" name="Equation" r:id="rId5" imgW="11556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4" presetID="3" presetClass="entr" presetSubtype="10" fill="hold" nodeType="withEffect">
                                  <p:stCondLst>
                                    <p:cond delay="0"/>
                                  </p:stCondLst>
                                  <p:childTnLst>
                                    <p:set>
                                      <p:cBhvr>
                                        <p:cTn id="15" dur="1" fill="hold">
                                          <p:stCondLst>
                                            <p:cond delay="0"/>
                                          </p:stCondLst>
                                        </p:cTn>
                                        <p:tgtEl>
                                          <p:spTgt spid="234499"/>
                                        </p:tgtEl>
                                        <p:attrNameLst>
                                          <p:attrName>style.visibility</p:attrName>
                                        </p:attrNameLst>
                                      </p:cBhvr>
                                      <p:to>
                                        <p:strVal val="visible"/>
                                      </p:to>
                                    </p:set>
                                    <p:animEffect transition="in" filter="blinds(horizontal)">
                                      <p:cBhvr>
                                        <p:cTn id="16" dur="500"/>
                                        <p:tgtEl>
                                          <p:spTgt spid="234499"/>
                                        </p:tgtEl>
                                      </p:cBhvr>
                                    </p:animEffect>
                                  </p:childTnLst>
                                  <p:subTnLst>
                                    <p:animClr>
                                      <p:cBhvr override="childStyle">
                                        <p:cTn dur="1" fill="hold" display="0" masterRel="nextClick" afterEffect="1"/>
                                        <p:tgtEl>
                                          <p:spTgt spid="234499"/>
                                        </p:tgtEl>
                                        <p:attrNameLst>
                                          <p:attrName>ppt_c</p:attrName>
                                        </p:attrNameLst>
                                      </p:cBhvr>
                                      <p:to>
                                        <a:schemeClr val="folHlink"/>
                                      </p:to>
                                    </p:animClr>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3" presetClass="entr" presetSubtype="10" fill="hold" nodeType="withEffect">
                                  <p:stCondLst>
                                    <p:cond delay="0"/>
                                  </p:stCondLst>
                                  <p:childTnLst>
                                    <p:set>
                                      <p:cBhvr>
                                        <p:cTn id="18" dur="1" fill="hold">
                                          <p:stCondLst>
                                            <p:cond delay="0"/>
                                          </p:stCondLst>
                                        </p:cTn>
                                        <p:tgtEl>
                                          <p:spTgt spid="234500"/>
                                        </p:tgtEl>
                                        <p:attrNameLst>
                                          <p:attrName>style.visibility</p:attrName>
                                        </p:attrNameLst>
                                      </p:cBhvr>
                                      <p:to>
                                        <p:strVal val="visible"/>
                                      </p:to>
                                    </p:set>
                                    <p:animEffect transition="in" filter="blinds(horizontal)">
                                      <p:cBhvr>
                                        <p:cTn id="19" dur="500"/>
                                        <p:tgtEl>
                                          <p:spTgt spid="234500"/>
                                        </p:tgtEl>
                                      </p:cBhvr>
                                    </p:animEffect>
                                  </p:childTnLst>
                                  <p:subTnLst>
                                    <p:animClr>
                                      <p:cBhvr override="childStyle">
                                        <p:cTn dur="1" fill="hold" display="0" masterRel="nextClick" afterEffect="1"/>
                                        <p:tgtEl>
                                          <p:spTgt spid="234500"/>
                                        </p:tgtEl>
                                        <p:attrNameLst>
                                          <p:attrName>ppt_c</p:attrName>
                                        </p:attrNameLst>
                                      </p:cBhvr>
                                      <p:to>
                                        <a:schemeClr val="folHlink"/>
                                      </p:to>
                                    </p:animClr>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信用风险 </a:t>
            </a:r>
            <a:r>
              <a:rPr lang="en-US" altLang="zh-CN" dirty="0" smtClean="0">
                <a:ea typeface="楷体_GB2312" pitchFamily="49" charset="-122"/>
              </a:rPr>
              <a:t>Credit Risk</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pPr>
              <a:lnSpc>
                <a:spcPct val="150000"/>
              </a:lnSpc>
            </a:pPr>
            <a:r>
              <a:rPr lang="zh-CN" altLang="en-US" dirty="0" smtClean="0">
                <a:solidFill>
                  <a:srgbClr val="070605"/>
                </a:solidFill>
                <a:ea typeface="楷体_GB2312" pitchFamily="49" charset="-122"/>
              </a:rPr>
              <a:t>信用风险是指，由于借款人本身经济条件的不确定性和外部经济环境难以预料的变化，借款人不能按期还本付息的可能性。</a:t>
            </a:r>
            <a:endParaRPr lang="en-US" altLang="zh-CN" dirty="0" smtClean="0">
              <a:solidFill>
                <a:srgbClr val="070605"/>
              </a:solidFill>
              <a:ea typeface="楷体_GB2312" pitchFamily="49" charset="-122"/>
            </a:endParaRPr>
          </a:p>
          <a:p>
            <a:pPr>
              <a:lnSpc>
                <a:spcPct val="150000"/>
              </a:lnSpc>
            </a:pPr>
            <a:r>
              <a:rPr lang="zh-CN" altLang="en-US" dirty="0" smtClean="0">
                <a:solidFill>
                  <a:srgbClr val="070605"/>
                </a:solidFill>
                <a:ea typeface="楷体_GB2312" pitchFamily="49" charset="-122"/>
              </a:rPr>
              <a:t>简言之，信用风险就是贷款如约偿还的不确定性。</a:t>
            </a:r>
            <a:endParaRPr lang="zh-CN" altLang="en-US" dirty="0">
              <a:solidFill>
                <a:srgbClr val="070605"/>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风险价值 </a:t>
            </a:r>
            <a:r>
              <a:rPr lang="en-US" altLang="zh-CN" dirty="0" smtClean="0"/>
              <a:t>Value At Risk</a:t>
            </a:r>
            <a:endParaRPr lang="zh-CN" altLang="en-US" dirty="0"/>
          </a:p>
        </p:txBody>
      </p:sp>
      <p:sp>
        <p:nvSpPr>
          <p:cNvPr id="3" name="内容占位符 2"/>
          <p:cNvSpPr>
            <a:spLocks noGrp="1"/>
          </p:cNvSpPr>
          <p:nvPr>
            <p:ph idx="1"/>
          </p:nvPr>
        </p:nvSpPr>
        <p:spPr/>
        <p:txBody>
          <a:bodyPr/>
          <a:lstStyle/>
          <a:p>
            <a:r>
              <a:rPr lang="zh-CN" altLang="en-US" dirty="0" smtClean="0">
                <a:latin typeface="楷体_GB2312" pitchFamily="49" charset="-122"/>
                <a:ea typeface="楷体_GB2312" pitchFamily="49" charset="-122"/>
              </a:rPr>
              <a:t>市场风险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不利环境下潜在损失的估计值</a:t>
            </a:r>
            <a:endParaRPr lang="en-US" altLang="zh-CN" dirty="0" smtClean="0">
              <a:latin typeface="楷体_GB2312" pitchFamily="49" charset="-122"/>
              <a:ea typeface="楷体_GB2312" pitchFamily="49" charset="-122"/>
            </a:endParaRPr>
          </a:p>
          <a:p>
            <a:r>
              <a:rPr lang="zh-CN" altLang="en-US" dirty="0" smtClean="0">
                <a:ea typeface="楷体_GB2312" pitchFamily="49" charset="-122"/>
              </a:rPr>
              <a:t>风险价值（</a:t>
            </a:r>
            <a:r>
              <a:rPr lang="en-US" altLang="zh-CN" dirty="0" smtClean="0">
                <a:ea typeface="楷体_GB2312" pitchFamily="49" charset="-122"/>
              </a:rPr>
              <a:t>Value At Risk</a:t>
            </a:r>
            <a:r>
              <a:rPr lang="zh-CN" altLang="en-US" dirty="0" smtClean="0">
                <a:ea typeface="楷体_GB2312" pitchFamily="49" charset="-122"/>
              </a:rPr>
              <a:t>）：对于给定的期限，资产组合在某个置信水平下的最大损失的预测值。</a:t>
            </a:r>
            <a:endParaRPr lang="zh-CN" altLang="en-US" dirty="0"/>
          </a:p>
        </p:txBody>
      </p:sp>
      <p:grpSp>
        <p:nvGrpSpPr>
          <p:cNvPr id="4" name="Group 6"/>
          <p:cNvGrpSpPr>
            <a:grpSpLocks/>
          </p:cNvGrpSpPr>
          <p:nvPr/>
        </p:nvGrpSpPr>
        <p:grpSpPr bwMode="auto">
          <a:xfrm>
            <a:off x="1259632" y="3501008"/>
            <a:ext cx="6768752" cy="3096344"/>
            <a:chOff x="627" y="678"/>
            <a:chExt cx="4439" cy="2729"/>
          </a:xfrm>
        </p:grpSpPr>
        <p:sp>
          <p:nvSpPr>
            <p:cNvPr id="5" name="Rectangle 7"/>
            <p:cNvSpPr>
              <a:spLocks noChangeArrowheads="1"/>
            </p:cNvSpPr>
            <p:nvPr/>
          </p:nvSpPr>
          <p:spPr bwMode="auto">
            <a:xfrm>
              <a:off x="627" y="678"/>
              <a:ext cx="4439" cy="2729"/>
            </a:xfrm>
            <a:prstGeom prst="rect">
              <a:avLst/>
            </a:prstGeom>
            <a:solidFill>
              <a:schemeClr val="accent2"/>
            </a:solidFill>
            <a:ln w="9525">
              <a:solidFill>
                <a:schemeClr val="bg1"/>
              </a:solidFill>
              <a:miter lim="800000"/>
              <a:headEnd/>
              <a:tailEnd/>
            </a:ln>
            <a:effectLst/>
          </p:spPr>
          <p:txBody>
            <a:bodyPr wrap="none" anchor="ctr"/>
            <a:lstStyle/>
            <a:p>
              <a:endParaRPr lang="zh-CN" altLang="en-US"/>
            </a:p>
          </p:txBody>
        </p:sp>
        <p:sp>
          <p:nvSpPr>
            <p:cNvPr id="6" name="Rectangle 8"/>
            <p:cNvSpPr>
              <a:spLocks noChangeArrowheads="1"/>
            </p:cNvSpPr>
            <p:nvPr/>
          </p:nvSpPr>
          <p:spPr bwMode="auto">
            <a:xfrm>
              <a:off x="627" y="678"/>
              <a:ext cx="4439" cy="2729"/>
            </a:xfrm>
            <a:prstGeom prst="rect">
              <a:avLst/>
            </a:prstGeom>
            <a:solidFill>
              <a:schemeClr val="accent2"/>
            </a:solidFill>
            <a:ln w="9525">
              <a:solidFill>
                <a:schemeClr val="bg1"/>
              </a:solidFill>
              <a:miter lim="800000"/>
              <a:headEnd/>
              <a:tailEnd/>
            </a:ln>
            <a:effectLst/>
          </p:spPr>
          <p:txBody>
            <a:bodyPr wrap="none" anchor="ctr"/>
            <a:lstStyle/>
            <a:p>
              <a:endParaRPr lang="zh-CN" altLang="en-US"/>
            </a:p>
          </p:txBody>
        </p:sp>
        <p:sp>
          <p:nvSpPr>
            <p:cNvPr id="7" name="Rectangle 9"/>
            <p:cNvSpPr>
              <a:spLocks noChangeArrowheads="1"/>
            </p:cNvSpPr>
            <p:nvPr/>
          </p:nvSpPr>
          <p:spPr bwMode="auto">
            <a:xfrm>
              <a:off x="627" y="678"/>
              <a:ext cx="4439" cy="2729"/>
            </a:xfrm>
            <a:prstGeom prst="rect">
              <a:avLst/>
            </a:prstGeom>
            <a:solidFill>
              <a:schemeClr val="accent2"/>
            </a:solidFill>
            <a:ln w="9525">
              <a:solidFill>
                <a:schemeClr val="bg1"/>
              </a:solidFill>
              <a:miter lim="800000"/>
              <a:headEnd/>
              <a:tailEnd/>
            </a:ln>
            <a:effectLst/>
          </p:spPr>
          <p:txBody>
            <a:bodyPr wrap="none" anchor="ctr"/>
            <a:lstStyle/>
            <a:p>
              <a:endParaRPr lang="zh-CN" altLang="en-US"/>
            </a:p>
          </p:txBody>
        </p:sp>
        <p:sp>
          <p:nvSpPr>
            <p:cNvPr id="8" name="Line 10"/>
            <p:cNvSpPr>
              <a:spLocks noChangeShapeType="1"/>
            </p:cNvSpPr>
            <p:nvPr/>
          </p:nvSpPr>
          <p:spPr bwMode="auto">
            <a:xfrm flipV="1">
              <a:off x="1521" y="3177"/>
              <a:ext cx="0" cy="29"/>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9" name="Line 11"/>
            <p:cNvSpPr>
              <a:spLocks noChangeShapeType="1"/>
            </p:cNvSpPr>
            <p:nvPr/>
          </p:nvSpPr>
          <p:spPr bwMode="auto">
            <a:xfrm flipV="1">
              <a:off x="2091" y="3177"/>
              <a:ext cx="0" cy="29"/>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0" name="Line 12"/>
            <p:cNvSpPr>
              <a:spLocks noChangeShapeType="1"/>
            </p:cNvSpPr>
            <p:nvPr/>
          </p:nvSpPr>
          <p:spPr bwMode="auto">
            <a:xfrm flipV="1">
              <a:off x="2662" y="3177"/>
              <a:ext cx="0" cy="29"/>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1" name="Line 13"/>
            <p:cNvSpPr>
              <a:spLocks noChangeShapeType="1"/>
            </p:cNvSpPr>
            <p:nvPr/>
          </p:nvSpPr>
          <p:spPr bwMode="auto">
            <a:xfrm flipV="1">
              <a:off x="3232" y="3177"/>
              <a:ext cx="0" cy="29"/>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2" name="Line 14"/>
            <p:cNvSpPr>
              <a:spLocks noChangeShapeType="1"/>
            </p:cNvSpPr>
            <p:nvPr/>
          </p:nvSpPr>
          <p:spPr bwMode="auto">
            <a:xfrm flipV="1">
              <a:off x="3802" y="3177"/>
              <a:ext cx="0" cy="29"/>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3" name="Line 15"/>
            <p:cNvSpPr>
              <a:spLocks noChangeShapeType="1"/>
            </p:cNvSpPr>
            <p:nvPr/>
          </p:nvSpPr>
          <p:spPr bwMode="auto">
            <a:xfrm flipV="1">
              <a:off x="4372" y="3177"/>
              <a:ext cx="0" cy="29"/>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4" name="Line 16"/>
            <p:cNvSpPr>
              <a:spLocks noChangeShapeType="1"/>
            </p:cNvSpPr>
            <p:nvPr/>
          </p:nvSpPr>
          <p:spPr bwMode="auto">
            <a:xfrm flipV="1">
              <a:off x="4943" y="3177"/>
              <a:ext cx="0" cy="29"/>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5" name="Line 17"/>
            <p:cNvSpPr>
              <a:spLocks noChangeShapeType="1"/>
            </p:cNvSpPr>
            <p:nvPr/>
          </p:nvSpPr>
          <p:spPr bwMode="auto">
            <a:xfrm flipV="1">
              <a:off x="1074"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6" name="Line 18"/>
            <p:cNvSpPr>
              <a:spLocks noChangeShapeType="1"/>
            </p:cNvSpPr>
            <p:nvPr/>
          </p:nvSpPr>
          <p:spPr bwMode="auto">
            <a:xfrm flipV="1">
              <a:off x="1182"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7" name="Line 19"/>
            <p:cNvSpPr>
              <a:spLocks noChangeShapeType="1"/>
            </p:cNvSpPr>
            <p:nvPr/>
          </p:nvSpPr>
          <p:spPr bwMode="auto">
            <a:xfrm flipV="1">
              <a:off x="1290"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8" name="Line 20"/>
            <p:cNvSpPr>
              <a:spLocks noChangeShapeType="1"/>
            </p:cNvSpPr>
            <p:nvPr/>
          </p:nvSpPr>
          <p:spPr bwMode="auto">
            <a:xfrm flipV="1">
              <a:off x="1413"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19" name="Line 21"/>
            <p:cNvSpPr>
              <a:spLocks noChangeShapeType="1"/>
            </p:cNvSpPr>
            <p:nvPr/>
          </p:nvSpPr>
          <p:spPr bwMode="auto">
            <a:xfrm flipV="1">
              <a:off x="1644"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0" name="Line 22"/>
            <p:cNvSpPr>
              <a:spLocks noChangeShapeType="1"/>
            </p:cNvSpPr>
            <p:nvPr/>
          </p:nvSpPr>
          <p:spPr bwMode="auto">
            <a:xfrm flipV="1">
              <a:off x="1752"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1" name="Line 23"/>
            <p:cNvSpPr>
              <a:spLocks noChangeShapeType="1"/>
            </p:cNvSpPr>
            <p:nvPr/>
          </p:nvSpPr>
          <p:spPr bwMode="auto">
            <a:xfrm flipV="1">
              <a:off x="1860"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2" name="Line 24"/>
            <p:cNvSpPr>
              <a:spLocks noChangeShapeType="1"/>
            </p:cNvSpPr>
            <p:nvPr/>
          </p:nvSpPr>
          <p:spPr bwMode="auto">
            <a:xfrm flipV="1">
              <a:off x="1983"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3" name="Line 25"/>
            <p:cNvSpPr>
              <a:spLocks noChangeShapeType="1"/>
            </p:cNvSpPr>
            <p:nvPr/>
          </p:nvSpPr>
          <p:spPr bwMode="auto">
            <a:xfrm flipV="1">
              <a:off x="2215"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4" name="Line 26"/>
            <p:cNvSpPr>
              <a:spLocks noChangeShapeType="1"/>
            </p:cNvSpPr>
            <p:nvPr/>
          </p:nvSpPr>
          <p:spPr bwMode="auto">
            <a:xfrm flipV="1">
              <a:off x="2322"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5" name="Line 27"/>
            <p:cNvSpPr>
              <a:spLocks noChangeShapeType="1"/>
            </p:cNvSpPr>
            <p:nvPr/>
          </p:nvSpPr>
          <p:spPr bwMode="auto">
            <a:xfrm flipV="1">
              <a:off x="2430"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6" name="Line 28"/>
            <p:cNvSpPr>
              <a:spLocks noChangeShapeType="1"/>
            </p:cNvSpPr>
            <p:nvPr/>
          </p:nvSpPr>
          <p:spPr bwMode="auto">
            <a:xfrm flipV="1">
              <a:off x="2554"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7" name="Line 29"/>
            <p:cNvSpPr>
              <a:spLocks noChangeShapeType="1"/>
            </p:cNvSpPr>
            <p:nvPr/>
          </p:nvSpPr>
          <p:spPr bwMode="auto">
            <a:xfrm flipV="1">
              <a:off x="2769"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8" name="Line 30"/>
            <p:cNvSpPr>
              <a:spLocks noChangeShapeType="1"/>
            </p:cNvSpPr>
            <p:nvPr/>
          </p:nvSpPr>
          <p:spPr bwMode="auto">
            <a:xfrm flipV="1">
              <a:off x="2893"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29" name="Line 31"/>
            <p:cNvSpPr>
              <a:spLocks noChangeShapeType="1"/>
            </p:cNvSpPr>
            <p:nvPr/>
          </p:nvSpPr>
          <p:spPr bwMode="auto">
            <a:xfrm flipV="1">
              <a:off x="3001"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0" name="Line 32"/>
            <p:cNvSpPr>
              <a:spLocks noChangeShapeType="1"/>
            </p:cNvSpPr>
            <p:nvPr/>
          </p:nvSpPr>
          <p:spPr bwMode="auto">
            <a:xfrm flipV="1">
              <a:off x="3124"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1" name="Line 33"/>
            <p:cNvSpPr>
              <a:spLocks noChangeShapeType="1"/>
            </p:cNvSpPr>
            <p:nvPr/>
          </p:nvSpPr>
          <p:spPr bwMode="auto">
            <a:xfrm flipV="1">
              <a:off x="3340"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2" name="Line 34"/>
            <p:cNvSpPr>
              <a:spLocks noChangeShapeType="1"/>
            </p:cNvSpPr>
            <p:nvPr/>
          </p:nvSpPr>
          <p:spPr bwMode="auto">
            <a:xfrm flipV="1">
              <a:off x="3463"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3" name="Line 35"/>
            <p:cNvSpPr>
              <a:spLocks noChangeShapeType="1"/>
            </p:cNvSpPr>
            <p:nvPr/>
          </p:nvSpPr>
          <p:spPr bwMode="auto">
            <a:xfrm flipV="1">
              <a:off x="3571"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4" name="Line 36"/>
            <p:cNvSpPr>
              <a:spLocks noChangeShapeType="1"/>
            </p:cNvSpPr>
            <p:nvPr/>
          </p:nvSpPr>
          <p:spPr bwMode="auto">
            <a:xfrm flipV="1">
              <a:off x="3679"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5" name="Line 37"/>
            <p:cNvSpPr>
              <a:spLocks noChangeShapeType="1"/>
            </p:cNvSpPr>
            <p:nvPr/>
          </p:nvSpPr>
          <p:spPr bwMode="auto">
            <a:xfrm flipV="1">
              <a:off x="3910"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6" name="Line 38"/>
            <p:cNvSpPr>
              <a:spLocks noChangeShapeType="1"/>
            </p:cNvSpPr>
            <p:nvPr/>
          </p:nvSpPr>
          <p:spPr bwMode="auto">
            <a:xfrm flipV="1">
              <a:off x="4033"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7" name="Line 39"/>
            <p:cNvSpPr>
              <a:spLocks noChangeShapeType="1"/>
            </p:cNvSpPr>
            <p:nvPr/>
          </p:nvSpPr>
          <p:spPr bwMode="auto">
            <a:xfrm flipV="1">
              <a:off x="4141"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8" name="Line 40"/>
            <p:cNvSpPr>
              <a:spLocks noChangeShapeType="1"/>
            </p:cNvSpPr>
            <p:nvPr/>
          </p:nvSpPr>
          <p:spPr bwMode="auto">
            <a:xfrm flipV="1">
              <a:off x="4249"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39" name="Line 41"/>
            <p:cNvSpPr>
              <a:spLocks noChangeShapeType="1"/>
            </p:cNvSpPr>
            <p:nvPr/>
          </p:nvSpPr>
          <p:spPr bwMode="auto">
            <a:xfrm flipV="1">
              <a:off x="4480"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0" name="Line 42"/>
            <p:cNvSpPr>
              <a:spLocks noChangeShapeType="1"/>
            </p:cNvSpPr>
            <p:nvPr/>
          </p:nvSpPr>
          <p:spPr bwMode="auto">
            <a:xfrm flipV="1">
              <a:off x="4588"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1" name="Line 43"/>
            <p:cNvSpPr>
              <a:spLocks noChangeShapeType="1"/>
            </p:cNvSpPr>
            <p:nvPr/>
          </p:nvSpPr>
          <p:spPr bwMode="auto">
            <a:xfrm flipV="1">
              <a:off x="4711"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2" name="Line 44"/>
            <p:cNvSpPr>
              <a:spLocks noChangeShapeType="1"/>
            </p:cNvSpPr>
            <p:nvPr/>
          </p:nvSpPr>
          <p:spPr bwMode="auto">
            <a:xfrm flipV="1">
              <a:off x="4819" y="3192"/>
              <a:ext cx="0" cy="14"/>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3" name="Line 45"/>
            <p:cNvSpPr>
              <a:spLocks noChangeShapeType="1"/>
            </p:cNvSpPr>
            <p:nvPr/>
          </p:nvSpPr>
          <p:spPr bwMode="auto">
            <a:xfrm>
              <a:off x="860" y="3207"/>
              <a:ext cx="4175"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4" name="Line 46"/>
            <p:cNvSpPr>
              <a:spLocks noChangeShapeType="1"/>
            </p:cNvSpPr>
            <p:nvPr/>
          </p:nvSpPr>
          <p:spPr bwMode="auto">
            <a:xfrm>
              <a:off x="953" y="2713"/>
              <a:ext cx="29"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5" name="Line 47"/>
            <p:cNvSpPr>
              <a:spLocks noChangeShapeType="1"/>
            </p:cNvSpPr>
            <p:nvPr/>
          </p:nvSpPr>
          <p:spPr bwMode="auto">
            <a:xfrm>
              <a:off x="953" y="2220"/>
              <a:ext cx="29"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6" name="Line 48"/>
            <p:cNvSpPr>
              <a:spLocks noChangeShapeType="1"/>
            </p:cNvSpPr>
            <p:nvPr/>
          </p:nvSpPr>
          <p:spPr bwMode="auto">
            <a:xfrm>
              <a:off x="953" y="1726"/>
              <a:ext cx="29"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7" name="Line 49"/>
            <p:cNvSpPr>
              <a:spLocks noChangeShapeType="1"/>
            </p:cNvSpPr>
            <p:nvPr/>
          </p:nvSpPr>
          <p:spPr bwMode="auto">
            <a:xfrm>
              <a:off x="953" y="1233"/>
              <a:ext cx="29"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8" name="Line 50"/>
            <p:cNvSpPr>
              <a:spLocks noChangeShapeType="1"/>
            </p:cNvSpPr>
            <p:nvPr/>
          </p:nvSpPr>
          <p:spPr bwMode="auto">
            <a:xfrm>
              <a:off x="953" y="740"/>
              <a:ext cx="29"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49" name="Line 51"/>
            <p:cNvSpPr>
              <a:spLocks noChangeShapeType="1"/>
            </p:cNvSpPr>
            <p:nvPr/>
          </p:nvSpPr>
          <p:spPr bwMode="auto">
            <a:xfrm>
              <a:off x="953" y="3083"/>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0" name="Line 52"/>
            <p:cNvSpPr>
              <a:spLocks noChangeShapeType="1"/>
            </p:cNvSpPr>
            <p:nvPr/>
          </p:nvSpPr>
          <p:spPr bwMode="auto">
            <a:xfrm>
              <a:off x="953" y="2960"/>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1" name="Line 53"/>
            <p:cNvSpPr>
              <a:spLocks noChangeShapeType="1"/>
            </p:cNvSpPr>
            <p:nvPr/>
          </p:nvSpPr>
          <p:spPr bwMode="auto">
            <a:xfrm>
              <a:off x="953" y="2837"/>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2" name="Line 54"/>
            <p:cNvSpPr>
              <a:spLocks noChangeShapeType="1"/>
            </p:cNvSpPr>
            <p:nvPr/>
          </p:nvSpPr>
          <p:spPr bwMode="auto">
            <a:xfrm>
              <a:off x="953" y="2590"/>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3" name="Line 55"/>
            <p:cNvSpPr>
              <a:spLocks noChangeShapeType="1"/>
            </p:cNvSpPr>
            <p:nvPr/>
          </p:nvSpPr>
          <p:spPr bwMode="auto">
            <a:xfrm>
              <a:off x="953" y="2466"/>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4" name="Line 56"/>
            <p:cNvSpPr>
              <a:spLocks noChangeShapeType="1"/>
            </p:cNvSpPr>
            <p:nvPr/>
          </p:nvSpPr>
          <p:spPr bwMode="auto">
            <a:xfrm>
              <a:off x="953" y="2343"/>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5" name="Line 57"/>
            <p:cNvSpPr>
              <a:spLocks noChangeShapeType="1"/>
            </p:cNvSpPr>
            <p:nvPr/>
          </p:nvSpPr>
          <p:spPr bwMode="auto">
            <a:xfrm>
              <a:off x="953" y="2096"/>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6" name="Line 58"/>
            <p:cNvSpPr>
              <a:spLocks noChangeShapeType="1"/>
            </p:cNvSpPr>
            <p:nvPr/>
          </p:nvSpPr>
          <p:spPr bwMode="auto">
            <a:xfrm>
              <a:off x="953" y="1973"/>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7" name="Line 59"/>
            <p:cNvSpPr>
              <a:spLocks noChangeShapeType="1"/>
            </p:cNvSpPr>
            <p:nvPr/>
          </p:nvSpPr>
          <p:spPr bwMode="auto">
            <a:xfrm>
              <a:off x="953" y="1850"/>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8" name="Line 60"/>
            <p:cNvSpPr>
              <a:spLocks noChangeShapeType="1"/>
            </p:cNvSpPr>
            <p:nvPr/>
          </p:nvSpPr>
          <p:spPr bwMode="auto">
            <a:xfrm>
              <a:off x="953" y="1603"/>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59" name="Line 61"/>
            <p:cNvSpPr>
              <a:spLocks noChangeShapeType="1"/>
            </p:cNvSpPr>
            <p:nvPr/>
          </p:nvSpPr>
          <p:spPr bwMode="auto">
            <a:xfrm>
              <a:off x="953" y="1480"/>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60" name="Line 62"/>
            <p:cNvSpPr>
              <a:spLocks noChangeShapeType="1"/>
            </p:cNvSpPr>
            <p:nvPr/>
          </p:nvSpPr>
          <p:spPr bwMode="auto">
            <a:xfrm>
              <a:off x="953" y="1356"/>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61" name="Line 63"/>
            <p:cNvSpPr>
              <a:spLocks noChangeShapeType="1"/>
            </p:cNvSpPr>
            <p:nvPr/>
          </p:nvSpPr>
          <p:spPr bwMode="auto">
            <a:xfrm>
              <a:off x="953" y="1110"/>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62" name="Line 64"/>
            <p:cNvSpPr>
              <a:spLocks noChangeShapeType="1"/>
            </p:cNvSpPr>
            <p:nvPr/>
          </p:nvSpPr>
          <p:spPr bwMode="auto">
            <a:xfrm>
              <a:off x="953" y="986"/>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63" name="Line 65"/>
            <p:cNvSpPr>
              <a:spLocks noChangeShapeType="1"/>
            </p:cNvSpPr>
            <p:nvPr/>
          </p:nvSpPr>
          <p:spPr bwMode="auto">
            <a:xfrm>
              <a:off x="953" y="863"/>
              <a:ext cx="13" cy="1"/>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64" name="Line 66"/>
            <p:cNvSpPr>
              <a:spLocks noChangeShapeType="1"/>
            </p:cNvSpPr>
            <p:nvPr/>
          </p:nvSpPr>
          <p:spPr bwMode="auto">
            <a:xfrm flipV="1">
              <a:off x="951" y="679"/>
              <a:ext cx="0" cy="2588"/>
            </a:xfrm>
            <a:prstGeom prst="line">
              <a:avLst/>
            </a:prstGeom>
            <a:noFill/>
            <a:ln w="12700">
              <a:solidFill>
                <a:schemeClr val="bg1"/>
              </a:solidFill>
              <a:round/>
              <a:headEnd type="none" w="sm" len="sm"/>
              <a:tailEnd type="none" w="sm" len="sm"/>
            </a:ln>
            <a:effectLst/>
          </p:spPr>
          <p:txBody>
            <a:bodyPr wrap="none" anchor="ctr"/>
            <a:lstStyle/>
            <a:p>
              <a:endParaRPr lang="zh-CN" altLang="en-US"/>
            </a:p>
          </p:txBody>
        </p:sp>
        <p:sp>
          <p:nvSpPr>
            <p:cNvPr id="65" name="Freeform 67"/>
            <p:cNvSpPr>
              <a:spLocks/>
            </p:cNvSpPr>
            <p:nvPr/>
          </p:nvSpPr>
          <p:spPr bwMode="auto">
            <a:xfrm>
              <a:off x="951" y="729"/>
              <a:ext cx="3993" cy="2468"/>
            </a:xfrm>
            <a:custGeom>
              <a:avLst/>
              <a:gdLst/>
              <a:ahLst/>
              <a:cxnLst>
                <a:cxn ang="0">
                  <a:pos x="0" y="2467"/>
                </a:cxn>
                <a:cxn ang="0">
                  <a:pos x="46" y="2467"/>
                </a:cxn>
                <a:cxn ang="0">
                  <a:pos x="78" y="2460"/>
                </a:cxn>
                <a:cxn ang="0">
                  <a:pos x="170" y="2452"/>
                </a:cxn>
                <a:cxn ang="0">
                  <a:pos x="216" y="2452"/>
                </a:cxn>
                <a:cxn ang="0">
                  <a:pos x="260" y="2447"/>
                </a:cxn>
                <a:cxn ang="0">
                  <a:pos x="339" y="2436"/>
                </a:cxn>
                <a:cxn ang="0">
                  <a:pos x="385" y="2421"/>
                </a:cxn>
                <a:cxn ang="0">
                  <a:pos x="435" y="2406"/>
                </a:cxn>
                <a:cxn ang="0">
                  <a:pos x="504" y="2390"/>
                </a:cxn>
                <a:cxn ang="0">
                  <a:pos x="601" y="2344"/>
                </a:cxn>
                <a:cxn ang="0">
                  <a:pos x="694" y="2297"/>
                </a:cxn>
                <a:cxn ang="0">
                  <a:pos x="771" y="2220"/>
                </a:cxn>
                <a:cxn ang="0">
                  <a:pos x="848" y="2143"/>
                </a:cxn>
                <a:cxn ang="0">
                  <a:pos x="1002" y="1927"/>
                </a:cxn>
                <a:cxn ang="0">
                  <a:pos x="1187" y="1588"/>
                </a:cxn>
                <a:cxn ang="0">
                  <a:pos x="1341" y="1187"/>
                </a:cxn>
                <a:cxn ang="0">
                  <a:pos x="1510" y="771"/>
                </a:cxn>
                <a:cxn ang="0">
                  <a:pos x="1588" y="555"/>
                </a:cxn>
                <a:cxn ang="0">
                  <a:pos x="1680" y="370"/>
                </a:cxn>
                <a:cxn ang="0">
                  <a:pos x="1757" y="216"/>
                </a:cxn>
                <a:cxn ang="0">
                  <a:pos x="1834" y="93"/>
                </a:cxn>
                <a:cxn ang="0">
                  <a:pos x="1880" y="62"/>
                </a:cxn>
                <a:cxn ang="0">
                  <a:pos x="1896" y="46"/>
                </a:cxn>
                <a:cxn ang="0">
                  <a:pos x="1911" y="31"/>
                </a:cxn>
                <a:cxn ang="0">
                  <a:pos x="1927" y="15"/>
                </a:cxn>
                <a:cxn ang="0">
                  <a:pos x="1942" y="15"/>
                </a:cxn>
                <a:cxn ang="0">
                  <a:pos x="1957" y="15"/>
                </a:cxn>
                <a:cxn ang="0">
                  <a:pos x="1973" y="15"/>
                </a:cxn>
                <a:cxn ang="0">
                  <a:pos x="1973" y="0"/>
                </a:cxn>
                <a:cxn ang="0">
                  <a:pos x="1988" y="0"/>
                </a:cxn>
                <a:cxn ang="0">
                  <a:pos x="2004" y="0"/>
                </a:cxn>
                <a:cxn ang="0">
                  <a:pos x="2019" y="15"/>
                </a:cxn>
                <a:cxn ang="0">
                  <a:pos x="2035" y="15"/>
                </a:cxn>
                <a:cxn ang="0">
                  <a:pos x="2050" y="15"/>
                </a:cxn>
                <a:cxn ang="0">
                  <a:pos x="2065" y="31"/>
                </a:cxn>
                <a:cxn ang="0">
                  <a:pos x="2081" y="46"/>
                </a:cxn>
                <a:cxn ang="0">
                  <a:pos x="2127" y="77"/>
                </a:cxn>
                <a:cxn ang="0">
                  <a:pos x="2173" y="123"/>
                </a:cxn>
                <a:cxn ang="0">
                  <a:pos x="2266" y="262"/>
                </a:cxn>
                <a:cxn ang="0">
                  <a:pos x="2343" y="432"/>
                </a:cxn>
                <a:cxn ang="0">
                  <a:pos x="2512" y="833"/>
                </a:cxn>
                <a:cxn ang="0">
                  <a:pos x="2682" y="1264"/>
                </a:cxn>
                <a:cxn ang="0">
                  <a:pos x="2836" y="1650"/>
                </a:cxn>
                <a:cxn ang="0">
                  <a:pos x="2928" y="1819"/>
                </a:cxn>
                <a:cxn ang="0">
                  <a:pos x="3021" y="1974"/>
                </a:cxn>
                <a:cxn ang="0">
                  <a:pos x="3191" y="2189"/>
                </a:cxn>
                <a:cxn ang="0">
                  <a:pos x="3268" y="2267"/>
                </a:cxn>
                <a:cxn ang="0">
                  <a:pos x="3360" y="2328"/>
                </a:cxn>
                <a:cxn ang="0">
                  <a:pos x="3437" y="2374"/>
                </a:cxn>
                <a:cxn ang="0">
                  <a:pos x="3514" y="2405"/>
                </a:cxn>
                <a:cxn ang="0">
                  <a:pos x="3560" y="2405"/>
                </a:cxn>
                <a:cxn ang="0">
                  <a:pos x="3607" y="2421"/>
                </a:cxn>
                <a:cxn ang="0">
                  <a:pos x="3684" y="2436"/>
                </a:cxn>
                <a:cxn ang="0">
                  <a:pos x="3715" y="2436"/>
                </a:cxn>
                <a:cxn ang="0">
                  <a:pos x="3761" y="2452"/>
                </a:cxn>
                <a:cxn ang="0">
                  <a:pos x="3792" y="2452"/>
                </a:cxn>
                <a:cxn ang="0">
                  <a:pos x="3838" y="2452"/>
                </a:cxn>
                <a:cxn ang="0">
                  <a:pos x="3884" y="2452"/>
                </a:cxn>
                <a:cxn ang="0">
                  <a:pos x="3915" y="2467"/>
                </a:cxn>
                <a:cxn ang="0">
                  <a:pos x="3992" y="2467"/>
                </a:cxn>
              </a:cxnLst>
              <a:rect l="0" t="0" r="r" b="b"/>
              <a:pathLst>
                <a:path w="3993" h="2468">
                  <a:moveTo>
                    <a:pt x="0" y="2467"/>
                  </a:moveTo>
                  <a:lnTo>
                    <a:pt x="46" y="2467"/>
                  </a:lnTo>
                  <a:lnTo>
                    <a:pt x="78" y="2460"/>
                  </a:lnTo>
                  <a:lnTo>
                    <a:pt x="170" y="2452"/>
                  </a:lnTo>
                  <a:lnTo>
                    <a:pt x="216" y="2452"/>
                  </a:lnTo>
                  <a:lnTo>
                    <a:pt x="260" y="2447"/>
                  </a:lnTo>
                  <a:lnTo>
                    <a:pt x="339" y="2436"/>
                  </a:lnTo>
                  <a:lnTo>
                    <a:pt x="385" y="2421"/>
                  </a:lnTo>
                  <a:lnTo>
                    <a:pt x="435" y="2406"/>
                  </a:lnTo>
                  <a:lnTo>
                    <a:pt x="504" y="2390"/>
                  </a:lnTo>
                  <a:lnTo>
                    <a:pt x="601" y="2344"/>
                  </a:lnTo>
                  <a:lnTo>
                    <a:pt x="694" y="2297"/>
                  </a:lnTo>
                  <a:lnTo>
                    <a:pt x="771" y="2220"/>
                  </a:lnTo>
                  <a:lnTo>
                    <a:pt x="848" y="2143"/>
                  </a:lnTo>
                  <a:lnTo>
                    <a:pt x="1002" y="1927"/>
                  </a:lnTo>
                  <a:lnTo>
                    <a:pt x="1187" y="1588"/>
                  </a:lnTo>
                  <a:lnTo>
                    <a:pt x="1341" y="1187"/>
                  </a:lnTo>
                  <a:lnTo>
                    <a:pt x="1510" y="771"/>
                  </a:lnTo>
                  <a:lnTo>
                    <a:pt x="1588" y="555"/>
                  </a:lnTo>
                  <a:lnTo>
                    <a:pt x="1680" y="370"/>
                  </a:lnTo>
                  <a:lnTo>
                    <a:pt x="1757" y="216"/>
                  </a:lnTo>
                  <a:lnTo>
                    <a:pt x="1834" y="93"/>
                  </a:lnTo>
                  <a:lnTo>
                    <a:pt x="1880" y="62"/>
                  </a:lnTo>
                  <a:lnTo>
                    <a:pt x="1896" y="46"/>
                  </a:lnTo>
                  <a:lnTo>
                    <a:pt x="1911" y="31"/>
                  </a:lnTo>
                  <a:lnTo>
                    <a:pt x="1927" y="15"/>
                  </a:lnTo>
                  <a:lnTo>
                    <a:pt x="1942" y="15"/>
                  </a:lnTo>
                  <a:lnTo>
                    <a:pt x="1957" y="15"/>
                  </a:lnTo>
                  <a:lnTo>
                    <a:pt x="1973" y="15"/>
                  </a:lnTo>
                  <a:lnTo>
                    <a:pt x="1973" y="0"/>
                  </a:lnTo>
                  <a:lnTo>
                    <a:pt x="1988" y="0"/>
                  </a:lnTo>
                  <a:lnTo>
                    <a:pt x="2004" y="0"/>
                  </a:lnTo>
                  <a:lnTo>
                    <a:pt x="2019" y="15"/>
                  </a:lnTo>
                  <a:lnTo>
                    <a:pt x="2035" y="15"/>
                  </a:lnTo>
                  <a:lnTo>
                    <a:pt x="2050" y="15"/>
                  </a:lnTo>
                  <a:lnTo>
                    <a:pt x="2065" y="31"/>
                  </a:lnTo>
                  <a:lnTo>
                    <a:pt x="2081" y="46"/>
                  </a:lnTo>
                  <a:lnTo>
                    <a:pt x="2127" y="77"/>
                  </a:lnTo>
                  <a:lnTo>
                    <a:pt x="2173" y="123"/>
                  </a:lnTo>
                  <a:lnTo>
                    <a:pt x="2266" y="262"/>
                  </a:lnTo>
                  <a:lnTo>
                    <a:pt x="2343" y="432"/>
                  </a:lnTo>
                  <a:lnTo>
                    <a:pt x="2512" y="833"/>
                  </a:lnTo>
                  <a:lnTo>
                    <a:pt x="2682" y="1264"/>
                  </a:lnTo>
                  <a:lnTo>
                    <a:pt x="2836" y="1650"/>
                  </a:lnTo>
                  <a:lnTo>
                    <a:pt x="2928" y="1819"/>
                  </a:lnTo>
                  <a:lnTo>
                    <a:pt x="3021" y="1974"/>
                  </a:lnTo>
                  <a:lnTo>
                    <a:pt x="3191" y="2189"/>
                  </a:lnTo>
                  <a:lnTo>
                    <a:pt x="3268" y="2267"/>
                  </a:lnTo>
                  <a:lnTo>
                    <a:pt x="3360" y="2328"/>
                  </a:lnTo>
                  <a:lnTo>
                    <a:pt x="3437" y="2374"/>
                  </a:lnTo>
                  <a:lnTo>
                    <a:pt x="3514" y="2405"/>
                  </a:lnTo>
                  <a:lnTo>
                    <a:pt x="3560" y="2405"/>
                  </a:lnTo>
                  <a:lnTo>
                    <a:pt x="3607" y="2421"/>
                  </a:lnTo>
                  <a:lnTo>
                    <a:pt x="3684" y="2436"/>
                  </a:lnTo>
                  <a:lnTo>
                    <a:pt x="3715" y="2436"/>
                  </a:lnTo>
                  <a:lnTo>
                    <a:pt x="3761" y="2452"/>
                  </a:lnTo>
                  <a:lnTo>
                    <a:pt x="3792" y="2452"/>
                  </a:lnTo>
                  <a:lnTo>
                    <a:pt x="3838" y="2452"/>
                  </a:lnTo>
                  <a:lnTo>
                    <a:pt x="3884" y="2452"/>
                  </a:lnTo>
                  <a:lnTo>
                    <a:pt x="3915" y="2467"/>
                  </a:lnTo>
                  <a:lnTo>
                    <a:pt x="3992" y="2467"/>
                  </a:lnTo>
                </a:path>
              </a:pathLst>
            </a:custGeom>
            <a:solidFill>
              <a:schemeClr val="accent2"/>
            </a:solidFill>
            <a:ln w="50800" cap="rnd" cmpd="sng">
              <a:solidFill>
                <a:schemeClr val="bg1"/>
              </a:solidFill>
              <a:prstDash val="solid"/>
              <a:round/>
              <a:headEnd type="none" w="sm" len="sm"/>
              <a:tailEnd type="none" w="sm" len="sm"/>
            </a:ln>
            <a:effectLst/>
          </p:spPr>
          <p:txBody>
            <a:bodyPr/>
            <a:lstStyle/>
            <a:p>
              <a:endParaRPr lang="zh-CN" altLang="en-US"/>
            </a:p>
          </p:txBody>
        </p:sp>
        <p:sp>
          <p:nvSpPr>
            <p:cNvPr id="66" name="Rectangle 68"/>
            <p:cNvSpPr>
              <a:spLocks noChangeArrowheads="1"/>
            </p:cNvSpPr>
            <p:nvPr/>
          </p:nvSpPr>
          <p:spPr bwMode="auto">
            <a:xfrm>
              <a:off x="1046" y="2163"/>
              <a:ext cx="377" cy="407"/>
            </a:xfrm>
            <a:prstGeom prst="rect">
              <a:avLst/>
            </a:prstGeom>
            <a:solidFill>
              <a:schemeClr val="accent2"/>
            </a:solidFill>
            <a:ln w="9525">
              <a:noFill/>
              <a:miter lim="800000"/>
              <a:headEnd/>
              <a:tailEnd/>
            </a:ln>
            <a:effectLst/>
          </p:spPr>
          <p:txBody>
            <a:bodyPr wrap="none" lIns="92075" tIns="46038" rIns="92075" bIns="46038">
              <a:spAutoFit/>
            </a:bodyPr>
            <a:lstStyle/>
            <a:p>
              <a:pPr eaLnBrk="0" hangingPunct="0"/>
              <a:r>
                <a:rPr lang="zh-CN" altLang="en-US" sz="2400" b="1" dirty="0">
                  <a:solidFill>
                    <a:schemeClr val="bg1"/>
                  </a:solidFill>
                  <a:latin typeface="Times New Roman" pitchFamily="18" charset="0"/>
                  <a:cs typeface="Times New Roman" pitchFamily="18" charset="0"/>
                </a:rPr>
                <a:t>1%</a:t>
              </a:r>
            </a:p>
          </p:txBody>
        </p:sp>
        <p:sp>
          <p:nvSpPr>
            <p:cNvPr id="67" name="Line 69"/>
            <p:cNvSpPr>
              <a:spLocks noChangeShapeType="1"/>
            </p:cNvSpPr>
            <p:nvPr/>
          </p:nvSpPr>
          <p:spPr bwMode="auto">
            <a:xfrm>
              <a:off x="1231" y="2559"/>
              <a:ext cx="241" cy="488"/>
            </a:xfrm>
            <a:prstGeom prst="line">
              <a:avLst/>
            </a:prstGeom>
            <a:noFill/>
            <a:ln w="12700">
              <a:solidFill>
                <a:schemeClr val="bg1"/>
              </a:solidFill>
              <a:round/>
              <a:headEnd type="none" w="sm" len="sm"/>
              <a:tailEnd type="stealth" w="med" len="lg"/>
            </a:ln>
            <a:effectLst/>
          </p:spPr>
          <p:txBody>
            <a:bodyPr wrap="none" anchor="ctr"/>
            <a:lstStyle/>
            <a:p>
              <a:endParaRPr lang="zh-CN" altLang="en-US"/>
            </a:p>
          </p:txBody>
        </p:sp>
        <p:sp>
          <p:nvSpPr>
            <p:cNvPr id="68" name="Freeform 70"/>
            <p:cNvSpPr>
              <a:spLocks/>
            </p:cNvSpPr>
            <p:nvPr/>
          </p:nvSpPr>
          <p:spPr bwMode="auto">
            <a:xfrm>
              <a:off x="945" y="3027"/>
              <a:ext cx="707" cy="187"/>
            </a:xfrm>
            <a:custGeom>
              <a:avLst/>
              <a:gdLst/>
              <a:ahLst/>
              <a:cxnLst>
                <a:cxn ang="0">
                  <a:pos x="37" y="181"/>
                </a:cxn>
                <a:cxn ang="0">
                  <a:pos x="61" y="181"/>
                </a:cxn>
                <a:cxn ang="0">
                  <a:pos x="124" y="181"/>
                </a:cxn>
                <a:cxn ang="0">
                  <a:pos x="256" y="181"/>
                </a:cxn>
                <a:cxn ang="0">
                  <a:pos x="407" y="181"/>
                </a:cxn>
                <a:cxn ang="0">
                  <a:pos x="624" y="181"/>
                </a:cxn>
                <a:cxn ang="0">
                  <a:pos x="706" y="150"/>
                </a:cxn>
                <a:cxn ang="0">
                  <a:pos x="706" y="93"/>
                </a:cxn>
                <a:cxn ang="0">
                  <a:pos x="706" y="42"/>
                </a:cxn>
                <a:cxn ang="0">
                  <a:pos x="704" y="11"/>
                </a:cxn>
                <a:cxn ang="0">
                  <a:pos x="696" y="0"/>
                </a:cxn>
                <a:cxn ang="0">
                  <a:pos x="669" y="11"/>
                </a:cxn>
                <a:cxn ang="0">
                  <a:pos x="640" y="21"/>
                </a:cxn>
                <a:cxn ang="0">
                  <a:pos x="611" y="42"/>
                </a:cxn>
                <a:cxn ang="0">
                  <a:pos x="579" y="57"/>
                </a:cxn>
                <a:cxn ang="0">
                  <a:pos x="558" y="67"/>
                </a:cxn>
                <a:cxn ang="0">
                  <a:pos x="529" y="78"/>
                </a:cxn>
                <a:cxn ang="0">
                  <a:pos x="508" y="88"/>
                </a:cxn>
                <a:cxn ang="0">
                  <a:pos x="489" y="93"/>
                </a:cxn>
                <a:cxn ang="0">
                  <a:pos x="468" y="98"/>
                </a:cxn>
                <a:cxn ang="0">
                  <a:pos x="397" y="119"/>
                </a:cxn>
                <a:cxn ang="0">
                  <a:pos x="357" y="134"/>
                </a:cxn>
                <a:cxn ang="0">
                  <a:pos x="333" y="140"/>
                </a:cxn>
                <a:cxn ang="0">
                  <a:pos x="323" y="140"/>
                </a:cxn>
                <a:cxn ang="0">
                  <a:pos x="286" y="145"/>
                </a:cxn>
                <a:cxn ang="0">
                  <a:pos x="272" y="145"/>
                </a:cxn>
                <a:cxn ang="0">
                  <a:pos x="217" y="155"/>
                </a:cxn>
                <a:cxn ang="0">
                  <a:pos x="137" y="160"/>
                </a:cxn>
                <a:cxn ang="0">
                  <a:pos x="45" y="170"/>
                </a:cxn>
                <a:cxn ang="0">
                  <a:pos x="26" y="170"/>
                </a:cxn>
                <a:cxn ang="0">
                  <a:pos x="5" y="170"/>
                </a:cxn>
                <a:cxn ang="0">
                  <a:pos x="2" y="186"/>
                </a:cxn>
                <a:cxn ang="0">
                  <a:pos x="21" y="181"/>
                </a:cxn>
              </a:cxnLst>
              <a:rect l="0" t="0" r="r" b="b"/>
              <a:pathLst>
                <a:path w="707" h="187">
                  <a:moveTo>
                    <a:pt x="21" y="181"/>
                  </a:moveTo>
                  <a:lnTo>
                    <a:pt x="37" y="181"/>
                  </a:lnTo>
                  <a:lnTo>
                    <a:pt x="50" y="181"/>
                  </a:lnTo>
                  <a:lnTo>
                    <a:pt x="61" y="181"/>
                  </a:lnTo>
                  <a:lnTo>
                    <a:pt x="77" y="181"/>
                  </a:lnTo>
                  <a:lnTo>
                    <a:pt x="124" y="181"/>
                  </a:lnTo>
                  <a:lnTo>
                    <a:pt x="172" y="181"/>
                  </a:lnTo>
                  <a:lnTo>
                    <a:pt x="256" y="181"/>
                  </a:lnTo>
                  <a:lnTo>
                    <a:pt x="333" y="181"/>
                  </a:lnTo>
                  <a:lnTo>
                    <a:pt x="407" y="181"/>
                  </a:lnTo>
                  <a:lnTo>
                    <a:pt x="550" y="181"/>
                  </a:lnTo>
                  <a:lnTo>
                    <a:pt x="624" y="181"/>
                  </a:lnTo>
                  <a:lnTo>
                    <a:pt x="704" y="181"/>
                  </a:lnTo>
                  <a:lnTo>
                    <a:pt x="706" y="150"/>
                  </a:lnTo>
                  <a:lnTo>
                    <a:pt x="706" y="119"/>
                  </a:lnTo>
                  <a:lnTo>
                    <a:pt x="706" y="93"/>
                  </a:lnTo>
                  <a:lnTo>
                    <a:pt x="706" y="67"/>
                  </a:lnTo>
                  <a:lnTo>
                    <a:pt x="706" y="42"/>
                  </a:lnTo>
                  <a:lnTo>
                    <a:pt x="706" y="16"/>
                  </a:lnTo>
                  <a:lnTo>
                    <a:pt x="704" y="11"/>
                  </a:lnTo>
                  <a:lnTo>
                    <a:pt x="701" y="0"/>
                  </a:lnTo>
                  <a:lnTo>
                    <a:pt x="696" y="0"/>
                  </a:lnTo>
                  <a:lnTo>
                    <a:pt x="688" y="0"/>
                  </a:lnTo>
                  <a:lnTo>
                    <a:pt x="669" y="11"/>
                  </a:lnTo>
                  <a:lnTo>
                    <a:pt x="648" y="16"/>
                  </a:lnTo>
                  <a:lnTo>
                    <a:pt x="640" y="21"/>
                  </a:lnTo>
                  <a:lnTo>
                    <a:pt x="630" y="26"/>
                  </a:lnTo>
                  <a:lnTo>
                    <a:pt x="611" y="42"/>
                  </a:lnTo>
                  <a:lnTo>
                    <a:pt x="590" y="47"/>
                  </a:lnTo>
                  <a:lnTo>
                    <a:pt x="579" y="57"/>
                  </a:lnTo>
                  <a:lnTo>
                    <a:pt x="566" y="62"/>
                  </a:lnTo>
                  <a:lnTo>
                    <a:pt x="558" y="67"/>
                  </a:lnTo>
                  <a:lnTo>
                    <a:pt x="550" y="73"/>
                  </a:lnTo>
                  <a:lnTo>
                    <a:pt x="529" y="78"/>
                  </a:lnTo>
                  <a:lnTo>
                    <a:pt x="518" y="83"/>
                  </a:lnTo>
                  <a:lnTo>
                    <a:pt x="508" y="88"/>
                  </a:lnTo>
                  <a:lnTo>
                    <a:pt x="500" y="93"/>
                  </a:lnTo>
                  <a:lnTo>
                    <a:pt x="489" y="93"/>
                  </a:lnTo>
                  <a:lnTo>
                    <a:pt x="479" y="98"/>
                  </a:lnTo>
                  <a:lnTo>
                    <a:pt x="468" y="98"/>
                  </a:lnTo>
                  <a:lnTo>
                    <a:pt x="434" y="109"/>
                  </a:lnTo>
                  <a:lnTo>
                    <a:pt x="397" y="119"/>
                  </a:lnTo>
                  <a:lnTo>
                    <a:pt x="378" y="129"/>
                  </a:lnTo>
                  <a:lnTo>
                    <a:pt x="357" y="134"/>
                  </a:lnTo>
                  <a:lnTo>
                    <a:pt x="346" y="140"/>
                  </a:lnTo>
                  <a:lnTo>
                    <a:pt x="333" y="140"/>
                  </a:lnTo>
                  <a:lnTo>
                    <a:pt x="331" y="140"/>
                  </a:lnTo>
                  <a:lnTo>
                    <a:pt x="323" y="140"/>
                  </a:lnTo>
                  <a:lnTo>
                    <a:pt x="304" y="145"/>
                  </a:lnTo>
                  <a:lnTo>
                    <a:pt x="286" y="145"/>
                  </a:lnTo>
                  <a:lnTo>
                    <a:pt x="278" y="145"/>
                  </a:lnTo>
                  <a:lnTo>
                    <a:pt x="272" y="145"/>
                  </a:lnTo>
                  <a:lnTo>
                    <a:pt x="246" y="150"/>
                  </a:lnTo>
                  <a:lnTo>
                    <a:pt x="217" y="155"/>
                  </a:lnTo>
                  <a:lnTo>
                    <a:pt x="177" y="155"/>
                  </a:lnTo>
                  <a:lnTo>
                    <a:pt x="137" y="160"/>
                  </a:lnTo>
                  <a:lnTo>
                    <a:pt x="87" y="170"/>
                  </a:lnTo>
                  <a:lnTo>
                    <a:pt x="45" y="170"/>
                  </a:lnTo>
                  <a:lnTo>
                    <a:pt x="37" y="170"/>
                  </a:lnTo>
                  <a:lnTo>
                    <a:pt x="26" y="170"/>
                  </a:lnTo>
                  <a:lnTo>
                    <a:pt x="13" y="170"/>
                  </a:lnTo>
                  <a:lnTo>
                    <a:pt x="5" y="170"/>
                  </a:lnTo>
                  <a:lnTo>
                    <a:pt x="0" y="181"/>
                  </a:lnTo>
                  <a:lnTo>
                    <a:pt x="2" y="186"/>
                  </a:lnTo>
                  <a:lnTo>
                    <a:pt x="10" y="181"/>
                  </a:lnTo>
                  <a:lnTo>
                    <a:pt x="21" y="181"/>
                  </a:lnTo>
                </a:path>
              </a:pathLst>
            </a:custGeom>
            <a:solidFill>
              <a:schemeClr val="accent2"/>
            </a:solidFill>
            <a:ln w="12700" cap="rnd" cmpd="sng">
              <a:solidFill>
                <a:schemeClr val="bg1"/>
              </a:solidFill>
              <a:prstDash val="solid"/>
              <a:round/>
              <a:headEnd type="none" w="sm" len="sm"/>
              <a:tailEnd type="none" w="sm" len="sm"/>
            </a:ln>
            <a:effectLst/>
          </p:spPr>
          <p:txBody>
            <a:bodyPr/>
            <a:lstStyle/>
            <a:p>
              <a:endParaRPr lang="zh-CN" altLang="en-US"/>
            </a:p>
          </p:txBody>
        </p:sp>
        <p:sp>
          <p:nvSpPr>
            <p:cNvPr id="69" name="Oval 71"/>
            <p:cNvSpPr>
              <a:spLocks noChangeArrowheads="1"/>
            </p:cNvSpPr>
            <p:nvPr/>
          </p:nvSpPr>
          <p:spPr bwMode="auto">
            <a:xfrm>
              <a:off x="1617" y="3146"/>
              <a:ext cx="98" cy="98"/>
            </a:xfrm>
            <a:prstGeom prst="ellipse">
              <a:avLst/>
            </a:prstGeom>
            <a:solidFill>
              <a:schemeClr val="accent2"/>
            </a:solidFill>
            <a:ln w="12700">
              <a:solidFill>
                <a:schemeClr val="bg1"/>
              </a:solidFill>
              <a:round/>
              <a:headEnd/>
              <a:tailEnd/>
            </a:ln>
            <a:effectLst/>
          </p:spPr>
          <p:txBody>
            <a:bodyPr wrap="none" anchor="ctr"/>
            <a:lstStyle/>
            <a:p>
              <a:endParaRPr lang="zh-CN" altLang="en-US"/>
            </a:p>
          </p:txBody>
        </p:sp>
        <p:sp>
          <p:nvSpPr>
            <p:cNvPr id="70" name="Rectangle 72"/>
            <p:cNvSpPr>
              <a:spLocks noChangeArrowheads="1"/>
            </p:cNvSpPr>
            <p:nvPr/>
          </p:nvSpPr>
          <p:spPr bwMode="auto">
            <a:xfrm>
              <a:off x="2351" y="1948"/>
              <a:ext cx="743" cy="417"/>
            </a:xfrm>
            <a:prstGeom prst="rect">
              <a:avLst/>
            </a:prstGeom>
            <a:noFill/>
            <a:ln w="12700">
              <a:noFill/>
              <a:miter lim="800000"/>
              <a:headEnd/>
              <a:tailEnd/>
            </a:ln>
            <a:effectLst/>
          </p:spPr>
          <p:txBody>
            <a:bodyPr lIns="92075" tIns="46038" rIns="92075" bIns="46038"/>
            <a:lstStyle/>
            <a:p>
              <a:pPr algn="ctr"/>
              <a:r>
                <a:rPr lang="en-US" altLang="he-IL" sz="2400" b="1" dirty="0" smtClean="0">
                  <a:solidFill>
                    <a:schemeClr val="bg1"/>
                  </a:solidFill>
                  <a:latin typeface="Times New Roman" pitchFamily="18" charset="0"/>
                  <a:cs typeface="Times New Roman (Hebrew)" pitchFamily="26" charset="-79"/>
                </a:rPr>
                <a:t>V</a:t>
              </a:r>
              <a:r>
                <a:rPr lang="en-US" altLang="zh-CN" sz="2400" b="1" dirty="0" smtClean="0">
                  <a:solidFill>
                    <a:schemeClr val="bg1"/>
                  </a:solidFill>
                  <a:latin typeface="Times New Roman" pitchFamily="18" charset="0"/>
                  <a:cs typeface="Times New Roman (Hebrew)" pitchFamily="26" charset="-79"/>
                </a:rPr>
                <a:t>A</a:t>
              </a:r>
              <a:r>
                <a:rPr lang="en-US" altLang="he-IL" sz="2400" b="1" dirty="0" smtClean="0">
                  <a:solidFill>
                    <a:schemeClr val="bg1"/>
                  </a:solidFill>
                  <a:latin typeface="Times New Roman" pitchFamily="18" charset="0"/>
                  <a:cs typeface="Times New Roman (Hebrew)" pitchFamily="26" charset="-79"/>
                </a:rPr>
                <a:t>R</a:t>
              </a:r>
              <a:endParaRPr lang="en-US" altLang="he-IL" sz="2400" b="1" dirty="0">
                <a:solidFill>
                  <a:schemeClr val="bg1"/>
                </a:solidFill>
                <a:latin typeface="Times New Roman" pitchFamily="18" charset="0"/>
                <a:cs typeface="Times New Roman (Hebrew)" pitchFamily="26" charset="-79"/>
              </a:endParaRPr>
            </a:p>
          </p:txBody>
        </p:sp>
        <p:sp>
          <p:nvSpPr>
            <p:cNvPr id="71" name="Line 73"/>
            <p:cNvSpPr>
              <a:spLocks noChangeShapeType="1"/>
            </p:cNvSpPr>
            <p:nvPr/>
          </p:nvSpPr>
          <p:spPr bwMode="auto">
            <a:xfrm flipH="1">
              <a:off x="1720" y="2328"/>
              <a:ext cx="1043" cy="827"/>
            </a:xfrm>
            <a:prstGeom prst="line">
              <a:avLst/>
            </a:prstGeom>
            <a:noFill/>
            <a:ln w="25400">
              <a:solidFill>
                <a:schemeClr val="bg1"/>
              </a:solidFill>
              <a:round/>
              <a:headEnd type="none" w="sm" len="sm"/>
              <a:tailEnd type="stealth"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subTnLst>
                                    <p:animClr>
                                      <p:cBhvr override="childStyle">
                                        <p:cTn dur="1" fill="hold" display="0" masterRel="nextClick" afterEffect="1"/>
                                        <p:tgtEl>
                                          <p:spTgt spid="4"/>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信用风险 </a:t>
            </a:r>
            <a:r>
              <a:rPr lang="en-US" altLang="zh-CN" dirty="0" smtClean="0">
                <a:ea typeface="楷体_GB2312" pitchFamily="49" charset="-122"/>
              </a:rPr>
              <a:t>Credit Risk</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pPr>
              <a:lnSpc>
                <a:spcPct val="150000"/>
              </a:lnSpc>
            </a:pPr>
            <a:r>
              <a:rPr lang="zh-CN" altLang="en-US" dirty="0" smtClean="0">
                <a:solidFill>
                  <a:srgbClr val="070605"/>
                </a:solidFill>
                <a:ea typeface="楷体_GB2312" pitchFamily="49" charset="-122"/>
              </a:rPr>
              <a:t>单项贷款风险 </a:t>
            </a:r>
            <a:r>
              <a:rPr lang="en-US" altLang="zh-CN" dirty="0" smtClean="0">
                <a:solidFill>
                  <a:srgbClr val="070605"/>
                </a:solidFill>
                <a:ea typeface="楷体_GB2312" pitchFamily="49" charset="-122"/>
              </a:rPr>
              <a:t>Individual Loan Risk</a:t>
            </a:r>
            <a:r>
              <a:rPr lang="zh-CN" altLang="en-US" dirty="0" smtClean="0">
                <a:solidFill>
                  <a:srgbClr val="070605"/>
                </a:solidFill>
                <a:ea typeface="楷体_GB2312" pitchFamily="49" charset="-122"/>
              </a:rPr>
              <a:t>，</a:t>
            </a:r>
            <a:r>
              <a:rPr lang="en-US" altLang="zh-CN" dirty="0" smtClean="0">
                <a:solidFill>
                  <a:srgbClr val="070605"/>
                </a:solidFill>
                <a:ea typeface="楷体_GB2312" pitchFamily="49" charset="-122"/>
              </a:rPr>
              <a:t>Chap 11</a:t>
            </a:r>
          </a:p>
          <a:p>
            <a:pPr>
              <a:lnSpc>
                <a:spcPct val="150000"/>
              </a:lnSpc>
            </a:pPr>
            <a:r>
              <a:rPr lang="zh-CN" altLang="en-US" dirty="0" smtClean="0">
                <a:solidFill>
                  <a:srgbClr val="070605"/>
                </a:solidFill>
                <a:ea typeface="楷体_GB2312" pitchFamily="49" charset="-122"/>
              </a:rPr>
              <a:t>贷款组合与集中风险 </a:t>
            </a:r>
            <a:r>
              <a:rPr lang="en-US" altLang="zh-CN" dirty="0" smtClean="0">
                <a:solidFill>
                  <a:srgbClr val="070605"/>
                </a:solidFill>
                <a:ea typeface="楷体_GB2312" pitchFamily="49" charset="-122"/>
              </a:rPr>
              <a:t>Loan portfolio and Concentration Risk</a:t>
            </a:r>
            <a:r>
              <a:rPr lang="zh-CN" altLang="en-US" dirty="0" smtClean="0">
                <a:solidFill>
                  <a:srgbClr val="070605"/>
                </a:solidFill>
                <a:ea typeface="楷体_GB2312" pitchFamily="49" charset="-122"/>
              </a:rPr>
              <a:t>，</a:t>
            </a:r>
            <a:r>
              <a:rPr lang="en-US" altLang="zh-CN" dirty="0" smtClean="0">
                <a:solidFill>
                  <a:srgbClr val="070605"/>
                </a:solidFill>
                <a:ea typeface="楷体_GB2312" pitchFamily="49" charset="-122"/>
              </a:rPr>
              <a:t>Chap 12</a:t>
            </a:r>
            <a:endParaRPr lang="zh-CN" altLang="en-US" dirty="0">
              <a:solidFill>
                <a:srgbClr val="070605"/>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latin typeface="Garamond" pitchFamily="18" charset="0"/>
                <a:ea typeface="楷体_GB2312" pitchFamily="49" charset="-122"/>
              </a:rPr>
              <a:t>贷款种类</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r>
              <a:rPr lang="zh-CN" altLang="en-US" dirty="0" smtClean="0">
                <a:solidFill>
                  <a:srgbClr val="070605"/>
                </a:solidFill>
                <a:ea typeface="楷体_GB2312" pitchFamily="49" charset="-122"/>
              </a:rPr>
              <a:t>工商业贷款 </a:t>
            </a:r>
            <a:r>
              <a:rPr lang="en-US" altLang="zh-CN" dirty="0" smtClean="0">
                <a:solidFill>
                  <a:srgbClr val="070605"/>
                </a:solidFill>
                <a:ea typeface="楷体_GB2312" pitchFamily="49" charset="-122"/>
              </a:rPr>
              <a:t>Commercial and Industrial Loans</a:t>
            </a:r>
          </a:p>
          <a:p>
            <a:pPr lvl="1"/>
            <a:r>
              <a:rPr lang="zh-CN" altLang="en-US" dirty="0" smtClean="0">
                <a:solidFill>
                  <a:srgbClr val="070605"/>
                </a:solidFill>
                <a:ea typeface="楷体_GB2312" pitchFamily="49" charset="-122"/>
              </a:rPr>
              <a:t>担保贷款和无担保贷款（次级债务）</a:t>
            </a:r>
            <a:endParaRPr lang="en-US" altLang="zh-CN" dirty="0" smtClean="0">
              <a:solidFill>
                <a:srgbClr val="070605"/>
              </a:solidFill>
              <a:ea typeface="楷体_GB2312" pitchFamily="49" charset="-122"/>
            </a:endParaRPr>
          </a:p>
          <a:p>
            <a:pPr lvl="1"/>
            <a:r>
              <a:rPr lang="zh-CN" altLang="en-US" dirty="0" smtClean="0">
                <a:solidFill>
                  <a:srgbClr val="070605"/>
                </a:solidFill>
                <a:ea typeface="楷体_GB2312" pitchFamily="49" charset="-122"/>
              </a:rPr>
              <a:t>即期贷款和贷款承诺</a:t>
            </a:r>
            <a:endParaRPr lang="en-US" altLang="zh-CN" dirty="0" smtClean="0">
              <a:solidFill>
                <a:srgbClr val="070605"/>
              </a:solidFill>
              <a:ea typeface="楷体_GB2312" pitchFamily="49" charset="-122"/>
            </a:endParaRPr>
          </a:p>
          <a:p>
            <a:r>
              <a:rPr lang="zh-CN" altLang="en-US" dirty="0" smtClean="0">
                <a:solidFill>
                  <a:srgbClr val="070605"/>
                </a:solidFill>
                <a:ea typeface="楷体_GB2312" pitchFamily="49" charset="-122"/>
              </a:rPr>
              <a:t>房地产贷款 </a:t>
            </a:r>
            <a:r>
              <a:rPr lang="en-US" altLang="zh-CN" dirty="0" smtClean="0">
                <a:solidFill>
                  <a:srgbClr val="070605"/>
                </a:solidFill>
                <a:ea typeface="楷体_GB2312" pitchFamily="49" charset="-122"/>
              </a:rPr>
              <a:t>Real Estate Loans</a:t>
            </a:r>
          </a:p>
          <a:p>
            <a:pPr lvl="1"/>
            <a:r>
              <a:rPr lang="zh-CN" altLang="en-US" dirty="0" smtClean="0">
                <a:solidFill>
                  <a:srgbClr val="070605"/>
                </a:solidFill>
                <a:ea typeface="楷体_GB2312" pitchFamily="49" charset="-122"/>
              </a:rPr>
              <a:t>固定利率和浮动利率</a:t>
            </a:r>
            <a:endParaRPr lang="en-US" altLang="zh-CN" dirty="0" smtClean="0">
              <a:solidFill>
                <a:srgbClr val="070605"/>
              </a:solidFill>
              <a:ea typeface="楷体_GB2312" pitchFamily="49" charset="-122"/>
            </a:endParaRPr>
          </a:p>
          <a:p>
            <a:r>
              <a:rPr lang="zh-CN" altLang="en-US" dirty="0" smtClean="0">
                <a:solidFill>
                  <a:srgbClr val="070605"/>
                </a:solidFill>
                <a:ea typeface="楷体_GB2312" pitchFamily="49" charset="-122"/>
              </a:rPr>
              <a:t>个人（消费）贷款 </a:t>
            </a:r>
            <a:r>
              <a:rPr lang="en-US" altLang="zh-CN" dirty="0" smtClean="0">
                <a:solidFill>
                  <a:srgbClr val="070605"/>
                </a:solidFill>
                <a:ea typeface="楷体_GB2312" pitchFamily="49" charset="-122"/>
              </a:rPr>
              <a:t>Individual</a:t>
            </a:r>
            <a:r>
              <a:rPr lang="zh-CN" altLang="en-US" dirty="0" smtClean="0">
                <a:solidFill>
                  <a:srgbClr val="070605"/>
                </a:solidFill>
                <a:ea typeface="楷体_GB2312" pitchFamily="49" charset="-122"/>
              </a:rPr>
              <a:t>（</a:t>
            </a:r>
            <a:r>
              <a:rPr lang="en-US" altLang="zh-CN" dirty="0" smtClean="0">
                <a:solidFill>
                  <a:srgbClr val="070605"/>
                </a:solidFill>
                <a:ea typeface="楷体_GB2312" pitchFamily="49" charset="-122"/>
              </a:rPr>
              <a:t>consumer</a:t>
            </a:r>
            <a:r>
              <a:rPr lang="zh-CN" altLang="en-US" dirty="0" smtClean="0">
                <a:solidFill>
                  <a:srgbClr val="070605"/>
                </a:solidFill>
                <a:ea typeface="楷体_GB2312" pitchFamily="49" charset="-122"/>
              </a:rPr>
              <a:t>）</a:t>
            </a:r>
            <a:r>
              <a:rPr lang="en-US" altLang="zh-CN" dirty="0" smtClean="0">
                <a:solidFill>
                  <a:srgbClr val="070605"/>
                </a:solidFill>
                <a:ea typeface="楷体_GB2312" pitchFamily="49" charset="-122"/>
              </a:rPr>
              <a:t>Loans</a:t>
            </a:r>
          </a:p>
          <a:p>
            <a:pPr lvl="1"/>
            <a:r>
              <a:rPr lang="zh-CN" altLang="en-US" dirty="0" smtClean="0">
                <a:solidFill>
                  <a:srgbClr val="070605"/>
                </a:solidFill>
                <a:ea typeface="楷体_GB2312" pitchFamily="49" charset="-122"/>
              </a:rPr>
              <a:t>非循环贷款（购车贷款）和循环贷款（信用卡）</a:t>
            </a:r>
            <a:endParaRPr lang="zh-CN" altLang="en-US" dirty="0">
              <a:solidFill>
                <a:srgbClr val="070605"/>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subTnLst>
                                    <p:animClr>
                                      <p:cBhvr override="childStyle">
                                        <p:cTn dur="1" fill="hold" display="0" masterRel="nextClick" afterEffect="1"/>
                                        <p:tgtEl>
                                          <p:spTgt spid="3">
                                            <p:txEl>
                                              <p:pRg st="5" end="5"/>
                                            </p:txEl>
                                          </p:spTgt>
                                        </p:tgtEl>
                                        <p:attrNameLst>
                                          <p:attrName>ppt_c</p:attrName>
                                        </p:attrNameLst>
                                      </p:cBhvr>
                                      <p:to>
                                        <a:schemeClr val="folHlink"/>
                                      </p:to>
                                    </p:animClr>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subTnLst>
                                    <p:animClr>
                                      <p:cBhvr override="childStyle">
                                        <p:cTn dur="1" fill="hold" display="0" masterRel="nextClick" afterEffect="1"/>
                                        <p:tgtEl>
                                          <p:spTgt spid="3">
                                            <p:txEl>
                                              <p:pRg st="6" end="6"/>
                                            </p:txEl>
                                          </p:spTgt>
                                        </p:tgtEl>
                                        <p:attrNameLst>
                                          <p:attrName>ppt_c</p:attrName>
                                        </p:attrNameLst>
                                      </p:cBhvr>
                                      <p:to>
                                        <a:schemeClr val="folHlink"/>
                                      </p:to>
                                    </p:animClr>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贷款收益</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r>
              <a:rPr lang="zh-CN" altLang="en-US" dirty="0" smtClean="0">
                <a:solidFill>
                  <a:srgbClr val="070605"/>
                </a:solidFill>
                <a:ea typeface="楷体_GB2312" pitchFamily="49" charset="-122"/>
              </a:rPr>
              <a:t>贷款基础利率 </a:t>
            </a:r>
            <a:r>
              <a:rPr lang="en-US" altLang="zh-CN" dirty="0" smtClean="0">
                <a:solidFill>
                  <a:srgbClr val="070605"/>
                </a:solidFill>
                <a:ea typeface="楷体_GB2312" pitchFamily="49" charset="-122"/>
              </a:rPr>
              <a:t>Base Lending Rate</a:t>
            </a:r>
            <a:r>
              <a:rPr lang="zh-CN" altLang="en-US" dirty="0" smtClean="0">
                <a:solidFill>
                  <a:srgbClr val="070605"/>
                </a:solidFill>
                <a:ea typeface="楷体_GB2312" pitchFamily="49" charset="-122"/>
              </a:rPr>
              <a:t>，</a:t>
            </a:r>
            <a:r>
              <a:rPr lang="en-US" altLang="zh-CN" i="1" dirty="0" smtClean="0">
                <a:solidFill>
                  <a:srgbClr val="070605"/>
                </a:solidFill>
                <a:ea typeface="楷体_GB2312" pitchFamily="49" charset="-122"/>
              </a:rPr>
              <a:t>BR</a:t>
            </a:r>
            <a:endParaRPr lang="en-US" altLang="zh-CN" dirty="0" smtClean="0">
              <a:solidFill>
                <a:srgbClr val="070605"/>
              </a:solidFill>
              <a:ea typeface="楷体_GB2312" pitchFamily="49" charset="-122"/>
            </a:endParaRPr>
          </a:p>
          <a:p>
            <a:r>
              <a:rPr lang="zh-CN" altLang="en-US" dirty="0" smtClean="0">
                <a:solidFill>
                  <a:srgbClr val="070605"/>
                </a:solidFill>
                <a:ea typeface="楷体_GB2312" pitchFamily="49" charset="-122"/>
              </a:rPr>
              <a:t>贷款信用风险溢价 </a:t>
            </a:r>
            <a:r>
              <a:rPr lang="en-US" altLang="zh-CN" dirty="0" smtClean="0">
                <a:solidFill>
                  <a:srgbClr val="070605"/>
                </a:solidFill>
                <a:ea typeface="楷体_GB2312" pitchFamily="49" charset="-122"/>
              </a:rPr>
              <a:t>Credit Risk Margin</a:t>
            </a:r>
            <a:r>
              <a:rPr lang="zh-CN" altLang="en-US" dirty="0" smtClean="0">
                <a:solidFill>
                  <a:srgbClr val="070605"/>
                </a:solidFill>
                <a:ea typeface="楷体_GB2312" pitchFamily="49" charset="-122"/>
              </a:rPr>
              <a:t>，</a:t>
            </a:r>
            <a:r>
              <a:rPr lang="en-US" altLang="zh-CN" i="1" dirty="0" smtClean="0">
                <a:solidFill>
                  <a:srgbClr val="070605"/>
                </a:solidFill>
                <a:ea typeface="楷体_GB2312" pitchFamily="49" charset="-122"/>
              </a:rPr>
              <a:t>m</a:t>
            </a:r>
            <a:endParaRPr lang="en-US" altLang="zh-CN" dirty="0" smtClean="0">
              <a:solidFill>
                <a:srgbClr val="070605"/>
              </a:solidFill>
              <a:ea typeface="楷体_GB2312" pitchFamily="49" charset="-122"/>
            </a:endParaRPr>
          </a:p>
          <a:p>
            <a:r>
              <a:rPr lang="zh-CN" altLang="en-US" dirty="0" smtClean="0">
                <a:solidFill>
                  <a:srgbClr val="070605"/>
                </a:solidFill>
                <a:ea typeface="楷体_GB2312" pitchFamily="49" charset="-122"/>
              </a:rPr>
              <a:t>贷款启动费 </a:t>
            </a:r>
            <a:r>
              <a:rPr lang="en-US" altLang="zh-CN" dirty="0" smtClean="0">
                <a:solidFill>
                  <a:srgbClr val="070605"/>
                </a:solidFill>
                <a:ea typeface="楷体_GB2312" pitchFamily="49" charset="-122"/>
              </a:rPr>
              <a:t>Loan Origination Fee</a:t>
            </a:r>
            <a:r>
              <a:rPr lang="zh-CN" altLang="en-US" dirty="0" smtClean="0">
                <a:solidFill>
                  <a:srgbClr val="070605"/>
                </a:solidFill>
                <a:ea typeface="楷体_GB2312" pitchFamily="49" charset="-122"/>
              </a:rPr>
              <a:t>，</a:t>
            </a:r>
            <a:r>
              <a:rPr lang="en-US" altLang="zh-CN" i="1" dirty="0" smtClean="0">
                <a:solidFill>
                  <a:srgbClr val="070605"/>
                </a:solidFill>
                <a:ea typeface="楷体_GB2312" pitchFamily="49" charset="-122"/>
              </a:rPr>
              <a:t>of</a:t>
            </a:r>
          </a:p>
          <a:p>
            <a:r>
              <a:rPr lang="zh-CN" altLang="en-US" dirty="0" smtClean="0">
                <a:ea typeface="楷体_GB2312" pitchFamily="49" charset="-122"/>
              </a:rPr>
              <a:t>补偿性余额 </a:t>
            </a:r>
            <a:r>
              <a:rPr lang="en-US" altLang="zh-CN" dirty="0" smtClean="0">
                <a:ea typeface="楷体_GB2312" pitchFamily="49" charset="-122"/>
              </a:rPr>
              <a:t>Compensating balances</a:t>
            </a:r>
            <a:r>
              <a:rPr lang="zh-CN" altLang="en-US" dirty="0" smtClean="0">
                <a:ea typeface="楷体_GB2312" pitchFamily="49" charset="-122"/>
              </a:rPr>
              <a:t>，</a:t>
            </a:r>
            <a:r>
              <a:rPr lang="en-US" altLang="zh-CN" i="1" dirty="0" smtClean="0">
                <a:ea typeface="楷体_GB2312" pitchFamily="49" charset="-122"/>
              </a:rPr>
              <a:t>b</a:t>
            </a:r>
          </a:p>
          <a:p>
            <a:pPr lvl="1"/>
            <a:r>
              <a:rPr lang="zh-CN" altLang="en-US" dirty="0" smtClean="0">
                <a:ea typeface="楷体_GB2312" pitchFamily="49" charset="-122"/>
              </a:rPr>
              <a:t>借款人不能立即动用的贷款份额，且必须存在提供贷款的金融机构</a:t>
            </a:r>
            <a:endParaRPr lang="en-US" altLang="zh-CN" dirty="0" smtClean="0">
              <a:ea typeface="楷体_GB2312" pitchFamily="49" charset="-122"/>
            </a:endParaRPr>
          </a:p>
          <a:p>
            <a:r>
              <a:rPr lang="zh-CN" altLang="en-GB" dirty="0" smtClean="0">
                <a:solidFill>
                  <a:srgbClr val="070605"/>
                </a:solidFill>
                <a:ea typeface="楷体_GB2312" pitchFamily="49" charset="-122"/>
              </a:rPr>
              <a:t>存款准备金 </a:t>
            </a:r>
            <a:r>
              <a:rPr lang="en-US" altLang="zh-CN" dirty="0" smtClean="0">
                <a:solidFill>
                  <a:srgbClr val="070605"/>
                </a:solidFill>
                <a:ea typeface="楷体_GB2312" pitchFamily="49" charset="-122"/>
              </a:rPr>
              <a:t>Reserve Requirement</a:t>
            </a:r>
            <a:r>
              <a:rPr lang="zh-CN" altLang="en-US" dirty="0" smtClean="0">
                <a:solidFill>
                  <a:srgbClr val="070605"/>
                </a:solidFill>
                <a:ea typeface="楷体_GB2312" pitchFamily="49" charset="-122"/>
              </a:rPr>
              <a:t>，</a:t>
            </a:r>
            <a:r>
              <a:rPr lang="en-US" altLang="zh-CN" i="1" dirty="0" smtClean="0">
                <a:solidFill>
                  <a:srgbClr val="070605"/>
                </a:solidFill>
                <a:ea typeface="楷体_GB2312" pitchFamily="49" charset="-122"/>
              </a:rPr>
              <a:t>RR</a:t>
            </a:r>
            <a:endParaRPr lang="zh-CN" altLang="en-US" dirty="0">
              <a:solidFill>
                <a:srgbClr val="070605"/>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subTnLst>
                                    <p:animClr>
                                      <p:cBhvr override="childStyle">
                                        <p:cTn dur="1" fill="hold" display="0" masterRel="nextClick" afterEffect="1"/>
                                        <p:tgtEl>
                                          <p:spTgt spid="3">
                                            <p:txEl>
                                              <p:pRg st="5" end="5"/>
                                            </p:txEl>
                                          </p:spTgt>
                                        </p:tgtEl>
                                        <p:attrNameLst>
                                          <p:attrName>ppt_c</p:attrName>
                                        </p:attrNameLst>
                                      </p:cBhvr>
                                      <p:to>
                                        <a:schemeClr val="folHlink"/>
                                      </p:to>
                                    </p:animClr>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贷款收益</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r>
              <a:rPr lang="zh-CN" altLang="en-US" dirty="0" smtClean="0">
                <a:solidFill>
                  <a:srgbClr val="070605"/>
                </a:solidFill>
                <a:ea typeface="楷体_GB2312" pitchFamily="49" charset="-122"/>
              </a:rPr>
              <a:t>如果借款人如期履约，则贷款的收益率</a:t>
            </a:r>
            <a:r>
              <a:rPr lang="en-US" altLang="zh-CN" i="1" dirty="0" smtClean="0">
                <a:solidFill>
                  <a:srgbClr val="070605"/>
                </a:solidFill>
                <a:ea typeface="楷体_GB2312" pitchFamily="49" charset="-122"/>
              </a:rPr>
              <a:t>k</a:t>
            </a:r>
            <a:r>
              <a:rPr lang="zh-CN" altLang="en-US" dirty="0" smtClean="0">
                <a:solidFill>
                  <a:srgbClr val="070605"/>
                </a:solidFill>
                <a:ea typeface="楷体_GB2312" pitchFamily="49" charset="-122"/>
              </a:rPr>
              <a:t>（承诺收益率，</a:t>
            </a:r>
            <a:r>
              <a:rPr lang="en-US" altLang="zh-CN" dirty="0" smtClean="0">
                <a:solidFill>
                  <a:srgbClr val="070605"/>
                </a:solidFill>
                <a:ea typeface="楷体_GB2312" pitchFamily="49" charset="-122"/>
              </a:rPr>
              <a:t>Promised Return</a:t>
            </a:r>
            <a:r>
              <a:rPr lang="zh-CN" altLang="en-US" dirty="0" smtClean="0">
                <a:solidFill>
                  <a:srgbClr val="070605"/>
                </a:solidFill>
                <a:ea typeface="楷体_GB2312" pitchFamily="49" charset="-122"/>
              </a:rPr>
              <a:t>）满足等式</a:t>
            </a:r>
            <a:endParaRPr lang="en-US" altLang="zh-CN" dirty="0" smtClean="0">
              <a:solidFill>
                <a:srgbClr val="070605"/>
              </a:solidFill>
              <a:ea typeface="楷体_GB2312" pitchFamily="49" charset="-122"/>
            </a:endParaRPr>
          </a:p>
          <a:p>
            <a:endParaRPr lang="en-US" altLang="zh-CN" dirty="0" smtClean="0">
              <a:solidFill>
                <a:srgbClr val="070605"/>
              </a:solidFill>
              <a:ea typeface="楷体_GB2312" pitchFamily="49" charset="-122"/>
            </a:endParaRPr>
          </a:p>
          <a:p>
            <a:endParaRPr lang="en-US" altLang="zh-CN" dirty="0" smtClean="0">
              <a:solidFill>
                <a:srgbClr val="070605"/>
              </a:solidFill>
              <a:ea typeface="楷体_GB2312" pitchFamily="49" charset="-122"/>
            </a:endParaRPr>
          </a:p>
          <a:p>
            <a:endParaRPr lang="en-US" altLang="zh-CN" dirty="0" smtClean="0">
              <a:solidFill>
                <a:srgbClr val="070605"/>
              </a:solidFill>
              <a:ea typeface="楷体_GB2312" pitchFamily="49" charset="-122"/>
            </a:endParaRPr>
          </a:p>
          <a:p>
            <a:r>
              <a:rPr lang="zh-CN" altLang="en-US" dirty="0" smtClean="0">
                <a:solidFill>
                  <a:srgbClr val="070605"/>
                </a:solidFill>
                <a:ea typeface="楷体_GB2312" pitchFamily="49" charset="-122"/>
              </a:rPr>
              <a:t>假设还款概率为</a:t>
            </a:r>
            <a:r>
              <a:rPr lang="en-US" altLang="zh-CN" i="1" dirty="0" smtClean="0">
                <a:solidFill>
                  <a:srgbClr val="070605"/>
                </a:solidFill>
                <a:ea typeface="楷体_GB2312" pitchFamily="49" charset="-122"/>
              </a:rPr>
              <a:t>p</a:t>
            </a:r>
            <a:r>
              <a:rPr lang="zh-CN" altLang="en-US" dirty="0" smtClean="0">
                <a:solidFill>
                  <a:srgbClr val="070605"/>
                </a:solidFill>
                <a:ea typeface="楷体_GB2312" pitchFamily="49" charset="-122"/>
              </a:rPr>
              <a:t>，则贷款的预期收益率</a:t>
            </a:r>
            <a:r>
              <a:rPr lang="en-US" altLang="zh-CN" i="1" dirty="0" smtClean="0">
                <a:solidFill>
                  <a:srgbClr val="070605"/>
                </a:solidFill>
                <a:ea typeface="楷体_GB2312" pitchFamily="49" charset="-122"/>
              </a:rPr>
              <a:t>E</a:t>
            </a:r>
            <a:r>
              <a:rPr lang="en-US" altLang="zh-CN" dirty="0" smtClean="0">
                <a:solidFill>
                  <a:srgbClr val="070605"/>
                </a:solidFill>
                <a:ea typeface="楷体_GB2312" pitchFamily="49" charset="-122"/>
              </a:rPr>
              <a:t>(</a:t>
            </a:r>
            <a:r>
              <a:rPr lang="en-US" altLang="zh-CN" i="1" dirty="0" smtClean="0">
                <a:solidFill>
                  <a:srgbClr val="070605"/>
                </a:solidFill>
                <a:ea typeface="楷体_GB2312" pitchFamily="49" charset="-122"/>
              </a:rPr>
              <a:t>r</a:t>
            </a:r>
            <a:r>
              <a:rPr lang="en-US" altLang="zh-CN" dirty="0" smtClean="0">
                <a:solidFill>
                  <a:srgbClr val="070605"/>
                </a:solidFill>
                <a:ea typeface="楷体_GB2312" pitchFamily="49" charset="-122"/>
              </a:rPr>
              <a:t>)</a:t>
            </a:r>
            <a:r>
              <a:rPr lang="zh-CN" altLang="en-US" dirty="0" smtClean="0">
                <a:solidFill>
                  <a:srgbClr val="070605"/>
                </a:solidFill>
                <a:ea typeface="楷体_GB2312" pitchFamily="49" charset="-122"/>
              </a:rPr>
              <a:t>满足等式</a:t>
            </a:r>
            <a:endParaRPr lang="zh-CN" altLang="en-US" dirty="0">
              <a:solidFill>
                <a:srgbClr val="070605"/>
              </a:solidFill>
              <a:ea typeface="楷体_GB2312" pitchFamily="49" charset="-122"/>
            </a:endParaRPr>
          </a:p>
        </p:txBody>
      </p:sp>
      <p:graphicFrame>
        <p:nvGraphicFramePr>
          <p:cNvPr id="280578" name="Object 2"/>
          <p:cNvGraphicFramePr>
            <a:graphicFrameLocks noChangeAspect="1"/>
          </p:cNvGraphicFramePr>
          <p:nvPr/>
        </p:nvGraphicFramePr>
        <p:xfrm>
          <a:off x="507752" y="2924944"/>
          <a:ext cx="8240712" cy="1046163"/>
        </p:xfrm>
        <a:graphic>
          <a:graphicData uri="http://schemas.openxmlformats.org/presentationml/2006/ole">
            <p:oleObj spid="_x0000_s280578" name="Equation" r:id="rId4" imgW="3301920" imgH="419040" progId="Equation.DSMT4">
              <p:embed/>
            </p:oleObj>
          </a:graphicData>
        </a:graphic>
      </p:graphicFrame>
      <p:graphicFrame>
        <p:nvGraphicFramePr>
          <p:cNvPr id="280579" name="Object 3"/>
          <p:cNvGraphicFramePr>
            <a:graphicFrameLocks noChangeAspect="1"/>
          </p:cNvGraphicFramePr>
          <p:nvPr/>
        </p:nvGraphicFramePr>
        <p:xfrm>
          <a:off x="2915816" y="5517232"/>
          <a:ext cx="2854325" cy="508000"/>
        </p:xfrm>
        <a:graphic>
          <a:graphicData uri="http://schemas.openxmlformats.org/presentationml/2006/ole">
            <p:oleObj spid="_x0000_s280579" name="Equation" r:id="rId5" imgW="1143000" imgH="203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280578"/>
                                        </p:tgtEl>
                                        <p:attrNameLst>
                                          <p:attrName>style.visibility</p:attrName>
                                        </p:attrNameLst>
                                      </p:cBhvr>
                                      <p:to>
                                        <p:strVal val="visible"/>
                                      </p:to>
                                    </p:set>
                                    <p:animEffect transition="in" filter="blinds(horizontal)">
                                      <p:cBhvr>
                                        <p:cTn id="10" dur="500"/>
                                        <p:tgtEl>
                                          <p:spTgt spid="280578"/>
                                        </p:tgtEl>
                                      </p:cBhvr>
                                    </p:animEffect>
                                  </p:childTnLst>
                                  <p:subTnLst>
                                    <p:animClr>
                                      <p:cBhvr override="childStyle">
                                        <p:cTn dur="1" fill="hold" display="0" masterRel="nextClick" afterEffect="1"/>
                                        <p:tgtEl>
                                          <p:spTgt spid="280578"/>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280579"/>
                                        </p:tgtEl>
                                        <p:attrNameLst>
                                          <p:attrName>style.visibility</p:attrName>
                                        </p:attrNameLst>
                                      </p:cBhvr>
                                      <p:to>
                                        <p:strVal val="visible"/>
                                      </p:to>
                                    </p:set>
                                    <p:animEffect transition="in" filter="blinds(horizontal)">
                                      <p:cBhvr>
                                        <p:cTn id="18" dur="500"/>
                                        <p:tgtEl>
                                          <p:spTgt spid="280579"/>
                                        </p:tgtEl>
                                      </p:cBhvr>
                                    </p:animEffect>
                                  </p:childTnLst>
                                  <p:subTnLst>
                                    <p:animClr>
                                      <p:cBhvr override="childStyle">
                                        <p:cTn dur="1" fill="hold" display="0" masterRel="nextClick" afterEffect="1"/>
                                        <p:tgtEl>
                                          <p:spTgt spid="280579"/>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latin typeface="Garamond" pitchFamily="18" charset="0"/>
                <a:ea typeface="楷体_GB2312" pitchFamily="49" charset="-122"/>
              </a:rPr>
              <a:t>例</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r>
              <a:rPr lang="zh-CN" altLang="en-US" dirty="0" smtClean="0">
                <a:solidFill>
                  <a:srgbClr val="070605"/>
                </a:solidFill>
                <a:ea typeface="楷体_GB2312" pitchFamily="49" charset="-122"/>
              </a:rPr>
              <a:t>贷款基础利率 </a:t>
            </a:r>
            <a:r>
              <a:rPr lang="en-US" altLang="zh-CN" i="1" dirty="0" smtClean="0">
                <a:solidFill>
                  <a:srgbClr val="070605"/>
                </a:solidFill>
                <a:ea typeface="楷体_GB2312" pitchFamily="49" charset="-122"/>
              </a:rPr>
              <a:t>BR</a:t>
            </a:r>
            <a:r>
              <a:rPr lang="zh-CN" altLang="en-US" dirty="0" smtClean="0">
                <a:solidFill>
                  <a:srgbClr val="070605"/>
                </a:solidFill>
                <a:ea typeface="楷体_GB2312" pitchFamily="49" charset="-122"/>
              </a:rPr>
              <a:t> ，</a:t>
            </a:r>
            <a:r>
              <a:rPr lang="en-US" altLang="zh-CN" dirty="0" smtClean="0">
                <a:solidFill>
                  <a:srgbClr val="070605"/>
                </a:solidFill>
                <a:ea typeface="楷体_GB2312" pitchFamily="49" charset="-122"/>
              </a:rPr>
              <a:t>12%</a:t>
            </a:r>
          </a:p>
          <a:p>
            <a:r>
              <a:rPr lang="zh-CN" altLang="en-US" dirty="0" smtClean="0">
                <a:solidFill>
                  <a:srgbClr val="070605"/>
                </a:solidFill>
                <a:ea typeface="楷体_GB2312" pitchFamily="49" charset="-122"/>
              </a:rPr>
              <a:t>贷款信用风险溢价 </a:t>
            </a:r>
            <a:r>
              <a:rPr lang="en-US" altLang="zh-CN" i="1" dirty="0" smtClean="0">
                <a:solidFill>
                  <a:srgbClr val="070605"/>
                </a:solidFill>
                <a:ea typeface="楷体_GB2312" pitchFamily="49" charset="-122"/>
              </a:rPr>
              <a:t>m</a:t>
            </a:r>
            <a:r>
              <a:rPr lang="zh-CN" altLang="en-US" dirty="0" smtClean="0">
                <a:solidFill>
                  <a:srgbClr val="070605"/>
                </a:solidFill>
                <a:ea typeface="楷体_GB2312" pitchFamily="49" charset="-122"/>
              </a:rPr>
              <a:t> ，</a:t>
            </a:r>
            <a:r>
              <a:rPr lang="en-US" altLang="zh-CN" dirty="0" smtClean="0">
                <a:solidFill>
                  <a:srgbClr val="070605"/>
                </a:solidFill>
                <a:ea typeface="楷体_GB2312" pitchFamily="49" charset="-122"/>
              </a:rPr>
              <a:t>2%</a:t>
            </a:r>
          </a:p>
          <a:p>
            <a:r>
              <a:rPr lang="zh-CN" altLang="en-US" dirty="0" smtClean="0">
                <a:solidFill>
                  <a:srgbClr val="070605"/>
                </a:solidFill>
                <a:ea typeface="楷体_GB2312" pitchFamily="49" charset="-122"/>
              </a:rPr>
              <a:t>贷款启动费 </a:t>
            </a:r>
            <a:r>
              <a:rPr lang="en-US" altLang="zh-CN" i="1" dirty="0" smtClean="0">
                <a:solidFill>
                  <a:srgbClr val="070605"/>
                </a:solidFill>
                <a:ea typeface="楷体_GB2312" pitchFamily="49" charset="-122"/>
              </a:rPr>
              <a:t>of</a:t>
            </a:r>
            <a:r>
              <a:rPr lang="zh-CN" altLang="en-US" dirty="0" smtClean="0">
                <a:solidFill>
                  <a:srgbClr val="070605"/>
                </a:solidFill>
                <a:ea typeface="楷体_GB2312" pitchFamily="49" charset="-122"/>
              </a:rPr>
              <a:t> ，</a:t>
            </a:r>
            <a:r>
              <a:rPr lang="en-US" altLang="zh-CN" dirty="0" smtClean="0">
                <a:solidFill>
                  <a:srgbClr val="070605"/>
                </a:solidFill>
                <a:ea typeface="楷体_GB2312" pitchFamily="49" charset="-122"/>
              </a:rPr>
              <a:t>0.125%</a:t>
            </a:r>
            <a:endParaRPr lang="en-US" altLang="zh-CN" i="1" dirty="0" smtClean="0">
              <a:solidFill>
                <a:srgbClr val="070605"/>
              </a:solidFill>
              <a:ea typeface="楷体_GB2312" pitchFamily="49" charset="-122"/>
            </a:endParaRPr>
          </a:p>
          <a:p>
            <a:r>
              <a:rPr lang="zh-CN" altLang="en-US" dirty="0" smtClean="0">
                <a:ea typeface="楷体_GB2312" pitchFamily="49" charset="-122"/>
              </a:rPr>
              <a:t>补偿性余额 </a:t>
            </a:r>
            <a:r>
              <a:rPr lang="en-US" altLang="zh-CN" i="1" dirty="0" smtClean="0">
                <a:ea typeface="楷体_GB2312" pitchFamily="49" charset="-122"/>
              </a:rPr>
              <a:t>b</a:t>
            </a:r>
            <a:r>
              <a:rPr lang="zh-CN" altLang="en-US" dirty="0" smtClean="0">
                <a:solidFill>
                  <a:srgbClr val="070605"/>
                </a:solidFill>
                <a:ea typeface="楷体_GB2312" pitchFamily="49" charset="-122"/>
              </a:rPr>
              <a:t> ，</a:t>
            </a:r>
            <a:r>
              <a:rPr lang="en-US" altLang="zh-CN" dirty="0" smtClean="0">
                <a:solidFill>
                  <a:srgbClr val="070605"/>
                </a:solidFill>
                <a:ea typeface="楷体_GB2312" pitchFamily="49" charset="-122"/>
              </a:rPr>
              <a:t>10%</a:t>
            </a:r>
            <a:endParaRPr lang="en-US" altLang="zh-CN" i="1" dirty="0" smtClean="0">
              <a:ea typeface="楷体_GB2312" pitchFamily="49" charset="-122"/>
            </a:endParaRPr>
          </a:p>
          <a:p>
            <a:r>
              <a:rPr lang="zh-CN" altLang="en-GB" dirty="0" smtClean="0">
                <a:solidFill>
                  <a:srgbClr val="070605"/>
                </a:solidFill>
                <a:ea typeface="楷体_GB2312" pitchFamily="49" charset="-122"/>
              </a:rPr>
              <a:t>存款准备金 </a:t>
            </a:r>
            <a:r>
              <a:rPr lang="en-US" altLang="zh-CN" i="1" dirty="0" smtClean="0">
                <a:solidFill>
                  <a:srgbClr val="070605"/>
                </a:solidFill>
                <a:ea typeface="楷体_GB2312" pitchFamily="49" charset="-122"/>
              </a:rPr>
              <a:t>RR</a:t>
            </a:r>
            <a:r>
              <a:rPr lang="zh-CN" altLang="en-US" dirty="0" smtClean="0">
                <a:solidFill>
                  <a:srgbClr val="070605"/>
                </a:solidFill>
                <a:ea typeface="楷体_GB2312" pitchFamily="49" charset="-122"/>
              </a:rPr>
              <a:t> ，</a:t>
            </a:r>
            <a:r>
              <a:rPr lang="en-US" altLang="zh-CN" dirty="0" smtClean="0">
                <a:solidFill>
                  <a:srgbClr val="070605"/>
                </a:solidFill>
                <a:ea typeface="楷体_GB2312" pitchFamily="49" charset="-122"/>
              </a:rPr>
              <a:t>10%</a:t>
            </a:r>
          </a:p>
          <a:p>
            <a:r>
              <a:rPr lang="zh-CN" altLang="en-US" dirty="0" smtClean="0">
                <a:solidFill>
                  <a:srgbClr val="070605"/>
                </a:solidFill>
                <a:ea typeface="楷体_GB2312" pitchFamily="49" charset="-122"/>
              </a:rPr>
              <a:t>还款概率 </a:t>
            </a:r>
            <a:r>
              <a:rPr lang="en-US" altLang="zh-CN" i="1" dirty="0" smtClean="0">
                <a:solidFill>
                  <a:srgbClr val="070605"/>
                </a:solidFill>
                <a:ea typeface="楷体_GB2312" pitchFamily="49" charset="-122"/>
              </a:rPr>
              <a:t>p</a:t>
            </a:r>
            <a:r>
              <a:rPr lang="zh-CN" altLang="en-US" dirty="0" smtClean="0">
                <a:solidFill>
                  <a:srgbClr val="070605"/>
                </a:solidFill>
                <a:ea typeface="楷体_GB2312" pitchFamily="49" charset="-122"/>
              </a:rPr>
              <a:t>，</a:t>
            </a:r>
            <a:r>
              <a:rPr lang="en-US" altLang="zh-CN" dirty="0" smtClean="0">
                <a:solidFill>
                  <a:srgbClr val="070605"/>
                </a:solidFill>
                <a:ea typeface="楷体_GB2312" pitchFamily="49" charset="-122"/>
              </a:rPr>
              <a:t>95%</a:t>
            </a:r>
            <a:endParaRPr lang="zh-CN" altLang="en-US" dirty="0">
              <a:solidFill>
                <a:srgbClr val="070605"/>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subTnLst>
                                    <p:animClr>
                                      <p:cBhvr override="childStyle">
                                        <p:cTn dur="1" fill="hold" display="0" masterRel="nextClick" afterEffect="1"/>
                                        <p:tgtEl>
                                          <p:spTgt spid="3">
                                            <p:txEl>
                                              <p:pRg st="5" end="5"/>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latin typeface="Garamond" pitchFamily="18" charset="0"/>
                <a:ea typeface="楷体_GB2312" pitchFamily="49" charset="-122"/>
              </a:rPr>
              <a:t>例</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268760"/>
            <a:ext cx="8363272" cy="4862165"/>
          </a:xfrm>
        </p:spPr>
        <p:txBody>
          <a:bodyPr/>
          <a:lstStyle/>
          <a:p>
            <a:r>
              <a:rPr lang="zh-CN" altLang="en-US" dirty="0" smtClean="0">
                <a:solidFill>
                  <a:srgbClr val="070605"/>
                </a:solidFill>
                <a:ea typeface="楷体_GB2312" pitchFamily="49" charset="-122"/>
              </a:rPr>
              <a:t>承诺收益率</a:t>
            </a:r>
            <a:endParaRPr lang="en-US" altLang="zh-CN" dirty="0" smtClean="0">
              <a:solidFill>
                <a:srgbClr val="070605"/>
              </a:solidFill>
              <a:ea typeface="楷体_GB2312" pitchFamily="49" charset="-122"/>
            </a:endParaRPr>
          </a:p>
          <a:p>
            <a:endParaRPr lang="en-US" altLang="zh-CN" dirty="0" smtClean="0">
              <a:solidFill>
                <a:srgbClr val="070605"/>
              </a:solidFill>
              <a:ea typeface="楷体_GB2312" pitchFamily="49" charset="-122"/>
            </a:endParaRPr>
          </a:p>
          <a:p>
            <a:endParaRPr lang="en-US" altLang="zh-CN" dirty="0" smtClean="0">
              <a:solidFill>
                <a:srgbClr val="070605"/>
              </a:solidFill>
              <a:ea typeface="楷体_GB2312" pitchFamily="49" charset="-122"/>
            </a:endParaRPr>
          </a:p>
          <a:p>
            <a:endParaRPr lang="en-US" altLang="zh-CN" dirty="0" smtClean="0">
              <a:solidFill>
                <a:srgbClr val="070605"/>
              </a:solidFill>
              <a:ea typeface="楷体_GB2312" pitchFamily="49" charset="-122"/>
            </a:endParaRPr>
          </a:p>
          <a:p>
            <a:r>
              <a:rPr lang="zh-CN" altLang="en-US" dirty="0" smtClean="0">
                <a:solidFill>
                  <a:srgbClr val="070605"/>
                </a:solidFill>
                <a:ea typeface="楷体_GB2312" pitchFamily="49" charset="-122"/>
              </a:rPr>
              <a:t>预期收益率</a:t>
            </a:r>
            <a:endParaRPr lang="zh-CN" altLang="en-US" dirty="0">
              <a:solidFill>
                <a:srgbClr val="070605"/>
              </a:solidFill>
              <a:ea typeface="楷体_GB2312" pitchFamily="49" charset="-122"/>
            </a:endParaRPr>
          </a:p>
        </p:txBody>
      </p:sp>
      <p:graphicFrame>
        <p:nvGraphicFramePr>
          <p:cNvPr id="280578" name="Object 2"/>
          <p:cNvGraphicFramePr>
            <a:graphicFrameLocks noChangeAspect="1"/>
          </p:cNvGraphicFramePr>
          <p:nvPr/>
        </p:nvGraphicFramePr>
        <p:xfrm>
          <a:off x="1331640" y="1921247"/>
          <a:ext cx="5514975" cy="2155825"/>
        </p:xfrm>
        <a:graphic>
          <a:graphicData uri="http://schemas.openxmlformats.org/presentationml/2006/ole">
            <p:oleObj spid="_x0000_s281602" name="Equation" r:id="rId4" imgW="2209680" imgH="863280" progId="Equation.DSMT4">
              <p:embed/>
            </p:oleObj>
          </a:graphicData>
        </a:graphic>
      </p:graphicFrame>
      <p:graphicFrame>
        <p:nvGraphicFramePr>
          <p:cNvPr id="280579" name="Object 3"/>
          <p:cNvGraphicFramePr>
            <a:graphicFrameLocks noChangeAspect="1"/>
          </p:cNvGraphicFramePr>
          <p:nvPr/>
        </p:nvGraphicFramePr>
        <p:xfrm>
          <a:off x="1547664" y="4725144"/>
          <a:ext cx="5772150" cy="1079500"/>
        </p:xfrm>
        <a:graphic>
          <a:graphicData uri="http://schemas.openxmlformats.org/presentationml/2006/ole">
            <p:oleObj spid="_x0000_s281603" name="Equation" r:id="rId5" imgW="231120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280578"/>
                                        </p:tgtEl>
                                        <p:attrNameLst>
                                          <p:attrName>style.visibility</p:attrName>
                                        </p:attrNameLst>
                                      </p:cBhvr>
                                      <p:to>
                                        <p:strVal val="visible"/>
                                      </p:to>
                                    </p:set>
                                    <p:animEffect transition="in" filter="blinds(horizontal)">
                                      <p:cBhvr>
                                        <p:cTn id="10" dur="500"/>
                                        <p:tgtEl>
                                          <p:spTgt spid="280578"/>
                                        </p:tgtEl>
                                      </p:cBhvr>
                                    </p:animEffect>
                                  </p:childTnLst>
                                  <p:subTnLst>
                                    <p:animClr>
                                      <p:cBhvr override="childStyle">
                                        <p:cTn dur="1" fill="hold" display="0" masterRel="nextClick" afterEffect="1"/>
                                        <p:tgtEl>
                                          <p:spTgt spid="280578"/>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280579"/>
                                        </p:tgtEl>
                                        <p:attrNameLst>
                                          <p:attrName>style.visibility</p:attrName>
                                        </p:attrNameLst>
                                      </p:cBhvr>
                                      <p:to>
                                        <p:strVal val="visible"/>
                                      </p:to>
                                    </p:set>
                                    <p:animEffect transition="in" filter="blinds(horizontal)">
                                      <p:cBhvr>
                                        <p:cTn id="18" dur="500"/>
                                        <p:tgtEl>
                                          <p:spTgt spid="280579"/>
                                        </p:tgtEl>
                                      </p:cBhvr>
                                    </p:animEffect>
                                  </p:childTnLst>
                                  <p:subTnLst>
                                    <p:animClr>
                                      <p:cBhvr override="childStyle">
                                        <p:cTn dur="1" fill="hold" display="0" masterRel="nextClick" afterEffect="1"/>
                                        <p:tgtEl>
                                          <p:spTgt spid="280579"/>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latin typeface="Garamond" pitchFamily="18" charset="0"/>
                <a:ea typeface="楷体_GB2312" pitchFamily="49" charset="-122"/>
              </a:rPr>
              <a:t>预期收益率与承诺收益率的关系</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r>
              <a:rPr lang="zh-CN" altLang="en-US" dirty="0" smtClean="0">
                <a:solidFill>
                  <a:srgbClr val="070605"/>
                </a:solidFill>
                <a:ea typeface="楷体_GB2312" pitchFamily="49" charset="-122"/>
              </a:rPr>
              <a:t>按照前面的推导，</a:t>
            </a:r>
            <a:r>
              <a:rPr lang="zh-CN" altLang="en-US" dirty="0" smtClean="0">
                <a:latin typeface="Garamond" pitchFamily="18" charset="0"/>
                <a:ea typeface="楷体_GB2312" pitchFamily="49" charset="-122"/>
              </a:rPr>
              <a:t>预期收益率与承诺收益率的关系式如下：</a:t>
            </a:r>
            <a:endParaRPr lang="en-US" altLang="zh-CN" dirty="0" smtClean="0">
              <a:latin typeface="Garamond" pitchFamily="18" charset="0"/>
              <a:ea typeface="楷体_GB2312" pitchFamily="49" charset="-122"/>
            </a:endParaRPr>
          </a:p>
          <a:p>
            <a:endParaRPr lang="en-US" altLang="zh-CN" dirty="0" smtClean="0">
              <a:solidFill>
                <a:srgbClr val="070605"/>
              </a:solidFill>
              <a:latin typeface="Garamond" pitchFamily="18" charset="0"/>
              <a:ea typeface="楷体_GB2312" pitchFamily="49" charset="-122"/>
            </a:endParaRPr>
          </a:p>
          <a:p>
            <a:r>
              <a:rPr lang="zh-CN" altLang="en-US" dirty="0" smtClean="0">
                <a:solidFill>
                  <a:srgbClr val="070605"/>
                </a:solidFill>
                <a:latin typeface="Garamond" pitchFamily="18" charset="0"/>
                <a:ea typeface="楷体_GB2312" pitchFamily="49" charset="-122"/>
              </a:rPr>
              <a:t>但是，</a:t>
            </a:r>
            <a:r>
              <a:rPr lang="zh-CN" altLang="en-US" dirty="0" smtClean="0">
                <a:latin typeface="Garamond" pitchFamily="18" charset="0"/>
                <a:ea typeface="楷体_GB2312" pitchFamily="49" charset="-122"/>
              </a:rPr>
              <a:t>预期收益率与承诺收益率并不是简单的线性关系。由于逆向选择的存在，还款概率与承诺收益率是互相关关系：</a:t>
            </a:r>
            <a:endParaRPr lang="zh-CN" altLang="en-US" dirty="0">
              <a:solidFill>
                <a:srgbClr val="070605"/>
              </a:solidFill>
              <a:ea typeface="楷体_GB2312" pitchFamily="49" charset="-122"/>
            </a:endParaRPr>
          </a:p>
        </p:txBody>
      </p:sp>
      <p:graphicFrame>
        <p:nvGraphicFramePr>
          <p:cNvPr id="282626" name="Object 2"/>
          <p:cNvGraphicFramePr>
            <a:graphicFrameLocks noChangeAspect="1"/>
          </p:cNvGraphicFramePr>
          <p:nvPr/>
        </p:nvGraphicFramePr>
        <p:xfrm>
          <a:off x="2405063" y="2492375"/>
          <a:ext cx="2824162" cy="508000"/>
        </p:xfrm>
        <a:graphic>
          <a:graphicData uri="http://schemas.openxmlformats.org/presentationml/2006/ole">
            <p:oleObj spid="_x0000_s282626" name="Equation" r:id="rId4" imgW="1130040" imgH="203040" progId="Equation.DSMT4">
              <p:embed/>
            </p:oleObj>
          </a:graphicData>
        </a:graphic>
      </p:graphicFrame>
      <p:graphicFrame>
        <p:nvGraphicFramePr>
          <p:cNvPr id="282627" name="Object 3"/>
          <p:cNvGraphicFramePr>
            <a:graphicFrameLocks noChangeAspect="1"/>
          </p:cNvGraphicFramePr>
          <p:nvPr/>
        </p:nvGraphicFramePr>
        <p:xfrm>
          <a:off x="2987824" y="4869160"/>
          <a:ext cx="1651000" cy="539750"/>
        </p:xfrm>
        <a:graphic>
          <a:graphicData uri="http://schemas.openxmlformats.org/presentationml/2006/ole">
            <p:oleObj spid="_x0000_s282627" name="Equation" r:id="rId5" imgW="66024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282626"/>
                                        </p:tgtEl>
                                        <p:attrNameLst>
                                          <p:attrName>style.visibility</p:attrName>
                                        </p:attrNameLst>
                                      </p:cBhvr>
                                      <p:to>
                                        <p:strVal val="visible"/>
                                      </p:to>
                                    </p:set>
                                    <p:animEffect transition="in" filter="blinds(horizontal)">
                                      <p:cBhvr>
                                        <p:cTn id="10" dur="500"/>
                                        <p:tgtEl>
                                          <p:spTgt spid="282626"/>
                                        </p:tgtEl>
                                      </p:cBhvr>
                                    </p:animEffect>
                                  </p:childTnLst>
                                  <p:subTnLst>
                                    <p:animClr>
                                      <p:cBhvr override="childStyle">
                                        <p:cTn dur="1" fill="hold" display="0" masterRel="nextClick" afterEffect="1"/>
                                        <p:tgtEl>
                                          <p:spTgt spid="282626"/>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282627"/>
                                        </p:tgtEl>
                                        <p:attrNameLst>
                                          <p:attrName>style.visibility</p:attrName>
                                        </p:attrNameLst>
                                      </p:cBhvr>
                                      <p:to>
                                        <p:strVal val="visible"/>
                                      </p:to>
                                    </p:set>
                                    <p:animEffect transition="in" filter="blinds(horizontal)">
                                      <p:cBhvr>
                                        <p:cTn id="18" dur="500"/>
                                        <p:tgtEl>
                                          <p:spTgt spid="282627"/>
                                        </p:tgtEl>
                                      </p:cBhvr>
                                    </p:animEffect>
                                  </p:childTnLst>
                                  <p:subTnLst>
                                    <p:animClr>
                                      <p:cBhvr override="childStyle">
                                        <p:cTn dur="1" fill="hold" display="0" masterRel="nextClick" afterEffect="1"/>
                                        <p:tgtEl>
                                          <p:spTgt spid="282627"/>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457200" y="292100"/>
            <a:ext cx="8229600" cy="1384300"/>
          </a:xfrm>
          <a:prstGeom prst="rect">
            <a:avLst/>
          </a:prstGeom>
          <a:noFill/>
          <a:ln w="9525">
            <a:noFill/>
            <a:miter lim="800000"/>
            <a:headEnd/>
            <a:tailEnd/>
          </a:ln>
          <a:effectLst/>
        </p:spPr>
        <p:txBody>
          <a:bodyPr anchor="ctr"/>
          <a:lstStyle/>
          <a:p>
            <a:r>
              <a:rPr lang="en-US" altLang="zh-CN" sz="4200">
                <a:solidFill>
                  <a:schemeClr val="tx2"/>
                </a:solidFill>
                <a:latin typeface="Arial"/>
              </a:rPr>
              <a:t> </a:t>
            </a:r>
            <a:r>
              <a:rPr lang="en-US" altLang="zh-CN" sz="4200">
                <a:solidFill>
                  <a:schemeClr val="tx2"/>
                </a:solidFill>
                <a:latin typeface="Garamond" pitchFamily="18" charset="0"/>
              </a:rPr>
              <a:t/>
            </a:r>
            <a:br>
              <a:rPr lang="en-US" altLang="zh-CN" sz="4200">
                <a:solidFill>
                  <a:schemeClr val="tx2"/>
                </a:solidFill>
                <a:latin typeface="Garamond" pitchFamily="18" charset="0"/>
              </a:rPr>
            </a:br>
            <a:endParaRPr lang="en-US" altLang="zh-CN" sz="4200">
              <a:solidFill>
                <a:schemeClr val="tx2"/>
              </a:solidFill>
              <a:latin typeface="Garamond" pitchFamily="18" charset="0"/>
            </a:endParaRPr>
          </a:p>
        </p:txBody>
      </p:sp>
      <p:sp>
        <p:nvSpPr>
          <p:cNvPr id="84996" name="Rectangle 4"/>
          <p:cNvSpPr>
            <a:spLocks noGrp="1" noChangeArrowheads="1"/>
          </p:cNvSpPr>
          <p:nvPr>
            <p:ph type="title"/>
          </p:nvPr>
        </p:nvSpPr>
        <p:spPr/>
        <p:txBody>
          <a:bodyPr/>
          <a:lstStyle/>
          <a:p>
            <a:endParaRPr lang="zh-CN" altLang="en-US" sz="3600" b="1" dirty="0">
              <a:ea typeface="楷体_GB2312" pitchFamily="49" charset="-122"/>
            </a:endParaRPr>
          </a:p>
        </p:txBody>
      </p:sp>
      <p:sp>
        <p:nvSpPr>
          <p:cNvPr id="6" name="内容占位符 5"/>
          <p:cNvSpPr>
            <a:spLocks noGrp="1"/>
          </p:cNvSpPr>
          <p:nvPr>
            <p:ph idx="1"/>
          </p:nvPr>
        </p:nvSpPr>
        <p:spPr/>
        <p:txBody>
          <a:bodyPr/>
          <a:lstStyle/>
          <a:p>
            <a:endParaRPr lang="zh-CN" altLang="en-US" dirty="0"/>
          </a:p>
        </p:txBody>
      </p:sp>
      <p:pic>
        <p:nvPicPr>
          <p:cNvPr id="84995" name="Picture 3"/>
          <p:cNvPicPr>
            <a:picLocks noChangeAspect="1" noChangeArrowheads="1"/>
          </p:cNvPicPr>
          <p:nvPr/>
        </p:nvPicPr>
        <p:blipFill>
          <a:blip r:embed="rId2" cstate="print"/>
          <a:srcRect/>
          <a:stretch>
            <a:fillRect/>
          </a:stretch>
        </p:blipFill>
        <p:spPr bwMode="auto">
          <a:xfrm>
            <a:off x="179512" y="188640"/>
            <a:ext cx="8714188" cy="6192688"/>
          </a:xfrm>
          <a:prstGeom prst="rect">
            <a:avLst/>
          </a:prstGeom>
          <a:solidFill>
            <a:schemeClr val="bg1"/>
          </a:solid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latin typeface="Garamond" pitchFamily="18" charset="0"/>
                <a:ea typeface="楷体_GB2312" pitchFamily="49" charset="-122"/>
              </a:rPr>
              <a:t>零售贷款决策</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pPr>
              <a:lnSpc>
                <a:spcPct val="145000"/>
              </a:lnSpc>
              <a:spcBef>
                <a:spcPct val="20000"/>
              </a:spcBef>
            </a:pPr>
            <a:r>
              <a:rPr lang="zh-CN" altLang="en-US" dirty="0" smtClean="0">
                <a:ea typeface="楷体_GB2312" pitchFamily="49" charset="-122"/>
              </a:rPr>
              <a:t>零售贷款（</a:t>
            </a:r>
            <a:r>
              <a:rPr lang="en-US" altLang="zh-CN" dirty="0" smtClean="0">
                <a:ea typeface="楷体_GB2312" pitchFamily="49" charset="-122"/>
              </a:rPr>
              <a:t>Retail Loans</a:t>
            </a:r>
            <a:r>
              <a:rPr lang="zh-CN" altLang="en-US" dirty="0" smtClean="0">
                <a:ea typeface="楷体_GB2312" pitchFamily="49" charset="-122"/>
              </a:rPr>
              <a:t>）面向家庭和个人，如汽车贷款，住房贷款。</a:t>
            </a:r>
            <a:endParaRPr lang="en-US" altLang="zh-CN" dirty="0" smtClean="0">
              <a:ea typeface="楷体_GB2312" pitchFamily="49" charset="-122"/>
            </a:endParaRPr>
          </a:p>
          <a:p>
            <a:pPr>
              <a:lnSpc>
                <a:spcPct val="145000"/>
              </a:lnSpc>
              <a:spcBef>
                <a:spcPct val="20000"/>
              </a:spcBef>
            </a:pPr>
            <a:r>
              <a:rPr lang="zh-CN" altLang="en-US" dirty="0" smtClean="0">
                <a:ea typeface="楷体_GB2312" pitchFamily="49" charset="-122"/>
              </a:rPr>
              <a:t>零售贷款占金融机构总贷款的比重小，且收集借款者信息的成本较高。因而，大部分决策都只是简单的接受或拒绝，借款人需缴纳相同的利率。</a:t>
            </a:r>
            <a:endParaRPr lang="en-US" altLang="zh-CN" dirty="0" smtClean="0">
              <a:ea typeface="楷体_GB2312" pitchFamily="49" charset="-122"/>
            </a:endParaRPr>
          </a:p>
          <a:p>
            <a:pPr>
              <a:lnSpc>
                <a:spcPct val="145000"/>
              </a:lnSpc>
              <a:spcBef>
                <a:spcPct val="20000"/>
              </a:spcBef>
            </a:pPr>
            <a:r>
              <a:rPr lang="zh-CN" altLang="en-US" dirty="0" smtClean="0">
                <a:ea typeface="楷体_GB2312" pitchFamily="49" charset="-122"/>
              </a:rPr>
              <a:t>客户分类和信用风险控制的手段是信用限额（</a:t>
            </a:r>
            <a:r>
              <a:rPr lang="en-US" altLang="zh-CN" dirty="0" smtClean="0">
                <a:ea typeface="楷体_GB2312" pitchFamily="49" charset="-122"/>
              </a:rPr>
              <a:t>Credit Rationing</a:t>
            </a:r>
            <a:r>
              <a:rPr lang="zh-CN" altLang="en-US" dirty="0" smtClean="0">
                <a:ea typeface="楷体_GB2312" pitchFamily="49" charset="-122"/>
              </a:rPr>
              <a:t>）。</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435280" cy="1139825"/>
          </a:xfrm>
        </p:spPr>
        <p:txBody>
          <a:bodyPr/>
          <a:lstStyle/>
          <a:p>
            <a:r>
              <a:rPr lang="zh-CN" altLang="en-US" dirty="0" smtClean="0">
                <a:ea typeface="楷体_GB2312" pitchFamily="49" charset="-122"/>
              </a:rPr>
              <a:t>批发贷款决策</a:t>
            </a:r>
            <a:endParaRPr lang="zh-CN" altLang="en-US" dirty="0">
              <a:latin typeface="Garamond" pitchFamily="18" charset="0"/>
              <a:ea typeface="楷体_GB2312" pitchFamily="49" charset="-122"/>
            </a:endParaRPr>
          </a:p>
        </p:txBody>
      </p:sp>
      <p:sp>
        <p:nvSpPr>
          <p:cNvPr id="3" name="内容占位符 2"/>
          <p:cNvSpPr>
            <a:spLocks noGrp="1"/>
          </p:cNvSpPr>
          <p:nvPr>
            <p:ph idx="1"/>
          </p:nvPr>
        </p:nvSpPr>
        <p:spPr>
          <a:xfrm>
            <a:off x="323528" y="1412776"/>
            <a:ext cx="8363272" cy="4718149"/>
          </a:xfrm>
        </p:spPr>
        <p:txBody>
          <a:bodyPr/>
          <a:lstStyle/>
          <a:p>
            <a:pPr algn="just">
              <a:lnSpc>
                <a:spcPct val="150000"/>
              </a:lnSpc>
            </a:pPr>
            <a:r>
              <a:rPr lang="zh-CN" altLang="en-US" dirty="0" smtClean="0">
                <a:ea typeface="楷体_GB2312" pitchFamily="49" charset="-122"/>
              </a:rPr>
              <a:t>批发贷款（</a:t>
            </a:r>
            <a:r>
              <a:rPr lang="en-US" altLang="zh-CN" dirty="0" smtClean="0">
                <a:ea typeface="楷体_GB2312" pitchFamily="49" charset="-122"/>
              </a:rPr>
              <a:t>Wholesale Loans</a:t>
            </a:r>
            <a:r>
              <a:rPr lang="zh-CN" altLang="en-US" dirty="0" smtClean="0">
                <a:ea typeface="楷体_GB2312" pitchFamily="49" charset="-122"/>
              </a:rPr>
              <a:t>）面向企业。</a:t>
            </a:r>
            <a:endParaRPr lang="en-US" altLang="zh-CN" dirty="0" smtClean="0">
              <a:ea typeface="楷体_GB2312" pitchFamily="49" charset="-122"/>
            </a:endParaRPr>
          </a:p>
          <a:p>
            <a:pPr algn="just">
              <a:lnSpc>
                <a:spcPct val="150000"/>
              </a:lnSpc>
            </a:pPr>
            <a:r>
              <a:rPr lang="zh-CN" altLang="en-US" dirty="0" smtClean="0">
                <a:ea typeface="楷体_GB2312" pitchFamily="49" charset="-122"/>
              </a:rPr>
              <a:t>金融机构常常双管齐下，同时利用信用限额和贷款利率来控制信用风险。</a:t>
            </a:r>
            <a:endParaRPr lang="en-US" altLang="zh-CN" dirty="0" smtClean="0">
              <a:ea typeface="楷体_GB2312" pitchFamily="49" charset="-122"/>
            </a:endParaRPr>
          </a:p>
          <a:p>
            <a:pPr algn="just">
              <a:lnSpc>
                <a:spcPct val="150000"/>
              </a:lnSpc>
            </a:pPr>
            <a:r>
              <a:rPr lang="zh-CN" altLang="en-US" dirty="0" smtClean="0">
                <a:ea typeface="楷体_GB2312" pitchFamily="49" charset="-122"/>
              </a:rPr>
              <a:t>对风险较高的客户，提高风险溢价（</a:t>
            </a:r>
            <a:r>
              <a:rPr lang="en-US" altLang="zh-CN" i="1" dirty="0" smtClean="0">
                <a:ea typeface="楷体_GB2312" pitchFamily="49" charset="-122"/>
              </a:rPr>
              <a:t>m</a:t>
            </a:r>
            <a:r>
              <a:rPr lang="zh-CN" altLang="en-US" dirty="0" smtClean="0">
                <a:ea typeface="楷体_GB2312" pitchFamily="49" charset="-122"/>
              </a:rPr>
              <a:t>）来补偿银行承担的风险损失。</a:t>
            </a:r>
            <a:endParaRPr lang="en-US" altLang="zh-CN" dirty="0" smtClean="0">
              <a:ea typeface="楷体_GB2312" pitchFamily="49" charset="-122"/>
            </a:endParaRPr>
          </a:p>
          <a:p>
            <a:pPr lvl="1" algn="just">
              <a:lnSpc>
                <a:spcPct val="150000"/>
              </a:lnSpc>
            </a:pPr>
            <a:r>
              <a:rPr lang="zh-CN" altLang="en-US" dirty="0" smtClean="0">
                <a:ea typeface="楷体_GB2312" pitchFamily="49" charset="-122"/>
              </a:rPr>
              <a:t>需注意逆向选择的影响。</a:t>
            </a:r>
            <a:endParaRPr lang="en-US" altLang="zh-CN" dirty="0"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日风险收益 </a:t>
            </a:r>
            <a:r>
              <a:rPr lang="en-US" altLang="zh-CN" dirty="0" smtClean="0"/>
              <a:t>Daily Earnings At Risk</a:t>
            </a:r>
            <a:endParaRPr lang="zh-CN" altLang="en-US" dirty="0"/>
          </a:p>
        </p:txBody>
      </p:sp>
      <p:sp>
        <p:nvSpPr>
          <p:cNvPr id="3" name="内容占位符 2"/>
          <p:cNvSpPr>
            <a:spLocks noGrp="1"/>
          </p:cNvSpPr>
          <p:nvPr>
            <p:ph idx="1"/>
          </p:nvPr>
        </p:nvSpPr>
        <p:spPr>
          <a:xfrm>
            <a:off x="323528" y="1556792"/>
            <a:ext cx="8363272" cy="4574133"/>
          </a:xfrm>
        </p:spPr>
        <p:txBody>
          <a:bodyPr/>
          <a:lstStyle/>
          <a:p>
            <a:pPr>
              <a:buNone/>
            </a:pPr>
            <a:endParaRPr lang="en-US" altLang="zh-CN" dirty="0" smtClean="0">
              <a:ea typeface="楷体_GB2312" pitchFamily="49" charset="-122"/>
            </a:endParaRPr>
          </a:p>
          <a:p>
            <a:pPr>
              <a:buNone/>
            </a:pPr>
            <a:r>
              <a:rPr lang="zh-CN" altLang="en-US" dirty="0" smtClean="0">
                <a:ea typeface="楷体_GB2312" pitchFamily="49" charset="-122"/>
              </a:rPr>
              <a:t>日风险收益 </a:t>
            </a:r>
            <a:r>
              <a:rPr lang="en-US" altLang="zh-CN" dirty="0" smtClean="0">
                <a:ea typeface="楷体_GB2312" pitchFamily="49" charset="-122"/>
              </a:rPr>
              <a:t>= </a:t>
            </a:r>
            <a:r>
              <a:rPr lang="zh-CN" altLang="en-US" dirty="0" smtClean="0">
                <a:ea typeface="楷体_GB2312" pitchFamily="49" charset="-122"/>
              </a:rPr>
              <a:t>头寸的市值</a:t>
            </a:r>
            <a:r>
              <a:rPr lang="en-US" altLang="zh-CN" dirty="0" smtClean="0">
                <a:ea typeface="楷体_GB2312" pitchFamily="49" charset="-122"/>
              </a:rPr>
              <a:t>×</a:t>
            </a:r>
            <a:r>
              <a:rPr lang="zh-CN" altLang="en-US" u="sng" dirty="0" smtClean="0">
                <a:ea typeface="楷体_GB2312" pitchFamily="49" charset="-122"/>
              </a:rPr>
              <a:t>价格敏感度</a:t>
            </a:r>
            <a:r>
              <a:rPr lang="en-US" altLang="zh-CN" u="sng" dirty="0" smtClean="0">
                <a:ea typeface="楷体_GB2312" pitchFamily="49" charset="-122"/>
              </a:rPr>
              <a:t>×</a:t>
            </a:r>
            <a:r>
              <a:rPr lang="zh-CN" altLang="en-US" u="sng" dirty="0" smtClean="0">
                <a:ea typeface="楷体_GB2312" pitchFamily="49" charset="-122"/>
              </a:rPr>
              <a:t>不利变动</a:t>
            </a:r>
            <a:endParaRPr lang="en-US" altLang="zh-CN" u="sng" dirty="0" smtClean="0">
              <a:ea typeface="楷体_GB2312" pitchFamily="49" charset="-122"/>
            </a:endParaRPr>
          </a:p>
          <a:p>
            <a:pPr>
              <a:buNone/>
            </a:pPr>
            <a:endParaRPr lang="en-US" altLang="zh-CN" u="sng" dirty="0" smtClean="0">
              <a:ea typeface="楷体_GB2312" pitchFamily="49" charset="-122"/>
            </a:endParaRPr>
          </a:p>
          <a:p>
            <a:pPr>
              <a:buNone/>
            </a:pPr>
            <a:r>
              <a:rPr kumimoji="1" lang="zh-CN" altLang="en-US" dirty="0" smtClean="0">
                <a:ea typeface="楷体_GB2312" pitchFamily="49" charset="-122"/>
              </a:rPr>
              <a:t>日风险收益 </a:t>
            </a:r>
            <a:r>
              <a:rPr kumimoji="1" lang="en-US" altLang="zh-CN" dirty="0" smtClean="0">
                <a:ea typeface="楷体_GB2312" pitchFamily="49" charset="-122"/>
              </a:rPr>
              <a:t>=</a:t>
            </a:r>
            <a:r>
              <a:rPr lang="zh-CN" altLang="en-US" dirty="0" smtClean="0">
                <a:ea typeface="楷体_GB2312" pitchFamily="49" charset="-122"/>
              </a:rPr>
              <a:t>头寸的市值</a:t>
            </a:r>
            <a:r>
              <a:rPr kumimoji="1" lang="en-US" altLang="zh-CN" dirty="0" smtClean="0">
                <a:ea typeface="楷体_GB2312" pitchFamily="49" charset="-122"/>
              </a:rPr>
              <a:t>×</a:t>
            </a:r>
            <a:r>
              <a:rPr kumimoji="1" lang="zh-CN" altLang="en-US" dirty="0" smtClean="0">
                <a:ea typeface="楷体_GB2312" pitchFamily="49" charset="-122"/>
              </a:rPr>
              <a:t>价格波动</a:t>
            </a:r>
            <a:endParaRPr kumimoji="1" lang="en-US" altLang="zh-CN" dirty="0" smtClean="0">
              <a:ea typeface="楷体_GB2312" pitchFamily="49" charset="-122"/>
            </a:endParaRPr>
          </a:p>
          <a:p>
            <a:pPr>
              <a:buNone/>
            </a:pPr>
            <a:r>
              <a:rPr lang="zh-CN" altLang="en-US" dirty="0" smtClean="0">
                <a:ea typeface="楷体_GB2312" pitchFamily="49" charset="-122"/>
              </a:rPr>
              <a:t>（</a:t>
            </a:r>
            <a:r>
              <a:rPr lang="en-US" altLang="zh-CN" i="1" dirty="0" smtClean="0">
                <a:ea typeface="楷体_GB2312" pitchFamily="49" charset="-122"/>
              </a:rPr>
              <a:t>DEAR</a:t>
            </a:r>
            <a:r>
              <a:rPr lang="zh-CN" altLang="en-US" dirty="0" smtClean="0">
                <a:ea typeface="楷体_GB2312" pitchFamily="49" charset="-122"/>
              </a:rPr>
              <a:t>）        （</a:t>
            </a:r>
            <a:r>
              <a:rPr lang="en-US" altLang="zh-CN" i="1" dirty="0" smtClean="0">
                <a:ea typeface="楷体_GB2312" pitchFamily="49" charset="-122"/>
              </a:rPr>
              <a:t>MV</a:t>
            </a:r>
            <a:r>
              <a:rPr lang="zh-CN" altLang="en-US" dirty="0" smtClean="0">
                <a:ea typeface="楷体_GB2312" pitchFamily="49" charset="-122"/>
              </a:rPr>
              <a:t>）          （</a:t>
            </a:r>
            <a:r>
              <a:rPr lang="en-US" altLang="zh-CN" i="1" dirty="0" smtClean="0">
                <a:latin typeface="Symbol" pitchFamily="18" charset="2"/>
                <a:ea typeface="楷体_GB2312" pitchFamily="49" charset="-122"/>
              </a:rPr>
              <a:t>s</a:t>
            </a:r>
            <a:r>
              <a:rPr lang="zh-CN" altLang="en-US" dirty="0" smtClean="0">
                <a:ea typeface="楷体_GB2312" pitchFamily="49" charset="-122"/>
              </a:rPr>
              <a:t>）</a:t>
            </a:r>
            <a:endParaRPr kumimoji="1" lang="zh-CN" altLang="en-US" dirty="0" smtClean="0">
              <a:ea typeface="楷体_GB2312" pitchFamily="49" charset="-122"/>
            </a:endParaRPr>
          </a:p>
        </p:txBody>
      </p:sp>
      <p:sp>
        <p:nvSpPr>
          <p:cNvPr id="4" name="Line 5"/>
          <p:cNvSpPr>
            <a:spLocks noChangeShapeType="1"/>
          </p:cNvSpPr>
          <p:nvPr/>
        </p:nvSpPr>
        <p:spPr bwMode="auto">
          <a:xfrm flipH="1">
            <a:off x="5868144" y="2708920"/>
            <a:ext cx="605408" cy="720080"/>
          </a:xfrm>
          <a:prstGeom prst="line">
            <a:avLst/>
          </a:prstGeom>
          <a:noFill/>
          <a:ln w="38100">
            <a:solidFill>
              <a:schemeClr val="tx1"/>
            </a:solidFill>
            <a:round/>
            <a:headEnd/>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subTnLst>
                                    <p:animClr>
                                      <p:cBhvr override="childStyle">
                                        <p:cTn dur="1" fill="hold" display="0" masterRel="nextClick" afterEffect="1"/>
                                        <p:tgtEl>
                                          <p:spTgt spid="4"/>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3600" b="1" dirty="0" smtClean="0">
                <a:ea typeface="楷体_GB2312" pitchFamily="49" charset="-122"/>
              </a:rPr>
              <a:t>单项贷款信用</a:t>
            </a:r>
            <a:r>
              <a:rPr lang="zh-CN" altLang="en-US" sz="3600" b="1" dirty="0">
                <a:ea typeface="楷体_GB2312" pitchFamily="49" charset="-122"/>
              </a:rPr>
              <a:t>风险</a:t>
            </a:r>
            <a:r>
              <a:rPr lang="zh-CN" altLang="en-US" sz="3600" b="1" dirty="0" smtClean="0">
                <a:ea typeface="楷体_GB2312" pitchFamily="49" charset="-122"/>
              </a:rPr>
              <a:t>的</a:t>
            </a:r>
            <a:r>
              <a:rPr lang="zh-CN" altLang="en-US" dirty="0" smtClean="0">
                <a:ea typeface="楷体_GB2312" pitchFamily="49" charset="-122"/>
              </a:rPr>
              <a:t>衡量方法 </a:t>
            </a:r>
            <a:r>
              <a:rPr lang="en-US" altLang="zh-CN" dirty="0" smtClean="0">
                <a:ea typeface="楷体_GB2312" pitchFamily="49" charset="-122"/>
              </a:rPr>
              <a:t>Chap 11</a:t>
            </a:r>
            <a:endParaRPr lang="zh-CN" altLang="en-US" sz="3600" b="1" dirty="0">
              <a:ea typeface="楷体_GB2312" pitchFamily="49" charset="-122"/>
            </a:endParaRPr>
          </a:p>
        </p:txBody>
      </p:sp>
      <p:sp>
        <p:nvSpPr>
          <p:cNvPr id="89091" name="Rectangle 3"/>
          <p:cNvSpPr>
            <a:spLocks noGrp="1" noChangeArrowheads="1"/>
          </p:cNvSpPr>
          <p:nvPr>
            <p:ph type="body" idx="1"/>
          </p:nvPr>
        </p:nvSpPr>
        <p:spPr>
          <a:xfrm>
            <a:off x="468313" y="1341438"/>
            <a:ext cx="8229600" cy="4530725"/>
          </a:xfrm>
        </p:spPr>
        <p:txBody>
          <a:bodyPr/>
          <a:lstStyle/>
          <a:p>
            <a:r>
              <a:rPr lang="zh-CN" altLang="en-US" dirty="0">
                <a:solidFill>
                  <a:srgbClr val="070605"/>
                </a:solidFill>
                <a:ea typeface="楷体_GB2312" pitchFamily="49" charset="-122"/>
              </a:rPr>
              <a:t>定性模型</a:t>
            </a:r>
          </a:p>
          <a:p>
            <a:r>
              <a:rPr lang="zh-CN" altLang="en-US" dirty="0">
                <a:solidFill>
                  <a:srgbClr val="070605"/>
                </a:solidFill>
                <a:ea typeface="楷体_GB2312" pitchFamily="49" charset="-122"/>
              </a:rPr>
              <a:t>信用评分模型</a:t>
            </a:r>
          </a:p>
          <a:p>
            <a:r>
              <a:rPr lang="zh-CN" altLang="en-US" dirty="0">
                <a:solidFill>
                  <a:srgbClr val="070605"/>
                </a:solidFill>
                <a:ea typeface="楷体_GB2312" pitchFamily="49" charset="-122"/>
              </a:rPr>
              <a:t>期限结构分析模型</a:t>
            </a:r>
          </a:p>
          <a:p>
            <a:r>
              <a:rPr lang="zh-CN" altLang="en-US" dirty="0">
                <a:solidFill>
                  <a:srgbClr val="070605"/>
                </a:solidFill>
                <a:ea typeface="楷体_GB2312" pitchFamily="49" charset="-122"/>
              </a:rPr>
              <a:t>历史违约率方法</a:t>
            </a:r>
          </a:p>
          <a:p>
            <a:r>
              <a:rPr lang="zh-CN" altLang="en-US" dirty="0">
                <a:solidFill>
                  <a:srgbClr val="070605"/>
                </a:solidFill>
                <a:ea typeface="楷体_GB2312" pitchFamily="49" charset="-122"/>
              </a:rPr>
              <a:t>资本风险调整收益率模型</a:t>
            </a:r>
          </a:p>
          <a:p>
            <a:r>
              <a:rPr lang="zh-CN" altLang="en-US" dirty="0">
                <a:solidFill>
                  <a:srgbClr val="070605"/>
                </a:solidFill>
                <a:ea typeface="楷体_GB2312" pitchFamily="49" charset="-122"/>
              </a:rPr>
              <a:t>违约风险的期权模型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7"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22" dur="500"/>
                                        <p:tgtEl>
                                          <p:spTgt spid="89091">
                                            <p:txEl>
                                              <p:pRg st="3" end="3"/>
                                            </p:txEl>
                                          </p:spTgt>
                                        </p:tgtEl>
                                      </p:cBhvr>
                                    </p:animEffect>
                                  </p:childTnLst>
                                  <p:subTnLst>
                                    <p:animClr>
                                      <p:cBhvr override="childStyle">
                                        <p:cTn dur="1" fill="hold" display="0" masterRel="nextClick" afterEffect="1"/>
                                        <p:tgtEl>
                                          <p:spTgt spid="89091">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7" dur="500"/>
                                        <p:tgtEl>
                                          <p:spTgt spid="89091">
                                            <p:txEl>
                                              <p:pRg st="4" end="4"/>
                                            </p:txEl>
                                          </p:spTgt>
                                        </p:tgtEl>
                                      </p:cBhvr>
                                    </p:animEffect>
                                  </p:childTnLst>
                                  <p:subTnLst>
                                    <p:animClr>
                                      <p:cBhvr override="childStyle">
                                        <p:cTn dur="1" fill="hold" display="0" masterRel="nextClick" afterEffect="1"/>
                                        <p:tgtEl>
                                          <p:spTgt spid="89091">
                                            <p:txEl>
                                              <p:pRg st="4" end="4"/>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32" dur="500"/>
                                        <p:tgtEl>
                                          <p:spTgt spid="89091">
                                            <p:txEl>
                                              <p:pRg st="5" end="5"/>
                                            </p:txEl>
                                          </p:spTgt>
                                        </p:tgtEl>
                                      </p:cBhvr>
                                    </p:animEffect>
                                  </p:childTnLst>
                                  <p:subTnLst>
                                    <p:animClr>
                                      <p:cBhvr override="childStyle">
                                        <p:cTn dur="1" fill="hold" display="0" masterRel="nextClick" afterEffect="1"/>
                                        <p:tgtEl>
                                          <p:spTgt spid="89091">
                                            <p:txEl>
                                              <p:pRg st="5" end="5"/>
                                            </p:txEl>
                                          </p:spTgt>
                                        </p:tgtEl>
                                        <p:attrNameLst>
                                          <p:attrName>ppt_c</p:attrName>
                                        </p:attrNameLst>
                                      </p:cBhvr>
                                      <p:to>
                                        <a:schemeClr val="folHlink"/>
                                      </p:to>
                                    </p:animClr>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ea typeface="楷体_GB2312" pitchFamily="49" charset="-122"/>
              </a:rPr>
              <a:t>定性模型</a:t>
            </a:r>
            <a:r>
              <a:rPr lang="zh-CN" altLang="en-US" dirty="0" smtClean="0"/>
              <a:t> </a:t>
            </a:r>
            <a:r>
              <a:rPr lang="en-US" altLang="zh-CN" dirty="0" smtClean="0"/>
              <a:t>Qualitative Models</a:t>
            </a:r>
            <a:endParaRPr lang="zh-CN" altLang="en-US" b="1" dirty="0">
              <a:ea typeface="楷体_GB2312" pitchFamily="49" charset="-122"/>
            </a:endParaRPr>
          </a:p>
        </p:txBody>
      </p:sp>
      <p:sp>
        <p:nvSpPr>
          <p:cNvPr id="89091" name="Rectangle 3"/>
          <p:cNvSpPr>
            <a:spLocks noGrp="1" noChangeArrowheads="1"/>
          </p:cNvSpPr>
          <p:nvPr>
            <p:ph type="body" idx="1"/>
          </p:nvPr>
        </p:nvSpPr>
        <p:spPr>
          <a:xfrm>
            <a:off x="468313" y="1196752"/>
            <a:ext cx="8229600" cy="5112568"/>
          </a:xfrm>
        </p:spPr>
        <p:txBody>
          <a:bodyPr/>
          <a:lstStyle/>
          <a:p>
            <a:r>
              <a:rPr lang="zh-CN" altLang="en-US" u="sng" dirty="0" smtClean="0">
                <a:solidFill>
                  <a:srgbClr val="070605"/>
                </a:solidFill>
                <a:ea typeface="楷体_GB2312" pitchFamily="49" charset="-122"/>
              </a:rPr>
              <a:t>借款人因素</a:t>
            </a:r>
          </a:p>
          <a:p>
            <a:pPr lvl="1"/>
            <a:r>
              <a:rPr lang="zh-CN" altLang="en-US" dirty="0" smtClean="0">
                <a:solidFill>
                  <a:srgbClr val="070605"/>
                </a:solidFill>
                <a:ea typeface="楷体_GB2312" pitchFamily="49" charset="-122"/>
              </a:rPr>
              <a:t>声誉 </a:t>
            </a:r>
            <a:r>
              <a:rPr lang="en-US" altLang="zh-CN" dirty="0" smtClean="0">
                <a:solidFill>
                  <a:srgbClr val="070605"/>
                </a:solidFill>
                <a:ea typeface="楷体_GB2312" pitchFamily="49" charset="-122"/>
              </a:rPr>
              <a:t>Reputation</a:t>
            </a:r>
          </a:p>
          <a:p>
            <a:pPr lvl="1"/>
            <a:r>
              <a:rPr lang="zh-CN" altLang="en-US" dirty="0" smtClean="0">
                <a:solidFill>
                  <a:srgbClr val="070605"/>
                </a:solidFill>
                <a:ea typeface="楷体_GB2312" pitchFamily="49" charset="-122"/>
              </a:rPr>
              <a:t>财务杠杆 </a:t>
            </a:r>
            <a:r>
              <a:rPr lang="en-US" altLang="zh-CN" dirty="0" smtClean="0">
                <a:solidFill>
                  <a:srgbClr val="070605"/>
                </a:solidFill>
                <a:ea typeface="楷体_GB2312" pitchFamily="49" charset="-122"/>
              </a:rPr>
              <a:t>Leverage</a:t>
            </a:r>
          </a:p>
          <a:p>
            <a:pPr lvl="1"/>
            <a:r>
              <a:rPr lang="zh-CN" altLang="en-US" dirty="0" smtClean="0">
                <a:solidFill>
                  <a:srgbClr val="070605"/>
                </a:solidFill>
                <a:ea typeface="楷体_GB2312" pitchFamily="49" charset="-122"/>
              </a:rPr>
              <a:t>现金流 </a:t>
            </a:r>
            <a:r>
              <a:rPr lang="en-US" altLang="zh-CN" dirty="0" smtClean="0">
                <a:solidFill>
                  <a:srgbClr val="070605"/>
                </a:solidFill>
                <a:ea typeface="楷体_GB2312" pitchFamily="49" charset="-122"/>
              </a:rPr>
              <a:t>Cash flow</a:t>
            </a:r>
          </a:p>
          <a:p>
            <a:pPr lvl="1"/>
            <a:r>
              <a:rPr lang="zh-CN" altLang="en-US" dirty="0" smtClean="0">
                <a:solidFill>
                  <a:srgbClr val="070605"/>
                </a:solidFill>
                <a:ea typeface="楷体_GB2312" pitchFamily="49" charset="-122"/>
              </a:rPr>
              <a:t>抵押 </a:t>
            </a:r>
            <a:r>
              <a:rPr lang="en-US" altLang="zh-CN" dirty="0" smtClean="0">
                <a:solidFill>
                  <a:srgbClr val="070605"/>
                </a:solidFill>
                <a:ea typeface="楷体_GB2312" pitchFamily="49" charset="-122"/>
              </a:rPr>
              <a:t>Collateral</a:t>
            </a:r>
          </a:p>
          <a:p>
            <a:r>
              <a:rPr lang="zh-CN" altLang="en-US" u="sng" dirty="0" smtClean="0">
                <a:solidFill>
                  <a:srgbClr val="070605"/>
                </a:solidFill>
                <a:ea typeface="楷体_GB2312" pitchFamily="49" charset="-122"/>
              </a:rPr>
              <a:t>市场状况</a:t>
            </a:r>
          </a:p>
          <a:p>
            <a:pPr lvl="1"/>
            <a:r>
              <a:rPr lang="zh-CN" altLang="en-US" dirty="0" smtClean="0">
                <a:solidFill>
                  <a:srgbClr val="070605"/>
                </a:solidFill>
                <a:ea typeface="楷体_GB2312" pitchFamily="49" charset="-122"/>
              </a:rPr>
              <a:t>经济周期 </a:t>
            </a:r>
            <a:r>
              <a:rPr lang="en-US" altLang="zh-CN" dirty="0" smtClean="0">
                <a:solidFill>
                  <a:srgbClr val="070605"/>
                </a:solidFill>
                <a:ea typeface="楷体_GB2312" pitchFamily="49" charset="-122"/>
              </a:rPr>
              <a:t>Business cycle</a:t>
            </a:r>
          </a:p>
          <a:p>
            <a:pPr lvl="1"/>
            <a:r>
              <a:rPr lang="zh-CN" altLang="en-US" dirty="0" smtClean="0">
                <a:solidFill>
                  <a:srgbClr val="070605"/>
                </a:solidFill>
                <a:ea typeface="楷体_GB2312" pitchFamily="49" charset="-122"/>
              </a:rPr>
              <a:t>利率水平 </a:t>
            </a:r>
            <a:r>
              <a:rPr lang="en-US" altLang="zh-CN" dirty="0" smtClean="0">
                <a:solidFill>
                  <a:srgbClr val="070605"/>
                </a:solidFill>
                <a:ea typeface="楷体_GB2312" pitchFamily="49" charset="-122"/>
              </a:rPr>
              <a:t>The level of interest rate</a:t>
            </a:r>
            <a:endParaRPr lang="en-US" altLang="zh-CN" dirty="0">
              <a:solidFill>
                <a:srgbClr val="070605"/>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0"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3"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3" presetClass="entr" presetSubtype="10" fill="hold" grpId="0" nodeType="withEffect">
                                  <p:stCondLst>
                                    <p:cond delay="0"/>
                                  </p:stCondLst>
                                  <p:childTnLst>
                                    <p:set>
                                      <p:cBhvr>
                                        <p:cTn id="15"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16" dur="500"/>
                                        <p:tgtEl>
                                          <p:spTgt spid="89091">
                                            <p:txEl>
                                              <p:pRg st="3" end="3"/>
                                            </p:txEl>
                                          </p:spTgt>
                                        </p:tgtEl>
                                      </p:cBhvr>
                                    </p:animEffect>
                                  </p:childTnLst>
                                  <p:subTnLst>
                                    <p:animClr>
                                      <p:cBhvr override="childStyle">
                                        <p:cTn dur="1" fill="hold" display="0" masterRel="nextClick" afterEffect="1"/>
                                        <p:tgtEl>
                                          <p:spTgt spid="89091">
                                            <p:txEl>
                                              <p:pRg st="3" end="3"/>
                                            </p:txEl>
                                          </p:spTgt>
                                        </p:tgtEl>
                                        <p:attrNameLst>
                                          <p:attrName>ppt_c</p:attrName>
                                        </p:attrNameLst>
                                      </p:cBhvr>
                                      <p:to>
                                        <a:schemeClr val="folHlink"/>
                                      </p:to>
                                    </p:animClr>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3" presetClass="entr" presetSubtype="10" fill="hold" grpId="0" nodeType="with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19" dur="500"/>
                                        <p:tgtEl>
                                          <p:spTgt spid="89091">
                                            <p:txEl>
                                              <p:pRg st="4" end="4"/>
                                            </p:txEl>
                                          </p:spTgt>
                                        </p:tgtEl>
                                      </p:cBhvr>
                                    </p:animEffect>
                                  </p:childTnLst>
                                  <p:subTnLst>
                                    <p:animClr>
                                      <p:cBhvr override="childStyle">
                                        <p:cTn dur="1" fill="hold" display="0" masterRel="nextClick" afterEffect="1"/>
                                        <p:tgtEl>
                                          <p:spTgt spid="89091">
                                            <p:txEl>
                                              <p:pRg st="4" end="4"/>
                                            </p:txEl>
                                          </p:spTgt>
                                        </p:tgtEl>
                                        <p:attrNameLst>
                                          <p:attrName>ppt_c</p:attrName>
                                        </p:attrNameLst>
                                      </p:cBhvr>
                                      <p:to>
                                        <a:schemeClr val="folHlink"/>
                                      </p:to>
                                    </p:animClr>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24" dur="500"/>
                                        <p:tgtEl>
                                          <p:spTgt spid="89091">
                                            <p:txEl>
                                              <p:pRg st="5" end="5"/>
                                            </p:txEl>
                                          </p:spTgt>
                                        </p:tgtEl>
                                      </p:cBhvr>
                                    </p:animEffect>
                                  </p:childTnLst>
                                  <p:subTnLst>
                                    <p:animClr>
                                      <p:cBhvr override="childStyle">
                                        <p:cTn dur="1" fill="hold" display="0" masterRel="nextClick" afterEffect="1"/>
                                        <p:tgtEl>
                                          <p:spTgt spid="89091">
                                            <p:txEl>
                                              <p:pRg st="5" end="5"/>
                                            </p:txEl>
                                          </p:spTgt>
                                        </p:tgtEl>
                                        <p:attrNameLst>
                                          <p:attrName>ppt_c</p:attrName>
                                        </p:attrNameLst>
                                      </p:cBhvr>
                                      <p:to>
                                        <a:schemeClr val="folHlink"/>
                                      </p:to>
                                    </p:animClr>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par>
                                <p:cTn id="25" presetID="3" presetClass="entr" presetSubtype="10" fill="hold" grpId="0" nodeType="withEffect">
                                  <p:stCondLst>
                                    <p:cond delay="0"/>
                                  </p:stCondLst>
                                  <p:childTnLst>
                                    <p:set>
                                      <p:cBhvr>
                                        <p:cTn id="26" dur="1" fill="hold">
                                          <p:stCondLst>
                                            <p:cond delay="0"/>
                                          </p:stCondLst>
                                        </p:cTn>
                                        <p:tgtEl>
                                          <p:spTgt spid="89091">
                                            <p:txEl>
                                              <p:pRg st="6" end="6"/>
                                            </p:txEl>
                                          </p:spTgt>
                                        </p:tgtEl>
                                        <p:attrNameLst>
                                          <p:attrName>style.visibility</p:attrName>
                                        </p:attrNameLst>
                                      </p:cBhvr>
                                      <p:to>
                                        <p:strVal val="visible"/>
                                      </p:to>
                                    </p:set>
                                    <p:animEffect transition="in" filter="blinds(horizontal)">
                                      <p:cBhvr>
                                        <p:cTn id="27" dur="500"/>
                                        <p:tgtEl>
                                          <p:spTgt spid="89091">
                                            <p:txEl>
                                              <p:pRg st="6" end="6"/>
                                            </p:txEl>
                                          </p:spTgt>
                                        </p:tgtEl>
                                      </p:cBhvr>
                                    </p:animEffect>
                                  </p:childTnLst>
                                  <p:subTnLst>
                                    <p:animClr>
                                      <p:cBhvr override="childStyle">
                                        <p:cTn dur="1" fill="hold" display="0" masterRel="nextClick" afterEffect="1"/>
                                        <p:tgtEl>
                                          <p:spTgt spid="89091">
                                            <p:txEl>
                                              <p:pRg st="6" end="6"/>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8" presetID="3" presetClass="entr" presetSubtype="10" fill="hold" grpId="0" nodeType="withEffect">
                                  <p:stCondLst>
                                    <p:cond delay="0"/>
                                  </p:stCondLst>
                                  <p:childTnLst>
                                    <p:set>
                                      <p:cBhvr>
                                        <p:cTn id="29" dur="1" fill="hold">
                                          <p:stCondLst>
                                            <p:cond delay="0"/>
                                          </p:stCondLst>
                                        </p:cTn>
                                        <p:tgtEl>
                                          <p:spTgt spid="89091">
                                            <p:txEl>
                                              <p:pRg st="7" end="7"/>
                                            </p:txEl>
                                          </p:spTgt>
                                        </p:tgtEl>
                                        <p:attrNameLst>
                                          <p:attrName>style.visibility</p:attrName>
                                        </p:attrNameLst>
                                      </p:cBhvr>
                                      <p:to>
                                        <p:strVal val="visible"/>
                                      </p:to>
                                    </p:set>
                                    <p:animEffect transition="in" filter="blinds(horizontal)">
                                      <p:cBhvr>
                                        <p:cTn id="30" dur="500"/>
                                        <p:tgtEl>
                                          <p:spTgt spid="89091">
                                            <p:txEl>
                                              <p:pRg st="7" end="7"/>
                                            </p:txEl>
                                          </p:spTgt>
                                        </p:tgtEl>
                                      </p:cBhvr>
                                    </p:animEffect>
                                  </p:childTnLst>
                                  <p:subTnLst>
                                    <p:animClr>
                                      <p:cBhvr override="childStyle">
                                        <p:cTn dur="1" fill="hold" display="0" masterRel="nextClick" afterEffect="1"/>
                                        <p:tgtEl>
                                          <p:spTgt spid="89091">
                                            <p:txEl>
                                              <p:pRg st="7" end="7"/>
                                            </p:txEl>
                                          </p:spTgt>
                                        </p:tgtEl>
                                        <p:attrNameLst>
                                          <p:attrName>ppt_c</p:attrName>
                                        </p:attrNameLst>
                                      </p:cBhvr>
                                      <p:to>
                                        <a:schemeClr val="folHlink"/>
                                      </p:to>
                                    </p:animClr>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ea typeface="楷体_GB2312" pitchFamily="49" charset="-122"/>
              </a:rPr>
              <a:t>信用评分模型 </a:t>
            </a:r>
            <a:r>
              <a:rPr lang="en-US" altLang="zh-CN" dirty="0" smtClean="0">
                <a:ea typeface="楷体_GB2312" pitchFamily="49" charset="-122"/>
              </a:rPr>
              <a:t>Credit Scoring Models</a:t>
            </a:r>
            <a:endParaRPr lang="zh-CN" altLang="en-US" b="1" dirty="0">
              <a:ea typeface="楷体_GB2312" pitchFamily="49" charset="-122"/>
            </a:endParaRPr>
          </a:p>
        </p:txBody>
      </p:sp>
      <p:sp>
        <p:nvSpPr>
          <p:cNvPr id="89091" name="Rectangle 3"/>
          <p:cNvSpPr>
            <a:spLocks noGrp="1" noChangeArrowheads="1"/>
          </p:cNvSpPr>
          <p:nvPr>
            <p:ph type="body" idx="1"/>
          </p:nvPr>
        </p:nvSpPr>
        <p:spPr>
          <a:xfrm>
            <a:off x="468313" y="1196752"/>
            <a:ext cx="8229600" cy="5112568"/>
          </a:xfrm>
        </p:spPr>
        <p:txBody>
          <a:bodyPr/>
          <a:lstStyle/>
          <a:p>
            <a:pPr>
              <a:lnSpc>
                <a:spcPct val="150000"/>
              </a:lnSpc>
            </a:pPr>
            <a:r>
              <a:rPr lang="zh-CN" altLang="en-US" dirty="0" smtClean="0">
                <a:solidFill>
                  <a:srgbClr val="070605"/>
                </a:solidFill>
                <a:ea typeface="楷体_GB2312" pitchFamily="49" charset="-122"/>
              </a:rPr>
              <a:t>信用评分模型属于定量模型</a:t>
            </a:r>
            <a:endParaRPr lang="en-US" altLang="zh-CN" dirty="0" smtClean="0">
              <a:solidFill>
                <a:srgbClr val="070605"/>
              </a:solidFill>
              <a:ea typeface="楷体_GB2312" pitchFamily="49" charset="-122"/>
            </a:endParaRPr>
          </a:p>
          <a:p>
            <a:pPr lvl="1"/>
            <a:r>
              <a:rPr lang="zh-CN" altLang="en-US" dirty="0" smtClean="0">
                <a:solidFill>
                  <a:srgbClr val="070605"/>
                </a:solidFill>
                <a:ea typeface="楷体_GB2312" pitchFamily="49" charset="-122"/>
              </a:rPr>
              <a:t>以量化形式确定能够解释违约风险的重要因素</a:t>
            </a:r>
          </a:p>
          <a:p>
            <a:pPr lvl="1"/>
            <a:r>
              <a:rPr lang="zh-CN" altLang="en-US" dirty="0" smtClean="0">
                <a:solidFill>
                  <a:srgbClr val="070605"/>
                </a:solidFill>
                <a:ea typeface="楷体_GB2312" pitchFamily="49" charset="-122"/>
              </a:rPr>
              <a:t>评价这些</a:t>
            </a:r>
            <a:r>
              <a:rPr lang="zh-CN" altLang="en-GB" dirty="0" smtClean="0">
                <a:solidFill>
                  <a:srgbClr val="070605"/>
                </a:solidFill>
                <a:ea typeface="楷体_GB2312" pitchFamily="49" charset="-122"/>
              </a:rPr>
              <a:t>因素</a:t>
            </a:r>
            <a:r>
              <a:rPr lang="zh-CN" altLang="en-US" dirty="0" smtClean="0">
                <a:solidFill>
                  <a:srgbClr val="070605"/>
                </a:solidFill>
                <a:ea typeface="楷体_GB2312" pitchFamily="49" charset="-122"/>
              </a:rPr>
              <a:t>的相对重要性</a:t>
            </a:r>
          </a:p>
          <a:p>
            <a:pPr lvl="1"/>
            <a:r>
              <a:rPr lang="zh-CN" altLang="en-US" dirty="0" smtClean="0">
                <a:solidFill>
                  <a:srgbClr val="070605"/>
                </a:solidFill>
                <a:ea typeface="楷体_GB2312" pitchFamily="49" charset="-122"/>
              </a:rPr>
              <a:t>改进违约风险的定价</a:t>
            </a:r>
          </a:p>
          <a:p>
            <a:pPr lvl="1"/>
            <a:r>
              <a:rPr lang="zh-CN" altLang="en-US" dirty="0" smtClean="0">
                <a:solidFill>
                  <a:srgbClr val="070605"/>
                </a:solidFill>
                <a:ea typeface="楷体_GB2312" pitchFamily="49" charset="-122"/>
              </a:rPr>
              <a:t>识别不良贷款申请人</a:t>
            </a:r>
          </a:p>
          <a:p>
            <a:pPr lvl="1"/>
            <a:r>
              <a:rPr lang="zh-CN" altLang="en-US" dirty="0" smtClean="0">
                <a:solidFill>
                  <a:srgbClr val="070605"/>
                </a:solidFill>
                <a:ea typeface="楷体_GB2312" pitchFamily="49" charset="-122"/>
              </a:rPr>
              <a:t>计算出贷款损失准备金</a:t>
            </a:r>
            <a:endParaRPr lang="zh-CN" altLang="en-US" dirty="0">
              <a:solidFill>
                <a:srgbClr val="070605"/>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0"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3"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3" presetClass="entr" presetSubtype="10" fill="hold" grpId="0" nodeType="withEffect">
                                  <p:stCondLst>
                                    <p:cond delay="0"/>
                                  </p:stCondLst>
                                  <p:childTnLst>
                                    <p:set>
                                      <p:cBhvr>
                                        <p:cTn id="15"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16" dur="500"/>
                                        <p:tgtEl>
                                          <p:spTgt spid="89091">
                                            <p:txEl>
                                              <p:pRg st="3" end="3"/>
                                            </p:txEl>
                                          </p:spTgt>
                                        </p:tgtEl>
                                      </p:cBhvr>
                                    </p:animEffect>
                                  </p:childTnLst>
                                  <p:subTnLst>
                                    <p:animClr>
                                      <p:cBhvr override="childStyle">
                                        <p:cTn dur="1" fill="hold" display="0" masterRel="nextClick" afterEffect="1"/>
                                        <p:tgtEl>
                                          <p:spTgt spid="89091">
                                            <p:txEl>
                                              <p:pRg st="3" end="3"/>
                                            </p:txEl>
                                          </p:spTgt>
                                        </p:tgtEl>
                                        <p:attrNameLst>
                                          <p:attrName>ppt_c</p:attrName>
                                        </p:attrNameLst>
                                      </p:cBhvr>
                                      <p:to>
                                        <a:schemeClr val="folHlink"/>
                                      </p:to>
                                    </p:animClr>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3" presetClass="entr" presetSubtype="10" fill="hold" grpId="0" nodeType="with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19" dur="500"/>
                                        <p:tgtEl>
                                          <p:spTgt spid="89091">
                                            <p:txEl>
                                              <p:pRg st="4" end="4"/>
                                            </p:txEl>
                                          </p:spTgt>
                                        </p:tgtEl>
                                      </p:cBhvr>
                                    </p:animEffect>
                                  </p:childTnLst>
                                  <p:subTnLst>
                                    <p:animClr>
                                      <p:cBhvr override="childStyle">
                                        <p:cTn dur="1" fill="hold" display="0" masterRel="nextClick" afterEffect="1"/>
                                        <p:tgtEl>
                                          <p:spTgt spid="89091">
                                            <p:txEl>
                                              <p:pRg st="4" end="4"/>
                                            </p:txEl>
                                          </p:spTgt>
                                        </p:tgtEl>
                                        <p:attrNameLst>
                                          <p:attrName>ppt_c</p:attrName>
                                        </p:attrNameLst>
                                      </p:cBhvr>
                                      <p:to>
                                        <a:schemeClr val="folHlink"/>
                                      </p:to>
                                    </p:animClr>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0" presetID="3" presetClass="entr" presetSubtype="10" fill="hold" grpId="0" nodeType="withEffect">
                                  <p:stCondLst>
                                    <p:cond delay="0"/>
                                  </p:stCondLst>
                                  <p:childTnLst>
                                    <p:set>
                                      <p:cBhvr>
                                        <p:cTn id="21"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22" dur="500"/>
                                        <p:tgtEl>
                                          <p:spTgt spid="89091">
                                            <p:txEl>
                                              <p:pRg st="5" end="5"/>
                                            </p:txEl>
                                          </p:spTgt>
                                        </p:tgtEl>
                                      </p:cBhvr>
                                    </p:animEffect>
                                  </p:childTnLst>
                                  <p:subTnLst>
                                    <p:animClr>
                                      <p:cBhvr override="childStyle">
                                        <p:cTn dur="1" fill="hold" display="0" masterRel="nextClick" afterEffect="1"/>
                                        <p:tgtEl>
                                          <p:spTgt spid="89091">
                                            <p:txEl>
                                              <p:pRg st="5" end="5"/>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ea typeface="楷体_GB2312" pitchFamily="49" charset="-122"/>
              </a:rPr>
              <a:t>线性概率模型 </a:t>
            </a:r>
            <a:r>
              <a:rPr lang="en-US" altLang="zh-CN" dirty="0" smtClean="0">
                <a:ea typeface="楷体_GB2312" pitchFamily="49" charset="-122"/>
              </a:rPr>
              <a:t>Linear Probability Model</a:t>
            </a:r>
            <a:endParaRPr lang="zh-CN" altLang="en-US" b="1" dirty="0">
              <a:ea typeface="楷体_GB2312" pitchFamily="49" charset="-122"/>
            </a:endParaRPr>
          </a:p>
        </p:txBody>
      </p:sp>
      <p:sp>
        <p:nvSpPr>
          <p:cNvPr id="89091" name="Rectangle 3"/>
          <p:cNvSpPr>
            <a:spLocks noGrp="1" noChangeArrowheads="1"/>
          </p:cNvSpPr>
          <p:nvPr>
            <p:ph type="body" idx="1"/>
          </p:nvPr>
        </p:nvSpPr>
        <p:spPr>
          <a:xfrm>
            <a:off x="468313" y="1196752"/>
            <a:ext cx="8229600" cy="5112568"/>
          </a:xfrm>
        </p:spPr>
        <p:txBody>
          <a:bodyPr/>
          <a:lstStyle/>
          <a:p>
            <a:pPr>
              <a:lnSpc>
                <a:spcPct val="150000"/>
              </a:lnSpc>
            </a:pPr>
            <a:r>
              <a:rPr lang="zh-CN" altLang="en-US" dirty="0" smtClean="0">
                <a:ea typeface="楷体_GB2312" pitchFamily="49" charset="-122"/>
              </a:rPr>
              <a:t>将贷款分成两个观察组：违约（</a:t>
            </a:r>
            <a:r>
              <a:rPr lang="en-US" altLang="zh-CN" i="1" dirty="0" err="1" smtClean="0">
                <a:ea typeface="楷体_GB2312" pitchFamily="49" charset="-122"/>
              </a:rPr>
              <a:t>PD</a:t>
            </a:r>
            <a:r>
              <a:rPr lang="en-US" altLang="zh-CN" i="1" baseline="-30000" dirty="0" err="1" smtClean="0">
                <a:ea typeface="楷体_GB2312" pitchFamily="49" charset="-122"/>
              </a:rPr>
              <a:t>i</a:t>
            </a:r>
            <a:r>
              <a:rPr lang="en-US" altLang="zh-CN" dirty="0" smtClean="0">
                <a:ea typeface="楷体_GB2312" pitchFamily="49" charset="-122"/>
              </a:rPr>
              <a:t>=1</a:t>
            </a:r>
            <a:r>
              <a:rPr lang="zh-CN" altLang="en-US" dirty="0" smtClean="0">
                <a:ea typeface="楷体_GB2312" pitchFamily="49" charset="-122"/>
              </a:rPr>
              <a:t>）和没有违约（</a:t>
            </a:r>
            <a:r>
              <a:rPr lang="en-US" altLang="zh-CN" i="1" dirty="0" err="1" smtClean="0">
                <a:ea typeface="楷体_GB2312" pitchFamily="49" charset="-122"/>
              </a:rPr>
              <a:t>PD</a:t>
            </a:r>
            <a:r>
              <a:rPr lang="en-US" altLang="zh-CN" i="1" baseline="-30000" dirty="0" err="1" smtClean="0">
                <a:ea typeface="楷体_GB2312" pitchFamily="49" charset="-122"/>
              </a:rPr>
              <a:t>i</a:t>
            </a:r>
            <a:r>
              <a:rPr lang="en-US" altLang="zh-CN" dirty="0" smtClean="0">
                <a:ea typeface="楷体_GB2312" pitchFamily="49" charset="-122"/>
              </a:rPr>
              <a:t>=0</a:t>
            </a:r>
            <a:r>
              <a:rPr lang="zh-CN" altLang="en-US" dirty="0" smtClean="0">
                <a:ea typeface="楷体_GB2312" pitchFamily="49" charset="-122"/>
              </a:rPr>
              <a:t>）。然后将</a:t>
            </a:r>
            <a:r>
              <a:rPr lang="en-US" altLang="zh-CN" i="1" dirty="0" err="1" smtClean="0">
                <a:ea typeface="楷体_GB2312" pitchFamily="49" charset="-122"/>
              </a:rPr>
              <a:t>PD</a:t>
            </a:r>
            <a:r>
              <a:rPr lang="en-US" altLang="zh-CN" i="1" baseline="-30000" dirty="0" err="1" smtClean="0">
                <a:ea typeface="楷体_GB2312" pitchFamily="49" charset="-122"/>
              </a:rPr>
              <a:t>i</a:t>
            </a:r>
            <a:r>
              <a:rPr lang="zh-CN" altLang="en-US" dirty="0" smtClean="0">
                <a:ea typeface="楷体_GB2312" pitchFamily="49" charset="-122"/>
              </a:rPr>
              <a:t>与其自变量（</a:t>
            </a:r>
            <a:r>
              <a:rPr lang="en-US" altLang="zh-CN" i="1" dirty="0" err="1" smtClean="0">
                <a:ea typeface="楷体_GB2312" pitchFamily="49" charset="-122"/>
              </a:rPr>
              <a:t>X</a:t>
            </a:r>
            <a:r>
              <a:rPr lang="en-US" altLang="zh-CN" i="1" baseline="-30000" dirty="0" err="1" smtClean="0">
                <a:ea typeface="楷体_GB2312" pitchFamily="49" charset="-122"/>
              </a:rPr>
              <a:t>ij</a:t>
            </a:r>
            <a:r>
              <a:rPr lang="zh-CN" altLang="en-US" dirty="0" smtClean="0">
                <a:ea typeface="楷体_GB2312" pitchFamily="49" charset="-122"/>
              </a:rPr>
              <a:t>）进行线性回归。这些自变量反映了借款人的财务信息，如杠杆比率或收益。</a:t>
            </a:r>
          </a:p>
          <a:p>
            <a:pPr>
              <a:lnSpc>
                <a:spcPct val="150000"/>
              </a:lnSpc>
            </a:pPr>
            <a:endParaRPr lang="zh-CN" altLang="en-US" dirty="0">
              <a:solidFill>
                <a:srgbClr val="070605"/>
              </a:solidFill>
              <a:ea typeface="楷体_GB2312" pitchFamily="49" charset="-122"/>
            </a:endParaRPr>
          </a:p>
        </p:txBody>
      </p:sp>
      <p:graphicFrame>
        <p:nvGraphicFramePr>
          <p:cNvPr id="289793" name="Object 1"/>
          <p:cNvGraphicFramePr>
            <a:graphicFrameLocks noChangeAspect="1"/>
          </p:cNvGraphicFramePr>
          <p:nvPr/>
        </p:nvGraphicFramePr>
        <p:xfrm>
          <a:off x="2411760" y="4221088"/>
          <a:ext cx="3554412" cy="1111250"/>
        </p:xfrm>
        <a:graphic>
          <a:graphicData uri="http://schemas.openxmlformats.org/presentationml/2006/ole">
            <p:oleObj spid="_x0000_s289793" name="Equation" r:id="rId4" imgW="1422360" imgH="444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289793"/>
                                        </p:tgtEl>
                                        <p:attrNameLst>
                                          <p:attrName>style.visibility</p:attrName>
                                        </p:attrNameLst>
                                      </p:cBhvr>
                                      <p:to>
                                        <p:strVal val="visible"/>
                                      </p:to>
                                    </p:set>
                                    <p:animEffect transition="in" filter="blinds(horizontal)">
                                      <p:cBhvr>
                                        <p:cTn id="10" dur="500"/>
                                        <p:tgtEl>
                                          <p:spTgt spid="289793"/>
                                        </p:tgtEl>
                                      </p:cBhvr>
                                    </p:animEffect>
                                  </p:childTnLst>
                                  <p:subTnLst>
                                    <p:animClr>
                                      <p:cBhvr override="childStyle">
                                        <p:cTn dur="1" fill="hold" display="0" masterRel="nextClick" afterEffect="1"/>
                                        <p:tgtEl>
                                          <p:spTgt spid="289793"/>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latin typeface="Garamond" pitchFamily="18" charset="0"/>
                <a:ea typeface="楷体_GB2312" pitchFamily="49" charset="-122"/>
              </a:rPr>
              <a:t>线性概率模型举例</a:t>
            </a:r>
            <a:endParaRPr lang="zh-CN" altLang="en-US" b="1" dirty="0">
              <a:ea typeface="楷体_GB2312" pitchFamily="49" charset="-122"/>
            </a:endParaRPr>
          </a:p>
        </p:txBody>
      </p:sp>
      <p:sp>
        <p:nvSpPr>
          <p:cNvPr id="89091" name="Rectangle 3"/>
          <p:cNvSpPr>
            <a:spLocks noGrp="1" noChangeArrowheads="1"/>
          </p:cNvSpPr>
          <p:nvPr>
            <p:ph type="body" idx="1"/>
          </p:nvPr>
        </p:nvSpPr>
        <p:spPr>
          <a:xfrm>
            <a:off x="468313" y="1196752"/>
            <a:ext cx="8229600" cy="5112568"/>
          </a:xfrm>
        </p:spPr>
        <p:txBody>
          <a:bodyPr/>
          <a:lstStyle/>
          <a:p>
            <a:r>
              <a:rPr lang="zh-CN" altLang="en-US" dirty="0" smtClean="0">
                <a:ea typeface="楷体_GB2312" pitchFamily="49" charset="-122"/>
              </a:rPr>
              <a:t>设两个因素影响借款人以往违约行为：杠杆比率 </a:t>
            </a:r>
            <a:r>
              <a:rPr lang="en-US" altLang="zh-CN" i="1" dirty="0" smtClean="0">
                <a:ea typeface="楷体_GB2312" pitchFamily="49" charset="-122"/>
              </a:rPr>
              <a:t>D</a:t>
            </a:r>
            <a:r>
              <a:rPr lang="en-US" altLang="zh-CN" dirty="0" smtClean="0">
                <a:ea typeface="楷体_GB2312" pitchFamily="49" charset="-122"/>
              </a:rPr>
              <a:t>/</a:t>
            </a:r>
            <a:r>
              <a:rPr lang="en-US" altLang="zh-CN" i="1" dirty="0" smtClean="0">
                <a:ea typeface="楷体_GB2312" pitchFamily="49" charset="-122"/>
              </a:rPr>
              <a:t>E</a:t>
            </a:r>
            <a:r>
              <a:rPr lang="en-US" altLang="zh-CN" dirty="0" smtClean="0">
                <a:ea typeface="楷体_GB2312" pitchFamily="49" charset="-122"/>
              </a:rPr>
              <a:t> </a:t>
            </a:r>
            <a:r>
              <a:rPr lang="zh-CN" altLang="en-US" dirty="0" smtClean="0">
                <a:ea typeface="楷体_GB2312" pitchFamily="49" charset="-122"/>
              </a:rPr>
              <a:t>和 销售额资产比率 </a:t>
            </a:r>
            <a:r>
              <a:rPr lang="en-US" altLang="zh-CN" i="1" dirty="0" smtClean="0">
                <a:ea typeface="楷体_GB2312" pitchFamily="49" charset="-122"/>
              </a:rPr>
              <a:t>S</a:t>
            </a:r>
            <a:r>
              <a:rPr lang="en-US" altLang="zh-CN" dirty="0" smtClean="0">
                <a:ea typeface="楷体_GB2312" pitchFamily="49" charset="-122"/>
              </a:rPr>
              <a:t>/</a:t>
            </a:r>
            <a:r>
              <a:rPr lang="en-US" altLang="zh-CN" i="1" dirty="0" smtClean="0">
                <a:ea typeface="楷体_GB2312" pitchFamily="49" charset="-122"/>
              </a:rPr>
              <a:t>A</a:t>
            </a:r>
            <a:r>
              <a:rPr lang="zh-CN" altLang="en-US" dirty="0" smtClean="0">
                <a:ea typeface="楷体_GB2312" pitchFamily="49" charset="-122"/>
              </a:rPr>
              <a:t>。</a:t>
            </a:r>
            <a:endParaRPr lang="en-US" altLang="zh-CN" dirty="0" smtClean="0">
              <a:ea typeface="楷体_GB2312" pitchFamily="49" charset="-122"/>
            </a:endParaRPr>
          </a:p>
          <a:p>
            <a:r>
              <a:rPr lang="zh-CN" altLang="en-US" dirty="0" smtClean="0">
                <a:ea typeface="楷体_GB2312" pitchFamily="49" charset="-122"/>
              </a:rPr>
              <a:t>根据历史数据得到的线性概率模型如下</a:t>
            </a:r>
            <a:endParaRPr lang="en-US" altLang="zh-CN" dirty="0" smtClean="0">
              <a:ea typeface="楷体_GB2312" pitchFamily="49" charset="-122"/>
            </a:endParaRPr>
          </a:p>
          <a:p>
            <a:endParaRPr lang="en-US" altLang="zh-CN" dirty="0" smtClean="0">
              <a:ea typeface="楷体_GB2312" pitchFamily="49" charset="-122"/>
            </a:endParaRPr>
          </a:p>
          <a:p>
            <a:endParaRPr lang="en-US" altLang="zh-CN" sz="1200" dirty="0" smtClean="0">
              <a:ea typeface="楷体_GB2312" pitchFamily="49" charset="-122"/>
            </a:endParaRPr>
          </a:p>
          <a:p>
            <a:r>
              <a:rPr lang="zh-CN" altLang="en-US" dirty="0" smtClean="0">
                <a:ea typeface="楷体_GB2312" pitchFamily="49" charset="-122"/>
              </a:rPr>
              <a:t>一个借款人的财务信息如下：</a:t>
            </a:r>
            <a:r>
              <a:rPr lang="en-US" altLang="zh-CN" i="1" dirty="0" smtClean="0">
                <a:ea typeface="楷体_GB2312" pitchFamily="49" charset="-122"/>
              </a:rPr>
              <a:t>D</a:t>
            </a:r>
            <a:r>
              <a:rPr lang="en-US" altLang="zh-CN" dirty="0" smtClean="0">
                <a:ea typeface="楷体_GB2312" pitchFamily="49" charset="-122"/>
              </a:rPr>
              <a:t>/</a:t>
            </a:r>
            <a:r>
              <a:rPr lang="en-US" altLang="zh-CN" i="1" dirty="0" smtClean="0">
                <a:ea typeface="楷体_GB2312" pitchFamily="49" charset="-122"/>
              </a:rPr>
              <a:t>E</a:t>
            </a:r>
            <a:r>
              <a:rPr lang="en-US" altLang="zh-CN" dirty="0" smtClean="0">
                <a:ea typeface="楷体_GB2312" pitchFamily="49" charset="-122"/>
              </a:rPr>
              <a:t>=0.3</a:t>
            </a:r>
            <a:r>
              <a:rPr lang="zh-CN" altLang="en-US" dirty="0" smtClean="0">
                <a:ea typeface="楷体_GB2312" pitchFamily="49" charset="-122"/>
              </a:rPr>
              <a:t>，</a:t>
            </a:r>
            <a:r>
              <a:rPr lang="en-US" altLang="zh-CN" i="1" dirty="0" smtClean="0">
                <a:ea typeface="楷体_GB2312" pitchFamily="49" charset="-122"/>
              </a:rPr>
              <a:t>S</a:t>
            </a:r>
            <a:r>
              <a:rPr lang="en-US" altLang="zh-CN" dirty="0" smtClean="0">
                <a:ea typeface="楷体_GB2312" pitchFamily="49" charset="-122"/>
              </a:rPr>
              <a:t>/</a:t>
            </a:r>
            <a:r>
              <a:rPr lang="en-US" altLang="zh-CN" i="1" dirty="0" smtClean="0">
                <a:ea typeface="楷体_GB2312" pitchFamily="49" charset="-122"/>
              </a:rPr>
              <a:t>A</a:t>
            </a:r>
            <a:r>
              <a:rPr lang="en-US" altLang="zh-CN" dirty="0" smtClean="0">
                <a:ea typeface="楷体_GB2312" pitchFamily="49" charset="-122"/>
              </a:rPr>
              <a:t>=2</a:t>
            </a:r>
            <a:r>
              <a:rPr lang="zh-CN" altLang="en-US" dirty="0" smtClean="0">
                <a:ea typeface="楷体_GB2312" pitchFamily="49" charset="-122"/>
              </a:rPr>
              <a:t>。其</a:t>
            </a:r>
            <a:r>
              <a:rPr lang="zh-CN" altLang="en-US" dirty="0" smtClean="0"/>
              <a:t>违约概率估计如下</a:t>
            </a:r>
            <a:endParaRPr lang="en-US" altLang="zh-CN" dirty="0" smtClean="0">
              <a:ea typeface="楷体_GB2312" pitchFamily="49" charset="-122"/>
            </a:endParaRPr>
          </a:p>
          <a:p>
            <a:endParaRPr lang="zh-CN" altLang="en-US" dirty="0">
              <a:solidFill>
                <a:srgbClr val="070605"/>
              </a:solidFill>
              <a:ea typeface="楷体_GB2312" pitchFamily="49" charset="-122"/>
            </a:endParaRPr>
          </a:p>
        </p:txBody>
      </p:sp>
      <p:graphicFrame>
        <p:nvGraphicFramePr>
          <p:cNvPr id="289793" name="Object 1"/>
          <p:cNvGraphicFramePr>
            <a:graphicFrameLocks noChangeAspect="1"/>
          </p:cNvGraphicFramePr>
          <p:nvPr/>
        </p:nvGraphicFramePr>
        <p:xfrm>
          <a:off x="2051720" y="3068960"/>
          <a:ext cx="4633912" cy="571500"/>
        </p:xfrm>
        <a:graphic>
          <a:graphicData uri="http://schemas.openxmlformats.org/presentationml/2006/ole">
            <p:oleObj spid="_x0000_s316418" name="Equation" r:id="rId4" imgW="1854000" imgH="228600" progId="Equation.DSMT4">
              <p:embed/>
            </p:oleObj>
          </a:graphicData>
        </a:graphic>
      </p:graphicFrame>
      <p:graphicFrame>
        <p:nvGraphicFramePr>
          <p:cNvPr id="316419" name="Object 3"/>
          <p:cNvGraphicFramePr>
            <a:graphicFrameLocks noChangeAspect="1"/>
          </p:cNvGraphicFramePr>
          <p:nvPr/>
        </p:nvGraphicFramePr>
        <p:xfrm>
          <a:off x="2051720" y="5157192"/>
          <a:ext cx="4633913" cy="571500"/>
        </p:xfrm>
        <a:graphic>
          <a:graphicData uri="http://schemas.openxmlformats.org/presentationml/2006/ole">
            <p:oleObj spid="_x0000_s316419" name="Equation" r:id="rId5" imgW="18540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3" presetClass="entr" presetSubtype="10" fill="hold" nodeType="withEffect">
                                  <p:stCondLst>
                                    <p:cond delay="0"/>
                                  </p:stCondLst>
                                  <p:childTnLst>
                                    <p:set>
                                      <p:cBhvr>
                                        <p:cTn id="14" dur="1" fill="hold">
                                          <p:stCondLst>
                                            <p:cond delay="0"/>
                                          </p:stCondLst>
                                        </p:cTn>
                                        <p:tgtEl>
                                          <p:spTgt spid="289793"/>
                                        </p:tgtEl>
                                        <p:attrNameLst>
                                          <p:attrName>style.visibility</p:attrName>
                                        </p:attrNameLst>
                                      </p:cBhvr>
                                      <p:to>
                                        <p:strVal val="visible"/>
                                      </p:to>
                                    </p:set>
                                    <p:animEffect transition="in" filter="blinds(horizontal)">
                                      <p:cBhvr>
                                        <p:cTn id="15" dur="500"/>
                                        <p:tgtEl>
                                          <p:spTgt spid="289793"/>
                                        </p:tgtEl>
                                      </p:cBhvr>
                                    </p:animEffect>
                                  </p:childTnLst>
                                  <p:subTnLst>
                                    <p:animClr>
                                      <p:cBhvr override="childStyle">
                                        <p:cTn dur="1" fill="hold" display="0" masterRel="nextClick" afterEffect="1"/>
                                        <p:tgtEl>
                                          <p:spTgt spid="289793"/>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0" dur="500"/>
                                        <p:tgtEl>
                                          <p:spTgt spid="89091">
                                            <p:txEl>
                                              <p:pRg st="4" end="4"/>
                                            </p:txEl>
                                          </p:spTgt>
                                        </p:tgtEl>
                                      </p:cBhvr>
                                    </p:animEffect>
                                  </p:childTnLst>
                                  <p:subTnLst>
                                    <p:animClr>
                                      <p:cBhvr override="childStyle">
                                        <p:cTn dur="1" fill="hold" display="0" masterRel="nextClick" afterEffect="1"/>
                                        <p:tgtEl>
                                          <p:spTgt spid="89091">
                                            <p:txEl>
                                              <p:pRg st="4" end="4"/>
                                            </p:txEl>
                                          </p:spTgt>
                                        </p:tgtEl>
                                        <p:attrNameLst>
                                          <p:attrName>ppt_c</p:attrName>
                                        </p:attrNameLst>
                                      </p:cBhvr>
                                      <p:to>
                                        <a:schemeClr val="folHlink"/>
                                      </p:to>
                                    </p:animClr>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1" presetID="3" presetClass="entr" presetSubtype="10" fill="hold" nodeType="withEffect">
                                  <p:stCondLst>
                                    <p:cond delay="0"/>
                                  </p:stCondLst>
                                  <p:childTnLst>
                                    <p:set>
                                      <p:cBhvr>
                                        <p:cTn id="22" dur="1" fill="hold">
                                          <p:stCondLst>
                                            <p:cond delay="0"/>
                                          </p:stCondLst>
                                        </p:cTn>
                                        <p:tgtEl>
                                          <p:spTgt spid="316419"/>
                                        </p:tgtEl>
                                        <p:attrNameLst>
                                          <p:attrName>style.visibility</p:attrName>
                                        </p:attrNameLst>
                                      </p:cBhvr>
                                      <p:to>
                                        <p:strVal val="visible"/>
                                      </p:to>
                                    </p:set>
                                    <p:animEffect transition="in" filter="blinds(horizontal)">
                                      <p:cBhvr>
                                        <p:cTn id="23" dur="500"/>
                                        <p:tgtEl>
                                          <p:spTgt spid="316419"/>
                                        </p:tgtEl>
                                      </p:cBhvr>
                                    </p:animEffect>
                                  </p:childTnLst>
                                  <p:subTnLst>
                                    <p:animClr>
                                      <p:cBhvr override="childStyle">
                                        <p:cTn dur="1" fill="hold" display="0" masterRel="nextClick" afterEffect="1"/>
                                        <p:tgtEl>
                                          <p:spTgt spid="316419"/>
                                        </p:tgtEl>
                                        <p:attrNameLst>
                                          <p:attrName>ppt_c</p:attrName>
                                        </p:attrNameLst>
                                      </p:cBhvr>
                                      <p:to>
                                        <a:schemeClr val="folHlink"/>
                                      </p:to>
                                    </p:animClr>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线性判别模型 </a:t>
            </a:r>
            <a:r>
              <a:rPr lang="en-US" altLang="zh-CN" dirty="0" smtClean="0">
                <a:ea typeface="楷体_GB2312" pitchFamily="49" charset="-122"/>
              </a:rPr>
              <a:t>Linear </a:t>
            </a:r>
            <a:r>
              <a:rPr lang="en-US" altLang="zh-CN" dirty="0" err="1" smtClean="0">
                <a:ea typeface="楷体_GB2312" pitchFamily="49" charset="-122"/>
              </a:rPr>
              <a:t>Discriminant</a:t>
            </a:r>
            <a:r>
              <a:rPr lang="en-US" altLang="zh-CN" dirty="0" smtClean="0">
                <a:ea typeface="楷体_GB2312" pitchFamily="49" charset="-122"/>
              </a:rPr>
              <a:t> Model </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196752"/>
            <a:ext cx="8229600" cy="5112568"/>
          </a:xfrm>
        </p:spPr>
        <p:txBody>
          <a:bodyPr/>
          <a:lstStyle/>
          <a:p>
            <a:pPr algn="just">
              <a:lnSpc>
                <a:spcPct val="140000"/>
              </a:lnSpc>
              <a:spcBef>
                <a:spcPct val="20000"/>
              </a:spcBef>
            </a:pPr>
            <a:r>
              <a:rPr lang="zh-CN" altLang="en-US" dirty="0" smtClean="0">
                <a:ea typeface="楷体_GB2312" pitchFamily="49" charset="-122"/>
              </a:rPr>
              <a:t>判别式模型根据借款人的观察特征值（</a:t>
            </a:r>
            <a:r>
              <a:rPr lang="en-US" altLang="zh-CN" i="1" dirty="0" err="1" smtClean="0">
                <a:ea typeface="楷体_GB2312" pitchFamily="49" charset="-122"/>
              </a:rPr>
              <a:t>X</a:t>
            </a:r>
            <a:r>
              <a:rPr lang="en-US" altLang="zh-CN" i="1" baseline="-30000" dirty="0" err="1" smtClean="0">
                <a:ea typeface="楷体_GB2312" pitchFamily="49" charset="-122"/>
              </a:rPr>
              <a:t>j</a:t>
            </a:r>
            <a:r>
              <a:rPr lang="zh-CN" altLang="en-US" dirty="0" smtClean="0">
                <a:ea typeface="楷体_GB2312" pitchFamily="49" charset="-122"/>
              </a:rPr>
              <a:t>）将其分成不同的违约风险级别。</a:t>
            </a:r>
            <a:endParaRPr lang="en-US" altLang="zh-CN" dirty="0" smtClean="0">
              <a:ea typeface="楷体_GB2312" pitchFamily="49" charset="-122"/>
            </a:endParaRPr>
          </a:p>
          <a:p>
            <a:pPr algn="just">
              <a:lnSpc>
                <a:spcPct val="140000"/>
              </a:lnSpc>
              <a:spcBef>
                <a:spcPct val="20000"/>
              </a:spcBef>
            </a:pPr>
            <a:r>
              <a:rPr lang="en-US" altLang="zh-CN" dirty="0" smtClean="0">
                <a:ea typeface="楷体_GB2312" pitchFamily="49" charset="-122"/>
              </a:rPr>
              <a:t>E.I. Altman</a:t>
            </a:r>
            <a:r>
              <a:rPr lang="zh-CN" altLang="en-US" dirty="0" smtClean="0">
                <a:ea typeface="楷体_GB2312" pitchFamily="49" charset="-122"/>
              </a:rPr>
              <a:t>为美国制造业中的上市公司设计线性判别模型。</a:t>
            </a:r>
            <a:endParaRPr lang="en-US" altLang="zh-CN" dirty="0" smtClean="0">
              <a:ea typeface="楷体_GB2312" pitchFamily="49" charset="-122"/>
            </a:endParaRPr>
          </a:p>
          <a:p>
            <a:pPr lvl="1" algn="just">
              <a:lnSpc>
                <a:spcPct val="140000"/>
              </a:lnSpc>
              <a:spcBef>
                <a:spcPct val="20000"/>
              </a:spcBef>
            </a:pPr>
            <a:r>
              <a:rPr lang="zh-CN" altLang="en-US" dirty="0" smtClean="0">
                <a:ea typeface="楷体_GB2312" pitchFamily="49" charset="-122"/>
              </a:rPr>
              <a:t>违约风险级别的衡量指标</a:t>
            </a:r>
            <a:r>
              <a:rPr lang="en-US" altLang="zh-CN" i="1" dirty="0" smtClean="0">
                <a:ea typeface="楷体_GB2312" pitchFamily="49" charset="-122"/>
              </a:rPr>
              <a:t>Z</a:t>
            </a:r>
            <a:r>
              <a:rPr lang="zh-CN" altLang="en-US" dirty="0" smtClean="0">
                <a:ea typeface="楷体_GB2312" pitchFamily="49" charset="-122"/>
              </a:rPr>
              <a:t>，等于借款人的各个财务比率值（</a:t>
            </a:r>
            <a:r>
              <a:rPr lang="en-US" altLang="zh-CN" i="1" dirty="0" err="1" smtClean="0">
                <a:ea typeface="楷体_GB2312" pitchFamily="49" charset="-122"/>
              </a:rPr>
              <a:t>X</a:t>
            </a:r>
            <a:r>
              <a:rPr lang="en-US" altLang="zh-CN" i="1" baseline="-30000" dirty="0" err="1" smtClean="0">
                <a:ea typeface="楷体_GB2312" pitchFamily="49" charset="-122"/>
              </a:rPr>
              <a:t>j</a:t>
            </a:r>
            <a:r>
              <a:rPr lang="zh-CN" altLang="en-US" dirty="0" smtClean="0">
                <a:ea typeface="楷体_GB2312" pitchFamily="49" charset="-122"/>
              </a:rPr>
              <a:t>）乘以各自的重要性权数，然后加总。</a:t>
            </a:r>
            <a:endParaRPr lang="en-US" altLang="zh-CN" dirty="0" smtClean="0">
              <a:ea typeface="楷体_GB2312" pitchFamily="49" charset="-122"/>
            </a:endParaRPr>
          </a:p>
          <a:p>
            <a:pPr lvl="1" algn="just">
              <a:lnSpc>
                <a:spcPct val="140000"/>
              </a:lnSpc>
              <a:spcBef>
                <a:spcPct val="20000"/>
              </a:spcBef>
            </a:pPr>
            <a:r>
              <a:rPr lang="zh-CN" altLang="en-US" dirty="0" smtClean="0">
                <a:ea typeface="楷体_GB2312" pitchFamily="49" charset="-122"/>
              </a:rPr>
              <a:t>重要性权数的大小取决于对过去的违约借款人和非违约借款人的观察结果。</a:t>
            </a:r>
            <a:endParaRPr lang="en-US" altLang="zh-CN" dirty="0" smtClean="0">
              <a:ea typeface="楷体_GB2312" pitchFamily="49" charset="-122"/>
            </a:endParaRPr>
          </a:p>
          <a:p>
            <a:pPr algn="just">
              <a:lnSpc>
                <a:spcPct val="140000"/>
              </a:lnSpc>
              <a:spcBef>
                <a:spcPct val="20000"/>
              </a:spcBef>
            </a:pP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5"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18" dur="500"/>
                                        <p:tgtEl>
                                          <p:spTgt spid="89091">
                                            <p:txEl>
                                              <p:pRg st="3" end="3"/>
                                            </p:txEl>
                                          </p:spTgt>
                                        </p:tgtEl>
                                      </p:cBhvr>
                                    </p:animEffect>
                                  </p:childTnLst>
                                  <p:subTnLst>
                                    <p:animClr>
                                      <p:cBhvr override="childStyle">
                                        <p:cTn dur="1" fill="hold" display="0" masterRel="nextClick" afterEffect="1"/>
                                        <p:tgtEl>
                                          <p:spTgt spid="89091">
                                            <p:txEl>
                                              <p:pRg st="3" end="3"/>
                                            </p:txEl>
                                          </p:spTgt>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en-US" altLang="zh-CN" dirty="0" smtClean="0">
                <a:ea typeface="楷体_GB2312" pitchFamily="49" charset="-122"/>
              </a:rPr>
              <a:t>Altman</a:t>
            </a:r>
            <a:r>
              <a:rPr lang="zh-CN" altLang="en-US" dirty="0" smtClean="0">
                <a:ea typeface="楷体_GB2312" pitchFamily="49" charset="-122"/>
              </a:rPr>
              <a:t>线性判别模型</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196752"/>
            <a:ext cx="8229600" cy="5112568"/>
          </a:xfrm>
        </p:spPr>
        <p:txBody>
          <a:bodyPr/>
          <a:lstStyle/>
          <a:p>
            <a:r>
              <a:rPr lang="zh-CN" altLang="en-US" dirty="0" smtClean="0">
                <a:ea typeface="楷体_GB2312" pitchFamily="49" charset="-122"/>
              </a:rPr>
              <a:t>各个财务比率值</a:t>
            </a:r>
            <a:endParaRPr lang="en-US" altLang="zh-CN" dirty="0" smtClean="0">
              <a:ea typeface="楷体_GB2312" pitchFamily="49" charset="-122"/>
            </a:endParaRPr>
          </a:p>
          <a:p>
            <a:pPr lvl="1">
              <a:spcBef>
                <a:spcPts val="1200"/>
              </a:spcBef>
            </a:pPr>
            <a:r>
              <a:rPr lang="en-GB" altLang="zh-CN" dirty="0" smtClean="0">
                <a:solidFill>
                  <a:srgbClr val="070605"/>
                </a:solidFill>
                <a:ea typeface="楷体_GB2312" pitchFamily="49" charset="-122"/>
              </a:rPr>
              <a:t>X</a:t>
            </a:r>
            <a:r>
              <a:rPr lang="en-GB" altLang="zh-CN" baseline="-25000" dirty="0" smtClean="0">
                <a:solidFill>
                  <a:srgbClr val="070605"/>
                </a:solidFill>
                <a:ea typeface="楷体_GB2312" pitchFamily="49" charset="-122"/>
              </a:rPr>
              <a:t>1  </a:t>
            </a:r>
            <a:r>
              <a:rPr lang="zh-CN" altLang="en-US" dirty="0" smtClean="0">
                <a:solidFill>
                  <a:srgbClr val="070605"/>
                </a:solidFill>
                <a:ea typeface="楷体_GB2312" pitchFamily="49" charset="-122"/>
              </a:rPr>
              <a:t>流动资本</a:t>
            </a:r>
            <a:r>
              <a:rPr lang="en-US" altLang="zh-CN" dirty="0" smtClean="0">
                <a:solidFill>
                  <a:srgbClr val="070605"/>
                </a:solidFill>
                <a:ea typeface="楷体_GB2312" pitchFamily="49" charset="-122"/>
              </a:rPr>
              <a:t>/</a:t>
            </a:r>
            <a:r>
              <a:rPr lang="zh-CN" altLang="en-US" dirty="0" smtClean="0">
                <a:solidFill>
                  <a:srgbClr val="070605"/>
                </a:solidFill>
                <a:ea typeface="楷体_GB2312" pitchFamily="49" charset="-122"/>
              </a:rPr>
              <a:t>总资产  </a:t>
            </a:r>
          </a:p>
          <a:p>
            <a:pPr lvl="1">
              <a:spcBef>
                <a:spcPts val="1200"/>
              </a:spcBef>
            </a:pPr>
            <a:r>
              <a:rPr lang="en-US" altLang="zh-CN" dirty="0" smtClean="0">
                <a:solidFill>
                  <a:srgbClr val="070605"/>
                </a:solidFill>
                <a:ea typeface="楷体_GB2312" pitchFamily="49" charset="-122"/>
              </a:rPr>
              <a:t>X</a:t>
            </a:r>
            <a:r>
              <a:rPr lang="en-US" altLang="zh-CN" baseline="-25000" dirty="0" smtClean="0">
                <a:solidFill>
                  <a:srgbClr val="070605"/>
                </a:solidFill>
                <a:ea typeface="楷体_GB2312" pitchFamily="49" charset="-122"/>
              </a:rPr>
              <a:t>2  </a:t>
            </a:r>
            <a:r>
              <a:rPr lang="zh-CN" altLang="en-US" dirty="0" smtClean="0">
                <a:solidFill>
                  <a:srgbClr val="070605"/>
                </a:solidFill>
                <a:ea typeface="楷体_GB2312" pitchFamily="49" charset="-122"/>
              </a:rPr>
              <a:t>保留盈余</a:t>
            </a:r>
            <a:r>
              <a:rPr lang="en-US" altLang="zh-CN" dirty="0" smtClean="0">
                <a:solidFill>
                  <a:srgbClr val="070605"/>
                </a:solidFill>
                <a:ea typeface="楷体_GB2312" pitchFamily="49" charset="-122"/>
              </a:rPr>
              <a:t>/</a:t>
            </a:r>
            <a:r>
              <a:rPr lang="zh-CN" altLang="en-US" dirty="0" smtClean="0">
                <a:solidFill>
                  <a:srgbClr val="070605"/>
                </a:solidFill>
                <a:ea typeface="楷体_GB2312" pitchFamily="49" charset="-122"/>
              </a:rPr>
              <a:t>总资产</a:t>
            </a:r>
          </a:p>
          <a:p>
            <a:pPr lvl="1">
              <a:spcBef>
                <a:spcPts val="1200"/>
              </a:spcBef>
            </a:pPr>
            <a:r>
              <a:rPr lang="en-US" altLang="zh-CN" dirty="0" smtClean="0">
                <a:solidFill>
                  <a:srgbClr val="070605"/>
                </a:solidFill>
                <a:ea typeface="楷体_GB2312" pitchFamily="49" charset="-122"/>
              </a:rPr>
              <a:t>X</a:t>
            </a:r>
            <a:r>
              <a:rPr lang="en-US" altLang="zh-CN" baseline="-25000" dirty="0" smtClean="0">
                <a:solidFill>
                  <a:srgbClr val="070605"/>
                </a:solidFill>
                <a:ea typeface="楷体_GB2312" pitchFamily="49" charset="-122"/>
              </a:rPr>
              <a:t>3  </a:t>
            </a:r>
            <a:r>
              <a:rPr lang="zh-CN" altLang="en-US" dirty="0" smtClean="0">
                <a:solidFill>
                  <a:srgbClr val="070605"/>
                </a:solidFill>
                <a:ea typeface="楷体_GB2312" pitchFamily="49" charset="-122"/>
              </a:rPr>
              <a:t>利税前收益</a:t>
            </a:r>
            <a:r>
              <a:rPr lang="en-US" altLang="zh-CN" dirty="0" smtClean="0">
                <a:solidFill>
                  <a:srgbClr val="070605"/>
                </a:solidFill>
                <a:ea typeface="楷体_GB2312" pitchFamily="49" charset="-122"/>
              </a:rPr>
              <a:t>/</a:t>
            </a:r>
            <a:r>
              <a:rPr lang="zh-CN" altLang="en-US" dirty="0" smtClean="0">
                <a:solidFill>
                  <a:srgbClr val="070605"/>
                </a:solidFill>
                <a:ea typeface="楷体_GB2312" pitchFamily="49" charset="-122"/>
              </a:rPr>
              <a:t>总资产  </a:t>
            </a:r>
          </a:p>
          <a:p>
            <a:pPr lvl="1">
              <a:spcBef>
                <a:spcPts val="1200"/>
              </a:spcBef>
            </a:pPr>
            <a:r>
              <a:rPr lang="en-US" altLang="zh-CN" dirty="0" smtClean="0">
                <a:solidFill>
                  <a:srgbClr val="070605"/>
                </a:solidFill>
                <a:ea typeface="楷体_GB2312" pitchFamily="49" charset="-122"/>
              </a:rPr>
              <a:t>X</a:t>
            </a:r>
            <a:r>
              <a:rPr lang="en-US" altLang="zh-CN" baseline="-25000" dirty="0" smtClean="0">
                <a:solidFill>
                  <a:srgbClr val="070605"/>
                </a:solidFill>
                <a:ea typeface="楷体_GB2312" pitchFamily="49" charset="-122"/>
              </a:rPr>
              <a:t>4  </a:t>
            </a:r>
            <a:r>
              <a:rPr lang="zh-CN" altLang="en-US" dirty="0" smtClean="0">
                <a:solidFill>
                  <a:srgbClr val="070605"/>
                </a:solidFill>
                <a:ea typeface="楷体_GB2312" pitchFamily="49" charset="-122"/>
              </a:rPr>
              <a:t>净资产的市场价值</a:t>
            </a:r>
            <a:r>
              <a:rPr lang="en-US" altLang="zh-CN" dirty="0" smtClean="0">
                <a:solidFill>
                  <a:srgbClr val="070605"/>
                </a:solidFill>
                <a:ea typeface="楷体_GB2312" pitchFamily="49" charset="-122"/>
              </a:rPr>
              <a:t>/</a:t>
            </a:r>
            <a:r>
              <a:rPr lang="zh-CN" altLang="en-US" dirty="0" smtClean="0">
                <a:solidFill>
                  <a:srgbClr val="070605"/>
                </a:solidFill>
                <a:ea typeface="楷体_GB2312" pitchFamily="49" charset="-122"/>
              </a:rPr>
              <a:t>净资产的帐面价值</a:t>
            </a:r>
          </a:p>
          <a:p>
            <a:pPr lvl="1">
              <a:spcBef>
                <a:spcPts val="1200"/>
              </a:spcBef>
            </a:pPr>
            <a:r>
              <a:rPr lang="en-US" altLang="zh-CN" dirty="0" smtClean="0">
                <a:solidFill>
                  <a:srgbClr val="070605"/>
                </a:solidFill>
                <a:ea typeface="楷体_GB2312" pitchFamily="49" charset="-122"/>
              </a:rPr>
              <a:t>X</a:t>
            </a:r>
            <a:r>
              <a:rPr lang="en-US" altLang="zh-CN" baseline="-25000" dirty="0" smtClean="0">
                <a:solidFill>
                  <a:srgbClr val="070605"/>
                </a:solidFill>
                <a:ea typeface="楷体_GB2312" pitchFamily="49" charset="-122"/>
              </a:rPr>
              <a:t>5  </a:t>
            </a:r>
            <a:r>
              <a:rPr lang="zh-CN" altLang="en-US" dirty="0" smtClean="0">
                <a:solidFill>
                  <a:srgbClr val="070605"/>
                </a:solidFill>
                <a:ea typeface="楷体_GB2312" pitchFamily="49" charset="-122"/>
              </a:rPr>
              <a:t>销售额</a:t>
            </a:r>
            <a:r>
              <a:rPr lang="en-US" altLang="zh-CN" dirty="0" smtClean="0">
                <a:solidFill>
                  <a:srgbClr val="070605"/>
                </a:solidFill>
                <a:ea typeface="楷体_GB2312" pitchFamily="49" charset="-122"/>
              </a:rPr>
              <a:t>/</a:t>
            </a:r>
            <a:r>
              <a:rPr lang="zh-CN" altLang="en-US" dirty="0" smtClean="0">
                <a:solidFill>
                  <a:srgbClr val="070605"/>
                </a:solidFill>
                <a:ea typeface="楷体_GB2312" pitchFamily="49" charset="-122"/>
              </a:rPr>
              <a:t>总资产</a:t>
            </a:r>
            <a:endParaRPr lang="en-US" altLang="zh-CN" dirty="0" smtClean="0">
              <a:solidFill>
                <a:srgbClr val="070605"/>
              </a:solidFill>
              <a:ea typeface="楷体_GB2312" pitchFamily="49" charset="-122"/>
            </a:endParaRPr>
          </a:p>
          <a:p>
            <a:r>
              <a:rPr lang="zh-CN" altLang="en-US" dirty="0" smtClean="0">
                <a:solidFill>
                  <a:srgbClr val="070605"/>
                </a:solidFill>
                <a:ea typeface="楷体_GB2312" pitchFamily="49" charset="-122"/>
              </a:rPr>
              <a:t>判别方程：</a:t>
            </a:r>
            <a:endParaRPr lang="en-US" altLang="zh-CN" dirty="0" smtClean="0">
              <a:solidFill>
                <a:srgbClr val="070605"/>
              </a:solidFill>
              <a:ea typeface="楷体_GB2312" pitchFamily="49" charset="-122"/>
            </a:endParaRPr>
          </a:p>
          <a:p>
            <a:r>
              <a:rPr lang="zh-CN" altLang="en-US" dirty="0" smtClean="0">
                <a:ea typeface="楷体_GB2312" pitchFamily="49" charset="-122"/>
              </a:rPr>
              <a:t>判别标准：</a:t>
            </a:r>
            <a:r>
              <a:rPr lang="en-US" altLang="zh-CN" i="1" dirty="0" smtClean="0">
                <a:ea typeface="楷体_GB2312" pitchFamily="49" charset="-122"/>
              </a:rPr>
              <a:t>Z</a:t>
            </a:r>
            <a:r>
              <a:rPr lang="en-US" altLang="zh-CN" dirty="0" smtClean="0">
                <a:ea typeface="楷体_GB2312" pitchFamily="49" charset="-122"/>
              </a:rPr>
              <a:t>&lt;1.81</a:t>
            </a:r>
            <a:r>
              <a:rPr lang="zh-CN" altLang="en-US" dirty="0" smtClean="0">
                <a:ea typeface="楷体_GB2312" pitchFamily="49" charset="-122"/>
              </a:rPr>
              <a:t>，高违约风险；</a:t>
            </a:r>
            <a:r>
              <a:rPr lang="en-US" altLang="zh-CN" i="1" dirty="0" smtClean="0">
                <a:ea typeface="楷体_GB2312" pitchFamily="49" charset="-122"/>
              </a:rPr>
              <a:t> 1.81</a:t>
            </a:r>
            <a:r>
              <a:rPr lang="en-US" altLang="zh-CN" dirty="0" smtClean="0">
                <a:ea typeface="楷体_GB2312" pitchFamily="49" charset="-122"/>
              </a:rPr>
              <a:t>&lt;</a:t>
            </a:r>
            <a:r>
              <a:rPr lang="en-US" altLang="zh-CN" i="1" dirty="0" smtClean="0">
                <a:ea typeface="楷体_GB2312" pitchFamily="49" charset="-122"/>
              </a:rPr>
              <a:t>Z</a:t>
            </a:r>
            <a:r>
              <a:rPr lang="en-US" altLang="zh-CN" dirty="0" smtClean="0">
                <a:ea typeface="楷体_GB2312" pitchFamily="49" charset="-122"/>
              </a:rPr>
              <a:t>&lt;2.99</a:t>
            </a:r>
            <a:r>
              <a:rPr lang="zh-CN" altLang="en-US" dirty="0" smtClean="0">
                <a:ea typeface="楷体_GB2312" pitchFamily="49" charset="-122"/>
              </a:rPr>
              <a:t>，中等违约风险；</a:t>
            </a:r>
            <a:r>
              <a:rPr lang="en-US" altLang="zh-CN" i="1" dirty="0" smtClean="0">
                <a:ea typeface="楷体_GB2312" pitchFamily="49" charset="-122"/>
              </a:rPr>
              <a:t> Z</a:t>
            </a:r>
            <a:r>
              <a:rPr lang="en-US" altLang="zh-CN" dirty="0" smtClean="0">
                <a:ea typeface="楷体_GB2312" pitchFamily="49" charset="-122"/>
              </a:rPr>
              <a:t>&gt;2.99</a:t>
            </a:r>
            <a:r>
              <a:rPr lang="zh-CN" altLang="en-US" dirty="0" smtClean="0">
                <a:ea typeface="楷体_GB2312" pitchFamily="49" charset="-122"/>
              </a:rPr>
              <a:t>，低违约风险。</a:t>
            </a:r>
            <a:endParaRPr lang="zh-CN" altLang="en-US" dirty="0" smtClean="0">
              <a:solidFill>
                <a:srgbClr val="070605"/>
              </a:solidFill>
              <a:ea typeface="楷体_GB2312" pitchFamily="49" charset="-122"/>
            </a:endParaRPr>
          </a:p>
          <a:p>
            <a:pPr algn="just">
              <a:lnSpc>
                <a:spcPct val="140000"/>
              </a:lnSpc>
              <a:spcBef>
                <a:spcPct val="20000"/>
              </a:spcBef>
            </a:pPr>
            <a:endParaRPr lang="zh-CN" altLang="en-US" dirty="0">
              <a:ea typeface="楷体_GB2312" pitchFamily="49" charset="-122"/>
            </a:endParaRPr>
          </a:p>
        </p:txBody>
      </p:sp>
      <p:graphicFrame>
        <p:nvGraphicFramePr>
          <p:cNvPr id="317442" name="Object 2"/>
          <p:cNvGraphicFramePr>
            <a:graphicFrameLocks noChangeAspect="1"/>
          </p:cNvGraphicFramePr>
          <p:nvPr/>
        </p:nvGraphicFramePr>
        <p:xfrm>
          <a:off x="2470150" y="4652962"/>
          <a:ext cx="6140450" cy="514350"/>
        </p:xfrm>
        <a:graphic>
          <a:graphicData uri="http://schemas.openxmlformats.org/presentationml/2006/ole">
            <p:oleObj spid="_x0000_s317442" name="Equation" r:id="rId4" imgW="2273040" imgH="190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0"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3"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4" presetID="3" presetClass="entr" presetSubtype="10" fill="hold" grpId="0" nodeType="withEffect">
                                  <p:stCondLst>
                                    <p:cond delay="0"/>
                                  </p:stCondLst>
                                  <p:childTnLst>
                                    <p:set>
                                      <p:cBhvr>
                                        <p:cTn id="15"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16" dur="500"/>
                                        <p:tgtEl>
                                          <p:spTgt spid="89091">
                                            <p:txEl>
                                              <p:pRg st="3" end="3"/>
                                            </p:txEl>
                                          </p:spTgt>
                                        </p:tgtEl>
                                      </p:cBhvr>
                                    </p:animEffect>
                                  </p:childTnLst>
                                  <p:subTnLst>
                                    <p:animClr>
                                      <p:cBhvr override="childStyle">
                                        <p:cTn dur="1" fill="hold" display="0" masterRel="nextClick" afterEffect="1"/>
                                        <p:tgtEl>
                                          <p:spTgt spid="89091">
                                            <p:txEl>
                                              <p:pRg st="3" end="3"/>
                                            </p:txEl>
                                          </p:spTgt>
                                        </p:tgtEl>
                                        <p:attrNameLst>
                                          <p:attrName>ppt_c</p:attrName>
                                        </p:attrNameLst>
                                      </p:cBhvr>
                                      <p:to>
                                        <a:schemeClr val="folHlink"/>
                                      </p:to>
                                    </p:animClr>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3" presetClass="entr" presetSubtype="10" fill="hold" grpId="0" nodeType="with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19" dur="500"/>
                                        <p:tgtEl>
                                          <p:spTgt spid="89091">
                                            <p:txEl>
                                              <p:pRg st="4" end="4"/>
                                            </p:txEl>
                                          </p:spTgt>
                                        </p:tgtEl>
                                      </p:cBhvr>
                                    </p:animEffect>
                                  </p:childTnLst>
                                  <p:subTnLst>
                                    <p:animClr>
                                      <p:cBhvr override="childStyle">
                                        <p:cTn dur="1" fill="hold" display="0" masterRel="nextClick" afterEffect="1"/>
                                        <p:tgtEl>
                                          <p:spTgt spid="89091">
                                            <p:txEl>
                                              <p:pRg st="4" end="4"/>
                                            </p:txEl>
                                          </p:spTgt>
                                        </p:tgtEl>
                                        <p:attrNameLst>
                                          <p:attrName>ppt_c</p:attrName>
                                        </p:attrNameLst>
                                      </p:cBhvr>
                                      <p:to>
                                        <a:schemeClr val="folHlink"/>
                                      </p:to>
                                    </p:animClr>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0" presetID="3" presetClass="entr" presetSubtype="10" fill="hold" grpId="0" nodeType="withEffect">
                                  <p:stCondLst>
                                    <p:cond delay="0"/>
                                  </p:stCondLst>
                                  <p:childTnLst>
                                    <p:set>
                                      <p:cBhvr>
                                        <p:cTn id="21"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22" dur="500"/>
                                        <p:tgtEl>
                                          <p:spTgt spid="89091">
                                            <p:txEl>
                                              <p:pRg st="5" end="5"/>
                                            </p:txEl>
                                          </p:spTgt>
                                        </p:tgtEl>
                                      </p:cBhvr>
                                    </p:animEffect>
                                  </p:childTnLst>
                                  <p:subTnLst>
                                    <p:animClr>
                                      <p:cBhvr override="childStyle">
                                        <p:cTn dur="1" fill="hold" display="0" masterRel="nextClick" afterEffect="1"/>
                                        <p:tgtEl>
                                          <p:spTgt spid="89091">
                                            <p:txEl>
                                              <p:pRg st="5" end="5"/>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091">
                                            <p:txEl>
                                              <p:pRg st="6" end="6"/>
                                            </p:txEl>
                                          </p:spTgt>
                                        </p:tgtEl>
                                        <p:attrNameLst>
                                          <p:attrName>style.visibility</p:attrName>
                                        </p:attrNameLst>
                                      </p:cBhvr>
                                      <p:to>
                                        <p:strVal val="visible"/>
                                      </p:to>
                                    </p:set>
                                    <p:animEffect transition="in" filter="blinds(horizontal)">
                                      <p:cBhvr>
                                        <p:cTn id="27" dur="500"/>
                                        <p:tgtEl>
                                          <p:spTgt spid="89091">
                                            <p:txEl>
                                              <p:pRg st="6" end="6"/>
                                            </p:txEl>
                                          </p:spTgt>
                                        </p:tgtEl>
                                      </p:cBhvr>
                                    </p:animEffect>
                                  </p:childTnLst>
                                  <p:subTnLst>
                                    <p:animClr>
                                      <p:cBhvr override="childStyle">
                                        <p:cTn dur="1" fill="hold" display="0" masterRel="nextClick" afterEffect="1"/>
                                        <p:tgtEl>
                                          <p:spTgt spid="89091">
                                            <p:txEl>
                                              <p:pRg st="6" end="6"/>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3" presetClass="entr" presetSubtype="10" fill="hold" nodeType="withEffect">
                                  <p:stCondLst>
                                    <p:cond delay="0"/>
                                  </p:stCondLst>
                                  <p:childTnLst>
                                    <p:set>
                                      <p:cBhvr>
                                        <p:cTn id="29" dur="1" fill="hold">
                                          <p:stCondLst>
                                            <p:cond delay="0"/>
                                          </p:stCondLst>
                                        </p:cTn>
                                        <p:tgtEl>
                                          <p:spTgt spid="317442"/>
                                        </p:tgtEl>
                                        <p:attrNameLst>
                                          <p:attrName>style.visibility</p:attrName>
                                        </p:attrNameLst>
                                      </p:cBhvr>
                                      <p:to>
                                        <p:strVal val="visible"/>
                                      </p:to>
                                    </p:set>
                                    <p:animEffect transition="in" filter="blinds(horizontal)">
                                      <p:cBhvr>
                                        <p:cTn id="30" dur="500"/>
                                        <p:tgtEl>
                                          <p:spTgt spid="317442"/>
                                        </p:tgtEl>
                                      </p:cBhvr>
                                    </p:animEffect>
                                  </p:childTnLst>
                                  <p:subTnLst>
                                    <p:animClr>
                                      <p:cBhvr override="childStyle">
                                        <p:cTn dur="1" fill="hold" display="0" masterRel="nextClick" afterEffect="1"/>
                                        <p:tgtEl>
                                          <p:spTgt spid="317442"/>
                                        </p:tgtEl>
                                        <p:attrNameLst>
                                          <p:attrName>ppt_c</p:attrName>
                                        </p:attrNameLst>
                                      </p:cBhvr>
                                      <p:to>
                                        <a:schemeClr val="folHlink"/>
                                      </p:to>
                                    </p:animClr>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9091">
                                            <p:txEl>
                                              <p:pRg st="7" end="7"/>
                                            </p:txEl>
                                          </p:spTgt>
                                        </p:tgtEl>
                                        <p:attrNameLst>
                                          <p:attrName>style.visibility</p:attrName>
                                        </p:attrNameLst>
                                      </p:cBhvr>
                                      <p:to>
                                        <p:strVal val="visible"/>
                                      </p:to>
                                    </p:set>
                                    <p:animEffect transition="in" filter="blinds(horizontal)">
                                      <p:cBhvr>
                                        <p:cTn id="35" dur="500"/>
                                        <p:tgtEl>
                                          <p:spTgt spid="89091">
                                            <p:txEl>
                                              <p:pRg st="7" end="7"/>
                                            </p:txEl>
                                          </p:spTgt>
                                        </p:tgtEl>
                                      </p:cBhvr>
                                    </p:animEffect>
                                  </p:childTnLst>
                                  <p:subTnLst>
                                    <p:animClr>
                                      <p:cBhvr override="childStyle">
                                        <p:cTn dur="1" fill="hold" display="0" masterRel="nextClick" afterEffect="1"/>
                                        <p:tgtEl>
                                          <p:spTgt spid="89091">
                                            <p:txEl>
                                              <p:pRg st="7" end="7"/>
                                            </p:txEl>
                                          </p:spTgt>
                                        </p:tgtEl>
                                        <p:attrNameLst>
                                          <p:attrName>ppt_c</p:attrName>
                                        </p:attrNameLst>
                                      </p:cBhvr>
                                      <p:to>
                                        <a:schemeClr val="folHlink"/>
                                      </p:to>
                                    </p:animClr>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线性判别模型举例</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196752"/>
            <a:ext cx="8229600" cy="5112568"/>
          </a:xfrm>
        </p:spPr>
        <p:txBody>
          <a:bodyPr/>
          <a:lstStyle/>
          <a:p>
            <a:pPr algn="just"/>
            <a:r>
              <a:rPr lang="zh-CN" altLang="en-US" dirty="0" smtClean="0">
                <a:ea typeface="楷体_GB2312" pitchFamily="49" charset="-122"/>
              </a:rPr>
              <a:t>假设借款公司的各个财务比率如下：</a:t>
            </a:r>
            <a:r>
              <a:rPr lang="en-US" altLang="zh-CN" i="1" dirty="0" smtClean="0">
                <a:ea typeface="楷体_GB2312" pitchFamily="49" charset="-122"/>
              </a:rPr>
              <a:t>X</a:t>
            </a:r>
            <a:r>
              <a:rPr lang="en-US" altLang="zh-CN" baseline="-30000" dirty="0" smtClean="0">
                <a:ea typeface="楷体_GB2312" pitchFamily="49" charset="-122"/>
              </a:rPr>
              <a:t>1</a:t>
            </a:r>
            <a:r>
              <a:rPr lang="en-US" altLang="zh-CN" dirty="0" smtClean="0">
                <a:ea typeface="楷体_GB2312" pitchFamily="49" charset="-122"/>
              </a:rPr>
              <a:t>=0.2</a:t>
            </a:r>
            <a:r>
              <a:rPr lang="zh-CN" altLang="en-US" dirty="0" smtClean="0">
                <a:ea typeface="楷体_GB2312" pitchFamily="49" charset="-122"/>
              </a:rPr>
              <a:t>，</a:t>
            </a:r>
            <a:r>
              <a:rPr lang="en-US" altLang="zh-CN" i="1" dirty="0" smtClean="0">
                <a:ea typeface="楷体_GB2312" pitchFamily="49" charset="-122"/>
              </a:rPr>
              <a:t>X</a:t>
            </a:r>
            <a:r>
              <a:rPr lang="en-US" altLang="zh-CN" baseline="-30000" dirty="0" smtClean="0">
                <a:ea typeface="楷体_GB2312" pitchFamily="49" charset="-122"/>
              </a:rPr>
              <a:t>2</a:t>
            </a:r>
            <a:r>
              <a:rPr lang="en-US" altLang="zh-CN" dirty="0" smtClean="0">
                <a:ea typeface="楷体_GB2312" pitchFamily="49" charset="-122"/>
              </a:rPr>
              <a:t>=0</a:t>
            </a:r>
            <a:r>
              <a:rPr lang="zh-CN" altLang="en-US" dirty="0" smtClean="0">
                <a:ea typeface="楷体_GB2312" pitchFamily="49" charset="-122"/>
              </a:rPr>
              <a:t>，</a:t>
            </a:r>
            <a:r>
              <a:rPr lang="en-US" altLang="zh-CN" i="1" dirty="0" smtClean="0">
                <a:ea typeface="楷体_GB2312" pitchFamily="49" charset="-122"/>
              </a:rPr>
              <a:t>X</a:t>
            </a:r>
            <a:r>
              <a:rPr lang="en-US" altLang="zh-CN" baseline="-30000" dirty="0" smtClean="0">
                <a:ea typeface="楷体_GB2312" pitchFamily="49" charset="-122"/>
              </a:rPr>
              <a:t>3</a:t>
            </a:r>
            <a:r>
              <a:rPr lang="en-US" altLang="zh-CN" dirty="0" smtClean="0">
                <a:ea typeface="楷体_GB2312" pitchFamily="49" charset="-122"/>
              </a:rPr>
              <a:t>= -0.2</a:t>
            </a:r>
            <a:r>
              <a:rPr lang="zh-CN" altLang="en-US" dirty="0" smtClean="0">
                <a:ea typeface="楷体_GB2312" pitchFamily="49" charset="-122"/>
              </a:rPr>
              <a:t>，</a:t>
            </a:r>
            <a:r>
              <a:rPr lang="en-US" altLang="zh-CN" i="1" dirty="0" smtClean="0">
                <a:ea typeface="楷体_GB2312" pitchFamily="49" charset="-122"/>
              </a:rPr>
              <a:t>X</a:t>
            </a:r>
            <a:r>
              <a:rPr lang="en-US" altLang="zh-CN" baseline="-30000" dirty="0" smtClean="0">
                <a:ea typeface="楷体_GB2312" pitchFamily="49" charset="-122"/>
              </a:rPr>
              <a:t>4</a:t>
            </a:r>
            <a:r>
              <a:rPr lang="en-US" altLang="zh-CN" dirty="0" smtClean="0">
                <a:ea typeface="楷体_GB2312" pitchFamily="49" charset="-122"/>
              </a:rPr>
              <a:t>=0.1</a:t>
            </a:r>
            <a:r>
              <a:rPr lang="zh-CN" altLang="en-US" dirty="0" smtClean="0">
                <a:ea typeface="楷体_GB2312" pitchFamily="49" charset="-122"/>
              </a:rPr>
              <a:t>，</a:t>
            </a:r>
            <a:r>
              <a:rPr lang="en-US" altLang="zh-CN" i="1" dirty="0" smtClean="0">
                <a:ea typeface="楷体_GB2312" pitchFamily="49" charset="-122"/>
              </a:rPr>
              <a:t>X</a:t>
            </a:r>
            <a:r>
              <a:rPr lang="en-US" altLang="zh-CN" baseline="-30000" dirty="0" smtClean="0">
                <a:ea typeface="楷体_GB2312" pitchFamily="49" charset="-122"/>
              </a:rPr>
              <a:t>5</a:t>
            </a:r>
            <a:r>
              <a:rPr lang="en-US" altLang="zh-CN" dirty="0" smtClean="0">
                <a:ea typeface="楷体_GB2312" pitchFamily="49" charset="-122"/>
              </a:rPr>
              <a:t>=2</a:t>
            </a:r>
            <a:r>
              <a:rPr lang="zh-CN" altLang="en-US" dirty="0" smtClean="0">
                <a:ea typeface="楷体_GB2312" pitchFamily="49" charset="-122"/>
              </a:rPr>
              <a:t>。</a:t>
            </a:r>
            <a:endParaRPr lang="en-US" altLang="zh-CN" dirty="0" smtClean="0">
              <a:ea typeface="楷体_GB2312" pitchFamily="49" charset="-122"/>
            </a:endParaRPr>
          </a:p>
          <a:p>
            <a:pPr lvl="1" algn="just"/>
            <a:r>
              <a:rPr lang="en-US" altLang="zh-CN" i="1" dirty="0" smtClean="0">
                <a:ea typeface="楷体_GB2312" pitchFamily="49" charset="-122"/>
              </a:rPr>
              <a:t>X</a:t>
            </a:r>
            <a:r>
              <a:rPr lang="en-US" altLang="zh-CN" baseline="-30000" dirty="0" smtClean="0">
                <a:ea typeface="楷体_GB2312" pitchFamily="49" charset="-122"/>
              </a:rPr>
              <a:t>2</a:t>
            </a:r>
            <a:r>
              <a:rPr lang="en-US" altLang="zh-CN" dirty="0" smtClean="0">
                <a:ea typeface="楷体_GB2312" pitchFamily="49" charset="-122"/>
              </a:rPr>
              <a:t>=0</a:t>
            </a:r>
            <a:r>
              <a:rPr lang="zh-CN" altLang="en-US" dirty="0" smtClean="0">
                <a:ea typeface="楷体_GB2312" pitchFamily="49" charset="-122"/>
              </a:rPr>
              <a:t>和</a:t>
            </a:r>
            <a:r>
              <a:rPr lang="en-US" altLang="zh-CN" i="1" dirty="0" smtClean="0">
                <a:ea typeface="楷体_GB2312" pitchFamily="49" charset="-122"/>
              </a:rPr>
              <a:t>X</a:t>
            </a:r>
            <a:r>
              <a:rPr lang="en-US" altLang="zh-CN" baseline="-30000" dirty="0" smtClean="0">
                <a:ea typeface="楷体_GB2312" pitchFamily="49" charset="-122"/>
              </a:rPr>
              <a:t>3</a:t>
            </a:r>
            <a:r>
              <a:rPr lang="en-US" altLang="zh-CN" dirty="0" smtClean="0">
                <a:ea typeface="楷体_GB2312" pitchFamily="49" charset="-122"/>
              </a:rPr>
              <a:t>= -0.2</a:t>
            </a:r>
            <a:r>
              <a:rPr lang="zh-CN" altLang="en-US" dirty="0" smtClean="0">
                <a:ea typeface="楷体_GB2312" pitchFamily="49" charset="-122"/>
              </a:rPr>
              <a:t>表明，该公司近期的收入为负，或发生了损失。</a:t>
            </a:r>
            <a:r>
              <a:rPr lang="en-US" altLang="zh-CN" i="1" dirty="0" smtClean="0">
                <a:ea typeface="楷体_GB2312" pitchFamily="49" charset="-122"/>
              </a:rPr>
              <a:t>X</a:t>
            </a:r>
            <a:r>
              <a:rPr lang="en-US" altLang="zh-CN" baseline="-30000" dirty="0" smtClean="0">
                <a:ea typeface="楷体_GB2312" pitchFamily="49" charset="-122"/>
              </a:rPr>
              <a:t>4</a:t>
            </a:r>
            <a:r>
              <a:rPr lang="en-US" altLang="zh-CN" dirty="0" smtClean="0">
                <a:ea typeface="楷体_GB2312" pitchFamily="49" charset="-122"/>
              </a:rPr>
              <a:t>=0.1</a:t>
            </a:r>
            <a:r>
              <a:rPr lang="zh-CN" altLang="en-US" dirty="0" smtClean="0">
                <a:ea typeface="楷体_GB2312" pitchFamily="49" charset="-122"/>
              </a:rPr>
              <a:t>表明借款人的杠杆比率很高，</a:t>
            </a:r>
          </a:p>
          <a:p>
            <a:pPr lvl="1" algn="just"/>
            <a:r>
              <a:rPr lang="en-US" altLang="zh-CN" i="1" dirty="0" smtClean="0">
                <a:ea typeface="楷体_GB2312" pitchFamily="49" charset="-122"/>
              </a:rPr>
              <a:t>X</a:t>
            </a:r>
            <a:r>
              <a:rPr lang="en-US" altLang="zh-CN" baseline="-30000" dirty="0" smtClean="0">
                <a:ea typeface="楷体_GB2312" pitchFamily="49" charset="-122"/>
              </a:rPr>
              <a:t>1</a:t>
            </a:r>
            <a:r>
              <a:rPr lang="en-US" altLang="zh-CN" dirty="0" smtClean="0">
                <a:ea typeface="楷体_GB2312" pitchFamily="49" charset="-122"/>
              </a:rPr>
              <a:t>=0.2</a:t>
            </a:r>
            <a:r>
              <a:rPr lang="zh-CN" altLang="en-US" dirty="0" smtClean="0">
                <a:ea typeface="楷体_GB2312" pitchFamily="49" charset="-122"/>
              </a:rPr>
              <a:t>和</a:t>
            </a:r>
            <a:r>
              <a:rPr lang="en-US" altLang="zh-CN" i="1" dirty="0" smtClean="0">
                <a:ea typeface="楷体_GB2312" pitchFamily="49" charset="-122"/>
              </a:rPr>
              <a:t>X</a:t>
            </a:r>
            <a:r>
              <a:rPr lang="en-US" altLang="zh-CN" baseline="-30000" dirty="0" smtClean="0">
                <a:ea typeface="楷体_GB2312" pitchFamily="49" charset="-122"/>
              </a:rPr>
              <a:t>5</a:t>
            </a:r>
            <a:r>
              <a:rPr lang="en-US" altLang="zh-CN" dirty="0" smtClean="0">
                <a:ea typeface="楷体_GB2312" pitchFamily="49" charset="-122"/>
              </a:rPr>
              <a:t>=2</a:t>
            </a:r>
            <a:r>
              <a:rPr lang="zh-CN" altLang="en-US" dirty="0" smtClean="0">
                <a:ea typeface="楷体_GB2312" pitchFamily="49" charset="-122"/>
              </a:rPr>
              <a:t>表明该公司的流动性适当，并且销售也较稳定。</a:t>
            </a:r>
          </a:p>
          <a:p>
            <a:pPr algn="just"/>
            <a:r>
              <a:rPr lang="en-US" altLang="zh-CN" i="1" dirty="0" smtClean="0">
                <a:ea typeface="楷体_GB2312" pitchFamily="49" charset="-122"/>
              </a:rPr>
              <a:t>Z</a:t>
            </a:r>
            <a:r>
              <a:rPr lang="en-US" altLang="zh-CN" dirty="0" smtClean="0">
                <a:ea typeface="楷体_GB2312" pitchFamily="49" charset="-122"/>
              </a:rPr>
              <a:t>=1.2×0.2+1.4×0+3.3×-0.2+0.6×0.1+1×2= 1.64</a:t>
            </a:r>
          </a:p>
          <a:p>
            <a:r>
              <a:rPr lang="en-US" altLang="zh-CN" i="1" dirty="0" smtClean="0">
                <a:ea typeface="楷体_GB2312" pitchFamily="49" charset="-122"/>
              </a:rPr>
              <a:t>Z</a:t>
            </a:r>
            <a:r>
              <a:rPr lang="en-US" altLang="zh-CN" dirty="0" smtClean="0">
                <a:ea typeface="楷体_GB2312" pitchFamily="49" charset="-122"/>
              </a:rPr>
              <a:t> = 1.64 &lt;1.81</a:t>
            </a:r>
            <a:r>
              <a:rPr lang="zh-CN" altLang="en-US" dirty="0" smtClean="0">
                <a:ea typeface="楷体_GB2312" pitchFamily="49" charset="-122"/>
              </a:rPr>
              <a:t>，借款公司属于高违约风险。</a:t>
            </a:r>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0"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3"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18" dur="500"/>
                                        <p:tgtEl>
                                          <p:spTgt spid="89091">
                                            <p:txEl>
                                              <p:pRg st="3" end="3"/>
                                            </p:txEl>
                                          </p:spTgt>
                                        </p:tgtEl>
                                      </p:cBhvr>
                                    </p:animEffect>
                                  </p:childTnLst>
                                  <p:subTnLst>
                                    <p:animClr>
                                      <p:cBhvr override="childStyle">
                                        <p:cTn dur="1" fill="hold" display="0" masterRel="nextClick" afterEffect="1"/>
                                        <p:tgtEl>
                                          <p:spTgt spid="89091">
                                            <p:txEl>
                                              <p:pRg st="3" end="3"/>
                                            </p:txEl>
                                          </p:spTgt>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3" dur="500"/>
                                        <p:tgtEl>
                                          <p:spTgt spid="89091">
                                            <p:txEl>
                                              <p:pRg st="4" end="4"/>
                                            </p:txEl>
                                          </p:spTgt>
                                        </p:tgtEl>
                                      </p:cBhvr>
                                    </p:animEffect>
                                  </p:childTnLst>
                                  <p:subTnLst>
                                    <p:animClr>
                                      <p:cBhvr override="childStyle">
                                        <p:cTn dur="1" fill="hold" display="0" masterRel="nextClick" afterEffect="1"/>
                                        <p:tgtEl>
                                          <p:spTgt spid="89091">
                                            <p:txEl>
                                              <p:pRg st="4" end="4"/>
                                            </p:txEl>
                                          </p:spTgt>
                                        </p:tgtEl>
                                        <p:attrNameLst>
                                          <p:attrName>ppt_c</p:attrName>
                                        </p:attrNameLst>
                                      </p:cBhvr>
                                      <p:to>
                                        <a:schemeClr val="folHlink"/>
                                      </p:to>
                                    </p:animClr>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en-US" altLang="zh-CN" dirty="0" smtClean="0"/>
              <a:t>P339</a:t>
            </a:r>
            <a:r>
              <a:rPr lang="zh-CN" altLang="en-US" dirty="0" smtClean="0"/>
              <a:t>（中文，</a:t>
            </a:r>
            <a:r>
              <a:rPr lang="en-US" altLang="zh-CN" dirty="0" smtClean="0"/>
              <a:t>324</a:t>
            </a:r>
            <a:r>
              <a:rPr lang="zh-CN" altLang="en-US" dirty="0" smtClean="0"/>
              <a:t>页），</a:t>
            </a:r>
            <a:r>
              <a:rPr lang="en-US" altLang="zh-CN" dirty="0" smtClean="0"/>
              <a:t>Q18</a:t>
            </a:r>
          </a:p>
          <a:p>
            <a:endParaRPr lang="en-US" altLang="zh-CN" dirty="0" smtClean="0"/>
          </a:p>
          <a:p>
            <a:r>
              <a:rPr lang="en-US" altLang="zh-CN" dirty="0" smtClean="0"/>
              <a:t>P339</a:t>
            </a:r>
            <a:r>
              <a:rPr lang="zh-CN" altLang="en-US" dirty="0" smtClean="0"/>
              <a:t> （中文，</a:t>
            </a:r>
            <a:r>
              <a:rPr lang="en-US" altLang="zh-CN" dirty="0" smtClean="0"/>
              <a:t>324</a:t>
            </a:r>
            <a:r>
              <a:rPr lang="zh-CN" altLang="en-US" dirty="0" smtClean="0"/>
              <a:t>页），</a:t>
            </a:r>
            <a:r>
              <a:rPr lang="en-US" altLang="zh-CN" dirty="0" smtClean="0"/>
              <a:t>Q20</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期限结构法 </a:t>
            </a:r>
            <a:r>
              <a:rPr lang="en-US" altLang="zh-CN" dirty="0" smtClean="0">
                <a:ea typeface="楷体_GB2312" pitchFamily="49" charset="-122"/>
              </a:rPr>
              <a:t>Term Structure Derivation</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340768"/>
            <a:ext cx="8229600" cy="4968552"/>
          </a:xfrm>
        </p:spPr>
        <p:txBody>
          <a:bodyPr/>
          <a:lstStyle/>
          <a:p>
            <a:r>
              <a:rPr lang="zh-CN" altLang="en-US" dirty="0" smtClean="0">
                <a:solidFill>
                  <a:srgbClr val="070605"/>
                </a:solidFill>
              </a:rPr>
              <a:t>金融机构根据市场利率信息，推算借款人的信用风险溢价和违约概率。</a:t>
            </a:r>
            <a:endParaRPr lang="en-US" altLang="zh-CN" dirty="0" smtClean="0">
              <a:solidFill>
                <a:srgbClr val="070605"/>
              </a:solidFill>
            </a:endParaRPr>
          </a:p>
          <a:p>
            <a:pPr lvl="1"/>
            <a:r>
              <a:rPr lang="zh-CN" altLang="en-US" dirty="0" smtClean="0">
                <a:solidFill>
                  <a:srgbClr val="070605"/>
                </a:solidFill>
              </a:rPr>
              <a:t>金融机构使用评级机构提供的信用质量信息，而不是自己的信息。</a:t>
            </a:r>
            <a:endParaRPr lang="en-US" altLang="zh-CN" dirty="0" smtClean="0">
              <a:solidFill>
                <a:srgbClr val="070605"/>
              </a:solidFill>
            </a:endParaRPr>
          </a:p>
          <a:p>
            <a:pPr lvl="1"/>
            <a:r>
              <a:rPr lang="zh-CN" altLang="en-US" dirty="0" smtClean="0">
                <a:solidFill>
                  <a:srgbClr val="070605"/>
                </a:solidFill>
              </a:rPr>
              <a:t>无风险零息国债的收益率 </a:t>
            </a:r>
            <a:r>
              <a:rPr lang="en-US" altLang="zh-CN" dirty="0" smtClean="0">
                <a:solidFill>
                  <a:srgbClr val="070605"/>
                </a:solidFill>
              </a:rPr>
              <a:t>vs. </a:t>
            </a:r>
            <a:r>
              <a:rPr lang="zh-CN" altLang="en-US" dirty="0" smtClean="0">
                <a:solidFill>
                  <a:srgbClr val="070605"/>
                </a:solidFill>
              </a:rPr>
              <a:t>相同信用级别的折价公司债券的收益率。</a:t>
            </a:r>
            <a:endParaRPr lang="en-US" altLang="zh-CN" dirty="0" smtClean="0">
              <a:solidFill>
                <a:srgbClr val="070605"/>
              </a:solidFill>
            </a:endParaRPr>
          </a:p>
          <a:p>
            <a:r>
              <a:rPr lang="zh-CN" altLang="en-US" dirty="0" smtClean="0">
                <a:solidFill>
                  <a:srgbClr val="070605"/>
                </a:solidFill>
              </a:rPr>
              <a:t>单期债务的违约概率</a:t>
            </a:r>
          </a:p>
          <a:p>
            <a:r>
              <a:rPr lang="zh-CN" altLang="en-US" dirty="0" smtClean="0">
                <a:solidFill>
                  <a:srgbClr val="070605"/>
                </a:solidFill>
              </a:rPr>
              <a:t>多期债务的违约概率</a:t>
            </a:r>
            <a:endParaRPr lang="zh-CN" altLang="en-US" dirty="0">
              <a:solidFill>
                <a:srgbClr val="07060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0"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3"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18" dur="500"/>
                                        <p:tgtEl>
                                          <p:spTgt spid="89091">
                                            <p:txEl>
                                              <p:pRg st="3" end="3"/>
                                            </p:txEl>
                                          </p:spTgt>
                                        </p:tgtEl>
                                      </p:cBhvr>
                                    </p:animEffect>
                                  </p:childTnLst>
                                  <p:subTnLst>
                                    <p:animClr>
                                      <p:cBhvr override="childStyle">
                                        <p:cTn dur="1" fill="hold" display="0" masterRel="nextClick" afterEffect="1"/>
                                        <p:tgtEl>
                                          <p:spTgt spid="89091">
                                            <p:txEl>
                                              <p:pRg st="3" end="3"/>
                                            </p:txEl>
                                          </p:spTgt>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3" dur="500"/>
                                        <p:tgtEl>
                                          <p:spTgt spid="89091">
                                            <p:txEl>
                                              <p:pRg st="4" end="4"/>
                                            </p:txEl>
                                          </p:spTgt>
                                        </p:tgtEl>
                                      </p:cBhvr>
                                    </p:animEffect>
                                  </p:childTnLst>
                                  <p:subTnLst>
                                    <p:animClr>
                                      <p:cBhvr override="childStyle">
                                        <p:cTn dur="1" fill="hold" display="0" masterRel="nextClick" afterEffect="1"/>
                                        <p:tgtEl>
                                          <p:spTgt spid="89091">
                                            <p:txEl>
                                              <p:pRg st="4" end="4"/>
                                            </p:txEl>
                                          </p:spTgt>
                                        </p:tgtEl>
                                        <p:attrNameLst>
                                          <p:attrName>ppt_c</p:attrName>
                                        </p:attrNameLst>
                                      </p:cBhvr>
                                      <p:to>
                                        <a:schemeClr val="folHlink"/>
                                      </p:to>
                                    </p:animClr>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风险价值 </a:t>
            </a:r>
            <a:r>
              <a:rPr lang="en-US" altLang="zh-CN" dirty="0" smtClean="0"/>
              <a:t>Value At Risk</a:t>
            </a:r>
            <a:endParaRPr lang="zh-CN" altLang="en-US" dirty="0"/>
          </a:p>
        </p:txBody>
      </p:sp>
      <p:sp>
        <p:nvSpPr>
          <p:cNvPr id="3" name="内容占位符 2"/>
          <p:cNvSpPr>
            <a:spLocks noGrp="1"/>
          </p:cNvSpPr>
          <p:nvPr>
            <p:ph idx="1"/>
          </p:nvPr>
        </p:nvSpPr>
        <p:spPr/>
        <p:txBody>
          <a:bodyPr/>
          <a:lstStyle/>
          <a:p>
            <a:r>
              <a:rPr lang="zh-CN" altLang="en-US" dirty="0" smtClean="0"/>
              <a:t>假设资产组合市场价值的波动互相独立，则</a:t>
            </a:r>
            <a:r>
              <a:rPr lang="en-US" altLang="zh-CN" i="1" dirty="0" smtClean="0"/>
              <a:t>N</a:t>
            </a:r>
            <a:r>
              <a:rPr lang="zh-CN" altLang="en-US" dirty="0" smtClean="0"/>
              <a:t>天期的风险价值为</a:t>
            </a:r>
            <a:endParaRPr lang="en-US" altLang="zh-CN" dirty="0" smtClean="0"/>
          </a:p>
          <a:p>
            <a:endParaRPr lang="en-US" altLang="zh-CN" dirty="0" smtClean="0"/>
          </a:p>
          <a:p>
            <a:pPr>
              <a:buNone/>
            </a:pPr>
            <a:endParaRPr lang="zh-CN" altLang="en-US" dirty="0"/>
          </a:p>
        </p:txBody>
      </p:sp>
      <p:graphicFrame>
        <p:nvGraphicFramePr>
          <p:cNvPr id="140290" name="Object 2"/>
          <p:cNvGraphicFramePr>
            <a:graphicFrameLocks noChangeAspect="1"/>
          </p:cNvGraphicFramePr>
          <p:nvPr/>
        </p:nvGraphicFramePr>
        <p:xfrm>
          <a:off x="1187624" y="2852936"/>
          <a:ext cx="6342062" cy="2008187"/>
        </p:xfrm>
        <a:graphic>
          <a:graphicData uri="http://schemas.openxmlformats.org/presentationml/2006/ole">
            <p:oleObj spid="_x0000_s140290" name="Equation" r:id="rId4" imgW="2361960" imgH="7491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40290"/>
                                        </p:tgtEl>
                                        <p:attrNameLst>
                                          <p:attrName>style.visibility</p:attrName>
                                        </p:attrNameLst>
                                      </p:cBhvr>
                                      <p:to>
                                        <p:strVal val="visible"/>
                                      </p:to>
                                    </p:set>
                                    <p:animEffect transition="in" filter="blinds(horizontal)">
                                      <p:cBhvr>
                                        <p:cTn id="10" dur="500"/>
                                        <p:tgtEl>
                                          <p:spTgt spid="140290"/>
                                        </p:tgtEl>
                                      </p:cBhvr>
                                    </p:animEffect>
                                  </p:childTnLst>
                                  <p:subTnLst>
                                    <p:animClr>
                                      <p:cBhvr override="childStyle">
                                        <p:cTn dur="1" fill="hold" display="0" masterRel="nextClick" afterEffect="1"/>
                                        <p:tgtEl>
                                          <p:spTgt spid="140290"/>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单期违约概率</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340768"/>
            <a:ext cx="8229600" cy="4968552"/>
          </a:xfrm>
        </p:spPr>
        <p:txBody>
          <a:bodyPr/>
          <a:lstStyle/>
          <a:p>
            <a:pPr>
              <a:lnSpc>
                <a:spcPct val="150000"/>
              </a:lnSpc>
            </a:pPr>
            <a:r>
              <a:rPr lang="zh-CN" altLang="en-US" dirty="0" smtClean="0">
                <a:solidFill>
                  <a:srgbClr val="070605"/>
                </a:solidFill>
              </a:rPr>
              <a:t>假设投资者要求公司债券期望回报率等于无风险收益率。借款人违约时不偿还任何本息。</a:t>
            </a:r>
            <a:endParaRPr lang="en-US" altLang="zh-CN" dirty="0" smtClean="0">
              <a:solidFill>
                <a:srgbClr val="070605"/>
              </a:solidFill>
            </a:endParaRPr>
          </a:p>
          <a:p>
            <a:pPr>
              <a:lnSpc>
                <a:spcPct val="150000"/>
              </a:lnSpc>
            </a:pPr>
            <a:r>
              <a:rPr lang="zh-CN" altLang="en-US" dirty="0" smtClean="0">
                <a:solidFill>
                  <a:srgbClr val="070605"/>
                </a:solidFill>
              </a:rPr>
              <a:t>设想无风险收益率为</a:t>
            </a:r>
            <a:r>
              <a:rPr lang="en-US" altLang="zh-CN" i="1" dirty="0" err="1" smtClean="0">
                <a:solidFill>
                  <a:srgbClr val="070605"/>
                </a:solidFill>
              </a:rPr>
              <a:t>i</a:t>
            </a:r>
            <a:r>
              <a:rPr lang="zh-CN" altLang="en-US" dirty="0" smtClean="0">
                <a:solidFill>
                  <a:srgbClr val="070605"/>
                </a:solidFill>
              </a:rPr>
              <a:t>，与借款人信用级别相同的公司债券回报率为</a:t>
            </a:r>
            <a:r>
              <a:rPr lang="en-US" altLang="zh-CN" i="1" dirty="0" smtClean="0">
                <a:solidFill>
                  <a:srgbClr val="070605"/>
                </a:solidFill>
              </a:rPr>
              <a:t>k</a:t>
            </a:r>
            <a:r>
              <a:rPr lang="zh-CN" altLang="en-US" dirty="0" smtClean="0">
                <a:solidFill>
                  <a:srgbClr val="070605"/>
                </a:solidFill>
              </a:rPr>
              <a:t>。这隐含了借款人偿还本息的概率为</a:t>
            </a:r>
            <a:endParaRPr lang="en-US" altLang="zh-CN" dirty="0" smtClean="0">
              <a:solidFill>
                <a:srgbClr val="070605"/>
              </a:solidFill>
            </a:endParaRPr>
          </a:p>
        </p:txBody>
      </p:sp>
      <p:graphicFrame>
        <p:nvGraphicFramePr>
          <p:cNvPr id="318466" name="Object 2"/>
          <p:cNvGraphicFramePr>
            <a:graphicFrameLocks noChangeAspect="1"/>
          </p:cNvGraphicFramePr>
          <p:nvPr/>
        </p:nvGraphicFramePr>
        <p:xfrm>
          <a:off x="1115616" y="4941168"/>
          <a:ext cx="6688137" cy="671512"/>
        </p:xfrm>
        <a:graphic>
          <a:graphicData uri="http://schemas.openxmlformats.org/presentationml/2006/ole">
            <p:oleObj spid="_x0000_s318466" name="Equation" r:id="rId4" imgW="214596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3" presetClass="entr" presetSubtype="10" fill="hold" nodeType="withEffect">
                                  <p:stCondLst>
                                    <p:cond delay="0"/>
                                  </p:stCondLst>
                                  <p:childTnLst>
                                    <p:set>
                                      <p:cBhvr>
                                        <p:cTn id="14" dur="1" fill="hold">
                                          <p:stCondLst>
                                            <p:cond delay="0"/>
                                          </p:stCondLst>
                                        </p:cTn>
                                        <p:tgtEl>
                                          <p:spTgt spid="318466"/>
                                        </p:tgtEl>
                                        <p:attrNameLst>
                                          <p:attrName>style.visibility</p:attrName>
                                        </p:attrNameLst>
                                      </p:cBhvr>
                                      <p:to>
                                        <p:strVal val="visible"/>
                                      </p:to>
                                    </p:set>
                                    <p:animEffect transition="in" filter="blinds(horizontal)">
                                      <p:cBhvr>
                                        <p:cTn id="15" dur="500"/>
                                        <p:tgtEl>
                                          <p:spTgt spid="318466"/>
                                        </p:tgtEl>
                                      </p:cBhvr>
                                    </p:animEffect>
                                  </p:childTnLst>
                                  <p:subTnLst>
                                    <p:animClr>
                                      <p:cBhvr override="childStyle">
                                        <p:cTn dur="1" fill="hold" display="0" masterRel="nextClick" afterEffect="1"/>
                                        <p:tgtEl>
                                          <p:spTgt spid="318466"/>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单期贷款的风险溢价</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340768"/>
            <a:ext cx="8229600" cy="4968552"/>
          </a:xfrm>
        </p:spPr>
        <p:txBody>
          <a:bodyPr/>
          <a:lstStyle/>
          <a:p>
            <a:pPr>
              <a:lnSpc>
                <a:spcPct val="150000"/>
              </a:lnSpc>
            </a:pPr>
            <a:r>
              <a:rPr lang="zh-CN" altLang="en-US" dirty="0" smtClean="0">
                <a:solidFill>
                  <a:srgbClr val="070605"/>
                </a:solidFill>
              </a:rPr>
              <a:t>换个角度，当违约概率为</a:t>
            </a:r>
            <a:r>
              <a:rPr lang="en-US" altLang="zh-CN" dirty="0" smtClean="0">
                <a:solidFill>
                  <a:srgbClr val="070605"/>
                </a:solidFill>
              </a:rPr>
              <a:t>1 – </a:t>
            </a:r>
            <a:r>
              <a:rPr lang="en-US" altLang="zh-CN" i="1" dirty="0" smtClean="0">
                <a:solidFill>
                  <a:srgbClr val="070605"/>
                </a:solidFill>
              </a:rPr>
              <a:t>p</a:t>
            </a:r>
            <a:r>
              <a:rPr lang="zh-CN" altLang="en-US" dirty="0" smtClean="0">
                <a:solidFill>
                  <a:srgbClr val="070605"/>
                </a:solidFill>
              </a:rPr>
              <a:t>时，合理的风险溢价为</a:t>
            </a:r>
            <a:endParaRPr lang="zh-CN" altLang="en-US" dirty="0">
              <a:solidFill>
                <a:srgbClr val="070605"/>
              </a:solidFill>
            </a:endParaRPr>
          </a:p>
        </p:txBody>
      </p:sp>
      <p:graphicFrame>
        <p:nvGraphicFramePr>
          <p:cNvPr id="318466" name="Object 2"/>
          <p:cNvGraphicFramePr>
            <a:graphicFrameLocks noChangeAspect="1"/>
          </p:cNvGraphicFramePr>
          <p:nvPr/>
        </p:nvGraphicFramePr>
        <p:xfrm>
          <a:off x="2555776" y="2852936"/>
          <a:ext cx="3806825" cy="1128712"/>
        </p:xfrm>
        <a:graphic>
          <a:graphicData uri="http://schemas.openxmlformats.org/presentationml/2006/ole">
            <p:oleObj spid="_x0000_s319490" name="Equation" r:id="rId4" imgW="140940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318466"/>
                                        </p:tgtEl>
                                        <p:attrNameLst>
                                          <p:attrName>style.visibility</p:attrName>
                                        </p:attrNameLst>
                                      </p:cBhvr>
                                      <p:to>
                                        <p:strVal val="visible"/>
                                      </p:to>
                                    </p:set>
                                    <p:animEffect transition="in" filter="blinds(horizontal)">
                                      <p:cBhvr>
                                        <p:cTn id="10" dur="500"/>
                                        <p:tgtEl>
                                          <p:spTgt spid="318466"/>
                                        </p:tgtEl>
                                      </p:cBhvr>
                                    </p:animEffect>
                                  </p:childTnLst>
                                  <p:subTnLst>
                                    <p:animClr>
                                      <p:cBhvr override="childStyle">
                                        <p:cTn dur="1" fill="hold" display="0" masterRel="nextClick" afterEffect="1"/>
                                        <p:tgtEl>
                                          <p:spTgt spid="318466"/>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例</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340768"/>
            <a:ext cx="8229600" cy="4968552"/>
          </a:xfrm>
        </p:spPr>
        <p:txBody>
          <a:bodyPr/>
          <a:lstStyle/>
          <a:p>
            <a:pPr>
              <a:lnSpc>
                <a:spcPct val="150000"/>
              </a:lnSpc>
            </a:pPr>
            <a:r>
              <a:rPr lang="zh-CN" altLang="en-US" dirty="0" smtClean="0">
                <a:solidFill>
                  <a:srgbClr val="070605"/>
                </a:solidFill>
              </a:rPr>
              <a:t>假设</a:t>
            </a:r>
            <a:r>
              <a:rPr lang="en-US" altLang="zh-CN" i="1" dirty="0" err="1" smtClean="0">
                <a:solidFill>
                  <a:srgbClr val="070605"/>
                </a:solidFill>
              </a:rPr>
              <a:t>i</a:t>
            </a:r>
            <a:r>
              <a:rPr lang="en-US" altLang="zh-CN" dirty="0" smtClean="0">
                <a:solidFill>
                  <a:srgbClr val="070605"/>
                </a:solidFill>
              </a:rPr>
              <a:t>= 10% </a:t>
            </a:r>
            <a:r>
              <a:rPr lang="zh-CN" altLang="en-US" dirty="0" smtClean="0">
                <a:solidFill>
                  <a:srgbClr val="070605"/>
                </a:solidFill>
              </a:rPr>
              <a:t>，</a:t>
            </a:r>
            <a:r>
              <a:rPr lang="en-US" altLang="zh-CN" i="1" dirty="0" smtClean="0">
                <a:solidFill>
                  <a:srgbClr val="070605"/>
                </a:solidFill>
              </a:rPr>
              <a:t>k</a:t>
            </a:r>
            <a:r>
              <a:rPr lang="en-US" altLang="zh-CN" dirty="0" smtClean="0">
                <a:solidFill>
                  <a:srgbClr val="070605"/>
                </a:solidFill>
              </a:rPr>
              <a:t>=15.8%</a:t>
            </a:r>
            <a:r>
              <a:rPr lang="zh-CN" altLang="en-US" dirty="0" smtClean="0">
                <a:solidFill>
                  <a:srgbClr val="070605"/>
                </a:solidFill>
              </a:rPr>
              <a:t>。借款人偿还本息的概率为</a:t>
            </a:r>
            <a:endParaRPr lang="en-US" altLang="zh-CN" dirty="0" smtClean="0">
              <a:solidFill>
                <a:srgbClr val="070605"/>
              </a:solidFill>
            </a:endParaRPr>
          </a:p>
          <a:p>
            <a:pPr>
              <a:lnSpc>
                <a:spcPct val="150000"/>
              </a:lnSpc>
            </a:pPr>
            <a:endParaRPr lang="en-US" altLang="zh-CN" dirty="0" smtClean="0">
              <a:solidFill>
                <a:srgbClr val="070605"/>
              </a:solidFill>
            </a:endParaRPr>
          </a:p>
          <a:p>
            <a:pPr>
              <a:lnSpc>
                <a:spcPct val="150000"/>
              </a:lnSpc>
            </a:pPr>
            <a:r>
              <a:rPr lang="zh-CN" altLang="en-US" dirty="0" smtClean="0">
                <a:solidFill>
                  <a:srgbClr val="070605"/>
                </a:solidFill>
              </a:rPr>
              <a:t>换言之，当违约概率为</a:t>
            </a:r>
            <a:r>
              <a:rPr lang="en-US" altLang="zh-CN" dirty="0" smtClean="0">
                <a:solidFill>
                  <a:srgbClr val="070605"/>
                </a:solidFill>
              </a:rPr>
              <a:t>1 – </a:t>
            </a:r>
            <a:r>
              <a:rPr lang="en-US" altLang="zh-CN" i="1" dirty="0" smtClean="0">
                <a:solidFill>
                  <a:srgbClr val="070605"/>
                </a:solidFill>
              </a:rPr>
              <a:t>p </a:t>
            </a:r>
            <a:r>
              <a:rPr lang="en-US" altLang="zh-CN" dirty="0" smtClean="0">
                <a:solidFill>
                  <a:srgbClr val="070605"/>
                </a:solidFill>
              </a:rPr>
              <a:t>=5%</a:t>
            </a:r>
            <a:r>
              <a:rPr lang="zh-CN" altLang="en-US" dirty="0" smtClean="0">
                <a:solidFill>
                  <a:srgbClr val="070605"/>
                </a:solidFill>
              </a:rPr>
              <a:t>时，合理的风险溢价为</a:t>
            </a:r>
            <a:endParaRPr lang="zh-CN" altLang="en-US" dirty="0">
              <a:solidFill>
                <a:srgbClr val="070605"/>
              </a:solidFill>
            </a:endParaRPr>
          </a:p>
        </p:txBody>
      </p:sp>
      <p:graphicFrame>
        <p:nvGraphicFramePr>
          <p:cNvPr id="318466" name="Object 2"/>
          <p:cNvGraphicFramePr>
            <a:graphicFrameLocks noChangeAspect="1"/>
          </p:cNvGraphicFramePr>
          <p:nvPr/>
        </p:nvGraphicFramePr>
        <p:xfrm>
          <a:off x="2225675" y="4746972"/>
          <a:ext cx="3944938" cy="1130300"/>
        </p:xfrm>
        <a:graphic>
          <a:graphicData uri="http://schemas.openxmlformats.org/presentationml/2006/ole">
            <p:oleObj spid="_x0000_s320514" name="Equation" r:id="rId4" imgW="1460160" imgH="419040" progId="Equation.DSMT4">
              <p:embed/>
            </p:oleObj>
          </a:graphicData>
        </a:graphic>
      </p:graphicFrame>
      <p:graphicFrame>
        <p:nvGraphicFramePr>
          <p:cNvPr id="318467" name="Object 3"/>
          <p:cNvGraphicFramePr>
            <a:graphicFrameLocks noChangeAspect="1"/>
          </p:cNvGraphicFramePr>
          <p:nvPr/>
        </p:nvGraphicFramePr>
        <p:xfrm>
          <a:off x="2051720" y="2780928"/>
          <a:ext cx="4019550" cy="582613"/>
        </p:xfrm>
        <a:graphic>
          <a:graphicData uri="http://schemas.openxmlformats.org/presentationml/2006/ole">
            <p:oleObj spid="_x0000_s320515" name="Equation" r:id="rId5" imgW="148572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318467"/>
                                        </p:tgtEl>
                                        <p:attrNameLst>
                                          <p:attrName>style.visibility</p:attrName>
                                        </p:attrNameLst>
                                      </p:cBhvr>
                                      <p:to>
                                        <p:strVal val="visible"/>
                                      </p:to>
                                    </p:set>
                                    <p:animEffect transition="in" filter="blinds(horizontal)">
                                      <p:cBhvr>
                                        <p:cTn id="10" dur="500"/>
                                        <p:tgtEl>
                                          <p:spTgt spid="318467"/>
                                        </p:tgtEl>
                                      </p:cBhvr>
                                    </p:animEffect>
                                  </p:childTnLst>
                                  <p:subTnLst>
                                    <p:animClr>
                                      <p:cBhvr override="childStyle">
                                        <p:cTn dur="1" fill="hold" display="0" masterRel="nextClick" afterEffect="1"/>
                                        <p:tgtEl>
                                          <p:spTgt spid="318467"/>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5"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318466"/>
                                        </p:tgtEl>
                                        <p:attrNameLst>
                                          <p:attrName>style.visibility</p:attrName>
                                        </p:attrNameLst>
                                      </p:cBhvr>
                                      <p:to>
                                        <p:strVal val="visible"/>
                                      </p:to>
                                    </p:set>
                                    <p:animEffect transition="in" filter="blinds(horizontal)">
                                      <p:cBhvr>
                                        <p:cTn id="18" dur="500"/>
                                        <p:tgtEl>
                                          <p:spTgt spid="318466"/>
                                        </p:tgtEl>
                                      </p:cBhvr>
                                    </p:animEffect>
                                  </p:childTnLst>
                                  <p:subTnLst>
                                    <p:animClr>
                                      <p:cBhvr override="childStyle">
                                        <p:cTn dur="1" fill="hold" display="0" masterRel="nextClick" afterEffect="1"/>
                                        <p:tgtEl>
                                          <p:spTgt spid="318466"/>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单期违约概率和风险溢价</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340768"/>
            <a:ext cx="8229600" cy="4968552"/>
          </a:xfrm>
        </p:spPr>
        <p:txBody>
          <a:bodyPr/>
          <a:lstStyle/>
          <a:p>
            <a:r>
              <a:rPr lang="zh-CN" altLang="en-US" dirty="0" smtClean="0">
                <a:solidFill>
                  <a:srgbClr val="070605"/>
                </a:solidFill>
              </a:rPr>
              <a:t>假设借款人违约时偿还本息的比例为</a:t>
            </a:r>
            <a:r>
              <a:rPr lang="en-US" altLang="zh-CN" i="1" dirty="0" smtClean="0">
                <a:solidFill>
                  <a:srgbClr val="070605"/>
                </a:solidFill>
                <a:latin typeface="Symbol" pitchFamily="18" charset="2"/>
              </a:rPr>
              <a:t>g</a:t>
            </a:r>
            <a:r>
              <a:rPr lang="zh-CN" altLang="en-US" dirty="0" smtClean="0">
                <a:solidFill>
                  <a:srgbClr val="070605"/>
                </a:solidFill>
              </a:rPr>
              <a:t>。公司债券期望回报率等于无风险收益率：</a:t>
            </a:r>
            <a:endParaRPr lang="en-US" altLang="zh-CN" dirty="0" smtClean="0">
              <a:solidFill>
                <a:srgbClr val="070605"/>
              </a:solidFill>
            </a:endParaRPr>
          </a:p>
          <a:p>
            <a:endParaRPr lang="en-US" altLang="zh-CN" dirty="0" smtClean="0">
              <a:solidFill>
                <a:srgbClr val="070605"/>
              </a:solidFill>
            </a:endParaRPr>
          </a:p>
          <a:p>
            <a:r>
              <a:rPr lang="zh-CN" altLang="en-US" dirty="0" smtClean="0">
                <a:solidFill>
                  <a:srgbClr val="070605"/>
                </a:solidFill>
              </a:rPr>
              <a:t>这隐含借款人偿还本息的概率为</a:t>
            </a:r>
            <a:endParaRPr lang="en-US" altLang="zh-CN" dirty="0" smtClean="0">
              <a:solidFill>
                <a:srgbClr val="070605"/>
              </a:solidFill>
            </a:endParaRPr>
          </a:p>
          <a:p>
            <a:endParaRPr lang="en-US" altLang="zh-CN" dirty="0" smtClean="0">
              <a:solidFill>
                <a:srgbClr val="070605"/>
              </a:solidFill>
            </a:endParaRPr>
          </a:p>
          <a:p>
            <a:r>
              <a:rPr lang="zh-CN" altLang="en-US" dirty="0" smtClean="0">
                <a:solidFill>
                  <a:srgbClr val="070605"/>
                </a:solidFill>
              </a:rPr>
              <a:t>反过来，合理的风险溢价为</a:t>
            </a:r>
            <a:endParaRPr lang="en-US" altLang="zh-CN" dirty="0" smtClean="0">
              <a:solidFill>
                <a:srgbClr val="070605"/>
              </a:solidFill>
            </a:endParaRPr>
          </a:p>
        </p:txBody>
      </p:sp>
      <p:graphicFrame>
        <p:nvGraphicFramePr>
          <p:cNvPr id="318466" name="Object 2"/>
          <p:cNvGraphicFramePr>
            <a:graphicFrameLocks noChangeAspect="1"/>
          </p:cNvGraphicFramePr>
          <p:nvPr/>
        </p:nvGraphicFramePr>
        <p:xfrm>
          <a:off x="2123728" y="5013176"/>
          <a:ext cx="4800600" cy="1128713"/>
        </p:xfrm>
        <a:graphic>
          <a:graphicData uri="http://schemas.openxmlformats.org/presentationml/2006/ole">
            <p:oleObj spid="_x0000_s322562" name="Equation" r:id="rId4" imgW="1777680" imgH="419040" progId="Equation.DSMT4">
              <p:embed/>
            </p:oleObj>
          </a:graphicData>
        </a:graphic>
      </p:graphicFrame>
      <p:graphicFrame>
        <p:nvGraphicFramePr>
          <p:cNvPr id="318467" name="Object 3"/>
          <p:cNvGraphicFramePr>
            <a:graphicFrameLocks noChangeAspect="1"/>
          </p:cNvGraphicFramePr>
          <p:nvPr/>
        </p:nvGraphicFramePr>
        <p:xfrm>
          <a:off x="1979712" y="2420888"/>
          <a:ext cx="5084762" cy="547688"/>
        </p:xfrm>
        <a:graphic>
          <a:graphicData uri="http://schemas.openxmlformats.org/presentationml/2006/ole">
            <p:oleObj spid="_x0000_s322563" name="Equation" r:id="rId5" imgW="1879560" imgH="203040" progId="Equation.DSMT4">
              <p:embed/>
            </p:oleObj>
          </a:graphicData>
        </a:graphic>
      </p:graphicFrame>
      <p:graphicFrame>
        <p:nvGraphicFramePr>
          <p:cNvPr id="322564" name="Object 4"/>
          <p:cNvGraphicFramePr>
            <a:graphicFrameLocks noChangeAspect="1"/>
          </p:cNvGraphicFramePr>
          <p:nvPr/>
        </p:nvGraphicFramePr>
        <p:xfrm>
          <a:off x="1835696" y="3717032"/>
          <a:ext cx="5770562" cy="684212"/>
        </p:xfrm>
        <a:graphic>
          <a:graphicData uri="http://schemas.openxmlformats.org/presentationml/2006/ole">
            <p:oleObj spid="_x0000_s322564" name="Equation" r:id="rId6" imgW="213336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318467"/>
                                        </p:tgtEl>
                                        <p:attrNameLst>
                                          <p:attrName>style.visibility</p:attrName>
                                        </p:attrNameLst>
                                      </p:cBhvr>
                                      <p:to>
                                        <p:strVal val="visible"/>
                                      </p:to>
                                    </p:set>
                                    <p:animEffect transition="in" filter="blinds(horizontal)">
                                      <p:cBhvr>
                                        <p:cTn id="10" dur="500"/>
                                        <p:tgtEl>
                                          <p:spTgt spid="318467"/>
                                        </p:tgtEl>
                                      </p:cBhvr>
                                    </p:animEffect>
                                  </p:childTnLst>
                                  <p:subTnLst>
                                    <p:animClr>
                                      <p:cBhvr override="childStyle">
                                        <p:cTn dur="1" fill="hold" display="0" masterRel="nextClick" afterEffect="1"/>
                                        <p:tgtEl>
                                          <p:spTgt spid="318467"/>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5"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322564"/>
                                        </p:tgtEl>
                                        <p:attrNameLst>
                                          <p:attrName>style.visibility</p:attrName>
                                        </p:attrNameLst>
                                      </p:cBhvr>
                                      <p:to>
                                        <p:strVal val="visible"/>
                                      </p:to>
                                    </p:set>
                                    <p:animEffect transition="in" filter="blinds(horizontal)">
                                      <p:cBhvr>
                                        <p:cTn id="18" dur="500"/>
                                        <p:tgtEl>
                                          <p:spTgt spid="322564"/>
                                        </p:tgtEl>
                                      </p:cBhvr>
                                    </p:animEffect>
                                  </p:childTnLst>
                                  <p:subTnLst>
                                    <p:animClr>
                                      <p:cBhvr override="childStyle">
                                        <p:cTn dur="1" fill="hold" display="0" masterRel="nextClick" afterEffect="1"/>
                                        <p:tgtEl>
                                          <p:spTgt spid="322564"/>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3" dur="500"/>
                                        <p:tgtEl>
                                          <p:spTgt spid="89091">
                                            <p:txEl>
                                              <p:pRg st="4" end="4"/>
                                            </p:txEl>
                                          </p:spTgt>
                                        </p:tgtEl>
                                      </p:cBhvr>
                                    </p:animEffect>
                                  </p:childTnLst>
                                  <p:subTnLst>
                                    <p:animClr>
                                      <p:cBhvr override="childStyle">
                                        <p:cTn dur="1" fill="hold" display="0" masterRel="nextClick" afterEffect="1"/>
                                        <p:tgtEl>
                                          <p:spTgt spid="89091">
                                            <p:txEl>
                                              <p:pRg st="4" end="4"/>
                                            </p:txEl>
                                          </p:spTgt>
                                        </p:tgtEl>
                                        <p:attrNameLst>
                                          <p:attrName>ppt_c</p:attrName>
                                        </p:attrNameLst>
                                      </p:cBhvr>
                                      <p:to>
                                        <a:schemeClr val="folHlink"/>
                                      </p:to>
                                    </p:animClr>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3" presetClass="entr" presetSubtype="10" fill="hold" nodeType="withEffect">
                                  <p:stCondLst>
                                    <p:cond delay="0"/>
                                  </p:stCondLst>
                                  <p:childTnLst>
                                    <p:set>
                                      <p:cBhvr>
                                        <p:cTn id="25" dur="1" fill="hold">
                                          <p:stCondLst>
                                            <p:cond delay="0"/>
                                          </p:stCondLst>
                                        </p:cTn>
                                        <p:tgtEl>
                                          <p:spTgt spid="318466"/>
                                        </p:tgtEl>
                                        <p:attrNameLst>
                                          <p:attrName>style.visibility</p:attrName>
                                        </p:attrNameLst>
                                      </p:cBhvr>
                                      <p:to>
                                        <p:strVal val="visible"/>
                                      </p:to>
                                    </p:set>
                                    <p:animEffect transition="in" filter="blinds(horizontal)">
                                      <p:cBhvr>
                                        <p:cTn id="26" dur="500"/>
                                        <p:tgtEl>
                                          <p:spTgt spid="318466"/>
                                        </p:tgtEl>
                                      </p:cBhvr>
                                    </p:animEffect>
                                  </p:childTnLst>
                                  <p:subTnLst>
                                    <p:animClr>
                                      <p:cBhvr override="childStyle">
                                        <p:cTn dur="1" fill="hold" display="0" masterRel="nextClick" afterEffect="1"/>
                                        <p:tgtEl>
                                          <p:spTgt spid="318466"/>
                                        </p:tgtEl>
                                        <p:attrNameLst>
                                          <p:attrName>ppt_c</p:attrName>
                                        </p:attrNameLst>
                                      </p:cBhvr>
                                      <p:to>
                                        <a:schemeClr val="folHlink"/>
                                      </p:to>
                                    </p:animClr>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多期债务的违约概率</a:t>
            </a:r>
          </a:p>
        </p:txBody>
      </p:sp>
      <p:sp>
        <p:nvSpPr>
          <p:cNvPr id="89091" name="Rectangle 3"/>
          <p:cNvSpPr>
            <a:spLocks noGrp="1" noChangeArrowheads="1"/>
          </p:cNvSpPr>
          <p:nvPr>
            <p:ph type="body" idx="1"/>
          </p:nvPr>
        </p:nvSpPr>
        <p:spPr>
          <a:xfrm>
            <a:off x="468313" y="1340768"/>
            <a:ext cx="8229600" cy="4968552"/>
          </a:xfrm>
        </p:spPr>
        <p:txBody>
          <a:bodyPr/>
          <a:lstStyle/>
          <a:p>
            <a:r>
              <a:rPr lang="en-US" altLang="zh-CN" dirty="0" smtClean="0">
                <a:solidFill>
                  <a:srgbClr val="070605"/>
                </a:solidFill>
              </a:rPr>
              <a:t>1</a:t>
            </a:r>
            <a:r>
              <a:rPr lang="zh-CN" altLang="en-US" dirty="0" smtClean="0">
                <a:solidFill>
                  <a:srgbClr val="070605"/>
                </a:solidFill>
              </a:rPr>
              <a:t>年期无风险零息国债的年收益率为</a:t>
            </a:r>
            <a:r>
              <a:rPr lang="en-US" altLang="zh-CN" i="1" dirty="0" smtClean="0">
                <a:solidFill>
                  <a:srgbClr val="070605"/>
                </a:solidFill>
              </a:rPr>
              <a:t>i</a:t>
            </a:r>
            <a:r>
              <a:rPr lang="en-US" altLang="zh-CN" baseline="-25000" dirty="0" smtClean="0">
                <a:solidFill>
                  <a:srgbClr val="070605"/>
                </a:solidFill>
              </a:rPr>
              <a:t>1</a:t>
            </a:r>
            <a:r>
              <a:rPr lang="zh-CN" altLang="en-US" dirty="0" smtClean="0">
                <a:solidFill>
                  <a:srgbClr val="070605"/>
                </a:solidFill>
              </a:rPr>
              <a:t>，</a:t>
            </a:r>
            <a:r>
              <a:rPr lang="en-US" altLang="zh-CN" dirty="0" smtClean="0">
                <a:solidFill>
                  <a:srgbClr val="070605"/>
                </a:solidFill>
              </a:rPr>
              <a:t>2</a:t>
            </a:r>
            <a:r>
              <a:rPr lang="zh-CN" altLang="en-US" dirty="0" smtClean="0">
                <a:solidFill>
                  <a:srgbClr val="070605"/>
                </a:solidFill>
              </a:rPr>
              <a:t>年期的年收益率为</a:t>
            </a:r>
            <a:r>
              <a:rPr lang="en-US" altLang="zh-CN" i="1" dirty="0" smtClean="0">
                <a:solidFill>
                  <a:srgbClr val="070605"/>
                </a:solidFill>
              </a:rPr>
              <a:t>i</a:t>
            </a:r>
            <a:r>
              <a:rPr lang="en-US" altLang="zh-CN" baseline="-25000" dirty="0" smtClean="0">
                <a:solidFill>
                  <a:srgbClr val="070605"/>
                </a:solidFill>
              </a:rPr>
              <a:t>2</a:t>
            </a:r>
            <a:r>
              <a:rPr lang="zh-CN" altLang="en-US" dirty="0" smtClean="0">
                <a:solidFill>
                  <a:srgbClr val="070605"/>
                </a:solidFill>
              </a:rPr>
              <a:t>。</a:t>
            </a:r>
            <a:r>
              <a:rPr lang="en-US" altLang="zh-CN" dirty="0" smtClean="0">
                <a:solidFill>
                  <a:srgbClr val="070605"/>
                </a:solidFill>
              </a:rPr>
              <a:t> 1</a:t>
            </a:r>
            <a:r>
              <a:rPr lang="zh-CN" altLang="en-US" dirty="0" smtClean="0">
                <a:solidFill>
                  <a:srgbClr val="070605"/>
                </a:solidFill>
              </a:rPr>
              <a:t>年期折价公司债券的年收益率为</a:t>
            </a:r>
            <a:r>
              <a:rPr lang="en-US" altLang="zh-CN" i="1" dirty="0" smtClean="0">
                <a:solidFill>
                  <a:srgbClr val="070605"/>
                </a:solidFill>
              </a:rPr>
              <a:t>k</a:t>
            </a:r>
            <a:r>
              <a:rPr lang="en-US" altLang="zh-CN" baseline="-25000" dirty="0" smtClean="0">
                <a:solidFill>
                  <a:srgbClr val="070605"/>
                </a:solidFill>
              </a:rPr>
              <a:t>1</a:t>
            </a:r>
            <a:r>
              <a:rPr lang="zh-CN" altLang="en-US" dirty="0" smtClean="0">
                <a:solidFill>
                  <a:srgbClr val="070605"/>
                </a:solidFill>
              </a:rPr>
              <a:t>，</a:t>
            </a:r>
            <a:r>
              <a:rPr lang="en-US" altLang="zh-CN" dirty="0" smtClean="0">
                <a:solidFill>
                  <a:srgbClr val="070605"/>
                </a:solidFill>
              </a:rPr>
              <a:t>2</a:t>
            </a:r>
            <a:r>
              <a:rPr lang="zh-CN" altLang="en-US" dirty="0" smtClean="0">
                <a:solidFill>
                  <a:srgbClr val="070605"/>
                </a:solidFill>
              </a:rPr>
              <a:t>年期的年收益率为</a:t>
            </a:r>
            <a:r>
              <a:rPr lang="en-US" altLang="zh-CN" i="1" dirty="0" smtClean="0">
                <a:solidFill>
                  <a:srgbClr val="070605"/>
                </a:solidFill>
              </a:rPr>
              <a:t>k</a:t>
            </a:r>
            <a:r>
              <a:rPr lang="en-US" altLang="zh-CN" baseline="-25000" dirty="0" smtClean="0">
                <a:solidFill>
                  <a:srgbClr val="070605"/>
                </a:solidFill>
              </a:rPr>
              <a:t>2</a:t>
            </a:r>
            <a:r>
              <a:rPr lang="zh-CN" altLang="en-US" dirty="0" smtClean="0">
                <a:solidFill>
                  <a:srgbClr val="070605"/>
                </a:solidFill>
              </a:rPr>
              <a:t>。</a:t>
            </a:r>
            <a:endParaRPr lang="en-US" altLang="zh-CN" dirty="0" smtClean="0">
              <a:solidFill>
                <a:srgbClr val="070605"/>
              </a:solidFill>
            </a:endParaRPr>
          </a:p>
          <a:p>
            <a:r>
              <a:rPr lang="zh-CN" altLang="en-US" dirty="0" smtClean="0">
                <a:solidFill>
                  <a:srgbClr val="070605"/>
                </a:solidFill>
              </a:rPr>
              <a:t>第一年违约概率（边际违约概率）为</a:t>
            </a:r>
            <a:endParaRPr lang="en-US" altLang="zh-CN" dirty="0" smtClean="0">
              <a:solidFill>
                <a:srgbClr val="070605"/>
              </a:solidFill>
            </a:endParaRPr>
          </a:p>
          <a:p>
            <a:endParaRPr lang="zh-CN" altLang="en-US" dirty="0">
              <a:solidFill>
                <a:srgbClr val="070605"/>
              </a:solidFill>
            </a:endParaRPr>
          </a:p>
        </p:txBody>
      </p:sp>
      <p:graphicFrame>
        <p:nvGraphicFramePr>
          <p:cNvPr id="339970" name="Object 2"/>
          <p:cNvGraphicFramePr>
            <a:graphicFrameLocks noChangeAspect="1"/>
          </p:cNvGraphicFramePr>
          <p:nvPr/>
        </p:nvGraphicFramePr>
        <p:xfrm>
          <a:off x="2982069" y="3587477"/>
          <a:ext cx="2886075" cy="1209675"/>
        </p:xfrm>
        <a:graphic>
          <a:graphicData uri="http://schemas.openxmlformats.org/presentationml/2006/ole">
            <p:oleObj spid="_x0000_s339970" name="Equation" r:id="rId4" imgW="102852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3" presetClass="entr" presetSubtype="10" fill="hold" nodeType="withEffect">
                                  <p:stCondLst>
                                    <p:cond delay="0"/>
                                  </p:stCondLst>
                                  <p:childTnLst>
                                    <p:set>
                                      <p:cBhvr>
                                        <p:cTn id="14" dur="1" fill="hold">
                                          <p:stCondLst>
                                            <p:cond delay="0"/>
                                          </p:stCondLst>
                                        </p:cTn>
                                        <p:tgtEl>
                                          <p:spTgt spid="339970"/>
                                        </p:tgtEl>
                                        <p:attrNameLst>
                                          <p:attrName>style.visibility</p:attrName>
                                        </p:attrNameLst>
                                      </p:cBhvr>
                                      <p:to>
                                        <p:strVal val="visible"/>
                                      </p:to>
                                    </p:set>
                                    <p:animEffect transition="in" filter="blinds(horizontal)">
                                      <p:cBhvr>
                                        <p:cTn id="15" dur="500"/>
                                        <p:tgtEl>
                                          <p:spTgt spid="339970"/>
                                        </p:tgtEl>
                                      </p:cBhvr>
                                    </p:animEffect>
                                  </p:childTnLst>
                                  <p:subTnLst>
                                    <p:animClr>
                                      <p:cBhvr override="childStyle">
                                        <p:cTn dur="1" fill="hold" display="0" masterRel="nextClick" afterEffect="1"/>
                                        <p:tgtEl>
                                          <p:spTgt spid="339970"/>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多期债务的违约概率</a:t>
            </a:r>
          </a:p>
        </p:txBody>
      </p:sp>
      <p:sp>
        <p:nvSpPr>
          <p:cNvPr id="89091" name="Rectangle 3"/>
          <p:cNvSpPr>
            <a:spLocks noGrp="1" noChangeArrowheads="1"/>
          </p:cNvSpPr>
          <p:nvPr>
            <p:ph type="body" idx="1"/>
          </p:nvPr>
        </p:nvSpPr>
        <p:spPr>
          <a:xfrm>
            <a:off x="468313" y="1340768"/>
            <a:ext cx="8229600" cy="4968552"/>
          </a:xfrm>
        </p:spPr>
        <p:txBody>
          <a:bodyPr/>
          <a:lstStyle/>
          <a:p>
            <a:r>
              <a:rPr lang="en-US" altLang="zh-CN" dirty="0" smtClean="0">
                <a:solidFill>
                  <a:srgbClr val="070605"/>
                </a:solidFill>
              </a:rPr>
              <a:t>1</a:t>
            </a:r>
            <a:r>
              <a:rPr lang="zh-CN" altLang="en-US" dirty="0" smtClean="0">
                <a:solidFill>
                  <a:srgbClr val="070605"/>
                </a:solidFill>
              </a:rPr>
              <a:t>年后的</a:t>
            </a:r>
            <a:r>
              <a:rPr lang="en-US" altLang="zh-CN" dirty="0" smtClean="0">
                <a:solidFill>
                  <a:srgbClr val="070605"/>
                </a:solidFill>
              </a:rPr>
              <a:t>1</a:t>
            </a:r>
            <a:r>
              <a:rPr lang="zh-CN" altLang="en-US" dirty="0" smtClean="0">
                <a:solidFill>
                  <a:srgbClr val="070605"/>
                </a:solidFill>
              </a:rPr>
              <a:t>年远期无风险利率即为</a:t>
            </a:r>
            <a:r>
              <a:rPr lang="en-US" altLang="zh-CN" i="1" dirty="0" smtClean="0">
                <a:solidFill>
                  <a:srgbClr val="070605"/>
                </a:solidFill>
              </a:rPr>
              <a:t>f</a:t>
            </a:r>
            <a:r>
              <a:rPr lang="en-US" altLang="zh-CN" baseline="-25000" dirty="0" smtClean="0">
                <a:solidFill>
                  <a:srgbClr val="070605"/>
                </a:solidFill>
              </a:rPr>
              <a:t>1</a:t>
            </a:r>
            <a:r>
              <a:rPr lang="zh-CN" altLang="en-US" dirty="0" smtClean="0">
                <a:solidFill>
                  <a:srgbClr val="070605"/>
                </a:solidFill>
              </a:rPr>
              <a:t>，</a:t>
            </a:r>
            <a:r>
              <a:rPr lang="en-US" altLang="zh-CN" dirty="0" smtClean="0">
                <a:solidFill>
                  <a:srgbClr val="070605"/>
                </a:solidFill>
              </a:rPr>
              <a:t> 1</a:t>
            </a:r>
            <a:r>
              <a:rPr lang="zh-CN" altLang="en-US" dirty="0" smtClean="0">
                <a:solidFill>
                  <a:srgbClr val="070605"/>
                </a:solidFill>
              </a:rPr>
              <a:t>年远期公司债券的年收益率为</a:t>
            </a:r>
            <a:r>
              <a:rPr lang="en-US" altLang="zh-CN" i="1" dirty="0" smtClean="0">
                <a:solidFill>
                  <a:srgbClr val="070605"/>
                </a:solidFill>
              </a:rPr>
              <a:t>c</a:t>
            </a:r>
            <a:r>
              <a:rPr lang="en-US" altLang="zh-CN" baseline="-25000" dirty="0" smtClean="0">
                <a:solidFill>
                  <a:srgbClr val="070605"/>
                </a:solidFill>
              </a:rPr>
              <a:t>1</a:t>
            </a:r>
            <a:r>
              <a:rPr lang="zh-CN" altLang="en-US" dirty="0" smtClean="0">
                <a:solidFill>
                  <a:srgbClr val="070605"/>
                </a:solidFill>
              </a:rPr>
              <a:t>。</a:t>
            </a:r>
            <a:endParaRPr lang="en-US" altLang="zh-CN" dirty="0" smtClean="0">
              <a:solidFill>
                <a:srgbClr val="070605"/>
              </a:solidFill>
            </a:endParaRPr>
          </a:p>
          <a:p>
            <a:r>
              <a:rPr lang="zh-CN" altLang="en-US" dirty="0" smtClean="0">
                <a:solidFill>
                  <a:srgbClr val="070605"/>
                </a:solidFill>
              </a:rPr>
              <a:t>按照不存在无风险套利的原则，</a:t>
            </a:r>
            <a:endParaRPr lang="en-US" altLang="zh-CN" dirty="0" smtClean="0">
              <a:solidFill>
                <a:srgbClr val="070605"/>
              </a:solidFill>
            </a:endParaRPr>
          </a:p>
          <a:p>
            <a:endParaRPr lang="zh-CN" altLang="en-US" dirty="0">
              <a:solidFill>
                <a:srgbClr val="070605"/>
              </a:solidFill>
            </a:endParaRPr>
          </a:p>
        </p:txBody>
      </p:sp>
      <p:graphicFrame>
        <p:nvGraphicFramePr>
          <p:cNvPr id="339970" name="Object 2"/>
          <p:cNvGraphicFramePr>
            <a:graphicFrameLocks noChangeAspect="1"/>
          </p:cNvGraphicFramePr>
          <p:nvPr/>
        </p:nvGraphicFramePr>
        <p:xfrm>
          <a:off x="1385888" y="3213100"/>
          <a:ext cx="5951537" cy="1281113"/>
        </p:xfrm>
        <a:graphic>
          <a:graphicData uri="http://schemas.openxmlformats.org/presentationml/2006/ole">
            <p:oleObj spid="_x0000_s340994" name="Equation" r:id="rId4" imgW="2120760" imgH="457200" progId="Equation.DSMT4">
              <p:embed/>
            </p:oleObj>
          </a:graphicData>
        </a:graphic>
      </p:graphicFrame>
      <p:graphicFrame>
        <p:nvGraphicFramePr>
          <p:cNvPr id="340995" name="Object 3"/>
          <p:cNvGraphicFramePr>
            <a:graphicFrameLocks noChangeAspect="1"/>
          </p:cNvGraphicFramePr>
          <p:nvPr/>
        </p:nvGraphicFramePr>
        <p:xfrm>
          <a:off x="1314450" y="4508500"/>
          <a:ext cx="6092825" cy="1281113"/>
        </p:xfrm>
        <a:graphic>
          <a:graphicData uri="http://schemas.openxmlformats.org/presentationml/2006/ole">
            <p:oleObj spid="_x0000_s340995" name="Equation" r:id="rId5" imgW="2171520" imgH="457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subTnLst>
                                    <p:animClr>
                                      <p:cBhvr override="childStyle">
                                        <p:cTn dur="1" fill="hold" display="0" masterRel="nextClick" afterEffect="1"/>
                                        <p:tgtEl>
                                          <p:spTgt spid="89091">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3" presetClass="entr" presetSubtype="10" fill="hold" nodeType="withEffect">
                                  <p:stCondLst>
                                    <p:cond delay="0"/>
                                  </p:stCondLst>
                                  <p:childTnLst>
                                    <p:set>
                                      <p:cBhvr>
                                        <p:cTn id="14" dur="1" fill="hold">
                                          <p:stCondLst>
                                            <p:cond delay="0"/>
                                          </p:stCondLst>
                                        </p:cTn>
                                        <p:tgtEl>
                                          <p:spTgt spid="339970"/>
                                        </p:tgtEl>
                                        <p:attrNameLst>
                                          <p:attrName>style.visibility</p:attrName>
                                        </p:attrNameLst>
                                      </p:cBhvr>
                                      <p:to>
                                        <p:strVal val="visible"/>
                                      </p:to>
                                    </p:set>
                                    <p:animEffect transition="in" filter="blinds(horizontal)">
                                      <p:cBhvr>
                                        <p:cTn id="15" dur="500"/>
                                        <p:tgtEl>
                                          <p:spTgt spid="339970"/>
                                        </p:tgtEl>
                                      </p:cBhvr>
                                    </p:animEffect>
                                  </p:childTnLst>
                                  <p:subTnLst>
                                    <p:animClr>
                                      <p:cBhvr override="childStyle">
                                        <p:cTn dur="1" fill="hold" display="0" masterRel="nextClick" afterEffect="1"/>
                                        <p:tgtEl>
                                          <p:spTgt spid="339970"/>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340995"/>
                                        </p:tgtEl>
                                        <p:attrNameLst>
                                          <p:attrName>style.visibility</p:attrName>
                                        </p:attrNameLst>
                                      </p:cBhvr>
                                      <p:to>
                                        <p:strVal val="visible"/>
                                      </p:to>
                                    </p:set>
                                    <p:animEffect transition="in" filter="blinds(horizontal)">
                                      <p:cBhvr>
                                        <p:cTn id="18" dur="500"/>
                                        <p:tgtEl>
                                          <p:spTgt spid="340995"/>
                                        </p:tgtEl>
                                      </p:cBhvr>
                                    </p:animEffect>
                                  </p:childTnLst>
                                  <p:subTnLst>
                                    <p:animClr>
                                      <p:cBhvr override="childStyle">
                                        <p:cTn dur="1" fill="hold" display="0" masterRel="nextClick" afterEffect="1"/>
                                        <p:tgtEl>
                                          <p:spTgt spid="340995"/>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多期债务的违约概率</a:t>
            </a:r>
          </a:p>
        </p:txBody>
      </p:sp>
      <p:sp>
        <p:nvSpPr>
          <p:cNvPr id="89091" name="Rectangle 3"/>
          <p:cNvSpPr>
            <a:spLocks noGrp="1" noChangeArrowheads="1"/>
          </p:cNvSpPr>
          <p:nvPr>
            <p:ph type="body" idx="1"/>
          </p:nvPr>
        </p:nvSpPr>
        <p:spPr>
          <a:xfrm>
            <a:off x="468313" y="1340768"/>
            <a:ext cx="8229600" cy="4968552"/>
          </a:xfrm>
        </p:spPr>
        <p:txBody>
          <a:bodyPr/>
          <a:lstStyle/>
          <a:p>
            <a:r>
              <a:rPr lang="zh-CN" altLang="en-US" dirty="0" smtClean="0">
                <a:solidFill>
                  <a:srgbClr val="070605"/>
                </a:solidFill>
              </a:rPr>
              <a:t>如果第一年没有违约，第二年违约概率（边际违约概率）为</a:t>
            </a:r>
            <a:endParaRPr lang="en-US" altLang="zh-CN" dirty="0" smtClean="0">
              <a:solidFill>
                <a:srgbClr val="070605"/>
              </a:solidFill>
            </a:endParaRPr>
          </a:p>
          <a:p>
            <a:endParaRPr lang="en-US" altLang="zh-CN" dirty="0" smtClean="0">
              <a:solidFill>
                <a:srgbClr val="070605"/>
              </a:solidFill>
            </a:endParaRPr>
          </a:p>
          <a:p>
            <a:endParaRPr lang="en-US" altLang="zh-CN" sz="800" dirty="0" smtClean="0">
              <a:solidFill>
                <a:srgbClr val="070605"/>
              </a:solidFill>
            </a:endParaRPr>
          </a:p>
          <a:p>
            <a:r>
              <a:rPr lang="zh-CN" altLang="en-US" dirty="0" smtClean="0">
                <a:solidFill>
                  <a:srgbClr val="070605"/>
                </a:solidFill>
              </a:rPr>
              <a:t>两年累计的违约概率为</a:t>
            </a:r>
            <a:endParaRPr lang="en-US" altLang="zh-CN" dirty="0" smtClean="0">
              <a:solidFill>
                <a:srgbClr val="070605"/>
              </a:solidFill>
            </a:endParaRPr>
          </a:p>
          <a:p>
            <a:endParaRPr lang="zh-CN" altLang="en-US" dirty="0">
              <a:solidFill>
                <a:srgbClr val="070605"/>
              </a:solidFill>
            </a:endParaRPr>
          </a:p>
        </p:txBody>
      </p:sp>
      <p:graphicFrame>
        <p:nvGraphicFramePr>
          <p:cNvPr id="339970" name="Object 2"/>
          <p:cNvGraphicFramePr>
            <a:graphicFrameLocks noChangeAspect="1"/>
          </p:cNvGraphicFramePr>
          <p:nvPr/>
        </p:nvGraphicFramePr>
        <p:xfrm>
          <a:off x="3097213" y="2133600"/>
          <a:ext cx="2957512" cy="1209675"/>
        </p:xfrm>
        <a:graphic>
          <a:graphicData uri="http://schemas.openxmlformats.org/presentationml/2006/ole">
            <p:oleObj spid="_x0000_s342018" name="Equation" r:id="rId4" imgW="1054080" imgH="431640" progId="Equation.DSMT4">
              <p:embed/>
            </p:oleObj>
          </a:graphicData>
        </a:graphic>
      </p:graphicFrame>
      <p:graphicFrame>
        <p:nvGraphicFramePr>
          <p:cNvPr id="342019" name="Object 3"/>
          <p:cNvGraphicFramePr>
            <a:graphicFrameLocks noChangeAspect="1"/>
          </p:cNvGraphicFramePr>
          <p:nvPr/>
        </p:nvGraphicFramePr>
        <p:xfrm>
          <a:off x="2123728" y="4077072"/>
          <a:ext cx="4738688" cy="639762"/>
        </p:xfrm>
        <a:graphic>
          <a:graphicData uri="http://schemas.openxmlformats.org/presentationml/2006/ole">
            <p:oleObj spid="_x0000_s342019" name="Equation" r:id="rId5" imgW="1688760" imgH="228600" progId="Equation.DSMT4">
              <p:embed/>
            </p:oleObj>
          </a:graphicData>
        </a:graphic>
      </p:graphicFrame>
      <p:graphicFrame>
        <p:nvGraphicFramePr>
          <p:cNvPr id="342020" name="Object 4"/>
          <p:cNvGraphicFramePr>
            <a:graphicFrameLocks noChangeAspect="1"/>
          </p:cNvGraphicFramePr>
          <p:nvPr/>
        </p:nvGraphicFramePr>
        <p:xfrm>
          <a:off x="2195736" y="4797152"/>
          <a:ext cx="3314700" cy="1279525"/>
        </p:xfrm>
        <a:graphic>
          <a:graphicData uri="http://schemas.openxmlformats.org/presentationml/2006/ole">
            <p:oleObj spid="_x0000_s342020" name="Equation" r:id="rId6" imgW="1180800" imgH="457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339970"/>
                                        </p:tgtEl>
                                        <p:attrNameLst>
                                          <p:attrName>style.visibility</p:attrName>
                                        </p:attrNameLst>
                                      </p:cBhvr>
                                      <p:to>
                                        <p:strVal val="visible"/>
                                      </p:to>
                                    </p:set>
                                    <p:animEffect transition="in" filter="blinds(horizontal)">
                                      <p:cBhvr>
                                        <p:cTn id="10" dur="500"/>
                                        <p:tgtEl>
                                          <p:spTgt spid="339970"/>
                                        </p:tgtEl>
                                      </p:cBhvr>
                                    </p:animEffect>
                                  </p:childTnLst>
                                  <p:subTnLst>
                                    <p:animClr>
                                      <p:cBhvr override="childStyle">
                                        <p:cTn dur="1" fill="hold" display="0" masterRel="nextClick" afterEffect="1"/>
                                        <p:tgtEl>
                                          <p:spTgt spid="339970"/>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15" dur="500"/>
                                        <p:tgtEl>
                                          <p:spTgt spid="89091">
                                            <p:txEl>
                                              <p:pRg st="3" end="3"/>
                                            </p:txEl>
                                          </p:spTgt>
                                        </p:tgtEl>
                                      </p:cBhvr>
                                    </p:animEffect>
                                  </p:childTnLst>
                                  <p:subTnLst>
                                    <p:animClr>
                                      <p:cBhvr override="childStyle">
                                        <p:cTn dur="1" fill="hold" display="0" masterRel="nextClick" afterEffect="1"/>
                                        <p:tgtEl>
                                          <p:spTgt spid="89091">
                                            <p:txEl>
                                              <p:pRg st="3" end="3"/>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342019"/>
                                        </p:tgtEl>
                                        <p:attrNameLst>
                                          <p:attrName>style.visibility</p:attrName>
                                        </p:attrNameLst>
                                      </p:cBhvr>
                                      <p:to>
                                        <p:strVal val="visible"/>
                                      </p:to>
                                    </p:set>
                                    <p:animEffect transition="in" filter="blinds(horizontal)">
                                      <p:cBhvr>
                                        <p:cTn id="18" dur="500"/>
                                        <p:tgtEl>
                                          <p:spTgt spid="342019"/>
                                        </p:tgtEl>
                                      </p:cBhvr>
                                    </p:animEffect>
                                  </p:childTnLst>
                                  <p:subTnLst>
                                    <p:animClr>
                                      <p:cBhvr override="childStyle">
                                        <p:cTn dur="1" fill="hold" display="0" masterRel="nextClick" afterEffect="1"/>
                                        <p:tgtEl>
                                          <p:spTgt spid="342019"/>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42020"/>
                                        </p:tgtEl>
                                        <p:attrNameLst>
                                          <p:attrName>style.visibility</p:attrName>
                                        </p:attrNameLst>
                                      </p:cBhvr>
                                      <p:to>
                                        <p:strVal val="visible"/>
                                      </p:to>
                                    </p:set>
                                    <p:animEffect transition="in" filter="blinds(horizontal)">
                                      <p:cBhvr>
                                        <p:cTn id="23" dur="500"/>
                                        <p:tgtEl>
                                          <p:spTgt spid="342020"/>
                                        </p:tgtEl>
                                      </p:cBhvr>
                                    </p:animEffect>
                                  </p:childTnLst>
                                  <p:subTnLst>
                                    <p:animClr>
                                      <p:cBhvr override="childStyle">
                                        <p:cTn dur="1" fill="hold" display="0" masterRel="nextClick" afterEffect="1"/>
                                        <p:tgtEl>
                                          <p:spTgt spid="342020"/>
                                        </p:tgtEl>
                                        <p:attrNameLst>
                                          <p:attrName>ppt_c</p:attrName>
                                        </p:attrNameLst>
                                      </p:cBhvr>
                                      <p:to>
                                        <a:schemeClr val="folHlink"/>
                                      </p:to>
                                    </p:animClr>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435280" cy="1139825"/>
          </a:xfrm>
        </p:spPr>
        <p:txBody>
          <a:bodyPr/>
          <a:lstStyle/>
          <a:p>
            <a:r>
              <a:rPr lang="zh-CN" altLang="en-US" dirty="0" smtClean="0">
                <a:ea typeface="楷体_GB2312" pitchFamily="49" charset="-122"/>
              </a:rPr>
              <a:t>例</a:t>
            </a:r>
            <a:endParaRPr lang="zh-CN" altLang="en-US" dirty="0">
              <a:ea typeface="楷体_GB2312" pitchFamily="49" charset="-122"/>
            </a:endParaRPr>
          </a:p>
        </p:txBody>
      </p:sp>
      <p:sp>
        <p:nvSpPr>
          <p:cNvPr id="89091" name="Rectangle 3"/>
          <p:cNvSpPr>
            <a:spLocks noGrp="1" noChangeArrowheads="1"/>
          </p:cNvSpPr>
          <p:nvPr>
            <p:ph type="body" idx="1"/>
          </p:nvPr>
        </p:nvSpPr>
        <p:spPr>
          <a:xfrm>
            <a:off x="468313" y="1340768"/>
            <a:ext cx="8229600" cy="4968552"/>
          </a:xfrm>
        </p:spPr>
        <p:txBody>
          <a:bodyPr/>
          <a:lstStyle/>
          <a:p>
            <a:pPr>
              <a:lnSpc>
                <a:spcPct val="150000"/>
              </a:lnSpc>
            </a:pPr>
            <a:r>
              <a:rPr lang="zh-CN" altLang="en-US" dirty="0" smtClean="0">
                <a:solidFill>
                  <a:srgbClr val="070605"/>
                </a:solidFill>
              </a:rPr>
              <a:t>假设</a:t>
            </a:r>
            <a:r>
              <a:rPr lang="en-US" altLang="zh-CN" i="1" dirty="0" smtClean="0">
                <a:solidFill>
                  <a:srgbClr val="070605"/>
                </a:solidFill>
              </a:rPr>
              <a:t>i</a:t>
            </a:r>
            <a:r>
              <a:rPr lang="en-US" altLang="zh-CN" baseline="-25000" dirty="0" smtClean="0">
                <a:solidFill>
                  <a:srgbClr val="070605"/>
                </a:solidFill>
              </a:rPr>
              <a:t>1 </a:t>
            </a:r>
            <a:r>
              <a:rPr lang="en-US" altLang="zh-CN" dirty="0" smtClean="0">
                <a:solidFill>
                  <a:srgbClr val="070605"/>
                </a:solidFill>
              </a:rPr>
              <a:t>= 10% </a:t>
            </a:r>
            <a:r>
              <a:rPr lang="zh-CN" altLang="en-US" dirty="0" smtClean="0">
                <a:solidFill>
                  <a:srgbClr val="070605"/>
                </a:solidFill>
              </a:rPr>
              <a:t>，</a:t>
            </a:r>
            <a:r>
              <a:rPr lang="en-US" altLang="zh-CN" i="1" dirty="0" smtClean="0">
                <a:solidFill>
                  <a:srgbClr val="070605"/>
                </a:solidFill>
              </a:rPr>
              <a:t>i</a:t>
            </a:r>
            <a:r>
              <a:rPr lang="en-US" altLang="zh-CN" baseline="-25000" dirty="0" smtClean="0">
                <a:solidFill>
                  <a:srgbClr val="070605"/>
                </a:solidFill>
              </a:rPr>
              <a:t>2 </a:t>
            </a:r>
            <a:r>
              <a:rPr lang="en-US" altLang="zh-CN" dirty="0" smtClean="0">
                <a:solidFill>
                  <a:srgbClr val="070605"/>
                </a:solidFill>
              </a:rPr>
              <a:t>= 11% </a:t>
            </a:r>
            <a:r>
              <a:rPr lang="zh-CN" altLang="en-US" dirty="0" smtClean="0">
                <a:solidFill>
                  <a:srgbClr val="070605"/>
                </a:solidFill>
              </a:rPr>
              <a:t>，</a:t>
            </a:r>
            <a:r>
              <a:rPr lang="en-US" altLang="zh-CN" i="1" dirty="0" smtClean="0">
                <a:solidFill>
                  <a:srgbClr val="070605"/>
                </a:solidFill>
              </a:rPr>
              <a:t>k</a:t>
            </a:r>
            <a:r>
              <a:rPr lang="en-US" altLang="zh-CN" baseline="-25000" dirty="0" smtClean="0">
                <a:solidFill>
                  <a:srgbClr val="070605"/>
                </a:solidFill>
              </a:rPr>
              <a:t>1 </a:t>
            </a:r>
            <a:r>
              <a:rPr lang="en-US" altLang="zh-CN" dirty="0" smtClean="0">
                <a:solidFill>
                  <a:srgbClr val="070605"/>
                </a:solidFill>
              </a:rPr>
              <a:t>=15.8%</a:t>
            </a:r>
            <a:r>
              <a:rPr lang="zh-CN" altLang="en-US" dirty="0" smtClean="0">
                <a:solidFill>
                  <a:srgbClr val="070605"/>
                </a:solidFill>
              </a:rPr>
              <a:t>，</a:t>
            </a:r>
            <a:r>
              <a:rPr lang="en-US" altLang="zh-CN" i="1" dirty="0" smtClean="0">
                <a:solidFill>
                  <a:srgbClr val="070605"/>
                </a:solidFill>
              </a:rPr>
              <a:t>k</a:t>
            </a:r>
            <a:r>
              <a:rPr lang="en-US" altLang="zh-CN" baseline="-25000" dirty="0" smtClean="0">
                <a:solidFill>
                  <a:srgbClr val="070605"/>
                </a:solidFill>
              </a:rPr>
              <a:t>2 </a:t>
            </a:r>
            <a:r>
              <a:rPr lang="en-US" altLang="zh-CN" dirty="0" smtClean="0">
                <a:solidFill>
                  <a:srgbClr val="070605"/>
                </a:solidFill>
              </a:rPr>
              <a:t>=18%</a:t>
            </a:r>
            <a:r>
              <a:rPr lang="zh-CN" altLang="en-US" dirty="0" smtClean="0">
                <a:solidFill>
                  <a:srgbClr val="070605"/>
                </a:solidFill>
              </a:rPr>
              <a:t>。借款人偿还本息的概率为</a:t>
            </a:r>
            <a:endParaRPr lang="en-US" altLang="zh-CN" dirty="0" smtClean="0">
              <a:solidFill>
                <a:srgbClr val="070605"/>
              </a:solidFill>
            </a:endParaRPr>
          </a:p>
          <a:p>
            <a:pPr>
              <a:lnSpc>
                <a:spcPct val="150000"/>
              </a:lnSpc>
            </a:pPr>
            <a:endParaRPr lang="en-US" altLang="zh-CN" dirty="0" smtClean="0">
              <a:solidFill>
                <a:srgbClr val="070605"/>
              </a:solidFill>
            </a:endParaRPr>
          </a:p>
          <a:p>
            <a:pPr>
              <a:lnSpc>
                <a:spcPct val="150000"/>
              </a:lnSpc>
            </a:pPr>
            <a:r>
              <a:rPr lang="zh-CN" altLang="en-US" dirty="0" smtClean="0">
                <a:solidFill>
                  <a:srgbClr val="070605"/>
                </a:solidFill>
              </a:rPr>
              <a:t>换言之，当违约概率为</a:t>
            </a:r>
            <a:r>
              <a:rPr lang="en-US" altLang="zh-CN" dirty="0" smtClean="0">
                <a:solidFill>
                  <a:srgbClr val="070605"/>
                </a:solidFill>
              </a:rPr>
              <a:t>1 – </a:t>
            </a:r>
            <a:r>
              <a:rPr lang="en-US" altLang="zh-CN" i="1" dirty="0" smtClean="0">
                <a:solidFill>
                  <a:srgbClr val="070605"/>
                </a:solidFill>
              </a:rPr>
              <a:t>p </a:t>
            </a:r>
            <a:r>
              <a:rPr lang="en-US" altLang="zh-CN" dirty="0" smtClean="0">
                <a:solidFill>
                  <a:srgbClr val="070605"/>
                </a:solidFill>
              </a:rPr>
              <a:t>=5%</a:t>
            </a:r>
            <a:r>
              <a:rPr lang="zh-CN" altLang="en-US" dirty="0" smtClean="0">
                <a:solidFill>
                  <a:srgbClr val="070605"/>
                </a:solidFill>
              </a:rPr>
              <a:t>时，合理的风险溢价为</a:t>
            </a:r>
            <a:endParaRPr lang="zh-CN" altLang="en-US" dirty="0">
              <a:solidFill>
                <a:srgbClr val="070605"/>
              </a:solidFill>
            </a:endParaRPr>
          </a:p>
        </p:txBody>
      </p:sp>
      <p:graphicFrame>
        <p:nvGraphicFramePr>
          <p:cNvPr id="318466" name="Object 2"/>
          <p:cNvGraphicFramePr>
            <a:graphicFrameLocks noChangeAspect="1"/>
          </p:cNvGraphicFramePr>
          <p:nvPr/>
        </p:nvGraphicFramePr>
        <p:xfrm>
          <a:off x="2225675" y="4746972"/>
          <a:ext cx="3944938" cy="1130300"/>
        </p:xfrm>
        <a:graphic>
          <a:graphicData uri="http://schemas.openxmlformats.org/presentationml/2006/ole">
            <p:oleObj spid="_x0000_s343042" name="Equation" r:id="rId4" imgW="1460160" imgH="419040" progId="Equation.DSMT4">
              <p:embed/>
            </p:oleObj>
          </a:graphicData>
        </a:graphic>
      </p:graphicFrame>
      <p:graphicFrame>
        <p:nvGraphicFramePr>
          <p:cNvPr id="318467" name="Object 3"/>
          <p:cNvGraphicFramePr>
            <a:graphicFrameLocks noChangeAspect="1"/>
          </p:cNvGraphicFramePr>
          <p:nvPr/>
        </p:nvGraphicFramePr>
        <p:xfrm>
          <a:off x="2051720" y="2780928"/>
          <a:ext cx="4019550" cy="582613"/>
        </p:xfrm>
        <a:graphic>
          <a:graphicData uri="http://schemas.openxmlformats.org/presentationml/2006/ole">
            <p:oleObj spid="_x0000_s343043" name="Equation" r:id="rId5" imgW="148572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subTnLst>
                                    <p:animClr>
                                      <p:cBhvr override="childStyle">
                                        <p:cTn dur="1" fill="hold" display="0" masterRel="nextClick" afterEffect="1"/>
                                        <p:tgtEl>
                                          <p:spTgt spid="8909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318467"/>
                                        </p:tgtEl>
                                        <p:attrNameLst>
                                          <p:attrName>style.visibility</p:attrName>
                                        </p:attrNameLst>
                                      </p:cBhvr>
                                      <p:to>
                                        <p:strVal val="visible"/>
                                      </p:to>
                                    </p:set>
                                    <p:animEffect transition="in" filter="blinds(horizontal)">
                                      <p:cBhvr>
                                        <p:cTn id="10" dur="500"/>
                                        <p:tgtEl>
                                          <p:spTgt spid="318467"/>
                                        </p:tgtEl>
                                      </p:cBhvr>
                                    </p:animEffect>
                                  </p:childTnLst>
                                  <p:subTnLst>
                                    <p:animClr>
                                      <p:cBhvr override="childStyle">
                                        <p:cTn dur="1" fill="hold" display="0" masterRel="nextClick" afterEffect="1"/>
                                        <p:tgtEl>
                                          <p:spTgt spid="318467"/>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5" dur="500"/>
                                        <p:tgtEl>
                                          <p:spTgt spid="89091">
                                            <p:txEl>
                                              <p:pRg st="2" end="2"/>
                                            </p:txEl>
                                          </p:spTgt>
                                        </p:tgtEl>
                                      </p:cBhvr>
                                    </p:animEffect>
                                  </p:childTnLst>
                                  <p:subTnLst>
                                    <p:animClr>
                                      <p:cBhvr override="childStyle">
                                        <p:cTn dur="1" fill="hold" display="0" masterRel="nextClick" afterEffect="1"/>
                                        <p:tgtEl>
                                          <p:spTgt spid="89091">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318466"/>
                                        </p:tgtEl>
                                        <p:attrNameLst>
                                          <p:attrName>style.visibility</p:attrName>
                                        </p:attrNameLst>
                                      </p:cBhvr>
                                      <p:to>
                                        <p:strVal val="visible"/>
                                      </p:to>
                                    </p:set>
                                    <p:animEffect transition="in" filter="blinds(horizontal)">
                                      <p:cBhvr>
                                        <p:cTn id="18" dur="500"/>
                                        <p:tgtEl>
                                          <p:spTgt spid="318466"/>
                                        </p:tgtEl>
                                      </p:cBhvr>
                                    </p:animEffect>
                                  </p:childTnLst>
                                  <p:subTnLst>
                                    <p:animClr>
                                      <p:cBhvr override="childStyle">
                                        <p:cTn dur="1" fill="hold" display="0" masterRel="nextClick" afterEffect="1"/>
                                        <p:tgtEl>
                                          <p:spTgt spid="318466"/>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z="3600" b="1" dirty="0" smtClean="0">
                <a:ea typeface="楷体_GB2312" pitchFamily="49" charset="-122"/>
              </a:rPr>
              <a:t>违约概率和</a:t>
            </a:r>
            <a:r>
              <a:rPr lang="zh-CN" altLang="en-US" dirty="0" smtClean="0">
                <a:ea typeface="楷体_GB2312" pitchFamily="49" charset="-122"/>
              </a:rPr>
              <a:t>风险溢价</a:t>
            </a:r>
            <a:endParaRPr lang="zh-CN" altLang="en-US" sz="3600" b="1" dirty="0">
              <a:ea typeface="楷体_GB2312" pitchFamily="49" charset="-122"/>
            </a:endParaRPr>
          </a:p>
        </p:txBody>
      </p:sp>
      <p:sp>
        <p:nvSpPr>
          <p:cNvPr id="105475" name="Rectangle 3"/>
          <p:cNvSpPr>
            <a:spLocks noGrp="1" noChangeArrowheads="1"/>
          </p:cNvSpPr>
          <p:nvPr>
            <p:ph type="body" idx="1"/>
          </p:nvPr>
        </p:nvSpPr>
        <p:spPr>
          <a:xfrm>
            <a:off x="468313" y="1341438"/>
            <a:ext cx="8229600" cy="4530725"/>
          </a:xfrm>
        </p:spPr>
        <p:txBody>
          <a:bodyPr/>
          <a:lstStyle/>
          <a:p>
            <a:pPr>
              <a:buNone/>
            </a:pPr>
            <a:r>
              <a:rPr lang="en-US" altLang="zh-CN" sz="2600" dirty="0" smtClean="0">
                <a:ea typeface="楷体_GB2312" pitchFamily="49" charset="-122"/>
              </a:rPr>
              <a:t>                      </a:t>
            </a:r>
            <a:r>
              <a:rPr lang="zh-CN" altLang="en-US" sz="2600" dirty="0" smtClean="0">
                <a:ea typeface="楷体_GB2312" pitchFamily="49" charset="-122"/>
              </a:rPr>
              <a:t>目前的</a:t>
            </a:r>
            <a:r>
              <a:rPr lang="en-US" altLang="zh-CN" sz="2600" dirty="0" smtClean="0">
                <a:ea typeface="楷体_GB2312" pitchFamily="49" charset="-122"/>
              </a:rPr>
              <a:t>1</a:t>
            </a:r>
            <a:r>
              <a:rPr lang="zh-CN" altLang="en-US" sz="2600" dirty="0" smtClean="0">
                <a:ea typeface="楷体_GB2312" pitchFamily="49" charset="-122"/>
              </a:rPr>
              <a:t>年利率      </a:t>
            </a:r>
            <a:r>
              <a:rPr lang="en-US" altLang="zh-CN" sz="2600" dirty="0" smtClean="0">
                <a:ea typeface="楷体_GB2312" pitchFamily="49" charset="-122"/>
              </a:rPr>
              <a:t>1</a:t>
            </a:r>
            <a:r>
              <a:rPr lang="zh-CN" altLang="en-US" sz="2600" dirty="0" smtClean="0">
                <a:ea typeface="楷体_GB2312" pitchFamily="49" charset="-122"/>
              </a:rPr>
              <a:t>年后的</a:t>
            </a:r>
            <a:r>
              <a:rPr lang="en-US" altLang="zh-CN" sz="2600" dirty="0" smtClean="0">
                <a:ea typeface="楷体_GB2312" pitchFamily="49" charset="-122"/>
              </a:rPr>
              <a:t>1</a:t>
            </a:r>
            <a:r>
              <a:rPr lang="zh-CN" altLang="en-US" sz="2600" dirty="0" smtClean="0">
                <a:ea typeface="楷体_GB2312" pitchFamily="49" charset="-122"/>
              </a:rPr>
              <a:t>年远期利率</a:t>
            </a:r>
            <a:endParaRPr lang="zh-CN" altLang="en-US" sz="2600" dirty="0">
              <a:ea typeface="楷体_GB2312" pitchFamily="49" charset="-122"/>
            </a:endParaRPr>
          </a:p>
          <a:p>
            <a:pPr>
              <a:buNone/>
            </a:pPr>
            <a:r>
              <a:rPr lang="zh-CN" altLang="en-US" sz="2600" dirty="0">
                <a:ea typeface="楷体_GB2312" pitchFamily="49" charset="-122"/>
              </a:rPr>
              <a:t>政府公债   </a:t>
            </a:r>
            <a:r>
              <a:rPr lang="zh-CN" altLang="en-US" sz="2600" dirty="0" smtClean="0">
                <a:ea typeface="楷体_GB2312" pitchFamily="49" charset="-122"/>
              </a:rPr>
              <a:t>        </a:t>
            </a:r>
            <a:r>
              <a:rPr lang="en-US" altLang="zh-CN" sz="2600" dirty="0" smtClean="0">
                <a:ea typeface="楷体_GB2312" pitchFamily="49" charset="-122"/>
              </a:rPr>
              <a:t>10</a:t>
            </a:r>
            <a:r>
              <a:rPr lang="en-US" altLang="zh-CN" sz="2600" dirty="0">
                <a:ea typeface="楷体_GB2312" pitchFamily="49" charset="-122"/>
              </a:rPr>
              <a:t>%           </a:t>
            </a:r>
            <a:r>
              <a:rPr lang="en-US" altLang="zh-CN" sz="2600" dirty="0" smtClean="0">
                <a:ea typeface="楷体_GB2312" pitchFamily="49" charset="-122"/>
              </a:rPr>
              <a:t>                12</a:t>
            </a:r>
            <a:r>
              <a:rPr lang="en-US" altLang="zh-CN" sz="2600" dirty="0">
                <a:ea typeface="楷体_GB2312" pitchFamily="49" charset="-122"/>
              </a:rPr>
              <a:t>%</a:t>
            </a:r>
          </a:p>
          <a:p>
            <a:pPr>
              <a:buNone/>
            </a:pPr>
            <a:r>
              <a:rPr lang="zh-CN" altLang="en-US" sz="2600" dirty="0">
                <a:ea typeface="楷体_GB2312" pitchFamily="49" charset="-122"/>
              </a:rPr>
              <a:t>公司债券      </a:t>
            </a:r>
            <a:r>
              <a:rPr lang="zh-CN" altLang="en-US" sz="2600" dirty="0" smtClean="0">
                <a:ea typeface="楷体_GB2312" pitchFamily="49" charset="-122"/>
              </a:rPr>
              <a:t>     </a:t>
            </a:r>
            <a:r>
              <a:rPr lang="en-US" altLang="zh-CN" sz="2600" dirty="0" smtClean="0">
                <a:ea typeface="楷体_GB2312" pitchFamily="49" charset="-122"/>
              </a:rPr>
              <a:t>15.8</a:t>
            </a:r>
            <a:r>
              <a:rPr lang="en-US" altLang="zh-CN" sz="2600" dirty="0">
                <a:ea typeface="楷体_GB2312" pitchFamily="49" charset="-122"/>
              </a:rPr>
              <a:t>%               </a:t>
            </a:r>
            <a:r>
              <a:rPr lang="en-US" altLang="zh-CN" sz="2600" dirty="0" smtClean="0">
                <a:ea typeface="楷体_GB2312" pitchFamily="49" charset="-122"/>
              </a:rPr>
              <a:t>         20.2</a:t>
            </a:r>
            <a:r>
              <a:rPr lang="en-US" altLang="zh-CN" sz="2600" dirty="0">
                <a:ea typeface="楷体_GB2312" pitchFamily="49" charset="-122"/>
              </a:rPr>
              <a:t>%</a:t>
            </a:r>
          </a:p>
          <a:p>
            <a:pPr>
              <a:buNone/>
            </a:pPr>
            <a:r>
              <a:rPr lang="zh-CN" altLang="en-US" sz="2600" dirty="0" smtClean="0">
                <a:ea typeface="楷体_GB2312" pitchFamily="49" charset="-122"/>
              </a:rPr>
              <a:t>风险溢价            </a:t>
            </a:r>
            <a:r>
              <a:rPr lang="en-US" altLang="zh-CN" sz="2600" dirty="0" smtClean="0">
                <a:ea typeface="楷体_GB2312" pitchFamily="49" charset="-122"/>
              </a:rPr>
              <a:t>5.8</a:t>
            </a:r>
            <a:r>
              <a:rPr lang="en-US" altLang="zh-CN" sz="2600" dirty="0">
                <a:ea typeface="楷体_GB2312" pitchFamily="49" charset="-122"/>
              </a:rPr>
              <a:t>%                </a:t>
            </a:r>
            <a:r>
              <a:rPr lang="en-US" altLang="zh-CN" sz="2600" dirty="0" smtClean="0">
                <a:ea typeface="楷体_GB2312" pitchFamily="49" charset="-122"/>
              </a:rPr>
              <a:t>         8.2</a:t>
            </a:r>
            <a:r>
              <a:rPr lang="en-US" altLang="zh-CN" sz="2600" dirty="0">
                <a:ea typeface="楷体_GB2312" pitchFamily="49" charset="-122"/>
              </a:rPr>
              <a:t>%</a:t>
            </a:r>
          </a:p>
          <a:p>
            <a:endParaRPr lang="en-US" altLang="zh-CN" sz="2600" dirty="0">
              <a:ea typeface="楷体_GB2312" pitchFamily="49" charset="-122"/>
            </a:endParaRPr>
          </a:p>
          <a:p>
            <a:endParaRPr lang="en-US" altLang="zh-CN" sz="2600" dirty="0"/>
          </a:p>
        </p:txBody>
      </p:sp>
      <p:graphicFrame>
        <p:nvGraphicFramePr>
          <p:cNvPr id="105476" name="Object 4"/>
          <p:cNvGraphicFramePr>
            <a:graphicFrameLocks/>
          </p:cNvGraphicFramePr>
          <p:nvPr/>
        </p:nvGraphicFramePr>
        <p:xfrm>
          <a:off x="611560" y="3933056"/>
          <a:ext cx="7623175" cy="1101725"/>
        </p:xfrm>
        <a:graphic>
          <a:graphicData uri="http://schemas.openxmlformats.org/presentationml/2006/ole">
            <p:oleObj spid="_x0000_s105476" name="Equation" r:id="rId4" imgW="2539800" imgH="393480" progId="Equation.DSMT4">
              <p:embed/>
            </p:oleObj>
          </a:graphicData>
        </a:graphic>
      </p:graphicFrame>
      <p:graphicFrame>
        <p:nvGraphicFramePr>
          <p:cNvPr id="105477" name="Object 5"/>
          <p:cNvGraphicFramePr>
            <a:graphicFrameLocks noChangeAspect="1"/>
          </p:cNvGraphicFramePr>
          <p:nvPr/>
        </p:nvGraphicFramePr>
        <p:xfrm>
          <a:off x="755650" y="5300663"/>
          <a:ext cx="3127375" cy="639762"/>
        </p:xfrm>
        <a:graphic>
          <a:graphicData uri="http://schemas.openxmlformats.org/presentationml/2006/ole">
            <p:oleObj spid="_x0000_s105477" name="Equation" r:id="rId5" imgW="111744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blinds(horizontal)">
                                      <p:cBhvr>
                                        <p:cTn id="7" dur="500"/>
                                        <p:tgtEl>
                                          <p:spTgt spid="105476"/>
                                        </p:tgtEl>
                                      </p:cBhvr>
                                    </p:animEffect>
                                  </p:childTnLst>
                                  <p:subTnLst>
                                    <p:animClr>
                                      <p:cBhvr override="childStyle">
                                        <p:cTn dur="1" fill="hold" display="0" masterRel="nextClick" afterEffect="1"/>
                                        <p:tgtEl>
                                          <p:spTgt spid="105476"/>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477"/>
                                        </p:tgtEl>
                                        <p:attrNameLst>
                                          <p:attrName>style.visibility</p:attrName>
                                        </p:attrNameLst>
                                      </p:cBhvr>
                                      <p:to>
                                        <p:strVal val="visible"/>
                                      </p:to>
                                    </p:set>
                                    <p:animEffect transition="in" filter="blinds(horizontal)">
                                      <p:cBhvr>
                                        <p:cTn id="12" dur="500"/>
                                        <p:tgtEl>
                                          <p:spTgt spid="105477"/>
                                        </p:tgtEl>
                                      </p:cBhvr>
                                    </p:animEffect>
                                  </p:childTnLst>
                                  <p:subTnLst>
                                    <p:animClr>
                                      <p:cBhvr override="childStyle">
                                        <p:cTn dur="1" fill="hold" display="0" masterRel="nextClick" afterEffect="1"/>
                                        <p:tgtEl>
                                          <p:spTgt spid="105477"/>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en-US" altLang="zh-CN" dirty="0" smtClean="0"/>
              <a:t>P341</a:t>
            </a:r>
            <a:r>
              <a:rPr lang="zh-CN" altLang="en-US" dirty="0" smtClean="0"/>
              <a:t>（中文，</a:t>
            </a:r>
            <a:r>
              <a:rPr lang="en-US" altLang="zh-CN" dirty="0" smtClean="0"/>
              <a:t>325</a:t>
            </a:r>
            <a:r>
              <a:rPr lang="zh-CN" altLang="en-US" dirty="0" smtClean="0"/>
              <a:t>页），</a:t>
            </a:r>
            <a:r>
              <a:rPr lang="en-US" altLang="zh-CN" dirty="0" smtClean="0"/>
              <a:t>Q26</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风险价值计算举例</a:t>
            </a:r>
            <a:endParaRPr lang="zh-CN" altLang="en-US" dirty="0"/>
          </a:p>
        </p:txBody>
      </p:sp>
      <p:sp>
        <p:nvSpPr>
          <p:cNvPr id="3" name="内容占位符 2"/>
          <p:cNvSpPr>
            <a:spLocks noGrp="1"/>
          </p:cNvSpPr>
          <p:nvPr>
            <p:ph idx="1"/>
          </p:nvPr>
        </p:nvSpPr>
        <p:spPr/>
        <p:txBody>
          <a:bodyPr/>
          <a:lstStyle/>
          <a:p>
            <a:r>
              <a:rPr lang="zh-CN" altLang="en-US" dirty="0" smtClean="0">
                <a:ea typeface="楷体_GB2312" pitchFamily="49" charset="-122"/>
              </a:rPr>
              <a:t>一家金融机构拥有三类资产</a:t>
            </a:r>
            <a:endParaRPr lang="en-US" altLang="zh-CN" dirty="0" smtClean="0">
              <a:ea typeface="楷体_GB2312" pitchFamily="49" charset="-122"/>
            </a:endParaRPr>
          </a:p>
          <a:p>
            <a:pPr lvl="1"/>
            <a:r>
              <a:rPr lang="zh-CN" altLang="en-US" dirty="0" smtClean="0">
                <a:ea typeface="楷体_GB2312" pitchFamily="49" charset="-122"/>
              </a:rPr>
              <a:t>固定收益证券</a:t>
            </a:r>
          </a:p>
          <a:p>
            <a:pPr lvl="1"/>
            <a:r>
              <a:rPr lang="zh-CN" altLang="en-US" dirty="0" smtClean="0">
                <a:ea typeface="楷体_GB2312" pitchFamily="49" charset="-122"/>
              </a:rPr>
              <a:t>外汇</a:t>
            </a:r>
          </a:p>
          <a:p>
            <a:pPr lvl="1"/>
            <a:r>
              <a:rPr lang="zh-CN" altLang="en-US" dirty="0" smtClean="0">
                <a:ea typeface="楷体_GB2312" pitchFamily="49" charset="-122"/>
              </a:rPr>
              <a:t>股票</a:t>
            </a:r>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8313" y="260350"/>
            <a:ext cx="7848600" cy="1004888"/>
          </a:xfrm>
        </p:spPr>
        <p:txBody>
          <a:bodyPr/>
          <a:lstStyle/>
          <a:p>
            <a:r>
              <a:rPr lang="zh-CN" altLang="en-US" b="1" dirty="0">
                <a:ea typeface="楷体_GB2312" pitchFamily="49" charset="-122"/>
              </a:rPr>
              <a:t>历史违约</a:t>
            </a:r>
            <a:r>
              <a:rPr lang="zh-CN" altLang="en-US" b="1" dirty="0" smtClean="0">
                <a:ea typeface="楷体_GB2312" pitchFamily="49" charset="-122"/>
              </a:rPr>
              <a:t>率</a:t>
            </a:r>
            <a:r>
              <a:rPr lang="zh-CN" altLang="en-US" dirty="0"/>
              <a:t> </a:t>
            </a:r>
            <a:r>
              <a:rPr lang="en-US" altLang="zh-CN" dirty="0" smtClean="0"/>
              <a:t>Mortality Rate Derivation</a:t>
            </a:r>
            <a:endParaRPr lang="en-US" altLang="zh-CN" dirty="0"/>
          </a:p>
        </p:txBody>
      </p:sp>
      <p:sp>
        <p:nvSpPr>
          <p:cNvPr id="107523" name="Rectangle 3"/>
          <p:cNvSpPr>
            <a:spLocks noGrp="1" noChangeArrowheads="1"/>
          </p:cNvSpPr>
          <p:nvPr>
            <p:ph type="body" idx="1"/>
          </p:nvPr>
        </p:nvSpPr>
        <p:spPr>
          <a:xfrm>
            <a:off x="251520" y="1340768"/>
            <a:ext cx="8205093" cy="4907632"/>
          </a:xfrm>
        </p:spPr>
        <p:txBody>
          <a:bodyPr/>
          <a:lstStyle/>
          <a:p>
            <a:r>
              <a:rPr lang="en-US" altLang="zh-CN" i="1" dirty="0" smtClean="0"/>
              <a:t>p</a:t>
            </a:r>
            <a:r>
              <a:rPr lang="en-US" altLang="zh-CN" baseline="-25000" dirty="0" smtClean="0"/>
              <a:t>1</a:t>
            </a:r>
            <a:r>
              <a:rPr lang="zh-CN" altLang="en-US" dirty="0" smtClean="0"/>
              <a:t>是贷款第一年不违约的</a:t>
            </a:r>
            <a:r>
              <a:rPr lang="zh-CN" altLang="en-US" dirty="0"/>
              <a:t>概率</a:t>
            </a:r>
          </a:p>
          <a:p>
            <a:r>
              <a:rPr lang="en-US" altLang="zh-CN" i="1" dirty="0" smtClean="0"/>
              <a:t>p</a:t>
            </a:r>
            <a:r>
              <a:rPr lang="en-US" altLang="zh-CN" baseline="-25000" dirty="0" smtClean="0"/>
              <a:t>2</a:t>
            </a:r>
            <a:r>
              <a:rPr lang="zh-CN" altLang="en-US" dirty="0" smtClean="0"/>
              <a:t>是贷款第二年不违约概率</a:t>
            </a:r>
            <a:endParaRPr lang="zh-CN" altLang="en-US" dirty="0"/>
          </a:p>
          <a:p>
            <a:r>
              <a:rPr lang="zh-CN" altLang="en-US" dirty="0"/>
              <a:t> </a:t>
            </a:r>
            <a:r>
              <a:rPr lang="en-US" altLang="zh-CN" dirty="0"/>
              <a:t>1- </a:t>
            </a:r>
            <a:r>
              <a:rPr lang="en-US" altLang="zh-CN" i="1" dirty="0" smtClean="0"/>
              <a:t>p</a:t>
            </a:r>
            <a:r>
              <a:rPr lang="en-US" altLang="zh-CN" baseline="-25000" dirty="0" smtClean="0"/>
              <a:t>1</a:t>
            </a:r>
            <a:r>
              <a:rPr lang="zh-CN" altLang="en-US" dirty="0" smtClean="0"/>
              <a:t>、</a:t>
            </a:r>
            <a:r>
              <a:rPr lang="en-US" altLang="zh-CN" dirty="0"/>
              <a:t>1- </a:t>
            </a:r>
            <a:r>
              <a:rPr lang="en-US" altLang="zh-CN" i="1" dirty="0" smtClean="0"/>
              <a:t>p</a:t>
            </a:r>
            <a:r>
              <a:rPr lang="en-US" altLang="zh-CN" baseline="-25000" dirty="0" smtClean="0"/>
              <a:t>2 </a:t>
            </a:r>
            <a:r>
              <a:rPr lang="zh-CN" altLang="en-US" dirty="0" smtClean="0"/>
              <a:t>分别</a:t>
            </a:r>
            <a:r>
              <a:rPr lang="zh-CN" altLang="en-US" dirty="0"/>
              <a:t>是第一年、第二年的边际违约率</a:t>
            </a:r>
          </a:p>
          <a:p>
            <a:endParaRPr lang="zh-CN" altLang="en-US" dirty="0"/>
          </a:p>
          <a:p>
            <a:endParaRPr lang="en-US" altLang="zh-CN" dirty="0"/>
          </a:p>
        </p:txBody>
      </p:sp>
      <p:graphicFrame>
        <p:nvGraphicFramePr>
          <p:cNvPr id="107524" name="Object 4"/>
          <p:cNvGraphicFramePr>
            <a:graphicFrameLocks noChangeAspect="1"/>
          </p:cNvGraphicFramePr>
          <p:nvPr/>
        </p:nvGraphicFramePr>
        <p:xfrm>
          <a:off x="323528" y="3501008"/>
          <a:ext cx="8342313" cy="1047750"/>
        </p:xfrm>
        <a:graphic>
          <a:graphicData uri="http://schemas.openxmlformats.org/presentationml/2006/ole">
            <p:oleObj spid="_x0000_s107524" name="Equation" r:id="rId4" imgW="3340080" imgH="419040" progId="Equation.DSMT4">
              <p:embed/>
            </p:oleObj>
          </a:graphicData>
        </a:graphic>
      </p:graphicFrame>
      <p:graphicFrame>
        <p:nvGraphicFramePr>
          <p:cNvPr id="107526" name="Object 6"/>
          <p:cNvGraphicFramePr>
            <a:graphicFrameLocks noChangeAspect="1"/>
          </p:cNvGraphicFramePr>
          <p:nvPr/>
        </p:nvGraphicFramePr>
        <p:xfrm>
          <a:off x="188913" y="4724400"/>
          <a:ext cx="8755062" cy="1047750"/>
        </p:xfrm>
        <a:graphic>
          <a:graphicData uri="http://schemas.openxmlformats.org/presentationml/2006/ole">
            <p:oleObj spid="_x0000_s107526" name="Equation" r:id="rId5" imgW="350496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blinds(horizontal)">
                                      <p:cBhvr>
                                        <p:cTn id="7" dur="500"/>
                                        <p:tgtEl>
                                          <p:spTgt spid="107523">
                                            <p:txEl>
                                              <p:pRg st="0" end="0"/>
                                            </p:txEl>
                                          </p:spTgt>
                                        </p:tgtEl>
                                      </p:cBhvr>
                                    </p:animEffect>
                                  </p:childTnLst>
                                  <p:subTnLst>
                                    <p:animClr>
                                      <p:cBhvr override="childStyle">
                                        <p:cTn dur="1" fill="hold" display="0" masterRel="nextClick" afterEffect="1"/>
                                        <p:tgtEl>
                                          <p:spTgt spid="107523">
                                            <p:txEl>
                                              <p:pRg st="0" end="0"/>
                                            </p:txEl>
                                          </p:spTgt>
                                        </p:tgtEl>
                                        <p:attrNameLst>
                                          <p:attrName>ppt_c</p:attrName>
                                        </p:attrNameLst>
                                      </p:cBhvr>
                                      <p:to>
                                        <a:schemeClr val="folHlink"/>
                                      </p:to>
                                    </p:animClr>
                                  </p:subTnLst>
                                </p:cTn>
                              </p:par>
                              <p:par>
                                <p:cTn id="8" presetID="3" presetClass="entr" presetSubtype="10" fill="hold" grpId="0" nodeType="withEffect">
                                  <p:stCondLst>
                                    <p:cond delay="0"/>
                                  </p:stCondLst>
                                  <p:childTnLst>
                                    <p:set>
                                      <p:cBhvr>
                                        <p:cTn id="9" dur="1" fill="hold">
                                          <p:stCondLst>
                                            <p:cond delay="0"/>
                                          </p:stCondLst>
                                        </p:cTn>
                                        <p:tgtEl>
                                          <p:spTgt spid="107523">
                                            <p:txEl>
                                              <p:pRg st="1" end="1"/>
                                            </p:txEl>
                                          </p:spTgt>
                                        </p:tgtEl>
                                        <p:attrNameLst>
                                          <p:attrName>style.visibility</p:attrName>
                                        </p:attrNameLst>
                                      </p:cBhvr>
                                      <p:to>
                                        <p:strVal val="visible"/>
                                      </p:to>
                                    </p:set>
                                    <p:animEffect transition="in" filter="blinds(horizontal)">
                                      <p:cBhvr>
                                        <p:cTn id="10" dur="500"/>
                                        <p:tgtEl>
                                          <p:spTgt spid="107523">
                                            <p:txEl>
                                              <p:pRg st="1" end="1"/>
                                            </p:txEl>
                                          </p:spTgt>
                                        </p:tgtEl>
                                      </p:cBhvr>
                                    </p:animEffect>
                                  </p:childTnLst>
                                  <p:subTnLst>
                                    <p:animClr>
                                      <p:cBhvr override="childStyle">
                                        <p:cTn dur="1" fill="hold" display="0" masterRel="nextClick" afterEffect="1"/>
                                        <p:tgtEl>
                                          <p:spTgt spid="10752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animEffect transition="in" filter="blinds(horizontal)">
                                      <p:cBhvr>
                                        <p:cTn id="15" dur="500"/>
                                        <p:tgtEl>
                                          <p:spTgt spid="107523">
                                            <p:txEl>
                                              <p:pRg st="2" end="2"/>
                                            </p:txEl>
                                          </p:spTgt>
                                        </p:tgtEl>
                                      </p:cBhvr>
                                    </p:animEffect>
                                  </p:childTnLst>
                                  <p:subTnLst>
                                    <p:animClr>
                                      <p:cBhvr override="childStyle">
                                        <p:cTn dur="1" fill="hold" display="0" masterRel="nextClick" afterEffect="1"/>
                                        <p:tgtEl>
                                          <p:spTgt spid="107523">
                                            <p:txEl>
                                              <p:pRg st="2" end="2"/>
                                            </p:txEl>
                                          </p:spTgt>
                                        </p:tgtEl>
                                        <p:attrNameLst>
                                          <p:attrName>ppt_c</p:attrName>
                                        </p:attrNameLst>
                                      </p:cBhvr>
                                      <p:to>
                                        <a:schemeClr val="folHlink"/>
                                      </p:to>
                                    </p:animClr>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7524"/>
                                        </p:tgtEl>
                                        <p:attrNameLst>
                                          <p:attrName>style.visibility</p:attrName>
                                        </p:attrNameLst>
                                      </p:cBhvr>
                                      <p:to>
                                        <p:strVal val="visible"/>
                                      </p:to>
                                    </p:set>
                                    <p:animEffect transition="in" filter="blinds(horizontal)">
                                      <p:cBhvr>
                                        <p:cTn id="20" dur="500"/>
                                        <p:tgtEl>
                                          <p:spTgt spid="107524"/>
                                        </p:tgtEl>
                                      </p:cBhvr>
                                    </p:animEffect>
                                  </p:childTnLst>
                                  <p:subTnLst>
                                    <p:animClr>
                                      <p:cBhvr override="childStyle">
                                        <p:cTn dur="1" fill="hold" display="0" masterRel="nextClick" afterEffect="1"/>
                                        <p:tgtEl>
                                          <p:spTgt spid="107524"/>
                                        </p:tgtEl>
                                        <p:attrNameLst>
                                          <p:attrName>ppt_c</p:attrName>
                                        </p:attrNameLst>
                                      </p:cBhvr>
                                      <p:to>
                                        <a:schemeClr val="folHlink"/>
                                      </p:to>
                                    </p:animClr>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7526"/>
                                        </p:tgtEl>
                                        <p:attrNameLst>
                                          <p:attrName>style.visibility</p:attrName>
                                        </p:attrNameLst>
                                      </p:cBhvr>
                                      <p:to>
                                        <p:strVal val="visible"/>
                                      </p:to>
                                    </p:set>
                                    <p:animEffect transition="in" filter="blinds(horizontal)">
                                      <p:cBhvr>
                                        <p:cTn id="25" dur="500"/>
                                        <p:tgtEl>
                                          <p:spTgt spid="107526"/>
                                        </p:tgtEl>
                                      </p:cBhvr>
                                    </p:animEffect>
                                  </p:childTnLst>
                                  <p:subTnLst>
                                    <p:animClr>
                                      <p:cBhvr override="childStyle">
                                        <p:cTn dur="1" fill="hold" display="0" masterRel="nextClick" afterEffect="1"/>
                                        <p:tgtEl>
                                          <p:spTgt spid="107526"/>
                                        </p:tgtEl>
                                        <p:attrNameLst>
                                          <p:attrName>ppt_c</p:attrName>
                                        </p:attrNameLst>
                                      </p:cBhvr>
                                      <p:to>
                                        <a:schemeClr val="folHlink"/>
                                      </p:to>
                                    </p:animClr>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95288" y="333375"/>
            <a:ext cx="8425184" cy="1007393"/>
          </a:xfrm>
        </p:spPr>
        <p:txBody>
          <a:bodyPr/>
          <a:lstStyle/>
          <a:p>
            <a:pPr>
              <a:lnSpc>
                <a:spcPct val="120000"/>
              </a:lnSpc>
            </a:pPr>
            <a:r>
              <a:rPr lang="zh-CN" altLang="en-US" dirty="0" smtClean="0">
                <a:ea typeface="楷体_GB2312" pitchFamily="49" charset="-122"/>
              </a:rPr>
              <a:t>风险调整资本收益率</a:t>
            </a:r>
            <a:r>
              <a:rPr lang="zh-CN" altLang="en-US" b="1" dirty="0" smtClean="0">
                <a:ea typeface="楷体_GB2312" pitchFamily="49" charset="-122"/>
              </a:rPr>
              <a:t>模型</a:t>
            </a:r>
            <a:r>
              <a:rPr lang="en-US" altLang="zh-CN" dirty="0" smtClean="0"/>
              <a:t> RAROC Model</a:t>
            </a:r>
            <a:endParaRPr lang="en-US" altLang="zh-CN" dirty="0"/>
          </a:p>
        </p:txBody>
      </p:sp>
      <p:sp>
        <p:nvSpPr>
          <p:cNvPr id="109571" name="Rectangle 3"/>
          <p:cNvSpPr>
            <a:spLocks noGrp="1" noChangeArrowheads="1"/>
          </p:cNvSpPr>
          <p:nvPr>
            <p:ph type="body" sz="half" idx="1"/>
          </p:nvPr>
        </p:nvSpPr>
        <p:spPr>
          <a:xfrm>
            <a:off x="467544" y="1556792"/>
            <a:ext cx="7704856" cy="4551908"/>
          </a:xfrm>
        </p:spPr>
        <p:txBody>
          <a:bodyPr/>
          <a:lstStyle/>
          <a:p>
            <a:pPr>
              <a:lnSpc>
                <a:spcPct val="140000"/>
              </a:lnSpc>
            </a:pPr>
            <a:r>
              <a:rPr lang="zh-CN" altLang="en-US" sz="2800" dirty="0" smtClean="0">
                <a:ea typeface="楷体_GB2312" pitchFamily="49" charset="-122"/>
              </a:rPr>
              <a:t>风险调整资本收益率（</a:t>
            </a:r>
            <a:r>
              <a:rPr lang="en-US" altLang="zh-CN" sz="2800" dirty="0" smtClean="0"/>
              <a:t> risk-adjusted return on capital</a:t>
            </a:r>
            <a:r>
              <a:rPr lang="zh-CN" altLang="en-US" sz="2800" dirty="0" smtClean="0">
                <a:ea typeface="楷体_GB2312" pitchFamily="49" charset="-122"/>
              </a:rPr>
              <a:t>）：</a:t>
            </a:r>
            <a:endParaRPr lang="en-US" altLang="zh-CN" sz="2800" dirty="0" smtClean="0">
              <a:ea typeface="楷体_GB2312" pitchFamily="49" charset="-122"/>
            </a:endParaRPr>
          </a:p>
          <a:p>
            <a:pPr>
              <a:lnSpc>
                <a:spcPct val="140000"/>
              </a:lnSpc>
            </a:pPr>
            <a:endParaRPr lang="en-US" altLang="zh-CN" sz="2800" dirty="0" smtClean="0">
              <a:ea typeface="楷体_GB2312" pitchFamily="49" charset="-122"/>
            </a:endParaRPr>
          </a:p>
          <a:p>
            <a:pPr>
              <a:lnSpc>
                <a:spcPct val="140000"/>
              </a:lnSpc>
            </a:pPr>
            <a:endParaRPr lang="en-US" altLang="zh-CN" sz="2800" dirty="0" smtClean="0">
              <a:ea typeface="楷体_GB2312" pitchFamily="49" charset="-122"/>
            </a:endParaRPr>
          </a:p>
          <a:p>
            <a:pPr>
              <a:lnSpc>
                <a:spcPct val="140000"/>
              </a:lnSpc>
            </a:pPr>
            <a:r>
              <a:rPr lang="zh-CN" altLang="en-US" sz="2800" dirty="0" smtClean="0">
                <a:ea typeface="楷体_GB2312" pitchFamily="49" charset="-122"/>
              </a:rPr>
              <a:t>比较</a:t>
            </a:r>
            <a:r>
              <a:rPr lang="en-US" altLang="zh-CN" sz="2800" i="1" dirty="0" smtClean="0">
                <a:ea typeface="楷体_GB2312" pitchFamily="49" charset="-122"/>
              </a:rPr>
              <a:t>RAROC</a:t>
            </a:r>
            <a:r>
              <a:rPr lang="zh-CN" altLang="en-US" sz="2800" dirty="0" smtClean="0">
                <a:ea typeface="楷体_GB2312" pitchFamily="49" charset="-122"/>
              </a:rPr>
              <a:t>与</a:t>
            </a:r>
            <a:r>
              <a:rPr lang="en-US" altLang="zh-CN" sz="2800" i="1" dirty="0" smtClean="0">
                <a:ea typeface="楷体_GB2312" pitchFamily="49" charset="-122"/>
              </a:rPr>
              <a:t>ROE</a:t>
            </a:r>
            <a:r>
              <a:rPr lang="zh-CN" altLang="en-US" sz="2800" dirty="0" smtClean="0">
                <a:ea typeface="楷体_GB2312" pitchFamily="49" charset="-122"/>
              </a:rPr>
              <a:t>的大小，来确定是否发放贷款。</a:t>
            </a:r>
            <a:endParaRPr lang="zh-CN" altLang="en-US" sz="2800" dirty="0">
              <a:ea typeface="楷体_GB2312" pitchFamily="49" charset="-122"/>
            </a:endParaRPr>
          </a:p>
        </p:txBody>
      </p:sp>
      <p:graphicFrame>
        <p:nvGraphicFramePr>
          <p:cNvPr id="109572" name="Object 4"/>
          <p:cNvGraphicFramePr>
            <a:graphicFrameLocks noChangeAspect="1"/>
          </p:cNvGraphicFramePr>
          <p:nvPr>
            <p:ph sz="half" idx="2"/>
          </p:nvPr>
        </p:nvGraphicFramePr>
        <p:xfrm>
          <a:off x="1691680" y="2924944"/>
          <a:ext cx="5032375" cy="962025"/>
        </p:xfrm>
        <a:graphic>
          <a:graphicData uri="http://schemas.openxmlformats.org/presentationml/2006/ole">
            <p:oleObj spid="_x0000_s109572" name="Equation" r:id="rId4" imgW="226044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blinds(horizontal)">
                                      <p:cBhvr>
                                        <p:cTn id="7" dur="500"/>
                                        <p:tgtEl>
                                          <p:spTgt spid="109571">
                                            <p:txEl>
                                              <p:pRg st="0" end="0"/>
                                            </p:txEl>
                                          </p:spTgt>
                                        </p:tgtEl>
                                      </p:cBhvr>
                                    </p:animEffect>
                                  </p:childTnLst>
                                  <p:subTnLst>
                                    <p:animClr>
                                      <p:cBhvr override="childStyle">
                                        <p:cTn dur="1" fill="hold" display="0" masterRel="nextClick" afterEffect="1"/>
                                        <p:tgtEl>
                                          <p:spTgt spid="10957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09572"/>
                                        </p:tgtEl>
                                        <p:attrNameLst>
                                          <p:attrName>style.visibility</p:attrName>
                                        </p:attrNameLst>
                                      </p:cBhvr>
                                      <p:to>
                                        <p:strVal val="visible"/>
                                      </p:to>
                                    </p:set>
                                    <p:animEffect transition="in" filter="blinds(horizontal)">
                                      <p:cBhvr>
                                        <p:cTn id="10" dur="500"/>
                                        <p:tgtEl>
                                          <p:spTgt spid="109572"/>
                                        </p:tgtEl>
                                      </p:cBhvr>
                                    </p:animEffect>
                                  </p:childTnLst>
                                  <p:subTnLst>
                                    <p:animClr>
                                      <p:cBhvr override="childStyle">
                                        <p:cTn dur="1" fill="hold" display="0" masterRel="nextClick" afterEffect="1"/>
                                        <p:tgtEl>
                                          <p:spTgt spid="109572"/>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15" dur="500"/>
                                        <p:tgtEl>
                                          <p:spTgt spid="109571">
                                            <p:txEl>
                                              <p:pRg st="3" end="3"/>
                                            </p:txEl>
                                          </p:spTgt>
                                        </p:tgtEl>
                                      </p:cBhvr>
                                    </p:animEffect>
                                  </p:childTnLst>
                                  <p:subTnLst>
                                    <p:animClr>
                                      <p:cBhvr override="childStyle">
                                        <p:cTn dur="1" fill="hold" display="0" masterRel="nextClick" afterEffect="1"/>
                                        <p:tgtEl>
                                          <p:spTgt spid="109571">
                                            <p:txEl>
                                              <p:pRg st="3" end="3"/>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95288" y="333375"/>
            <a:ext cx="8425184" cy="1007393"/>
          </a:xfrm>
        </p:spPr>
        <p:txBody>
          <a:bodyPr/>
          <a:lstStyle/>
          <a:p>
            <a:pPr>
              <a:lnSpc>
                <a:spcPct val="120000"/>
              </a:lnSpc>
            </a:pPr>
            <a:r>
              <a:rPr lang="zh-CN" altLang="en-US" dirty="0" smtClean="0"/>
              <a:t>净收入的基本公式</a:t>
            </a:r>
            <a:endParaRPr lang="en-US" altLang="zh-CN" dirty="0"/>
          </a:p>
        </p:txBody>
      </p:sp>
      <p:sp>
        <p:nvSpPr>
          <p:cNvPr id="109571" name="Rectangle 3"/>
          <p:cNvSpPr>
            <a:spLocks noGrp="1" noChangeArrowheads="1"/>
          </p:cNvSpPr>
          <p:nvPr>
            <p:ph type="body" sz="half" idx="1"/>
          </p:nvPr>
        </p:nvSpPr>
        <p:spPr>
          <a:xfrm>
            <a:off x="467544" y="1556792"/>
            <a:ext cx="7704856" cy="4551908"/>
          </a:xfrm>
        </p:spPr>
        <p:txBody>
          <a:bodyPr/>
          <a:lstStyle/>
          <a:p>
            <a:pPr>
              <a:lnSpc>
                <a:spcPct val="140000"/>
              </a:lnSpc>
            </a:pPr>
            <a:r>
              <a:rPr lang="zh-CN" altLang="en-US" sz="2800" dirty="0" smtClean="0">
                <a:ea typeface="楷体_GB2312" pitchFamily="49" charset="-122"/>
              </a:rPr>
              <a:t>净收入的基本公式：</a:t>
            </a:r>
            <a:endParaRPr lang="en-US" altLang="zh-CN" sz="2800" dirty="0" smtClean="0">
              <a:ea typeface="楷体_GB2312" pitchFamily="49" charset="-122"/>
            </a:endParaRPr>
          </a:p>
          <a:p>
            <a:pPr>
              <a:lnSpc>
                <a:spcPct val="140000"/>
              </a:lnSpc>
            </a:pPr>
            <a:endParaRPr lang="en-US" altLang="zh-CN" sz="2800" dirty="0" smtClean="0">
              <a:ea typeface="楷体_GB2312" pitchFamily="49" charset="-122"/>
            </a:endParaRPr>
          </a:p>
          <a:p>
            <a:pPr>
              <a:lnSpc>
                <a:spcPct val="140000"/>
              </a:lnSpc>
            </a:pPr>
            <a:endParaRPr lang="en-US" altLang="zh-CN" sz="2800" dirty="0" smtClean="0">
              <a:ea typeface="楷体_GB2312" pitchFamily="49" charset="-122"/>
            </a:endParaRPr>
          </a:p>
          <a:p>
            <a:pPr>
              <a:lnSpc>
                <a:spcPct val="140000"/>
              </a:lnSpc>
            </a:pPr>
            <a:r>
              <a:rPr lang="zh-CN" altLang="en-US" sz="2800" dirty="0" smtClean="0">
                <a:ea typeface="楷体_GB2312" pitchFamily="49" charset="-122"/>
              </a:rPr>
              <a:t>金融机构可能还需要进一步扣除管理费用和税收，才能得到净收入。</a:t>
            </a:r>
            <a:endParaRPr lang="zh-CN" altLang="en-US" sz="2800" dirty="0">
              <a:ea typeface="楷体_GB2312" pitchFamily="49" charset="-122"/>
            </a:endParaRPr>
          </a:p>
        </p:txBody>
      </p:sp>
      <p:graphicFrame>
        <p:nvGraphicFramePr>
          <p:cNvPr id="109572" name="Object 4"/>
          <p:cNvGraphicFramePr>
            <a:graphicFrameLocks noChangeAspect="1"/>
          </p:cNvGraphicFramePr>
          <p:nvPr>
            <p:ph sz="half" idx="2"/>
          </p:nvPr>
        </p:nvGraphicFramePr>
        <p:xfrm>
          <a:off x="1475656" y="2636912"/>
          <a:ext cx="5032375" cy="461963"/>
        </p:xfrm>
        <a:graphic>
          <a:graphicData uri="http://schemas.openxmlformats.org/presentationml/2006/ole">
            <p:oleObj spid="_x0000_s358402" name="Equation" r:id="rId4" imgW="2209680" imgH="203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blinds(horizontal)">
                                      <p:cBhvr>
                                        <p:cTn id="7" dur="500"/>
                                        <p:tgtEl>
                                          <p:spTgt spid="109571">
                                            <p:txEl>
                                              <p:pRg st="0" end="0"/>
                                            </p:txEl>
                                          </p:spTgt>
                                        </p:tgtEl>
                                      </p:cBhvr>
                                    </p:animEffect>
                                  </p:childTnLst>
                                  <p:subTnLst>
                                    <p:animClr>
                                      <p:cBhvr override="childStyle">
                                        <p:cTn dur="1" fill="hold" display="0" masterRel="nextClick" afterEffect="1"/>
                                        <p:tgtEl>
                                          <p:spTgt spid="109571">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09572"/>
                                        </p:tgtEl>
                                        <p:attrNameLst>
                                          <p:attrName>style.visibility</p:attrName>
                                        </p:attrNameLst>
                                      </p:cBhvr>
                                      <p:to>
                                        <p:strVal val="visible"/>
                                      </p:to>
                                    </p:set>
                                    <p:animEffect transition="in" filter="blinds(horizontal)">
                                      <p:cBhvr>
                                        <p:cTn id="10" dur="500"/>
                                        <p:tgtEl>
                                          <p:spTgt spid="109572"/>
                                        </p:tgtEl>
                                      </p:cBhvr>
                                    </p:animEffect>
                                  </p:childTnLst>
                                  <p:subTnLst>
                                    <p:animClr>
                                      <p:cBhvr override="childStyle">
                                        <p:cTn dur="1" fill="hold" display="0" masterRel="nextClick" afterEffect="1"/>
                                        <p:tgtEl>
                                          <p:spTgt spid="109572"/>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15" dur="500"/>
                                        <p:tgtEl>
                                          <p:spTgt spid="109571">
                                            <p:txEl>
                                              <p:pRg st="3" end="3"/>
                                            </p:txEl>
                                          </p:spTgt>
                                        </p:tgtEl>
                                      </p:cBhvr>
                                    </p:animEffect>
                                  </p:childTnLst>
                                  <p:subTnLst>
                                    <p:animClr>
                                      <p:cBhvr override="childStyle">
                                        <p:cTn dur="1" fill="hold" display="0" masterRel="nextClick" afterEffect="1"/>
                                        <p:tgtEl>
                                          <p:spTgt spid="109571">
                                            <p:txEl>
                                              <p:pRg st="3" end="3"/>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68313" y="333375"/>
            <a:ext cx="8153400" cy="865188"/>
          </a:xfrm>
        </p:spPr>
        <p:txBody>
          <a:bodyPr/>
          <a:lstStyle/>
          <a:p>
            <a:r>
              <a:rPr lang="zh-CN" altLang="en-US" sz="3600" b="1" dirty="0">
                <a:ea typeface="楷体_GB2312" pitchFamily="49" charset="-122"/>
              </a:rPr>
              <a:t>风险资本的衡量</a:t>
            </a:r>
          </a:p>
        </p:txBody>
      </p:sp>
      <p:sp>
        <p:nvSpPr>
          <p:cNvPr id="110595" name="Rectangle 3"/>
          <p:cNvSpPr>
            <a:spLocks noGrp="1" noChangeArrowheads="1"/>
          </p:cNvSpPr>
          <p:nvPr>
            <p:ph type="body" idx="1"/>
          </p:nvPr>
        </p:nvSpPr>
        <p:spPr/>
        <p:txBody>
          <a:bodyPr/>
          <a:lstStyle/>
          <a:p>
            <a:r>
              <a:rPr lang="zh-CN" altLang="en-US" dirty="0">
                <a:solidFill>
                  <a:srgbClr val="070605"/>
                </a:solidFill>
              </a:rPr>
              <a:t>持续</a:t>
            </a:r>
            <a:r>
              <a:rPr lang="zh-CN" altLang="en-US" dirty="0" smtClean="0">
                <a:solidFill>
                  <a:srgbClr val="070605"/>
                </a:solidFill>
              </a:rPr>
              <a:t>期法：</a:t>
            </a:r>
            <a:endParaRPr lang="en-US" altLang="zh-CN" dirty="0" smtClean="0">
              <a:solidFill>
                <a:srgbClr val="070605"/>
              </a:solidFill>
            </a:endParaRPr>
          </a:p>
          <a:p>
            <a:endParaRPr lang="en-US" altLang="zh-CN" dirty="0" smtClean="0">
              <a:solidFill>
                <a:srgbClr val="070605"/>
              </a:solidFill>
            </a:endParaRPr>
          </a:p>
          <a:p>
            <a:endParaRPr lang="en-US" altLang="zh-CN" dirty="0" smtClean="0">
              <a:solidFill>
                <a:srgbClr val="070605"/>
              </a:solidFill>
            </a:endParaRPr>
          </a:p>
          <a:p>
            <a:endParaRPr lang="en-US" altLang="zh-CN" dirty="0" smtClean="0">
              <a:solidFill>
                <a:srgbClr val="070605"/>
              </a:solidFill>
            </a:endParaRPr>
          </a:p>
          <a:p>
            <a:r>
              <a:rPr lang="zh-CN" altLang="en-US" dirty="0" smtClean="0">
                <a:solidFill>
                  <a:srgbClr val="070605"/>
                </a:solidFill>
              </a:rPr>
              <a:t>违约率法：</a:t>
            </a:r>
            <a:endParaRPr lang="zh-CN" altLang="en-US" dirty="0">
              <a:solidFill>
                <a:srgbClr val="070605"/>
              </a:solidFill>
            </a:endParaRPr>
          </a:p>
          <a:p>
            <a:endParaRPr lang="zh-CN" altLang="en-US" dirty="0">
              <a:solidFill>
                <a:srgbClr val="070605"/>
              </a:solidFill>
            </a:endParaRPr>
          </a:p>
          <a:p>
            <a:endParaRPr lang="zh-CN" altLang="en-US" dirty="0"/>
          </a:p>
          <a:p>
            <a:endParaRPr lang="zh-CN" altLang="en-US" dirty="0"/>
          </a:p>
          <a:p>
            <a:endParaRPr lang="en-US" altLang="zh-CN" dirty="0"/>
          </a:p>
        </p:txBody>
      </p:sp>
      <p:graphicFrame>
        <p:nvGraphicFramePr>
          <p:cNvPr id="110596" name="Object 4"/>
          <p:cNvGraphicFramePr>
            <a:graphicFrameLocks/>
          </p:cNvGraphicFramePr>
          <p:nvPr/>
        </p:nvGraphicFramePr>
        <p:xfrm>
          <a:off x="755576" y="2348880"/>
          <a:ext cx="7362825" cy="1590675"/>
        </p:xfrm>
        <a:graphic>
          <a:graphicData uri="http://schemas.openxmlformats.org/presentationml/2006/ole">
            <p:oleObj spid="_x0000_s110596" name="Equation" r:id="rId4" imgW="2946240" imgH="634680" progId="Equation.DSMT4">
              <p:embed/>
            </p:oleObj>
          </a:graphicData>
        </a:graphic>
      </p:graphicFrame>
      <p:sp>
        <p:nvSpPr>
          <p:cNvPr id="11059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0600" name="Rectangle 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0602" name="Object 10"/>
          <p:cNvGraphicFramePr>
            <a:graphicFrameLocks/>
          </p:cNvGraphicFramePr>
          <p:nvPr/>
        </p:nvGraphicFramePr>
        <p:xfrm>
          <a:off x="827584" y="5013176"/>
          <a:ext cx="7521575" cy="508000"/>
        </p:xfrm>
        <a:graphic>
          <a:graphicData uri="http://schemas.openxmlformats.org/presentationml/2006/ole">
            <p:oleObj spid="_x0000_s110602" name="Equation" r:id="rId5" imgW="3009600" imgH="203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subTnLst>
                                    <p:animClr>
                                      <p:cBhvr override="childStyle">
                                        <p:cTn dur="1" fill="hold" display="0" masterRel="nextClick" afterEffect="1"/>
                                        <p:tgtEl>
                                          <p:spTgt spid="110595">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10596"/>
                                        </p:tgtEl>
                                        <p:attrNameLst>
                                          <p:attrName>style.visibility</p:attrName>
                                        </p:attrNameLst>
                                      </p:cBhvr>
                                      <p:to>
                                        <p:strVal val="visible"/>
                                      </p:to>
                                    </p:set>
                                    <p:animEffect transition="in" filter="blinds(horizontal)">
                                      <p:cBhvr>
                                        <p:cTn id="10" dur="500"/>
                                        <p:tgtEl>
                                          <p:spTgt spid="110596"/>
                                        </p:tgtEl>
                                      </p:cBhvr>
                                    </p:animEffect>
                                  </p:childTnLst>
                                  <p:subTnLst>
                                    <p:animClr>
                                      <p:cBhvr override="childStyle">
                                        <p:cTn dur="1" fill="hold" display="0" masterRel="nextClick" afterEffect="1"/>
                                        <p:tgtEl>
                                          <p:spTgt spid="110596"/>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0595">
                                            <p:txEl>
                                              <p:pRg st="4" end="4"/>
                                            </p:txEl>
                                          </p:spTgt>
                                        </p:tgtEl>
                                        <p:attrNameLst>
                                          <p:attrName>style.visibility</p:attrName>
                                        </p:attrNameLst>
                                      </p:cBhvr>
                                      <p:to>
                                        <p:strVal val="visible"/>
                                      </p:to>
                                    </p:set>
                                    <p:animEffect transition="in" filter="blinds(horizontal)">
                                      <p:cBhvr>
                                        <p:cTn id="15" dur="500"/>
                                        <p:tgtEl>
                                          <p:spTgt spid="110595">
                                            <p:txEl>
                                              <p:pRg st="4" end="4"/>
                                            </p:txEl>
                                          </p:spTgt>
                                        </p:tgtEl>
                                      </p:cBhvr>
                                    </p:animEffect>
                                  </p:childTnLst>
                                  <p:subTnLst>
                                    <p:animClr>
                                      <p:cBhvr override="childStyle">
                                        <p:cTn dur="1" fill="hold" display="0" masterRel="nextClick" afterEffect="1"/>
                                        <p:tgtEl>
                                          <p:spTgt spid="110595">
                                            <p:txEl>
                                              <p:pRg st="4" end="4"/>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3" presetClass="entr" presetSubtype="10" fill="hold" nodeType="withEffect">
                                  <p:stCondLst>
                                    <p:cond delay="0"/>
                                  </p:stCondLst>
                                  <p:childTnLst>
                                    <p:set>
                                      <p:cBhvr>
                                        <p:cTn id="17" dur="1" fill="hold">
                                          <p:stCondLst>
                                            <p:cond delay="0"/>
                                          </p:stCondLst>
                                        </p:cTn>
                                        <p:tgtEl>
                                          <p:spTgt spid="110602"/>
                                        </p:tgtEl>
                                        <p:attrNameLst>
                                          <p:attrName>style.visibility</p:attrName>
                                        </p:attrNameLst>
                                      </p:cBhvr>
                                      <p:to>
                                        <p:strVal val="visible"/>
                                      </p:to>
                                    </p:set>
                                    <p:animEffect transition="in" filter="blinds(horizontal)">
                                      <p:cBhvr>
                                        <p:cTn id="18" dur="500"/>
                                        <p:tgtEl>
                                          <p:spTgt spid="110602"/>
                                        </p:tgtEl>
                                      </p:cBhvr>
                                    </p:animEffect>
                                  </p:childTnLst>
                                  <p:subTnLst>
                                    <p:animClr>
                                      <p:cBhvr override="childStyle">
                                        <p:cTn dur="1" fill="hold" display="0" masterRel="nextClick" afterEffect="1"/>
                                        <p:tgtEl>
                                          <p:spTgt spid="110602"/>
                                        </p:tgtEl>
                                        <p:attrNameLst>
                                          <p:attrName>ppt_c</p:attrName>
                                        </p:attrNameLst>
                                      </p:cBhvr>
                                      <p:to>
                                        <a:schemeClr val="folHlink"/>
                                      </p:to>
                                    </p:animClr>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en-US" altLang="zh-CN" dirty="0" smtClean="0"/>
              <a:t>P342</a:t>
            </a:r>
            <a:r>
              <a:rPr lang="zh-CN" altLang="en-US" dirty="0" smtClean="0"/>
              <a:t>（中文，</a:t>
            </a:r>
            <a:r>
              <a:rPr lang="en-US" altLang="zh-CN" dirty="0" smtClean="0"/>
              <a:t>325</a:t>
            </a:r>
            <a:r>
              <a:rPr lang="zh-CN" altLang="en-US" dirty="0" smtClean="0"/>
              <a:t>页），</a:t>
            </a:r>
            <a:r>
              <a:rPr lang="en-US" altLang="zh-CN" dirty="0" smtClean="0"/>
              <a:t>Q32</a:t>
            </a: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95537" y="260350"/>
            <a:ext cx="8297614" cy="936625"/>
          </a:xfrm>
        </p:spPr>
        <p:txBody>
          <a:bodyPr/>
          <a:lstStyle/>
          <a:p>
            <a:r>
              <a:rPr lang="zh-CN" altLang="en-US" dirty="0" smtClean="0"/>
              <a:t>练习</a:t>
            </a:r>
            <a:endParaRPr lang="en-US" altLang="zh-CN" dirty="0"/>
          </a:p>
        </p:txBody>
      </p:sp>
      <p:sp>
        <p:nvSpPr>
          <p:cNvPr id="111619" name="Rectangle 3"/>
          <p:cNvSpPr>
            <a:spLocks noGrp="1" noChangeArrowheads="1"/>
          </p:cNvSpPr>
          <p:nvPr>
            <p:ph type="body" idx="1"/>
          </p:nvPr>
        </p:nvSpPr>
        <p:spPr>
          <a:xfrm>
            <a:off x="323528" y="1268413"/>
            <a:ext cx="8564885" cy="4824412"/>
          </a:xfrm>
        </p:spPr>
        <p:txBody>
          <a:bodyPr/>
          <a:lstStyle/>
          <a:p>
            <a:pPr>
              <a:lnSpc>
                <a:spcPct val="150000"/>
              </a:lnSpc>
            </a:pPr>
            <a:r>
              <a:rPr lang="zh-CN" altLang="en-US" dirty="0" smtClean="0"/>
              <a:t>利差</a:t>
            </a:r>
            <a:r>
              <a:rPr lang="en-US" altLang="zh-CN" dirty="0" smtClean="0"/>
              <a:t>=0.12-0.1=0.02, </a:t>
            </a:r>
            <a:r>
              <a:rPr lang="zh-CN" altLang="en-US" dirty="0" smtClean="0"/>
              <a:t>费率</a:t>
            </a:r>
            <a:r>
              <a:rPr lang="en-US" altLang="zh-CN" dirty="0" smtClean="0"/>
              <a:t>=0.005</a:t>
            </a:r>
          </a:p>
          <a:p>
            <a:pPr>
              <a:lnSpc>
                <a:spcPct val="150000"/>
              </a:lnSpc>
            </a:pPr>
            <a:r>
              <a:rPr lang="zh-CN" altLang="en-US" dirty="0" smtClean="0"/>
              <a:t>净收入</a:t>
            </a:r>
            <a:r>
              <a:rPr lang="en-US" altLang="zh-CN" dirty="0" smtClean="0"/>
              <a:t>= (0.02+0.005)</a:t>
            </a:r>
            <a:r>
              <a:rPr lang="zh-CN" altLang="en-US" dirty="0" smtClean="0"/>
              <a:t>*</a:t>
            </a:r>
            <a:r>
              <a:rPr lang="en-US" altLang="zh-CN" dirty="0" smtClean="0"/>
              <a:t>5,000,000=</a:t>
            </a:r>
            <a:r>
              <a:rPr lang="en-US" altLang="zh-CN" u="sng" dirty="0" smtClean="0"/>
              <a:t>$125,000</a:t>
            </a:r>
            <a:endParaRPr lang="en-US" altLang="zh-CN" dirty="0"/>
          </a:p>
          <a:p>
            <a:pPr>
              <a:lnSpc>
                <a:spcPct val="150000"/>
              </a:lnSpc>
            </a:pPr>
            <a:r>
              <a:rPr lang="zh-CN" altLang="en-US" dirty="0" smtClean="0"/>
              <a:t>风险资本</a:t>
            </a:r>
            <a:r>
              <a:rPr lang="en-US" altLang="zh-CN" dirty="0" smtClean="0"/>
              <a:t>=7.5 * 5,000,000 * (0.042/1.12) </a:t>
            </a:r>
            <a:r>
              <a:rPr lang="en-US" altLang="zh-CN" u="sng" dirty="0" smtClean="0"/>
              <a:t>=$1,406,250</a:t>
            </a:r>
          </a:p>
          <a:p>
            <a:pPr>
              <a:lnSpc>
                <a:spcPct val="150000"/>
              </a:lnSpc>
            </a:pPr>
            <a:r>
              <a:rPr lang="en-US" altLang="zh-CN" i="1" dirty="0" smtClean="0"/>
              <a:t>RAROC</a:t>
            </a:r>
            <a:r>
              <a:rPr lang="en-US" altLang="zh-CN" dirty="0" smtClean="0"/>
              <a:t> </a:t>
            </a:r>
            <a:r>
              <a:rPr lang="en-US" altLang="zh-CN" dirty="0"/>
              <a:t>= $125,000/1,406,250 = </a:t>
            </a:r>
            <a:r>
              <a:rPr lang="en-US" altLang="zh-CN" u="sng" dirty="0" smtClean="0"/>
              <a:t>8.89%</a:t>
            </a:r>
            <a:r>
              <a:rPr lang="en-US" altLang="zh-CN" dirty="0"/>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95537" y="260350"/>
            <a:ext cx="8297614" cy="936625"/>
          </a:xfrm>
        </p:spPr>
        <p:txBody>
          <a:bodyPr/>
          <a:lstStyle/>
          <a:p>
            <a:r>
              <a:rPr lang="zh-CN" altLang="en-US" dirty="0" smtClean="0"/>
              <a:t>练习</a:t>
            </a:r>
            <a:endParaRPr lang="en-US" altLang="zh-CN" dirty="0"/>
          </a:p>
        </p:txBody>
      </p:sp>
      <p:sp>
        <p:nvSpPr>
          <p:cNvPr id="111619" name="Rectangle 3"/>
          <p:cNvSpPr>
            <a:spLocks noGrp="1" noChangeArrowheads="1"/>
          </p:cNvSpPr>
          <p:nvPr>
            <p:ph type="body" idx="1"/>
          </p:nvPr>
        </p:nvSpPr>
        <p:spPr>
          <a:xfrm>
            <a:off x="251520" y="1268413"/>
            <a:ext cx="8568952" cy="4824412"/>
          </a:xfrm>
        </p:spPr>
        <p:txBody>
          <a:bodyPr/>
          <a:lstStyle/>
          <a:p>
            <a:pPr>
              <a:lnSpc>
                <a:spcPct val="150000"/>
              </a:lnSpc>
            </a:pPr>
            <a:r>
              <a:rPr lang="en-US" altLang="zh-CN" i="1" dirty="0" smtClean="0"/>
              <a:t>RAROC</a:t>
            </a:r>
            <a:r>
              <a:rPr lang="en-US" altLang="zh-CN" dirty="0" smtClean="0"/>
              <a:t>=10%</a:t>
            </a:r>
            <a:r>
              <a:rPr lang="en-US" altLang="zh-CN" dirty="0" smtClean="0">
                <a:sym typeface="Symbol" pitchFamily="18" charset="2"/>
              </a:rPr>
              <a:t></a:t>
            </a:r>
            <a:r>
              <a:rPr lang="zh-CN" altLang="en-US" dirty="0" smtClean="0">
                <a:sym typeface="Symbol" pitchFamily="18" charset="2"/>
              </a:rPr>
              <a:t>风险资本</a:t>
            </a:r>
            <a:r>
              <a:rPr lang="en-US" altLang="zh-CN" dirty="0" smtClean="0"/>
              <a:t>=125,000/0.10=1,250,000</a:t>
            </a:r>
            <a:r>
              <a:rPr lang="en-US" altLang="zh-CN" dirty="0" smtClean="0">
                <a:sym typeface="Symbol" pitchFamily="18" charset="2"/>
              </a:rPr>
              <a:t>    </a:t>
            </a:r>
            <a:r>
              <a:rPr lang="en-US" altLang="zh-CN" i="1" dirty="0" smtClean="0"/>
              <a:t>D</a:t>
            </a:r>
            <a:r>
              <a:rPr lang="en-US" altLang="zh-CN" i="1" baseline="-25000" dirty="0" smtClean="0"/>
              <a:t>LN</a:t>
            </a:r>
            <a:r>
              <a:rPr lang="en-US" altLang="zh-CN" baseline="-25000" dirty="0" smtClean="0"/>
              <a:t> </a:t>
            </a:r>
            <a:r>
              <a:rPr lang="en-US" altLang="zh-CN" dirty="0" smtClean="0"/>
              <a:t>=1,250,000</a:t>
            </a:r>
            <a:r>
              <a:rPr lang="en-US" altLang="zh-CN" dirty="0"/>
              <a:t>/(</a:t>
            </a:r>
            <a:r>
              <a:rPr lang="en-US" altLang="zh-CN" dirty="0" smtClean="0"/>
              <a:t>5,000,000*(</a:t>
            </a:r>
            <a:r>
              <a:rPr lang="en-US" altLang="zh-CN" dirty="0"/>
              <a:t>0.042/1.12</a:t>
            </a:r>
            <a:r>
              <a:rPr lang="en-US" altLang="zh-CN" dirty="0" smtClean="0"/>
              <a:t>))=6.67</a:t>
            </a:r>
            <a:endParaRPr lang="en-US" altLang="zh-CN" dirty="0"/>
          </a:p>
          <a:p>
            <a:pPr>
              <a:lnSpc>
                <a:spcPct val="150000"/>
              </a:lnSpc>
            </a:pPr>
            <a:endParaRPr lang="en-US" altLang="zh-CN" dirty="0" smtClean="0"/>
          </a:p>
          <a:p>
            <a:pPr>
              <a:lnSpc>
                <a:spcPct val="150000"/>
              </a:lnSpc>
            </a:pPr>
            <a:r>
              <a:rPr lang="en-US" altLang="zh-CN" i="1" dirty="0" smtClean="0"/>
              <a:t>RAROC</a:t>
            </a:r>
            <a:r>
              <a:rPr lang="en-US" altLang="zh-CN" dirty="0" smtClean="0"/>
              <a:t>=10%</a:t>
            </a:r>
            <a:r>
              <a:rPr lang="en-US" altLang="zh-CN" dirty="0" smtClean="0">
                <a:sym typeface="Symbol" pitchFamily="18" charset="2"/>
              </a:rPr>
              <a:t></a:t>
            </a:r>
            <a:r>
              <a:rPr lang="zh-CN" altLang="en-US" dirty="0" smtClean="0">
                <a:sym typeface="Symbol" pitchFamily="18" charset="2"/>
              </a:rPr>
              <a:t>净收入</a:t>
            </a:r>
            <a:r>
              <a:rPr lang="en-US" altLang="zh-CN" dirty="0" smtClean="0"/>
              <a:t>=1,406,250</a:t>
            </a:r>
            <a:r>
              <a:rPr lang="zh-CN" altLang="en-US" dirty="0" smtClean="0"/>
              <a:t>*</a:t>
            </a:r>
            <a:r>
              <a:rPr lang="en-US" altLang="zh-CN" dirty="0" smtClean="0"/>
              <a:t>0.10=$1,406,250          </a:t>
            </a:r>
            <a:r>
              <a:rPr lang="en-US" altLang="zh-CN" dirty="0" smtClean="0">
                <a:sym typeface="Symbol" pitchFamily="18" charset="2"/>
              </a:rPr>
              <a:t> </a:t>
            </a:r>
            <a:r>
              <a:rPr lang="zh-CN" altLang="en-US" dirty="0" smtClean="0">
                <a:sym typeface="Symbol" pitchFamily="18" charset="2"/>
              </a:rPr>
              <a:t>需要增加的净收入</a:t>
            </a:r>
            <a:r>
              <a:rPr lang="en-US" altLang="zh-CN" dirty="0" smtClean="0">
                <a:sym typeface="Symbol" pitchFamily="18" charset="2"/>
              </a:rPr>
              <a:t>=</a:t>
            </a:r>
            <a:r>
              <a:rPr lang="en-US" altLang="zh-CN" dirty="0" smtClean="0"/>
              <a:t> 1,406,250-1,250,000=144,250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subTnLst>
                                    <p:animClr>
                                      <p:cBhvr override="childStyle">
                                        <p:cTn dur="1" fill="hold" display="0" masterRel="nextClick" afterEffect="1"/>
                                        <p:tgtEl>
                                          <p:spTgt spid="111619">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2" dur="500"/>
                                        <p:tgtEl>
                                          <p:spTgt spid="111619">
                                            <p:txEl>
                                              <p:pRg st="2" end="2"/>
                                            </p:txEl>
                                          </p:spTgt>
                                        </p:tgtEl>
                                      </p:cBhvr>
                                    </p:animEffect>
                                  </p:childTnLst>
                                  <p:subTnLst>
                                    <p:animClr>
                                      <p:cBhvr override="childStyle">
                                        <p:cTn dur="1" fill="hold" display="0" masterRel="nextClick" afterEffect="1"/>
                                        <p:tgtEl>
                                          <p:spTgt spid="111619">
                                            <p:txEl>
                                              <p:pRg st="2" end="2"/>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8313" y="333375"/>
            <a:ext cx="7793037" cy="1079500"/>
          </a:xfrm>
        </p:spPr>
        <p:txBody>
          <a:bodyPr/>
          <a:lstStyle/>
          <a:p>
            <a:r>
              <a:rPr lang="zh-CN" altLang="en-US" sz="3600" b="1" dirty="0">
                <a:ea typeface="楷体_GB2312" pitchFamily="49" charset="-122"/>
              </a:rPr>
              <a:t>违约风险的期权</a:t>
            </a:r>
            <a:r>
              <a:rPr lang="zh-CN" altLang="en-US" sz="3600" b="1" dirty="0" smtClean="0">
                <a:ea typeface="楷体_GB2312" pitchFamily="49" charset="-122"/>
              </a:rPr>
              <a:t>模型</a:t>
            </a:r>
            <a:r>
              <a:rPr lang="zh-CN" altLang="en-US" sz="2900" dirty="0" smtClean="0"/>
              <a:t> </a:t>
            </a:r>
            <a:r>
              <a:rPr lang="en-US" altLang="zh-CN" sz="2900" dirty="0" smtClean="0"/>
              <a:t>Option Models</a:t>
            </a:r>
            <a:endParaRPr lang="zh-CN" altLang="en-US" sz="2900" dirty="0"/>
          </a:p>
        </p:txBody>
      </p:sp>
      <p:sp>
        <p:nvSpPr>
          <p:cNvPr id="112643" name="Rectangle 3"/>
          <p:cNvSpPr>
            <a:spLocks noGrp="1" noChangeArrowheads="1"/>
          </p:cNvSpPr>
          <p:nvPr>
            <p:ph type="body" idx="1"/>
          </p:nvPr>
        </p:nvSpPr>
        <p:spPr>
          <a:xfrm>
            <a:off x="467544" y="1341438"/>
            <a:ext cx="8060506" cy="4402137"/>
          </a:xfrm>
        </p:spPr>
        <p:txBody>
          <a:bodyPr/>
          <a:lstStyle/>
          <a:p>
            <a:pPr>
              <a:lnSpc>
                <a:spcPct val="150000"/>
              </a:lnSpc>
            </a:pPr>
            <a:r>
              <a:rPr lang="zh-CN" altLang="en-US" dirty="0" smtClean="0">
                <a:ea typeface="楷体_GB2312" pitchFamily="49" charset="-122"/>
              </a:rPr>
              <a:t>由于股东只负有有限责任，债务可以被股东看作是企业资产的看涨期权。</a:t>
            </a:r>
            <a:endParaRPr lang="en-US" altLang="zh-CN" dirty="0" smtClean="0">
              <a:ea typeface="楷体_GB2312" pitchFamily="49" charset="-122"/>
            </a:endParaRPr>
          </a:p>
          <a:p>
            <a:pPr>
              <a:lnSpc>
                <a:spcPct val="150000"/>
              </a:lnSpc>
            </a:pPr>
            <a:r>
              <a:rPr lang="en-US" altLang="zh-CN" dirty="0" smtClean="0">
                <a:ea typeface="楷体_GB2312" pitchFamily="49" charset="-122"/>
              </a:rPr>
              <a:t>KMV</a:t>
            </a:r>
            <a:r>
              <a:rPr lang="zh-CN" altLang="en-US" dirty="0" smtClean="0">
                <a:ea typeface="楷体_GB2312" pitchFamily="49" charset="-122"/>
              </a:rPr>
              <a:t>公司根据这个思路提出违约风险的期权模型。</a:t>
            </a:r>
            <a:endParaRPr lang="en-US" altLang="zh-CN" dirty="0" smtClean="0">
              <a:ea typeface="楷体_GB2312" pitchFamily="49" charset="-122"/>
            </a:endParaRPr>
          </a:p>
          <a:p>
            <a:pPr>
              <a:lnSpc>
                <a:spcPct val="150000"/>
              </a:lnSpc>
            </a:pPr>
            <a:r>
              <a:rPr lang="zh-CN" altLang="en-US" dirty="0" smtClean="0">
                <a:ea typeface="楷体_GB2312" pitchFamily="49" charset="-122"/>
              </a:rPr>
              <a:t>美国许多大金融机构都在使用这个模型。</a:t>
            </a:r>
            <a:endParaRPr lang="zh-CN" altLang="en-US" dirty="0">
              <a:ea typeface="楷体_GB2312" pitchFamily="49" charset="-122"/>
            </a:endParaRPr>
          </a:p>
          <a:p>
            <a:endParaRPr lang="zh-CN" altLang="en-US" dirty="0"/>
          </a:p>
          <a:p>
            <a:endParaRPr lang="en-US" altLang="zh-CN" dirty="0"/>
          </a:p>
        </p:txBody>
      </p:sp>
      <p:sp>
        <p:nvSpPr>
          <p:cNvPr id="11264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subTnLst>
                                    <p:animClr>
                                      <p:cBhvr override="childStyle">
                                        <p:cTn dur="1" fill="hold" display="0" masterRel="nextClick" afterEffect="1"/>
                                        <p:tgtEl>
                                          <p:spTgt spid="11264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12" dur="500"/>
                                        <p:tgtEl>
                                          <p:spTgt spid="112643">
                                            <p:txEl>
                                              <p:pRg st="1" end="1"/>
                                            </p:txEl>
                                          </p:spTgt>
                                        </p:tgtEl>
                                      </p:cBhvr>
                                    </p:animEffect>
                                  </p:childTnLst>
                                  <p:subTnLst>
                                    <p:animClr>
                                      <p:cBhvr override="childStyle">
                                        <p:cTn dur="1" fill="hold" display="0" masterRel="nextClick" afterEffect="1"/>
                                        <p:tgtEl>
                                          <p:spTgt spid="11264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7" dur="500"/>
                                        <p:tgtEl>
                                          <p:spTgt spid="112643">
                                            <p:txEl>
                                              <p:pRg st="2" end="2"/>
                                            </p:txEl>
                                          </p:spTgt>
                                        </p:tgtEl>
                                      </p:cBhvr>
                                    </p:animEffect>
                                  </p:childTnLst>
                                  <p:subTnLst>
                                    <p:animClr>
                                      <p:cBhvr override="childStyle">
                                        <p:cTn dur="1" fill="hold" display="0" masterRel="nextClick" afterEffect="1"/>
                                        <p:tgtEl>
                                          <p:spTgt spid="11264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8313" y="333375"/>
            <a:ext cx="7793037" cy="1079500"/>
          </a:xfrm>
        </p:spPr>
        <p:txBody>
          <a:bodyPr/>
          <a:lstStyle/>
          <a:p>
            <a:r>
              <a:rPr lang="zh-CN" altLang="en-US" sz="3600" b="1" dirty="0">
                <a:ea typeface="楷体_GB2312" pitchFamily="49" charset="-122"/>
              </a:rPr>
              <a:t>违约风险的期权</a:t>
            </a:r>
            <a:r>
              <a:rPr lang="zh-CN" altLang="en-US" sz="3600" b="1" dirty="0" smtClean="0">
                <a:ea typeface="楷体_GB2312" pitchFamily="49" charset="-122"/>
              </a:rPr>
              <a:t>模型</a:t>
            </a:r>
            <a:endParaRPr lang="zh-CN" altLang="en-US" sz="2900" dirty="0"/>
          </a:p>
        </p:txBody>
      </p:sp>
      <p:sp>
        <p:nvSpPr>
          <p:cNvPr id="112643" name="Rectangle 3"/>
          <p:cNvSpPr>
            <a:spLocks noGrp="1" noChangeArrowheads="1"/>
          </p:cNvSpPr>
          <p:nvPr>
            <p:ph type="body" idx="1"/>
          </p:nvPr>
        </p:nvSpPr>
        <p:spPr>
          <a:xfrm>
            <a:off x="395536" y="1341438"/>
            <a:ext cx="8132514" cy="4402137"/>
          </a:xfrm>
        </p:spPr>
        <p:txBody>
          <a:bodyPr/>
          <a:lstStyle/>
          <a:p>
            <a:pPr>
              <a:lnSpc>
                <a:spcPct val="140000"/>
              </a:lnSpc>
            </a:pPr>
            <a:r>
              <a:rPr lang="zh-CN" altLang="en-US" dirty="0" smtClean="0">
                <a:ea typeface="楷体_GB2312" pitchFamily="49" charset="-122"/>
              </a:rPr>
              <a:t>根据</a:t>
            </a:r>
            <a:r>
              <a:rPr lang="en-US" altLang="zh-CN" dirty="0" smtClean="0">
                <a:ea typeface="楷体_GB2312" pitchFamily="49" charset="-122"/>
              </a:rPr>
              <a:t>Merton</a:t>
            </a:r>
            <a:r>
              <a:rPr lang="zh-CN" altLang="en-US" dirty="0" smtClean="0">
                <a:ea typeface="楷体_GB2312" pitchFamily="49" charset="-122"/>
              </a:rPr>
              <a:t>期权定价模型，风险</a:t>
            </a:r>
            <a:r>
              <a:rPr lang="zh-CN" altLang="en-US" dirty="0">
                <a:ea typeface="楷体_GB2312" pitchFamily="49" charset="-122"/>
              </a:rPr>
              <a:t>贷款的市场</a:t>
            </a:r>
            <a:r>
              <a:rPr lang="zh-CN" altLang="en-US" dirty="0" smtClean="0">
                <a:ea typeface="楷体_GB2312" pitchFamily="49" charset="-122"/>
              </a:rPr>
              <a:t>价值为</a:t>
            </a:r>
            <a:endParaRPr lang="en-US" altLang="zh-CN" dirty="0"/>
          </a:p>
        </p:txBody>
      </p:sp>
      <p:graphicFrame>
        <p:nvGraphicFramePr>
          <p:cNvPr id="112644" name="Object 4"/>
          <p:cNvGraphicFramePr>
            <a:graphicFrameLocks noChangeAspect="1"/>
          </p:cNvGraphicFramePr>
          <p:nvPr/>
        </p:nvGraphicFramePr>
        <p:xfrm>
          <a:off x="900113" y="2611438"/>
          <a:ext cx="7467600" cy="2774950"/>
        </p:xfrm>
        <a:graphic>
          <a:graphicData uri="http://schemas.openxmlformats.org/presentationml/2006/ole">
            <p:oleObj spid="_x0000_s112644" name="Equation" r:id="rId4" imgW="3555720" imgH="1320480" progId="Equation.DSMT4">
              <p:embed/>
            </p:oleObj>
          </a:graphicData>
        </a:graphic>
      </p:graphicFrame>
      <p:sp>
        <p:nvSpPr>
          <p:cNvPr id="11264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subTnLst>
                                    <p:animClr>
                                      <p:cBhvr override="childStyle">
                                        <p:cTn dur="1" fill="hold" display="0" masterRel="nextClick" afterEffect="1"/>
                                        <p:tgtEl>
                                          <p:spTgt spid="11264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12644"/>
                                        </p:tgtEl>
                                        <p:attrNameLst>
                                          <p:attrName>style.visibility</p:attrName>
                                        </p:attrNameLst>
                                      </p:cBhvr>
                                      <p:to>
                                        <p:strVal val="visible"/>
                                      </p:to>
                                    </p:set>
                                    <p:animEffect transition="in" filter="blinds(horizontal)">
                                      <p:cBhvr>
                                        <p:cTn id="10" dur="500"/>
                                        <p:tgtEl>
                                          <p:spTgt spid="112644"/>
                                        </p:tgtEl>
                                      </p:cBhvr>
                                    </p:animEffect>
                                  </p:childTnLst>
                                  <p:subTnLst>
                                    <p:animClr>
                                      <p:cBhvr override="childStyle">
                                        <p:cTn dur="1" fill="hold" display="0" masterRel="nextClick" afterEffect="1"/>
                                        <p:tgtEl>
                                          <p:spTgt spid="112644"/>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8313" y="333375"/>
            <a:ext cx="7793037" cy="1079500"/>
          </a:xfrm>
        </p:spPr>
        <p:txBody>
          <a:bodyPr/>
          <a:lstStyle/>
          <a:p>
            <a:r>
              <a:rPr lang="zh-CN" altLang="en-US" sz="3600" b="1" dirty="0">
                <a:ea typeface="楷体_GB2312" pitchFamily="49" charset="-122"/>
              </a:rPr>
              <a:t>违约风险的期权</a:t>
            </a:r>
            <a:r>
              <a:rPr lang="zh-CN" altLang="en-US" sz="3600" b="1" dirty="0" smtClean="0">
                <a:ea typeface="楷体_GB2312" pitchFamily="49" charset="-122"/>
              </a:rPr>
              <a:t>模型</a:t>
            </a:r>
            <a:endParaRPr lang="zh-CN" altLang="en-US" sz="2900" dirty="0"/>
          </a:p>
        </p:txBody>
      </p:sp>
      <p:sp>
        <p:nvSpPr>
          <p:cNvPr id="112643" name="Rectangle 3"/>
          <p:cNvSpPr>
            <a:spLocks noGrp="1" noChangeArrowheads="1"/>
          </p:cNvSpPr>
          <p:nvPr>
            <p:ph type="body" idx="1"/>
          </p:nvPr>
        </p:nvSpPr>
        <p:spPr>
          <a:xfrm>
            <a:off x="395536" y="1341438"/>
            <a:ext cx="8132514" cy="4679850"/>
          </a:xfrm>
        </p:spPr>
        <p:txBody>
          <a:bodyPr/>
          <a:lstStyle/>
          <a:p>
            <a:pPr>
              <a:lnSpc>
                <a:spcPct val="140000"/>
              </a:lnSpc>
            </a:pPr>
            <a:r>
              <a:rPr lang="zh-CN" altLang="en-US" dirty="0" smtClean="0">
                <a:ea typeface="楷体_GB2312" pitchFamily="49" charset="-122"/>
              </a:rPr>
              <a:t>风险</a:t>
            </a:r>
            <a:r>
              <a:rPr lang="zh-CN" altLang="en-US" dirty="0">
                <a:ea typeface="楷体_GB2312" pitchFamily="49" charset="-122"/>
              </a:rPr>
              <a:t>贷款的</a:t>
            </a:r>
            <a:r>
              <a:rPr lang="zh-CN" altLang="en-US" dirty="0" smtClean="0">
                <a:ea typeface="楷体_GB2312" pitchFamily="49" charset="-122"/>
              </a:rPr>
              <a:t>市场回报率和风险溢价：</a:t>
            </a:r>
            <a:endParaRPr lang="en-US" altLang="zh-CN" dirty="0"/>
          </a:p>
        </p:txBody>
      </p:sp>
      <p:graphicFrame>
        <p:nvGraphicFramePr>
          <p:cNvPr id="112644" name="Object 4"/>
          <p:cNvGraphicFramePr>
            <a:graphicFrameLocks noChangeAspect="1"/>
          </p:cNvGraphicFramePr>
          <p:nvPr/>
        </p:nvGraphicFramePr>
        <p:xfrm>
          <a:off x="971600" y="2102073"/>
          <a:ext cx="5053012" cy="3559175"/>
        </p:xfrm>
        <a:graphic>
          <a:graphicData uri="http://schemas.openxmlformats.org/presentationml/2006/ole">
            <p:oleObj spid="_x0000_s360450" name="Equation" r:id="rId4" imgW="2527200" imgH="1777680" progId="Equation.DSMT4">
              <p:embed/>
            </p:oleObj>
          </a:graphicData>
        </a:graphic>
      </p:graphicFrame>
      <p:sp>
        <p:nvSpPr>
          <p:cNvPr id="11264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subTnLst>
                                    <p:animClr>
                                      <p:cBhvr override="childStyle">
                                        <p:cTn dur="1" fill="hold" display="0" masterRel="nextClick" afterEffect="1"/>
                                        <p:tgtEl>
                                          <p:spTgt spid="11264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3" presetClass="entr" presetSubtype="10" fill="hold" nodeType="withEffect">
                                  <p:stCondLst>
                                    <p:cond delay="0"/>
                                  </p:stCondLst>
                                  <p:childTnLst>
                                    <p:set>
                                      <p:cBhvr>
                                        <p:cTn id="9" dur="1" fill="hold">
                                          <p:stCondLst>
                                            <p:cond delay="0"/>
                                          </p:stCondLst>
                                        </p:cTn>
                                        <p:tgtEl>
                                          <p:spTgt spid="112644"/>
                                        </p:tgtEl>
                                        <p:attrNameLst>
                                          <p:attrName>style.visibility</p:attrName>
                                        </p:attrNameLst>
                                      </p:cBhvr>
                                      <p:to>
                                        <p:strVal val="visible"/>
                                      </p:to>
                                    </p:set>
                                    <p:animEffect transition="in" filter="blinds(horizontal)">
                                      <p:cBhvr>
                                        <p:cTn id="10" dur="500"/>
                                        <p:tgtEl>
                                          <p:spTgt spid="112644"/>
                                        </p:tgtEl>
                                      </p:cBhvr>
                                    </p:animEffect>
                                  </p:childTnLst>
                                  <p:subTnLst>
                                    <p:animClr>
                                      <p:cBhvr override="childStyle">
                                        <p:cTn dur="1" fill="hold" display="0" masterRel="nextClick" afterEffect="1"/>
                                        <p:tgtEl>
                                          <p:spTgt spid="112644"/>
                                        </p:tgtEl>
                                        <p:attrNameLst>
                                          <p:attrName>ppt_c</p:attrName>
                                        </p:attrNameLst>
                                      </p:cBhvr>
                                      <p:to>
                                        <a:schemeClr val="folHlink"/>
                                      </p:to>
                                    </p:animClr>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pitchFamily="49" charset="-122"/>
              </a:rPr>
              <a:t>固定收益证券的</a:t>
            </a:r>
            <a:r>
              <a:rPr lang="zh-CN" altLang="en-US" dirty="0" smtClean="0"/>
              <a:t>日风险收益 </a:t>
            </a:r>
            <a:endParaRPr lang="zh-CN" altLang="en-US" dirty="0"/>
          </a:p>
        </p:txBody>
      </p:sp>
      <p:sp>
        <p:nvSpPr>
          <p:cNvPr id="3" name="内容占位符 2"/>
          <p:cNvSpPr>
            <a:spLocks noGrp="1"/>
          </p:cNvSpPr>
          <p:nvPr>
            <p:ph idx="1"/>
          </p:nvPr>
        </p:nvSpPr>
        <p:spPr/>
        <p:txBody>
          <a:bodyPr/>
          <a:lstStyle/>
          <a:p>
            <a:r>
              <a:rPr lang="zh-CN" altLang="en-US" dirty="0" smtClean="0">
                <a:ea typeface="楷体_GB2312" pitchFamily="49" charset="-122"/>
              </a:rPr>
              <a:t>面值为</a:t>
            </a:r>
            <a:r>
              <a:rPr lang="en-US" altLang="zh-CN" dirty="0" smtClean="0">
                <a:ea typeface="楷体_GB2312" pitchFamily="49" charset="-122"/>
              </a:rPr>
              <a:t>$1,631,483</a:t>
            </a:r>
            <a:r>
              <a:rPr lang="zh-CN" altLang="en-US" dirty="0" smtClean="0">
                <a:ea typeface="楷体_GB2312" pitchFamily="49" charset="-122"/>
              </a:rPr>
              <a:t>的零息债券头寸，</a:t>
            </a:r>
            <a:r>
              <a:rPr lang="en-US" altLang="zh-CN" dirty="0" smtClean="0">
                <a:ea typeface="楷体_GB2312" pitchFamily="49" charset="-122"/>
              </a:rPr>
              <a:t>7</a:t>
            </a:r>
            <a:r>
              <a:rPr lang="zh-CN" altLang="en-US" dirty="0" smtClean="0">
                <a:ea typeface="楷体_GB2312" pitchFamily="49" charset="-122"/>
              </a:rPr>
              <a:t>年到期，到期收益率是每年</a:t>
            </a:r>
            <a:r>
              <a:rPr lang="en-US" altLang="zh-CN" dirty="0" smtClean="0">
                <a:ea typeface="楷体_GB2312" pitchFamily="49" charset="-122"/>
              </a:rPr>
              <a:t>7.243%.</a:t>
            </a:r>
          </a:p>
          <a:p>
            <a:r>
              <a:rPr lang="zh-CN" altLang="en-US" dirty="0" smtClean="0">
                <a:ea typeface="楷体_GB2312" pitchFamily="49" charset="-122"/>
              </a:rPr>
              <a:t>头寸的市值 （</a:t>
            </a:r>
            <a:r>
              <a:rPr lang="en-US" altLang="zh-CN" i="1" dirty="0" smtClean="0">
                <a:ea typeface="楷体_GB2312" pitchFamily="49" charset="-122"/>
              </a:rPr>
              <a:t>MV</a:t>
            </a:r>
            <a:r>
              <a:rPr lang="zh-CN" altLang="en-US" dirty="0" smtClean="0">
                <a:ea typeface="楷体_GB2312" pitchFamily="49" charset="-122"/>
              </a:rPr>
              <a:t>）</a:t>
            </a:r>
            <a:r>
              <a:rPr lang="en-US" altLang="zh-CN" dirty="0" smtClean="0">
                <a:ea typeface="楷体_GB2312" pitchFamily="49" charset="-122"/>
              </a:rPr>
              <a:t>= $1,000,000</a:t>
            </a:r>
          </a:p>
          <a:p>
            <a:pPr>
              <a:buNone/>
            </a:pPr>
            <a:r>
              <a:rPr lang="en-US" altLang="zh-CN" dirty="0" smtClean="0">
                <a:ea typeface="楷体_GB2312" pitchFamily="49" charset="-122"/>
              </a:rPr>
              <a:t>                                        = 1,631,483/1.07243</a:t>
            </a:r>
            <a:r>
              <a:rPr lang="en-US" altLang="zh-CN" baseline="30000" dirty="0" smtClean="0">
                <a:ea typeface="楷体_GB2312" pitchFamily="49" charset="-122"/>
              </a:rPr>
              <a:t>7</a:t>
            </a:r>
          </a:p>
          <a:p>
            <a:r>
              <a:rPr lang="en-US" altLang="zh-CN" i="1" dirty="0" smtClean="0">
                <a:ea typeface="楷体_GB2312" pitchFamily="49" charset="-122"/>
              </a:rPr>
              <a:t>DEAR</a:t>
            </a:r>
            <a:r>
              <a:rPr lang="en-US" altLang="zh-CN" dirty="0" smtClean="0">
                <a:ea typeface="楷体_GB2312" pitchFamily="49" charset="-122"/>
              </a:rPr>
              <a:t>=</a:t>
            </a:r>
            <a:r>
              <a:rPr lang="zh-CN" altLang="en-US" dirty="0" smtClean="0">
                <a:ea typeface="楷体_GB2312" pitchFamily="49" charset="-122"/>
              </a:rPr>
              <a:t>  </a:t>
            </a:r>
            <a:r>
              <a:rPr lang="en-US" altLang="zh-CN" i="1" dirty="0" smtClean="0">
                <a:ea typeface="楷体_GB2312" pitchFamily="49" charset="-122"/>
              </a:rPr>
              <a:t>MV</a:t>
            </a:r>
            <a:r>
              <a:rPr lang="en-US" altLang="zh-CN" dirty="0" smtClean="0">
                <a:ea typeface="楷体_GB2312" pitchFamily="49" charset="-122"/>
              </a:rPr>
              <a:t>×</a:t>
            </a:r>
            <a:r>
              <a:rPr lang="en-US" altLang="zh-CN" i="1" dirty="0" smtClean="0">
                <a:latin typeface="Symbol" pitchFamily="18" charset="2"/>
                <a:ea typeface="楷体_GB2312" pitchFamily="49" charset="-122"/>
              </a:rPr>
              <a:t>s</a:t>
            </a:r>
            <a:endParaRPr kumimoji="1" lang="zh-CN" altLang="en-US" dirty="0" smtClean="0">
              <a:ea typeface="楷体_GB2312" pitchFamily="49" charset="-122"/>
            </a:endParaRPr>
          </a:p>
          <a:p>
            <a:endParaRPr lang="zh-CN" altLang="en-US"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body" sz="half" idx="1"/>
          </p:nvPr>
        </p:nvSpPr>
        <p:spPr>
          <a:xfrm>
            <a:off x="611561" y="1268760"/>
            <a:ext cx="7206878" cy="4906615"/>
          </a:xfrm>
        </p:spPr>
        <p:txBody>
          <a:bodyPr/>
          <a:lstStyle/>
          <a:p>
            <a:r>
              <a:rPr lang="en-GB" altLang="zh-CN" sz="2800" b="1" i="1" dirty="0"/>
              <a:t>B</a:t>
            </a:r>
            <a:r>
              <a:rPr lang="en-GB" altLang="zh-CN" sz="2800" b="1" dirty="0"/>
              <a:t>=$100,000</a:t>
            </a:r>
            <a:r>
              <a:rPr lang="zh-CN" altLang="en-GB" sz="2800" b="1" dirty="0" smtClean="0"/>
              <a:t>；</a:t>
            </a:r>
            <a:r>
              <a:rPr lang="en-US" altLang="zh-CN" sz="2800" i="1" dirty="0" smtClean="0">
                <a:latin typeface="Symbol" pitchFamily="18" charset="2"/>
              </a:rPr>
              <a:t>t </a:t>
            </a:r>
            <a:r>
              <a:rPr lang="en-GB" altLang="zh-CN" sz="2800" b="1" dirty="0" smtClean="0"/>
              <a:t>=1</a:t>
            </a:r>
            <a:r>
              <a:rPr lang="zh-CN" altLang="en-GB" sz="2800" b="1" dirty="0"/>
              <a:t>年</a:t>
            </a:r>
            <a:r>
              <a:rPr lang="zh-CN" altLang="en-GB" sz="2800" b="1" dirty="0" smtClean="0"/>
              <a:t>； </a:t>
            </a:r>
            <a:r>
              <a:rPr lang="en-GB" altLang="zh-CN" sz="2800" b="1" i="1" dirty="0" err="1"/>
              <a:t>i</a:t>
            </a:r>
            <a:r>
              <a:rPr lang="en-GB" altLang="zh-CN" sz="2800" b="1" dirty="0"/>
              <a:t>=5%</a:t>
            </a:r>
            <a:r>
              <a:rPr lang="zh-CN" altLang="en-GB" sz="2800" b="1" dirty="0" smtClean="0"/>
              <a:t>；</a:t>
            </a:r>
            <a:r>
              <a:rPr lang="en-GB" altLang="zh-CN" sz="2800" b="1" dirty="0" smtClean="0"/>
              <a:t>d=0.9</a:t>
            </a:r>
            <a:r>
              <a:rPr lang="zh-CN" altLang="en-GB" sz="2800" b="1" dirty="0" smtClean="0"/>
              <a:t>；       </a:t>
            </a:r>
            <a:r>
              <a:rPr lang="el-GR" altLang="zh-CN" sz="2800" b="1" i="1" dirty="0" smtClean="0"/>
              <a:t>σ</a:t>
            </a:r>
            <a:r>
              <a:rPr lang="en-US" altLang="zh-CN" sz="2800" b="1" i="1" dirty="0" smtClean="0"/>
              <a:t> </a:t>
            </a:r>
            <a:r>
              <a:rPr lang="en-GB" altLang="zh-CN" sz="2800" b="1" dirty="0" smtClean="0"/>
              <a:t>=</a:t>
            </a:r>
            <a:r>
              <a:rPr lang="en-GB" altLang="zh-CN" sz="2800" b="1" dirty="0"/>
              <a:t>12%</a:t>
            </a:r>
          </a:p>
          <a:p>
            <a:endParaRPr lang="en-US" altLang="zh-CN" sz="2800" b="1" dirty="0"/>
          </a:p>
        </p:txBody>
      </p:sp>
      <p:graphicFrame>
        <p:nvGraphicFramePr>
          <p:cNvPr id="113667" name="Object 3"/>
          <p:cNvGraphicFramePr>
            <a:graphicFrameLocks noChangeAspect="1"/>
          </p:cNvGraphicFramePr>
          <p:nvPr>
            <p:ph sz="half" idx="2"/>
          </p:nvPr>
        </p:nvGraphicFramePr>
        <p:xfrm>
          <a:off x="899592" y="2348880"/>
          <a:ext cx="5260975" cy="2471738"/>
        </p:xfrm>
        <a:graphic>
          <a:graphicData uri="http://schemas.openxmlformats.org/presentationml/2006/ole">
            <p:oleObj spid="_x0000_s113667" name="公式" r:id="rId4" imgW="3314520" imgH="1498320" progId="Equation.3">
              <p:embed/>
            </p:oleObj>
          </a:graphicData>
        </a:graphic>
      </p:graphicFrame>
      <p:sp>
        <p:nvSpPr>
          <p:cNvPr id="113668" name="Rectangle 4"/>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3669" name="Object 5"/>
          <p:cNvGraphicFramePr>
            <a:graphicFrameLocks noChangeAspect="1"/>
          </p:cNvGraphicFramePr>
          <p:nvPr/>
        </p:nvGraphicFramePr>
        <p:xfrm>
          <a:off x="899592" y="5085184"/>
          <a:ext cx="5400675" cy="752475"/>
        </p:xfrm>
        <a:graphic>
          <a:graphicData uri="http://schemas.openxmlformats.org/presentationml/2006/ole">
            <p:oleObj spid="_x0000_s113669" name="公式" r:id="rId5" imgW="3352800" imgH="469900" progId="Equation.3">
              <p:embed/>
            </p:oleObj>
          </a:graphicData>
        </a:graphic>
      </p:graphicFrame>
      <p:pic>
        <p:nvPicPr>
          <p:cNvPr id="113670" name="Picture 6" descr="卡通"/>
          <p:cNvPicPr>
            <a:picLocks noChangeAspect="1" noChangeArrowheads="1"/>
          </p:cNvPicPr>
          <p:nvPr/>
        </p:nvPicPr>
        <p:blipFill>
          <a:blip r:embed="rId6" cstate="print"/>
          <a:srcRect/>
          <a:stretch>
            <a:fillRect/>
          </a:stretch>
        </p:blipFill>
        <p:spPr bwMode="auto">
          <a:xfrm>
            <a:off x="7416800" y="3644900"/>
            <a:ext cx="1727200" cy="3213100"/>
          </a:xfrm>
          <a:prstGeom prst="rect">
            <a:avLst/>
          </a:prstGeom>
          <a:noFill/>
        </p:spPr>
      </p:pic>
      <p:sp>
        <p:nvSpPr>
          <p:cNvPr id="113671" name="Rectangle 7"/>
          <p:cNvSpPr>
            <a:spLocks noGrp="1" noChangeArrowheads="1"/>
          </p:cNvSpPr>
          <p:nvPr>
            <p:ph type="title"/>
          </p:nvPr>
        </p:nvSpPr>
        <p:spPr>
          <a:xfrm>
            <a:off x="457200" y="277813"/>
            <a:ext cx="8229600" cy="630237"/>
          </a:xfrm>
        </p:spPr>
        <p:txBody>
          <a:bodyPr/>
          <a:lstStyle/>
          <a:p>
            <a:r>
              <a:rPr lang="zh-CN" altLang="en-US" sz="3400" dirty="0" smtClean="0"/>
              <a:t>例</a:t>
            </a:r>
            <a:endParaRPr lang="zh-CN" altLang="en-US" sz="3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animEffect transition="in" filter="blinds(horizontal)">
                                      <p:cBhvr>
                                        <p:cTn id="7" dur="500"/>
                                        <p:tgtEl>
                                          <p:spTgt spid="113666">
                                            <p:txEl>
                                              <p:pRg st="0" end="0"/>
                                            </p:txEl>
                                          </p:spTgt>
                                        </p:tgtEl>
                                      </p:cBhvr>
                                    </p:animEffect>
                                  </p:childTnLst>
                                  <p:subTnLst>
                                    <p:animClr>
                                      <p:cBhvr override="childStyle">
                                        <p:cTn dur="1" fill="hold" display="0" masterRel="nextClick" afterEffect="1"/>
                                        <p:tgtEl>
                                          <p:spTgt spid="113666">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blinds(horizontal)">
                                      <p:cBhvr>
                                        <p:cTn id="12" dur="500"/>
                                        <p:tgtEl>
                                          <p:spTgt spid="113667"/>
                                        </p:tgtEl>
                                      </p:cBhvr>
                                    </p:animEffect>
                                  </p:childTnLst>
                                  <p:subTnLst>
                                    <p:animClr>
                                      <p:cBhvr override="childStyle">
                                        <p:cTn dur="1" fill="hold" display="0" masterRel="nextClick" afterEffect="1"/>
                                        <p:tgtEl>
                                          <p:spTgt spid="113667"/>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3669"/>
                                        </p:tgtEl>
                                        <p:attrNameLst>
                                          <p:attrName>style.visibility</p:attrName>
                                        </p:attrNameLst>
                                      </p:cBhvr>
                                      <p:to>
                                        <p:strVal val="visible"/>
                                      </p:to>
                                    </p:set>
                                    <p:animEffect transition="in" filter="blinds(horizontal)">
                                      <p:cBhvr>
                                        <p:cTn id="17" dur="500"/>
                                        <p:tgtEl>
                                          <p:spTgt spid="113669"/>
                                        </p:tgtEl>
                                      </p:cBhvr>
                                    </p:animEffect>
                                  </p:childTnLst>
                                  <p:subTnLst>
                                    <p:animClr>
                                      <p:cBhvr override="childStyle">
                                        <p:cTn dur="1" fill="hold" display="0" masterRel="nextClick" afterEffect="1"/>
                                        <p:tgtEl>
                                          <p:spTgt spid="113669"/>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sz="3600" b="1">
                <a:ea typeface="楷体_GB2312" pitchFamily="49" charset="-122"/>
              </a:rPr>
              <a:t>信用风险：贷款组合风险</a:t>
            </a:r>
          </a:p>
        </p:txBody>
      </p:sp>
      <p:sp>
        <p:nvSpPr>
          <p:cNvPr id="118787" name="Rectangle 3"/>
          <p:cNvSpPr>
            <a:spLocks noGrp="1" noChangeArrowheads="1"/>
          </p:cNvSpPr>
          <p:nvPr>
            <p:ph type="body" idx="1"/>
          </p:nvPr>
        </p:nvSpPr>
        <p:spPr>
          <a:xfrm>
            <a:off x="827088" y="1557338"/>
            <a:ext cx="7772400" cy="4114800"/>
          </a:xfrm>
        </p:spPr>
        <p:txBody>
          <a:bodyPr/>
          <a:lstStyle/>
          <a:p>
            <a:endParaRPr lang="en-US" altLang="zh-CN" sz="2300"/>
          </a:p>
          <a:p>
            <a:r>
              <a:rPr lang="zh-CN" altLang="en-US" sz="2400">
                <a:latin typeface="楷体_GB2312" pitchFamily="49" charset="-122"/>
                <a:ea typeface="楷体_GB2312" pitchFamily="49" charset="-122"/>
              </a:rPr>
              <a:t>贷款集中风险模型 （</a:t>
            </a:r>
            <a:r>
              <a:rPr lang="en-US" altLang="zh-CN" sz="2400">
                <a:latin typeface="楷体_GB2312" pitchFamily="49" charset="-122"/>
                <a:ea typeface="楷体_GB2312" pitchFamily="49" charset="-122"/>
              </a:rPr>
              <a:t>Models of Loan Concentration</a:t>
            </a:r>
            <a:r>
              <a:rPr lang="zh-CN" altLang="en-US" sz="2400">
                <a:latin typeface="楷体_GB2312" pitchFamily="49" charset="-122"/>
                <a:ea typeface="楷体_GB2312" pitchFamily="49" charset="-122"/>
              </a:rPr>
              <a:t>）</a:t>
            </a:r>
          </a:p>
          <a:p>
            <a:endParaRPr lang="zh-CN" altLang="en-US" sz="2400">
              <a:latin typeface="楷体_GB2312" pitchFamily="49" charset="-122"/>
              <a:ea typeface="楷体_GB2312" pitchFamily="49" charset="-122"/>
            </a:endParaRPr>
          </a:p>
          <a:p>
            <a:r>
              <a:rPr lang="zh-CN" altLang="en-US" sz="2400">
                <a:latin typeface="楷体_GB2312" pitchFamily="49" charset="-122"/>
                <a:ea typeface="楷体_GB2312" pitchFamily="49" charset="-122"/>
              </a:rPr>
              <a:t>组合理论的局部运用</a:t>
            </a:r>
          </a:p>
          <a:p>
            <a:endParaRPr lang="zh-CN" altLang="en-US" sz="2400">
              <a:latin typeface="楷体_GB2312" pitchFamily="49" charset="-122"/>
              <a:ea typeface="楷体_GB2312" pitchFamily="49" charset="-122"/>
            </a:endParaRPr>
          </a:p>
          <a:p>
            <a:r>
              <a:rPr lang="zh-CN" altLang="en-US" sz="2400">
                <a:latin typeface="楷体_GB2312" pitchFamily="49" charset="-122"/>
                <a:ea typeface="楷体_GB2312" pitchFamily="49" charset="-122"/>
              </a:rPr>
              <a:t>贷款损失率模型（</a:t>
            </a:r>
            <a:r>
              <a:rPr lang="en-US" altLang="zh-CN" sz="2400">
                <a:latin typeface="楷体_GB2312" pitchFamily="49" charset="-122"/>
                <a:ea typeface="楷体_GB2312" pitchFamily="49" charset="-122"/>
              </a:rPr>
              <a:t>Loan Loss Ratio-Based Models</a:t>
            </a:r>
            <a:r>
              <a:rPr lang="zh-CN" altLang="en-US" sz="2400">
                <a:latin typeface="楷体_GB2312" pitchFamily="49" charset="-122"/>
                <a:ea typeface="楷体_GB2312" pitchFamily="49" charset="-122"/>
              </a:rPr>
              <a:t>）</a:t>
            </a:r>
          </a:p>
          <a:p>
            <a:endParaRPr lang="zh-CN" altLang="en-US" sz="2400">
              <a:latin typeface="楷体_GB2312" pitchFamily="49" charset="-122"/>
              <a:ea typeface="楷体_GB2312" pitchFamily="49" charset="-122"/>
            </a:endParaRPr>
          </a:p>
          <a:p>
            <a:r>
              <a:rPr lang="zh-CN" altLang="en-US" sz="2400">
                <a:latin typeface="楷体_GB2312" pitchFamily="49" charset="-122"/>
                <a:ea typeface="楷体_GB2312" pitchFamily="49" charset="-122"/>
              </a:rPr>
              <a:t>监管模型（</a:t>
            </a:r>
            <a:r>
              <a:rPr lang="en-US" altLang="zh-CN" sz="2400">
                <a:latin typeface="楷体_GB2312" pitchFamily="49" charset="-122"/>
                <a:ea typeface="楷体_GB2312" pitchFamily="49" charset="-122"/>
              </a:rPr>
              <a:t>Regulatory Models</a:t>
            </a:r>
            <a:r>
              <a:rPr lang="zh-CN" altLang="en-US" sz="2400">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3600" b="1">
                <a:ea typeface="楷体_GB2312" pitchFamily="49" charset="-122"/>
              </a:rPr>
              <a:t>贷款集中风险模型</a:t>
            </a:r>
          </a:p>
        </p:txBody>
      </p:sp>
      <p:sp>
        <p:nvSpPr>
          <p:cNvPr id="119811" name="Rectangle 3"/>
          <p:cNvSpPr>
            <a:spLocks noGrp="1" noChangeArrowheads="1"/>
          </p:cNvSpPr>
          <p:nvPr>
            <p:ph type="body" idx="1"/>
          </p:nvPr>
        </p:nvSpPr>
        <p:spPr>
          <a:xfrm>
            <a:off x="900113" y="1628775"/>
            <a:ext cx="7772400" cy="4619625"/>
          </a:xfrm>
        </p:spPr>
        <p:txBody>
          <a:bodyPr/>
          <a:lstStyle/>
          <a:p>
            <a:pPr>
              <a:lnSpc>
                <a:spcPct val="150000"/>
              </a:lnSpc>
            </a:pPr>
            <a:r>
              <a:rPr lang="zh-CN" altLang="en-US" sz="2400">
                <a:latin typeface="楷体_GB2312" pitchFamily="49" charset="-122"/>
                <a:ea typeface="楷体_GB2312" pitchFamily="49" charset="-122"/>
              </a:rPr>
              <a:t>移动分析（</a:t>
            </a:r>
            <a:r>
              <a:rPr lang="en-US" altLang="zh-CN" sz="2400">
                <a:latin typeface="楷体_GB2312" pitchFamily="49" charset="-122"/>
                <a:ea typeface="楷体_GB2312" pitchFamily="49" charset="-122"/>
              </a:rPr>
              <a:t>Migration analysis</a:t>
            </a:r>
            <a:r>
              <a:rPr lang="zh-CN" altLang="en-US" sz="2400">
                <a:latin typeface="楷体_GB2312" pitchFamily="49" charset="-122"/>
                <a:ea typeface="楷体_GB2312" pitchFamily="49" charset="-122"/>
              </a:rPr>
              <a:t>）：</a:t>
            </a:r>
          </a:p>
          <a:p>
            <a:pPr>
              <a:lnSpc>
                <a:spcPct val="150000"/>
              </a:lnSpc>
            </a:pPr>
            <a:r>
              <a:rPr lang="zh-CN" altLang="en-US" sz="2400">
                <a:latin typeface="楷体_GB2312" pitchFamily="49" charset="-122"/>
                <a:ea typeface="楷体_GB2312" pitchFamily="49" charset="-122"/>
              </a:rPr>
              <a:t>     跟踪信用评级的变化进行贷款调整</a:t>
            </a:r>
          </a:p>
          <a:p>
            <a:pPr>
              <a:lnSpc>
                <a:spcPct val="150000"/>
              </a:lnSpc>
            </a:pPr>
            <a:endParaRPr lang="zh-CN" altLang="en-US" sz="2400">
              <a:latin typeface="楷体_GB2312" pitchFamily="49" charset="-122"/>
              <a:ea typeface="楷体_GB2312" pitchFamily="49" charset="-122"/>
            </a:endParaRPr>
          </a:p>
          <a:p>
            <a:pPr>
              <a:lnSpc>
                <a:spcPct val="150000"/>
              </a:lnSpc>
            </a:pPr>
            <a:r>
              <a:rPr lang="zh-CN" altLang="en-US" sz="2400">
                <a:latin typeface="楷体_GB2312" pitchFamily="49" charset="-122"/>
                <a:ea typeface="楷体_GB2312" pitchFamily="49" charset="-122"/>
              </a:rPr>
              <a:t>集中度上限 </a:t>
            </a:r>
          </a:p>
          <a:p>
            <a:pPr>
              <a:lnSpc>
                <a:spcPct val="150000"/>
              </a:lnSpc>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以资本百分数表示的最大损失* </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损失率</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sz="3600" b="1">
                <a:ea typeface="楷体_GB2312" pitchFamily="49" charset="-122"/>
              </a:rPr>
              <a:t>评级变换矩阵 </a:t>
            </a:r>
            <a:r>
              <a:rPr lang="en-US" altLang="zh-CN" sz="3600" b="1">
                <a:ea typeface="楷体_GB2312" pitchFamily="49" charset="-122"/>
              </a:rPr>
              <a:t>Rating Transition Matrix</a:t>
            </a:r>
          </a:p>
        </p:txBody>
      </p:sp>
      <p:sp>
        <p:nvSpPr>
          <p:cNvPr id="120835" name="Rectangle 3"/>
          <p:cNvSpPr>
            <a:spLocks noGrp="1" noChangeArrowheads="1"/>
          </p:cNvSpPr>
          <p:nvPr>
            <p:ph type="body" idx="1"/>
          </p:nvPr>
        </p:nvSpPr>
        <p:spPr>
          <a:xfrm>
            <a:off x="684213" y="1844675"/>
            <a:ext cx="7772400" cy="4119563"/>
          </a:xfrm>
        </p:spPr>
        <p:txBody>
          <a:bodyPr/>
          <a:lstStyle/>
          <a:p>
            <a:pPr>
              <a:buFont typeface="Wingdings" pitchFamily="2" charset="2"/>
              <a:buNone/>
            </a:pPr>
            <a:r>
              <a:rPr lang="en-US" altLang="zh-CN" sz="2100"/>
              <a:t>                                      Risk grade: end of year</a:t>
            </a:r>
          </a:p>
          <a:p>
            <a:pPr>
              <a:buFont typeface="Wingdings" pitchFamily="2" charset="2"/>
              <a:buNone/>
            </a:pPr>
            <a:r>
              <a:rPr lang="en-US" altLang="zh-CN" sz="2100"/>
              <a:t>					</a:t>
            </a:r>
          </a:p>
          <a:p>
            <a:pPr>
              <a:buFont typeface="Wingdings" pitchFamily="2" charset="2"/>
              <a:buNone/>
            </a:pPr>
            <a:r>
              <a:rPr lang="en-US" altLang="zh-CN" sz="2100"/>
              <a:t>                                            </a:t>
            </a:r>
            <a:r>
              <a:rPr lang="en-US" altLang="zh-CN" sz="2100" u="sng"/>
              <a:t>1   	2	3	Default</a:t>
            </a:r>
          </a:p>
          <a:p>
            <a:pPr>
              <a:buFont typeface="Wingdings" pitchFamily="2" charset="2"/>
              <a:buNone/>
            </a:pPr>
            <a:endParaRPr lang="en-US" altLang="zh-CN" sz="2100"/>
          </a:p>
          <a:p>
            <a:pPr>
              <a:buFont typeface="Wingdings" pitchFamily="2" charset="2"/>
              <a:buNone/>
            </a:pPr>
            <a:r>
              <a:rPr lang="en-US" altLang="zh-CN" sz="2100"/>
              <a:t>Risk grade:  		1|	.85	.10	.04	.01</a:t>
            </a:r>
          </a:p>
          <a:p>
            <a:pPr>
              <a:buFont typeface="Wingdings" pitchFamily="2" charset="2"/>
              <a:buNone/>
            </a:pPr>
            <a:r>
              <a:rPr lang="en-US" altLang="zh-CN" sz="2100"/>
              <a:t>beginning		2|	.12	.83	.03	.02</a:t>
            </a:r>
          </a:p>
          <a:p>
            <a:pPr>
              <a:buFont typeface="Wingdings" pitchFamily="2" charset="2"/>
              <a:buNone/>
            </a:pPr>
            <a:r>
              <a:rPr lang="en-US" altLang="zh-CN" sz="2100"/>
              <a:t>of year		3|	.03	.13	.80	.04</a:t>
            </a:r>
          </a:p>
          <a:p>
            <a:pPr>
              <a:buFont typeface="Wingdings" pitchFamily="2" charset="2"/>
              <a:buNone/>
            </a:pPr>
            <a:endParaRPr lang="en-US" altLang="zh-CN" sz="2100"/>
          </a:p>
          <a:p>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nSpc>
                <a:spcPct val="130000"/>
              </a:lnSpc>
            </a:pPr>
            <a:r>
              <a:rPr lang="zh-CN" altLang="en-US" sz="2800">
                <a:latin typeface="楷体_GB2312" pitchFamily="49" charset="-122"/>
                <a:ea typeface="楷体_GB2312" pitchFamily="49" charset="-122"/>
              </a:rPr>
              <a:t>例</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如果管理者决定向市场任何企业的贷款所产生的损失不超过全部资本的</a:t>
            </a:r>
            <a:r>
              <a:rPr lang="en-US" altLang="zh-CN" sz="2800">
                <a:latin typeface="楷体_GB2312" pitchFamily="49" charset="-122"/>
                <a:ea typeface="楷体_GB2312" pitchFamily="49" charset="-122"/>
              </a:rPr>
              <a:t>5%,</a:t>
            </a:r>
          </a:p>
        </p:txBody>
      </p:sp>
      <p:sp>
        <p:nvSpPr>
          <p:cNvPr id="121859" name="Rectangle 3"/>
          <p:cNvSpPr>
            <a:spLocks noGrp="1" noChangeArrowheads="1"/>
          </p:cNvSpPr>
          <p:nvPr>
            <p:ph type="body" idx="1"/>
          </p:nvPr>
        </p:nvSpPr>
        <p:spPr/>
        <p:txBody>
          <a:bodyPr/>
          <a:lstStyle/>
          <a:p>
            <a:pPr>
              <a:lnSpc>
                <a:spcPct val="140000"/>
              </a:lnSpc>
            </a:pPr>
            <a:r>
              <a:rPr lang="zh-CN" altLang="en-US" sz="2000">
                <a:latin typeface="楷体_GB2312" pitchFamily="49" charset="-122"/>
                <a:ea typeface="楷体_GB2312" pitchFamily="49" charset="-122"/>
              </a:rPr>
              <a:t>如果汽车行业的历史平均损失率为</a:t>
            </a:r>
            <a:r>
              <a:rPr lang="en-US" altLang="zh-CN" sz="2000">
                <a:latin typeface="楷体_GB2312" pitchFamily="49" charset="-122"/>
                <a:ea typeface="楷体_GB2312" pitchFamily="49" charset="-122"/>
              </a:rPr>
              <a:t>8%,</a:t>
            </a:r>
            <a:r>
              <a:rPr lang="zh-CN" altLang="en-US" sz="2000">
                <a:latin typeface="楷体_GB2312" pitchFamily="49" charset="-122"/>
                <a:ea typeface="楷体_GB2312" pitchFamily="49" charset="-122"/>
              </a:rPr>
              <a:t>则对该领域的公司贷款的最大可能数额是多少</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以总资产的百分数表示</a:t>
            </a:r>
            <a:r>
              <a:rPr lang="en-US" altLang="zh-CN" sz="2000">
                <a:latin typeface="楷体_GB2312" pitchFamily="49" charset="-122"/>
                <a:ea typeface="楷体_GB2312" pitchFamily="49" charset="-122"/>
              </a:rPr>
              <a:t>)</a:t>
            </a:r>
          </a:p>
          <a:p>
            <a:pPr>
              <a:lnSpc>
                <a:spcPct val="140000"/>
              </a:lnSpc>
            </a:pPr>
            <a:endParaRPr lang="en-US" altLang="zh-CN" sz="2000">
              <a:latin typeface="楷体_GB2312" pitchFamily="49" charset="-122"/>
              <a:ea typeface="楷体_GB2312" pitchFamily="49" charset="-122"/>
            </a:endParaRPr>
          </a:p>
          <a:p>
            <a:pPr>
              <a:lnSpc>
                <a:spcPct val="140000"/>
              </a:lnSpc>
            </a:pPr>
            <a:r>
              <a:rPr lang="zh-CN" altLang="en-US" sz="2000">
                <a:latin typeface="楷体_GB2312" pitchFamily="49" charset="-122"/>
                <a:ea typeface="楷体_GB2312" pitchFamily="49" charset="-122"/>
              </a:rPr>
              <a:t>集中度上限</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汽车行业）</a:t>
            </a:r>
            <a:r>
              <a:rPr lang="en-US" altLang="zh-CN" sz="2000">
                <a:latin typeface="楷体_GB2312" pitchFamily="49" charset="-122"/>
                <a:ea typeface="楷体_GB2312" pitchFamily="49" charset="-122"/>
              </a:rPr>
              <a:t>= </a:t>
            </a:r>
            <a:r>
              <a:rPr lang="zh-CN" altLang="en-US" sz="2000">
                <a:latin typeface="楷体_GB2312" pitchFamily="49" charset="-122"/>
                <a:ea typeface="楷体_GB2312" pitchFamily="49" charset="-122"/>
              </a:rPr>
              <a:t>以资本百分数表示的最大损失* </a:t>
            </a:r>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损失率</a:t>
            </a:r>
          </a:p>
          <a:p>
            <a:pPr>
              <a:lnSpc>
                <a:spcPct val="140000"/>
              </a:lnSpc>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 .05 x 1/0.08 = 62.5%</a:t>
            </a:r>
          </a:p>
          <a:p>
            <a:pPr>
              <a:lnSpc>
                <a:spcPct val="140000"/>
              </a:lnSpc>
            </a:pPr>
            <a:endParaRPr lang="en-US" altLang="zh-CN" sz="2000">
              <a:latin typeface="楷体_GB2312" pitchFamily="49" charset="-122"/>
              <a:ea typeface="楷体_GB2312" pitchFamily="49" charset="-122"/>
            </a:endParaRPr>
          </a:p>
          <a:p>
            <a:pPr>
              <a:lnSpc>
                <a:spcPct val="140000"/>
              </a:lnSpc>
            </a:pPr>
            <a:r>
              <a:rPr lang="zh-CN" altLang="en-US" sz="2000">
                <a:latin typeface="楷体_GB2312" pitchFamily="49" charset="-122"/>
                <a:ea typeface="楷体_GB2312" pitchFamily="49" charset="-122"/>
              </a:rPr>
              <a:t>如果采矿行业的历史平均损失率为</a:t>
            </a:r>
            <a:r>
              <a:rPr lang="en-US" altLang="zh-CN" sz="2000">
                <a:latin typeface="楷体_GB2312" pitchFamily="49" charset="-122"/>
                <a:ea typeface="楷体_GB2312" pitchFamily="49" charset="-122"/>
              </a:rPr>
              <a:t>15%,</a:t>
            </a:r>
            <a:endParaRPr lang="en-GB" altLang="zh-CN" sz="2000">
              <a:latin typeface="楷体_GB2312" pitchFamily="49" charset="-122"/>
              <a:ea typeface="楷体_GB2312" pitchFamily="49" charset="-122"/>
            </a:endParaRPr>
          </a:p>
          <a:p>
            <a:pPr>
              <a:lnSpc>
                <a:spcPct val="140000"/>
              </a:lnSpc>
            </a:pPr>
            <a:r>
              <a:rPr lang="zh-CN" altLang="en-US" sz="2000">
                <a:latin typeface="楷体_GB2312" pitchFamily="49" charset="-122"/>
                <a:ea typeface="楷体_GB2312" pitchFamily="49" charset="-122"/>
              </a:rPr>
              <a:t>集中度上限（采矿业）</a:t>
            </a:r>
            <a:r>
              <a:rPr lang="en-US" altLang="zh-CN" sz="2000">
                <a:latin typeface="楷体_GB2312" pitchFamily="49" charset="-122"/>
                <a:ea typeface="楷体_GB2312" pitchFamily="49" charset="-122"/>
              </a:rPr>
              <a:t>= </a:t>
            </a:r>
            <a:r>
              <a:rPr lang="zh-CN" altLang="en-US" sz="2000">
                <a:latin typeface="楷体_GB2312" pitchFamily="49" charset="-122"/>
                <a:ea typeface="楷体_GB2312" pitchFamily="49" charset="-122"/>
              </a:rPr>
              <a:t>以资本百分数表示的最大损失* </a:t>
            </a:r>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损失率</a:t>
            </a:r>
          </a:p>
          <a:p>
            <a:pPr>
              <a:lnSpc>
                <a:spcPct val="140000"/>
              </a:lnSpc>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 .05 x 1/0.15 = 33.3 %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z="3600" b="1">
                <a:ea typeface="楷体_GB2312" pitchFamily="49" charset="-122"/>
              </a:rPr>
              <a:t>现代组合理论</a:t>
            </a:r>
          </a:p>
        </p:txBody>
      </p:sp>
      <p:graphicFrame>
        <p:nvGraphicFramePr>
          <p:cNvPr id="122883" name="Object 3"/>
          <p:cNvGraphicFramePr>
            <a:graphicFrameLocks noChangeAspect="1"/>
          </p:cNvGraphicFramePr>
          <p:nvPr>
            <p:ph sz="half" idx="4294967295"/>
          </p:nvPr>
        </p:nvGraphicFramePr>
        <p:xfrm>
          <a:off x="971550" y="1484313"/>
          <a:ext cx="1944688" cy="954087"/>
        </p:xfrm>
        <a:graphic>
          <a:graphicData uri="http://schemas.openxmlformats.org/presentationml/2006/ole">
            <p:oleObj spid="_x0000_s122883" name="Microsoft 公式 3.0" r:id="rId3" imgW="1473120" imgH="749160" progId="Equation.3">
              <p:embed/>
            </p:oleObj>
          </a:graphicData>
        </a:graphic>
      </p:graphicFrame>
      <p:graphicFrame>
        <p:nvGraphicFramePr>
          <p:cNvPr id="122884" name="Object 4"/>
          <p:cNvGraphicFramePr>
            <a:graphicFrameLocks noChangeAspect="1"/>
          </p:cNvGraphicFramePr>
          <p:nvPr>
            <p:ph sz="half" idx="4294967295"/>
          </p:nvPr>
        </p:nvGraphicFramePr>
        <p:xfrm>
          <a:off x="684213" y="3213100"/>
          <a:ext cx="4392612" cy="925513"/>
        </p:xfrm>
        <a:graphic>
          <a:graphicData uri="http://schemas.openxmlformats.org/presentationml/2006/ole">
            <p:oleObj spid="_x0000_s122884" name="Microsoft 公式 3.0" r:id="rId4" imgW="3606480" imgH="787320" progId="Equation.3">
              <p:embed/>
            </p:oleObj>
          </a:graphicData>
        </a:graphic>
      </p:graphicFrame>
      <p:sp>
        <p:nvSpPr>
          <p:cNvPr id="122885" name="Rectangle 5"/>
          <p:cNvSpPr>
            <a:spLocks noChangeArrowheads="1"/>
          </p:cNvSpPr>
          <p:nvPr/>
        </p:nvSpPr>
        <p:spPr bwMode="auto">
          <a:xfrm>
            <a:off x="539750" y="4941888"/>
            <a:ext cx="7632700" cy="822325"/>
          </a:xfrm>
          <a:prstGeom prst="rect">
            <a:avLst/>
          </a:prstGeom>
          <a:noFill/>
          <a:ln w="9525">
            <a:noFill/>
            <a:miter lim="800000"/>
            <a:headEnd/>
            <a:tailEnd/>
          </a:ln>
          <a:effectLst/>
        </p:spPr>
        <p:txBody>
          <a:bodyPr>
            <a:spAutoFit/>
          </a:bodyPr>
          <a:lstStyle/>
          <a:p>
            <a:r>
              <a:rPr lang="zh-CN" altLang="en-US" sz="2400">
                <a:ea typeface="楷体_GB2312" pitchFamily="49" charset="-122"/>
              </a:rPr>
              <a:t>利用规模优势，金融机构可以分散相当数量的信用风险，只要不同资产的收益率不完全相关。</a:t>
            </a:r>
          </a:p>
        </p:txBody>
      </p:sp>
      <p:pic>
        <p:nvPicPr>
          <p:cNvPr id="122886" name="Picture 6" descr="卡通3"/>
          <p:cNvPicPr>
            <a:picLocks noChangeAspect="1" noChangeArrowheads="1"/>
          </p:cNvPicPr>
          <p:nvPr/>
        </p:nvPicPr>
        <p:blipFill>
          <a:blip r:embed="rId5" cstate="print"/>
          <a:srcRect/>
          <a:stretch>
            <a:fillRect/>
          </a:stretch>
        </p:blipFill>
        <p:spPr bwMode="auto">
          <a:xfrm>
            <a:off x="7034213" y="0"/>
            <a:ext cx="2109787" cy="2276475"/>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Grp="1" noChangeAspect="1" noChangeArrowheads="1"/>
          </p:cNvPicPr>
          <p:nvPr>
            <p:ph type="body" idx="1"/>
          </p:nvPr>
        </p:nvPicPr>
        <p:blipFill>
          <a:blip r:embed="rId2" cstate="print"/>
          <a:srcRect/>
          <a:stretch>
            <a:fillRect/>
          </a:stretch>
        </p:blipFill>
        <p:spPr>
          <a:xfrm>
            <a:off x="611188" y="260350"/>
            <a:ext cx="7705725" cy="3455988"/>
          </a:xfrm>
          <a:noFill/>
          <a:ln/>
        </p:spPr>
      </p:pic>
      <p:sp>
        <p:nvSpPr>
          <p:cNvPr id="123907" name="Rectangle 3"/>
          <p:cNvSpPr>
            <a:spLocks noChangeArrowheads="1"/>
          </p:cNvSpPr>
          <p:nvPr/>
        </p:nvSpPr>
        <p:spPr bwMode="auto">
          <a:xfrm>
            <a:off x="611188" y="3933825"/>
            <a:ext cx="7921625" cy="2047875"/>
          </a:xfrm>
          <a:prstGeom prst="rect">
            <a:avLst/>
          </a:prstGeom>
          <a:noFill/>
          <a:ln w="9525">
            <a:noFill/>
            <a:miter lim="800000"/>
            <a:headEnd/>
            <a:tailEnd/>
          </a:ln>
          <a:effectLst/>
        </p:spPr>
        <p:txBody>
          <a:bodyPr>
            <a:spAutoFit/>
          </a:bodyPr>
          <a:lstStyle/>
          <a:p>
            <a:r>
              <a:rPr lang="zh-CN" altLang="en-US" sz="1600" b="1">
                <a:solidFill>
                  <a:schemeClr val="tx2"/>
                </a:solidFill>
                <a:latin typeface="楷体_GB2312" pitchFamily="49" charset="-122"/>
                <a:ea typeface="楷体_GB2312" pitchFamily="49" charset="-122"/>
              </a:rPr>
              <a:t>􀂃 </a:t>
            </a:r>
            <a:r>
              <a:rPr lang="en-US" altLang="zh-CN" sz="1600" b="1">
                <a:solidFill>
                  <a:schemeClr val="tx2"/>
                </a:solidFill>
                <a:latin typeface="楷体_GB2312" pitchFamily="49" charset="-122"/>
                <a:ea typeface="楷体_GB2312" pitchFamily="49" charset="-122"/>
              </a:rPr>
              <a:t>A</a:t>
            </a:r>
            <a:r>
              <a:rPr lang="zh-CN" altLang="en-US" sz="1600" b="1">
                <a:solidFill>
                  <a:schemeClr val="tx2"/>
                </a:solidFill>
                <a:latin typeface="楷体_GB2312" pitchFamily="49" charset="-122"/>
                <a:ea typeface="楷体_GB2312" pitchFamily="49" charset="-122"/>
              </a:rPr>
              <a:t>是未分散的资产，投资高度集中于一些贷款或债券。通过充分利用现行债券或贷款资产组合中回报率为负相关或低的正相关的分散化潜力，管理人员可降低资产的</a:t>
            </a:r>
            <a:br>
              <a:rPr lang="zh-CN" altLang="en-US" sz="1600" b="1">
                <a:solidFill>
                  <a:schemeClr val="tx2"/>
                </a:solidFill>
                <a:latin typeface="楷体_GB2312" pitchFamily="49" charset="-122"/>
                <a:ea typeface="楷体_GB2312" pitchFamily="49" charset="-122"/>
              </a:rPr>
            </a:br>
            <a:r>
              <a:rPr lang="zh-CN" altLang="en-US" sz="1600" b="1">
                <a:solidFill>
                  <a:schemeClr val="tx2"/>
                </a:solidFill>
                <a:latin typeface="楷体_GB2312" pitchFamily="49" charset="-122"/>
                <a:ea typeface="楷体_GB2312" pitchFamily="49" charset="-122"/>
              </a:rPr>
              <a:t>信用风险，风险降低而获得预期回报率是同样的。也就是说，资产组合</a:t>
            </a:r>
            <a:r>
              <a:rPr lang="en-US" altLang="zh-CN" sz="1600" b="1">
                <a:solidFill>
                  <a:schemeClr val="tx2"/>
                </a:solidFill>
                <a:latin typeface="楷体_GB2312" pitchFamily="49" charset="-122"/>
                <a:ea typeface="楷体_GB2312" pitchFamily="49" charset="-122"/>
              </a:rPr>
              <a:t>B</a:t>
            </a:r>
            <a:r>
              <a:rPr lang="zh-CN" altLang="en-US" sz="1600" b="1">
                <a:solidFill>
                  <a:schemeClr val="tx2"/>
                </a:solidFill>
                <a:latin typeface="楷体_GB2312" pitchFamily="49" charset="-122"/>
                <a:ea typeface="楷体_GB2312" pitchFamily="49" charset="-122"/>
              </a:rPr>
              <a:t>是有效（最低风险</a:t>
            </a:r>
            <a:r>
              <a:rPr lang="en-US" altLang="zh-CN" sz="1600" b="1">
                <a:solidFill>
                  <a:schemeClr val="tx2"/>
                </a:solidFill>
                <a:latin typeface="楷体_GB2312" pitchFamily="49" charset="-122"/>
                <a:ea typeface="楷体_GB2312" pitchFamily="49" charset="-122"/>
              </a:rPr>
              <a:t>)</a:t>
            </a:r>
            <a:r>
              <a:rPr lang="zh-CN" altLang="en-US" sz="1600" b="1">
                <a:solidFill>
                  <a:schemeClr val="tx2"/>
                </a:solidFill>
                <a:latin typeface="楷体_GB2312" pitchFamily="49" charset="-122"/>
                <a:ea typeface="楷体_GB2312" pitchFamily="49" charset="-122"/>
              </a:rPr>
              <a:t>资产组合，资产组合的回报率水平为</a:t>
            </a:r>
            <a:r>
              <a:rPr lang="en-US" altLang="zh-CN" sz="1600" b="1" i="1">
                <a:solidFill>
                  <a:schemeClr val="tx2"/>
                </a:solidFill>
                <a:latin typeface="楷体_GB2312" pitchFamily="49" charset="-122"/>
                <a:ea typeface="楷体_GB2312" pitchFamily="49" charset="-122"/>
              </a:rPr>
              <a:t>Rp</a:t>
            </a:r>
            <a:r>
              <a:rPr lang="en-US" altLang="zh-CN" sz="1600" b="1">
                <a:solidFill>
                  <a:schemeClr val="tx2"/>
                </a:solidFill>
                <a:latin typeface="楷体_GB2312" pitchFamily="49" charset="-122"/>
                <a:ea typeface="楷体_GB2312" pitchFamily="49" charset="-122"/>
              </a:rPr>
              <a:t/>
            </a:r>
            <a:br>
              <a:rPr lang="en-US" altLang="zh-CN" sz="1600" b="1">
                <a:solidFill>
                  <a:schemeClr val="tx2"/>
                </a:solidFill>
                <a:latin typeface="楷体_GB2312" pitchFamily="49" charset="-122"/>
                <a:ea typeface="楷体_GB2312" pitchFamily="49" charset="-122"/>
              </a:rPr>
            </a:br>
            <a:r>
              <a:rPr lang="en-US" altLang="zh-CN" sz="1600" b="1">
                <a:solidFill>
                  <a:schemeClr val="tx2"/>
                </a:solidFill>
                <a:latin typeface="楷体_GB2312" pitchFamily="49" charset="-122"/>
                <a:ea typeface="楷体_GB2312" pitchFamily="49" charset="-122"/>
              </a:rPr>
              <a:t>    </a:t>
            </a:r>
            <a:r>
              <a:rPr lang="zh-CN" altLang="en-US" sz="1600" b="1">
                <a:solidFill>
                  <a:schemeClr val="tx2"/>
                </a:solidFill>
                <a:latin typeface="楷体_GB2312" pitchFamily="49" charset="-122"/>
                <a:ea typeface="楷体_GB2312" pitchFamily="49" charset="-122"/>
              </a:rPr>
              <a:t>通过上下变动资产必要报酬水平，管理人员可找出整个贷款的有效资产组合边界。在边界上，每一资产的组合都是有效的，在某种意义上，在每一可能的资产回报率水平上，它给管理者提供了最低的风险水平。在图中，在所有能产生的有效资产组合中，资产组合</a:t>
            </a:r>
            <a:r>
              <a:rPr lang="en-US" altLang="zh-CN" sz="1600" b="1">
                <a:solidFill>
                  <a:schemeClr val="tx2"/>
                </a:solidFill>
                <a:latin typeface="楷体_GB2312" pitchFamily="49" charset="-122"/>
                <a:ea typeface="楷体_GB2312" pitchFamily="49" charset="-122"/>
              </a:rPr>
              <a:t>B</a:t>
            </a:r>
            <a:r>
              <a:rPr lang="zh-CN" altLang="en-US" sz="1600" b="1">
                <a:solidFill>
                  <a:schemeClr val="tx2"/>
                </a:solidFill>
                <a:latin typeface="楷体_GB2312" pitchFamily="49" charset="-122"/>
                <a:ea typeface="楷体_GB2312" pitchFamily="49" charset="-122"/>
              </a:rPr>
              <a:t>对管理者有最小可能的风险水平。</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92163" y="290513"/>
            <a:ext cx="7848600" cy="933450"/>
          </a:xfrm>
        </p:spPr>
        <p:txBody>
          <a:bodyPr/>
          <a:lstStyle/>
          <a:p>
            <a:r>
              <a:rPr lang="en-GB" altLang="zh-CN" sz="3600" b="1">
                <a:ea typeface="楷体_GB2312" pitchFamily="49" charset="-122"/>
              </a:rPr>
              <a:t>KMV</a:t>
            </a:r>
            <a:r>
              <a:rPr lang="zh-CN" altLang="en-GB" sz="3600" b="1">
                <a:ea typeface="楷体_GB2312" pitchFamily="49" charset="-122"/>
              </a:rPr>
              <a:t>资产组合管理模型</a:t>
            </a:r>
            <a:endParaRPr lang="zh-CN" altLang="en-US" sz="3600" b="1">
              <a:ea typeface="楷体_GB2312" pitchFamily="49" charset="-122"/>
            </a:endParaRPr>
          </a:p>
        </p:txBody>
      </p:sp>
      <p:sp>
        <p:nvSpPr>
          <p:cNvPr id="124931" name="Rectangle 3"/>
          <p:cNvSpPr>
            <a:spLocks noGrp="1" noChangeArrowheads="1"/>
          </p:cNvSpPr>
          <p:nvPr>
            <p:ph type="body" idx="1"/>
          </p:nvPr>
        </p:nvSpPr>
        <p:spPr>
          <a:xfrm>
            <a:off x="755650" y="1557338"/>
            <a:ext cx="7772400" cy="4402137"/>
          </a:xfrm>
        </p:spPr>
        <p:txBody>
          <a:bodyPr/>
          <a:lstStyle/>
          <a:p>
            <a:pPr lvl="1">
              <a:lnSpc>
                <a:spcPct val="160000"/>
              </a:lnSpc>
              <a:buFont typeface="Wingdings" pitchFamily="2" charset="2"/>
              <a:buNone/>
            </a:pPr>
            <a:r>
              <a:rPr lang="en-US" altLang="zh-CN" sz="2400">
                <a:latin typeface="Garamond" pitchFamily="18" charset="0"/>
              </a:rPr>
              <a:t>R</a:t>
            </a:r>
            <a:r>
              <a:rPr lang="en-US" altLang="zh-CN" sz="2400" baseline="-25000">
                <a:latin typeface="Garamond" pitchFamily="18" charset="0"/>
              </a:rPr>
              <a:t>i</a:t>
            </a:r>
            <a:r>
              <a:rPr lang="en-US" altLang="zh-CN" sz="2400">
                <a:latin typeface="Garamond" pitchFamily="18" charset="0"/>
              </a:rPr>
              <a:t> = AIS</a:t>
            </a:r>
            <a:r>
              <a:rPr lang="en-US" altLang="zh-CN" sz="2400" baseline="-25000">
                <a:latin typeface="Garamond" pitchFamily="18" charset="0"/>
              </a:rPr>
              <a:t>i</a:t>
            </a:r>
            <a:r>
              <a:rPr lang="en-US" altLang="zh-CN" sz="2400">
                <a:latin typeface="Garamond" pitchFamily="18" charset="0"/>
              </a:rPr>
              <a:t> - E(L</a:t>
            </a:r>
            <a:r>
              <a:rPr lang="en-US" altLang="zh-CN" sz="2400" baseline="-25000">
                <a:latin typeface="Garamond" pitchFamily="18" charset="0"/>
              </a:rPr>
              <a:t>i</a:t>
            </a:r>
            <a:r>
              <a:rPr lang="en-US" altLang="zh-CN" sz="2400">
                <a:latin typeface="Garamond" pitchFamily="18" charset="0"/>
              </a:rPr>
              <a:t>) = AIS</a:t>
            </a:r>
            <a:r>
              <a:rPr lang="en-US" altLang="zh-CN" sz="2400" baseline="-25000">
                <a:latin typeface="Garamond" pitchFamily="18" charset="0"/>
              </a:rPr>
              <a:t>i</a:t>
            </a:r>
            <a:r>
              <a:rPr lang="en-US" altLang="zh-CN" sz="2400">
                <a:latin typeface="Garamond" pitchFamily="18" charset="0"/>
              </a:rPr>
              <a:t> - [EDF</a:t>
            </a:r>
            <a:r>
              <a:rPr lang="en-US" altLang="zh-CN" sz="2400" baseline="-25000">
                <a:latin typeface="Garamond" pitchFamily="18" charset="0"/>
              </a:rPr>
              <a:t>i</a:t>
            </a:r>
            <a:r>
              <a:rPr lang="en-US" altLang="zh-CN" sz="2400">
                <a:latin typeface="Garamond" pitchFamily="18" charset="0"/>
              </a:rPr>
              <a:t> × LGD</a:t>
            </a:r>
            <a:r>
              <a:rPr lang="en-US" altLang="zh-CN" sz="2400" baseline="-25000">
                <a:latin typeface="Garamond" pitchFamily="18" charset="0"/>
              </a:rPr>
              <a:t>i</a:t>
            </a:r>
            <a:r>
              <a:rPr lang="en-US" altLang="zh-CN" sz="2400">
                <a:latin typeface="Garamond" pitchFamily="18" charset="0"/>
              </a:rPr>
              <a:t>]</a:t>
            </a:r>
          </a:p>
          <a:p>
            <a:pPr lvl="1">
              <a:lnSpc>
                <a:spcPct val="160000"/>
              </a:lnSpc>
              <a:buFont typeface="Wingdings" pitchFamily="2" charset="2"/>
              <a:buNone/>
            </a:pPr>
            <a:endParaRPr lang="en-US" altLang="zh-CN" sz="1900">
              <a:latin typeface="Garamond" pitchFamily="18" charset="0"/>
            </a:endParaRPr>
          </a:p>
          <a:p>
            <a:pPr lvl="1">
              <a:lnSpc>
                <a:spcPct val="160000"/>
              </a:lnSpc>
              <a:buFont typeface="Wingdings" pitchFamily="2" charset="2"/>
              <a:buNone/>
            </a:pPr>
            <a:r>
              <a:rPr lang="en-US" altLang="zh-CN" sz="2400">
                <a:latin typeface="Garamond" pitchFamily="18" charset="0"/>
              </a:rPr>
              <a:t>s</a:t>
            </a:r>
            <a:r>
              <a:rPr lang="en-US" altLang="zh-CN" sz="2400" baseline="-25000">
                <a:latin typeface="Garamond" pitchFamily="18" charset="0"/>
              </a:rPr>
              <a:t>i</a:t>
            </a:r>
            <a:r>
              <a:rPr lang="en-US" altLang="zh-CN" sz="2400">
                <a:latin typeface="Garamond" pitchFamily="18" charset="0"/>
              </a:rPr>
              <a:t> = UL</a:t>
            </a:r>
            <a:r>
              <a:rPr lang="en-US" altLang="zh-CN" sz="2400" baseline="-25000">
                <a:latin typeface="Garamond" pitchFamily="18" charset="0"/>
              </a:rPr>
              <a:t>i</a:t>
            </a:r>
            <a:r>
              <a:rPr lang="en-US" altLang="zh-CN" sz="2400">
                <a:latin typeface="Garamond" pitchFamily="18" charset="0"/>
              </a:rPr>
              <a:t> = s</a:t>
            </a:r>
            <a:r>
              <a:rPr lang="en-US" altLang="zh-CN" sz="2400" baseline="-25000">
                <a:latin typeface="Garamond" pitchFamily="18" charset="0"/>
              </a:rPr>
              <a:t>i</a:t>
            </a:r>
            <a:r>
              <a:rPr lang="en-US" altLang="zh-CN" sz="2400">
                <a:latin typeface="Garamond" pitchFamily="18" charset="0"/>
              </a:rPr>
              <a:t> × LGD</a:t>
            </a:r>
            <a:r>
              <a:rPr lang="en-US" altLang="zh-CN" sz="2400" baseline="-25000">
                <a:latin typeface="Garamond" pitchFamily="18" charset="0"/>
              </a:rPr>
              <a:t>i</a:t>
            </a:r>
            <a:r>
              <a:rPr lang="en-US" altLang="zh-CN" sz="2400">
                <a:latin typeface="Garamond" pitchFamily="18" charset="0"/>
              </a:rPr>
              <a:t> </a:t>
            </a:r>
          </a:p>
          <a:p>
            <a:pPr lvl="1">
              <a:lnSpc>
                <a:spcPct val="160000"/>
              </a:lnSpc>
              <a:buFont typeface="Wingdings" pitchFamily="2" charset="2"/>
              <a:buNone/>
            </a:pPr>
            <a:r>
              <a:rPr lang="en-US" altLang="zh-CN" sz="2400">
                <a:latin typeface="Garamond" pitchFamily="18" charset="0"/>
              </a:rPr>
              <a:t>			 = [ EDF</a:t>
            </a:r>
            <a:r>
              <a:rPr lang="en-US" altLang="zh-CN" sz="2400" baseline="-25000">
                <a:latin typeface="Garamond" pitchFamily="18" charset="0"/>
              </a:rPr>
              <a:t>i </a:t>
            </a:r>
            <a:r>
              <a:rPr lang="en-US" altLang="zh-CN" sz="2400">
                <a:latin typeface="Garamond" pitchFamily="18" charset="0"/>
              </a:rPr>
              <a:t>(1-EDF</a:t>
            </a:r>
            <a:r>
              <a:rPr lang="en-US" altLang="zh-CN" sz="2400" baseline="-25000">
                <a:latin typeface="Garamond" pitchFamily="18" charset="0"/>
              </a:rPr>
              <a:t>i</a:t>
            </a:r>
            <a:r>
              <a:rPr lang="en-US" altLang="zh-CN" sz="2400">
                <a:latin typeface="Garamond" pitchFamily="18" charset="0"/>
              </a:rPr>
              <a:t>) ] </a:t>
            </a:r>
            <a:r>
              <a:rPr lang="en-US" altLang="zh-CN" sz="2400" baseline="30000">
                <a:latin typeface="Garamond" pitchFamily="18" charset="0"/>
              </a:rPr>
              <a:t>½</a:t>
            </a:r>
            <a:r>
              <a:rPr lang="en-US" altLang="zh-CN" sz="2400">
                <a:latin typeface="Garamond" pitchFamily="18" charset="0"/>
              </a:rPr>
              <a:t> × LGD</a:t>
            </a:r>
            <a:r>
              <a:rPr lang="en-US" altLang="zh-CN" sz="2400" baseline="-25000">
                <a:latin typeface="Garamond" pitchFamily="18" charset="0"/>
              </a:rPr>
              <a:t>i</a:t>
            </a:r>
            <a:endParaRPr lang="en-US" altLang="zh-CN" sz="2400">
              <a:latin typeface="Garamond" pitchFamily="18" charset="0"/>
            </a:endParaRPr>
          </a:p>
          <a:p>
            <a:pPr lvl="1">
              <a:lnSpc>
                <a:spcPct val="155000"/>
              </a:lnSpc>
              <a:buFont typeface="Wingdings" pitchFamily="2" charset="2"/>
              <a:buNone/>
            </a:pPr>
            <a:endParaRPr lang="en-US" altLang="zh-CN" sz="1700" baseline="-25000">
              <a:latin typeface="Garamond" pitchFamily="18" charset="0"/>
            </a:endParaRPr>
          </a:p>
          <a:p>
            <a:pPr lvl="1">
              <a:lnSpc>
                <a:spcPct val="155000"/>
              </a:lnSpc>
            </a:pPr>
            <a:endParaRPr lang="en-US" altLang="zh-CN" sz="1700" baseline="-25000">
              <a:latin typeface="Garamond" pitchFamily="18" charset="0"/>
            </a:endParaRPr>
          </a:p>
          <a:p>
            <a:pPr lvl="1">
              <a:lnSpc>
                <a:spcPct val="155000"/>
              </a:lnSpc>
              <a:buFont typeface="Wingdings" pitchFamily="2" charset="2"/>
              <a:buNone/>
            </a:pPr>
            <a:r>
              <a:rPr lang="en-US" altLang="zh-CN" sz="2400">
                <a:latin typeface="Garamond" pitchFamily="18" charset="0"/>
              </a:rPr>
              <a:t>r</a:t>
            </a:r>
            <a:r>
              <a:rPr lang="en-US" altLang="zh-CN" sz="2400" baseline="-25000">
                <a:latin typeface="Garamond" pitchFamily="18" charset="0"/>
              </a:rPr>
              <a:t>ij</a:t>
            </a:r>
            <a:r>
              <a:rPr lang="en-US" altLang="zh-CN" sz="2400">
                <a:latin typeface="Garamond" pitchFamily="18" charset="0"/>
              </a:rPr>
              <a:t> = correlation between systematic return components of equity returns of borrower </a:t>
            </a:r>
            <a:r>
              <a:rPr lang="en-US" altLang="zh-CN" sz="2400" i="1">
                <a:latin typeface="Garamond" pitchFamily="18" charset="0"/>
              </a:rPr>
              <a:t>i</a:t>
            </a:r>
            <a:r>
              <a:rPr lang="en-US" altLang="zh-CN" sz="2400">
                <a:latin typeface="Garamond" pitchFamily="18" charset="0"/>
              </a:rPr>
              <a:t> and borrower </a:t>
            </a:r>
            <a:r>
              <a:rPr lang="en-US" altLang="zh-CN" sz="2400" i="1">
                <a:latin typeface="Garamond" pitchFamily="18" charset="0"/>
              </a:rPr>
              <a:t>j</a:t>
            </a:r>
            <a:r>
              <a:rPr lang="en-US" altLang="zh-CN" sz="2400">
                <a:latin typeface="Garamond" pitchFamily="18" charset="0"/>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68313" y="260350"/>
            <a:ext cx="7793037" cy="792163"/>
          </a:xfrm>
        </p:spPr>
        <p:txBody>
          <a:bodyPr/>
          <a:lstStyle/>
          <a:p>
            <a:r>
              <a:rPr lang="zh-CN" altLang="en-US" sz="3600" b="1">
                <a:ea typeface="楷体_GB2312" pitchFamily="49" charset="-122"/>
              </a:rPr>
              <a:t>贷款的回报率</a:t>
            </a:r>
            <a:r>
              <a:rPr lang="zh-CN" altLang="en-US" sz="2900">
                <a:latin typeface="宋体" pitchFamily="2" charset="-122"/>
              </a:rPr>
              <a:t>（</a:t>
            </a:r>
            <a:r>
              <a:rPr lang="en-US" altLang="zh-CN" sz="2900" b="1">
                <a:latin typeface="宋体" pitchFamily="2" charset="-122"/>
              </a:rPr>
              <a:t>R</a:t>
            </a:r>
            <a:r>
              <a:rPr lang="en-US" altLang="zh-CN" sz="2900" b="1" baseline="-25000">
                <a:latin typeface="宋体" pitchFamily="2" charset="-122"/>
              </a:rPr>
              <a:t>i</a:t>
            </a:r>
            <a:r>
              <a:rPr lang="zh-CN" altLang="en-US" sz="2900">
                <a:latin typeface="宋体" pitchFamily="2" charset="-122"/>
              </a:rPr>
              <a:t>）</a:t>
            </a:r>
          </a:p>
        </p:txBody>
      </p:sp>
      <p:sp>
        <p:nvSpPr>
          <p:cNvPr id="125955" name="Rectangle 3"/>
          <p:cNvSpPr>
            <a:spLocks noGrp="1" noChangeArrowheads="1"/>
          </p:cNvSpPr>
          <p:nvPr>
            <p:ph type="body" idx="1"/>
          </p:nvPr>
        </p:nvSpPr>
        <p:spPr>
          <a:xfrm>
            <a:off x="827088" y="1341438"/>
            <a:ext cx="7772400" cy="4767262"/>
          </a:xfrm>
        </p:spPr>
        <p:txBody>
          <a:bodyPr/>
          <a:lstStyle/>
          <a:p>
            <a:pPr>
              <a:lnSpc>
                <a:spcPct val="155000"/>
              </a:lnSpc>
            </a:pPr>
            <a:r>
              <a:rPr lang="zh-CN" altLang="en-US" sz="2400">
                <a:latin typeface="楷体_GB2312" pitchFamily="49" charset="-122"/>
                <a:ea typeface="楷体_GB2312" pitchFamily="49" charset="-122"/>
              </a:rPr>
              <a:t>贷款的回报是通过</a:t>
            </a:r>
            <a:r>
              <a:rPr lang="zh-CN" altLang="en-US" sz="2400">
                <a:latin typeface="宋体"/>
                <a:ea typeface="楷体_GB2312" pitchFamily="49" charset="-122"/>
              </a:rPr>
              <a:t>“</a:t>
            </a:r>
            <a:r>
              <a:rPr lang="zh-CN" altLang="en-US" sz="2400">
                <a:latin typeface="楷体_GB2312" pitchFamily="49" charset="-122"/>
                <a:ea typeface="楷体_GB2312" pitchFamily="49" charset="-122"/>
              </a:rPr>
              <a:t>综合差额（</a:t>
            </a:r>
            <a:r>
              <a:rPr lang="en-GB" altLang="zh-CN" sz="2400">
                <a:latin typeface="楷体_GB2312" pitchFamily="49" charset="-122"/>
                <a:ea typeface="楷体_GB2312" pitchFamily="49" charset="-122"/>
              </a:rPr>
              <a:t>AIS </a:t>
            </a:r>
            <a:r>
              <a:rPr lang="en-US" altLang="zh-CN" sz="2400">
                <a:latin typeface="楷体_GB2312" pitchFamily="49" charset="-122"/>
                <a:ea typeface="楷体_GB2312" pitchFamily="49" charset="-122"/>
              </a:rPr>
              <a:t>all-in-spread</a:t>
            </a:r>
            <a:r>
              <a:rPr lang="zh-CN" altLang="en-US" sz="2400">
                <a:latin typeface="楷体_GB2312" pitchFamily="49" charset="-122"/>
                <a:ea typeface="楷体_GB2312" pitchFamily="49" charset="-122"/>
              </a:rPr>
              <a:t>）</a:t>
            </a:r>
            <a:r>
              <a:rPr lang="zh-CN" altLang="en-US" sz="2400">
                <a:latin typeface="宋体"/>
                <a:ea typeface="楷体_GB2312" pitchFamily="49" charset="-122"/>
              </a:rPr>
              <a:t>”</a:t>
            </a:r>
            <a:r>
              <a:rPr lang="zh-CN" altLang="en-US" sz="2400">
                <a:latin typeface="楷体_GB2312" pitchFamily="49" charset="-122"/>
                <a:ea typeface="楷体_GB2312" pitchFamily="49" charset="-122"/>
              </a:rPr>
              <a:t>来衡量：即金融机构贷款每年所赚的费用加上每年借款人支付的贷款利率与金融机构资金成本之间的差额。</a:t>
            </a:r>
          </a:p>
          <a:p>
            <a:pPr>
              <a:lnSpc>
                <a:spcPct val="155000"/>
              </a:lnSpc>
            </a:pPr>
            <a:endParaRPr lang="zh-CN" altLang="en-US" sz="2400">
              <a:latin typeface="楷体_GB2312" pitchFamily="49" charset="-122"/>
              <a:ea typeface="楷体_GB2312" pitchFamily="49" charset="-122"/>
            </a:endParaRPr>
          </a:p>
          <a:p>
            <a:pPr>
              <a:lnSpc>
                <a:spcPct val="155000"/>
              </a:lnSpc>
            </a:pPr>
            <a:r>
              <a:rPr lang="zh-CN" altLang="en-US" sz="2400">
                <a:latin typeface="楷体_GB2312" pitchFamily="49" charset="-122"/>
                <a:ea typeface="楷体_GB2312" pitchFamily="49" charset="-122"/>
              </a:rPr>
              <a:t>贷款的预期损失</a:t>
            </a:r>
            <a:r>
              <a:rPr lang="en-US" altLang="zh-CN" sz="2400">
                <a:latin typeface="楷体_GB2312" pitchFamily="49" charset="-122"/>
                <a:ea typeface="楷体_GB2312" pitchFamily="49" charset="-122"/>
              </a:rPr>
              <a:t>[E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a:t>
            </a:r>
            <a:r>
              <a:rPr lang="en-US" altLang="zh-CN" sz="2400" b="1" baseline="-25000">
                <a:latin typeface="楷体_GB2312" pitchFamily="49" charset="-122"/>
                <a:ea typeface="楷体_GB2312" pitchFamily="49" charset="-122"/>
              </a:rPr>
              <a:t>i</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必须从中扣除。预期损失是贷款人下一年预期违约概率或者是贷款预期违约频率（</a:t>
            </a:r>
            <a:r>
              <a:rPr lang="en-US" altLang="zh-CN" sz="2400">
                <a:latin typeface="楷体_GB2312" pitchFamily="49" charset="-122"/>
                <a:ea typeface="楷体_GB2312" pitchFamily="49" charset="-122"/>
              </a:rPr>
              <a:t>EDF</a:t>
            </a:r>
            <a:r>
              <a:rPr lang="en-US" altLang="zh-CN" sz="2400" b="1" baseline="-25000">
                <a:latin typeface="楷体_GB2312" pitchFamily="49" charset="-122"/>
                <a:ea typeface="楷体_GB2312" pitchFamily="49" charset="-122"/>
              </a:rPr>
              <a:t>i</a:t>
            </a:r>
            <a:r>
              <a:rPr lang="zh-CN" altLang="en-US" sz="2400">
                <a:latin typeface="楷体_GB2312" pitchFamily="49" charset="-122"/>
                <a:ea typeface="楷体_GB2312" pitchFamily="49" charset="-122"/>
              </a:rPr>
              <a:t>）乘以借款人违约时金融机构损失金额（假设违约时的损失或</a:t>
            </a:r>
            <a:r>
              <a:rPr lang="en-US" altLang="zh-CN" sz="2400">
                <a:latin typeface="楷体_GB2312" pitchFamily="49" charset="-122"/>
                <a:ea typeface="楷体_GB2312" pitchFamily="49" charset="-122"/>
              </a:rPr>
              <a:t>LGD</a:t>
            </a:r>
            <a:r>
              <a:rPr lang="en-US" altLang="zh-CN" sz="2400" b="1" baseline="-25000">
                <a:latin typeface="楷体_GB2312" pitchFamily="49" charset="-122"/>
                <a:ea typeface="楷体_GB2312" pitchFamily="49" charset="-122"/>
              </a:rPr>
              <a:t>i</a:t>
            </a:r>
            <a:r>
              <a:rPr lang="zh-CN" altLang="en-US" sz="2400">
                <a:latin typeface="楷体_GB2312" pitchFamily="49" charset="-122"/>
                <a:ea typeface="楷体_GB2312" pitchFamily="49" charset="-122"/>
              </a:rPr>
              <a:t>）的乘积。</a:t>
            </a:r>
          </a:p>
          <a:p>
            <a:pPr>
              <a:lnSpc>
                <a:spcPct val="90000"/>
              </a:lnSpc>
            </a:pPr>
            <a:endParaRPr lang="en-US" altLang="zh-CN" sz="1900">
              <a:latin typeface="宋体"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277813"/>
            <a:ext cx="8229600" cy="704850"/>
          </a:xfrm>
        </p:spPr>
        <p:txBody>
          <a:bodyPr/>
          <a:lstStyle/>
          <a:p>
            <a:r>
              <a:rPr lang="zh-CN" altLang="en-US" sz="3600" b="1">
                <a:ea typeface="楷体_GB2312" pitchFamily="49" charset="-122"/>
              </a:rPr>
              <a:t>贷款的风险</a:t>
            </a:r>
            <a:r>
              <a:rPr lang="zh-CN" altLang="en-US" sz="2900">
                <a:latin typeface="宋体" pitchFamily="2" charset="-122"/>
              </a:rPr>
              <a:t>（</a:t>
            </a:r>
            <a:r>
              <a:rPr lang="el-GR" altLang="zh-CN" sz="2900" b="1">
                <a:latin typeface="宋体" pitchFamily="2" charset="-122"/>
              </a:rPr>
              <a:t>σ</a:t>
            </a:r>
            <a:r>
              <a:rPr lang="en-US" altLang="zh-CN" sz="2900" b="1" baseline="-25000">
                <a:latin typeface="宋体" pitchFamily="2" charset="-122"/>
              </a:rPr>
              <a:t>i</a:t>
            </a:r>
            <a:r>
              <a:rPr lang="zh-CN" altLang="en-US" sz="2900">
                <a:latin typeface="宋体" pitchFamily="2" charset="-122"/>
              </a:rPr>
              <a:t>）</a:t>
            </a:r>
          </a:p>
        </p:txBody>
      </p:sp>
      <p:pic>
        <p:nvPicPr>
          <p:cNvPr id="126979" name="Picture 3"/>
          <p:cNvPicPr>
            <a:picLocks noGrp="1" noChangeAspect="1" noChangeArrowheads="1"/>
          </p:cNvPicPr>
          <p:nvPr>
            <p:ph type="body" idx="1"/>
          </p:nvPr>
        </p:nvPicPr>
        <p:blipFill>
          <a:blip r:embed="rId2" cstate="print"/>
          <a:srcRect/>
          <a:stretch>
            <a:fillRect/>
          </a:stretch>
        </p:blipFill>
        <p:spPr>
          <a:xfrm>
            <a:off x="539750" y="1412875"/>
            <a:ext cx="8064500" cy="4192588"/>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价格波动的计算</a:t>
            </a:r>
            <a:endParaRPr lang="zh-CN" altLang="en-US" dirty="0"/>
          </a:p>
        </p:txBody>
      </p:sp>
      <p:sp>
        <p:nvSpPr>
          <p:cNvPr id="3" name="内容占位符 2"/>
          <p:cNvSpPr>
            <a:spLocks noGrp="1"/>
          </p:cNvSpPr>
          <p:nvPr>
            <p:ph idx="1"/>
          </p:nvPr>
        </p:nvSpPr>
        <p:spPr/>
        <p:txBody>
          <a:bodyPr/>
          <a:lstStyle/>
          <a:p>
            <a:r>
              <a:rPr lang="en-US" altLang="zh-CN" i="1" dirty="0" smtClean="0">
                <a:latin typeface="Symbol" pitchFamily="18" charset="2"/>
                <a:ea typeface="楷体_GB2312" pitchFamily="49" charset="-122"/>
              </a:rPr>
              <a:t>s</a:t>
            </a:r>
            <a:r>
              <a:rPr lang="en-US" altLang="zh-CN" i="1" dirty="0" smtClean="0">
                <a:ea typeface="楷体_GB2312" pitchFamily="49" charset="-122"/>
              </a:rPr>
              <a:t> </a:t>
            </a:r>
            <a:r>
              <a:rPr lang="en-US" altLang="zh-CN" dirty="0" smtClean="0">
                <a:ea typeface="楷体_GB2312" pitchFamily="49" charset="-122"/>
              </a:rPr>
              <a:t>= </a:t>
            </a:r>
            <a:r>
              <a:rPr lang="zh-CN" altLang="en-US" dirty="0" smtClean="0">
                <a:ea typeface="楷体_GB2312" pitchFamily="49" charset="-122"/>
              </a:rPr>
              <a:t>价格敏感度</a:t>
            </a:r>
            <a:r>
              <a:rPr lang="en-US" altLang="zh-CN" dirty="0" smtClean="0">
                <a:ea typeface="楷体_GB2312" pitchFamily="49" charset="-122"/>
              </a:rPr>
              <a:t>×</a:t>
            </a:r>
            <a:r>
              <a:rPr lang="zh-CN" altLang="en-US" dirty="0" smtClean="0">
                <a:ea typeface="楷体_GB2312" pitchFamily="49" charset="-122"/>
              </a:rPr>
              <a:t>不利变动</a:t>
            </a:r>
            <a:endParaRPr lang="en-US" altLang="zh-CN" dirty="0" smtClean="0">
              <a:ea typeface="楷体_GB2312" pitchFamily="49" charset="-122"/>
            </a:endParaRPr>
          </a:p>
          <a:p>
            <a:r>
              <a:rPr lang="zh-CN" altLang="en-US" dirty="0" smtClean="0">
                <a:ea typeface="楷体_GB2312" pitchFamily="49" charset="-122"/>
              </a:rPr>
              <a:t>价格敏感度 </a:t>
            </a:r>
            <a:r>
              <a:rPr lang="en-US" altLang="zh-CN" dirty="0" smtClean="0">
                <a:ea typeface="楷体_GB2312" pitchFamily="49" charset="-122"/>
              </a:rPr>
              <a:t>= </a:t>
            </a:r>
            <a:r>
              <a:rPr lang="en-US" altLang="zh-CN" i="1" dirty="0" smtClean="0">
                <a:ea typeface="楷体_GB2312" pitchFamily="49" charset="-122"/>
              </a:rPr>
              <a:t>MD </a:t>
            </a:r>
            <a:r>
              <a:rPr lang="en-US" altLang="zh-CN" dirty="0" smtClean="0">
                <a:ea typeface="楷体_GB2312" pitchFamily="49" charset="-122"/>
              </a:rPr>
              <a:t>= </a:t>
            </a:r>
            <a:r>
              <a:rPr lang="en-US" altLang="zh-CN" i="1" dirty="0" smtClean="0">
                <a:ea typeface="楷体_GB2312" pitchFamily="49" charset="-122"/>
              </a:rPr>
              <a:t>D</a:t>
            </a:r>
            <a:r>
              <a:rPr lang="en-US" altLang="zh-CN" dirty="0" smtClean="0">
                <a:ea typeface="楷体_GB2312" pitchFamily="49" charset="-122"/>
              </a:rPr>
              <a:t>/(1+</a:t>
            </a:r>
            <a:r>
              <a:rPr lang="en-US" altLang="zh-CN" i="1" dirty="0" smtClean="0">
                <a:ea typeface="楷体_GB2312" pitchFamily="49" charset="-122"/>
              </a:rPr>
              <a:t>R</a:t>
            </a:r>
            <a:r>
              <a:rPr lang="en-US" altLang="zh-CN" dirty="0" smtClean="0">
                <a:ea typeface="楷体_GB2312" pitchFamily="49" charset="-122"/>
              </a:rPr>
              <a:t>) = 7/1.07243 =  6.527</a:t>
            </a:r>
          </a:p>
          <a:p>
            <a:r>
              <a:rPr lang="zh-CN" altLang="en-US" dirty="0" smtClean="0">
                <a:ea typeface="楷体_GB2312" pitchFamily="49" charset="-122"/>
              </a:rPr>
              <a:t>不利变动 </a:t>
            </a:r>
            <a:r>
              <a:rPr lang="en-US" altLang="zh-CN" dirty="0" smtClean="0">
                <a:ea typeface="楷体_GB2312" pitchFamily="49" charset="-122"/>
              </a:rPr>
              <a:t>= </a:t>
            </a:r>
            <a:r>
              <a:rPr lang="zh-CN" altLang="en-US" dirty="0" smtClean="0">
                <a:ea typeface="楷体_GB2312" pitchFamily="49" charset="-122"/>
              </a:rPr>
              <a:t>到期收益率上升</a:t>
            </a:r>
            <a:endParaRPr lang="en-US" altLang="zh-CN" dirty="0" smtClean="0">
              <a:ea typeface="楷体_GB2312" pitchFamily="49" charset="-122"/>
            </a:endParaRPr>
          </a:p>
          <a:p>
            <a:r>
              <a:rPr lang="zh-CN" altLang="en-US" dirty="0" smtClean="0">
                <a:ea typeface="楷体_GB2312" pitchFamily="49" charset="-122"/>
              </a:rPr>
              <a:t>假定收益率变动呈现正态分布。</a:t>
            </a:r>
            <a:endParaRPr lang="en-US" altLang="zh-CN" dirty="0" smtClean="0">
              <a:ea typeface="楷体_GB2312" pitchFamily="49" charset="-122"/>
            </a:endParaRPr>
          </a:p>
          <a:p>
            <a:pPr lvl="1"/>
            <a:r>
              <a:rPr lang="zh-CN" altLang="en-US" dirty="0" smtClean="0">
                <a:ea typeface="楷体_GB2312" pitchFamily="49" charset="-122"/>
              </a:rPr>
              <a:t>在现实中，许多资产的回报分布（ 例如：外汇、利率），有着“肥大的尾部”。因此，使用正态分布，将倾向于低估极端的结果。</a:t>
            </a:r>
            <a:endParaRPr lang="zh-CN" altLang="en-US"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subTnLst>
                                    <p:animClr>
                                      <p:cBhvr override="childStyle">
                                        <p:cTn dur="1" fill="hold" display="0" masterRel="nextClick" afterEffect="1"/>
                                        <p:tgtEl>
                                          <p:spTgt spid="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subTnLst>
                                    <p:animClr>
                                      <p:cBhvr override="childStyle">
                                        <p:cTn dur="1" fill="hold" display="0" masterRel="nextClick" afterEffect="1"/>
                                        <p:tgtEl>
                                          <p:spTgt spid="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subTnLst>
                                    <p:animClr>
                                      <p:cBhvr override="childStyle">
                                        <p:cTn dur="1" fill="hold" display="0" masterRel="nextClick" afterEffect="1"/>
                                        <p:tgtEl>
                                          <p:spTgt spid="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subTnLst>
                                    <p:animClr>
                                      <p:cBhvr override="childStyle">
                                        <p:cTn dur="1" fill="hold" display="0" masterRel="nextClick" afterEffect="1"/>
                                        <p:tgtEl>
                                          <p:spTgt spid="3">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subTnLst>
                                    <p:animClr>
                                      <p:cBhvr override="childStyle">
                                        <p:cTn dur="1" fill="hold" display="0" masterRel="nextClick" afterEffect="1"/>
                                        <p:tgtEl>
                                          <p:spTgt spid="3">
                                            <p:txEl>
                                              <p:pRg st="4" end="4"/>
                                            </p:txEl>
                                          </p:spTgt>
                                        </p:tgtEl>
                                        <p:attrNameLst>
                                          <p:attrName>ppt_c</p:attrName>
                                        </p:attrNameLst>
                                      </p:cBhvr>
                                      <p:to>
                                        <a:schemeClr val="folHlink"/>
                                      </p:to>
                                    </p:animClr>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2" cstate="print"/>
          <a:srcRect/>
          <a:stretch>
            <a:fillRect/>
          </a:stretch>
        </p:blipFill>
        <p:spPr bwMode="auto">
          <a:xfrm>
            <a:off x="900113" y="1484313"/>
            <a:ext cx="7416800" cy="4335462"/>
          </a:xfrm>
          <a:prstGeom prst="rect">
            <a:avLst/>
          </a:prstGeom>
          <a:noFill/>
          <a:ln w="9525">
            <a:noFill/>
            <a:miter lim="800000"/>
            <a:headEnd/>
            <a:tailEnd/>
          </a:ln>
          <a:effectLst/>
        </p:spPr>
      </p:pic>
      <p:sp>
        <p:nvSpPr>
          <p:cNvPr id="128003" name="Rectangle 3"/>
          <p:cNvSpPr>
            <a:spLocks noGrp="1" noChangeArrowheads="1"/>
          </p:cNvSpPr>
          <p:nvPr>
            <p:ph type="title"/>
          </p:nvPr>
        </p:nvSpPr>
        <p:spPr>
          <a:xfrm>
            <a:off x="457200" y="277813"/>
            <a:ext cx="8229600" cy="703262"/>
          </a:xfrm>
        </p:spPr>
        <p:txBody>
          <a:bodyPr/>
          <a:lstStyle/>
          <a:p>
            <a:r>
              <a:rPr lang="zh-CN" altLang="en-US" sz="3600" b="1">
                <a:ea typeface="楷体_GB2312" pitchFamily="49" charset="-122"/>
              </a:rPr>
              <a:t>两个贷款组合的风险和收益</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277813"/>
            <a:ext cx="8229600" cy="630237"/>
          </a:xfrm>
        </p:spPr>
        <p:txBody>
          <a:bodyPr/>
          <a:lstStyle/>
          <a:p>
            <a:r>
              <a:rPr lang="zh-CN" altLang="en-US" sz="3600" b="1">
                <a:ea typeface="楷体_GB2312" pitchFamily="49" charset="-122"/>
              </a:rPr>
              <a:t>组合理论的局部运用</a:t>
            </a:r>
          </a:p>
        </p:txBody>
      </p:sp>
      <p:sp>
        <p:nvSpPr>
          <p:cNvPr id="129027" name="Rectangle 3"/>
          <p:cNvSpPr>
            <a:spLocks noGrp="1" noChangeArrowheads="1"/>
          </p:cNvSpPr>
          <p:nvPr>
            <p:ph type="body" sz="half" idx="1"/>
          </p:nvPr>
        </p:nvSpPr>
        <p:spPr>
          <a:xfrm>
            <a:off x="827088" y="2133600"/>
            <a:ext cx="7694612" cy="4114800"/>
          </a:xfrm>
        </p:spPr>
        <p:txBody>
          <a:bodyPr/>
          <a:lstStyle/>
          <a:p>
            <a:pPr>
              <a:lnSpc>
                <a:spcPct val="130000"/>
              </a:lnSpc>
            </a:pPr>
            <a:r>
              <a:rPr lang="zh-CN" altLang="en-US" sz="2600"/>
              <a:t>贷款数量模型 </a:t>
            </a:r>
            <a:r>
              <a:rPr lang="en-US" altLang="zh-CN" sz="2100">
                <a:latin typeface="宋体" pitchFamily="2" charset="-122"/>
              </a:rPr>
              <a:t>Loan volume-based models</a:t>
            </a:r>
          </a:p>
          <a:p>
            <a:pPr>
              <a:lnSpc>
                <a:spcPct val="130000"/>
              </a:lnSpc>
            </a:pPr>
            <a:r>
              <a:rPr lang="en-US" altLang="zh-CN" sz="2100">
                <a:latin typeface="宋体" pitchFamily="2" charset="-122"/>
              </a:rPr>
              <a:t>     </a:t>
            </a:r>
            <a:r>
              <a:rPr lang="zh-CN" altLang="en-US" sz="2100">
                <a:latin typeface="宋体" pitchFamily="2" charset="-122"/>
              </a:rPr>
              <a:t>商业银行例行报告</a:t>
            </a:r>
          </a:p>
          <a:p>
            <a:pPr>
              <a:lnSpc>
                <a:spcPct val="130000"/>
              </a:lnSpc>
            </a:pPr>
            <a:r>
              <a:rPr lang="zh-CN" altLang="en-US" sz="2100">
                <a:latin typeface="宋体" pitchFamily="2" charset="-122"/>
              </a:rPr>
              <a:t>     国内公开信贷信息</a:t>
            </a:r>
          </a:p>
          <a:p>
            <a:pPr>
              <a:lnSpc>
                <a:spcPct val="130000"/>
              </a:lnSpc>
            </a:pPr>
            <a:endParaRPr lang="zh-CN" altLang="en-US" sz="2100">
              <a:latin typeface="宋体" pitchFamily="2" charset="-122"/>
            </a:endParaRPr>
          </a:p>
          <a:p>
            <a:pPr>
              <a:lnSpc>
                <a:spcPct val="130000"/>
              </a:lnSpc>
            </a:pPr>
            <a:r>
              <a:rPr lang="zh-CN" altLang="en-US" sz="2100">
                <a:latin typeface="宋体" pitchFamily="2" charset="-122"/>
              </a:rPr>
              <a:t>贷款分配的标准差</a:t>
            </a:r>
          </a:p>
          <a:p>
            <a:endParaRPr lang="en-US" altLang="zh-CN" sz="2100">
              <a:latin typeface="宋体" pitchFamily="2" charset="-122"/>
            </a:endParaRPr>
          </a:p>
        </p:txBody>
      </p:sp>
      <p:graphicFrame>
        <p:nvGraphicFramePr>
          <p:cNvPr id="129028" name="Object 4"/>
          <p:cNvGraphicFramePr>
            <a:graphicFrameLocks noChangeAspect="1"/>
          </p:cNvGraphicFramePr>
          <p:nvPr>
            <p:ph sz="half" idx="2"/>
          </p:nvPr>
        </p:nvGraphicFramePr>
        <p:xfrm>
          <a:off x="3360738" y="4343400"/>
          <a:ext cx="2489200" cy="1119188"/>
        </p:xfrm>
        <a:graphic>
          <a:graphicData uri="http://schemas.openxmlformats.org/presentationml/2006/ole">
            <p:oleObj spid="_x0000_s129028" name="Microsoft 公式 3.0" r:id="rId3" imgW="2489040" imgH="1117440" progId="Equation.3">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277813"/>
            <a:ext cx="8229600" cy="558800"/>
          </a:xfrm>
        </p:spPr>
        <p:txBody>
          <a:bodyPr/>
          <a:lstStyle/>
          <a:p>
            <a:r>
              <a:rPr lang="zh-CN" altLang="en-US" sz="3600" b="1">
                <a:ea typeface="楷体_GB2312" pitchFamily="49" charset="-122"/>
              </a:rPr>
              <a:t>例</a:t>
            </a:r>
          </a:p>
        </p:txBody>
      </p:sp>
      <p:sp>
        <p:nvSpPr>
          <p:cNvPr id="130051" name="Rectangle 3"/>
          <p:cNvSpPr>
            <a:spLocks noGrp="1" noChangeArrowheads="1"/>
          </p:cNvSpPr>
          <p:nvPr>
            <p:ph type="body" idx="1"/>
          </p:nvPr>
        </p:nvSpPr>
        <p:spPr>
          <a:xfrm>
            <a:off x="755650" y="1341438"/>
            <a:ext cx="7869238" cy="4608512"/>
          </a:xfrm>
        </p:spPr>
        <p:txBody>
          <a:bodyPr/>
          <a:lstStyle/>
          <a:p>
            <a:pPr>
              <a:lnSpc>
                <a:spcPct val="120000"/>
              </a:lnSpc>
            </a:pPr>
            <a:r>
              <a:rPr lang="en-US" altLang="zh-CN" sz="1900"/>
              <a:t>			</a:t>
            </a:r>
            <a:r>
              <a:rPr lang="en-US" altLang="zh-CN" sz="1900" u="sng"/>
              <a:t>Bank A</a:t>
            </a:r>
            <a:r>
              <a:rPr lang="en-US" altLang="zh-CN" sz="1900"/>
              <a:t>			</a:t>
            </a:r>
            <a:r>
              <a:rPr lang="en-US" altLang="zh-CN" sz="1900" u="sng"/>
              <a:t>Bank B</a:t>
            </a:r>
            <a:endParaRPr lang="en-US" altLang="zh-CN" sz="1900"/>
          </a:p>
          <a:p>
            <a:pPr>
              <a:lnSpc>
                <a:spcPct val="120000"/>
              </a:lnSpc>
            </a:pPr>
            <a:r>
              <a:rPr lang="en-US" altLang="zh-CN" sz="1900"/>
              <a:t>(</a:t>
            </a:r>
            <a:r>
              <a:rPr lang="en-US" altLang="zh-CN" sz="1900" i="1"/>
              <a:t>X</a:t>
            </a:r>
            <a:r>
              <a:rPr lang="en-US" altLang="zh-CN" sz="1900" baseline="-25000"/>
              <a:t>1j </a:t>
            </a:r>
            <a:r>
              <a:rPr lang="en-US" altLang="zh-CN" sz="1900"/>
              <a:t> - </a:t>
            </a:r>
            <a:r>
              <a:rPr lang="en-US" altLang="zh-CN" sz="1900" i="1"/>
              <a:t>X</a:t>
            </a:r>
            <a:r>
              <a:rPr lang="en-US" altLang="zh-CN" sz="1900" baseline="-25000"/>
              <a:t>1</a:t>
            </a:r>
            <a:r>
              <a:rPr lang="en-US" altLang="zh-CN" sz="1900"/>
              <a:t> )</a:t>
            </a:r>
            <a:r>
              <a:rPr lang="en-US" altLang="zh-CN" sz="1900" baseline="30000"/>
              <a:t>2</a:t>
            </a:r>
            <a:r>
              <a:rPr lang="en-US" altLang="zh-CN" sz="1900"/>
              <a:t>        (.50 - .30)</a:t>
            </a:r>
            <a:r>
              <a:rPr lang="en-US" altLang="zh-CN" sz="1900" baseline="30000"/>
              <a:t>2 </a:t>
            </a:r>
            <a:r>
              <a:rPr lang="en-US" altLang="zh-CN" sz="1900"/>
              <a:t> = 0.04	    (.10 - .30)</a:t>
            </a:r>
            <a:r>
              <a:rPr lang="en-US" altLang="zh-CN" sz="1900" baseline="30000"/>
              <a:t>2 </a:t>
            </a:r>
            <a:r>
              <a:rPr lang="en-US" altLang="zh-CN" sz="1900"/>
              <a:t> = 0.04</a:t>
            </a:r>
          </a:p>
          <a:p>
            <a:pPr>
              <a:lnSpc>
                <a:spcPct val="120000"/>
              </a:lnSpc>
            </a:pPr>
            <a:r>
              <a:rPr lang="en-US" altLang="zh-CN" sz="1900"/>
              <a:t>(</a:t>
            </a:r>
            <a:r>
              <a:rPr lang="en-US" altLang="zh-CN" sz="1900" i="1"/>
              <a:t>X</a:t>
            </a:r>
            <a:r>
              <a:rPr lang="en-US" altLang="zh-CN" sz="1900" baseline="-25000"/>
              <a:t>2j</a:t>
            </a:r>
            <a:r>
              <a:rPr lang="en-US" altLang="zh-CN" sz="1900"/>
              <a:t>  - </a:t>
            </a:r>
            <a:r>
              <a:rPr lang="en-US" altLang="zh-CN" sz="1900" i="1"/>
              <a:t>X</a:t>
            </a:r>
            <a:r>
              <a:rPr lang="en-US" altLang="zh-CN" sz="1900" baseline="-25000"/>
              <a:t>2</a:t>
            </a:r>
            <a:r>
              <a:rPr lang="en-US" altLang="zh-CN" sz="1900"/>
              <a:t> )</a:t>
            </a:r>
            <a:r>
              <a:rPr lang="en-US" altLang="zh-CN" sz="1900" baseline="30000"/>
              <a:t>2</a:t>
            </a:r>
            <a:r>
              <a:rPr lang="en-US" altLang="zh-CN" sz="1900"/>
              <a:t>        (.30 - .40)</a:t>
            </a:r>
            <a:r>
              <a:rPr lang="en-US" altLang="zh-CN" sz="1900" baseline="30000"/>
              <a:t>2 </a:t>
            </a:r>
            <a:r>
              <a:rPr lang="en-US" altLang="zh-CN" sz="1900"/>
              <a:t> = 0.01	    (.40 - .40)</a:t>
            </a:r>
            <a:r>
              <a:rPr lang="en-US" altLang="zh-CN" sz="1900" baseline="30000"/>
              <a:t>2</a:t>
            </a:r>
            <a:r>
              <a:rPr lang="en-US" altLang="zh-CN" sz="1900"/>
              <a:t>  = 0.00</a:t>
            </a:r>
          </a:p>
          <a:p>
            <a:pPr>
              <a:lnSpc>
                <a:spcPct val="120000"/>
              </a:lnSpc>
            </a:pPr>
            <a:r>
              <a:rPr lang="en-US" altLang="zh-CN" sz="1900" u="sng"/>
              <a:t>(</a:t>
            </a:r>
            <a:r>
              <a:rPr lang="en-US" altLang="zh-CN" sz="1900" i="1" u="sng"/>
              <a:t>X</a:t>
            </a:r>
            <a:r>
              <a:rPr lang="en-US" altLang="zh-CN" sz="1900" u="sng" baseline="-25000"/>
              <a:t>3j</a:t>
            </a:r>
            <a:r>
              <a:rPr lang="en-US" altLang="zh-CN" sz="1900" u="sng"/>
              <a:t>  - </a:t>
            </a:r>
            <a:r>
              <a:rPr lang="en-US" altLang="zh-CN" sz="1900" i="1" u="sng"/>
              <a:t>X</a:t>
            </a:r>
            <a:r>
              <a:rPr lang="en-US" altLang="zh-CN" sz="1900" u="sng" baseline="-25000"/>
              <a:t>3</a:t>
            </a:r>
            <a:r>
              <a:rPr lang="en-US" altLang="zh-CN" sz="1900" u="sng"/>
              <a:t> )</a:t>
            </a:r>
            <a:r>
              <a:rPr lang="en-US" altLang="zh-CN" sz="1900" u="sng" baseline="30000"/>
              <a:t>2</a:t>
            </a:r>
            <a:r>
              <a:rPr lang="en-US" altLang="zh-CN" sz="1900" u="sng"/>
              <a:t>        (.20 - .30)</a:t>
            </a:r>
            <a:r>
              <a:rPr lang="en-US" altLang="zh-CN" sz="1900" u="sng" baseline="30000"/>
              <a:t>2</a:t>
            </a:r>
            <a:r>
              <a:rPr lang="en-US" altLang="zh-CN" sz="1900" u="sng"/>
              <a:t>  = 0.01	    (.50 - .30)</a:t>
            </a:r>
            <a:r>
              <a:rPr lang="en-US" altLang="zh-CN" sz="1900" u="sng" baseline="30000"/>
              <a:t>2</a:t>
            </a:r>
            <a:r>
              <a:rPr lang="en-US" altLang="zh-CN" sz="1900" u="sng"/>
              <a:t>  = 0.04</a:t>
            </a:r>
          </a:p>
          <a:p>
            <a:pPr>
              <a:lnSpc>
                <a:spcPct val="80000"/>
              </a:lnSpc>
            </a:pPr>
            <a:endParaRPr lang="en-US" altLang="zh-CN" sz="1900" u="sng"/>
          </a:p>
          <a:p>
            <a:pPr>
              <a:lnSpc>
                <a:spcPct val="80000"/>
              </a:lnSpc>
            </a:pPr>
            <a:endParaRPr lang="en-US" altLang="zh-CN" sz="2600">
              <a:sym typeface="Symbol" pitchFamily="18" charset="2"/>
            </a:endParaRPr>
          </a:p>
          <a:p>
            <a:pPr>
              <a:lnSpc>
                <a:spcPct val="80000"/>
              </a:lnSpc>
            </a:pPr>
            <a:endParaRPr lang="en-US" altLang="zh-CN" sz="2600">
              <a:sym typeface="Symbol" pitchFamily="18" charset="2"/>
            </a:endParaRPr>
          </a:p>
          <a:p>
            <a:pPr>
              <a:lnSpc>
                <a:spcPct val="140000"/>
              </a:lnSpc>
            </a:pPr>
            <a:r>
              <a:rPr lang="en-US" altLang="zh-CN" sz="2100">
                <a:sym typeface="Symbol" pitchFamily="18" charset="2"/>
              </a:rPr>
              <a:t></a:t>
            </a:r>
            <a:r>
              <a:rPr lang="en-US" altLang="zh-CN" sz="2100"/>
              <a:t> = 0.1414</a:t>
            </a:r>
            <a:r>
              <a:rPr lang="zh-CN" altLang="en-US" sz="2100"/>
              <a:t>或者 </a:t>
            </a:r>
            <a:r>
              <a:rPr lang="en-US" altLang="zh-CN" sz="2100"/>
              <a:t>14.14%	</a:t>
            </a:r>
          </a:p>
          <a:p>
            <a:pPr>
              <a:lnSpc>
                <a:spcPct val="140000"/>
              </a:lnSpc>
            </a:pPr>
            <a:r>
              <a:rPr lang="en-US" altLang="zh-CN" sz="2100">
                <a:sym typeface="Symbol" pitchFamily="18" charset="2"/>
              </a:rPr>
              <a:t></a:t>
            </a:r>
            <a:r>
              <a:rPr lang="en-US" altLang="zh-CN" sz="2100"/>
              <a:t> = 0.1633 </a:t>
            </a:r>
            <a:r>
              <a:rPr lang="zh-CN" altLang="en-US" sz="2100"/>
              <a:t>或者</a:t>
            </a:r>
            <a:r>
              <a:rPr lang="en-US" altLang="zh-CN" sz="2100"/>
              <a:t>16.33 %</a:t>
            </a:r>
          </a:p>
          <a:p>
            <a:pPr>
              <a:lnSpc>
                <a:spcPct val="80000"/>
              </a:lnSpc>
            </a:pPr>
            <a:endParaRPr lang="en-US" altLang="zh-CN" sz="2600"/>
          </a:p>
        </p:txBody>
      </p:sp>
      <p:sp>
        <p:nvSpPr>
          <p:cNvPr id="130052"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0053" name="Object 5"/>
          <p:cNvGraphicFramePr>
            <a:graphicFrameLocks noChangeAspect="1"/>
          </p:cNvGraphicFramePr>
          <p:nvPr/>
        </p:nvGraphicFramePr>
        <p:xfrm>
          <a:off x="5076825" y="4724400"/>
          <a:ext cx="2808288" cy="1004888"/>
        </p:xfrm>
        <a:graphic>
          <a:graphicData uri="http://schemas.openxmlformats.org/presentationml/2006/ole">
            <p:oleObj spid="_x0000_s130053" name="Microsoft 公式 3.0" r:id="rId3" imgW="1308100" imgH="660400" progId="Equation.3">
              <p:embed/>
            </p:oleObj>
          </a:graphicData>
        </a:graphic>
      </p:graphicFrame>
      <p:sp>
        <p:nvSpPr>
          <p:cNvPr id="13005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0055" name="Object 7"/>
          <p:cNvGraphicFramePr>
            <a:graphicFrameLocks noChangeAspect="1"/>
          </p:cNvGraphicFramePr>
          <p:nvPr/>
        </p:nvGraphicFramePr>
        <p:xfrm>
          <a:off x="971550" y="3284538"/>
          <a:ext cx="1512888" cy="687387"/>
        </p:xfrm>
        <a:graphic>
          <a:graphicData uri="http://schemas.openxmlformats.org/presentationml/2006/ole">
            <p:oleObj spid="_x0000_s130055" name="Microsoft 公式 3.0" r:id="rId4" imgW="939392" imgH="431613" progId="Equation.3">
              <p:embed/>
            </p:oleObj>
          </a:graphicData>
        </a:graphic>
      </p:graphicFrame>
      <p:sp>
        <p:nvSpPr>
          <p:cNvPr id="130056" name="Rectangle 8"/>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0057" name="Object 9"/>
          <p:cNvGraphicFramePr>
            <a:graphicFrameLocks noChangeAspect="1"/>
          </p:cNvGraphicFramePr>
          <p:nvPr/>
        </p:nvGraphicFramePr>
        <p:xfrm>
          <a:off x="6372225" y="3213100"/>
          <a:ext cx="1150938" cy="771525"/>
        </p:xfrm>
        <a:graphic>
          <a:graphicData uri="http://schemas.openxmlformats.org/presentationml/2006/ole">
            <p:oleObj spid="_x0000_s130057" name="Microsoft 公式 3.0" r:id="rId5" imgW="634725" imgH="431613" progId="Equation.3">
              <p:embed/>
            </p:oleObj>
          </a:graphicData>
        </a:graphic>
      </p:graphicFrame>
      <p:sp>
        <p:nvSpPr>
          <p:cNvPr id="130058"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0059" name="Object 11"/>
          <p:cNvGraphicFramePr>
            <a:graphicFrameLocks noChangeAspect="1"/>
          </p:cNvGraphicFramePr>
          <p:nvPr/>
        </p:nvGraphicFramePr>
        <p:xfrm>
          <a:off x="3276600" y="3284538"/>
          <a:ext cx="1366838" cy="725487"/>
        </p:xfrm>
        <a:graphic>
          <a:graphicData uri="http://schemas.openxmlformats.org/presentationml/2006/ole">
            <p:oleObj spid="_x0000_s130059" name="Microsoft 公式 3.0" r:id="rId6" imgW="634725" imgH="431613" progId="Equation.3">
              <p:embed/>
            </p:oleObj>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68313" y="260350"/>
            <a:ext cx="8043862" cy="647700"/>
          </a:xfrm>
        </p:spPr>
        <p:txBody>
          <a:bodyPr/>
          <a:lstStyle/>
          <a:p>
            <a:r>
              <a:rPr lang="zh-CN" altLang="en-US" sz="3600" b="1">
                <a:ea typeface="楷体_GB2312" pitchFamily="49" charset="-122"/>
              </a:rPr>
              <a:t>贷款损失率模型</a:t>
            </a:r>
            <a:r>
              <a:rPr lang="zh-CN" altLang="en-US" sz="3500" b="1"/>
              <a:t> </a:t>
            </a:r>
            <a:r>
              <a:rPr lang="en-US" altLang="zh-CN" sz="2400" b="1"/>
              <a:t>Loan Loss Ratio-Based Models</a:t>
            </a:r>
          </a:p>
        </p:txBody>
      </p:sp>
      <p:sp>
        <p:nvSpPr>
          <p:cNvPr id="131075" name="Rectangle 3"/>
          <p:cNvSpPr>
            <a:spLocks noGrp="1" noChangeArrowheads="1"/>
          </p:cNvSpPr>
          <p:nvPr>
            <p:ph type="body" idx="1"/>
          </p:nvPr>
        </p:nvSpPr>
        <p:spPr>
          <a:xfrm>
            <a:off x="755650" y="1484313"/>
            <a:ext cx="7772400" cy="4537075"/>
          </a:xfrm>
        </p:spPr>
        <p:txBody>
          <a:bodyPr/>
          <a:lstStyle/>
          <a:p>
            <a:pPr>
              <a:lnSpc>
                <a:spcPct val="145000"/>
              </a:lnSpc>
            </a:pPr>
            <a:r>
              <a:rPr lang="zh-CN" altLang="en-US" sz="2300"/>
              <a:t>基于历史贷款损失率建立模型</a:t>
            </a:r>
          </a:p>
          <a:p>
            <a:pPr lvl="1">
              <a:lnSpc>
                <a:spcPct val="145000"/>
              </a:lnSpc>
            </a:pPr>
            <a:r>
              <a:rPr lang="zh-CN" altLang="en-US" sz="2100"/>
              <a:t>时间序列回归方程</a:t>
            </a:r>
            <a:r>
              <a:rPr lang="zh-CN" altLang="en-US" sz="2100">
                <a:latin typeface="宋体" pitchFamily="2" charset="-122"/>
              </a:rPr>
              <a:t>（</a:t>
            </a:r>
            <a:r>
              <a:rPr lang="en-US" altLang="zh-CN" sz="2100">
                <a:latin typeface="宋体" pitchFamily="2" charset="-122"/>
              </a:rPr>
              <a:t>Time-series regression</a:t>
            </a:r>
            <a:r>
              <a:rPr lang="zh-CN" altLang="en-US" sz="2100">
                <a:latin typeface="宋体" pitchFamily="2" charset="-122"/>
              </a:rPr>
              <a:t>）：由第</a:t>
            </a:r>
            <a:r>
              <a:rPr lang="en-GB" altLang="zh-CN" sz="2100">
                <a:latin typeface="宋体" pitchFamily="2" charset="-122"/>
              </a:rPr>
              <a:t>i</a:t>
            </a:r>
            <a:r>
              <a:rPr lang="zh-CN" altLang="en-GB" sz="2100">
                <a:latin typeface="宋体" pitchFamily="2" charset="-122"/>
              </a:rPr>
              <a:t>个市场部分的季度损失率与银行全部贷款损失率的线性回归方程</a:t>
            </a:r>
            <a:endParaRPr lang="zh-CN" altLang="en-US" sz="2100">
              <a:latin typeface="宋体" pitchFamily="2" charset="-122"/>
            </a:endParaRPr>
          </a:p>
          <a:p>
            <a:pPr lvl="1"/>
            <a:endParaRPr lang="zh-CN" altLang="en-US" sz="2100">
              <a:latin typeface="宋体" pitchFamily="2" charset="-122"/>
            </a:endParaRPr>
          </a:p>
          <a:p>
            <a:pPr lvl="1">
              <a:buFont typeface="Wingdings" pitchFamily="2" charset="2"/>
              <a:buNone/>
            </a:pPr>
            <a:endParaRPr lang="en-US" altLang="zh-CN"/>
          </a:p>
        </p:txBody>
      </p:sp>
      <p:sp>
        <p:nvSpPr>
          <p:cNvPr id="131076" name="Rectangle 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1077" name="Object 5"/>
          <p:cNvGraphicFramePr>
            <a:graphicFrameLocks noChangeAspect="1"/>
          </p:cNvGraphicFramePr>
          <p:nvPr/>
        </p:nvGraphicFramePr>
        <p:xfrm>
          <a:off x="3635375" y="4797425"/>
          <a:ext cx="1366838" cy="504825"/>
        </p:xfrm>
        <a:graphic>
          <a:graphicData uri="http://schemas.openxmlformats.org/presentationml/2006/ole">
            <p:oleObj spid="_x0000_s131077" name="Equation" r:id="rId3" imgW="545626" imgH="203024" progId="Equation.BREE2">
              <p:embed/>
            </p:oleObj>
          </a:graphicData>
        </a:graphic>
      </p:graphicFrame>
      <p:sp>
        <p:nvSpPr>
          <p:cNvPr id="131078" name="Rectangle 6"/>
          <p:cNvSpPr>
            <a:spLocks noChangeArrowheads="1"/>
          </p:cNvSpPr>
          <p:nvPr/>
        </p:nvSpPr>
        <p:spPr bwMode="auto">
          <a:xfrm>
            <a:off x="1187450" y="4076700"/>
            <a:ext cx="6624638" cy="1585913"/>
          </a:xfrm>
          <a:prstGeom prst="rect">
            <a:avLst/>
          </a:prstGeom>
          <a:noFill/>
          <a:ln w="9525">
            <a:noFill/>
            <a:miter lim="800000"/>
            <a:headEnd/>
            <a:tailEnd/>
          </a:ln>
          <a:effectLst/>
        </p:spPr>
        <p:txBody>
          <a:bodyPr>
            <a:spAutoFit/>
          </a:bodyPr>
          <a:lstStyle/>
          <a:p>
            <a:pPr lvl="1">
              <a:lnSpc>
                <a:spcPct val="150000"/>
              </a:lnSpc>
            </a:pPr>
            <a:r>
              <a:rPr lang="zh-CN" altLang="en-US" sz="2000" u="sng"/>
              <a:t>第 </a:t>
            </a:r>
            <a:r>
              <a:rPr lang="en-US" altLang="zh-CN" sz="2000" u="sng"/>
              <a:t>i</a:t>
            </a:r>
            <a:r>
              <a:rPr lang="zh-CN" altLang="en-US" sz="2000" u="sng"/>
              <a:t>个领域的损失</a:t>
            </a:r>
            <a:r>
              <a:rPr lang="zh-CN" altLang="en-US" sz="2000"/>
              <a:t>                    </a:t>
            </a:r>
            <a:r>
              <a:rPr lang="zh-CN" altLang="en-US" sz="2000" u="sng"/>
              <a:t>全部贷款损失</a:t>
            </a:r>
          </a:p>
          <a:p>
            <a:pPr lvl="1">
              <a:lnSpc>
                <a:spcPct val="150000"/>
              </a:lnSpc>
            </a:pPr>
            <a:r>
              <a:rPr lang="zh-CN" altLang="en-US" sz="2000"/>
              <a:t>第 </a:t>
            </a:r>
            <a:r>
              <a:rPr lang="en-US" altLang="zh-CN" sz="2000"/>
              <a:t>i</a:t>
            </a:r>
            <a:r>
              <a:rPr lang="zh-CN" altLang="en-US" sz="2000"/>
              <a:t>个领域的贷款                      全部贷款</a:t>
            </a:r>
          </a:p>
          <a:p>
            <a:pPr lvl="1"/>
            <a:endParaRPr lang="zh-CN" altLang="en-US" sz="2000"/>
          </a:p>
          <a:p>
            <a:pPr lvl="1"/>
            <a:r>
              <a:rPr lang="zh-CN" altLang="en-US"/>
              <a:t>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7813"/>
            <a:ext cx="8229600" cy="703262"/>
          </a:xfrm>
        </p:spPr>
        <p:txBody>
          <a:bodyPr/>
          <a:lstStyle/>
          <a:p>
            <a:r>
              <a:rPr lang="zh-CN" altLang="en-US" sz="3600">
                <a:ea typeface="楷体_GB2312" pitchFamily="49" charset="-122"/>
              </a:rPr>
              <a:t>思考题</a:t>
            </a:r>
          </a:p>
        </p:txBody>
      </p:sp>
      <p:sp>
        <p:nvSpPr>
          <p:cNvPr id="134147"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岭南模版">
  <a:themeElements>
    <a:clrScheme name="岭南模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岭南模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岭南模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岭南模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岭南模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岭南模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岭南模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岭南模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岭南模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岭南模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岭南模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岭南模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岭南模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岭南模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岭南模版</Template>
  <TotalTime>1291</TotalTime>
  <Words>3735</Words>
  <Application>Microsoft Office PowerPoint</Application>
  <PresentationFormat>全屏显示(4:3)</PresentationFormat>
  <Paragraphs>397</Paragraphs>
  <Slides>94</Slides>
  <Notes>0</Notes>
  <HiddenSlides>0</HiddenSlides>
  <MMClips>0</MMClips>
  <ScaleCrop>false</ScaleCrop>
  <HeadingPairs>
    <vt:vector size="6" baseType="variant">
      <vt:variant>
        <vt:lpstr>主题</vt:lpstr>
      </vt:variant>
      <vt:variant>
        <vt:i4>3</vt:i4>
      </vt:variant>
      <vt:variant>
        <vt:lpstr>嵌入 OLE 服务器</vt:lpstr>
      </vt:variant>
      <vt:variant>
        <vt:i4>4</vt:i4>
      </vt:variant>
      <vt:variant>
        <vt:lpstr>幻灯片标题</vt:lpstr>
      </vt:variant>
      <vt:variant>
        <vt:i4>94</vt:i4>
      </vt:variant>
    </vt:vector>
  </HeadingPairs>
  <TitlesOfParts>
    <vt:vector size="101" baseType="lpstr">
      <vt:lpstr>岭南模版</vt:lpstr>
      <vt:lpstr>自定义设计方案</vt:lpstr>
      <vt:lpstr>Edge</vt:lpstr>
      <vt:lpstr>MathType 5.0 Equation</vt:lpstr>
      <vt:lpstr>Equation</vt:lpstr>
      <vt:lpstr>公式</vt:lpstr>
      <vt:lpstr>Microsoft 公式 3.0</vt:lpstr>
      <vt:lpstr>市场风险 Market Risk</vt:lpstr>
      <vt:lpstr>衡量市场风险的几种方法， Chap 10</vt:lpstr>
      <vt:lpstr>风险度量模型 Riskmetrics Model</vt:lpstr>
      <vt:lpstr>风险价值 Value At Risk</vt:lpstr>
      <vt:lpstr>日风险收益 Daily Earnings At Risk</vt:lpstr>
      <vt:lpstr>风险价值 Value At Risk</vt:lpstr>
      <vt:lpstr>风险价值计算举例</vt:lpstr>
      <vt:lpstr>固定收益证券的日风险收益 </vt:lpstr>
      <vt:lpstr>价格波动的计算</vt:lpstr>
      <vt:lpstr>收益率变动的估测</vt:lpstr>
      <vt:lpstr>日风险收益的计算</vt:lpstr>
      <vt:lpstr>风险价值的计算</vt:lpstr>
      <vt:lpstr>练习</vt:lpstr>
      <vt:lpstr>外汇的日风险收益 </vt:lpstr>
      <vt:lpstr>外汇的日风险收益 </vt:lpstr>
      <vt:lpstr>股票的日风险收益 </vt:lpstr>
      <vt:lpstr>股票的市场风险衡量</vt:lpstr>
      <vt:lpstr>资产组合的日风险价值</vt:lpstr>
      <vt:lpstr>不同资产之间的相关性</vt:lpstr>
      <vt:lpstr>资产组合的日风险价值</vt:lpstr>
      <vt:lpstr>练习</vt:lpstr>
      <vt:lpstr>历史或后向模拟法 Historic or Back Simulation </vt:lpstr>
      <vt:lpstr>历史或后向模拟法的基本思想 </vt:lpstr>
      <vt:lpstr>例</vt:lpstr>
      <vt:lpstr>幻灯片 25</vt:lpstr>
      <vt:lpstr>历史或后向模拟法的不足 </vt:lpstr>
      <vt:lpstr>历史或后向模拟法的不足 </vt:lpstr>
      <vt:lpstr>蒙地卡洛模拟法 Monte Carlo Simulation</vt:lpstr>
      <vt:lpstr>监管模型 Regulatory Models</vt:lpstr>
      <vt:lpstr>固定收益证券的资本要求</vt:lpstr>
      <vt:lpstr>幻灯片 31</vt:lpstr>
      <vt:lpstr>幻灯片 32</vt:lpstr>
      <vt:lpstr>幻灯片 33</vt:lpstr>
      <vt:lpstr>外汇的资本要求</vt:lpstr>
      <vt:lpstr>股票的资本要求</vt:lpstr>
      <vt:lpstr>幻灯片 36</vt:lpstr>
      <vt:lpstr>BIS对大银行内部模型的要求</vt:lpstr>
      <vt:lpstr>BIS对大银行内部模型的要求</vt:lpstr>
      <vt:lpstr>信用风险 Credit Risk</vt:lpstr>
      <vt:lpstr>信用风险 Credit Risk</vt:lpstr>
      <vt:lpstr>贷款种类</vt:lpstr>
      <vt:lpstr>贷款收益</vt:lpstr>
      <vt:lpstr>贷款收益</vt:lpstr>
      <vt:lpstr>例</vt:lpstr>
      <vt:lpstr>例</vt:lpstr>
      <vt:lpstr>预期收益率与承诺收益率的关系</vt:lpstr>
      <vt:lpstr>幻灯片 47</vt:lpstr>
      <vt:lpstr>零售贷款决策</vt:lpstr>
      <vt:lpstr>批发贷款决策</vt:lpstr>
      <vt:lpstr>单项贷款信用风险的衡量方法 Chap 11</vt:lpstr>
      <vt:lpstr>定性模型 Qualitative Models</vt:lpstr>
      <vt:lpstr>信用评分模型 Credit Scoring Models</vt:lpstr>
      <vt:lpstr>线性概率模型 Linear Probability Model</vt:lpstr>
      <vt:lpstr>线性概率模型举例</vt:lpstr>
      <vt:lpstr>线性判别模型 Linear Discriminant Model </vt:lpstr>
      <vt:lpstr>Altman线性判别模型</vt:lpstr>
      <vt:lpstr>线性判别模型举例</vt:lpstr>
      <vt:lpstr>练习</vt:lpstr>
      <vt:lpstr>期限结构法 Term Structure Derivation</vt:lpstr>
      <vt:lpstr>单期违约概率</vt:lpstr>
      <vt:lpstr>单期贷款的风险溢价</vt:lpstr>
      <vt:lpstr>例</vt:lpstr>
      <vt:lpstr>单期违约概率和风险溢价</vt:lpstr>
      <vt:lpstr>多期债务的违约概率</vt:lpstr>
      <vt:lpstr>多期债务的违约概率</vt:lpstr>
      <vt:lpstr>多期债务的违约概率</vt:lpstr>
      <vt:lpstr>例</vt:lpstr>
      <vt:lpstr>违约概率和风险溢价</vt:lpstr>
      <vt:lpstr>练习</vt:lpstr>
      <vt:lpstr>历史违约率 Mortality Rate Derivation</vt:lpstr>
      <vt:lpstr>风险调整资本收益率模型 RAROC Model</vt:lpstr>
      <vt:lpstr>净收入的基本公式</vt:lpstr>
      <vt:lpstr>风险资本的衡量</vt:lpstr>
      <vt:lpstr>练习</vt:lpstr>
      <vt:lpstr>练习</vt:lpstr>
      <vt:lpstr>练习</vt:lpstr>
      <vt:lpstr>违约风险的期权模型 Option Models</vt:lpstr>
      <vt:lpstr>违约风险的期权模型</vt:lpstr>
      <vt:lpstr>违约风险的期权模型</vt:lpstr>
      <vt:lpstr>例</vt:lpstr>
      <vt:lpstr>信用风险：贷款组合风险</vt:lpstr>
      <vt:lpstr>贷款集中风险模型</vt:lpstr>
      <vt:lpstr>评级变换矩阵 Rating Transition Matrix</vt:lpstr>
      <vt:lpstr>例:如果管理者决定向市场任何企业的贷款所产生的损失不超过全部资本的5%,</vt:lpstr>
      <vt:lpstr>现代组合理论</vt:lpstr>
      <vt:lpstr>幻灯片 86</vt:lpstr>
      <vt:lpstr>KMV资产组合管理模型</vt:lpstr>
      <vt:lpstr>贷款的回报率（Ri）</vt:lpstr>
      <vt:lpstr>贷款的风险（σi）</vt:lpstr>
      <vt:lpstr>两个贷款组合的风险和收益</vt:lpstr>
      <vt:lpstr>组合理论的局部运用</vt:lpstr>
      <vt:lpstr>例</vt:lpstr>
      <vt:lpstr>贷款损失率模型 Loan Loss Ratio-Based Models</vt:lpstr>
      <vt:lpstr>思考题</vt:lpstr>
    </vt:vector>
  </TitlesOfParts>
  <Company>ZSU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市场风险</dc:title>
  <dc:creator>Zhou</dc:creator>
  <cp:lastModifiedBy>微软用户</cp:lastModifiedBy>
  <cp:revision>133</cp:revision>
  <dcterms:created xsi:type="dcterms:W3CDTF">2003-09-20T16:46:43Z</dcterms:created>
  <dcterms:modified xsi:type="dcterms:W3CDTF">2013-03-12T12:51:32Z</dcterms:modified>
</cp:coreProperties>
</file>