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  <p:sldMasterId id="2147483672" r:id="rId2"/>
  </p:sldMasterIdLst>
  <p:notesMasterIdLst>
    <p:notesMasterId r:id="rId44"/>
  </p:notesMasterIdLst>
  <p:sldIdLst>
    <p:sldId id="30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316" r:id="rId43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5810F-CD11-4C4B-9264-91E398EB2AE2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F1561-1BBB-4C96-BD7C-974DF882B1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333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由于本人水平有限，汇报难免有疏忽缺漏，请各位领导批评指正，谢谢。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E6DC38-1315-47C6-99C5-D9FBF8A378C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0003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109680" y="60271"/>
            <a:ext cx="322580" cy="457834"/>
          </a:xfrm>
          <a:custGeom>
            <a:avLst/>
            <a:gdLst/>
            <a:ahLst/>
            <a:cxnLst/>
            <a:rect l="l" t="t" r="r" b="b"/>
            <a:pathLst>
              <a:path w="322580" h="457834">
                <a:moveTo>
                  <a:pt x="0" y="0"/>
                </a:moveTo>
                <a:lnTo>
                  <a:pt x="322222" y="0"/>
                </a:lnTo>
                <a:lnTo>
                  <a:pt x="322222" y="457287"/>
                </a:lnTo>
                <a:lnTo>
                  <a:pt x="0" y="457287"/>
                </a:lnTo>
                <a:lnTo>
                  <a:pt x="0" y="0"/>
                </a:lnTo>
                <a:close/>
              </a:path>
            </a:pathLst>
          </a:custGeom>
          <a:solidFill>
            <a:srgbClr val="1146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86816" y="60271"/>
            <a:ext cx="144780" cy="457834"/>
          </a:xfrm>
          <a:custGeom>
            <a:avLst/>
            <a:gdLst/>
            <a:ahLst/>
            <a:cxnLst/>
            <a:rect l="l" t="t" r="r" b="b"/>
            <a:pathLst>
              <a:path w="144779" h="457834">
                <a:moveTo>
                  <a:pt x="0" y="0"/>
                </a:moveTo>
                <a:lnTo>
                  <a:pt x="144693" y="0"/>
                </a:lnTo>
                <a:lnTo>
                  <a:pt x="144693" y="457287"/>
                </a:lnTo>
                <a:lnTo>
                  <a:pt x="0" y="457287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687021" y="60271"/>
            <a:ext cx="91440" cy="457834"/>
          </a:xfrm>
          <a:custGeom>
            <a:avLst/>
            <a:gdLst/>
            <a:ahLst/>
            <a:cxnLst/>
            <a:rect l="l" t="t" r="r" b="b"/>
            <a:pathLst>
              <a:path w="91440" h="457834">
                <a:moveTo>
                  <a:pt x="0" y="0"/>
                </a:moveTo>
                <a:lnTo>
                  <a:pt x="91034" y="0"/>
                </a:lnTo>
                <a:lnTo>
                  <a:pt x="91034" y="457287"/>
                </a:lnTo>
                <a:lnTo>
                  <a:pt x="0" y="457287"/>
                </a:lnTo>
                <a:lnTo>
                  <a:pt x="0" y="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55508" y="60271"/>
            <a:ext cx="0" cy="457834"/>
          </a:xfrm>
          <a:custGeom>
            <a:avLst/>
            <a:gdLst/>
            <a:ahLst/>
            <a:cxnLst/>
            <a:rect l="l" t="t" r="r" b="b"/>
            <a:pathLst>
              <a:path h="457834">
                <a:moveTo>
                  <a:pt x="0" y="0"/>
                </a:moveTo>
                <a:lnTo>
                  <a:pt x="0" y="457287"/>
                </a:lnTo>
              </a:path>
            </a:pathLst>
          </a:custGeom>
          <a:ln w="50985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0" y="555464"/>
            <a:ext cx="12181205" cy="0"/>
          </a:xfrm>
          <a:custGeom>
            <a:avLst/>
            <a:gdLst/>
            <a:ahLst/>
            <a:cxnLst/>
            <a:rect l="l" t="t" r="r" b="b"/>
            <a:pathLst>
              <a:path w="12181205">
                <a:moveTo>
                  <a:pt x="0" y="0"/>
                </a:moveTo>
                <a:lnTo>
                  <a:pt x="12181139" y="0"/>
                </a:lnTo>
              </a:path>
            </a:pathLst>
          </a:custGeom>
          <a:ln w="190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685800" y="499872"/>
            <a:ext cx="1258824" cy="45720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0" y="6430814"/>
            <a:ext cx="12192000" cy="427355"/>
          </a:xfrm>
          <a:custGeom>
            <a:avLst/>
            <a:gdLst/>
            <a:ahLst/>
            <a:cxnLst/>
            <a:rect l="l" t="t" r="r" b="b"/>
            <a:pathLst>
              <a:path w="12192000" h="427354">
                <a:moveTo>
                  <a:pt x="0" y="427185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427185"/>
                </a:lnTo>
                <a:lnTo>
                  <a:pt x="0" y="427185"/>
                </a:lnTo>
                <a:close/>
              </a:path>
            </a:pathLst>
          </a:custGeom>
          <a:solidFill>
            <a:srgbClr val="1146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30005" y="1242716"/>
            <a:ext cx="1931989" cy="2266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01600">
              <a:lnSpc>
                <a:spcPct val="100000"/>
              </a:lnSpc>
              <a:spcBef>
                <a:spcPts val="170"/>
              </a:spcBef>
            </a:pPr>
            <a:r>
              <a:rPr dirty="0"/>
              <a:t>— </a:t>
            </a:r>
            <a:fld id="{81D60167-4931-47E6-BA6A-407CBD079E47}" type="slidenum">
              <a:rPr dirty="0"/>
              <a:t>‹#›</a:t>
            </a:fld>
            <a:r>
              <a:rPr spc="-105" dirty="0"/>
              <a:t> </a:t>
            </a:r>
            <a:r>
              <a:rPr dirty="0"/>
              <a:t>—</a:t>
            </a:r>
          </a:p>
        </p:txBody>
      </p:sp>
    </p:spTree>
    <p:extLst>
      <p:ext uri="{BB962C8B-B14F-4D97-AF65-F5344CB8AC3E}">
        <p14:creationId xmlns:p14="http://schemas.microsoft.com/office/powerpoint/2010/main" val="308591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华文中宋"/>
                <a:cs typeface="华文中宋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01600">
              <a:lnSpc>
                <a:spcPct val="100000"/>
              </a:lnSpc>
              <a:spcBef>
                <a:spcPts val="170"/>
              </a:spcBef>
            </a:pPr>
            <a:r>
              <a:rPr dirty="0"/>
              <a:t>— </a:t>
            </a:r>
            <a:fld id="{81D60167-4931-47E6-BA6A-407CBD079E47}" type="slidenum">
              <a:rPr dirty="0"/>
              <a:t>‹#›</a:t>
            </a:fld>
            <a:r>
              <a:rPr spc="-105" dirty="0"/>
              <a:t> </a:t>
            </a:r>
            <a:r>
              <a:rPr dirty="0"/>
              <a:t>—</a:t>
            </a:r>
          </a:p>
        </p:txBody>
      </p:sp>
    </p:spTree>
    <p:extLst>
      <p:ext uri="{BB962C8B-B14F-4D97-AF65-F5344CB8AC3E}">
        <p14:creationId xmlns:p14="http://schemas.microsoft.com/office/powerpoint/2010/main" val="4157190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109680" y="60271"/>
            <a:ext cx="322580" cy="457834"/>
          </a:xfrm>
          <a:custGeom>
            <a:avLst/>
            <a:gdLst/>
            <a:ahLst/>
            <a:cxnLst/>
            <a:rect l="l" t="t" r="r" b="b"/>
            <a:pathLst>
              <a:path w="322580" h="457834">
                <a:moveTo>
                  <a:pt x="0" y="0"/>
                </a:moveTo>
                <a:lnTo>
                  <a:pt x="322222" y="0"/>
                </a:lnTo>
                <a:lnTo>
                  <a:pt x="322222" y="457287"/>
                </a:lnTo>
                <a:lnTo>
                  <a:pt x="0" y="457287"/>
                </a:lnTo>
                <a:lnTo>
                  <a:pt x="0" y="0"/>
                </a:lnTo>
                <a:close/>
              </a:path>
            </a:pathLst>
          </a:custGeom>
          <a:solidFill>
            <a:srgbClr val="1146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09680" y="60271"/>
            <a:ext cx="322580" cy="457834"/>
          </a:xfrm>
          <a:custGeom>
            <a:avLst/>
            <a:gdLst/>
            <a:ahLst/>
            <a:cxnLst/>
            <a:rect l="l" t="t" r="r" b="b"/>
            <a:pathLst>
              <a:path w="322580" h="457834">
                <a:moveTo>
                  <a:pt x="0" y="0"/>
                </a:moveTo>
                <a:lnTo>
                  <a:pt x="322222" y="0"/>
                </a:lnTo>
                <a:lnTo>
                  <a:pt x="322222" y="457287"/>
                </a:lnTo>
                <a:lnTo>
                  <a:pt x="0" y="457287"/>
                </a:lnTo>
                <a:lnTo>
                  <a:pt x="0" y="0"/>
                </a:lnTo>
                <a:close/>
              </a:path>
            </a:pathLst>
          </a:custGeom>
          <a:solidFill>
            <a:srgbClr val="1146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86816" y="60271"/>
            <a:ext cx="144780" cy="457834"/>
          </a:xfrm>
          <a:custGeom>
            <a:avLst/>
            <a:gdLst/>
            <a:ahLst/>
            <a:cxnLst/>
            <a:rect l="l" t="t" r="r" b="b"/>
            <a:pathLst>
              <a:path w="144779" h="457834">
                <a:moveTo>
                  <a:pt x="0" y="0"/>
                </a:moveTo>
                <a:lnTo>
                  <a:pt x="144693" y="0"/>
                </a:lnTo>
                <a:lnTo>
                  <a:pt x="144693" y="457287"/>
                </a:lnTo>
                <a:lnTo>
                  <a:pt x="0" y="457287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86816" y="60271"/>
            <a:ext cx="144780" cy="457834"/>
          </a:xfrm>
          <a:custGeom>
            <a:avLst/>
            <a:gdLst/>
            <a:ahLst/>
            <a:cxnLst/>
            <a:rect l="l" t="t" r="r" b="b"/>
            <a:pathLst>
              <a:path w="144779" h="457834">
                <a:moveTo>
                  <a:pt x="0" y="0"/>
                </a:moveTo>
                <a:lnTo>
                  <a:pt x="144693" y="0"/>
                </a:lnTo>
                <a:lnTo>
                  <a:pt x="144693" y="457287"/>
                </a:lnTo>
                <a:lnTo>
                  <a:pt x="0" y="457287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687021" y="60271"/>
            <a:ext cx="91440" cy="457834"/>
          </a:xfrm>
          <a:custGeom>
            <a:avLst/>
            <a:gdLst/>
            <a:ahLst/>
            <a:cxnLst/>
            <a:rect l="l" t="t" r="r" b="b"/>
            <a:pathLst>
              <a:path w="91440" h="457834">
                <a:moveTo>
                  <a:pt x="0" y="0"/>
                </a:moveTo>
                <a:lnTo>
                  <a:pt x="91034" y="0"/>
                </a:lnTo>
                <a:lnTo>
                  <a:pt x="91034" y="457287"/>
                </a:lnTo>
                <a:lnTo>
                  <a:pt x="0" y="457287"/>
                </a:lnTo>
                <a:lnTo>
                  <a:pt x="0" y="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687021" y="60271"/>
            <a:ext cx="91440" cy="457834"/>
          </a:xfrm>
          <a:custGeom>
            <a:avLst/>
            <a:gdLst/>
            <a:ahLst/>
            <a:cxnLst/>
            <a:rect l="l" t="t" r="r" b="b"/>
            <a:pathLst>
              <a:path w="91440" h="457834">
                <a:moveTo>
                  <a:pt x="0" y="0"/>
                </a:moveTo>
                <a:lnTo>
                  <a:pt x="91034" y="0"/>
                </a:lnTo>
                <a:lnTo>
                  <a:pt x="91034" y="457287"/>
                </a:lnTo>
                <a:lnTo>
                  <a:pt x="0" y="457287"/>
                </a:lnTo>
                <a:lnTo>
                  <a:pt x="0" y="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855508" y="60271"/>
            <a:ext cx="0" cy="457834"/>
          </a:xfrm>
          <a:custGeom>
            <a:avLst/>
            <a:gdLst/>
            <a:ahLst/>
            <a:cxnLst/>
            <a:rect l="l" t="t" r="r" b="b"/>
            <a:pathLst>
              <a:path h="457834">
                <a:moveTo>
                  <a:pt x="0" y="0"/>
                </a:moveTo>
                <a:lnTo>
                  <a:pt x="0" y="457287"/>
                </a:lnTo>
              </a:path>
            </a:pathLst>
          </a:custGeom>
          <a:ln w="50985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0" y="555464"/>
            <a:ext cx="12181205" cy="0"/>
          </a:xfrm>
          <a:custGeom>
            <a:avLst/>
            <a:gdLst/>
            <a:ahLst/>
            <a:cxnLst/>
            <a:rect l="l" t="t" r="r" b="b"/>
            <a:pathLst>
              <a:path w="12181205">
                <a:moveTo>
                  <a:pt x="0" y="0"/>
                </a:moveTo>
                <a:lnTo>
                  <a:pt x="12181139" y="0"/>
                </a:lnTo>
              </a:path>
            </a:pathLst>
          </a:custGeom>
          <a:ln w="190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0" y="6430814"/>
            <a:ext cx="12192000" cy="427355"/>
          </a:xfrm>
          <a:custGeom>
            <a:avLst/>
            <a:gdLst/>
            <a:ahLst/>
            <a:cxnLst/>
            <a:rect l="l" t="t" r="r" b="b"/>
            <a:pathLst>
              <a:path w="12192000" h="427354">
                <a:moveTo>
                  <a:pt x="0" y="427185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427185"/>
                </a:lnTo>
                <a:lnTo>
                  <a:pt x="0" y="427185"/>
                </a:lnTo>
                <a:close/>
              </a:path>
            </a:pathLst>
          </a:custGeom>
          <a:solidFill>
            <a:srgbClr val="1146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华文中宋"/>
                <a:cs typeface="华文中宋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01600">
              <a:lnSpc>
                <a:spcPct val="100000"/>
              </a:lnSpc>
              <a:spcBef>
                <a:spcPts val="170"/>
              </a:spcBef>
            </a:pPr>
            <a:r>
              <a:rPr dirty="0"/>
              <a:t>— </a:t>
            </a:r>
            <a:fld id="{81D60167-4931-47E6-BA6A-407CBD079E47}" type="slidenum">
              <a:rPr dirty="0"/>
              <a:t>‹#›</a:t>
            </a:fld>
            <a:r>
              <a:rPr spc="-105" dirty="0"/>
              <a:t> </a:t>
            </a:r>
            <a:r>
              <a:rPr dirty="0"/>
              <a:t>—</a:t>
            </a:r>
          </a:p>
        </p:txBody>
      </p:sp>
    </p:spTree>
    <p:extLst>
      <p:ext uri="{BB962C8B-B14F-4D97-AF65-F5344CB8AC3E}">
        <p14:creationId xmlns:p14="http://schemas.microsoft.com/office/powerpoint/2010/main" val="1369959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华文中宋"/>
                <a:cs typeface="华文中宋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01600">
              <a:lnSpc>
                <a:spcPct val="100000"/>
              </a:lnSpc>
              <a:spcBef>
                <a:spcPts val="170"/>
              </a:spcBef>
            </a:pPr>
            <a:r>
              <a:rPr dirty="0"/>
              <a:t>— </a:t>
            </a:r>
            <a:fld id="{81D60167-4931-47E6-BA6A-407CBD079E47}" type="slidenum">
              <a:rPr dirty="0"/>
              <a:t>‹#›</a:t>
            </a:fld>
            <a:r>
              <a:rPr spc="-105" dirty="0"/>
              <a:t> </a:t>
            </a:r>
            <a:r>
              <a:rPr dirty="0"/>
              <a:t>—</a:t>
            </a:r>
          </a:p>
        </p:txBody>
      </p:sp>
    </p:spTree>
    <p:extLst>
      <p:ext uri="{BB962C8B-B14F-4D97-AF65-F5344CB8AC3E}">
        <p14:creationId xmlns:p14="http://schemas.microsoft.com/office/powerpoint/2010/main" val="3437594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109680" y="60271"/>
            <a:ext cx="322580" cy="457834"/>
          </a:xfrm>
          <a:custGeom>
            <a:avLst/>
            <a:gdLst/>
            <a:ahLst/>
            <a:cxnLst/>
            <a:rect l="l" t="t" r="r" b="b"/>
            <a:pathLst>
              <a:path w="322580" h="457834">
                <a:moveTo>
                  <a:pt x="0" y="0"/>
                </a:moveTo>
                <a:lnTo>
                  <a:pt x="322222" y="0"/>
                </a:lnTo>
                <a:lnTo>
                  <a:pt x="322222" y="457287"/>
                </a:lnTo>
                <a:lnTo>
                  <a:pt x="0" y="457287"/>
                </a:lnTo>
                <a:lnTo>
                  <a:pt x="0" y="0"/>
                </a:lnTo>
                <a:close/>
              </a:path>
            </a:pathLst>
          </a:custGeom>
          <a:solidFill>
            <a:srgbClr val="1146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86816" y="60271"/>
            <a:ext cx="144780" cy="457834"/>
          </a:xfrm>
          <a:custGeom>
            <a:avLst/>
            <a:gdLst/>
            <a:ahLst/>
            <a:cxnLst/>
            <a:rect l="l" t="t" r="r" b="b"/>
            <a:pathLst>
              <a:path w="144779" h="457834">
                <a:moveTo>
                  <a:pt x="0" y="0"/>
                </a:moveTo>
                <a:lnTo>
                  <a:pt x="144693" y="0"/>
                </a:lnTo>
                <a:lnTo>
                  <a:pt x="144693" y="457287"/>
                </a:lnTo>
                <a:lnTo>
                  <a:pt x="0" y="457287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687021" y="60271"/>
            <a:ext cx="91440" cy="457834"/>
          </a:xfrm>
          <a:custGeom>
            <a:avLst/>
            <a:gdLst/>
            <a:ahLst/>
            <a:cxnLst/>
            <a:rect l="l" t="t" r="r" b="b"/>
            <a:pathLst>
              <a:path w="91440" h="457834">
                <a:moveTo>
                  <a:pt x="0" y="0"/>
                </a:moveTo>
                <a:lnTo>
                  <a:pt x="91034" y="0"/>
                </a:lnTo>
                <a:lnTo>
                  <a:pt x="91034" y="457287"/>
                </a:lnTo>
                <a:lnTo>
                  <a:pt x="0" y="457287"/>
                </a:lnTo>
                <a:lnTo>
                  <a:pt x="0" y="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55508" y="60271"/>
            <a:ext cx="0" cy="457834"/>
          </a:xfrm>
          <a:custGeom>
            <a:avLst/>
            <a:gdLst/>
            <a:ahLst/>
            <a:cxnLst/>
            <a:rect l="l" t="t" r="r" b="b"/>
            <a:pathLst>
              <a:path h="457834">
                <a:moveTo>
                  <a:pt x="0" y="0"/>
                </a:moveTo>
                <a:lnTo>
                  <a:pt x="0" y="457287"/>
                </a:lnTo>
              </a:path>
            </a:pathLst>
          </a:custGeom>
          <a:ln w="50985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endParaRPr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01600">
              <a:lnSpc>
                <a:spcPct val="100000"/>
              </a:lnSpc>
              <a:spcBef>
                <a:spcPts val="170"/>
              </a:spcBef>
            </a:pPr>
            <a:r>
              <a:rPr dirty="0"/>
              <a:t>— </a:t>
            </a:r>
            <a:fld id="{81D60167-4931-47E6-BA6A-407CBD079E47}" type="slidenum">
              <a:rPr dirty="0"/>
              <a:t>‹#›</a:t>
            </a:fld>
            <a:r>
              <a:rPr spc="-105" dirty="0"/>
              <a:t> </a:t>
            </a:r>
            <a:r>
              <a:rPr dirty="0"/>
              <a:t>—</a:t>
            </a:r>
          </a:p>
        </p:txBody>
      </p:sp>
    </p:spTree>
    <p:extLst>
      <p:ext uri="{BB962C8B-B14F-4D97-AF65-F5344CB8AC3E}">
        <p14:creationId xmlns:p14="http://schemas.microsoft.com/office/powerpoint/2010/main" val="191159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1001486"/>
            <a:ext cx="1182511" cy="51754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1001486"/>
            <a:ext cx="9208911" cy="517547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494F0-8A2C-473C-87A9-19C183DB0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28235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22"/>
          <p:cNvSpPr>
            <a:spLocks noGrp="1"/>
          </p:cNvSpPr>
          <p:nvPr>
            <p:ph type="body" sz="quarter" idx="10"/>
          </p:nvPr>
        </p:nvSpPr>
        <p:spPr>
          <a:xfrm>
            <a:off x="575734" y="164774"/>
            <a:ext cx="8592481" cy="576787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2400" b="1">
                <a:solidFill>
                  <a:srgbClr val="2E5596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609600" y="1052736"/>
            <a:ext cx="4814325" cy="54006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9448800" y="6453336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38494F0-8A2C-473C-87A9-19C183DB0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614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109680" y="60271"/>
            <a:ext cx="322580" cy="457834"/>
          </a:xfrm>
          <a:custGeom>
            <a:avLst/>
            <a:gdLst/>
            <a:ahLst/>
            <a:cxnLst/>
            <a:rect l="l" t="t" r="r" b="b"/>
            <a:pathLst>
              <a:path w="322580" h="457834">
                <a:moveTo>
                  <a:pt x="0" y="0"/>
                </a:moveTo>
                <a:lnTo>
                  <a:pt x="322222" y="0"/>
                </a:lnTo>
                <a:lnTo>
                  <a:pt x="322222" y="457287"/>
                </a:lnTo>
                <a:lnTo>
                  <a:pt x="0" y="457287"/>
                </a:lnTo>
                <a:lnTo>
                  <a:pt x="0" y="0"/>
                </a:lnTo>
                <a:close/>
              </a:path>
            </a:pathLst>
          </a:custGeom>
          <a:solidFill>
            <a:srgbClr val="1146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09680" y="60271"/>
            <a:ext cx="322580" cy="457834"/>
          </a:xfrm>
          <a:custGeom>
            <a:avLst/>
            <a:gdLst/>
            <a:ahLst/>
            <a:cxnLst/>
            <a:rect l="l" t="t" r="r" b="b"/>
            <a:pathLst>
              <a:path w="322580" h="457834">
                <a:moveTo>
                  <a:pt x="0" y="0"/>
                </a:moveTo>
                <a:lnTo>
                  <a:pt x="322222" y="0"/>
                </a:lnTo>
                <a:lnTo>
                  <a:pt x="322222" y="457287"/>
                </a:lnTo>
                <a:lnTo>
                  <a:pt x="0" y="457287"/>
                </a:lnTo>
                <a:lnTo>
                  <a:pt x="0" y="0"/>
                </a:lnTo>
                <a:close/>
              </a:path>
            </a:pathLst>
          </a:custGeom>
          <a:solidFill>
            <a:srgbClr val="1146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86816" y="60271"/>
            <a:ext cx="144780" cy="457834"/>
          </a:xfrm>
          <a:custGeom>
            <a:avLst/>
            <a:gdLst/>
            <a:ahLst/>
            <a:cxnLst/>
            <a:rect l="l" t="t" r="r" b="b"/>
            <a:pathLst>
              <a:path w="144779" h="457834">
                <a:moveTo>
                  <a:pt x="0" y="0"/>
                </a:moveTo>
                <a:lnTo>
                  <a:pt x="144693" y="0"/>
                </a:lnTo>
                <a:lnTo>
                  <a:pt x="144693" y="457287"/>
                </a:lnTo>
                <a:lnTo>
                  <a:pt x="0" y="457287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86816" y="60271"/>
            <a:ext cx="144780" cy="457834"/>
          </a:xfrm>
          <a:custGeom>
            <a:avLst/>
            <a:gdLst/>
            <a:ahLst/>
            <a:cxnLst/>
            <a:rect l="l" t="t" r="r" b="b"/>
            <a:pathLst>
              <a:path w="144779" h="457834">
                <a:moveTo>
                  <a:pt x="0" y="0"/>
                </a:moveTo>
                <a:lnTo>
                  <a:pt x="144693" y="0"/>
                </a:lnTo>
                <a:lnTo>
                  <a:pt x="144693" y="457287"/>
                </a:lnTo>
                <a:lnTo>
                  <a:pt x="0" y="457287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687021" y="60271"/>
            <a:ext cx="91440" cy="457834"/>
          </a:xfrm>
          <a:custGeom>
            <a:avLst/>
            <a:gdLst/>
            <a:ahLst/>
            <a:cxnLst/>
            <a:rect l="l" t="t" r="r" b="b"/>
            <a:pathLst>
              <a:path w="91440" h="457834">
                <a:moveTo>
                  <a:pt x="0" y="0"/>
                </a:moveTo>
                <a:lnTo>
                  <a:pt x="91034" y="0"/>
                </a:lnTo>
                <a:lnTo>
                  <a:pt x="91034" y="457287"/>
                </a:lnTo>
                <a:lnTo>
                  <a:pt x="0" y="457287"/>
                </a:lnTo>
                <a:lnTo>
                  <a:pt x="0" y="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687021" y="60271"/>
            <a:ext cx="91440" cy="457834"/>
          </a:xfrm>
          <a:custGeom>
            <a:avLst/>
            <a:gdLst/>
            <a:ahLst/>
            <a:cxnLst/>
            <a:rect l="l" t="t" r="r" b="b"/>
            <a:pathLst>
              <a:path w="91440" h="457834">
                <a:moveTo>
                  <a:pt x="0" y="0"/>
                </a:moveTo>
                <a:lnTo>
                  <a:pt x="91034" y="0"/>
                </a:lnTo>
                <a:lnTo>
                  <a:pt x="91034" y="457287"/>
                </a:lnTo>
                <a:lnTo>
                  <a:pt x="0" y="457287"/>
                </a:lnTo>
                <a:lnTo>
                  <a:pt x="0" y="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855508" y="60271"/>
            <a:ext cx="0" cy="457834"/>
          </a:xfrm>
          <a:custGeom>
            <a:avLst/>
            <a:gdLst/>
            <a:ahLst/>
            <a:cxnLst/>
            <a:rect l="l" t="t" r="r" b="b"/>
            <a:pathLst>
              <a:path h="457834">
                <a:moveTo>
                  <a:pt x="0" y="0"/>
                </a:moveTo>
                <a:lnTo>
                  <a:pt x="0" y="457287"/>
                </a:lnTo>
              </a:path>
            </a:pathLst>
          </a:custGeom>
          <a:ln w="50985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0" y="555464"/>
            <a:ext cx="12181205" cy="0"/>
          </a:xfrm>
          <a:custGeom>
            <a:avLst/>
            <a:gdLst/>
            <a:ahLst/>
            <a:cxnLst/>
            <a:rect l="l" t="t" r="r" b="b"/>
            <a:pathLst>
              <a:path w="12181205">
                <a:moveTo>
                  <a:pt x="0" y="0"/>
                </a:moveTo>
                <a:lnTo>
                  <a:pt x="12181139" y="0"/>
                </a:lnTo>
              </a:path>
            </a:pathLst>
          </a:custGeom>
          <a:ln w="190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0" y="6430814"/>
            <a:ext cx="12192000" cy="427355"/>
          </a:xfrm>
          <a:custGeom>
            <a:avLst/>
            <a:gdLst/>
            <a:ahLst/>
            <a:cxnLst/>
            <a:rect l="l" t="t" r="r" b="b"/>
            <a:pathLst>
              <a:path w="12192000" h="427354">
                <a:moveTo>
                  <a:pt x="0" y="427185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427185"/>
                </a:lnTo>
                <a:lnTo>
                  <a:pt x="0" y="427185"/>
                </a:lnTo>
                <a:close/>
              </a:path>
            </a:pathLst>
          </a:custGeom>
          <a:solidFill>
            <a:srgbClr val="1146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4592" y="1816384"/>
            <a:ext cx="7282815" cy="6978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华文中宋"/>
                <a:cs typeface="华文中宋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7560" y="1563824"/>
            <a:ext cx="11756878" cy="14624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853773" y="6525548"/>
            <a:ext cx="180975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18033" y="6516404"/>
            <a:ext cx="622300" cy="226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01600">
              <a:lnSpc>
                <a:spcPct val="100000"/>
              </a:lnSpc>
              <a:spcBef>
                <a:spcPts val="170"/>
              </a:spcBef>
            </a:pPr>
            <a:r>
              <a:rPr dirty="0"/>
              <a:t>— </a:t>
            </a:r>
            <a:fld id="{81D60167-4931-47E6-BA6A-407CBD079E47}" type="slidenum">
              <a:rPr dirty="0"/>
              <a:t>‹#›</a:t>
            </a:fld>
            <a:r>
              <a:rPr spc="-105" dirty="0"/>
              <a:t> </a:t>
            </a:r>
            <a:r>
              <a:rPr dirty="0"/>
              <a:t>—</a:t>
            </a:r>
          </a:p>
        </p:txBody>
      </p:sp>
    </p:spTree>
    <p:extLst>
      <p:ext uri="{BB962C8B-B14F-4D97-AF65-F5344CB8AC3E}">
        <p14:creationId xmlns:p14="http://schemas.microsoft.com/office/powerpoint/2010/main" val="2825674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7838"/>
          <a:stretch>
            <a:fillRect/>
          </a:stretch>
        </p:blipFill>
        <p:spPr>
          <a:xfrm>
            <a:off x="54487" y="1763486"/>
            <a:ext cx="12077211" cy="509451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 flipV="1">
            <a:off x="2969" y="893169"/>
            <a:ext cx="12181053" cy="5569131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72000"/>
                </a:schemeClr>
              </a:gs>
              <a:gs pos="46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21205" y="209004"/>
            <a:ext cx="10804441" cy="598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690874" y="1114697"/>
            <a:ext cx="10804441" cy="5062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494F0-8A2C-473C-87A9-19C183DB0BC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-24680" y="836712"/>
            <a:ext cx="12181053" cy="4571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2" name="矩形 11"/>
          <p:cNvSpPr/>
          <p:nvPr/>
        </p:nvSpPr>
        <p:spPr>
          <a:xfrm>
            <a:off x="621204" y="842081"/>
            <a:ext cx="6868168" cy="45719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36810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>
              <a:lumMod val="75000"/>
            </a:schemeClr>
          </a:solidFill>
          <a:effectLst>
            <a:reflection blurRad="6350" stA="15000" endPos="37000" dist="46990" dir="5400000" sy="-100000" algn="bl" rotWithShape="0"/>
          </a:effectLst>
          <a:latin typeface="华文中宋" panose="02010600040101010101" pitchFamily="2" charset="-122"/>
          <a:ea typeface="华文中宋" panose="02010600040101010101" pitchFamily="2" charset="-122"/>
          <a:cs typeface="+mj-cs"/>
        </a:defRPr>
      </a:lvl1pPr>
    </p:titleStyle>
    <p:bodyStyle>
      <a:lvl1pPr marL="357505" indent="-357505" algn="just" defTabSz="914400" rtl="0" eaLnBrk="1" latinLnBrk="0" hangingPunct="1">
        <a:lnSpc>
          <a:spcPct val="110000"/>
        </a:lnSpc>
        <a:spcBef>
          <a:spcPts val="1600"/>
        </a:spcBef>
        <a:spcAft>
          <a:spcPts val="0"/>
        </a:spcAft>
        <a:buClr>
          <a:schemeClr val="accent5"/>
        </a:buClr>
        <a:buSzPct val="60000"/>
        <a:buFont typeface="Wingdings" panose="05000000000000000000" pitchFamily="2" charset="2"/>
        <a:buChar char="Ø"/>
        <a:tabLst>
          <a:tab pos="269875" algn="l"/>
        </a:tabLst>
        <a:defRPr sz="2400" kern="1200" baseline="0">
          <a:solidFill>
            <a:schemeClr val="accent5">
              <a:lumMod val="75000"/>
            </a:schemeClr>
          </a:solidFill>
          <a:latin typeface="华文中宋" panose="02010600040101010101" pitchFamily="2" charset="-122"/>
          <a:ea typeface="华文中宋" panose="02010600040101010101" pitchFamily="2" charset="-122"/>
          <a:cs typeface="+mn-cs"/>
        </a:defRPr>
      </a:lvl1pPr>
      <a:lvl2pPr marL="357505" indent="-285750" algn="just" defTabSz="914400" rtl="0" eaLnBrk="1" latinLnBrk="0" hangingPunct="1">
        <a:lnSpc>
          <a:spcPct val="130000"/>
        </a:lnSpc>
        <a:spcBef>
          <a:spcPts val="0"/>
        </a:spcBef>
        <a:spcAft>
          <a:spcPts val="600"/>
        </a:spcAft>
        <a:buFont typeface="幼圆" panose="02010509060101010101" pitchFamily="49" charset="-122"/>
        <a:buChar char=" "/>
        <a:defRPr sz="2000" kern="1200" baseline="0">
          <a:solidFill>
            <a:srgbClr val="7D7D7D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jpeg"/><Relationship Id="rId12" Type="http://schemas.openxmlformats.org/officeDocument/2006/relationships/image" Target="../media/image33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jpeg"/><Relationship Id="rId5" Type="http://schemas.openxmlformats.org/officeDocument/2006/relationships/image" Target="../media/image26.png"/><Relationship Id="rId10" Type="http://schemas.openxmlformats.org/officeDocument/2006/relationships/image" Target="../media/image31.jpe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jpeg"/><Relationship Id="rId4" Type="http://schemas.openxmlformats.org/officeDocument/2006/relationships/image" Target="../media/image4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ryjj@ryjj.com.cn" TargetMode="External"/><Relationship Id="rId2" Type="http://schemas.openxmlformats.org/officeDocument/2006/relationships/hyperlink" Target="mailto:zyf@icloud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cloud@163.com" TargetMode="External"/><Relationship Id="rId4" Type="http://schemas.openxmlformats.org/officeDocument/2006/relationships/hyperlink" Target="mailto:xqn123@qq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26" Type="http://schemas.openxmlformats.org/officeDocument/2006/relationships/image" Target="../media/image69.png"/><Relationship Id="rId39" Type="http://schemas.openxmlformats.org/officeDocument/2006/relationships/image" Target="../media/image82.png"/><Relationship Id="rId3" Type="http://schemas.openxmlformats.org/officeDocument/2006/relationships/image" Target="../media/image46.png"/><Relationship Id="rId21" Type="http://schemas.openxmlformats.org/officeDocument/2006/relationships/image" Target="../media/image64.png"/><Relationship Id="rId34" Type="http://schemas.openxmlformats.org/officeDocument/2006/relationships/image" Target="../media/image77.png"/><Relationship Id="rId42" Type="http://schemas.openxmlformats.org/officeDocument/2006/relationships/image" Target="../media/image85.png"/><Relationship Id="rId47" Type="http://schemas.openxmlformats.org/officeDocument/2006/relationships/image" Target="../media/image90.png"/><Relationship Id="rId50" Type="http://schemas.openxmlformats.org/officeDocument/2006/relationships/image" Target="../media/image93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5" Type="http://schemas.openxmlformats.org/officeDocument/2006/relationships/image" Target="../media/image68.png"/><Relationship Id="rId33" Type="http://schemas.openxmlformats.org/officeDocument/2006/relationships/image" Target="../media/image76.png"/><Relationship Id="rId38" Type="http://schemas.openxmlformats.org/officeDocument/2006/relationships/image" Target="../media/image81.png"/><Relationship Id="rId46" Type="http://schemas.openxmlformats.org/officeDocument/2006/relationships/image" Target="../media/image89.png"/><Relationship Id="rId2" Type="http://schemas.openxmlformats.org/officeDocument/2006/relationships/image" Target="../media/image45.png"/><Relationship Id="rId16" Type="http://schemas.openxmlformats.org/officeDocument/2006/relationships/image" Target="../media/image59.png"/><Relationship Id="rId20" Type="http://schemas.openxmlformats.org/officeDocument/2006/relationships/image" Target="../media/image63.png"/><Relationship Id="rId29" Type="http://schemas.openxmlformats.org/officeDocument/2006/relationships/image" Target="../media/image72.png"/><Relationship Id="rId41" Type="http://schemas.openxmlformats.org/officeDocument/2006/relationships/image" Target="../media/image84.png"/><Relationship Id="rId54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24" Type="http://schemas.openxmlformats.org/officeDocument/2006/relationships/image" Target="../media/image67.png"/><Relationship Id="rId32" Type="http://schemas.openxmlformats.org/officeDocument/2006/relationships/image" Target="../media/image75.png"/><Relationship Id="rId37" Type="http://schemas.openxmlformats.org/officeDocument/2006/relationships/image" Target="../media/image80.png"/><Relationship Id="rId40" Type="http://schemas.openxmlformats.org/officeDocument/2006/relationships/image" Target="../media/image83.png"/><Relationship Id="rId45" Type="http://schemas.openxmlformats.org/officeDocument/2006/relationships/image" Target="../media/image88.png"/><Relationship Id="rId53" Type="http://schemas.openxmlformats.org/officeDocument/2006/relationships/image" Target="../media/image96.pn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23" Type="http://schemas.openxmlformats.org/officeDocument/2006/relationships/image" Target="../media/image66.png"/><Relationship Id="rId28" Type="http://schemas.openxmlformats.org/officeDocument/2006/relationships/image" Target="../media/image71.png"/><Relationship Id="rId36" Type="http://schemas.openxmlformats.org/officeDocument/2006/relationships/image" Target="../media/image79.png"/><Relationship Id="rId49" Type="http://schemas.openxmlformats.org/officeDocument/2006/relationships/image" Target="../media/image92.png"/><Relationship Id="rId10" Type="http://schemas.openxmlformats.org/officeDocument/2006/relationships/image" Target="../media/image53.png"/><Relationship Id="rId19" Type="http://schemas.openxmlformats.org/officeDocument/2006/relationships/image" Target="../media/image62.png"/><Relationship Id="rId31" Type="http://schemas.openxmlformats.org/officeDocument/2006/relationships/image" Target="../media/image74.png"/><Relationship Id="rId44" Type="http://schemas.openxmlformats.org/officeDocument/2006/relationships/image" Target="../media/image87.png"/><Relationship Id="rId52" Type="http://schemas.openxmlformats.org/officeDocument/2006/relationships/image" Target="../media/image95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Relationship Id="rId22" Type="http://schemas.openxmlformats.org/officeDocument/2006/relationships/image" Target="../media/image65.png"/><Relationship Id="rId27" Type="http://schemas.openxmlformats.org/officeDocument/2006/relationships/image" Target="../media/image70.png"/><Relationship Id="rId30" Type="http://schemas.openxmlformats.org/officeDocument/2006/relationships/image" Target="../media/image73.png"/><Relationship Id="rId35" Type="http://schemas.openxmlformats.org/officeDocument/2006/relationships/image" Target="../media/image78.png"/><Relationship Id="rId43" Type="http://schemas.openxmlformats.org/officeDocument/2006/relationships/image" Target="../media/image86.png"/><Relationship Id="rId48" Type="http://schemas.openxmlformats.org/officeDocument/2006/relationships/image" Target="../media/image91.png"/><Relationship Id="rId8" Type="http://schemas.openxmlformats.org/officeDocument/2006/relationships/image" Target="../media/image51.png"/><Relationship Id="rId51" Type="http://schemas.openxmlformats.org/officeDocument/2006/relationships/image" Target="../media/image9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12" Type="http://schemas.openxmlformats.org/officeDocument/2006/relationships/image" Target="../media/image119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11" Type="http://schemas.openxmlformats.org/officeDocument/2006/relationships/image" Target="../media/image118.png"/><Relationship Id="rId5" Type="http://schemas.openxmlformats.org/officeDocument/2006/relationships/image" Target="../media/image112.png"/><Relationship Id="rId10" Type="http://schemas.openxmlformats.org/officeDocument/2006/relationships/image" Target="../media/image117.png"/><Relationship Id="rId4" Type="http://schemas.openxmlformats.org/officeDocument/2006/relationships/image" Target="../media/image111.png"/><Relationship Id="rId9" Type="http://schemas.openxmlformats.org/officeDocument/2006/relationships/image" Target="../media/image1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jpe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.png"/><Relationship Id="rId11" Type="http://schemas.openxmlformats.org/officeDocument/2006/relationships/image" Target="../media/image132.png"/><Relationship Id="rId5" Type="http://schemas.openxmlformats.org/officeDocument/2006/relationships/image" Target="../media/image126.png"/><Relationship Id="rId10" Type="http://schemas.openxmlformats.org/officeDocument/2006/relationships/image" Target="../media/image131.png"/><Relationship Id="rId4" Type="http://schemas.openxmlformats.org/officeDocument/2006/relationships/image" Target="../media/image125.png"/><Relationship Id="rId9" Type="http://schemas.openxmlformats.org/officeDocument/2006/relationships/image" Target="../media/image13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jpeg"/><Relationship Id="rId2" Type="http://schemas.openxmlformats.org/officeDocument/2006/relationships/image" Target="../media/image140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4E39E19-405C-401E-9A1B-2A3F2709C02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16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E8D31BF-3129-4AD5-950E-63C7A28FB19C}"/>
              </a:ext>
            </a:extLst>
          </p:cNvPr>
          <p:cNvSpPr/>
          <p:nvPr/>
        </p:nvSpPr>
        <p:spPr>
          <a:xfrm>
            <a:off x="0" y="2052447"/>
            <a:ext cx="12192000" cy="2417826"/>
          </a:xfrm>
          <a:custGeom>
            <a:avLst/>
            <a:gdLst/>
            <a:ahLst/>
            <a:cxnLst/>
            <a:rect l="l" t="t" r="r" b="b"/>
            <a:pathLst>
              <a:path w="9145905" h="2014854">
                <a:moveTo>
                  <a:pt x="0" y="2014855"/>
                </a:moveTo>
                <a:lnTo>
                  <a:pt x="9145651" y="2014855"/>
                </a:lnTo>
                <a:lnTo>
                  <a:pt x="9145651" y="0"/>
                </a:lnTo>
                <a:lnTo>
                  <a:pt x="0" y="0"/>
                </a:lnTo>
                <a:lnTo>
                  <a:pt x="0" y="2014855"/>
                </a:lnTo>
                <a:close/>
              </a:path>
            </a:pathLst>
          </a:custGeom>
          <a:solidFill>
            <a:srgbClr val="095F35">
              <a:alpha val="72155"/>
            </a:srgbClr>
          </a:solidFill>
        </p:spPr>
        <p:txBody>
          <a:bodyPr wrap="square" lIns="0" tIns="0" rIns="0" bIns="0" rtlCol="0"/>
          <a:lstStyle/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16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6F188A8-B6D7-454C-B919-7EB04D9F48FB}"/>
              </a:ext>
            </a:extLst>
          </p:cNvPr>
          <p:cNvSpPr txBox="1"/>
          <p:nvPr/>
        </p:nvSpPr>
        <p:spPr>
          <a:xfrm>
            <a:off x="863600" y="2868176"/>
            <a:ext cx="10464800" cy="786369"/>
          </a:xfrm>
          <a:prstGeom prst="rect">
            <a:avLst/>
          </a:prstGeom>
        </p:spPr>
        <p:txBody>
          <a:bodyPr vert="horz" wrap="square" lIns="0" tIns="19812" rIns="0" bIns="0" rtlCol="0">
            <a:spAutoFit/>
          </a:bodyPr>
          <a:lstStyle/>
          <a:p>
            <a:pPr marL="15240" marR="0" lvl="0" indent="0" algn="ctr" defTabSz="1097280" rtl="0" eaLnBrk="1" fontAlgn="auto" latinLnBrk="0" hangingPunct="1">
              <a:lnSpc>
                <a:spcPct val="100000"/>
              </a:lnSpc>
              <a:spcBef>
                <a:spcPts val="15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980" b="0" i="0" u="none" strike="noStrike" kern="1200" cap="none" spc="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楷体"/>
              </a:rPr>
              <a:t>金融行业数据安全解决方案与应用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C3390780-3630-440D-A0F6-EB8DA8158BE4}"/>
              </a:ext>
            </a:extLst>
          </p:cNvPr>
          <p:cNvSpPr/>
          <p:nvPr/>
        </p:nvSpPr>
        <p:spPr>
          <a:xfrm>
            <a:off x="-71120" y="6522720"/>
            <a:ext cx="12263120" cy="335513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99" y="0"/>
                </a:moveTo>
                <a:lnTo>
                  <a:pt x="0" y="0"/>
                </a:lnTo>
                <a:lnTo>
                  <a:pt x="0" y="98229"/>
                </a:lnTo>
                <a:lnTo>
                  <a:pt x="9143999" y="98229"/>
                </a:lnTo>
                <a:lnTo>
                  <a:pt x="9143999" y="0"/>
                </a:lnTo>
                <a:close/>
              </a:path>
            </a:pathLst>
          </a:custGeom>
          <a:solidFill>
            <a:srgbClr val="176853"/>
          </a:solidFill>
        </p:spPr>
        <p:txBody>
          <a:bodyPr wrap="square" lIns="0" tIns="0" rIns="0" bIns="0" rtlCol="0"/>
          <a:lstStyle/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16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6512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4843" y="90423"/>
            <a:ext cx="561848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微软雅黑"/>
                <a:cs typeface="微软雅黑"/>
              </a:rPr>
              <a:t>金融行业主要建设场景</a:t>
            </a:r>
            <a:r>
              <a:rPr sz="2500" spc="-5" dirty="0">
                <a:latin typeface="微软雅黑"/>
                <a:cs typeface="微软雅黑"/>
              </a:rPr>
              <a:t>1</a:t>
            </a:r>
            <a:r>
              <a:rPr sz="2500" dirty="0">
                <a:latin typeface="微软雅黑"/>
                <a:cs typeface="微软雅黑"/>
              </a:rPr>
              <a:t>：数据脱敏场景</a:t>
            </a:r>
            <a:endParaRPr sz="2500">
              <a:latin typeface="微软雅黑"/>
              <a:cs typeface="微软雅黑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xfrm>
            <a:off x="1853773" y="6525548"/>
            <a:ext cx="1809750" cy="206467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endParaRPr spc="-5" dirty="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/>
              <a:t>— </a:t>
            </a:r>
            <a:fld id="{81D60167-4931-47E6-BA6A-407CBD079E47}" type="slidenum">
              <a:rPr dirty="0"/>
              <a:t>10</a:t>
            </a:fld>
            <a:r>
              <a:rPr spc="-105" dirty="0"/>
              <a:t> </a:t>
            </a:r>
            <a:r>
              <a:rPr dirty="0"/>
              <a:t>—</a:t>
            </a:r>
          </a:p>
        </p:txBody>
      </p:sp>
      <p:sp>
        <p:nvSpPr>
          <p:cNvPr id="3" name="object 3"/>
          <p:cNvSpPr/>
          <p:nvPr/>
        </p:nvSpPr>
        <p:spPr>
          <a:xfrm>
            <a:off x="911352" y="957072"/>
            <a:ext cx="10280904" cy="1898903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6103" y="983400"/>
            <a:ext cx="10176364" cy="1793317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36103" y="1419859"/>
            <a:ext cx="10176510" cy="1013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390" indent="-343535">
              <a:lnSpc>
                <a:spcPct val="100000"/>
              </a:lnSpc>
              <a:spcBef>
                <a:spcPts val="100"/>
              </a:spcBef>
              <a:buClr>
                <a:srgbClr val="005595"/>
              </a:buClr>
              <a:buFont typeface="Arial"/>
              <a:buChar char="•"/>
              <a:tabLst>
                <a:tab pos="580390" algn="l"/>
                <a:tab pos="581025" algn="l"/>
              </a:tabLst>
            </a:pPr>
            <a:r>
              <a:rPr sz="1800" dirty="0">
                <a:solidFill>
                  <a:srgbClr val="0D0D0D"/>
                </a:solidFill>
                <a:latin typeface="微软雅黑"/>
                <a:cs typeface="微软雅黑"/>
              </a:rPr>
              <a:t>开发、测试、数据分析、员工培训等环节都需要数据副本</a:t>
            </a:r>
            <a:endParaRPr sz="1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5595"/>
              </a:buClr>
              <a:buFont typeface="Arial"/>
              <a:buChar char="•"/>
            </a:pPr>
            <a:endParaRPr sz="1850">
              <a:latin typeface="微软雅黑"/>
              <a:cs typeface="微软雅黑"/>
            </a:endParaRPr>
          </a:p>
          <a:p>
            <a:pPr marL="580390" indent="-343535">
              <a:lnSpc>
                <a:spcPct val="100000"/>
              </a:lnSpc>
              <a:buClr>
                <a:srgbClr val="005595"/>
              </a:buClr>
              <a:buFont typeface="Arial"/>
              <a:buChar char="•"/>
              <a:tabLst>
                <a:tab pos="580390" algn="l"/>
                <a:tab pos="581025" algn="l"/>
              </a:tabLst>
            </a:pPr>
            <a:r>
              <a:rPr sz="1800" dirty="0">
                <a:solidFill>
                  <a:srgbClr val="0D0D0D"/>
                </a:solidFill>
                <a:latin typeface="微软雅黑"/>
                <a:cs typeface="微软雅黑"/>
              </a:rPr>
              <a:t>数据泄密常发生于这些环节，特别是涉及到服务外包时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82535" y="3541069"/>
            <a:ext cx="10029934" cy="2333528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46201" y="4320540"/>
            <a:ext cx="16256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微软雅黑"/>
                <a:cs typeface="微软雅黑"/>
              </a:rPr>
              <a:t>敏感数据的关联关系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46201" y="4890516"/>
            <a:ext cx="12700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微软雅黑"/>
                <a:cs typeface="微软雅黑"/>
              </a:rPr>
              <a:t>流程与系统运行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57312" y="5490972"/>
            <a:ext cx="10922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微软雅黑"/>
                <a:cs typeface="微软雅黑"/>
              </a:rPr>
              <a:t>脱敏安全审计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94096" y="4820411"/>
            <a:ext cx="1803400" cy="998219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52069" marR="361315" indent="-40005">
              <a:lnSpc>
                <a:spcPts val="1490"/>
              </a:lnSpc>
              <a:spcBef>
                <a:spcPts val="305"/>
              </a:spcBef>
            </a:pPr>
            <a:r>
              <a:rPr sz="1400" dirty="0">
                <a:solidFill>
                  <a:srgbClr val="FFFFFF"/>
                </a:solidFill>
                <a:latin typeface="微软雅黑"/>
                <a:cs typeface="微软雅黑"/>
              </a:rPr>
              <a:t>数据脱敏是个过程 是新的合规要求</a:t>
            </a:r>
            <a:endParaRPr sz="1400">
              <a:latin typeface="微软雅黑"/>
              <a:cs typeface="微软雅黑"/>
            </a:endParaRPr>
          </a:p>
          <a:p>
            <a:pPr marL="12700" marR="5080">
              <a:lnSpc>
                <a:spcPts val="1490"/>
              </a:lnSpc>
              <a:spcBef>
                <a:spcPts val="1510"/>
              </a:spcBef>
            </a:pPr>
            <a:r>
              <a:rPr sz="1400" dirty="0">
                <a:solidFill>
                  <a:srgbClr val="FFFFFF"/>
                </a:solidFill>
                <a:latin typeface="微软雅黑"/>
                <a:cs typeface="微软雅黑"/>
              </a:rPr>
              <a:t>没有监控与审计的脱敏 就是数据外泄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57312" y="3735323"/>
            <a:ext cx="10922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微软雅黑"/>
                <a:cs typeface="微软雅黑"/>
              </a:rPr>
              <a:t>敏感数据梳理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95540" y="3699357"/>
            <a:ext cx="380419" cy="2907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93927" y="4227945"/>
            <a:ext cx="376121" cy="3670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56487" y="4803599"/>
            <a:ext cx="391735" cy="3310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051744" y="3141979"/>
            <a:ext cx="10458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37285"/>
                </a:solidFill>
                <a:latin typeface="微软雅黑"/>
                <a:cs typeface="微软雅黑"/>
              </a:rPr>
              <a:t>怎么处理</a:t>
            </a:r>
            <a:r>
              <a:rPr sz="1800" b="1" dirty="0">
                <a:solidFill>
                  <a:srgbClr val="537285"/>
                </a:solidFill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45941" y="3123691"/>
            <a:ext cx="1509395" cy="1475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96D6"/>
                </a:solidFill>
                <a:latin typeface="微软雅黑"/>
                <a:cs typeface="微软雅黑"/>
              </a:rPr>
              <a:t>需解决问题</a:t>
            </a:r>
            <a:endParaRPr sz="1800">
              <a:latin typeface="微软雅黑"/>
              <a:cs typeface="微软雅黑"/>
            </a:endParaRPr>
          </a:p>
          <a:p>
            <a:pPr marL="46990" marR="31115">
              <a:lnSpc>
                <a:spcPts val="1510"/>
              </a:lnSpc>
              <a:spcBef>
                <a:spcPts val="1885"/>
              </a:spcBef>
            </a:pPr>
            <a:r>
              <a:rPr sz="1400" dirty="0">
                <a:solidFill>
                  <a:srgbClr val="FFFFFF"/>
                </a:solidFill>
                <a:latin typeface="微软雅黑"/>
                <a:cs typeface="微软雅黑"/>
              </a:rPr>
              <a:t>敏感数据分布广泛 梳理过程费时费力</a:t>
            </a:r>
            <a:endParaRPr sz="1400">
              <a:latin typeface="微软雅黑"/>
              <a:cs typeface="微软雅黑"/>
            </a:endParaRPr>
          </a:p>
          <a:p>
            <a:pPr marL="73660" marR="5080">
              <a:lnSpc>
                <a:spcPts val="1510"/>
              </a:lnSpc>
              <a:spcBef>
                <a:spcPts val="1350"/>
              </a:spcBef>
            </a:pPr>
            <a:r>
              <a:rPr sz="1400" dirty="0">
                <a:solidFill>
                  <a:srgbClr val="FFFFFF"/>
                </a:solidFill>
                <a:latin typeface="微软雅黑"/>
                <a:cs typeface="微软雅黑"/>
              </a:rPr>
              <a:t>表中列与列的关系 库中表与表的关联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530016" y="1380923"/>
            <a:ext cx="529640" cy="596683"/>
          </a:xfrm>
          <a:prstGeom prst="rect">
            <a:avLst/>
          </a:prstGeom>
          <a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236823" y="1150560"/>
            <a:ext cx="1453198" cy="1455214"/>
          </a:xfrm>
          <a:prstGeom prst="rect">
            <a:avLst/>
          </a:prstGeom>
          <a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50652" y="6516491"/>
            <a:ext cx="1362710" cy="21672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endParaRPr sz="12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4843" y="90423"/>
            <a:ext cx="35179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微软雅黑"/>
                <a:cs typeface="微软雅黑"/>
              </a:rPr>
              <a:t>数据脱敏：行业法规要求</a:t>
            </a:r>
            <a:endParaRPr sz="25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1853773" y="6525548"/>
            <a:ext cx="1809750" cy="206467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/>
              <a:t>— </a:t>
            </a:r>
            <a:fld id="{81D60167-4931-47E6-BA6A-407CBD079E47}" type="slidenum">
              <a:rPr dirty="0"/>
              <a:t>11</a:t>
            </a:fld>
            <a:r>
              <a:rPr spc="-105" dirty="0"/>
              <a:t> </a:t>
            </a:r>
            <a:r>
              <a:rPr dirty="0"/>
              <a:t>—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0652" y="6516491"/>
            <a:ext cx="1362710" cy="21672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endParaRPr sz="1250">
              <a:latin typeface="微软雅黑"/>
              <a:cs typeface="微软雅黑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95549" y="974378"/>
          <a:ext cx="10988040" cy="23084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03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3461">
                <a:tc gridSpan="2"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《银行业金融机构数据治理指引》</a:t>
                      </a:r>
                      <a:r>
                        <a:rPr sz="2000" spc="-60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2017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年发布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146050" marB="0">
                    <a:lnL w="19050">
                      <a:solidFill>
                        <a:srgbClr val="124062"/>
                      </a:solidFill>
                      <a:prstDash val="solid"/>
                    </a:lnL>
                    <a:lnR w="19050">
                      <a:solidFill>
                        <a:srgbClr val="124062"/>
                      </a:solidFill>
                      <a:prstDash val="solid"/>
                    </a:lnR>
                    <a:lnT w="19050">
                      <a:solidFill>
                        <a:srgbClr val="124062"/>
                      </a:solidFill>
                      <a:prstDash val="solid"/>
                    </a:lnT>
                    <a:lnB w="19050">
                      <a:solidFill>
                        <a:srgbClr val="124062"/>
                      </a:solidFill>
                      <a:prstDash val="solid"/>
                    </a:lnB>
                    <a:solidFill>
                      <a:srgbClr val="53728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9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275590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3E3E3E"/>
                          </a:solidFill>
                          <a:latin typeface="微软雅黑"/>
                          <a:cs typeface="微软雅黑"/>
                        </a:rPr>
                        <a:t>第二十四条（数据安全）银行业金融机构应当建立数据安全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9050">
                      <a:solidFill>
                        <a:srgbClr val="124062"/>
                      </a:solidFill>
                      <a:prstDash val="solid"/>
                    </a:lnL>
                    <a:lnT w="19050">
                      <a:solidFill>
                        <a:srgbClr val="124062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104139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3E3E3E"/>
                          </a:solidFill>
                          <a:latin typeface="微软雅黑"/>
                          <a:cs typeface="微软雅黑"/>
                        </a:rPr>
                        <a:t>第二十八条（自我评估机制）银行业金融机构应当建立数据治理自我评估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T="3175" marB="0">
                    <a:lnR w="19050">
                      <a:solidFill>
                        <a:srgbClr val="124062"/>
                      </a:solidFill>
                      <a:prstDash val="solid"/>
                    </a:lnR>
                    <a:lnT w="19050">
                      <a:solidFill>
                        <a:srgbClr val="124062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992">
                <a:tc>
                  <a:txBody>
                    <a:bodyPr/>
                    <a:lstStyle/>
                    <a:p>
                      <a:pPr marL="27559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400" dirty="0">
                          <a:solidFill>
                            <a:srgbClr val="3E3E3E"/>
                          </a:solidFill>
                          <a:latin typeface="微软雅黑"/>
                          <a:cs typeface="微软雅黑"/>
                        </a:rPr>
                        <a:t>策略与标准，依法合规采集、应用数据，依法保护客户隐私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T="49530" marB="0">
                    <a:lnL w="19050">
                      <a:solidFill>
                        <a:srgbClr val="124062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dirty="0">
                          <a:solidFill>
                            <a:srgbClr val="3E3E3E"/>
                          </a:solidFill>
                          <a:latin typeface="微软雅黑"/>
                          <a:cs typeface="微软雅黑"/>
                        </a:rPr>
                        <a:t>机制，明确评估周期、流程、结果应用、组织保障等要素的相关要求。评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T="52705" marB="0">
                    <a:lnR w="19050">
                      <a:solidFill>
                        <a:srgbClr val="124062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611">
                <a:tc>
                  <a:txBody>
                    <a:bodyPr/>
                    <a:lstStyle/>
                    <a:p>
                      <a:pPr marL="27559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400" dirty="0">
                          <a:solidFill>
                            <a:srgbClr val="3E3E3E"/>
                          </a:solidFill>
                          <a:latin typeface="微软雅黑"/>
                          <a:cs typeface="微软雅黑"/>
                        </a:rPr>
                        <a:t>，划分数据安全等级，明确访问权限，监控访问行为，完善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T="49530" marB="0">
                    <a:lnL w="19050">
                      <a:solidFill>
                        <a:srgbClr val="124062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dirty="0">
                          <a:solidFill>
                            <a:srgbClr val="3E3E3E"/>
                          </a:solidFill>
                          <a:latin typeface="微软雅黑"/>
                          <a:cs typeface="微软雅黑"/>
                        </a:rPr>
                        <a:t>估内容应覆盖数据治理架构、数据管理、数据安全、数据质量和数据价值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T="52705" marB="0">
                    <a:lnR w="19050">
                      <a:solidFill>
                        <a:srgbClr val="124062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507">
                <a:tc>
                  <a:txBody>
                    <a:bodyPr/>
                    <a:lstStyle/>
                    <a:p>
                      <a:pPr marL="27559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400" dirty="0">
                          <a:solidFill>
                            <a:srgbClr val="3E3E3E"/>
                          </a:solidFill>
                          <a:latin typeface="微软雅黑"/>
                          <a:cs typeface="微软雅黑"/>
                        </a:rPr>
                        <a:t>数据安全技术，定期审计数据安全。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124062"/>
                      </a:solidFill>
                      <a:prstDash val="solid"/>
                    </a:lnL>
                    <a:lnB w="19050">
                      <a:solidFill>
                        <a:srgbClr val="12406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400" dirty="0">
                          <a:solidFill>
                            <a:srgbClr val="3E3E3E"/>
                          </a:solidFill>
                          <a:latin typeface="微软雅黑"/>
                          <a:cs typeface="微软雅黑"/>
                        </a:rPr>
                        <a:t>实现等方面，并按年度向银行业监督管理机构报送。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T="57150" marB="0">
                    <a:lnR w="19050">
                      <a:solidFill>
                        <a:srgbClr val="124062"/>
                      </a:solidFill>
                      <a:prstDash val="solid"/>
                    </a:lnR>
                    <a:lnB w="19050">
                      <a:solidFill>
                        <a:srgbClr val="12406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83183" y="3462520"/>
          <a:ext cx="10988040" cy="21923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00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2085"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《证券基金经营机构信息技术管理办法》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2018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年发布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111125" marB="0">
                    <a:lnL w="19050">
                      <a:solidFill>
                        <a:srgbClr val="124062"/>
                      </a:solidFill>
                      <a:prstDash val="solid"/>
                    </a:lnL>
                    <a:lnR w="19050">
                      <a:solidFill>
                        <a:srgbClr val="124062"/>
                      </a:solidFill>
                      <a:prstDash val="solid"/>
                    </a:lnR>
                    <a:lnT w="19050">
                      <a:solidFill>
                        <a:srgbClr val="124062"/>
                      </a:solidFill>
                      <a:prstDash val="solid"/>
                    </a:lnT>
                    <a:lnB w="19050">
                      <a:solidFill>
                        <a:srgbClr val="124062"/>
                      </a:solidFill>
                      <a:prstDash val="solid"/>
                    </a:lnB>
                    <a:solidFill>
                      <a:srgbClr val="53728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5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27559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微软雅黑"/>
                          <a:cs typeface="微软雅黑"/>
                        </a:rPr>
                        <a:t>第二十一</a:t>
                      </a:r>
                      <a:r>
                        <a:rPr sz="1400" spc="310" dirty="0">
                          <a:latin typeface="微软雅黑"/>
                          <a:cs typeface="微软雅黑"/>
                        </a:rPr>
                        <a:t>条</a:t>
                      </a:r>
                      <a:r>
                        <a:rPr sz="1400" dirty="0">
                          <a:latin typeface="微软雅黑"/>
                          <a:cs typeface="微软雅黑"/>
                        </a:rPr>
                        <a:t>证券基金经营机构应当建立独立于生产环境的专用开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9050">
                      <a:solidFill>
                        <a:srgbClr val="124062"/>
                      </a:solidFill>
                      <a:prstDash val="solid"/>
                    </a:lnL>
                    <a:lnT w="19050">
                      <a:solidFill>
                        <a:srgbClr val="124062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1676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微软雅黑"/>
                          <a:cs typeface="微软雅黑"/>
                        </a:rPr>
                        <a:t>第三十一</a:t>
                      </a:r>
                      <a:r>
                        <a:rPr sz="1400" spc="310" dirty="0">
                          <a:latin typeface="微软雅黑"/>
                          <a:cs typeface="微软雅黑"/>
                        </a:rPr>
                        <a:t>条</a:t>
                      </a:r>
                      <a:r>
                        <a:rPr sz="1400" dirty="0">
                          <a:latin typeface="微软雅黑"/>
                          <a:cs typeface="微软雅黑"/>
                        </a:rPr>
                        <a:t>证券基金经营机构应当完善网络隔离、用户认证、访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T="2540" marB="0">
                    <a:lnR w="19050">
                      <a:solidFill>
                        <a:srgbClr val="124062"/>
                      </a:solidFill>
                      <a:prstDash val="solid"/>
                    </a:lnR>
                    <a:lnT w="19050">
                      <a:solidFill>
                        <a:srgbClr val="124062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992">
                <a:tc>
                  <a:txBody>
                    <a:bodyPr/>
                    <a:lstStyle/>
                    <a:p>
                      <a:pPr marL="27559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400" dirty="0">
                          <a:latin typeface="微软雅黑"/>
                          <a:cs typeface="微软雅黑"/>
                        </a:rPr>
                        <a:t>发测试环境，避免风险传导；开发测试环境使用未脱敏数据的，应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124062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dirty="0">
                          <a:latin typeface="微软雅黑"/>
                          <a:cs typeface="微软雅黑"/>
                        </a:rPr>
                        <a:t>问控制、数据加密、数据备份、数据销毁、日志记录、病毒防范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T="63500" marB="0">
                    <a:lnR w="19050">
                      <a:solidFill>
                        <a:srgbClr val="124062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27559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400" dirty="0">
                          <a:latin typeface="微软雅黑"/>
                          <a:cs typeface="微软雅黑"/>
                        </a:rPr>
                        <a:t>当采取与生产环境同等的安全控制措施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124062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dirty="0">
                          <a:latin typeface="微软雅黑"/>
                          <a:cs typeface="微软雅黑"/>
                        </a:rPr>
                        <a:t>和非法入侵检测等安全保障措施，保护经营数据和客户信息安全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T="63500" marB="0">
                    <a:lnR w="19050">
                      <a:solidFill>
                        <a:srgbClr val="124062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4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124062"/>
                      </a:solidFill>
                      <a:prstDash val="solid"/>
                    </a:lnL>
                    <a:lnB w="19050">
                      <a:solidFill>
                        <a:srgbClr val="12406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400" dirty="0">
                          <a:latin typeface="微软雅黑"/>
                          <a:cs typeface="微软雅黑"/>
                        </a:rPr>
                        <a:t>，防范信息泄露与损毁。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T="57150" marB="0">
                    <a:lnR w="19050">
                      <a:solidFill>
                        <a:srgbClr val="124062"/>
                      </a:solidFill>
                      <a:prstDash val="solid"/>
                    </a:lnR>
                    <a:lnB w="19050">
                      <a:solidFill>
                        <a:srgbClr val="12406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4843" y="90423"/>
            <a:ext cx="35179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微软雅黑"/>
                <a:cs typeface="微软雅黑"/>
              </a:rPr>
              <a:t>核心产品：数据脱敏系统</a:t>
            </a:r>
            <a:endParaRPr sz="2500">
              <a:latin typeface="微软雅黑"/>
              <a:cs typeface="微软雅黑"/>
            </a:endParaRPr>
          </a:p>
        </p:txBody>
      </p:sp>
      <p:sp>
        <p:nvSpPr>
          <p:cNvPr id="101" name="object 101"/>
          <p:cNvSpPr txBox="1">
            <a:spLocks noGrp="1"/>
          </p:cNvSpPr>
          <p:nvPr>
            <p:ph type="ftr" sz="quarter" idx="5"/>
          </p:nvPr>
        </p:nvSpPr>
        <p:spPr>
          <a:xfrm>
            <a:off x="1853773" y="6525548"/>
            <a:ext cx="1809750" cy="206467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endParaRPr spc="-5" dirty="0"/>
          </a:p>
        </p:txBody>
      </p:sp>
      <p:sp>
        <p:nvSpPr>
          <p:cNvPr id="100" name="object 10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/>
              <a:t>— </a:t>
            </a:r>
            <a:fld id="{81D60167-4931-47E6-BA6A-407CBD079E47}" type="slidenum">
              <a:rPr dirty="0"/>
              <a:t>12</a:t>
            </a:fld>
            <a:r>
              <a:rPr spc="-105" dirty="0"/>
              <a:t> </a:t>
            </a:r>
            <a:r>
              <a:rPr dirty="0"/>
              <a:t>—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62285" y="5575193"/>
            <a:ext cx="4705350" cy="423545"/>
          </a:xfrm>
          <a:prstGeom prst="rect">
            <a:avLst/>
          </a:prstGeom>
          <a:solidFill>
            <a:srgbClr val="FFFFFF"/>
          </a:solidFill>
          <a:ln w="12700">
            <a:solidFill>
              <a:srgbClr val="A6A6A6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marL="295275">
              <a:lnSpc>
                <a:spcPct val="100000"/>
              </a:lnSpc>
              <a:spcBef>
                <a:spcPts val="475"/>
              </a:spcBef>
            </a:pPr>
            <a:r>
              <a:rPr sz="1800" b="1" dirty="0">
                <a:solidFill>
                  <a:srgbClr val="7F7F7F"/>
                </a:solidFill>
                <a:latin typeface="微软雅黑"/>
                <a:cs typeface="微软雅黑"/>
              </a:rPr>
              <a:t>脱敏过程中，数据不落地，无新增风险点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27447" y="1152282"/>
            <a:ext cx="1824989" cy="4352290"/>
          </a:xfrm>
          <a:custGeom>
            <a:avLst/>
            <a:gdLst/>
            <a:ahLst/>
            <a:cxnLst/>
            <a:rect l="l" t="t" r="r" b="b"/>
            <a:pathLst>
              <a:path w="1824989" h="4352290">
                <a:moveTo>
                  <a:pt x="1520662" y="0"/>
                </a:moveTo>
                <a:lnTo>
                  <a:pt x="304139" y="0"/>
                </a:lnTo>
                <a:lnTo>
                  <a:pt x="254806" y="3980"/>
                </a:lnTo>
                <a:lnTo>
                  <a:pt x="208007" y="15505"/>
                </a:lnTo>
                <a:lnTo>
                  <a:pt x="164369" y="33947"/>
                </a:lnTo>
                <a:lnTo>
                  <a:pt x="124518" y="58680"/>
                </a:lnTo>
                <a:lnTo>
                  <a:pt x="89080" y="89079"/>
                </a:lnTo>
                <a:lnTo>
                  <a:pt x="58681" y="124517"/>
                </a:lnTo>
                <a:lnTo>
                  <a:pt x="33947" y="164369"/>
                </a:lnTo>
                <a:lnTo>
                  <a:pt x="15505" y="208006"/>
                </a:lnTo>
                <a:lnTo>
                  <a:pt x="3980" y="254805"/>
                </a:lnTo>
                <a:lnTo>
                  <a:pt x="0" y="304138"/>
                </a:lnTo>
                <a:lnTo>
                  <a:pt x="0" y="4047707"/>
                </a:lnTo>
                <a:lnTo>
                  <a:pt x="3980" y="4097039"/>
                </a:lnTo>
                <a:lnTo>
                  <a:pt x="15505" y="4143838"/>
                </a:lnTo>
                <a:lnTo>
                  <a:pt x="33947" y="4187475"/>
                </a:lnTo>
                <a:lnTo>
                  <a:pt x="58681" y="4227326"/>
                </a:lnTo>
                <a:lnTo>
                  <a:pt x="89080" y="4262765"/>
                </a:lnTo>
                <a:lnTo>
                  <a:pt x="124518" y="4293164"/>
                </a:lnTo>
                <a:lnTo>
                  <a:pt x="164369" y="4317897"/>
                </a:lnTo>
                <a:lnTo>
                  <a:pt x="208007" y="4336340"/>
                </a:lnTo>
                <a:lnTo>
                  <a:pt x="254806" y="4347864"/>
                </a:lnTo>
                <a:lnTo>
                  <a:pt x="304139" y="4351845"/>
                </a:lnTo>
                <a:lnTo>
                  <a:pt x="1520662" y="4351845"/>
                </a:lnTo>
                <a:lnTo>
                  <a:pt x="1569995" y="4347864"/>
                </a:lnTo>
                <a:lnTo>
                  <a:pt x="1616793" y="4336340"/>
                </a:lnTo>
                <a:lnTo>
                  <a:pt x="1660431" y="4317897"/>
                </a:lnTo>
                <a:lnTo>
                  <a:pt x="1700282" y="4293164"/>
                </a:lnTo>
                <a:lnTo>
                  <a:pt x="1735721" y="4262765"/>
                </a:lnTo>
                <a:lnTo>
                  <a:pt x="1766120" y="4227326"/>
                </a:lnTo>
                <a:lnTo>
                  <a:pt x="1790854" y="4187475"/>
                </a:lnTo>
                <a:lnTo>
                  <a:pt x="1809296" y="4143838"/>
                </a:lnTo>
                <a:lnTo>
                  <a:pt x="1820820" y="4097039"/>
                </a:lnTo>
                <a:lnTo>
                  <a:pt x="1824801" y="4047707"/>
                </a:lnTo>
                <a:lnTo>
                  <a:pt x="1824801" y="304138"/>
                </a:lnTo>
                <a:lnTo>
                  <a:pt x="1820820" y="254805"/>
                </a:lnTo>
                <a:lnTo>
                  <a:pt x="1809296" y="208006"/>
                </a:lnTo>
                <a:lnTo>
                  <a:pt x="1790854" y="164369"/>
                </a:lnTo>
                <a:lnTo>
                  <a:pt x="1766120" y="124517"/>
                </a:lnTo>
                <a:lnTo>
                  <a:pt x="1735721" y="89079"/>
                </a:lnTo>
                <a:lnTo>
                  <a:pt x="1700282" y="58680"/>
                </a:lnTo>
                <a:lnTo>
                  <a:pt x="1660431" y="33947"/>
                </a:lnTo>
                <a:lnTo>
                  <a:pt x="1616793" y="15505"/>
                </a:lnTo>
                <a:lnTo>
                  <a:pt x="1569995" y="3980"/>
                </a:lnTo>
                <a:lnTo>
                  <a:pt x="15206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7447" y="1152282"/>
            <a:ext cx="1824989" cy="4352290"/>
          </a:xfrm>
          <a:custGeom>
            <a:avLst/>
            <a:gdLst/>
            <a:ahLst/>
            <a:cxnLst/>
            <a:rect l="l" t="t" r="r" b="b"/>
            <a:pathLst>
              <a:path w="1824989" h="4352290">
                <a:moveTo>
                  <a:pt x="0" y="304139"/>
                </a:moveTo>
                <a:lnTo>
                  <a:pt x="3980" y="254806"/>
                </a:lnTo>
                <a:lnTo>
                  <a:pt x="15505" y="208007"/>
                </a:lnTo>
                <a:lnTo>
                  <a:pt x="33947" y="164369"/>
                </a:lnTo>
                <a:lnTo>
                  <a:pt x="58681" y="124518"/>
                </a:lnTo>
                <a:lnTo>
                  <a:pt x="89080" y="89080"/>
                </a:lnTo>
                <a:lnTo>
                  <a:pt x="124518" y="58681"/>
                </a:lnTo>
                <a:lnTo>
                  <a:pt x="164369" y="33947"/>
                </a:lnTo>
                <a:lnTo>
                  <a:pt x="208007" y="15505"/>
                </a:lnTo>
                <a:lnTo>
                  <a:pt x="254806" y="3980"/>
                </a:lnTo>
                <a:lnTo>
                  <a:pt x="304139" y="0"/>
                </a:lnTo>
                <a:lnTo>
                  <a:pt x="1520662" y="0"/>
                </a:lnTo>
                <a:lnTo>
                  <a:pt x="1569994" y="3980"/>
                </a:lnTo>
                <a:lnTo>
                  <a:pt x="1616793" y="15505"/>
                </a:lnTo>
                <a:lnTo>
                  <a:pt x="1660431" y="33947"/>
                </a:lnTo>
                <a:lnTo>
                  <a:pt x="1700282" y="58681"/>
                </a:lnTo>
                <a:lnTo>
                  <a:pt x="1735720" y="89080"/>
                </a:lnTo>
                <a:lnTo>
                  <a:pt x="1766119" y="124518"/>
                </a:lnTo>
                <a:lnTo>
                  <a:pt x="1790853" y="164369"/>
                </a:lnTo>
                <a:lnTo>
                  <a:pt x="1809295" y="208007"/>
                </a:lnTo>
                <a:lnTo>
                  <a:pt x="1820820" y="254806"/>
                </a:lnTo>
                <a:lnTo>
                  <a:pt x="1824801" y="304139"/>
                </a:lnTo>
                <a:lnTo>
                  <a:pt x="1824801" y="4047707"/>
                </a:lnTo>
                <a:lnTo>
                  <a:pt x="1820820" y="4097039"/>
                </a:lnTo>
                <a:lnTo>
                  <a:pt x="1809295" y="4143838"/>
                </a:lnTo>
                <a:lnTo>
                  <a:pt x="1790853" y="4187476"/>
                </a:lnTo>
                <a:lnTo>
                  <a:pt x="1766119" y="4227327"/>
                </a:lnTo>
                <a:lnTo>
                  <a:pt x="1735720" y="4262765"/>
                </a:lnTo>
                <a:lnTo>
                  <a:pt x="1700282" y="4293164"/>
                </a:lnTo>
                <a:lnTo>
                  <a:pt x="1660431" y="4317898"/>
                </a:lnTo>
                <a:lnTo>
                  <a:pt x="1616793" y="4336340"/>
                </a:lnTo>
                <a:lnTo>
                  <a:pt x="1569994" y="4347865"/>
                </a:lnTo>
                <a:lnTo>
                  <a:pt x="1520662" y="4351846"/>
                </a:lnTo>
                <a:lnTo>
                  <a:pt x="304139" y="4351846"/>
                </a:lnTo>
                <a:lnTo>
                  <a:pt x="254806" y="4347865"/>
                </a:lnTo>
                <a:lnTo>
                  <a:pt x="208007" y="4336340"/>
                </a:lnTo>
                <a:lnTo>
                  <a:pt x="164369" y="4317898"/>
                </a:lnTo>
                <a:lnTo>
                  <a:pt x="124518" y="4293164"/>
                </a:lnTo>
                <a:lnTo>
                  <a:pt x="89080" y="4262765"/>
                </a:lnTo>
                <a:lnTo>
                  <a:pt x="58681" y="4227327"/>
                </a:lnTo>
                <a:lnTo>
                  <a:pt x="33947" y="4187476"/>
                </a:lnTo>
                <a:lnTo>
                  <a:pt x="15505" y="4143838"/>
                </a:lnTo>
                <a:lnTo>
                  <a:pt x="3980" y="4097039"/>
                </a:lnTo>
                <a:lnTo>
                  <a:pt x="0" y="4047707"/>
                </a:lnTo>
                <a:lnTo>
                  <a:pt x="0" y="304139"/>
                </a:lnTo>
                <a:close/>
              </a:path>
            </a:pathLst>
          </a:custGeom>
          <a:ln w="25400">
            <a:solidFill>
              <a:srgbClr val="1240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8883" y="1664016"/>
            <a:ext cx="1818005" cy="0"/>
          </a:xfrm>
          <a:custGeom>
            <a:avLst/>
            <a:gdLst/>
            <a:ahLst/>
            <a:cxnLst/>
            <a:rect l="l" t="t" r="r" b="b"/>
            <a:pathLst>
              <a:path w="1818005">
                <a:moveTo>
                  <a:pt x="0" y="0"/>
                </a:moveTo>
                <a:lnTo>
                  <a:pt x="1817622" y="1"/>
                </a:lnTo>
              </a:path>
            </a:pathLst>
          </a:custGeom>
          <a:ln w="25400">
            <a:solidFill>
              <a:srgbClr val="1240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49790" y="1261364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24062"/>
                </a:solidFill>
                <a:latin typeface="微软雅黑"/>
                <a:cs typeface="微软雅黑"/>
              </a:rPr>
              <a:t>数据源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55198" y="1928876"/>
            <a:ext cx="482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微软雅黑"/>
                <a:cs typeface="微软雅黑"/>
              </a:rPr>
              <a:t>数据库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84398" y="3507740"/>
            <a:ext cx="327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微软雅黑"/>
                <a:cs typeface="微软雅黑"/>
              </a:rPr>
              <a:t>j</a:t>
            </a:r>
            <a:r>
              <a:rPr sz="1200" spc="-10" dirty="0">
                <a:latin typeface="微软雅黑"/>
                <a:cs typeface="微软雅黑"/>
              </a:rPr>
              <a:t>s</a:t>
            </a:r>
            <a:r>
              <a:rPr sz="1200" dirty="0">
                <a:latin typeface="微软雅黑"/>
                <a:cs typeface="微软雅黑"/>
              </a:rPr>
              <a:t>on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95476" y="3010915"/>
            <a:ext cx="635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微软雅黑"/>
                <a:cs typeface="微软雅黑"/>
              </a:rPr>
              <a:t>文本文件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03219" y="2486659"/>
            <a:ext cx="939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微软雅黑"/>
                <a:cs typeface="微软雅黑"/>
              </a:rPr>
              <a:t>固定宽度文件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18809" y="1124743"/>
            <a:ext cx="4255770" cy="4207510"/>
          </a:xfrm>
          <a:custGeom>
            <a:avLst/>
            <a:gdLst/>
            <a:ahLst/>
            <a:cxnLst/>
            <a:rect l="l" t="t" r="r" b="b"/>
            <a:pathLst>
              <a:path w="4255770" h="4207510">
                <a:moveTo>
                  <a:pt x="3554219" y="0"/>
                </a:moveTo>
                <a:lnTo>
                  <a:pt x="701254" y="0"/>
                </a:lnTo>
                <a:lnTo>
                  <a:pt x="653242" y="1617"/>
                </a:lnTo>
                <a:lnTo>
                  <a:pt x="606098" y="6401"/>
                </a:lnTo>
                <a:lnTo>
                  <a:pt x="559927" y="14247"/>
                </a:lnTo>
                <a:lnTo>
                  <a:pt x="514833" y="25049"/>
                </a:lnTo>
                <a:lnTo>
                  <a:pt x="470921" y="38704"/>
                </a:lnTo>
                <a:lnTo>
                  <a:pt x="428294" y="55108"/>
                </a:lnTo>
                <a:lnTo>
                  <a:pt x="387059" y="74155"/>
                </a:lnTo>
                <a:lnTo>
                  <a:pt x="347318" y="95742"/>
                </a:lnTo>
                <a:lnTo>
                  <a:pt x="309176" y="119763"/>
                </a:lnTo>
                <a:lnTo>
                  <a:pt x="272739" y="146115"/>
                </a:lnTo>
                <a:lnTo>
                  <a:pt x="238109" y="174693"/>
                </a:lnTo>
                <a:lnTo>
                  <a:pt x="205392" y="205393"/>
                </a:lnTo>
                <a:lnTo>
                  <a:pt x="174693" y="238109"/>
                </a:lnTo>
                <a:lnTo>
                  <a:pt x="146115" y="272739"/>
                </a:lnTo>
                <a:lnTo>
                  <a:pt x="119763" y="309177"/>
                </a:lnTo>
                <a:lnTo>
                  <a:pt x="95741" y="347318"/>
                </a:lnTo>
                <a:lnTo>
                  <a:pt x="74155" y="387059"/>
                </a:lnTo>
                <a:lnTo>
                  <a:pt x="55108" y="428295"/>
                </a:lnTo>
                <a:lnTo>
                  <a:pt x="38704" y="470921"/>
                </a:lnTo>
                <a:lnTo>
                  <a:pt x="25049" y="514834"/>
                </a:lnTo>
                <a:lnTo>
                  <a:pt x="14247" y="559928"/>
                </a:lnTo>
                <a:lnTo>
                  <a:pt x="6401" y="606099"/>
                </a:lnTo>
                <a:lnTo>
                  <a:pt x="1617" y="653243"/>
                </a:lnTo>
                <a:lnTo>
                  <a:pt x="0" y="701255"/>
                </a:lnTo>
                <a:lnTo>
                  <a:pt x="0" y="3506184"/>
                </a:lnTo>
                <a:lnTo>
                  <a:pt x="1617" y="3554196"/>
                </a:lnTo>
                <a:lnTo>
                  <a:pt x="6401" y="3601340"/>
                </a:lnTo>
                <a:lnTo>
                  <a:pt x="14247" y="3647511"/>
                </a:lnTo>
                <a:lnTo>
                  <a:pt x="25049" y="3692605"/>
                </a:lnTo>
                <a:lnTo>
                  <a:pt x="38704" y="3736518"/>
                </a:lnTo>
                <a:lnTo>
                  <a:pt x="55108" y="3779144"/>
                </a:lnTo>
                <a:lnTo>
                  <a:pt x="74155" y="3820380"/>
                </a:lnTo>
                <a:lnTo>
                  <a:pt x="95741" y="3860121"/>
                </a:lnTo>
                <a:lnTo>
                  <a:pt x="119763" y="3898262"/>
                </a:lnTo>
                <a:lnTo>
                  <a:pt x="146115" y="3934700"/>
                </a:lnTo>
                <a:lnTo>
                  <a:pt x="174693" y="3969329"/>
                </a:lnTo>
                <a:lnTo>
                  <a:pt x="205392" y="4002046"/>
                </a:lnTo>
                <a:lnTo>
                  <a:pt x="238109" y="4032745"/>
                </a:lnTo>
                <a:lnTo>
                  <a:pt x="272739" y="4061323"/>
                </a:lnTo>
                <a:lnTo>
                  <a:pt x="309176" y="4087675"/>
                </a:lnTo>
                <a:lnTo>
                  <a:pt x="347318" y="4111697"/>
                </a:lnTo>
                <a:lnTo>
                  <a:pt x="387059" y="4133283"/>
                </a:lnTo>
                <a:lnTo>
                  <a:pt x="428294" y="4152330"/>
                </a:lnTo>
                <a:lnTo>
                  <a:pt x="470921" y="4168734"/>
                </a:lnTo>
                <a:lnTo>
                  <a:pt x="514833" y="4182389"/>
                </a:lnTo>
                <a:lnTo>
                  <a:pt x="559927" y="4193191"/>
                </a:lnTo>
                <a:lnTo>
                  <a:pt x="606098" y="4201037"/>
                </a:lnTo>
                <a:lnTo>
                  <a:pt x="653242" y="4205821"/>
                </a:lnTo>
                <a:lnTo>
                  <a:pt x="701254" y="4207438"/>
                </a:lnTo>
                <a:lnTo>
                  <a:pt x="3554219" y="4207438"/>
                </a:lnTo>
                <a:lnTo>
                  <a:pt x="3602231" y="4205821"/>
                </a:lnTo>
                <a:lnTo>
                  <a:pt x="3649375" y="4201037"/>
                </a:lnTo>
                <a:lnTo>
                  <a:pt x="3695546" y="4193191"/>
                </a:lnTo>
                <a:lnTo>
                  <a:pt x="3740640" y="4182389"/>
                </a:lnTo>
                <a:lnTo>
                  <a:pt x="3784553" y="4168734"/>
                </a:lnTo>
                <a:lnTo>
                  <a:pt x="3827179" y="4152330"/>
                </a:lnTo>
                <a:lnTo>
                  <a:pt x="3868415" y="4133283"/>
                </a:lnTo>
                <a:lnTo>
                  <a:pt x="3908156" y="4111697"/>
                </a:lnTo>
                <a:lnTo>
                  <a:pt x="3946297" y="4087675"/>
                </a:lnTo>
                <a:lnTo>
                  <a:pt x="3982735" y="4061323"/>
                </a:lnTo>
                <a:lnTo>
                  <a:pt x="4017364" y="4032745"/>
                </a:lnTo>
                <a:lnTo>
                  <a:pt x="4050081" y="4002046"/>
                </a:lnTo>
                <a:lnTo>
                  <a:pt x="4080781" y="3969329"/>
                </a:lnTo>
                <a:lnTo>
                  <a:pt x="4109359" y="3934700"/>
                </a:lnTo>
                <a:lnTo>
                  <a:pt x="4135710" y="3898262"/>
                </a:lnTo>
                <a:lnTo>
                  <a:pt x="4159732" y="3860121"/>
                </a:lnTo>
                <a:lnTo>
                  <a:pt x="4181318" y="3820380"/>
                </a:lnTo>
                <a:lnTo>
                  <a:pt x="4200366" y="3779144"/>
                </a:lnTo>
                <a:lnTo>
                  <a:pt x="4216769" y="3736518"/>
                </a:lnTo>
                <a:lnTo>
                  <a:pt x="4230424" y="3692605"/>
                </a:lnTo>
                <a:lnTo>
                  <a:pt x="4241227" y="3647511"/>
                </a:lnTo>
                <a:lnTo>
                  <a:pt x="4249072" y="3601340"/>
                </a:lnTo>
                <a:lnTo>
                  <a:pt x="4253856" y="3554196"/>
                </a:lnTo>
                <a:lnTo>
                  <a:pt x="4255474" y="3506184"/>
                </a:lnTo>
                <a:lnTo>
                  <a:pt x="4255474" y="701255"/>
                </a:lnTo>
                <a:lnTo>
                  <a:pt x="4253856" y="653243"/>
                </a:lnTo>
                <a:lnTo>
                  <a:pt x="4249072" y="606099"/>
                </a:lnTo>
                <a:lnTo>
                  <a:pt x="4241227" y="559928"/>
                </a:lnTo>
                <a:lnTo>
                  <a:pt x="4230424" y="514834"/>
                </a:lnTo>
                <a:lnTo>
                  <a:pt x="4216769" y="470921"/>
                </a:lnTo>
                <a:lnTo>
                  <a:pt x="4200366" y="428295"/>
                </a:lnTo>
                <a:lnTo>
                  <a:pt x="4181318" y="387059"/>
                </a:lnTo>
                <a:lnTo>
                  <a:pt x="4159732" y="347318"/>
                </a:lnTo>
                <a:lnTo>
                  <a:pt x="4135710" y="309177"/>
                </a:lnTo>
                <a:lnTo>
                  <a:pt x="4109359" y="272739"/>
                </a:lnTo>
                <a:lnTo>
                  <a:pt x="4080781" y="238109"/>
                </a:lnTo>
                <a:lnTo>
                  <a:pt x="4050081" y="205393"/>
                </a:lnTo>
                <a:lnTo>
                  <a:pt x="4017364" y="174693"/>
                </a:lnTo>
                <a:lnTo>
                  <a:pt x="3982735" y="146115"/>
                </a:lnTo>
                <a:lnTo>
                  <a:pt x="3946297" y="119763"/>
                </a:lnTo>
                <a:lnTo>
                  <a:pt x="3908156" y="95742"/>
                </a:lnTo>
                <a:lnTo>
                  <a:pt x="3868415" y="74155"/>
                </a:lnTo>
                <a:lnTo>
                  <a:pt x="3827179" y="55108"/>
                </a:lnTo>
                <a:lnTo>
                  <a:pt x="3784553" y="38704"/>
                </a:lnTo>
                <a:lnTo>
                  <a:pt x="3740640" y="25049"/>
                </a:lnTo>
                <a:lnTo>
                  <a:pt x="3695546" y="14247"/>
                </a:lnTo>
                <a:lnTo>
                  <a:pt x="3649375" y="6401"/>
                </a:lnTo>
                <a:lnTo>
                  <a:pt x="3602231" y="1617"/>
                </a:lnTo>
                <a:lnTo>
                  <a:pt x="35542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18809" y="1124743"/>
            <a:ext cx="4255770" cy="4207510"/>
          </a:xfrm>
          <a:custGeom>
            <a:avLst/>
            <a:gdLst/>
            <a:ahLst/>
            <a:cxnLst/>
            <a:rect l="l" t="t" r="r" b="b"/>
            <a:pathLst>
              <a:path w="4255770" h="4207510">
                <a:moveTo>
                  <a:pt x="0" y="701255"/>
                </a:moveTo>
                <a:lnTo>
                  <a:pt x="1617" y="653243"/>
                </a:lnTo>
                <a:lnTo>
                  <a:pt x="6401" y="606099"/>
                </a:lnTo>
                <a:lnTo>
                  <a:pt x="14247" y="559927"/>
                </a:lnTo>
                <a:lnTo>
                  <a:pt x="25049" y="514833"/>
                </a:lnTo>
                <a:lnTo>
                  <a:pt x="38704" y="470921"/>
                </a:lnTo>
                <a:lnTo>
                  <a:pt x="55108" y="428295"/>
                </a:lnTo>
                <a:lnTo>
                  <a:pt x="74155" y="387059"/>
                </a:lnTo>
                <a:lnTo>
                  <a:pt x="95741" y="347318"/>
                </a:lnTo>
                <a:lnTo>
                  <a:pt x="119763" y="309176"/>
                </a:lnTo>
                <a:lnTo>
                  <a:pt x="146115" y="272739"/>
                </a:lnTo>
                <a:lnTo>
                  <a:pt x="174693" y="238109"/>
                </a:lnTo>
                <a:lnTo>
                  <a:pt x="205392" y="205392"/>
                </a:lnTo>
                <a:lnTo>
                  <a:pt x="238109" y="174693"/>
                </a:lnTo>
                <a:lnTo>
                  <a:pt x="272739" y="146115"/>
                </a:lnTo>
                <a:lnTo>
                  <a:pt x="309176" y="119763"/>
                </a:lnTo>
                <a:lnTo>
                  <a:pt x="347318" y="95741"/>
                </a:lnTo>
                <a:lnTo>
                  <a:pt x="387059" y="74155"/>
                </a:lnTo>
                <a:lnTo>
                  <a:pt x="428295" y="55108"/>
                </a:lnTo>
                <a:lnTo>
                  <a:pt x="470921" y="38704"/>
                </a:lnTo>
                <a:lnTo>
                  <a:pt x="514833" y="25049"/>
                </a:lnTo>
                <a:lnTo>
                  <a:pt x="559927" y="14247"/>
                </a:lnTo>
                <a:lnTo>
                  <a:pt x="606099" y="6401"/>
                </a:lnTo>
                <a:lnTo>
                  <a:pt x="653242" y="1617"/>
                </a:lnTo>
                <a:lnTo>
                  <a:pt x="701255" y="0"/>
                </a:lnTo>
                <a:lnTo>
                  <a:pt x="3554220" y="0"/>
                </a:lnTo>
                <a:lnTo>
                  <a:pt x="3602232" y="1617"/>
                </a:lnTo>
                <a:lnTo>
                  <a:pt x="3649376" y="6401"/>
                </a:lnTo>
                <a:lnTo>
                  <a:pt x="3695547" y="14247"/>
                </a:lnTo>
                <a:lnTo>
                  <a:pt x="3740641" y="25049"/>
                </a:lnTo>
                <a:lnTo>
                  <a:pt x="3784553" y="38704"/>
                </a:lnTo>
                <a:lnTo>
                  <a:pt x="3827179" y="55108"/>
                </a:lnTo>
                <a:lnTo>
                  <a:pt x="3868415" y="74155"/>
                </a:lnTo>
                <a:lnTo>
                  <a:pt x="3908156" y="95741"/>
                </a:lnTo>
                <a:lnTo>
                  <a:pt x="3946298" y="119763"/>
                </a:lnTo>
                <a:lnTo>
                  <a:pt x="3982735" y="146115"/>
                </a:lnTo>
                <a:lnTo>
                  <a:pt x="4017365" y="174693"/>
                </a:lnTo>
                <a:lnTo>
                  <a:pt x="4050082" y="205392"/>
                </a:lnTo>
                <a:lnTo>
                  <a:pt x="4080781" y="238109"/>
                </a:lnTo>
                <a:lnTo>
                  <a:pt x="4109359" y="272739"/>
                </a:lnTo>
                <a:lnTo>
                  <a:pt x="4135711" y="309176"/>
                </a:lnTo>
                <a:lnTo>
                  <a:pt x="4159733" y="347318"/>
                </a:lnTo>
                <a:lnTo>
                  <a:pt x="4181319" y="387059"/>
                </a:lnTo>
                <a:lnTo>
                  <a:pt x="4200366" y="428295"/>
                </a:lnTo>
                <a:lnTo>
                  <a:pt x="4216770" y="470921"/>
                </a:lnTo>
                <a:lnTo>
                  <a:pt x="4230425" y="514833"/>
                </a:lnTo>
                <a:lnTo>
                  <a:pt x="4241228" y="559927"/>
                </a:lnTo>
                <a:lnTo>
                  <a:pt x="4249073" y="606099"/>
                </a:lnTo>
                <a:lnTo>
                  <a:pt x="4253857" y="653243"/>
                </a:lnTo>
                <a:lnTo>
                  <a:pt x="4255475" y="701255"/>
                </a:lnTo>
                <a:lnTo>
                  <a:pt x="4255475" y="3506184"/>
                </a:lnTo>
                <a:lnTo>
                  <a:pt x="4253857" y="3554196"/>
                </a:lnTo>
                <a:lnTo>
                  <a:pt x="4249073" y="3601340"/>
                </a:lnTo>
                <a:lnTo>
                  <a:pt x="4241228" y="3647511"/>
                </a:lnTo>
                <a:lnTo>
                  <a:pt x="4230425" y="3692605"/>
                </a:lnTo>
                <a:lnTo>
                  <a:pt x="4216770" y="3736518"/>
                </a:lnTo>
                <a:lnTo>
                  <a:pt x="4200366" y="3779144"/>
                </a:lnTo>
                <a:lnTo>
                  <a:pt x="4181319" y="3820380"/>
                </a:lnTo>
                <a:lnTo>
                  <a:pt x="4159733" y="3860121"/>
                </a:lnTo>
                <a:lnTo>
                  <a:pt x="4135711" y="3898262"/>
                </a:lnTo>
                <a:lnTo>
                  <a:pt x="4109359" y="3934700"/>
                </a:lnTo>
                <a:lnTo>
                  <a:pt x="4080781" y="3969329"/>
                </a:lnTo>
                <a:lnTo>
                  <a:pt x="4050082" y="4002046"/>
                </a:lnTo>
                <a:lnTo>
                  <a:pt x="4017365" y="4032745"/>
                </a:lnTo>
                <a:lnTo>
                  <a:pt x="3982735" y="4061323"/>
                </a:lnTo>
                <a:lnTo>
                  <a:pt x="3946298" y="4087675"/>
                </a:lnTo>
                <a:lnTo>
                  <a:pt x="3908156" y="4111697"/>
                </a:lnTo>
                <a:lnTo>
                  <a:pt x="3868415" y="4133283"/>
                </a:lnTo>
                <a:lnTo>
                  <a:pt x="3827179" y="4152331"/>
                </a:lnTo>
                <a:lnTo>
                  <a:pt x="3784553" y="4168734"/>
                </a:lnTo>
                <a:lnTo>
                  <a:pt x="3740641" y="4182389"/>
                </a:lnTo>
                <a:lnTo>
                  <a:pt x="3695547" y="4193192"/>
                </a:lnTo>
                <a:lnTo>
                  <a:pt x="3649376" y="4201037"/>
                </a:lnTo>
                <a:lnTo>
                  <a:pt x="3602232" y="4205821"/>
                </a:lnTo>
                <a:lnTo>
                  <a:pt x="3554220" y="4207439"/>
                </a:lnTo>
                <a:lnTo>
                  <a:pt x="701255" y="4207439"/>
                </a:lnTo>
                <a:lnTo>
                  <a:pt x="653242" y="4205821"/>
                </a:lnTo>
                <a:lnTo>
                  <a:pt x="606099" y="4201037"/>
                </a:lnTo>
                <a:lnTo>
                  <a:pt x="559927" y="4193192"/>
                </a:lnTo>
                <a:lnTo>
                  <a:pt x="514833" y="4182389"/>
                </a:lnTo>
                <a:lnTo>
                  <a:pt x="470921" y="4168734"/>
                </a:lnTo>
                <a:lnTo>
                  <a:pt x="428295" y="4152331"/>
                </a:lnTo>
                <a:lnTo>
                  <a:pt x="387059" y="4133283"/>
                </a:lnTo>
                <a:lnTo>
                  <a:pt x="347318" y="4111697"/>
                </a:lnTo>
                <a:lnTo>
                  <a:pt x="309176" y="4087675"/>
                </a:lnTo>
                <a:lnTo>
                  <a:pt x="272739" y="4061323"/>
                </a:lnTo>
                <a:lnTo>
                  <a:pt x="238109" y="4032745"/>
                </a:lnTo>
                <a:lnTo>
                  <a:pt x="205392" y="4002046"/>
                </a:lnTo>
                <a:lnTo>
                  <a:pt x="174693" y="3969329"/>
                </a:lnTo>
                <a:lnTo>
                  <a:pt x="146115" y="3934700"/>
                </a:lnTo>
                <a:lnTo>
                  <a:pt x="119763" y="3898262"/>
                </a:lnTo>
                <a:lnTo>
                  <a:pt x="95741" y="3860121"/>
                </a:lnTo>
                <a:lnTo>
                  <a:pt x="74155" y="3820380"/>
                </a:lnTo>
                <a:lnTo>
                  <a:pt x="55108" y="3779144"/>
                </a:lnTo>
                <a:lnTo>
                  <a:pt x="38704" y="3736518"/>
                </a:lnTo>
                <a:lnTo>
                  <a:pt x="25049" y="3692605"/>
                </a:lnTo>
                <a:lnTo>
                  <a:pt x="14247" y="3647511"/>
                </a:lnTo>
                <a:lnTo>
                  <a:pt x="6401" y="3601340"/>
                </a:lnTo>
                <a:lnTo>
                  <a:pt x="1617" y="3554196"/>
                </a:lnTo>
                <a:lnTo>
                  <a:pt x="0" y="3506184"/>
                </a:lnTo>
                <a:lnTo>
                  <a:pt x="0" y="701255"/>
                </a:lnTo>
                <a:close/>
              </a:path>
            </a:pathLst>
          </a:custGeom>
          <a:ln w="25400">
            <a:solidFill>
              <a:srgbClr val="1240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54993" y="1150879"/>
            <a:ext cx="1824989" cy="4352290"/>
          </a:xfrm>
          <a:custGeom>
            <a:avLst/>
            <a:gdLst/>
            <a:ahLst/>
            <a:cxnLst/>
            <a:rect l="l" t="t" r="r" b="b"/>
            <a:pathLst>
              <a:path w="1824990" h="4352290">
                <a:moveTo>
                  <a:pt x="1520662" y="0"/>
                </a:moveTo>
                <a:lnTo>
                  <a:pt x="304139" y="0"/>
                </a:lnTo>
                <a:lnTo>
                  <a:pt x="254806" y="3980"/>
                </a:lnTo>
                <a:lnTo>
                  <a:pt x="208008" y="15505"/>
                </a:lnTo>
                <a:lnTo>
                  <a:pt x="164370" y="33947"/>
                </a:lnTo>
                <a:lnTo>
                  <a:pt x="124518" y="58681"/>
                </a:lnTo>
                <a:lnTo>
                  <a:pt x="89080" y="89080"/>
                </a:lnTo>
                <a:lnTo>
                  <a:pt x="58681" y="124518"/>
                </a:lnTo>
                <a:lnTo>
                  <a:pt x="33947" y="164369"/>
                </a:lnTo>
                <a:lnTo>
                  <a:pt x="15505" y="208007"/>
                </a:lnTo>
                <a:lnTo>
                  <a:pt x="3980" y="254805"/>
                </a:lnTo>
                <a:lnTo>
                  <a:pt x="0" y="304138"/>
                </a:lnTo>
                <a:lnTo>
                  <a:pt x="0" y="4047707"/>
                </a:lnTo>
                <a:lnTo>
                  <a:pt x="3980" y="4097040"/>
                </a:lnTo>
                <a:lnTo>
                  <a:pt x="15505" y="4143838"/>
                </a:lnTo>
                <a:lnTo>
                  <a:pt x="33947" y="4187476"/>
                </a:lnTo>
                <a:lnTo>
                  <a:pt x="58681" y="4227327"/>
                </a:lnTo>
                <a:lnTo>
                  <a:pt x="89080" y="4262765"/>
                </a:lnTo>
                <a:lnTo>
                  <a:pt x="124518" y="4293164"/>
                </a:lnTo>
                <a:lnTo>
                  <a:pt x="164370" y="4317898"/>
                </a:lnTo>
                <a:lnTo>
                  <a:pt x="208008" y="4336340"/>
                </a:lnTo>
                <a:lnTo>
                  <a:pt x="254806" y="4347864"/>
                </a:lnTo>
                <a:lnTo>
                  <a:pt x="304139" y="4351845"/>
                </a:lnTo>
                <a:lnTo>
                  <a:pt x="1520662" y="4351845"/>
                </a:lnTo>
                <a:lnTo>
                  <a:pt x="1569995" y="4347864"/>
                </a:lnTo>
                <a:lnTo>
                  <a:pt x="1616794" y="4336340"/>
                </a:lnTo>
                <a:lnTo>
                  <a:pt x="1660432" y="4317898"/>
                </a:lnTo>
                <a:lnTo>
                  <a:pt x="1700283" y="4293164"/>
                </a:lnTo>
                <a:lnTo>
                  <a:pt x="1735721" y="4262765"/>
                </a:lnTo>
                <a:lnTo>
                  <a:pt x="1766120" y="4227327"/>
                </a:lnTo>
                <a:lnTo>
                  <a:pt x="1790854" y="4187476"/>
                </a:lnTo>
                <a:lnTo>
                  <a:pt x="1809296" y="4143838"/>
                </a:lnTo>
                <a:lnTo>
                  <a:pt x="1820821" y="4097040"/>
                </a:lnTo>
                <a:lnTo>
                  <a:pt x="1824802" y="4047707"/>
                </a:lnTo>
                <a:lnTo>
                  <a:pt x="1824802" y="304138"/>
                </a:lnTo>
                <a:lnTo>
                  <a:pt x="1820821" y="254805"/>
                </a:lnTo>
                <a:lnTo>
                  <a:pt x="1809296" y="208007"/>
                </a:lnTo>
                <a:lnTo>
                  <a:pt x="1790854" y="164369"/>
                </a:lnTo>
                <a:lnTo>
                  <a:pt x="1766120" y="124518"/>
                </a:lnTo>
                <a:lnTo>
                  <a:pt x="1735721" y="89080"/>
                </a:lnTo>
                <a:lnTo>
                  <a:pt x="1700283" y="58681"/>
                </a:lnTo>
                <a:lnTo>
                  <a:pt x="1660432" y="33947"/>
                </a:lnTo>
                <a:lnTo>
                  <a:pt x="1616794" y="15505"/>
                </a:lnTo>
                <a:lnTo>
                  <a:pt x="1569995" y="3980"/>
                </a:lnTo>
                <a:lnTo>
                  <a:pt x="15206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954993" y="1150879"/>
            <a:ext cx="1824989" cy="4352290"/>
          </a:xfrm>
          <a:custGeom>
            <a:avLst/>
            <a:gdLst/>
            <a:ahLst/>
            <a:cxnLst/>
            <a:rect l="l" t="t" r="r" b="b"/>
            <a:pathLst>
              <a:path w="1824990" h="4352290">
                <a:moveTo>
                  <a:pt x="0" y="304139"/>
                </a:moveTo>
                <a:lnTo>
                  <a:pt x="3980" y="254806"/>
                </a:lnTo>
                <a:lnTo>
                  <a:pt x="15505" y="208007"/>
                </a:lnTo>
                <a:lnTo>
                  <a:pt x="33947" y="164369"/>
                </a:lnTo>
                <a:lnTo>
                  <a:pt x="58681" y="124518"/>
                </a:lnTo>
                <a:lnTo>
                  <a:pt x="89080" y="89080"/>
                </a:lnTo>
                <a:lnTo>
                  <a:pt x="124518" y="58681"/>
                </a:lnTo>
                <a:lnTo>
                  <a:pt x="164369" y="33947"/>
                </a:lnTo>
                <a:lnTo>
                  <a:pt x="208007" y="15505"/>
                </a:lnTo>
                <a:lnTo>
                  <a:pt x="254806" y="3980"/>
                </a:lnTo>
                <a:lnTo>
                  <a:pt x="304139" y="0"/>
                </a:lnTo>
                <a:lnTo>
                  <a:pt x="1520662" y="0"/>
                </a:lnTo>
                <a:lnTo>
                  <a:pt x="1569994" y="3980"/>
                </a:lnTo>
                <a:lnTo>
                  <a:pt x="1616793" y="15505"/>
                </a:lnTo>
                <a:lnTo>
                  <a:pt x="1660431" y="33947"/>
                </a:lnTo>
                <a:lnTo>
                  <a:pt x="1700282" y="58681"/>
                </a:lnTo>
                <a:lnTo>
                  <a:pt x="1735720" y="89080"/>
                </a:lnTo>
                <a:lnTo>
                  <a:pt x="1766119" y="124518"/>
                </a:lnTo>
                <a:lnTo>
                  <a:pt x="1790853" y="164369"/>
                </a:lnTo>
                <a:lnTo>
                  <a:pt x="1809295" y="208007"/>
                </a:lnTo>
                <a:lnTo>
                  <a:pt x="1820820" y="254806"/>
                </a:lnTo>
                <a:lnTo>
                  <a:pt x="1824801" y="304139"/>
                </a:lnTo>
                <a:lnTo>
                  <a:pt x="1824801" y="4047707"/>
                </a:lnTo>
                <a:lnTo>
                  <a:pt x="1820820" y="4097039"/>
                </a:lnTo>
                <a:lnTo>
                  <a:pt x="1809295" y="4143838"/>
                </a:lnTo>
                <a:lnTo>
                  <a:pt x="1790853" y="4187476"/>
                </a:lnTo>
                <a:lnTo>
                  <a:pt x="1766119" y="4227327"/>
                </a:lnTo>
                <a:lnTo>
                  <a:pt x="1735720" y="4262765"/>
                </a:lnTo>
                <a:lnTo>
                  <a:pt x="1700282" y="4293164"/>
                </a:lnTo>
                <a:lnTo>
                  <a:pt x="1660431" y="4317898"/>
                </a:lnTo>
                <a:lnTo>
                  <a:pt x="1616793" y="4336340"/>
                </a:lnTo>
                <a:lnTo>
                  <a:pt x="1569994" y="4347865"/>
                </a:lnTo>
                <a:lnTo>
                  <a:pt x="1520662" y="4351846"/>
                </a:lnTo>
                <a:lnTo>
                  <a:pt x="304139" y="4351846"/>
                </a:lnTo>
                <a:lnTo>
                  <a:pt x="254806" y="4347865"/>
                </a:lnTo>
                <a:lnTo>
                  <a:pt x="208007" y="4336340"/>
                </a:lnTo>
                <a:lnTo>
                  <a:pt x="164369" y="4317898"/>
                </a:lnTo>
                <a:lnTo>
                  <a:pt x="124518" y="4293164"/>
                </a:lnTo>
                <a:lnTo>
                  <a:pt x="89080" y="4262765"/>
                </a:lnTo>
                <a:lnTo>
                  <a:pt x="58681" y="4227327"/>
                </a:lnTo>
                <a:lnTo>
                  <a:pt x="33947" y="4187476"/>
                </a:lnTo>
                <a:lnTo>
                  <a:pt x="15505" y="4143838"/>
                </a:lnTo>
                <a:lnTo>
                  <a:pt x="3980" y="4097039"/>
                </a:lnTo>
                <a:lnTo>
                  <a:pt x="0" y="4047707"/>
                </a:lnTo>
                <a:lnTo>
                  <a:pt x="0" y="304139"/>
                </a:lnTo>
                <a:close/>
              </a:path>
            </a:pathLst>
          </a:custGeom>
          <a:ln w="25400">
            <a:solidFill>
              <a:srgbClr val="1240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956430" y="1653162"/>
            <a:ext cx="1823720" cy="0"/>
          </a:xfrm>
          <a:custGeom>
            <a:avLst/>
            <a:gdLst/>
            <a:ahLst/>
            <a:cxnLst/>
            <a:rect l="l" t="t" r="r" b="b"/>
            <a:pathLst>
              <a:path w="1823720">
                <a:moveTo>
                  <a:pt x="0" y="0"/>
                </a:moveTo>
                <a:lnTo>
                  <a:pt x="1823365" y="1"/>
                </a:lnTo>
              </a:path>
            </a:pathLst>
          </a:custGeom>
          <a:ln w="25400">
            <a:solidFill>
              <a:srgbClr val="1240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396776" y="1264411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24062"/>
                </a:solidFill>
                <a:latin typeface="微软雅黑"/>
                <a:cs typeface="微软雅黑"/>
              </a:rPr>
              <a:t>数据目标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77364" y="2471420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24062"/>
                </a:solidFill>
                <a:latin typeface="微软雅黑"/>
                <a:cs typeface="微软雅黑"/>
              </a:rPr>
              <a:t>功能管理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124617" y="3233370"/>
            <a:ext cx="1790700" cy="955040"/>
          </a:xfrm>
          <a:custGeom>
            <a:avLst/>
            <a:gdLst/>
            <a:ahLst/>
            <a:cxnLst/>
            <a:rect l="l" t="t" r="r" b="b"/>
            <a:pathLst>
              <a:path w="1790700" h="955039">
                <a:moveTo>
                  <a:pt x="1786465" y="0"/>
                </a:moveTo>
                <a:lnTo>
                  <a:pt x="3877" y="0"/>
                </a:lnTo>
                <a:lnTo>
                  <a:pt x="0" y="3877"/>
                </a:lnTo>
                <a:lnTo>
                  <a:pt x="0" y="950893"/>
                </a:lnTo>
                <a:lnTo>
                  <a:pt x="3877" y="954770"/>
                </a:lnTo>
                <a:lnTo>
                  <a:pt x="1786465" y="954770"/>
                </a:lnTo>
                <a:lnTo>
                  <a:pt x="1790343" y="950893"/>
                </a:lnTo>
                <a:lnTo>
                  <a:pt x="1790343" y="3877"/>
                </a:lnTo>
                <a:lnTo>
                  <a:pt x="178646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24617" y="3233370"/>
            <a:ext cx="1790700" cy="955040"/>
          </a:xfrm>
          <a:custGeom>
            <a:avLst/>
            <a:gdLst/>
            <a:ahLst/>
            <a:cxnLst/>
            <a:rect l="l" t="t" r="r" b="b"/>
            <a:pathLst>
              <a:path w="1790700" h="955039">
                <a:moveTo>
                  <a:pt x="0" y="8659"/>
                </a:moveTo>
                <a:lnTo>
                  <a:pt x="0" y="3877"/>
                </a:lnTo>
                <a:lnTo>
                  <a:pt x="3877" y="0"/>
                </a:lnTo>
                <a:lnTo>
                  <a:pt x="8659" y="0"/>
                </a:lnTo>
                <a:lnTo>
                  <a:pt x="1781683" y="0"/>
                </a:lnTo>
                <a:lnTo>
                  <a:pt x="1786466" y="0"/>
                </a:lnTo>
                <a:lnTo>
                  <a:pt x="1790343" y="3877"/>
                </a:lnTo>
                <a:lnTo>
                  <a:pt x="1790343" y="8659"/>
                </a:lnTo>
                <a:lnTo>
                  <a:pt x="1790343" y="946110"/>
                </a:lnTo>
                <a:lnTo>
                  <a:pt x="1790343" y="950892"/>
                </a:lnTo>
                <a:lnTo>
                  <a:pt x="1786466" y="954770"/>
                </a:lnTo>
                <a:lnTo>
                  <a:pt x="1781683" y="954770"/>
                </a:lnTo>
                <a:lnTo>
                  <a:pt x="8659" y="954770"/>
                </a:lnTo>
                <a:lnTo>
                  <a:pt x="3877" y="954770"/>
                </a:lnTo>
                <a:lnTo>
                  <a:pt x="0" y="950892"/>
                </a:lnTo>
                <a:lnTo>
                  <a:pt x="0" y="946110"/>
                </a:lnTo>
                <a:lnTo>
                  <a:pt x="0" y="8659"/>
                </a:lnTo>
                <a:close/>
              </a:path>
            </a:pathLst>
          </a:custGeom>
          <a:ln w="28575">
            <a:solidFill>
              <a:srgbClr val="2F55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17504" y="3359551"/>
            <a:ext cx="463737" cy="36312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37905" y="3360648"/>
            <a:ext cx="460866" cy="360318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203024" y="3770884"/>
            <a:ext cx="16687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00">
              <a:lnSpc>
                <a:spcPct val="100000"/>
              </a:lnSpc>
              <a:spcBef>
                <a:spcPts val="100"/>
              </a:spcBef>
              <a:tabLst>
                <a:tab pos="1274445" algn="l"/>
              </a:tabLst>
            </a:pPr>
            <a:r>
              <a:rPr sz="1000" dirty="0">
                <a:latin typeface="微软雅黑"/>
                <a:cs typeface="微软雅黑"/>
              </a:rPr>
              <a:t>扫描字段内容	审核 匹配敏感发现规则</a:t>
            </a:r>
            <a:r>
              <a:rPr sz="1000" spc="245" dirty="0">
                <a:latin typeface="微软雅黑"/>
                <a:cs typeface="微软雅黑"/>
              </a:rPr>
              <a:t> </a:t>
            </a:r>
            <a:r>
              <a:rPr sz="1000" dirty="0">
                <a:latin typeface="微软雅黑"/>
                <a:cs typeface="微软雅黑"/>
              </a:rPr>
              <a:t>扫描结果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085810" y="3233370"/>
            <a:ext cx="1711960" cy="955040"/>
          </a:xfrm>
          <a:custGeom>
            <a:avLst/>
            <a:gdLst/>
            <a:ahLst/>
            <a:cxnLst/>
            <a:rect l="l" t="t" r="r" b="b"/>
            <a:pathLst>
              <a:path w="1711959" h="955039">
                <a:moveTo>
                  <a:pt x="1707501" y="0"/>
                </a:moveTo>
                <a:lnTo>
                  <a:pt x="3877" y="0"/>
                </a:lnTo>
                <a:lnTo>
                  <a:pt x="0" y="3877"/>
                </a:lnTo>
                <a:lnTo>
                  <a:pt x="0" y="950893"/>
                </a:lnTo>
                <a:lnTo>
                  <a:pt x="3877" y="954770"/>
                </a:lnTo>
                <a:lnTo>
                  <a:pt x="1707501" y="954770"/>
                </a:lnTo>
                <a:lnTo>
                  <a:pt x="1711378" y="950893"/>
                </a:lnTo>
                <a:lnTo>
                  <a:pt x="1711378" y="3877"/>
                </a:lnTo>
                <a:lnTo>
                  <a:pt x="17075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85810" y="3233370"/>
            <a:ext cx="1711960" cy="955040"/>
          </a:xfrm>
          <a:custGeom>
            <a:avLst/>
            <a:gdLst/>
            <a:ahLst/>
            <a:cxnLst/>
            <a:rect l="l" t="t" r="r" b="b"/>
            <a:pathLst>
              <a:path w="1711959" h="955039">
                <a:moveTo>
                  <a:pt x="0" y="8659"/>
                </a:moveTo>
                <a:lnTo>
                  <a:pt x="0" y="3877"/>
                </a:lnTo>
                <a:lnTo>
                  <a:pt x="3877" y="0"/>
                </a:lnTo>
                <a:lnTo>
                  <a:pt x="8659" y="0"/>
                </a:lnTo>
                <a:lnTo>
                  <a:pt x="1702718" y="0"/>
                </a:lnTo>
                <a:lnTo>
                  <a:pt x="1707501" y="0"/>
                </a:lnTo>
                <a:lnTo>
                  <a:pt x="1711378" y="3877"/>
                </a:lnTo>
                <a:lnTo>
                  <a:pt x="1711378" y="8659"/>
                </a:lnTo>
                <a:lnTo>
                  <a:pt x="1711378" y="946110"/>
                </a:lnTo>
                <a:lnTo>
                  <a:pt x="1711378" y="950892"/>
                </a:lnTo>
                <a:lnTo>
                  <a:pt x="1707501" y="954770"/>
                </a:lnTo>
                <a:lnTo>
                  <a:pt x="1702718" y="954770"/>
                </a:lnTo>
                <a:lnTo>
                  <a:pt x="8659" y="954770"/>
                </a:lnTo>
                <a:lnTo>
                  <a:pt x="3877" y="954770"/>
                </a:lnTo>
                <a:lnTo>
                  <a:pt x="0" y="950892"/>
                </a:lnTo>
                <a:lnTo>
                  <a:pt x="0" y="946110"/>
                </a:lnTo>
                <a:lnTo>
                  <a:pt x="0" y="8659"/>
                </a:lnTo>
                <a:close/>
              </a:path>
            </a:pathLst>
          </a:custGeom>
          <a:ln w="28575">
            <a:solidFill>
              <a:srgbClr val="2F55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341369" y="3362356"/>
            <a:ext cx="437894" cy="357513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123836" y="3360953"/>
            <a:ext cx="442202" cy="360317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230117" y="3770884"/>
            <a:ext cx="14452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0" marR="5080" indent="-127000">
              <a:lnSpc>
                <a:spcPct val="100000"/>
              </a:lnSpc>
              <a:spcBef>
                <a:spcPts val="100"/>
              </a:spcBef>
              <a:tabLst>
                <a:tab pos="796925" algn="l"/>
                <a:tab pos="987425" algn="l"/>
              </a:tabLst>
            </a:pPr>
            <a:r>
              <a:rPr sz="1000" dirty="0">
                <a:latin typeface="微软雅黑"/>
                <a:cs typeface="微软雅黑"/>
              </a:rPr>
              <a:t>灵活配置脱	自定义脱敏 敏规则		规则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331581" y="2409447"/>
            <a:ext cx="459429" cy="357513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31582" y="1756537"/>
            <a:ext cx="459429" cy="485611"/>
          </a:xfrm>
          <a:prstGeom prst="rect">
            <a:avLst/>
          </a:prstGeom>
          <a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31581" y="2959951"/>
            <a:ext cx="390515" cy="323864"/>
          </a:xfrm>
          <a:prstGeom prst="rect">
            <a:avLst/>
          </a:prstGeom>
          <a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331581" y="3457202"/>
            <a:ext cx="353186" cy="340688"/>
          </a:xfrm>
          <a:prstGeom prst="rect">
            <a:avLst/>
          </a:prstGeom>
          <a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32494" y="3088004"/>
            <a:ext cx="1447165" cy="0"/>
          </a:xfrm>
          <a:custGeom>
            <a:avLst/>
            <a:gdLst/>
            <a:ahLst/>
            <a:cxnLst/>
            <a:rect l="l" t="t" r="r" b="b"/>
            <a:pathLst>
              <a:path w="1447164">
                <a:moveTo>
                  <a:pt x="0" y="0"/>
                </a:moveTo>
                <a:lnTo>
                  <a:pt x="1446809" y="0"/>
                </a:lnTo>
              </a:path>
            </a:pathLst>
          </a:custGeom>
          <a:ln w="3175">
            <a:solidFill>
              <a:srgbClr val="5372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32296" y="2805429"/>
            <a:ext cx="1447800" cy="281940"/>
          </a:xfrm>
          <a:custGeom>
            <a:avLst/>
            <a:gdLst/>
            <a:ahLst/>
            <a:cxnLst/>
            <a:rect l="l" t="t" r="r" b="b"/>
            <a:pathLst>
              <a:path w="1447800" h="281939">
                <a:moveTo>
                  <a:pt x="0" y="281939"/>
                </a:moveTo>
                <a:lnTo>
                  <a:pt x="1447205" y="281939"/>
                </a:lnTo>
                <a:lnTo>
                  <a:pt x="1447205" y="0"/>
                </a:lnTo>
                <a:lnTo>
                  <a:pt x="0" y="0"/>
                </a:lnTo>
                <a:lnTo>
                  <a:pt x="0" y="281939"/>
                </a:lnTo>
                <a:close/>
              </a:path>
            </a:pathLst>
          </a:custGeom>
          <a:solidFill>
            <a:srgbClr val="537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33011" y="2804795"/>
            <a:ext cx="1445895" cy="0"/>
          </a:xfrm>
          <a:custGeom>
            <a:avLst/>
            <a:gdLst/>
            <a:ahLst/>
            <a:cxnLst/>
            <a:rect l="l" t="t" r="r" b="b"/>
            <a:pathLst>
              <a:path w="1445895">
                <a:moveTo>
                  <a:pt x="0" y="0"/>
                </a:moveTo>
                <a:lnTo>
                  <a:pt x="1445775" y="0"/>
                </a:lnTo>
              </a:path>
            </a:pathLst>
          </a:custGeom>
          <a:ln w="3175">
            <a:solidFill>
              <a:srgbClr val="5372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32296" y="2804354"/>
            <a:ext cx="1447800" cy="285115"/>
          </a:xfrm>
          <a:custGeom>
            <a:avLst/>
            <a:gdLst/>
            <a:ahLst/>
            <a:cxnLst/>
            <a:rect l="l" t="t" r="r" b="b"/>
            <a:pathLst>
              <a:path w="1447800" h="285114">
                <a:moveTo>
                  <a:pt x="0" y="2581"/>
                </a:moveTo>
                <a:lnTo>
                  <a:pt x="0" y="1155"/>
                </a:lnTo>
                <a:lnTo>
                  <a:pt x="1155" y="0"/>
                </a:lnTo>
                <a:lnTo>
                  <a:pt x="2581" y="0"/>
                </a:lnTo>
                <a:lnTo>
                  <a:pt x="1444625" y="0"/>
                </a:lnTo>
                <a:lnTo>
                  <a:pt x="1446050" y="0"/>
                </a:lnTo>
                <a:lnTo>
                  <a:pt x="1447206" y="1155"/>
                </a:lnTo>
                <a:lnTo>
                  <a:pt x="1447206" y="2581"/>
                </a:lnTo>
                <a:lnTo>
                  <a:pt x="1447206" y="282027"/>
                </a:lnTo>
                <a:lnTo>
                  <a:pt x="1447206" y="283453"/>
                </a:lnTo>
                <a:lnTo>
                  <a:pt x="1446050" y="284609"/>
                </a:lnTo>
                <a:lnTo>
                  <a:pt x="1444625" y="284609"/>
                </a:lnTo>
                <a:lnTo>
                  <a:pt x="2581" y="284609"/>
                </a:lnTo>
                <a:lnTo>
                  <a:pt x="1155" y="284609"/>
                </a:lnTo>
                <a:lnTo>
                  <a:pt x="0" y="283453"/>
                </a:lnTo>
                <a:lnTo>
                  <a:pt x="0" y="282027"/>
                </a:lnTo>
                <a:lnTo>
                  <a:pt x="0" y="2581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232296" y="2831084"/>
            <a:ext cx="144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664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微软雅黑"/>
                <a:cs typeface="微软雅黑"/>
              </a:rPr>
              <a:t>敏感数据自动发现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212177" y="3089275"/>
            <a:ext cx="1457325" cy="0"/>
          </a:xfrm>
          <a:custGeom>
            <a:avLst/>
            <a:gdLst/>
            <a:ahLst/>
            <a:cxnLst/>
            <a:rect l="l" t="t" r="r" b="b"/>
            <a:pathLst>
              <a:path w="1457325">
                <a:moveTo>
                  <a:pt x="0" y="0"/>
                </a:moveTo>
                <a:lnTo>
                  <a:pt x="1457211" y="0"/>
                </a:lnTo>
              </a:path>
            </a:pathLst>
          </a:custGeom>
          <a:ln w="3175">
            <a:solidFill>
              <a:srgbClr val="5372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212155" y="2818129"/>
            <a:ext cx="1457325" cy="270510"/>
          </a:xfrm>
          <a:custGeom>
            <a:avLst/>
            <a:gdLst/>
            <a:ahLst/>
            <a:cxnLst/>
            <a:rect l="l" t="t" r="r" b="b"/>
            <a:pathLst>
              <a:path w="1457325" h="270510">
                <a:moveTo>
                  <a:pt x="0" y="270510"/>
                </a:moveTo>
                <a:lnTo>
                  <a:pt x="1457255" y="270510"/>
                </a:lnTo>
                <a:lnTo>
                  <a:pt x="1457255" y="0"/>
                </a:lnTo>
                <a:lnTo>
                  <a:pt x="0" y="0"/>
                </a:lnTo>
                <a:lnTo>
                  <a:pt x="0" y="270510"/>
                </a:lnTo>
                <a:close/>
              </a:path>
            </a:pathLst>
          </a:custGeom>
          <a:solidFill>
            <a:srgbClr val="537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212184" y="2817495"/>
            <a:ext cx="1457325" cy="0"/>
          </a:xfrm>
          <a:custGeom>
            <a:avLst/>
            <a:gdLst/>
            <a:ahLst/>
            <a:cxnLst/>
            <a:rect l="l" t="t" r="r" b="b"/>
            <a:pathLst>
              <a:path w="1457325">
                <a:moveTo>
                  <a:pt x="0" y="0"/>
                </a:moveTo>
                <a:lnTo>
                  <a:pt x="1457196" y="0"/>
                </a:lnTo>
              </a:path>
            </a:pathLst>
          </a:custGeom>
          <a:ln w="3175">
            <a:solidFill>
              <a:srgbClr val="5372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212155" y="2816411"/>
            <a:ext cx="1457325" cy="274320"/>
          </a:xfrm>
          <a:custGeom>
            <a:avLst/>
            <a:gdLst/>
            <a:ahLst/>
            <a:cxnLst/>
            <a:rect l="l" t="t" r="r" b="b"/>
            <a:pathLst>
              <a:path w="1457325" h="274319">
                <a:moveTo>
                  <a:pt x="0" y="2484"/>
                </a:moveTo>
                <a:lnTo>
                  <a:pt x="0" y="1112"/>
                </a:lnTo>
                <a:lnTo>
                  <a:pt x="1112" y="0"/>
                </a:lnTo>
                <a:lnTo>
                  <a:pt x="2484" y="0"/>
                </a:lnTo>
                <a:lnTo>
                  <a:pt x="1454771" y="0"/>
                </a:lnTo>
                <a:lnTo>
                  <a:pt x="1456144" y="0"/>
                </a:lnTo>
                <a:lnTo>
                  <a:pt x="1457256" y="1112"/>
                </a:lnTo>
                <a:lnTo>
                  <a:pt x="1457256" y="2484"/>
                </a:lnTo>
                <a:lnTo>
                  <a:pt x="1457256" y="271469"/>
                </a:lnTo>
                <a:lnTo>
                  <a:pt x="1457256" y="272841"/>
                </a:lnTo>
                <a:lnTo>
                  <a:pt x="1456144" y="273954"/>
                </a:lnTo>
                <a:lnTo>
                  <a:pt x="1454771" y="273954"/>
                </a:lnTo>
                <a:lnTo>
                  <a:pt x="2484" y="273954"/>
                </a:lnTo>
                <a:lnTo>
                  <a:pt x="1112" y="273954"/>
                </a:lnTo>
                <a:lnTo>
                  <a:pt x="0" y="272841"/>
                </a:lnTo>
                <a:lnTo>
                  <a:pt x="0" y="271469"/>
                </a:lnTo>
                <a:lnTo>
                  <a:pt x="0" y="2484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212155" y="2849371"/>
            <a:ext cx="145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微软雅黑"/>
                <a:cs typeface="微软雅黑"/>
              </a:rPr>
              <a:t>敏感数据脱敏定义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138355" y="4578984"/>
            <a:ext cx="1635125" cy="0"/>
          </a:xfrm>
          <a:custGeom>
            <a:avLst/>
            <a:gdLst/>
            <a:ahLst/>
            <a:cxnLst/>
            <a:rect l="l" t="t" r="r" b="b"/>
            <a:pathLst>
              <a:path w="1635125">
                <a:moveTo>
                  <a:pt x="0" y="0"/>
                </a:moveTo>
                <a:lnTo>
                  <a:pt x="1635088" y="0"/>
                </a:lnTo>
              </a:path>
            </a:pathLst>
          </a:custGeom>
          <a:ln w="3175">
            <a:solidFill>
              <a:srgbClr val="5372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137539" y="4301490"/>
            <a:ext cx="1637030" cy="276860"/>
          </a:xfrm>
          <a:custGeom>
            <a:avLst/>
            <a:gdLst/>
            <a:ahLst/>
            <a:cxnLst/>
            <a:rect l="l" t="t" r="r" b="b"/>
            <a:pathLst>
              <a:path w="1637029" h="276860">
                <a:moveTo>
                  <a:pt x="0" y="276860"/>
                </a:moveTo>
                <a:lnTo>
                  <a:pt x="1636721" y="276860"/>
                </a:lnTo>
                <a:lnTo>
                  <a:pt x="1636721" y="0"/>
                </a:lnTo>
                <a:lnTo>
                  <a:pt x="0" y="0"/>
                </a:lnTo>
                <a:lnTo>
                  <a:pt x="0" y="276860"/>
                </a:lnTo>
                <a:close/>
              </a:path>
            </a:pathLst>
          </a:custGeom>
          <a:solidFill>
            <a:srgbClr val="537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137840" y="4300854"/>
            <a:ext cx="1636395" cy="0"/>
          </a:xfrm>
          <a:custGeom>
            <a:avLst/>
            <a:gdLst/>
            <a:ahLst/>
            <a:cxnLst/>
            <a:rect l="l" t="t" r="r" b="b"/>
            <a:pathLst>
              <a:path w="1636395">
                <a:moveTo>
                  <a:pt x="0" y="0"/>
                </a:moveTo>
                <a:lnTo>
                  <a:pt x="1636119" y="0"/>
                </a:lnTo>
              </a:path>
            </a:pathLst>
          </a:custGeom>
          <a:ln w="3175">
            <a:solidFill>
              <a:srgbClr val="5372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137539" y="4300022"/>
            <a:ext cx="1637030" cy="279400"/>
          </a:xfrm>
          <a:custGeom>
            <a:avLst/>
            <a:gdLst/>
            <a:ahLst/>
            <a:cxnLst/>
            <a:rect l="l" t="t" r="r" b="b"/>
            <a:pathLst>
              <a:path w="1637029" h="279400">
                <a:moveTo>
                  <a:pt x="0" y="2532"/>
                </a:moveTo>
                <a:lnTo>
                  <a:pt x="0" y="1133"/>
                </a:lnTo>
                <a:lnTo>
                  <a:pt x="1133" y="0"/>
                </a:lnTo>
                <a:lnTo>
                  <a:pt x="2532" y="0"/>
                </a:lnTo>
                <a:lnTo>
                  <a:pt x="1634188" y="0"/>
                </a:lnTo>
                <a:lnTo>
                  <a:pt x="1635587" y="0"/>
                </a:lnTo>
                <a:lnTo>
                  <a:pt x="1636721" y="1133"/>
                </a:lnTo>
                <a:lnTo>
                  <a:pt x="1636721" y="2532"/>
                </a:lnTo>
                <a:lnTo>
                  <a:pt x="1636721" y="276747"/>
                </a:lnTo>
                <a:lnTo>
                  <a:pt x="1636721" y="278146"/>
                </a:lnTo>
                <a:lnTo>
                  <a:pt x="1635587" y="279280"/>
                </a:lnTo>
                <a:lnTo>
                  <a:pt x="1634188" y="279280"/>
                </a:lnTo>
                <a:lnTo>
                  <a:pt x="2532" y="279280"/>
                </a:lnTo>
                <a:lnTo>
                  <a:pt x="1133" y="279280"/>
                </a:lnTo>
                <a:lnTo>
                  <a:pt x="0" y="278146"/>
                </a:lnTo>
                <a:lnTo>
                  <a:pt x="0" y="276747"/>
                </a:lnTo>
                <a:lnTo>
                  <a:pt x="0" y="2532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137539" y="4321555"/>
            <a:ext cx="16370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微软雅黑"/>
                <a:cs typeface="微软雅黑"/>
              </a:rPr>
              <a:t>数据一致性脱敏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108250" y="4301490"/>
            <a:ext cx="1626870" cy="280670"/>
          </a:xfrm>
          <a:custGeom>
            <a:avLst/>
            <a:gdLst/>
            <a:ahLst/>
            <a:cxnLst/>
            <a:rect l="l" t="t" r="r" b="b"/>
            <a:pathLst>
              <a:path w="1626870" h="280670">
                <a:moveTo>
                  <a:pt x="0" y="280669"/>
                </a:moveTo>
                <a:lnTo>
                  <a:pt x="1626671" y="280669"/>
                </a:lnTo>
                <a:lnTo>
                  <a:pt x="1626671" y="0"/>
                </a:lnTo>
                <a:lnTo>
                  <a:pt x="0" y="0"/>
                </a:lnTo>
                <a:lnTo>
                  <a:pt x="0" y="280669"/>
                </a:lnTo>
                <a:close/>
              </a:path>
            </a:pathLst>
          </a:custGeom>
          <a:solidFill>
            <a:srgbClr val="537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108602" y="4300854"/>
            <a:ext cx="1626235" cy="0"/>
          </a:xfrm>
          <a:custGeom>
            <a:avLst/>
            <a:gdLst/>
            <a:ahLst/>
            <a:cxnLst/>
            <a:rect l="l" t="t" r="r" b="b"/>
            <a:pathLst>
              <a:path w="1626234">
                <a:moveTo>
                  <a:pt x="0" y="0"/>
                </a:moveTo>
                <a:lnTo>
                  <a:pt x="1625967" y="0"/>
                </a:lnTo>
              </a:path>
            </a:pathLst>
          </a:custGeom>
          <a:ln w="3175">
            <a:solidFill>
              <a:srgbClr val="5372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108250" y="4300022"/>
            <a:ext cx="1626870" cy="292100"/>
          </a:xfrm>
          <a:custGeom>
            <a:avLst/>
            <a:gdLst/>
            <a:ahLst/>
            <a:cxnLst/>
            <a:rect l="l" t="t" r="r" b="b"/>
            <a:pathLst>
              <a:path w="1626870" h="292100">
                <a:moveTo>
                  <a:pt x="0" y="2647"/>
                </a:moveTo>
                <a:lnTo>
                  <a:pt x="0" y="1185"/>
                </a:lnTo>
                <a:lnTo>
                  <a:pt x="1185" y="0"/>
                </a:lnTo>
                <a:lnTo>
                  <a:pt x="2647" y="0"/>
                </a:lnTo>
                <a:lnTo>
                  <a:pt x="1624024" y="0"/>
                </a:lnTo>
                <a:lnTo>
                  <a:pt x="1625486" y="0"/>
                </a:lnTo>
                <a:lnTo>
                  <a:pt x="1626671" y="1185"/>
                </a:lnTo>
                <a:lnTo>
                  <a:pt x="1626671" y="2647"/>
                </a:lnTo>
                <a:lnTo>
                  <a:pt x="1626671" y="289250"/>
                </a:lnTo>
                <a:lnTo>
                  <a:pt x="1626671" y="290712"/>
                </a:lnTo>
                <a:lnTo>
                  <a:pt x="1625486" y="291898"/>
                </a:lnTo>
                <a:lnTo>
                  <a:pt x="1624024" y="291898"/>
                </a:lnTo>
                <a:lnTo>
                  <a:pt x="2647" y="291898"/>
                </a:lnTo>
                <a:lnTo>
                  <a:pt x="1185" y="291898"/>
                </a:lnTo>
                <a:lnTo>
                  <a:pt x="0" y="290712"/>
                </a:lnTo>
                <a:lnTo>
                  <a:pt x="0" y="289250"/>
                </a:lnTo>
                <a:lnTo>
                  <a:pt x="0" y="2647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138214" y="4877434"/>
            <a:ext cx="1635760" cy="0"/>
          </a:xfrm>
          <a:custGeom>
            <a:avLst/>
            <a:gdLst/>
            <a:ahLst/>
            <a:cxnLst/>
            <a:rect l="l" t="t" r="r" b="b"/>
            <a:pathLst>
              <a:path w="1635760">
                <a:moveTo>
                  <a:pt x="0" y="0"/>
                </a:moveTo>
                <a:lnTo>
                  <a:pt x="1635370" y="0"/>
                </a:lnTo>
              </a:path>
            </a:pathLst>
          </a:custGeom>
          <a:ln w="3175">
            <a:solidFill>
              <a:srgbClr val="5372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137539" y="4589779"/>
            <a:ext cx="1637030" cy="287020"/>
          </a:xfrm>
          <a:custGeom>
            <a:avLst/>
            <a:gdLst/>
            <a:ahLst/>
            <a:cxnLst/>
            <a:rect l="l" t="t" r="r" b="b"/>
            <a:pathLst>
              <a:path w="1637029" h="287020">
                <a:moveTo>
                  <a:pt x="0" y="287020"/>
                </a:moveTo>
                <a:lnTo>
                  <a:pt x="1636721" y="287020"/>
                </a:lnTo>
                <a:lnTo>
                  <a:pt x="1636721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537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138682" y="4589145"/>
            <a:ext cx="1634489" cy="0"/>
          </a:xfrm>
          <a:custGeom>
            <a:avLst/>
            <a:gdLst/>
            <a:ahLst/>
            <a:cxnLst/>
            <a:rect l="l" t="t" r="r" b="b"/>
            <a:pathLst>
              <a:path w="1634489">
                <a:moveTo>
                  <a:pt x="0" y="0"/>
                </a:moveTo>
                <a:lnTo>
                  <a:pt x="1634435" y="0"/>
                </a:lnTo>
              </a:path>
            </a:pathLst>
          </a:custGeom>
          <a:ln w="3175">
            <a:solidFill>
              <a:srgbClr val="5372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137539" y="4589115"/>
            <a:ext cx="1637030" cy="288925"/>
          </a:xfrm>
          <a:custGeom>
            <a:avLst/>
            <a:gdLst/>
            <a:ahLst/>
            <a:cxnLst/>
            <a:rect l="l" t="t" r="r" b="b"/>
            <a:pathLst>
              <a:path w="1637029" h="288925">
                <a:moveTo>
                  <a:pt x="0" y="2618"/>
                </a:moveTo>
                <a:lnTo>
                  <a:pt x="0" y="1172"/>
                </a:lnTo>
                <a:lnTo>
                  <a:pt x="1172" y="0"/>
                </a:lnTo>
                <a:lnTo>
                  <a:pt x="2618" y="0"/>
                </a:lnTo>
                <a:lnTo>
                  <a:pt x="1634102" y="0"/>
                </a:lnTo>
                <a:lnTo>
                  <a:pt x="1635549" y="0"/>
                </a:lnTo>
                <a:lnTo>
                  <a:pt x="1636721" y="1172"/>
                </a:lnTo>
                <a:lnTo>
                  <a:pt x="1636721" y="2618"/>
                </a:lnTo>
                <a:lnTo>
                  <a:pt x="1636721" y="286197"/>
                </a:lnTo>
                <a:lnTo>
                  <a:pt x="1636721" y="287643"/>
                </a:lnTo>
                <a:lnTo>
                  <a:pt x="1635549" y="288816"/>
                </a:lnTo>
                <a:lnTo>
                  <a:pt x="1634102" y="288816"/>
                </a:lnTo>
                <a:lnTo>
                  <a:pt x="2618" y="288816"/>
                </a:lnTo>
                <a:lnTo>
                  <a:pt x="1172" y="288816"/>
                </a:lnTo>
                <a:lnTo>
                  <a:pt x="0" y="287643"/>
                </a:lnTo>
                <a:lnTo>
                  <a:pt x="0" y="286197"/>
                </a:lnTo>
                <a:lnTo>
                  <a:pt x="0" y="2618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109348" y="4887595"/>
            <a:ext cx="1624965" cy="0"/>
          </a:xfrm>
          <a:custGeom>
            <a:avLst/>
            <a:gdLst/>
            <a:ahLst/>
            <a:cxnLst/>
            <a:rect l="l" t="t" r="r" b="b"/>
            <a:pathLst>
              <a:path w="1624965">
                <a:moveTo>
                  <a:pt x="0" y="0"/>
                </a:moveTo>
                <a:lnTo>
                  <a:pt x="1624475" y="0"/>
                </a:lnTo>
              </a:path>
            </a:pathLst>
          </a:custGeom>
          <a:ln w="3175">
            <a:solidFill>
              <a:srgbClr val="5372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108250" y="4582159"/>
            <a:ext cx="1626870" cy="304800"/>
          </a:xfrm>
          <a:custGeom>
            <a:avLst/>
            <a:gdLst/>
            <a:ahLst/>
            <a:cxnLst/>
            <a:rect l="l" t="t" r="r" b="b"/>
            <a:pathLst>
              <a:path w="1626870" h="304800">
                <a:moveTo>
                  <a:pt x="0" y="304800"/>
                </a:moveTo>
                <a:lnTo>
                  <a:pt x="1626671" y="304800"/>
                </a:lnTo>
                <a:lnTo>
                  <a:pt x="1626671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537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108675" y="4581525"/>
            <a:ext cx="1626235" cy="0"/>
          </a:xfrm>
          <a:custGeom>
            <a:avLst/>
            <a:gdLst/>
            <a:ahLst/>
            <a:cxnLst/>
            <a:rect l="l" t="t" r="r" b="b"/>
            <a:pathLst>
              <a:path w="1626234">
                <a:moveTo>
                  <a:pt x="0" y="0"/>
                </a:moveTo>
                <a:lnTo>
                  <a:pt x="1625822" y="0"/>
                </a:lnTo>
              </a:path>
            </a:pathLst>
          </a:custGeom>
          <a:ln w="3175">
            <a:solidFill>
              <a:srgbClr val="5372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108250" y="4580703"/>
            <a:ext cx="1626870" cy="307340"/>
          </a:xfrm>
          <a:custGeom>
            <a:avLst/>
            <a:gdLst/>
            <a:ahLst/>
            <a:cxnLst/>
            <a:rect l="l" t="t" r="r" b="b"/>
            <a:pathLst>
              <a:path w="1626870" h="307339">
                <a:moveTo>
                  <a:pt x="0" y="2784"/>
                </a:moveTo>
                <a:lnTo>
                  <a:pt x="0" y="1246"/>
                </a:lnTo>
                <a:lnTo>
                  <a:pt x="1246" y="0"/>
                </a:lnTo>
                <a:lnTo>
                  <a:pt x="2784" y="0"/>
                </a:lnTo>
                <a:lnTo>
                  <a:pt x="1623887" y="0"/>
                </a:lnTo>
                <a:lnTo>
                  <a:pt x="1625424" y="0"/>
                </a:lnTo>
                <a:lnTo>
                  <a:pt x="1626671" y="1246"/>
                </a:lnTo>
                <a:lnTo>
                  <a:pt x="1626671" y="2784"/>
                </a:lnTo>
                <a:lnTo>
                  <a:pt x="1626671" y="304256"/>
                </a:lnTo>
                <a:lnTo>
                  <a:pt x="1626671" y="305794"/>
                </a:lnTo>
                <a:lnTo>
                  <a:pt x="1625424" y="307041"/>
                </a:lnTo>
                <a:lnTo>
                  <a:pt x="1623887" y="307041"/>
                </a:lnTo>
                <a:lnTo>
                  <a:pt x="2784" y="307041"/>
                </a:lnTo>
                <a:lnTo>
                  <a:pt x="1246" y="307041"/>
                </a:lnTo>
                <a:lnTo>
                  <a:pt x="0" y="305794"/>
                </a:lnTo>
                <a:lnTo>
                  <a:pt x="0" y="304256"/>
                </a:lnTo>
                <a:lnTo>
                  <a:pt x="0" y="2784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213923" y="4617933"/>
            <a:ext cx="1475740" cy="245110"/>
          </a:xfrm>
          <a:custGeom>
            <a:avLst/>
            <a:gdLst/>
            <a:ahLst/>
            <a:cxnLst/>
            <a:rect l="l" t="t" r="r" b="b"/>
            <a:pathLst>
              <a:path w="1475740" h="245110">
                <a:moveTo>
                  <a:pt x="0" y="0"/>
                </a:moveTo>
                <a:lnTo>
                  <a:pt x="1475256" y="0"/>
                </a:lnTo>
                <a:lnTo>
                  <a:pt x="1475256" y="244635"/>
                </a:lnTo>
                <a:lnTo>
                  <a:pt x="0" y="244635"/>
                </a:lnTo>
                <a:lnTo>
                  <a:pt x="0" y="0"/>
                </a:lnTo>
                <a:close/>
              </a:path>
            </a:pathLst>
          </a:custGeom>
          <a:solidFill>
            <a:srgbClr val="537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137610" y="5188584"/>
            <a:ext cx="1637030" cy="0"/>
          </a:xfrm>
          <a:custGeom>
            <a:avLst/>
            <a:gdLst/>
            <a:ahLst/>
            <a:cxnLst/>
            <a:rect l="l" t="t" r="r" b="b"/>
            <a:pathLst>
              <a:path w="1637029">
                <a:moveTo>
                  <a:pt x="0" y="0"/>
                </a:moveTo>
                <a:lnTo>
                  <a:pt x="1636579" y="0"/>
                </a:lnTo>
              </a:path>
            </a:pathLst>
          </a:custGeom>
          <a:ln w="3175">
            <a:solidFill>
              <a:srgbClr val="5372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137539" y="4889500"/>
            <a:ext cx="1637030" cy="298450"/>
          </a:xfrm>
          <a:custGeom>
            <a:avLst/>
            <a:gdLst/>
            <a:ahLst/>
            <a:cxnLst/>
            <a:rect l="l" t="t" r="r" b="b"/>
            <a:pathLst>
              <a:path w="1637029" h="298450">
                <a:moveTo>
                  <a:pt x="0" y="298450"/>
                </a:moveTo>
                <a:lnTo>
                  <a:pt x="1636721" y="298450"/>
                </a:lnTo>
                <a:lnTo>
                  <a:pt x="1636721" y="0"/>
                </a:lnTo>
                <a:lnTo>
                  <a:pt x="0" y="0"/>
                </a:lnTo>
                <a:lnTo>
                  <a:pt x="0" y="298450"/>
                </a:lnTo>
                <a:close/>
              </a:path>
            </a:pathLst>
          </a:custGeom>
          <a:solidFill>
            <a:srgbClr val="537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137646" y="4888865"/>
            <a:ext cx="1637030" cy="0"/>
          </a:xfrm>
          <a:custGeom>
            <a:avLst/>
            <a:gdLst/>
            <a:ahLst/>
            <a:cxnLst/>
            <a:rect l="l" t="t" r="r" b="b"/>
            <a:pathLst>
              <a:path w="1637029">
                <a:moveTo>
                  <a:pt x="0" y="0"/>
                </a:moveTo>
                <a:lnTo>
                  <a:pt x="1636507" y="0"/>
                </a:lnTo>
              </a:path>
            </a:pathLst>
          </a:custGeom>
          <a:ln w="3175">
            <a:solidFill>
              <a:srgbClr val="5372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137539" y="4887746"/>
            <a:ext cx="1637030" cy="302260"/>
          </a:xfrm>
          <a:custGeom>
            <a:avLst/>
            <a:gdLst/>
            <a:ahLst/>
            <a:cxnLst/>
            <a:rect l="l" t="t" r="r" b="b"/>
            <a:pathLst>
              <a:path w="1637029" h="302260">
                <a:moveTo>
                  <a:pt x="0" y="2738"/>
                </a:moveTo>
                <a:lnTo>
                  <a:pt x="0" y="1226"/>
                </a:lnTo>
                <a:lnTo>
                  <a:pt x="1226" y="0"/>
                </a:lnTo>
                <a:lnTo>
                  <a:pt x="2738" y="0"/>
                </a:lnTo>
                <a:lnTo>
                  <a:pt x="1633982" y="0"/>
                </a:lnTo>
                <a:lnTo>
                  <a:pt x="1635495" y="0"/>
                </a:lnTo>
                <a:lnTo>
                  <a:pt x="1636721" y="1226"/>
                </a:lnTo>
                <a:lnTo>
                  <a:pt x="1636721" y="2738"/>
                </a:lnTo>
                <a:lnTo>
                  <a:pt x="1636721" y="299255"/>
                </a:lnTo>
                <a:lnTo>
                  <a:pt x="1636721" y="300767"/>
                </a:lnTo>
                <a:lnTo>
                  <a:pt x="1635495" y="301994"/>
                </a:lnTo>
                <a:lnTo>
                  <a:pt x="1633982" y="301994"/>
                </a:lnTo>
                <a:lnTo>
                  <a:pt x="2738" y="301994"/>
                </a:lnTo>
                <a:lnTo>
                  <a:pt x="1226" y="301994"/>
                </a:lnTo>
                <a:lnTo>
                  <a:pt x="0" y="300767"/>
                </a:lnTo>
                <a:lnTo>
                  <a:pt x="0" y="299255"/>
                </a:lnTo>
                <a:lnTo>
                  <a:pt x="0" y="2738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599189" y="4913622"/>
            <a:ext cx="640715" cy="245110"/>
          </a:xfrm>
          <a:custGeom>
            <a:avLst/>
            <a:gdLst/>
            <a:ahLst/>
            <a:cxnLst/>
            <a:rect l="l" t="t" r="r" b="b"/>
            <a:pathLst>
              <a:path w="640714" h="245110">
                <a:moveTo>
                  <a:pt x="0" y="0"/>
                </a:moveTo>
                <a:lnTo>
                  <a:pt x="640204" y="0"/>
                </a:lnTo>
                <a:lnTo>
                  <a:pt x="640204" y="244635"/>
                </a:lnTo>
                <a:lnTo>
                  <a:pt x="0" y="244635"/>
                </a:lnTo>
                <a:lnTo>
                  <a:pt x="0" y="0"/>
                </a:lnTo>
                <a:close/>
              </a:path>
            </a:pathLst>
          </a:custGeom>
          <a:solidFill>
            <a:srgbClr val="537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4137539" y="4611116"/>
            <a:ext cx="163703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164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微软雅黑"/>
                <a:cs typeface="微软雅黑"/>
              </a:rPr>
              <a:t>原库脱敏</a:t>
            </a:r>
            <a:endParaRPr sz="1200">
              <a:latin typeface="微软雅黑"/>
              <a:cs typeface="微软雅黑"/>
            </a:endParaRPr>
          </a:p>
          <a:p>
            <a:pPr marL="476884">
              <a:lnSpc>
                <a:spcPct val="100000"/>
              </a:lnSpc>
              <a:spcBef>
                <a:spcPts val="1080"/>
              </a:spcBef>
            </a:pPr>
            <a:r>
              <a:rPr sz="1200" dirty="0">
                <a:solidFill>
                  <a:srgbClr val="FFFFFF"/>
                </a:solidFill>
                <a:latin typeface="微软雅黑"/>
                <a:cs typeface="微软雅黑"/>
              </a:rPr>
              <a:t>数据复敏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3818809" y="1124743"/>
            <a:ext cx="4255770" cy="1318260"/>
          </a:xfrm>
          <a:custGeom>
            <a:avLst/>
            <a:gdLst/>
            <a:ahLst/>
            <a:cxnLst/>
            <a:rect l="l" t="t" r="r" b="b"/>
            <a:pathLst>
              <a:path w="4255770" h="1318260">
                <a:moveTo>
                  <a:pt x="3680985" y="0"/>
                </a:moveTo>
                <a:lnTo>
                  <a:pt x="574488" y="0"/>
                </a:lnTo>
                <a:lnTo>
                  <a:pt x="529604" y="1982"/>
                </a:lnTo>
                <a:lnTo>
                  <a:pt x="485662" y="7831"/>
                </a:lnTo>
                <a:lnTo>
                  <a:pt x="442792" y="17402"/>
                </a:lnTo>
                <a:lnTo>
                  <a:pt x="401119" y="30546"/>
                </a:lnTo>
                <a:lnTo>
                  <a:pt x="360774" y="47118"/>
                </a:lnTo>
                <a:lnTo>
                  <a:pt x="321882" y="66972"/>
                </a:lnTo>
                <a:lnTo>
                  <a:pt x="284573" y="89961"/>
                </a:lnTo>
                <a:lnTo>
                  <a:pt x="248974" y="115938"/>
                </a:lnTo>
                <a:lnTo>
                  <a:pt x="215213" y="144756"/>
                </a:lnTo>
                <a:lnTo>
                  <a:pt x="183418" y="176271"/>
                </a:lnTo>
                <a:lnTo>
                  <a:pt x="153716" y="210334"/>
                </a:lnTo>
                <a:lnTo>
                  <a:pt x="126237" y="246800"/>
                </a:lnTo>
                <a:lnTo>
                  <a:pt x="101107" y="285522"/>
                </a:lnTo>
                <a:lnTo>
                  <a:pt x="78454" y="326354"/>
                </a:lnTo>
                <a:lnTo>
                  <a:pt x="58407" y="369149"/>
                </a:lnTo>
                <a:lnTo>
                  <a:pt x="41093" y="413761"/>
                </a:lnTo>
                <a:lnTo>
                  <a:pt x="26641" y="460043"/>
                </a:lnTo>
                <a:lnTo>
                  <a:pt x="15177" y="507849"/>
                </a:lnTo>
                <a:lnTo>
                  <a:pt x="6830" y="557032"/>
                </a:lnTo>
                <a:lnTo>
                  <a:pt x="1729" y="607447"/>
                </a:lnTo>
                <a:lnTo>
                  <a:pt x="0" y="658945"/>
                </a:lnTo>
                <a:lnTo>
                  <a:pt x="0" y="1317891"/>
                </a:lnTo>
                <a:lnTo>
                  <a:pt x="4255474" y="1317891"/>
                </a:lnTo>
                <a:lnTo>
                  <a:pt x="4255474" y="658945"/>
                </a:lnTo>
                <a:lnTo>
                  <a:pt x="4253745" y="607447"/>
                </a:lnTo>
                <a:lnTo>
                  <a:pt x="4248643" y="557032"/>
                </a:lnTo>
                <a:lnTo>
                  <a:pt x="4240296" y="507849"/>
                </a:lnTo>
                <a:lnTo>
                  <a:pt x="4228833" y="460043"/>
                </a:lnTo>
                <a:lnTo>
                  <a:pt x="4214380" y="413761"/>
                </a:lnTo>
                <a:lnTo>
                  <a:pt x="4197066" y="369149"/>
                </a:lnTo>
                <a:lnTo>
                  <a:pt x="4177019" y="326354"/>
                </a:lnTo>
                <a:lnTo>
                  <a:pt x="4154366" y="285522"/>
                </a:lnTo>
                <a:lnTo>
                  <a:pt x="4129236" y="246800"/>
                </a:lnTo>
                <a:lnTo>
                  <a:pt x="4101757" y="210334"/>
                </a:lnTo>
                <a:lnTo>
                  <a:pt x="4072055" y="176271"/>
                </a:lnTo>
                <a:lnTo>
                  <a:pt x="4040260" y="144756"/>
                </a:lnTo>
                <a:lnTo>
                  <a:pt x="4006499" y="115938"/>
                </a:lnTo>
                <a:lnTo>
                  <a:pt x="3970900" y="89961"/>
                </a:lnTo>
                <a:lnTo>
                  <a:pt x="3933591" y="66972"/>
                </a:lnTo>
                <a:lnTo>
                  <a:pt x="3894699" y="47118"/>
                </a:lnTo>
                <a:lnTo>
                  <a:pt x="3854354" y="30546"/>
                </a:lnTo>
                <a:lnTo>
                  <a:pt x="3812682" y="17402"/>
                </a:lnTo>
                <a:lnTo>
                  <a:pt x="3769811" y="7831"/>
                </a:lnTo>
                <a:lnTo>
                  <a:pt x="3725869" y="1982"/>
                </a:lnTo>
                <a:lnTo>
                  <a:pt x="36809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818809" y="1124743"/>
            <a:ext cx="4255770" cy="1318260"/>
          </a:xfrm>
          <a:custGeom>
            <a:avLst/>
            <a:gdLst/>
            <a:ahLst/>
            <a:cxnLst/>
            <a:rect l="l" t="t" r="r" b="b"/>
            <a:pathLst>
              <a:path w="4255770" h="1318260">
                <a:moveTo>
                  <a:pt x="574489" y="0"/>
                </a:moveTo>
                <a:lnTo>
                  <a:pt x="3680986" y="0"/>
                </a:lnTo>
                <a:lnTo>
                  <a:pt x="3725870" y="1982"/>
                </a:lnTo>
                <a:lnTo>
                  <a:pt x="3769811" y="7831"/>
                </a:lnTo>
                <a:lnTo>
                  <a:pt x="3812682" y="17402"/>
                </a:lnTo>
                <a:lnTo>
                  <a:pt x="3854354" y="30546"/>
                </a:lnTo>
                <a:lnTo>
                  <a:pt x="3894700" y="47118"/>
                </a:lnTo>
                <a:lnTo>
                  <a:pt x="3933591" y="66972"/>
                </a:lnTo>
                <a:lnTo>
                  <a:pt x="3970900" y="89961"/>
                </a:lnTo>
                <a:lnTo>
                  <a:pt x="4006500" y="115937"/>
                </a:lnTo>
                <a:lnTo>
                  <a:pt x="4040261" y="144756"/>
                </a:lnTo>
                <a:lnTo>
                  <a:pt x="4072056" y="176271"/>
                </a:lnTo>
                <a:lnTo>
                  <a:pt x="4101757" y="210334"/>
                </a:lnTo>
                <a:lnTo>
                  <a:pt x="4129237" y="246800"/>
                </a:lnTo>
                <a:lnTo>
                  <a:pt x="4154367" y="285522"/>
                </a:lnTo>
                <a:lnTo>
                  <a:pt x="4177020" y="326354"/>
                </a:lnTo>
                <a:lnTo>
                  <a:pt x="4197067" y="369149"/>
                </a:lnTo>
                <a:lnTo>
                  <a:pt x="4214381" y="413761"/>
                </a:lnTo>
                <a:lnTo>
                  <a:pt x="4228833" y="460043"/>
                </a:lnTo>
                <a:lnTo>
                  <a:pt x="4240297" y="507849"/>
                </a:lnTo>
                <a:lnTo>
                  <a:pt x="4248644" y="557032"/>
                </a:lnTo>
                <a:lnTo>
                  <a:pt x="4253746" y="607447"/>
                </a:lnTo>
                <a:lnTo>
                  <a:pt x="4255475" y="658946"/>
                </a:lnTo>
                <a:lnTo>
                  <a:pt x="4255475" y="1317892"/>
                </a:lnTo>
                <a:lnTo>
                  <a:pt x="0" y="1317892"/>
                </a:lnTo>
                <a:lnTo>
                  <a:pt x="0" y="658946"/>
                </a:lnTo>
                <a:lnTo>
                  <a:pt x="1729" y="607447"/>
                </a:lnTo>
                <a:lnTo>
                  <a:pt x="6830" y="557032"/>
                </a:lnTo>
                <a:lnTo>
                  <a:pt x="15177" y="507849"/>
                </a:lnTo>
                <a:lnTo>
                  <a:pt x="26641" y="460043"/>
                </a:lnTo>
                <a:lnTo>
                  <a:pt x="41093" y="413761"/>
                </a:lnTo>
                <a:lnTo>
                  <a:pt x="58407" y="369149"/>
                </a:lnTo>
                <a:lnTo>
                  <a:pt x="78454" y="326354"/>
                </a:lnTo>
                <a:lnTo>
                  <a:pt x="101107" y="285522"/>
                </a:lnTo>
                <a:lnTo>
                  <a:pt x="126237" y="246800"/>
                </a:lnTo>
                <a:lnTo>
                  <a:pt x="153717" y="210334"/>
                </a:lnTo>
                <a:lnTo>
                  <a:pt x="183418" y="176271"/>
                </a:lnTo>
                <a:lnTo>
                  <a:pt x="215213" y="144756"/>
                </a:lnTo>
                <a:lnTo>
                  <a:pt x="248974" y="115937"/>
                </a:lnTo>
                <a:lnTo>
                  <a:pt x="284573" y="89961"/>
                </a:lnTo>
                <a:lnTo>
                  <a:pt x="321883" y="66972"/>
                </a:lnTo>
                <a:lnTo>
                  <a:pt x="360774" y="47118"/>
                </a:lnTo>
                <a:lnTo>
                  <a:pt x="401120" y="30546"/>
                </a:lnTo>
                <a:lnTo>
                  <a:pt x="442792" y="17402"/>
                </a:lnTo>
                <a:lnTo>
                  <a:pt x="485663" y="7831"/>
                </a:lnTo>
                <a:lnTo>
                  <a:pt x="529604" y="1982"/>
                </a:lnTo>
                <a:lnTo>
                  <a:pt x="574489" y="0"/>
                </a:lnTo>
                <a:close/>
              </a:path>
            </a:pathLst>
          </a:custGeom>
          <a:ln w="25400">
            <a:solidFill>
              <a:srgbClr val="1240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4625760" y="1240028"/>
            <a:ext cx="2386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24062"/>
                </a:solidFill>
                <a:latin typeface="微软雅黑"/>
                <a:cs typeface="微软雅黑"/>
              </a:rPr>
              <a:t>数据脱敏W</a:t>
            </a:r>
            <a:r>
              <a:rPr sz="1800" b="1" spc="-5" dirty="0">
                <a:solidFill>
                  <a:srgbClr val="124062"/>
                </a:solidFill>
                <a:latin typeface="微软雅黑"/>
                <a:cs typeface="微软雅黑"/>
              </a:rPr>
              <a:t>EB</a:t>
            </a:r>
            <a:r>
              <a:rPr sz="1800" b="1" dirty="0">
                <a:solidFill>
                  <a:srgbClr val="124062"/>
                </a:solidFill>
                <a:latin typeface="微软雅黑"/>
                <a:cs typeface="微软雅黑"/>
              </a:rPr>
              <a:t>管理平台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155814" y="1689100"/>
            <a:ext cx="1618615" cy="285750"/>
          </a:xfrm>
          <a:prstGeom prst="rect">
            <a:avLst/>
          </a:prstGeom>
          <a:solidFill>
            <a:srgbClr val="537285"/>
          </a:solidFill>
        </p:spPr>
        <p:txBody>
          <a:bodyPr vert="horz" wrap="square" lIns="0" tIns="51435" rIns="0" bIns="0" rtlCol="0">
            <a:spAutoFit/>
          </a:bodyPr>
          <a:lstStyle/>
          <a:p>
            <a:pPr marL="466725">
              <a:lnSpc>
                <a:spcPct val="100000"/>
              </a:lnSpc>
              <a:spcBef>
                <a:spcPts val="405"/>
              </a:spcBef>
            </a:pPr>
            <a:r>
              <a:rPr sz="1200" dirty="0">
                <a:solidFill>
                  <a:srgbClr val="FFFFFF"/>
                </a:solidFill>
                <a:latin typeface="微软雅黑"/>
                <a:cs typeface="微软雅黑"/>
              </a:rPr>
              <a:t>用户管理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074662" y="1689100"/>
            <a:ext cx="1618615" cy="285750"/>
          </a:xfrm>
          <a:prstGeom prst="rect">
            <a:avLst/>
          </a:prstGeom>
          <a:solidFill>
            <a:srgbClr val="537285"/>
          </a:solidFill>
        </p:spPr>
        <p:txBody>
          <a:bodyPr vert="horz" wrap="square" lIns="0" tIns="51435" rIns="0" bIns="0" rtlCol="0">
            <a:spAutoFit/>
          </a:bodyPr>
          <a:lstStyle/>
          <a:p>
            <a:pPr marL="422909">
              <a:lnSpc>
                <a:spcPct val="100000"/>
              </a:lnSpc>
              <a:spcBef>
                <a:spcPts val="405"/>
              </a:spcBef>
            </a:pPr>
            <a:r>
              <a:rPr sz="1200" dirty="0">
                <a:solidFill>
                  <a:srgbClr val="FFFFFF"/>
                </a:solidFill>
                <a:latin typeface="微软雅黑"/>
                <a:cs typeface="微软雅黑"/>
              </a:rPr>
              <a:t>权限管理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155814" y="2018029"/>
            <a:ext cx="1618615" cy="285750"/>
          </a:xfrm>
          <a:prstGeom prst="rect">
            <a:avLst/>
          </a:prstGeom>
          <a:solidFill>
            <a:srgbClr val="537285"/>
          </a:solidFill>
        </p:spPr>
        <p:txBody>
          <a:bodyPr vert="horz" wrap="square" lIns="0" tIns="51435" rIns="0" bIns="0" rtlCol="0">
            <a:spAutoFit/>
          </a:bodyPr>
          <a:lstStyle/>
          <a:p>
            <a:pPr marL="455930">
              <a:lnSpc>
                <a:spcPct val="100000"/>
              </a:lnSpc>
              <a:spcBef>
                <a:spcPts val="405"/>
              </a:spcBef>
            </a:pPr>
            <a:r>
              <a:rPr sz="1200" dirty="0">
                <a:solidFill>
                  <a:srgbClr val="FFFFFF"/>
                </a:solidFill>
                <a:latin typeface="微软雅黑"/>
                <a:cs typeface="微软雅黑"/>
              </a:rPr>
              <a:t>日志管理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074662" y="2018029"/>
            <a:ext cx="1618615" cy="285750"/>
          </a:xfrm>
          <a:prstGeom prst="rect">
            <a:avLst/>
          </a:prstGeom>
          <a:solidFill>
            <a:srgbClr val="537285"/>
          </a:solidFill>
        </p:spPr>
        <p:txBody>
          <a:bodyPr vert="horz" wrap="square" lIns="0" tIns="51435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405"/>
              </a:spcBef>
            </a:pPr>
            <a:r>
              <a:rPr sz="1200" dirty="0">
                <a:solidFill>
                  <a:srgbClr val="FFFFFF"/>
                </a:solidFill>
                <a:latin typeface="微软雅黑"/>
                <a:cs typeface="微软雅黑"/>
              </a:rPr>
              <a:t>审计报表管理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3069977" y="2816412"/>
            <a:ext cx="624205" cy="807720"/>
          </a:xfrm>
          <a:custGeom>
            <a:avLst/>
            <a:gdLst/>
            <a:ahLst/>
            <a:cxnLst/>
            <a:rect l="l" t="t" r="r" b="b"/>
            <a:pathLst>
              <a:path w="624204" h="807720">
                <a:moveTo>
                  <a:pt x="314900" y="0"/>
                </a:moveTo>
                <a:lnTo>
                  <a:pt x="314900" y="137322"/>
                </a:lnTo>
                <a:lnTo>
                  <a:pt x="0" y="137322"/>
                </a:lnTo>
                <a:lnTo>
                  <a:pt x="0" y="670293"/>
                </a:lnTo>
                <a:lnTo>
                  <a:pt x="314900" y="670293"/>
                </a:lnTo>
                <a:lnTo>
                  <a:pt x="314900" y="807617"/>
                </a:lnTo>
                <a:lnTo>
                  <a:pt x="623923" y="403807"/>
                </a:lnTo>
                <a:lnTo>
                  <a:pt x="314900" y="0"/>
                </a:lnTo>
                <a:close/>
              </a:path>
            </a:pathLst>
          </a:custGeom>
          <a:solidFill>
            <a:srgbClr val="537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1848415" y="4004564"/>
            <a:ext cx="635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微软雅黑"/>
                <a:cs typeface="微软雅黑"/>
              </a:rPr>
              <a:t>备份文件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1331581" y="3959251"/>
            <a:ext cx="370415" cy="293020"/>
          </a:xfrm>
          <a:prstGeom prst="rect">
            <a:avLst/>
          </a:prstGeom>
          <a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322753" y="4920449"/>
            <a:ext cx="1492436" cy="477155"/>
          </a:xfrm>
          <a:prstGeom prst="rect">
            <a:avLst/>
          </a:prstGeom>
          <a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331581" y="4363721"/>
            <a:ext cx="509798" cy="445279"/>
          </a:xfrm>
          <a:prstGeom prst="rect">
            <a:avLst/>
          </a:prstGeom>
          <a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1848415" y="4541011"/>
            <a:ext cx="3746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微软雅黑"/>
                <a:cs typeface="微软雅黑"/>
              </a:rPr>
              <a:t>HI</a:t>
            </a:r>
            <a:r>
              <a:rPr sz="1200" dirty="0">
                <a:latin typeface="微软雅黑"/>
                <a:cs typeface="微软雅黑"/>
              </a:rPr>
              <a:t>VE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9751178" y="1910588"/>
            <a:ext cx="482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微软雅黑"/>
                <a:cs typeface="微软雅黑"/>
              </a:rPr>
              <a:t>数据库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9734748" y="3443732"/>
            <a:ext cx="327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微软雅黑"/>
                <a:cs typeface="微软雅黑"/>
              </a:rPr>
              <a:t>j</a:t>
            </a:r>
            <a:r>
              <a:rPr sz="1200" spc="-10" dirty="0">
                <a:latin typeface="微软雅黑"/>
                <a:cs typeface="微软雅黑"/>
              </a:rPr>
              <a:t>s</a:t>
            </a:r>
            <a:r>
              <a:rPr sz="1200" dirty="0">
                <a:latin typeface="微软雅黑"/>
                <a:cs typeface="微软雅黑"/>
              </a:rPr>
              <a:t>on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9751178" y="2989579"/>
            <a:ext cx="635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微软雅黑"/>
                <a:cs typeface="微软雅黑"/>
              </a:rPr>
              <a:t>文本文件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9718319" y="2465323"/>
            <a:ext cx="939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微软雅黑"/>
                <a:cs typeface="微软雅黑"/>
              </a:rPr>
              <a:t>固定宽度文件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9127559" y="2374042"/>
            <a:ext cx="459429" cy="357512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127559" y="2924546"/>
            <a:ext cx="390515" cy="323864"/>
          </a:xfrm>
          <a:prstGeom prst="rect">
            <a:avLst/>
          </a:prstGeom>
          <a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9127559" y="3421797"/>
            <a:ext cx="353186" cy="340688"/>
          </a:xfrm>
          <a:prstGeom prst="rect">
            <a:avLst/>
          </a:prstGeom>
          <a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9644394" y="3971035"/>
            <a:ext cx="635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微软雅黑"/>
                <a:cs typeface="微软雅黑"/>
              </a:rPr>
              <a:t>备份文件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9127559" y="3923846"/>
            <a:ext cx="370415" cy="293020"/>
          </a:xfrm>
          <a:prstGeom prst="rect">
            <a:avLst/>
          </a:prstGeom>
          <a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118731" y="4885044"/>
            <a:ext cx="1492436" cy="477155"/>
          </a:xfrm>
          <a:prstGeom prst="rect">
            <a:avLst/>
          </a:prstGeom>
          <a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127559" y="4328316"/>
            <a:ext cx="509798" cy="445279"/>
          </a:xfrm>
          <a:prstGeom prst="rect">
            <a:avLst/>
          </a:prstGeom>
          <a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9644394" y="4507483"/>
            <a:ext cx="3746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微软雅黑"/>
                <a:cs typeface="微软雅黑"/>
              </a:rPr>
              <a:t>HI</a:t>
            </a:r>
            <a:r>
              <a:rPr sz="1200" dirty="0">
                <a:latin typeface="微软雅黑"/>
                <a:cs typeface="微软雅黑"/>
              </a:rPr>
              <a:t>VE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6107076" y="5200015"/>
            <a:ext cx="1634489" cy="0"/>
          </a:xfrm>
          <a:custGeom>
            <a:avLst/>
            <a:gdLst/>
            <a:ahLst/>
            <a:cxnLst/>
            <a:rect l="l" t="t" r="r" b="b"/>
            <a:pathLst>
              <a:path w="1634490">
                <a:moveTo>
                  <a:pt x="0" y="0"/>
                </a:moveTo>
                <a:lnTo>
                  <a:pt x="1634388" y="0"/>
                </a:lnTo>
              </a:path>
            </a:pathLst>
          </a:custGeom>
          <a:ln w="3175">
            <a:solidFill>
              <a:srgbClr val="5372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105911" y="4899659"/>
            <a:ext cx="1637030" cy="299720"/>
          </a:xfrm>
          <a:custGeom>
            <a:avLst/>
            <a:gdLst/>
            <a:ahLst/>
            <a:cxnLst/>
            <a:rect l="l" t="t" r="r" b="b"/>
            <a:pathLst>
              <a:path w="1637029" h="299720">
                <a:moveTo>
                  <a:pt x="0" y="299720"/>
                </a:moveTo>
                <a:lnTo>
                  <a:pt x="1636720" y="299720"/>
                </a:lnTo>
                <a:lnTo>
                  <a:pt x="1636720" y="0"/>
                </a:lnTo>
                <a:lnTo>
                  <a:pt x="0" y="0"/>
                </a:lnTo>
                <a:lnTo>
                  <a:pt x="0" y="299720"/>
                </a:lnTo>
                <a:close/>
              </a:path>
            </a:pathLst>
          </a:custGeom>
          <a:solidFill>
            <a:srgbClr val="537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106193" y="4899025"/>
            <a:ext cx="1636395" cy="0"/>
          </a:xfrm>
          <a:custGeom>
            <a:avLst/>
            <a:gdLst/>
            <a:ahLst/>
            <a:cxnLst/>
            <a:rect l="l" t="t" r="r" b="b"/>
            <a:pathLst>
              <a:path w="1636395">
                <a:moveTo>
                  <a:pt x="0" y="0"/>
                </a:moveTo>
                <a:lnTo>
                  <a:pt x="1636156" y="0"/>
                </a:lnTo>
              </a:path>
            </a:pathLst>
          </a:custGeom>
          <a:ln w="3175">
            <a:solidFill>
              <a:srgbClr val="5372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105911" y="4898081"/>
            <a:ext cx="1637030" cy="302260"/>
          </a:xfrm>
          <a:custGeom>
            <a:avLst/>
            <a:gdLst/>
            <a:ahLst/>
            <a:cxnLst/>
            <a:rect l="l" t="t" r="r" b="b"/>
            <a:pathLst>
              <a:path w="1637029" h="302260">
                <a:moveTo>
                  <a:pt x="0" y="2738"/>
                </a:moveTo>
                <a:lnTo>
                  <a:pt x="0" y="1226"/>
                </a:lnTo>
                <a:lnTo>
                  <a:pt x="1226" y="0"/>
                </a:lnTo>
                <a:lnTo>
                  <a:pt x="2738" y="0"/>
                </a:lnTo>
                <a:lnTo>
                  <a:pt x="1633982" y="0"/>
                </a:lnTo>
                <a:lnTo>
                  <a:pt x="1635495" y="0"/>
                </a:lnTo>
                <a:lnTo>
                  <a:pt x="1636721" y="1226"/>
                </a:lnTo>
                <a:lnTo>
                  <a:pt x="1636721" y="2738"/>
                </a:lnTo>
                <a:lnTo>
                  <a:pt x="1636721" y="299255"/>
                </a:lnTo>
                <a:lnTo>
                  <a:pt x="1636721" y="300767"/>
                </a:lnTo>
                <a:lnTo>
                  <a:pt x="1635495" y="301994"/>
                </a:lnTo>
                <a:lnTo>
                  <a:pt x="1633982" y="301994"/>
                </a:lnTo>
                <a:lnTo>
                  <a:pt x="2738" y="301994"/>
                </a:lnTo>
                <a:lnTo>
                  <a:pt x="1226" y="301994"/>
                </a:lnTo>
                <a:lnTo>
                  <a:pt x="0" y="300767"/>
                </a:lnTo>
                <a:lnTo>
                  <a:pt x="0" y="299255"/>
                </a:lnTo>
                <a:lnTo>
                  <a:pt x="0" y="2738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280416" y="4933109"/>
            <a:ext cx="1196975" cy="245110"/>
          </a:xfrm>
          <a:custGeom>
            <a:avLst/>
            <a:gdLst/>
            <a:ahLst/>
            <a:cxnLst/>
            <a:rect l="l" t="t" r="r" b="b"/>
            <a:pathLst>
              <a:path w="1196975" h="245110">
                <a:moveTo>
                  <a:pt x="0" y="0"/>
                </a:moveTo>
                <a:lnTo>
                  <a:pt x="1196905" y="0"/>
                </a:lnTo>
                <a:lnTo>
                  <a:pt x="1196905" y="244633"/>
                </a:lnTo>
                <a:lnTo>
                  <a:pt x="0" y="244633"/>
                </a:lnTo>
                <a:lnTo>
                  <a:pt x="0" y="0"/>
                </a:lnTo>
                <a:close/>
              </a:path>
            </a:pathLst>
          </a:custGeom>
          <a:solidFill>
            <a:srgbClr val="537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6105911" y="4321555"/>
            <a:ext cx="1637030" cy="83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25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微软雅黑"/>
                <a:cs typeface="微软雅黑"/>
              </a:rPr>
              <a:t>白名单、黑名单管理</a:t>
            </a:r>
            <a:endParaRPr sz="1200">
              <a:latin typeface="微软雅黑"/>
              <a:cs typeface="微软雅黑"/>
            </a:endParaRPr>
          </a:p>
          <a:p>
            <a:pPr marL="163195" marR="20955" indent="-80010">
              <a:lnSpc>
                <a:spcPts val="2500"/>
              </a:lnSpc>
              <a:spcBef>
                <a:spcPts val="229"/>
              </a:spcBef>
            </a:pPr>
            <a:r>
              <a:rPr sz="1200" dirty="0">
                <a:solidFill>
                  <a:srgbClr val="FFFFFF"/>
                </a:solidFill>
                <a:latin typeface="微软雅黑"/>
                <a:cs typeface="微软雅黑"/>
              </a:rPr>
              <a:t>数据子集、脏数据管理 依赖、多域脱敏等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8231084" y="2808749"/>
            <a:ext cx="624205" cy="807720"/>
          </a:xfrm>
          <a:custGeom>
            <a:avLst/>
            <a:gdLst/>
            <a:ahLst/>
            <a:cxnLst/>
            <a:rect l="l" t="t" r="r" b="b"/>
            <a:pathLst>
              <a:path w="624204" h="807720">
                <a:moveTo>
                  <a:pt x="314901" y="0"/>
                </a:moveTo>
                <a:lnTo>
                  <a:pt x="314901" y="137323"/>
                </a:lnTo>
                <a:lnTo>
                  <a:pt x="0" y="137323"/>
                </a:lnTo>
                <a:lnTo>
                  <a:pt x="0" y="670294"/>
                </a:lnTo>
                <a:lnTo>
                  <a:pt x="314901" y="670294"/>
                </a:lnTo>
                <a:lnTo>
                  <a:pt x="314901" y="807617"/>
                </a:lnTo>
                <a:lnTo>
                  <a:pt x="623924" y="403809"/>
                </a:lnTo>
                <a:lnTo>
                  <a:pt x="314901" y="0"/>
                </a:lnTo>
                <a:close/>
              </a:path>
            </a:pathLst>
          </a:custGeom>
          <a:solidFill>
            <a:srgbClr val="537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130627" y="1742353"/>
            <a:ext cx="459428" cy="485611"/>
          </a:xfrm>
          <a:prstGeom prst="rect">
            <a:avLst/>
          </a:prstGeom>
          <a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250652" y="6516491"/>
            <a:ext cx="1362710" cy="21672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endParaRPr sz="12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68769" y="1487731"/>
            <a:ext cx="4532630" cy="332740"/>
          </a:xfrm>
          <a:custGeom>
            <a:avLst/>
            <a:gdLst/>
            <a:ahLst/>
            <a:cxnLst/>
            <a:rect l="l" t="t" r="r" b="b"/>
            <a:pathLst>
              <a:path w="4532630" h="332739">
                <a:moveTo>
                  <a:pt x="4510200" y="0"/>
                </a:moveTo>
                <a:lnTo>
                  <a:pt x="22400" y="0"/>
                </a:lnTo>
                <a:lnTo>
                  <a:pt x="13681" y="1760"/>
                </a:lnTo>
                <a:lnTo>
                  <a:pt x="6560" y="6561"/>
                </a:lnTo>
                <a:lnTo>
                  <a:pt x="1760" y="13681"/>
                </a:lnTo>
                <a:lnTo>
                  <a:pt x="0" y="22401"/>
                </a:lnTo>
                <a:lnTo>
                  <a:pt x="0" y="310118"/>
                </a:lnTo>
                <a:lnTo>
                  <a:pt x="1760" y="318838"/>
                </a:lnTo>
                <a:lnTo>
                  <a:pt x="6560" y="325958"/>
                </a:lnTo>
                <a:lnTo>
                  <a:pt x="13681" y="330758"/>
                </a:lnTo>
                <a:lnTo>
                  <a:pt x="22400" y="332519"/>
                </a:lnTo>
                <a:lnTo>
                  <a:pt x="4510200" y="332519"/>
                </a:lnTo>
                <a:lnTo>
                  <a:pt x="4518919" y="330758"/>
                </a:lnTo>
                <a:lnTo>
                  <a:pt x="4526039" y="325958"/>
                </a:lnTo>
                <a:lnTo>
                  <a:pt x="4530840" y="318838"/>
                </a:lnTo>
                <a:lnTo>
                  <a:pt x="4532600" y="310118"/>
                </a:lnTo>
                <a:lnTo>
                  <a:pt x="4532600" y="22401"/>
                </a:lnTo>
                <a:lnTo>
                  <a:pt x="4530840" y="13681"/>
                </a:lnTo>
                <a:lnTo>
                  <a:pt x="4526039" y="6561"/>
                </a:lnTo>
                <a:lnTo>
                  <a:pt x="4518919" y="1760"/>
                </a:lnTo>
                <a:lnTo>
                  <a:pt x="4510200" y="0"/>
                </a:lnTo>
                <a:close/>
              </a:path>
            </a:pathLst>
          </a:custGeom>
          <a:solidFill>
            <a:srgbClr val="177C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482422" y="1489964"/>
            <a:ext cx="4641850" cy="1902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微软雅黑"/>
                <a:cs typeface="微软雅黑"/>
              </a:rPr>
              <a:t>数据测试脱敏需求明显</a:t>
            </a:r>
            <a:endParaRPr sz="1800">
              <a:latin typeface="微软雅黑"/>
              <a:cs typeface="微软雅黑"/>
            </a:endParaRPr>
          </a:p>
          <a:p>
            <a:pPr marL="184150" marR="5080" indent="-171450" algn="just">
              <a:lnSpc>
                <a:spcPct val="101400"/>
              </a:lnSpc>
              <a:spcBef>
                <a:spcPts val="1405"/>
              </a:spcBef>
              <a:buFont typeface="Arial"/>
              <a:buChar char="•"/>
              <a:tabLst>
                <a:tab pos="184150" algn="l"/>
              </a:tabLst>
            </a:pPr>
            <a:r>
              <a:rPr sz="1400" dirty="0">
                <a:latin typeface="微软雅黑"/>
                <a:cs typeface="微软雅黑"/>
              </a:rPr>
              <a:t>江苏银行业务系统多、数据规模大，提高业务系统的开发 代码质量，开发测试工作需要在高度仿真环境中进行，大 量测试数据都来源于生产数据。</a:t>
            </a:r>
            <a:endParaRPr sz="1400">
              <a:latin typeface="微软雅黑"/>
              <a:cs typeface="微软雅黑"/>
            </a:endParaRPr>
          </a:p>
          <a:p>
            <a:pPr marL="184150" marR="5080" indent="-171450">
              <a:lnSpc>
                <a:spcPct val="97900"/>
              </a:lnSpc>
              <a:spcBef>
                <a:spcPts val="1165"/>
              </a:spcBef>
              <a:buFont typeface="Arial"/>
              <a:buChar char="•"/>
              <a:tabLst>
                <a:tab pos="184150" algn="l"/>
              </a:tabLst>
            </a:pPr>
            <a:r>
              <a:rPr sz="1400" dirty="0">
                <a:latin typeface="微软雅黑"/>
                <a:cs typeface="微软雅黑"/>
              </a:rPr>
              <a:t>三年前已采购过外资品牌的数据脱敏工具，但产品适用性 无法满足银行内部的多样化数据脱敏要求，如</a:t>
            </a:r>
            <a:r>
              <a:rPr sz="1400" spc="-5" dirty="0">
                <a:latin typeface="Calibri"/>
                <a:cs typeface="Calibri"/>
              </a:rPr>
              <a:t>Dump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微软雅黑"/>
                <a:cs typeface="微软雅黑"/>
              </a:rPr>
              <a:t>至数 据库的脱敏等。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77965" y="3645998"/>
            <a:ext cx="4532630" cy="332740"/>
          </a:xfrm>
          <a:prstGeom prst="rect">
            <a:avLst/>
          </a:prstGeom>
          <a:solidFill>
            <a:srgbClr val="30BDF0"/>
          </a:solidFill>
        </p:spPr>
        <p:txBody>
          <a:bodyPr vert="horz" wrap="square" lIns="0" tIns="17780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40"/>
              </a:spcBef>
            </a:pPr>
            <a:r>
              <a:rPr sz="1800" b="1" dirty="0">
                <a:solidFill>
                  <a:srgbClr val="FFFFFF"/>
                </a:solidFill>
                <a:latin typeface="微软雅黑"/>
                <a:cs typeface="微软雅黑"/>
              </a:rPr>
              <a:t>数据安全合规需求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47508" y="4049267"/>
            <a:ext cx="4464050" cy="6718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84150" marR="5080" indent="-171450" algn="just">
              <a:lnSpc>
                <a:spcPct val="101400"/>
              </a:lnSpc>
              <a:spcBef>
                <a:spcPts val="75"/>
              </a:spcBef>
              <a:buFont typeface="Arial"/>
              <a:buChar char="•"/>
              <a:tabLst>
                <a:tab pos="184150" algn="l"/>
              </a:tabLst>
            </a:pPr>
            <a:r>
              <a:rPr sz="1400" dirty="0">
                <a:latin typeface="微软雅黑"/>
                <a:cs typeface="微软雅黑"/>
              </a:rPr>
              <a:t>根据《网络安全法》，中国银监会印发《银行业金融机 构数据治理指引》要求，根据行业特征，数据治理工作 需要将数据在测试环境进行验证。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56984" y="4872729"/>
            <a:ext cx="4532630" cy="332740"/>
          </a:xfrm>
          <a:prstGeom prst="rect">
            <a:avLst/>
          </a:prstGeom>
          <a:solidFill>
            <a:srgbClr val="30BDF0"/>
          </a:solidFill>
        </p:spPr>
        <p:txBody>
          <a:bodyPr vert="horz" wrap="square" lIns="0" tIns="1587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25"/>
              </a:spcBef>
            </a:pPr>
            <a:r>
              <a:rPr sz="1800" b="1" dirty="0">
                <a:solidFill>
                  <a:srgbClr val="FFFFFF"/>
                </a:solidFill>
                <a:latin typeface="微软雅黑"/>
                <a:cs typeface="微软雅黑"/>
              </a:rPr>
              <a:t>数据脱敏主要对象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82422" y="5332476"/>
            <a:ext cx="4464050" cy="6718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84150" marR="5080" indent="-171450">
              <a:lnSpc>
                <a:spcPct val="101400"/>
              </a:lnSpc>
              <a:spcBef>
                <a:spcPts val="75"/>
              </a:spcBef>
              <a:buFont typeface="Arial"/>
              <a:buChar char="•"/>
              <a:tabLst>
                <a:tab pos="184150" algn="l"/>
              </a:tabLst>
            </a:pPr>
            <a:r>
              <a:rPr sz="1400" dirty="0">
                <a:latin typeface="微软雅黑"/>
                <a:cs typeface="微软雅黑"/>
              </a:rPr>
              <a:t>脱敏对象主要围绕隐私身份信息和行业敏感信息展开， 包括：客户姓名、身份证、组织机构名称、地址、电话</a:t>
            </a:r>
            <a:endParaRPr sz="1400">
              <a:latin typeface="微软雅黑"/>
              <a:cs typeface="微软雅黑"/>
            </a:endParaRPr>
          </a:p>
          <a:p>
            <a:pPr marL="184150">
              <a:lnSpc>
                <a:spcPct val="100000"/>
              </a:lnSpc>
              <a:spcBef>
                <a:spcPts val="25"/>
              </a:spcBef>
            </a:pPr>
            <a:r>
              <a:rPr sz="1400" dirty="0">
                <a:latin typeface="微软雅黑"/>
                <a:cs typeface="微软雅黑"/>
              </a:rPr>
              <a:t>、银行账户号、资金余额等。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1304" y="3898900"/>
            <a:ext cx="4958715" cy="184213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 algn="just">
              <a:lnSpc>
                <a:spcPct val="149700"/>
              </a:lnSpc>
              <a:spcBef>
                <a:spcPts val="30"/>
              </a:spcBef>
            </a:pPr>
            <a:r>
              <a:rPr sz="1600" spc="5" dirty="0">
                <a:latin typeface="微软雅黑"/>
                <a:cs typeface="微软雅黑"/>
              </a:rPr>
              <a:t>江苏银行是在江苏省内无</a:t>
            </a:r>
            <a:r>
              <a:rPr sz="1600" dirty="0">
                <a:latin typeface="微软雅黑"/>
                <a:cs typeface="微软雅黑"/>
              </a:rPr>
              <a:t>锡</a:t>
            </a:r>
            <a:r>
              <a:rPr sz="1600" spc="5" dirty="0">
                <a:latin typeface="微软雅黑"/>
                <a:cs typeface="微软雅黑"/>
              </a:rPr>
              <a:t>、苏州、南通等</a:t>
            </a:r>
            <a:r>
              <a:rPr sz="1600" spc="-5" dirty="0">
                <a:latin typeface="微软雅黑"/>
                <a:cs typeface="微软雅黑"/>
              </a:rPr>
              <a:t>1</a:t>
            </a:r>
            <a:r>
              <a:rPr sz="1600" spc="5" dirty="0">
                <a:latin typeface="微软雅黑"/>
                <a:cs typeface="微软雅黑"/>
              </a:rPr>
              <a:t>0家城市商 </a:t>
            </a:r>
            <a:r>
              <a:rPr sz="1600" spc="15" dirty="0">
                <a:latin typeface="微软雅黑"/>
                <a:cs typeface="微软雅黑"/>
              </a:rPr>
              <a:t>业银行基础上，合并重组而成的现代股份制商业银行</a:t>
            </a:r>
            <a:r>
              <a:rPr sz="1600" dirty="0">
                <a:latin typeface="微软雅黑"/>
                <a:cs typeface="微软雅黑"/>
              </a:rPr>
              <a:t>， </a:t>
            </a:r>
            <a:r>
              <a:rPr sz="1600" spc="65" dirty="0">
                <a:latin typeface="微软雅黑"/>
                <a:cs typeface="微软雅黑"/>
              </a:rPr>
              <a:t>开创了地方法人银行改革的新模</a:t>
            </a:r>
            <a:r>
              <a:rPr sz="1600" spc="60" dirty="0">
                <a:latin typeface="微软雅黑"/>
                <a:cs typeface="微软雅黑"/>
              </a:rPr>
              <a:t>式</a:t>
            </a:r>
            <a:r>
              <a:rPr sz="1600" spc="65" dirty="0">
                <a:latin typeface="微软雅黑"/>
                <a:cs typeface="微软雅黑"/>
              </a:rPr>
              <a:t>,于</a:t>
            </a:r>
            <a:r>
              <a:rPr sz="1600" spc="-5" dirty="0">
                <a:latin typeface="微软雅黑"/>
                <a:cs typeface="微软雅黑"/>
              </a:rPr>
              <a:t>200</a:t>
            </a:r>
            <a:r>
              <a:rPr sz="1600" spc="65" dirty="0">
                <a:latin typeface="微软雅黑"/>
                <a:cs typeface="微软雅黑"/>
              </a:rPr>
              <a:t>7年1月</a:t>
            </a:r>
            <a:r>
              <a:rPr sz="1600" spc="-5" dirty="0">
                <a:latin typeface="微软雅黑"/>
                <a:cs typeface="微软雅黑"/>
              </a:rPr>
              <a:t>2</a:t>
            </a:r>
            <a:r>
              <a:rPr sz="1600" spc="65" dirty="0">
                <a:latin typeface="微软雅黑"/>
                <a:cs typeface="微软雅黑"/>
              </a:rPr>
              <a:t>4</a:t>
            </a:r>
            <a:r>
              <a:rPr sz="1600" dirty="0">
                <a:latin typeface="微软雅黑"/>
                <a:cs typeface="微软雅黑"/>
              </a:rPr>
              <a:t>日 正式挂牌开业。是江苏省唯一一家省属地方法人银行,整 体实力排名全国城商行前五位。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5597" y="1337237"/>
            <a:ext cx="4893684" cy="25523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14843" y="90423"/>
            <a:ext cx="54229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微软雅黑"/>
                <a:cs typeface="微软雅黑"/>
              </a:rPr>
              <a:t>数据脱敏：江苏银行数据脱敏安全案例</a:t>
            </a:r>
            <a:endParaRPr sz="2500">
              <a:latin typeface="微软雅黑"/>
              <a:cs typeface="微软雅黑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853773" y="6525548"/>
            <a:ext cx="1809750" cy="206467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/>
              <a:t>— </a:t>
            </a:r>
            <a:fld id="{81D60167-4931-47E6-BA6A-407CBD079E47}" type="slidenum">
              <a:rPr dirty="0"/>
              <a:t>13</a:t>
            </a:fld>
            <a:r>
              <a:rPr spc="-105" dirty="0"/>
              <a:t> </a:t>
            </a:r>
            <a:r>
              <a:rPr dirty="0"/>
              <a:t>—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50652" y="6516491"/>
            <a:ext cx="1362710" cy="21672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endParaRPr sz="12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5691" y="1539748"/>
            <a:ext cx="4469130" cy="381127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dirty="0">
                <a:latin typeface="微软雅黑"/>
                <a:cs typeface="微软雅黑"/>
              </a:rPr>
              <a:t>江苏银行生产环境和开发环境的网络是独立的</a:t>
            </a:r>
          </a:p>
          <a:p>
            <a:pPr marL="35560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latin typeface="微软雅黑"/>
                <a:cs typeface="微软雅黑"/>
              </a:rPr>
              <a:t>，</a:t>
            </a:r>
            <a:r>
              <a:rPr sz="1600" dirty="0" err="1">
                <a:latin typeface="微软雅黑"/>
                <a:cs typeface="微软雅黑"/>
              </a:rPr>
              <a:t>数据脱敏一体机部署在开发环境网络内</a:t>
            </a:r>
            <a:endParaRPr sz="1600" dirty="0">
              <a:latin typeface="微软雅黑"/>
              <a:cs typeface="微软雅黑"/>
            </a:endParaRPr>
          </a:p>
          <a:p>
            <a:pPr marL="355600">
              <a:lnSpc>
                <a:spcPct val="100000"/>
              </a:lnSpc>
              <a:spcBef>
                <a:spcPts val="170"/>
              </a:spcBef>
            </a:pPr>
            <a:r>
              <a:rPr sz="1600" dirty="0">
                <a:latin typeface="微软雅黑"/>
                <a:cs typeface="微软雅黑"/>
              </a:rPr>
              <a:t>。</a:t>
            </a:r>
          </a:p>
          <a:p>
            <a:pPr marL="298450" marR="98425" indent="-285750">
              <a:lnSpc>
                <a:spcPct val="110000"/>
              </a:lnSpc>
              <a:spcBef>
                <a:spcPts val="149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600" dirty="0">
                <a:latin typeface="微软雅黑"/>
                <a:cs typeface="微软雅黑"/>
              </a:rPr>
              <a:t>生产环境数据，从容灾系统和生产系统共同获 取，通过数据备份的方式，传递到开发环境。</a:t>
            </a:r>
          </a:p>
          <a:p>
            <a:pPr marL="298450" marR="5080" indent="-285750">
              <a:lnSpc>
                <a:spcPct val="110800"/>
              </a:lnSpc>
              <a:spcBef>
                <a:spcPts val="147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600" dirty="0" err="1">
                <a:latin typeface="微软雅黑"/>
                <a:cs typeface="微软雅黑"/>
              </a:rPr>
              <a:t>数据脱敏一体机</a:t>
            </a:r>
            <a:r>
              <a:rPr sz="1600" dirty="0">
                <a:latin typeface="微软雅黑"/>
                <a:cs typeface="微软雅黑"/>
              </a:rPr>
              <a:t>，</a:t>
            </a:r>
            <a:r>
              <a:rPr sz="1600" spc="-165" dirty="0">
                <a:latin typeface="微软雅黑"/>
                <a:cs typeface="微软雅黑"/>
              </a:rPr>
              <a:t> </a:t>
            </a:r>
            <a:r>
              <a:rPr sz="1600" dirty="0">
                <a:latin typeface="微软雅黑"/>
                <a:cs typeface="微软雅黑"/>
              </a:rPr>
              <a:t>连接备份导入文件（导 入备份文件名和备份位置），直接读取</a:t>
            </a:r>
            <a:r>
              <a:rPr sz="1600" dirty="0">
                <a:latin typeface="Calibri"/>
                <a:cs typeface="Calibri"/>
              </a:rPr>
              <a:t>D</a:t>
            </a:r>
            <a:r>
              <a:rPr sz="1600" spc="-5" dirty="0">
                <a:latin typeface="Calibri"/>
                <a:cs typeface="Calibri"/>
              </a:rPr>
              <a:t>ump</a:t>
            </a:r>
            <a:r>
              <a:rPr sz="1600" dirty="0">
                <a:latin typeface="微软雅黑"/>
                <a:cs typeface="微软雅黑"/>
              </a:rPr>
              <a:t>文 件内的数据对象，针对需要脱敏的数据对象，  完成从</a:t>
            </a:r>
            <a:r>
              <a:rPr sz="1600" spc="-5" dirty="0">
                <a:latin typeface="Calibri"/>
                <a:cs typeface="Calibri"/>
              </a:rPr>
              <a:t>Dump</a:t>
            </a:r>
            <a:r>
              <a:rPr sz="1600" dirty="0">
                <a:latin typeface="微软雅黑"/>
                <a:cs typeface="微软雅黑"/>
              </a:rPr>
              <a:t>文件至开发库的直接脱敏。</a:t>
            </a:r>
          </a:p>
          <a:p>
            <a:pPr marL="298450" marR="98425" indent="-285750" algn="just">
              <a:lnSpc>
                <a:spcPct val="109400"/>
              </a:lnSpc>
              <a:spcBef>
                <a:spcPts val="1500"/>
              </a:spcBef>
              <a:buFont typeface="Arial"/>
              <a:buChar char="•"/>
              <a:tabLst>
                <a:tab pos="298450" algn="l"/>
              </a:tabLst>
            </a:pPr>
            <a:r>
              <a:rPr sz="1600" dirty="0" err="1">
                <a:latin typeface="微软雅黑"/>
                <a:cs typeface="微软雅黑"/>
              </a:rPr>
              <a:t>数据脱敏一体机，直接连接开发库，针对</a:t>
            </a:r>
            <a:r>
              <a:rPr sz="1600" dirty="0">
                <a:latin typeface="微软雅黑"/>
                <a:cs typeface="微软雅黑"/>
              </a:rPr>
              <a:t> 已经导入的数据，在同一个开发库内完成数据 脱敏。</a:t>
            </a:r>
          </a:p>
        </p:txBody>
      </p:sp>
      <p:sp>
        <p:nvSpPr>
          <p:cNvPr id="3" name="object 3"/>
          <p:cNvSpPr/>
          <p:nvPr/>
        </p:nvSpPr>
        <p:spPr>
          <a:xfrm>
            <a:off x="789943" y="1378849"/>
            <a:ext cx="5786221" cy="4817029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4843" y="90423"/>
            <a:ext cx="54229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微软雅黑"/>
                <a:cs typeface="微软雅黑"/>
              </a:rPr>
              <a:t>数据脱敏：江苏银行数据脱敏安全案例</a:t>
            </a:r>
            <a:endParaRPr sz="25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1853773" y="6525548"/>
            <a:ext cx="1809750" cy="206467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/>
              <a:t>— </a:t>
            </a:r>
            <a:fld id="{81D60167-4931-47E6-BA6A-407CBD079E47}" type="slidenum">
              <a:rPr dirty="0"/>
              <a:t>14</a:t>
            </a:fld>
            <a:r>
              <a:rPr spc="-105" dirty="0"/>
              <a:t> </a:t>
            </a:r>
            <a:r>
              <a:rPr dirty="0"/>
              <a:t>—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0652" y="6516491"/>
            <a:ext cx="1362710" cy="21672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endParaRPr sz="12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1975" y="4298188"/>
            <a:ext cx="4961890" cy="184213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 algn="just">
              <a:lnSpc>
                <a:spcPct val="149700"/>
              </a:lnSpc>
              <a:spcBef>
                <a:spcPts val="30"/>
              </a:spcBef>
            </a:pPr>
            <a:r>
              <a:rPr sz="1600" spc="15" dirty="0">
                <a:latin typeface="微软雅黑"/>
                <a:cs typeface="微软雅黑"/>
              </a:rPr>
              <a:t>财通证券股份有限公司是一家经中国证券监督管理委员 会批准设立的综合性证券公</a:t>
            </a:r>
            <a:r>
              <a:rPr sz="1600" spc="10" dirty="0">
                <a:latin typeface="微软雅黑"/>
                <a:cs typeface="微软雅黑"/>
              </a:rPr>
              <a:t>司</a:t>
            </a:r>
            <a:r>
              <a:rPr sz="1600" spc="15" dirty="0">
                <a:latin typeface="微软雅黑"/>
                <a:cs typeface="微软雅黑"/>
              </a:rPr>
              <a:t>，公司下属证券分支机构 百余家，主要分布在浙江省内各市县及北京、上海、</a:t>
            </a:r>
            <a:r>
              <a:rPr sz="1600" dirty="0">
                <a:latin typeface="微软雅黑"/>
                <a:cs typeface="微软雅黑"/>
              </a:rPr>
              <a:t>深 </a:t>
            </a:r>
            <a:r>
              <a:rPr sz="1600" spc="15" dirty="0">
                <a:latin typeface="微软雅黑"/>
                <a:cs typeface="微软雅黑"/>
              </a:rPr>
              <a:t>圳、福州、厦门、青岛、大连、南京、无锡、重庆、</a:t>
            </a:r>
            <a:r>
              <a:rPr sz="1600" dirty="0">
                <a:latin typeface="微软雅黑"/>
                <a:cs typeface="微软雅黑"/>
              </a:rPr>
              <a:t>成 都、常熟等城市。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40019" y="1396229"/>
            <a:ext cx="5002185" cy="2769666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05198" y="1412340"/>
            <a:ext cx="5198745" cy="403225"/>
          </a:xfrm>
          <a:custGeom>
            <a:avLst/>
            <a:gdLst/>
            <a:ahLst/>
            <a:cxnLst/>
            <a:rect l="l" t="t" r="r" b="b"/>
            <a:pathLst>
              <a:path w="5198745" h="403225">
                <a:moveTo>
                  <a:pt x="5171227" y="0"/>
                </a:moveTo>
                <a:lnTo>
                  <a:pt x="27152" y="0"/>
                </a:lnTo>
                <a:lnTo>
                  <a:pt x="16583" y="2133"/>
                </a:lnTo>
                <a:lnTo>
                  <a:pt x="7952" y="7952"/>
                </a:lnTo>
                <a:lnTo>
                  <a:pt x="2133" y="16583"/>
                </a:lnTo>
                <a:lnTo>
                  <a:pt x="0" y="27152"/>
                </a:lnTo>
                <a:lnTo>
                  <a:pt x="0" y="375897"/>
                </a:lnTo>
                <a:lnTo>
                  <a:pt x="2133" y="386466"/>
                </a:lnTo>
                <a:lnTo>
                  <a:pt x="7952" y="395097"/>
                </a:lnTo>
                <a:lnTo>
                  <a:pt x="16583" y="400915"/>
                </a:lnTo>
                <a:lnTo>
                  <a:pt x="27152" y="403049"/>
                </a:lnTo>
                <a:lnTo>
                  <a:pt x="5171227" y="403049"/>
                </a:lnTo>
                <a:lnTo>
                  <a:pt x="5181796" y="400915"/>
                </a:lnTo>
                <a:lnTo>
                  <a:pt x="5190426" y="395097"/>
                </a:lnTo>
                <a:lnTo>
                  <a:pt x="5196245" y="386466"/>
                </a:lnTo>
                <a:lnTo>
                  <a:pt x="5198379" y="375897"/>
                </a:lnTo>
                <a:lnTo>
                  <a:pt x="5198379" y="27152"/>
                </a:lnTo>
                <a:lnTo>
                  <a:pt x="5196245" y="16583"/>
                </a:lnTo>
                <a:lnTo>
                  <a:pt x="5190426" y="7952"/>
                </a:lnTo>
                <a:lnTo>
                  <a:pt x="5181796" y="2133"/>
                </a:lnTo>
                <a:lnTo>
                  <a:pt x="5171227" y="0"/>
                </a:lnTo>
                <a:close/>
              </a:path>
            </a:pathLst>
          </a:custGeom>
          <a:solidFill>
            <a:srgbClr val="177C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05199" y="3827576"/>
            <a:ext cx="5198745" cy="403225"/>
          </a:xfrm>
          <a:custGeom>
            <a:avLst/>
            <a:gdLst/>
            <a:ahLst/>
            <a:cxnLst/>
            <a:rect l="l" t="t" r="r" b="b"/>
            <a:pathLst>
              <a:path w="5198745" h="403225">
                <a:moveTo>
                  <a:pt x="5178592" y="0"/>
                </a:moveTo>
                <a:lnTo>
                  <a:pt x="19784" y="0"/>
                </a:lnTo>
                <a:lnTo>
                  <a:pt x="12083" y="1554"/>
                </a:lnTo>
                <a:lnTo>
                  <a:pt x="5794" y="5794"/>
                </a:lnTo>
                <a:lnTo>
                  <a:pt x="1554" y="12083"/>
                </a:lnTo>
                <a:lnTo>
                  <a:pt x="0" y="19784"/>
                </a:lnTo>
                <a:lnTo>
                  <a:pt x="0" y="383266"/>
                </a:lnTo>
                <a:lnTo>
                  <a:pt x="1554" y="390968"/>
                </a:lnTo>
                <a:lnTo>
                  <a:pt x="5794" y="397256"/>
                </a:lnTo>
                <a:lnTo>
                  <a:pt x="12083" y="401496"/>
                </a:lnTo>
                <a:lnTo>
                  <a:pt x="19784" y="403051"/>
                </a:lnTo>
                <a:lnTo>
                  <a:pt x="5178592" y="403051"/>
                </a:lnTo>
                <a:lnTo>
                  <a:pt x="5186293" y="401496"/>
                </a:lnTo>
                <a:lnTo>
                  <a:pt x="5192582" y="397256"/>
                </a:lnTo>
                <a:lnTo>
                  <a:pt x="5196822" y="390968"/>
                </a:lnTo>
                <a:lnTo>
                  <a:pt x="5198376" y="383266"/>
                </a:lnTo>
                <a:lnTo>
                  <a:pt x="5198376" y="19784"/>
                </a:lnTo>
                <a:lnTo>
                  <a:pt x="5196822" y="12083"/>
                </a:lnTo>
                <a:lnTo>
                  <a:pt x="5192582" y="5794"/>
                </a:lnTo>
                <a:lnTo>
                  <a:pt x="5186293" y="1554"/>
                </a:lnTo>
                <a:lnTo>
                  <a:pt x="5178592" y="0"/>
                </a:lnTo>
                <a:close/>
              </a:path>
            </a:pathLst>
          </a:custGeom>
          <a:solidFill>
            <a:srgbClr val="30BD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05199" y="2611846"/>
            <a:ext cx="5198745" cy="403225"/>
          </a:xfrm>
          <a:custGeom>
            <a:avLst/>
            <a:gdLst/>
            <a:ahLst/>
            <a:cxnLst/>
            <a:rect l="l" t="t" r="r" b="b"/>
            <a:pathLst>
              <a:path w="5198745" h="403225">
                <a:moveTo>
                  <a:pt x="5171225" y="0"/>
                </a:moveTo>
                <a:lnTo>
                  <a:pt x="27151" y="0"/>
                </a:lnTo>
                <a:lnTo>
                  <a:pt x="16582" y="2133"/>
                </a:lnTo>
                <a:lnTo>
                  <a:pt x="7952" y="7952"/>
                </a:lnTo>
                <a:lnTo>
                  <a:pt x="2133" y="16582"/>
                </a:lnTo>
                <a:lnTo>
                  <a:pt x="0" y="27151"/>
                </a:lnTo>
                <a:lnTo>
                  <a:pt x="0" y="375897"/>
                </a:lnTo>
                <a:lnTo>
                  <a:pt x="2133" y="386465"/>
                </a:lnTo>
                <a:lnTo>
                  <a:pt x="7952" y="395095"/>
                </a:lnTo>
                <a:lnTo>
                  <a:pt x="16582" y="400914"/>
                </a:lnTo>
                <a:lnTo>
                  <a:pt x="27151" y="403048"/>
                </a:lnTo>
                <a:lnTo>
                  <a:pt x="5171225" y="403048"/>
                </a:lnTo>
                <a:lnTo>
                  <a:pt x="5181793" y="400914"/>
                </a:lnTo>
                <a:lnTo>
                  <a:pt x="5190424" y="395095"/>
                </a:lnTo>
                <a:lnTo>
                  <a:pt x="5196242" y="386465"/>
                </a:lnTo>
                <a:lnTo>
                  <a:pt x="5198376" y="375897"/>
                </a:lnTo>
                <a:lnTo>
                  <a:pt x="5198376" y="27151"/>
                </a:lnTo>
                <a:lnTo>
                  <a:pt x="5196242" y="16582"/>
                </a:lnTo>
                <a:lnTo>
                  <a:pt x="5190424" y="7952"/>
                </a:lnTo>
                <a:lnTo>
                  <a:pt x="5181793" y="2133"/>
                </a:lnTo>
                <a:lnTo>
                  <a:pt x="5171225" y="0"/>
                </a:lnTo>
                <a:close/>
              </a:path>
            </a:pathLst>
          </a:custGeom>
          <a:solidFill>
            <a:srgbClr val="177C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174740" y="3867404"/>
            <a:ext cx="5175250" cy="908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微软雅黑"/>
                <a:cs typeface="微软雅黑"/>
              </a:rPr>
              <a:t>数据安全合规需求</a:t>
            </a:r>
            <a:endParaRPr sz="1800">
              <a:latin typeface="微软雅黑"/>
              <a:cs typeface="微软雅黑"/>
            </a:endParaRPr>
          </a:p>
          <a:p>
            <a:pPr marL="184150" marR="5080" indent="-171450">
              <a:lnSpc>
                <a:spcPct val="100000"/>
              </a:lnSpc>
              <a:spcBef>
                <a:spcPts val="1430"/>
              </a:spcBef>
              <a:buFont typeface="Arial"/>
              <a:buChar char="•"/>
              <a:tabLst>
                <a:tab pos="184150" algn="l"/>
              </a:tabLst>
            </a:pPr>
            <a:r>
              <a:rPr sz="1400" dirty="0">
                <a:latin typeface="微软雅黑"/>
                <a:cs typeface="微软雅黑"/>
              </a:rPr>
              <a:t>《证券期货业信息系统运维管理规范》、《证券公司网上证券信 息系统技术指引》以及《证券基金经营机构信息技术管理办法》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74740" y="1524000"/>
            <a:ext cx="5015865" cy="2112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9539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微软雅黑"/>
                <a:cs typeface="微软雅黑"/>
              </a:rPr>
              <a:t>开发测试平台物理隔离</a:t>
            </a:r>
            <a:endParaRPr sz="1800" dirty="0">
              <a:latin typeface="微软雅黑"/>
              <a:cs typeface="微软雅黑"/>
            </a:endParaRPr>
          </a:p>
          <a:p>
            <a:pPr marL="201930" marR="5080" indent="-171450">
              <a:lnSpc>
                <a:spcPct val="100000"/>
              </a:lnSpc>
              <a:spcBef>
                <a:spcPts val="1430"/>
              </a:spcBef>
              <a:buFont typeface="Arial"/>
              <a:buChar char="•"/>
              <a:tabLst>
                <a:tab pos="202565" algn="l"/>
              </a:tabLst>
            </a:pPr>
            <a:r>
              <a:rPr sz="1400" dirty="0">
                <a:latin typeface="微软雅黑"/>
                <a:cs typeface="微软雅黑"/>
              </a:rPr>
              <a:t>财通证券开发测试系统与生产环境物理隔离，为了保障安全。 要求脱敏数据不落地，脱敏系统不能直连源库与测试库。</a:t>
            </a: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1350" dirty="0">
              <a:latin typeface="微软雅黑"/>
              <a:cs typeface="微软雅黑"/>
            </a:endParaRPr>
          </a:p>
          <a:p>
            <a:pPr marL="129539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微软雅黑"/>
                <a:cs typeface="微软雅黑"/>
              </a:rPr>
              <a:t>现有业务系统繁多</a:t>
            </a:r>
            <a:endParaRPr sz="1800" dirty="0">
              <a:latin typeface="微软雅黑"/>
              <a:cs typeface="微软雅黑"/>
            </a:endParaRPr>
          </a:p>
          <a:p>
            <a:pPr marL="184150" indent="-171450">
              <a:lnSpc>
                <a:spcPct val="100000"/>
              </a:lnSpc>
              <a:spcBef>
                <a:spcPts val="1435"/>
              </a:spcBef>
              <a:buFont typeface="Arial"/>
              <a:buChar char="•"/>
              <a:tabLst>
                <a:tab pos="184150" algn="l"/>
              </a:tabLst>
            </a:pPr>
            <a:r>
              <a:rPr sz="1400" dirty="0">
                <a:latin typeface="微软雅黑"/>
                <a:cs typeface="微软雅黑"/>
              </a:rPr>
              <a:t>现有系统包含经济业务平台、</a:t>
            </a:r>
            <a:r>
              <a:rPr sz="1400" spc="-55" dirty="0">
                <a:latin typeface="Calibri"/>
                <a:cs typeface="Calibri"/>
              </a:rPr>
              <a:t>TA</a:t>
            </a:r>
            <a:r>
              <a:rPr sz="1400" dirty="0">
                <a:latin typeface="微软雅黑"/>
                <a:cs typeface="微软雅黑"/>
              </a:rPr>
              <a:t>系统、</a:t>
            </a:r>
            <a:r>
              <a:rPr sz="1400" dirty="0">
                <a:latin typeface="Calibri"/>
                <a:cs typeface="Calibri"/>
              </a:rPr>
              <a:t>PB</a:t>
            </a:r>
            <a:r>
              <a:rPr sz="1400" dirty="0">
                <a:latin typeface="微软雅黑"/>
                <a:cs typeface="微软雅黑"/>
              </a:rPr>
              <a:t>系统</a:t>
            </a:r>
            <a:r>
              <a:rPr sz="1400" spc="-20" dirty="0">
                <a:latin typeface="微软雅黑"/>
                <a:cs typeface="微软雅黑"/>
              </a:rPr>
              <a:t>，</a:t>
            </a:r>
            <a:r>
              <a:rPr sz="1400" spc="-20" dirty="0">
                <a:latin typeface="Calibri"/>
                <a:cs typeface="Calibri"/>
              </a:rPr>
              <a:t>OTC</a:t>
            </a:r>
            <a:r>
              <a:rPr sz="1400" dirty="0">
                <a:latin typeface="微软雅黑"/>
                <a:cs typeface="微软雅黑"/>
              </a:rPr>
              <a:t>系统以及</a:t>
            </a:r>
          </a:p>
          <a:p>
            <a:pPr marL="184150">
              <a:lnSpc>
                <a:spcPct val="100000"/>
              </a:lnSpc>
              <a:spcBef>
                <a:spcPts val="20"/>
              </a:spcBef>
            </a:pPr>
            <a:r>
              <a:rPr sz="1400" spc="-5" dirty="0">
                <a:latin typeface="Calibri"/>
                <a:cs typeface="Calibri"/>
              </a:rPr>
              <a:t>O32</a:t>
            </a:r>
            <a:r>
              <a:rPr sz="1400" dirty="0">
                <a:latin typeface="微软雅黑"/>
                <a:cs typeface="微软雅黑"/>
              </a:rPr>
              <a:t>系统均需要脱敏，工作量较大</a:t>
            </a:r>
          </a:p>
        </p:txBody>
      </p:sp>
      <p:sp>
        <p:nvSpPr>
          <p:cNvPr id="9" name="object 9"/>
          <p:cNvSpPr/>
          <p:nvPr/>
        </p:nvSpPr>
        <p:spPr>
          <a:xfrm>
            <a:off x="6205199" y="4986422"/>
            <a:ext cx="5198745" cy="403225"/>
          </a:xfrm>
          <a:custGeom>
            <a:avLst/>
            <a:gdLst/>
            <a:ahLst/>
            <a:cxnLst/>
            <a:rect l="l" t="t" r="r" b="b"/>
            <a:pathLst>
              <a:path w="5198745" h="403225">
                <a:moveTo>
                  <a:pt x="5178592" y="0"/>
                </a:moveTo>
                <a:lnTo>
                  <a:pt x="19784" y="0"/>
                </a:lnTo>
                <a:lnTo>
                  <a:pt x="12083" y="1554"/>
                </a:lnTo>
                <a:lnTo>
                  <a:pt x="5794" y="5794"/>
                </a:lnTo>
                <a:lnTo>
                  <a:pt x="1554" y="12083"/>
                </a:lnTo>
                <a:lnTo>
                  <a:pt x="0" y="19784"/>
                </a:lnTo>
                <a:lnTo>
                  <a:pt x="0" y="383266"/>
                </a:lnTo>
                <a:lnTo>
                  <a:pt x="1554" y="390968"/>
                </a:lnTo>
                <a:lnTo>
                  <a:pt x="5794" y="397256"/>
                </a:lnTo>
                <a:lnTo>
                  <a:pt x="12083" y="401496"/>
                </a:lnTo>
                <a:lnTo>
                  <a:pt x="19784" y="403051"/>
                </a:lnTo>
                <a:lnTo>
                  <a:pt x="5178592" y="403051"/>
                </a:lnTo>
                <a:lnTo>
                  <a:pt x="5186293" y="401496"/>
                </a:lnTo>
                <a:lnTo>
                  <a:pt x="5192582" y="397256"/>
                </a:lnTo>
                <a:lnTo>
                  <a:pt x="5196822" y="390968"/>
                </a:lnTo>
                <a:lnTo>
                  <a:pt x="5198376" y="383266"/>
                </a:lnTo>
                <a:lnTo>
                  <a:pt x="5198376" y="19784"/>
                </a:lnTo>
                <a:lnTo>
                  <a:pt x="5196822" y="12083"/>
                </a:lnTo>
                <a:lnTo>
                  <a:pt x="5192582" y="5794"/>
                </a:lnTo>
                <a:lnTo>
                  <a:pt x="5186293" y="1554"/>
                </a:lnTo>
                <a:lnTo>
                  <a:pt x="5178592" y="0"/>
                </a:lnTo>
                <a:close/>
              </a:path>
            </a:pathLst>
          </a:custGeom>
          <a:solidFill>
            <a:srgbClr val="30BD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192662" y="5025644"/>
            <a:ext cx="5175250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微软雅黑"/>
                <a:cs typeface="微软雅黑"/>
              </a:rPr>
              <a:t>数据脱敏主要对象</a:t>
            </a:r>
            <a:endParaRPr sz="1800">
              <a:latin typeface="微软雅黑"/>
              <a:cs typeface="微软雅黑"/>
            </a:endParaRPr>
          </a:p>
          <a:p>
            <a:pPr marL="184150" marR="5080" indent="-171450" algn="just">
              <a:lnSpc>
                <a:spcPct val="101400"/>
              </a:lnSpc>
              <a:spcBef>
                <a:spcPts val="1405"/>
              </a:spcBef>
              <a:buFont typeface="Arial"/>
              <a:buChar char="•"/>
              <a:tabLst>
                <a:tab pos="184150" algn="l"/>
              </a:tabLst>
            </a:pPr>
            <a:r>
              <a:rPr sz="1400" dirty="0">
                <a:latin typeface="微软雅黑"/>
                <a:cs typeface="微软雅黑"/>
              </a:rPr>
              <a:t>脱敏对象主要围绕隐私身份信息和行业敏感信息展开，包括：客 户姓名、身份证、组织机构名称、地址、电话、银行账户号、资 金余额等。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0652" y="6516491"/>
            <a:ext cx="1362710" cy="21672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endParaRPr sz="125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14843" y="90423"/>
            <a:ext cx="54229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微软雅黑"/>
                <a:cs typeface="微软雅黑"/>
              </a:rPr>
              <a:t>数据脱敏：财通证券数据脱敏安全案例</a:t>
            </a:r>
            <a:endParaRPr sz="2500">
              <a:latin typeface="微软雅黑"/>
              <a:cs typeface="微软雅黑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1853773" y="6525548"/>
            <a:ext cx="1809750" cy="206467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endParaRPr spc="-5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/>
              <a:t>— </a:t>
            </a:r>
            <a:fld id="{81D60167-4931-47E6-BA6A-407CBD079E47}" type="slidenum">
              <a:rPr dirty="0"/>
              <a:t>15</a:t>
            </a:fld>
            <a:r>
              <a:rPr spc="-105" dirty="0"/>
              <a:t> </a:t>
            </a:r>
            <a:r>
              <a:rPr dirty="0"/>
              <a:t>—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5691" y="1527555"/>
            <a:ext cx="4432300" cy="353060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dirty="0">
                <a:latin typeface="微软雅黑"/>
                <a:cs typeface="微软雅黑"/>
              </a:rPr>
              <a:t>财通证券生产环境和开发环境的网络是独立的</a:t>
            </a:r>
          </a:p>
          <a:p>
            <a:pPr marL="355600">
              <a:lnSpc>
                <a:spcPct val="100000"/>
              </a:lnSpc>
              <a:spcBef>
                <a:spcPts val="380"/>
              </a:spcBef>
            </a:pPr>
            <a:r>
              <a:rPr sz="1600" dirty="0">
                <a:latin typeface="微软雅黑"/>
                <a:cs typeface="微软雅黑"/>
              </a:rPr>
              <a:t>，</a:t>
            </a:r>
            <a:r>
              <a:rPr sz="1600" dirty="0" err="1">
                <a:latin typeface="微软雅黑"/>
                <a:cs typeface="微软雅黑"/>
              </a:rPr>
              <a:t>数据脱敏一体机部署在生产环境网络内</a:t>
            </a:r>
            <a:endParaRPr sz="1600" dirty="0">
              <a:latin typeface="微软雅黑"/>
              <a:cs typeface="微软雅黑"/>
            </a:endParaRPr>
          </a:p>
          <a:p>
            <a:pPr marL="355600">
              <a:lnSpc>
                <a:spcPct val="100000"/>
              </a:lnSpc>
              <a:spcBef>
                <a:spcPts val="385"/>
              </a:spcBef>
            </a:pPr>
            <a:r>
              <a:rPr sz="1600" dirty="0">
                <a:latin typeface="微软雅黑"/>
                <a:cs typeface="微软雅黑"/>
              </a:rPr>
              <a:t>。</a:t>
            </a:r>
          </a:p>
          <a:p>
            <a:pPr marL="298450" marR="138430" indent="-285750" algn="just">
              <a:lnSpc>
                <a:spcPct val="120000"/>
              </a:lnSpc>
              <a:spcBef>
                <a:spcPts val="1490"/>
              </a:spcBef>
              <a:buFont typeface="Arial"/>
              <a:buChar char="•"/>
              <a:tabLst>
                <a:tab pos="298450" algn="l"/>
              </a:tabLst>
            </a:pPr>
            <a:r>
              <a:rPr sz="1600" dirty="0" err="1">
                <a:latin typeface="微软雅黑"/>
                <a:cs typeface="微软雅黑"/>
              </a:rPr>
              <a:t>用户从生产环境源库中导出</a:t>
            </a:r>
            <a:r>
              <a:rPr sz="1600" dirty="0" err="1">
                <a:latin typeface="Calibri"/>
                <a:cs typeface="Calibri"/>
              </a:rPr>
              <a:t>D</a:t>
            </a:r>
            <a:r>
              <a:rPr sz="1600" spc="-5" dirty="0" err="1">
                <a:latin typeface="Calibri"/>
                <a:cs typeface="Calibri"/>
              </a:rPr>
              <a:t>U</a:t>
            </a:r>
            <a:r>
              <a:rPr sz="1600" spc="-10" dirty="0" err="1">
                <a:latin typeface="Calibri"/>
                <a:cs typeface="Calibri"/>
              </a:rPr>
              <a:t>M</a:t>
            </a:r>
            <a:r>
              <a:rPr sz="1600" dirty="0" err="1">
                <a:latin typeface="Calibri"/>
                <a:cs typeface="Calibri"/>
              </a:rPr>
              <a:t>P</a:t>
            </a:r>
            <a:r>
              <a:rPr sz="1600" dirty="0" err="1">
                <a:latin typeface="微软雅黑"/>
                <a:cs typeface="微软雅黑"/>
              </a:rPr>
              <a:t>文件，上传</a:t>
            </a:r>
            <a:r>
              <a:rPr sz="1600" dirty="0">
                <a:latin typeface="微软雅黑"/>
                <a:cs typeface="微软雅黑"/>
              </a:rPr>
              <a:t> </a:t>
            </a:r>
            <a:r>
              <a:rPr sz="1600" dirty="0" err="1">
                <a:latin typeface="微软雅黑"/>
                <a:cs typeface="微软雅黑"/>
              </a:rPr>
              <a:t>到数据库脱敏一体机中脱敏</a:t>
            </a:r>
            <a:r>
              <a:rPr sz="1600" dirty="0">
                <a:latin typeface="微软雅黑"/>
                <a:cs typeface="微软雅黑"/>
              </a:rPr>
              <a:t>。</a:t>
            </a:r>
          </a:p>
          <a:p>
            <a:pPr marL="298450" marR="138430" indent="-285750" algn="just">
              <a:lnSpc>
                <a:spcPct val="122500"/>
              </a:lnSpc>
              <a:spcBef>
                <a:spcPts val="1440"/>
              </a:spcBef>
              <a:buFont typeface="Arial"/>
              <a:buChar char="•"/>
              <a:tabLst>
                <a:tab pos="298450" algn="l"/>
              </a:tabLst>
            </a:pPr>
            <a:r>
              <a:rPr sz="1600" dirty="0" err="1">
                <a:latin typeface="微软雅黑"/>
                <a:cs typeface="微软雅黑"/>
              </a:rPr>
              <a:t>数据脱敏一体机，对</a:t>
            </a:r>
            <a:r>
              <a:rPr sz="1600" dirty="0" err="1">
                <a:latin typeface="Calibri"/>
                <a:cs typeface="Calibri"/>
              </a:rPr>
              <a:t>D</a:t>
            </a:r>
            <a:r>
              <a:rPr sz="1600" spc="-5" dirty="0" err="1">
                <a:latin typeface="Calibri"/>
                <a:cs typeface="Calibri"/>
              </a:rPr>
              <a:t>U</a:t>
            </a:r>
            <a:r>
              <a:rPr sz="1600" spc="-10" dirty="0" err="1">
                <a:latin typeface="Calibri"/>
                <a:cs typeface="Calibri"/>
              </a:rPr>
              <a:t>M</a:t>
            </a:r>
            <a:r>
              <a:rPr sz="1600" dirty="0" err="1">
                <a:latin typeface="Calibri"/>
                <a:cs typeface="Calibri"/>
              </a:rPr>
              <a:t>P</a:t>
            </a:r>
            <a:r>
              <a:rPr sz="1600" dirty="0" err="1">
                <a:latin typeface="微软雅黑"/>
                <a:cs typeface="微软雅黑"/>
              </a:rPr>
              <a:t>脱敏完成后</a:t>
            </a:r>
            <a:r>
              <a:rPr sz="1600" dirty="0">
                <a:latin typeface="微软雅黑"/>
                <a:cs typeface="微软雅黑"/>
              </a:rPr>
              <a:t>， 将导出数据为一份新的</a:t>
            </a:r>
            <a:r>
              <a:rPr sz="1600" dirty="0">
                <a:latin typeface="Calibri"/>
                <a:cs typeface="Calibri"/>
              </a:rPr>
              <a:t>D</a:t>
            </a:r>
            <a:r>
              <a:rPr sz="1600" spc="-5" dirty="0">
                <a:latin typeface="Calibri"/>
                <a:cs typeface="Calibri"/>
              </a:rPr>
              <a:t>U</a:t>
            </a:r>
            <a:r>
              <a:rPr sz="1600" spc="-10" dirty="0">
                <a:latin typeface="Calibri"/>
                <a:cs typeface="Calibri"/>
              </a:rPr>
              <a:t>M</a:t>
            </a:r>
            <a:r>
              <a:rPr sz="1600" dirty="0">
                <a:latin typeface="Calibri"/>
                <a:cs typeface="Calibri"/>
              </a:rPr>
              <a:t>P</a:t>
            </a:r>
            <a:r>
              <a:rPr sz="1600" dirty="0">
                <a:latin typeface="微软雅黑"/>
                <a:cs typeface="微软雅黑"/>
              </a:rPr>
              <a:t>文件或者直接导 入到其他数据库中。</a:t>
            </a:r>
          </a:p>
          <a:p>
            <a:pPr marL="298450" marR="62230" indent="-285750" algn="just">
              <a:lnSpc>
                <a:spcPct val="118800"/>
              </a:lnSpc>
              <a:spcBef>
                <a:spcPts val="1535"/>
              </a:spcBef>
              <a:buFont typeface="Arial"/>
              <a:buChar char="•"/>
              <a:tabLst>
                <a:tab pos="298450" algn="l"/>
              </a:tabLst>
            </a:pPr>
            <a:r>
              <a:rPr sz="1600" dirty="0">
                <a:latin typeface="微软雅黑"/>
                <a:cs typeface="微软雅黑"/>
              </a:rPr>
              <a:t>整个脱敏过程，保证脱敏数据不落地，源数据 不进入开发测试环境</a:t>
            </a:r>
          </a:p>
        </p:txBody>
      </p:sp>
      <p:sp>
        <p:nvSpPr>
          <p:cNvPr id="3" name="object 3"/>
          <p:cNvSpPr/>
          <p:nvPr/>
        </p:nvSpPr>
        <p:spPr>
          <a:xfrm>
            <a:off x="961706" y="1329463"/>
            <a:ext cx="5534024" cy="4510087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4843" y="90423"/>
            <a:ext cx="54229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微软雅黑"/>
                <a:cs typeface="微软雅黑"/>
              </a:rPr>
              <a:t>数据脱敏：财通证券数据脱敏安全案例</a:t>
            </a:r>
            <a:endParaRPr sz="25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1853773" y="6525548"/>
            <a:ext cx="1809750" cy="206467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/>
              <a:t>— </a:t>
            </a:r>
            <a:fld id="{81D60167-4931-47E6-BA6A-407CBD079E47}" type="slidenum">
              <a:rPr dirty="0"/>
              <a:t>16</a:t>
            </a:fld>
            <a:r>
              <a:rPr spc="-105" dirty="0"/>
              <a:t> </a:t>
            </a:r>
            <a:r>
              <a:rPr dirty="0"/>
              <a:t>—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0652" y="6516491"/>
            <a:ext cx="1362710" cy="21672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endParaRPr sz="12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0608" y="3960876"/>
            <a:ext cx="4765675" cy="1616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400" dirty="0">
                <a:latin typeface="微软雅黑"/>
                <a:cs typeface="微软雅黑"/>
              </a:rPr>
              <a:t>睿远基金管理有限公司是经中国证券监督管理委员会批准 设立的全国性公募基金管理公司，公司成立于</a:t>
            </a:r>
            <a:r>
              <a:rPr sz="1400" dirty="0">
                <a:latin typeface="Calibri"/>
                <a:cs typeface="Calibri"/>
              </a:rPr>
              <a:t>2018</a:t>
            </a:r>
            <a:r>
              <a:rPr sz="1400" dirty="0">
                <a:latin typeface="微软雅黑"/>
                <a:cs typeface="微软雅黑"/>
              </a:rPr>
              <a:t>年</a:t>
            </a:r>
            <a:r>
              <a:rPr sz="1400" dirty="0">
                <a:latin typeface="Calibri"/>
                <a:cs typeface="Calibri"/>
              </a:rPr>
              <a:t>10</a:t>
            </a:r>
            <a:r>
              <a:rPr sz="1400" dirty="0">
                <a:latin typeface="微软雅黑"/>
                <a:cs typeface="微软雅黑"/>
              </a:rPr>
              <a:t>月</a:t>
            </a:r>
            <a:endParaRPr sz="1400">
              <a:latin typeface="微软雅黑"/>
              <a:cs typeface="微软雅黑"/>
            </a:endParaRPr>
          </a:p>
          <a:p>
            <a:pPr marL="298450">
              <a:lnSpc>
                <a:spcPct val="100000"/>
              </a:lnSpc>
              <a:spcBef>
                <a:spcPts val="815"/>
              </a:spcBef>
            </a:pPr>
            <a:r>
              <a:rPr sz="1400" dirty="0">
                <a:latin typeface="微软雅黑"/>
                <a:cs typeface="微软雅黑"/>
              </a:rPr>
              <a:t>，注册地上海，注册资本壹亿元人民币。</a:t>
            </a:r>
            <a:endParaRPr sz="1400">
              <a:latin typeface="微软雅黑"/>
              <a:cs typeface="微软雅黑"/>
            </a:endParaRPr>
          </a:p>
          <a:p>
            <a:pPr marL="298450" marR="14604" indent="-285750">
              <a:lnSpc>
                <a:spcPct val="1486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400" dirty="0">
                <a:latin typeface="微软雅黑"/>
                <a:cs typeface="微软雅黑"/>
              </a:rPr>
              <a:t>生产环境到开发环境的脱敏依靠人工方式无法满足效率和 多样化脱敏规则的需求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97215" y="1194073"/>
            <a:ext cx="4636502" cy="2602871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68769" y="1124743"/>
            <a:ext cx="4532630" cy="396875"/>
          </a:xfrm>
          <a:custGeom>
            <a:avLst/>
            <a:gdLst/>
            <a:ahLst/>
            <a:cxnLst/>
            <a:rect l="l" t="t" r="r" b="b"/>
            <a:pathLst>
              <a:path w="4532630" h="396875">
                <a:moveTo>
                  <a:pt x="4505887" y="0"/>
                </a:moveTo>
                <a:lnTo>
                  <a:pt x="26713" y="0"/>
                </a:lnTo>
                <a:lnTo>
                  <a:pt x="16315" y="2099"/>
                </a:lnTo>
                <a:lnTo>
                  <a:pt x="7824" y="7823"/>
                </a:lnTo>
                <a:lnTo>
                  <a:pt x="2099" y="16315"/>
                </a:lnTo>
                <a:lnTo>
                  <a:pt x="0" y="26713"/>
                </a:lnTo>
                <a:lnTo>
                  <a:pt x="0" y="369761"/>
                </a:lnTo>
                <a:lnTo>
                  <a:pt x="2099" y="380159"/>
                </a:lnTo>
                <a:lnTo>
                  <a:pt x="7824" y="388649"/>
                </a:lnTo>
                <a:lnTo>
                  <a:pt x="16315" y="394374"/>
                </a:lnTo>
                <a:lnTo>
                  <a:pt x="26713" y="396473"/>
                </a:lnTo>
                <a:lnTo>
                  <a:pt x="4505887" y="396473"/>
                </a:lnTo>
                <a:lnTo>
                  <a:pt x="4516285" y="394374"/>
                </a:lnTo>
                <a:lnTo>
                  <a:pt x="4524776" y="388649"/>
                </a:lnTo>
                <a:lnTo>
                  <a:pt x="4530501" y="380159"/>
                </a:lnTo>
                <a:lnTo>
                  <a:pt x="4532600" y="369761"/>
                </a:lnTo>
                <a:lnTo>
                  <a:pt x="4532600" y="26713"/>
                </a:lnTo>
                <a:lnTo>
                  <a:pt x="4530501" y="16315"/>
                </a:lnTo>
                <a:lnTo>
                  <a:pt x="4524776" y="7823"/>
                </a:lnTo>
                <a:lnTo>
                  <a:pt x="4516285" y="2099"/>
                </a:lnTo>
                <a:lnTo>
                  <a:pt x="4505887" y="0"/>
                </a:lnTo>
                <a:close/>
              </a:path>
            </a:pathLst>
          </a:custGeom>
          <a:solidFill>
            <a:srgbClr val="177C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394203" y="1005331"/>
            <a:ext cx="4732655" cy="1005840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73355">
              <a:lnSpc>
                <a:spcPct val="100000"/>
              </a:lnSpc>
              <a:spcBef>
                <a:spcPts val="1320"/>
              </a:spcBef>
            </a:pPr>
            <a:r>
              <a:rPr sz="1800" b="1" dirty="0">
                <a:solidFill>
                  <a:srgbClr val="FFFFFF"/>
                </a:solidFill>
                <a:latin typeface="微软雅黑"/>
                <a:cs typeface="微软雅黑"/>
              </a:rPr>
              <a:t>需要脱敏的业务系统繁多</a:t>
            </a:r>
            <a:endParaRPr sz="1800">
              <a:latin typeface="微软雅黑"/>
              <a:cs typeface="微软雅黑"/>
            </a:endParaRPr>
          </a:p>
          <a:p>
            <a:pPr marL="184150" marR="5080" indent="-171450">
              <a:lnSpc>
                <a:spcPct val="101400"/>
              </a:lnSpc>
              <a:spcBef>
                <a:spcPts val="930"/>
              </a:spcBef>
              <a:buFont typeface="Arial"/>
              <a:buChar char="•"/>
              <a:tabLst>
                <a:tab pos="184150" algn="l"/>
              </a:tabLst>
            </a:pPr>
            <a:r>
              <a:rPr sz="1400" dirty="0">
                <a:latin typeface="微软雅黑"/>
                <a:cs typeface="微软雅黑"/>
              </a:rPr>
              <a:t>睿远基金当前需要对</a:t>
            </a:r>
            <a:r>
              <a:rPr sz="1400" dirty="0">
                <a:latin typeface="Calibri"/>
                <a:cs typeface="Calibri"/>
              </a:rPr>
              <a:t>4</a:t>
            </a:r>
            <a:r>
              <a:rPr sz="1400" dirty="0">
                <a:latin typeface="微软雅黑"/>
                <a:cs typeface="微软雅黑"/>
              </a:rPr>
              <a:t>套核心的业务系统脱敏到测试环境， 分别是</a:t>
            </a:r>
            <a:r>
              <a:rPr sz="1400" spc="-45" dirty="0">
                <a:latin typeface="Calibri"/>
                <a:cs typeface="Calibri"/>
              </a:rPr>
              <a:t>FA</a:t>
            </a:r>
            <a:r>
              <a:rPr sz="1400" dirty="0">
                <a:latin typeface="微软雅黑"/>
                <a:cs typeface="微软雅黑"/>
              </a:rPr>
              <a:t>、</a:t>
            </a:r>
            <a:r>
              <a:rPr sz="1400" spc="-5" dirty="0">
                <a:latin typeface="Calibri"/>
                <a:cs typeface="Calibri"/>
              </a:rPr>
              <a:t>FM</a:t>
            </a:r>
            <a:r>
              <a:rPr sz="1400" dirty="0">
                <a:latin typeface="微软雅黑"/>
                <a:cs typeface="微软雅黑"/>
              </a:rPr>
              <a:t>、</a:t>
            </a:r>
            <a:r>
              <a:rPr sz="1400" spc="-10" dirty="0">
                <a:latin typeface="Calibri"/>
                <a:cs typeface="Calibri"/>
              </a:rPr>
              <a:t>FC</a:t>
            </a:r>
            <a:r>
              <a:rPr sz="1400" dirty="0">
                <a:latin typeface="微软雅黑"/>
                <a:cs typeface="微软雅黑"/>
              </a:rPr>
              <a:t>、</a:t>
            </a:r>
            <a:r>
              <a:rPr sz="1400" spc="-105" dirty="0">
                <a:latin typeface="Calibri"/>
                <a:cs typeface="Calibri"/>
              </a:rPr>
              <a:t>TA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24660" y="3517251"/>
            <a:ext cx="4532630" cy="396875"/>
          </a:xfrm>
          <a:custGeom>
            <a:avLst/>
            <a:gdLst/>
            <a:ahLst/>
            <a:cxnLst/>
            <a:rect l="l" t="t" r="r" b="b"/>
            <a:pathLst>
              <a:path w="4532630" h="396875">
                <a:moveTo>
                  <a:pt x="4513138" y="0"/>
                </a:moveTo>
                <a:lnTo>
                  <a:pt x="19460" y="0"/>
                </a:lnTo>
                <a:lnTo>
                  <a:pt x="11885" y="1529"/>
                </a:lnTo>
                <a:lnTo>
                  <a:pt x="5700" y="5699"/>
                </a:lnTo>
                <a:lnTo>
                  <a:pt x="1529" y="11885"/>
                </a:lnTo>
                <a:lnTo>
                  <a:pt x="0" y="19460"/>
                </a:lnTo>
                <a:lnTo>
                  <a:pt x="0" y="377013"/>
                </a:lnTo>
                <a:lnTo>
                  <a:pt x="1529" y="384588"/>
                </a:lnTo>
                <a:lnTo>
                  <a:pt x="5700" y="390774"/>
                </a:lnTo>
                <a:lnTo>
                  <a:pt x="11885" y="394945"/>
                </a:lnTo>
                <a:lnTo>
                  <a:pt x="19460" y="396474"/>
                </a:lnTo>
                <a:lnTo>
                  <a:pt x="4513138" y="396474"/>
                </a:lnTo>
                <a:lnTo>
                  <a:pt x="4520713" y="394945"/>
                </a:lnTo>
                <a:lnTo>
                  <a:pt x="4526899" y="390774"/>
                </a:lnTo>
                <a:lnTo>
                  <a:pt x="4531070" y="384588"/>
                </a:lnTo>
                <a:lnTo>
                  <a:pt x="4532599" y="377013"/>
                </a:lnTo>
                <a:lnTo>
                  <a:pt x="4532599" y="19460"/>
                </a:lnTo>
                <a:lnTo>
                  <a:pt x="4531070" y="11885"/>
                </a:lnTo>
                <a:lnTo>
                  <a:pt x="4526899" y="5699"/>
                </a:lnTo>
                <a:lnTo>
                  <a:pt x="4520713" y="1529"/>
                </a:lnTo>
                <a:lnTo>
                  <a:pt x="4513138" y="0"/>
                </a:lnTo>
                <a:close/>
              </a:path>
            </a:pathLst>
          </a:custGeom>
          <a:solidFill>
            <a:srgbClr val="30BD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68765" y="2183509"/>
            <a:ext cx="4532630" cy="396875"/>
          </a:xfrm>
          <a:custGeom>
            <a:avLst/>
            <a:gdLst/>
            <a:ahLst/>
            <a:cxnLst/>
            <a:rect l="l" t="t" r="r" b="b"/>
            <a:pathLst>
              <a:path w="4532630" h="396875">
                <a:moveTo>
                  <a:pt x="4505886" y="0"/>
                </a:moveTo>
                <a:lnTo>
                  <a:pt x="26713" y="0"/>
                </a:lnTo>
                <a:lnTo>
                  <a:pt x="16315" y="2099"/>
                </a:lnTo>
                <a:lnTo>
                  <a:pt x="7824" y="7823"/>
                </a:lnTo>
                <a:lnTo>
                  <a:pt x="2099" y="16315"/>
                </a:lnTo>
                <a:lnTo>
                  <a:pt x="0" y="26713"/>
                </a:lnTo>
                <a:lnTo>
                  <a:pt x="0" y="369761"/>
                </a:lnTo>
                <a:lnTo>
                  <a:pt x="2099" y="380159"/>
                </a:lnTo>
                <a:lnTo>
                  <a:pt x="7824" y="388649"/>
                </a:lnTo>
                <a:lnTo>
                  <a:pt x="16315" y="394374"/>
                </a:lnTo>
                <a:lnTo>
                  <a:pt x="26713" y="396473"/>
                </a:lnTo>
                <a:lnTo>
                  <a:pt x="4505886" y="396473"/>
                </a:lnTo>
                <a:lnTo>
                  <a:pt x="4516284" y="394374"/>
                </a:lnTo>
                <a:lnTo>
                  <a:pt x="4524775" y="388649"/>
                </a:lnTo>
                <a:lnTo>
                  <a:pt x="4530500" y="380159"/>
                </a:lnTo>
                <a:lnTo>
                  <a:pt x="4532599" y="369761"/>
                </a:lnTo>
                <a:lnTo>
                  <a:pt x="4532599" y="26713"/>
                </a:lnTo>
                <a:lnTo>
                  <a:pt x="4530500" y="16315"/>
                </a:lnTo>
                <a:lnTo>
                  <a:pt x="4524775" y="7823"/>
                </a:lnTo>
                <a:lnTo>
                  <a:pt x="4516284" y="2099"/>
                </a:lnTo>
                <a:lnTo>
                  <a:pt x="4505886" y="0"/>
                </a:lnTo>
                <a:close/>
              </a:path>
            </a:pathLst>
          </a:custGeom>
          <a:solidFill>
            <a:srgbClr val="177C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394203" y="2218435"/>
            <a:ext cx="4464050" cy="2350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335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微软雅黑"/>
                <a:cs typeface="微软雅黑"/>
              </a:rPr>
              <a:t>自定义的脱敏规则需求</a:t>
            </a:r>
            <a:endParaRPr sz="1800">
              <a:latin typeface="微软雅黑"/>
              <a:cs typeface="微软雅黑"/>
            </a:endParaRPr>
          </a:p>
          <a:p>
            <a:pPr marL="184150" marR="5080" indent="-171450" algn="just">
              <a:lnSpc>
                <a:spcPct val="101400"/>
              </a:lnSpc>
              <a:spcBef>
                <a:spcPts val="1505"/>
              </a:spcBef>
              <a:buFont typeface="Arial"/>
              <a:buChar char="•"/>
              <a:tabLst>
                <a:tab pos="184150" algn="l"/>
              </a:tabLst>
            </a:pPr>
            <a:r>
              <a:rPr sz="1400" dirty="0">
                <a:latin typeface="微软雅黑"/>
                <a:cs typeface="微软雅黑"/>
              </a:rPr>
              <a:t>为了测试系统可以正常的使用和运行，睿远基金对核心 数据库系统内表的脱敏规则有特殊的要求，如只对某个 字段后</a:t>
            </a:r>
            <a:r>
              <a:rPr sz="1400" dirty="0">
                <a:latin typeface="Calibri"/>
                <a:cs typeface="Calibri"/>
              </a:rPr>
              <a:t>6</a:t>
            </a:r>
            <a:r>
              <a:rPr sz="1400" dirty="0">
                <a:latin typeface="微软雅黑"/>
                <a:cs typeface="微软雅黑"/>
              </a:rPr>
              <a:t>位证券代码进行脱敏，脱敏时区分交易市场等</a:t>
            </a:r>
            <a:endParaRPr sz="14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75"/>
              </a:spcBef>
              <a:buFont typeface="Arial"/>
              <a:buChar char="•"/>
            </a:pPr>
            <a:endParaRPr sz="900">
              <a:latin typeface="微软雅黑"/>
              <a:cs typeface="微软雅黑"/>
            </a:endParaRPr>
          </a:p>
          <a:p>
            <a:pPr marL="12700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微软雅黑"/>
                <a:cs typeface="微软雅黑"/>
              </a:rPr>
              <a:t>数据安全合规需求</a:t>
            </a:r>
            <a:endParaRPr sz="1800">
              <a:latin typeface="微软雅黑"/>
              <a:cs typeface="微软雅黑"/>
            </a:endParaRPr>
          </a:p>
          <a:p>
            <a:pPr marL="227965" marR="138430" indent="-171450" algn="just">
              <a:lnSpc>
                <a:spcPct val="100699"/>
              </a:lnSpc>
              <a:spcBef>
                <a:spcPts val="555"/>
              </a:spcBef>
              <a:buFont typeface="Arial"/>
              <a:buChar char="•"/>
              <a:tabLst>
                <a:tab pos="228600" algn="l"/>
              </a:tabLst>
            </a:pPr>
            <a:r>
              <a:rPr sz="1400" dirty="0">
                <a:latin typeface="微软雅黑"/>
                <a:cs typeface="微软雅黑"/>
              </a:rPr>
              <a:t>符合《网络安全法》，《证券期货业信息系统运维管 理规范》、《证券公司网上证券信息系统技术指引》 以及《证券基金经营机构信息技术管理办法》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468765" y="4858363"/>
            <a:ext cx="4532630" cy="396875"/>
          </a:xfrm>
          <a:custGeom>
            <a:avLst/>
            <a:gdLst/>
            <a:ahLst/>
            <a:cxnLst/>
            <a:rect l="l" t="t" r="r" b="b"/>
            <a:pathLst>
              <a:path w="4532630" h="396875">
                <a:moveTo>
                  <a:pt x="4513139" y="0"/>
                </a:moveTo>
                <a:lnTo>
                  <a:pt x="19461" y="0"/>
                </a:lnTo>
                <a:lnTo>
                  <a:pt x="11886" y="1529"/>
                </a:lnTo>
                <a:lnTo>
                  <a:pt x="5700" y="5699"/>
                </a:lnTo>
                <a:lnTo>
                  <a:pt x="1529" y="11885"/>
                </a:lnTo>
                <a:lnTo>
                  <a:pt x="0" y="19460"/>
                </a:lnTo>
                <a:lnTo>
                  <a:pt x="0" y="377013"/>
                </a:lnTo>
                <a:lnTo>
                  <a:pt x="1529" y="384588"/>
                </a:lnTo>
                <a:lnTo>
                  <a:pt x="5700" y="390774"/>
                </a:lnTo>
                <a:lnTo>
                  <a:pt x="11886" y="394945"/>
                </a:lnTo>
                <a:lnTo>
                  <a:pt x="19461" y="396474"/>
                </a:lnTo>
                <a:lnTo>
                  <a:pt x="4513139" y="396474"/>
                </a:lnTo>
                <a:lnTo>
                  <a:pt x="4520713" y="394945"/>
                </a:lnTo>
                <a:lnTo>
                  <a:pt x="4526899" y="390774"/>
                </a:lnTo>
                <a:lnTo>
                  <a:pt x="4531070" y="384588"/>
                </a:lnTo>
                <a:lnTo>
                  <a:pt x="4532599" y="377013"/>
                </a:lnTo>
                <a:lnTo>
                  <a:pt x="4532599" y="19460"/>
                </a:lnTo>
                <a:lnTo>
                  <a:pt x="4531070" y="11885"/>
                </a:lnTo>
                <a:lnTo>
                  <a:pt x="4526899" y="5699"/>
                </a:lnTo>
                <a:lnTo>
                  <a:pt x="4520713" y="1529"/>
                </a:lnTo>
                <a:lnTo>
                  <a:pt x="4513139" y="0"/>
                </a:lnTo>
                <a:close/>
              </a:path>
            </a:pathLst>
          </a:custGeom>
          <a:solidFill>
            <a:srgbClr val="30BD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479136" y="4782239"/>
            <a:ext cx="4400550" cy="92964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985"/>
              </a:spcBef>
            </a:pPr>
            <a:r>
              <a:rPr sz="1800" b="1" dirty="0">
                <a:solidFill>
                  <a:srgbClr val="FFFFFF"/>
                </a:solidFill>
                <a:latin typeface="微软雅黑"/>
                <a:cs typeface="微软雅黑"/>
              </a:rPr>
              <a:t>脱敏数据质量较低</a:t>
            </a:r>
            <a:endParaRPr sz="1800">
              <a:latin typeface="微软雅黑"/>
              <a:cs typeface="微软雅黑"/>
            </a:endParaRPr>
          </a:p>
          <a:p>
            <a:pPr marL="297815" marR="5080" indent="-285750">
              <a:lnSpc>
                <a:spcPct val="101400"/>
              </a:lnSpc>
              <a:spcBef>
                <a:spcPts val="66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400" dirty="0">
                <a:latin typeface="微软雅黑"/>
                <a:cs typeface="微软雅黑"/>
              </a:rPr>
              <a:t>脱敏后的数据质量不高，无法满足测试场景以及数据 分析场景的要求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0652" y="6516491"/>
            <a:ext cx="1362710" cy="21672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endParaRPr sz="125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14843" y="90423"/>
            <a:ext cx="47879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微软雅黑"/>
                <a:cs typeface="微软雅黑"/>
              </a:rPr>
              <a:t>数据脱敏：睿远基金数据脱敏案例</a:t>
            </a:r>
            <a:endParaRPr sz="2500">
              <a:latin typeface="微软雅黑"/>
              <a:cs typeface="微软雅黑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1853773" y="6525548"/>
            <a:ext cx="1809750" cy="206467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endParaRPr spc="-5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/>
              <a:t>— </a:t>
            </a:r>
            <a:fld id="{81D60167-4931-47E6-BA6A-407CBD079E47}" type="slidenum">
              <a:rPr dirty="0"/>
              <a:t>17</a:t>
            </a:fld>
            <a:r>
              <a:rPr spc="-105" dirty="0"/>
              <a:t> </a:t>
            </a:r>
            <a:r>
              <a:rPr dirty="0"/>
              <a:t>—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96377" y="1238270"/>
            <a:ext cx="1591310" cy="4198620"/>
          </a:xfrm>
          <a:custGeom>
            <a:avLst/>
            <a:gdLst/>
            <a:ahLst/>
            <a:cxnLst/>
            <a:rect l="l" t="t" r="r" b="b"/>
            <a:pathLst>
              <a:path w="1591309" h="4198620">
                <a:moveTo>
                  <a:pt x="795403" y="0"/>
                </a:moveTo>
                <a:lnTo>
                  <a:pt x="744122" y="4292"/>
                </a:lnTo>
                <a:lnTo>
                  <a:pt x="693708" y="16995"/>
                </a:lnTo>
                <a:lnTo>
                  <a:pt x="644258" y="37849"/>
                </a:lnTo>
                <a:lnTo>
                  <a:pt x="595872" y="66593"/>
                </a:lnTo>
                <a:lnTo>
                  <a:pt x="548649" y="102966"/>
                </a:lnTo>
                <a:lnTo>
                  <a:pt x="502687" y="146707"/>
                </a:lnTo>
                <a:lnTo>
                  <a:pt x="458085" y="197556"/>
                </a:lnTo>
                <a:lnTo>
                  <a:pt x="414941" y="255252"/>
                </a:lnTo>
                <a:lnTo>
                  <a:pt x="373356" y="319535"/>
                </a:lnTo>
                <a:lnTo>
                  <a:pt x="353178" y="354065"/>
                </a:lnTo>
                <a:lnTo>
                  <a:pt x="333426" y="390144"/>
                </a:lnTo>
                <a:lnTo>
                  <a:pt x="314114" y="427739"/>
                </a:lnTo>
                <a:lnTo>
                  <a:pt x="295252" y="466818"/>
                </a:lnTo>
                <a:lnTo>
                  <a:pt x="276854" y="507348"/>
                </a:lnTo>
                <a:lnTo>
                  <a:pt x="258932" y="549297"/>
                </a:lnTo>
                <a:lnTo>
                  <a:pt x="241498" y="592631"/>
                </a:lnTo>
                <a:lnTo>
                  <a:pt x="224564" y="637319"/>
                </a:lnTo>
                <a:lnTo>
                  <a:pt x="208144" y="683328"/>
                </a:lnTo>
                <a:lnTo>
                  <a:pt x="192248" y="730626"/>
                </a:lnTo>
                <a:lnTo>
                  <a:pt x="176890" y="779178"/>
                </a:lnTo>
                <a:lnTo>
                  <a:pt x="162082" y="828954"/>
                </a:lnTo>
                <a:lnTo>
                  <a:pt x="147836" y="879921"/>
                </a:lnTo>
                <a:lnTo>
                  <a:pt x="134165" y="932045"/>
                </a:lnTo>
                <a:lnTo>
                  <a:pt x="121081" y="985295"/>
                </a:lnTo>
                <a:lnTo>
                  <a:pt x="108595" y="1039638"/>
                </a:lnTo>
                <a:lnTo>
                  <a:pt x="96722" y="1095041"/>
                </a:lnTo>
                <a:lnTo>
                  <a:pt x="85472" y="1151471"/>
                </a:lnTo>
                <a:lnTo>
                  <a:pt x="74859" y="1208897"/>
                </a:lnTo>
                <a:lnTo>
                  <a:pt x="64895" y="1267285"/>
                </a:lnTo>
                <a:lnTo>
                  <a:pt x="55591" y="1326602"/>
                </a:lnTo>
                <a:lnTo>
                  <a:pt x="46961" y="1386818"/>
                </a:lnTo>
                <a:lnTo>
                  <a:pt x="39016" y="1447897"/>
                </a:lnTo>
                <a:lnTo>
                  <a:pt x="31770" y="1509809"/>
                </a:lnTo>
                <a:lnTo>
                  <a:pt x="25234" y="1572521"/>
                </a:lnTo>
                <a:lnTo>
                  <a:pt x="19420" y="1636000"/>
                </a:lnTo>
                <a:lnTo>
                  <a:pt x="14342" y="1700213"/>
                </a:lnTo>
                <a:lnTo>
                  <a:pt x="10011" y="1765127"/>
                </a:lnTo>
                <a:lnTo>
                  <a:pt x="6440" y="1830711"/>
                </a:lnTo>
                <a:lnTo>
                  <a:pt x="3641" y="1896932"/>
                </a:lnTo>
                <a:lnTo>
                  <a:pt x="1626" y="1963757"/>
                </a:lnTo>
                <a:lnTo>
                  <a:pt x="408" y="2031153"/>
                </a:lnTo>
                <a:lnTo>
                  <a:pt x="0" y="2099089"/>
                </a:lnTo>
                <a:lnTo>
                  <a:pt x="408" y="2167024"/>
                </a:lnTo>
                <a:lnTo>
                  <a:pt x="1626" y="2234420"/>
                </a:lnTo>
                <a:lnTo>
                  <a:pt x="3641" y="2301245"/>
                </a:lnTo>
                <a:lnTo>
                  <a:pt x="6440" y="2367466"/>
                </a:lnTo>
                <a:lnTo>
                  <a:pt x="10011" y="2433050"/>
                </a:lnTo>
                <a:lnTo>
                  <a:pt x="14342" y="2497965"/>
                </a:lnTo>
                <a:lnTo>
                  <a:pt x="19420" y="2562178"/>
                </a:lnTo>
                <a:lnTo>
                  <a:pt x="25234" y="2625656"/>
                </a:lnTo>
                <a:lnTo>
                  <a:pt x="31770" y="2688368"/>
                </a:lnTo>
                <a:lnTo>
                  <a:pt x="39016" y="2750280"/>
                </a:lnTo>
                <a:lnTo>
                  <a:pt x="46961" y="2811360"/>
                </a:lnTo>
                <a:lnTo>
                  <a:pt x="55591" y="2871575"/>
                </a:lnTo>
                <a:lnTo>
                  <a:pt x="64895" y="2930893"/>
                </a:lnTo>
                <a:lnTo>
                  <a:pt x="74859" y="2989281"/>
                </a:lnTo>
                <a:lnTo>
                  <a:pt x="85472" y="3046706"/>
                </a:lnTo>
                <a:lnTo>
                  <a:pt x="96722" y="3103137"/>
                </a:lnTo>
                <a:lnTo>
                  <a:pt x="108595" y="3158540"/>
                </a:lnTo>
                <a:lnTo>
                  <a:pt x="121081" y="3212882"/>
                </a:lnTo>
                <a:lnTo>
                  <a:pt x="134165" y="3266132"/>
                </a:lnTo>
                <a:lnTo>
                  <a:pt x="147836" y="3318257"/>
                </a:lnTo>
                <a:lnTo>
                  <a:pt x="162082" y="3369223"/>
                </a:lnTo>
                <a:lnTo>
                  <a:pt x="176890" y="3418999"/>
                </a:lnTo>
                <a:lnTo>
                  <a:pt x="192248" y="3467552"/>
                </a:lnTo>
                <a:lnTo>
                  <a:pt x="208144" y="3514849"/>
                </a:lnTo>
                <a:lnTo>
                  <a:pt x="224564" y="3560858"/>
                </a:lnTo>
                <a:lnTo>
                  <a:pt x="241498" y="3605546"/>
                </a:lnTo>
                <a:lnTo>
                  <a:pt x="258932" y="3648881"/>
                </a:lnTo>
                <a:lnTo>
                  <a:pt x="276854" y="3690830"/>
                </a:lnTo>
                <a:lnTo>
                  <a:pt x="295252" y="3731360"/>
                </a:lnTo>
                <a:lnTo>
                  <a:pt x="314114" y="3770439"/>
                </a:lnTo>
                <a:lnTo>
                  <a:pt x="333426" y="3808034"/>
                </a:lnTo>
                <a:lnTo>
                  <a:pt x="353178" y="3844113"/>
                </a:lnTo>
                <a:lnTo>
                  <a:pt x="373356" y="3878643"/>
                </a:lnTo>
                <a:lnTo>
                  <a:pt x="393948" y="3911591"/>
                </a:lnTo>
                <a:lnTo>
                  <a:pt x="436324" y="3972614"/>
                </a:lnTo>
                <a:lnTo>
                  <a:pt x="480209" y="4026919"/>
                </a:lnTo>
                <a:lnTo>
                  <a:pt x="525504" y="4074247"/>
                </a:lnTo>
                <a:lnTo>
                  <a:pt x="572109" y="4114336"/>
                </a:lnTo>
                <a:lnTo>
                  <a:pt x="619926" y="4146927"/>
                </a:lnTo>
                <a:lnTo>
                  <a:pt x="668856" y="4171759"/>
                </a:lnTo>
                <a:lnTo>
                  <a:pt x="718800" y="4188570"/>
                </a:lnTo>
                <a:lnTo>
                  <a:pt x="769660" y="4197100"/>
                </a:lnTo>
                <a:lnTo>
                  <a:pt x="795403" y="4198179"/>
                </a:lnTo>
                <a:lnTo>
                  <a:pt x="821146" y="4197100"/>
                </a:lnTo>
                <a:lnTo>
                  <a:pt x="872006" y="4188570"/>
                </a:lnTo>
                <a:lnTo>
                  <a:pt x="921950" y="4171759"/>
                </a:lnTo>
                <a:lnTo>
                  <a:pt x="970880" y="4146927"/>
                </a:lnTo>
                <a:lnTo>
                  <a:pt x="1018697" y="4114336"/>
                </a:lnTo>
                <a:lnTo>
                  <a:pt x="1065302" y="4074247"/>
                </a:lnTo>
                <a:lnTo>
                  <a:pt x="1110597" y="4026919"/>
                </a:lnTo>
                <a:lnTo>
                  <a:pt x="1154482" y="3972614"/>
                </a:lnTo>
                <a:lnTo>
                  <a:pt x="1196859" y="3911591"/>
                </a:lnTo>
                <a:lnTo>
                  <a:pt x="1217451" y="3878643"/>
                </a:lnTo>
                <a:lnTo>
                  <a:pt x="1237629" y="3844113"/>
                </a:lnTo>
                <a:lnTo>
                  <a:pt x="1257380" y="3808034"/>
                </a:lnTo>
                <a:lnTo>
                  <a:pt x="1276693" y="3770439"/>
                </a:lnTo>
                <a:lnTo>
                  <a:pt x="1295554" y="3731360"/>
                </a:lnTo>
                <a:lnTo>
                  <a:pt x="1313952" y="3690830"/>
                </a:lnTo>
                <a:lnTo>
                  <a:pt x="1331875" y="3648881"/>
                </a:lnTo>
                <a:lnTo>
                  <a:pt x="1349309" y="3605546"/>
                </a:lnTo>
                <a:lnTo>
                  <a:pt x="1366242" y="3560858"/>
                </a:lnTo>
                <a:lnTo>
                  <a:pt x="1382663" y="3514849"/>
                </a:lnTo>
                <a:lnTo>
                  <a:pt x="1398559" y="3467552"/>
                </a:lnTo>
                <a:lnTo>
                  <a:pt x="1413917" y="3418999"/>
                </a:lnTo>
                <a:lnTo>
                  <a:pt x="1428725" y="3369223"/>
                </a:lnTo>
                <a:lnTo>
                  <a:pt x="1442971" y="3318257"/>
                </a:lnTo>
                <a:lnTo>
                  <a:pt x="1456642" y="3266132"/>
                </a:lnTo>
                <a:lnTo>
                  <a:pt x="1469726" y="3212882"/>
                </a:lnTo>
                <a:lnTo>
                  <a:pt x="1482212" y="3158540"/>
                </a:lnTo>
                <a:lnTo>
                  <a:pt x="1494085" y="3103137"/>
                </a:lnTo>
                <a:lnTo>
                  <a:pt x="1505335" y="3046706"/>
                </a:lnTo>
                <a:lnTo>
                  <a:pt x="1515948" y="2989281"/>
                </a:lnTo>
                <a:lnTo>
                  <a:pt x="1525913" y="2930893"/>
                </a:lnTo>
                <a:lnTo>
                  <a:pt x="1535216" y="2871575"/>
                </a:lnTo>
                <a:lnTo>
                  <a:pt x="1543846" y="2811360"/>
                </a:lnTo>
                <a:lnTo>
                  <a:pt x="1551791" y="2750280"/>
                </a:lnTo>
                <a:lnTo>
                  <a:pt x="1559038" y="2688368"/>
                </a:lnTo>
                <a:lnTo>
                  <a:pt x="1565574" y="2625656"/>
                </a:lnTo>
                <a:lnTo>
                  <a:pt x="1571387" y="2562178"/>
                </a:lnTo>
                <a:lnTo>
                  <a:pt x="1576465" y="2497965"/>
                </a:lnTo>
                <a:lnTo>
                  <a:pt x="1580796" y="2433050"/>
                </a:lnTo>
                <a:lnTo>
                  <a:pt x="1584368" y="2367466"/>
                </a:lnTo>
                <a:lnTo>
                  <a:pt x="1587167" y="2301245"/>
                </a:lnTo>
                <a:lnTo>
                  <a:pt x="1589181" y="2234420"/>
                </a:lnTo>
                <a:lnTo>
                  <a:pt x="1590399" y="2167024"/>
                </a:lnTo>
                <a:lnTo>
                  <a:pt x="1590808" y="2099089"/>
                </a:lnTo>
                <a:lnTo>
                  <a:pt x="1590399" y="2031153"/>
                </a:lnTo>
                <a:lnTo>
                  <a:pt x="1589181" y="1963757"/>
                </a:lnTo>
                <a:lnTo>
                  <a:pt x="1587167" y="1896932"/>
                </a:lnTo>
                <a:lnTo>
                  <a:pt x="1584368" y="1830711"/>
                </a:lnTo>
                <a:lnTo>
                  <a:pt x="1580796" y="1765127"/>
                </a:lnTo>
                <a:lnTo>
                  <a:pt x="1576465" y="1700213"/>
                </a:lnTo>
                <a:lnTo>
                  <a:pt x="1571387" y="1636000"/>
                </a:lnTo>
                <a:lnTo>
                  <a:pt x="1565574" y="1572521"/>
                </a:lnTo>
                <a:lnTo>
                  <a:pt x="1559038" y="1509809"/>
                </a:lnTo>
                <a:lnTo>
                  <a:pt x="1551791" y="1447897"/>
                </a:lnTo>
                <a:lnTo>
                  <a:pt x="1543846" y="1386818"/>
                </a:lnTo>
                <a:lnTo>
                  <a:pt x="1535216" y="1326602"/>
                </a:lnTo>
                <a:lnTo>
                  <a:pt x="1525913" y="1267285"/>
                </a:lnTo>
                <a:lnTo>
                  <a:pt x="1515948" y="1208897"/>
                </a:lnTo>
                <a:lnTo>
                  <a:pt x="1505335" y="1151471"/>
                </a:lnTo>
                <a:lnTo>
                  <a:pt x="1494085" y="1095041"/>
                </a:lnTo>
                <a:lnTo>
                  <a:pt x="1482212" y="1039638"/>
                </a:lnTo>
                <a:lnTo>
                  <a:pt x="1469726" y="985295"/>
                </a:lnTo>
                <a:lnTo>
                  <a:pt x="1456642" y="932045"/>
                </a:lnTo>
                <a:lnTo>
                  <a:pt x="1442971" y="879921"/>
                </a:lnTo>
                <a:lnTo>
                  <a:pt x="1428725" y="828954"/>
                </a:lnTo>
                <a:lnTo>
                  <a:pt x="1413917" y="779178"/>
                </a:lnTo>
                <a:lnTo>
                  <a:pt x="1398559" y="730626"/>
                </a:lnTo>
                <a:lnTo>
                  <a:pt x="1382663" y="683328"/>
                </a:lnTo>
                <a:lnTo>
                  <a:pt x="1366242" y="637319"/>
                </a:lnTo>
                <a:lnTo>
                  <a:pt x="1349309" y="592631"/>
                </a:lnTo>
                <a:lnTo>
                  <a:pt x="1331875" y="549297"/>
                </a:lnTo>
                <a:lnTo>
                  <a:pt x="1313952" y="507348"/>
                </a:lnTo>
                <a:lnTo>
                  <a:pt x="1295554" y="466818"/>
                </a:lnTo>
                <a:lnTo>
                  <a:pt x="1276693" y="427739"/>
                </a:lnTo>
                <a:lnTo>
                  <a:pt x="1257380" y="390144"/>
                </a:lnTo>
                <a:lnTo>
                  <a:pt x="1237629" y="354065"/>
                </a:lnTo>
                <a:lnTo>
                  <a:pt x="1217451" y="319535"/>
                </a:lnTo>
                <a:lnTo>
                  <a:pt x="1196859" y="286587"/>
                </a:lnTo>
                <a:lnTo>
                  <a:pt x="1154482" y="225564"/>
                </a:lnTo>
                <a:lnTo>
                  <a:pt x="1110597" y="171259"/>
                </a:lnTo>
                <a:lnTo>
                  <a:pt x="1065302" y="123931"/>
                </a:lnTo>
                <a:lnTo>
                  <a:pt x="1018697" y="83842"/>
                </a:lnTo>
                <a:lnTo>
                  <a:pt x="970880" y="51251"/>
                </a:lnTo>
                <a:lnTo>
                  <a:pt x="921950" y="26420"/>
                </a:lnTo>
                <a:lnTo>
                  <a:pt x="872006" y="9609"/>
                </a:lnTo>
                <a:lnTo>
                  <a:pt x="821146" y="1078"/>
                </a:lnTo>
                <a:lnTo>
                  <a:pt x="795403" y="0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8600" y="1632098"/>
            <a:ext cx="430617" cy="430618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8600" y="3989500"/>
            <a:ext cx="430617" cy="430617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8600" y="2417899"/>
            <a:ext cx="430617" cy="430618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8600" y="3203700"/>
            <a:ext cx="430617" cy="430618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37958" y="1740408"/>
            <a:ext cx="44005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0" dirty="0">
                <a:latin typeface="Calibri"/>
                <a:cs typeface="Calibri"/>
              </a:rPr>
              <a:t>T</a:t>
            </a:r>
            <a:r>
              <a:rPr sz="1100" b="1" spc="-30" dirty="0">
                <a:latin typeface="Calibri"/>
                <a:cs typeface="Calibri"/>
              </a:rPr>
              <a:t>A</a:t>
            </a:r>
            <a:r>
              <a:rPr sz="1100" b="1" spc="-50" dirty="0">
                <a:latin typeface="微软雅黑"/>
                <a:cs typeface="微软雅黑"/>
              </a:rPr>
              <a:t>系统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7956" y="2526791"/>
            <a:ext cx="4349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0" dirty="0">
                <a:latin typeface="Calibri"/>
                <a:cs typeface="Calibri"/>
              </a:rPr>
              <a:t>F</a:t>
            </a:r>
            <a:r>
              <a:rPr sz="1100" b="1" spc="-30" dirty="0">
                <a:latin typeface="Calibri"/>
                <a:cs typeface="Calibri"/>
              </a:rPr>
              <a:t>A</a:t>
            </a:r>
            <a:r>
              <a:rPr sz="1100" b="1" spc="-50" dirty="0">
                <a:latin typeface="微软雅黑"/>
                <a:cs typeface="微软雅黑"/>
              </a:rPr>
              <a:t>系统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7955" y="3313176"/>
            <a:ext cx="46990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0" dirty="0">
                <a:latin typeface="Calibri"/>
                <a:cs typeface="Calibri"/>
              </a:rPr>
              <a:t>F</a:t>
            </a:r>
            <a:r>
              <a:rPr sz="1100" b="1" spc="-50" dirty="0">
                <a:latin typeface="Calibri"/>
                <a:cs typeface="Calibri"/>
              </a:rPr>
              <a:t>M</a:t>
            </a:r>
            <a:r>
              <a:rPr sz="1100" b="1" spc="-50" dirty="0">
                <a:latin typeface="微软雅黑"/>
                <a:cs typeface="微软雅黑"/>
              </a:rPr>
              <a:t>系统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37954" y="4099560"/>
            <a:ext cx="4241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0" dirty="0">
                <a:latin typeface="Calibri"/>
                <a:cs typeface="Calibri"/>
              </a:rPr>
              <a:t>F</a:t>
            </a:r>
            <a:r>
              <a:rPr sz="1100" b="1" spc="-35" dirty="0">
                <a:latin typeface="Calibri"/>
                <a:cs typeface="Calibri"/>
              </a:rPr>
              <a:t>C</a:t>
            </a:r>
            <a:r>
              <a:rPr sz="1100" b="1" spc="-50" dirty="0">
                <a:latin typeface="微软雅黑"/>
                <a:cs typeface="微软雅黑"/>
              </a:rPr>
              <a:t>系统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03492" y="1730448"/>
            <a:ext cx="404495" cy="234315"/>
          </a:xfrm>
          <a:custGeom>
            <a:avLst/>
            <a:gdLst/>
            <a:ahLst/>
            <a:cxnLst/>
            <a:rect l="l" t="t" r="r" b="b"/>
            <a:pathLst>
              <a:path w="404494" h="234314">
                <a:moveTo>
                  <a:pt x="287079" y="0"/>
                </a:moveTo>
                <a:lnTo>
                  <a:pt x="287079" y="58479"/>
                </a:lnTo>
                <a:lnTo>
                  <a:pt x="0" y="58479"/>
                </a:lnTo>
                <a:lnTo>
                  <a:pt x="0" y="175437"/>
                </a:lnTo>
                <a:lnTo>
                  <a:pt x="287079" y="175437"/>
                </a:lnTo>
                <a:lnTo>
                  <a:pt x="287079" y="233916"/>
                </a:lnTo>
                <a:lnTo>
                  <a:pt x="404036" y="116958"/>
                </a:lnTo>
                <a:lnTo>
                  <a:pt x="28707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42659" y="1954364"/>
            <a:ext cx="978535" cy="485140"/>
          </a:xfrm>
          <a:custGeom>
            <a:avLst/>
            <a:gdLst/>
            <a:ahLst/>
            <a:cxnLst/>
            <a:rect l="l" t="t" r="r" b="b"/>
            <a:pathLst>
              <a:path w="978535" h="485139">
                <a:moveTo>
                  <a:pt x="736093" y="0"/>
                </a:moveTo>
                <a:lnTo>
                  <a:pt x="736093" y="121158"/>
                </a:lnTo>
                <a:lnTo>
                  <a:pt x="0" y="121158"/>
                </a:lnTo>
                <a:lnTo>
                  <a:pt x="0" y="363474"/>
                </a:lnTo>
                <a:lnTo>
                  <a:pt x="736093" y="363474"/>
                </a:lnTo>
                <a:lnTo>
                  <a:pt x="736093" y="484632"/>
                </a:lnTo>
                <a:lnTo>
                  <a:pt x="978407" y="242315"/>
                </a:lnTo>
                <a:lnTo>
                  <a:pt x="7360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03492" y="3287367"/>
            <a:ext cx="404495" cy="234315"/>
          </a:xfrm>
          <a:custGeom>
            <a:avLst/>
            <a:gdLst/>
            <a:ahLst/>
            <a:cxnLst/>
            <a:rect l="l" t="t" r="r" b="b"/>
            <a:pathLst>
              <a:path w="404494" h="234314">
                <a:moveTo>
                  <a:pt x="287079" y="0"/>
                </a:moveTo>
                <a:lnTo>
                  <a:pt x="287079" y="58478"/>
                </a:lnTo>
                <a:lnTo>
                  <a:pt x="0" y="58478"/>
                </a:lnTo>
                <a:lnTo>
                  <a:pt x="0" y="175436"/>
                </a:lnTo>
                <a:lnTo>
                  <a:pt x="287079" y="175436"/>
                </a:lnTo>
                <a:lnTo>
                  <a:pt x="287079" y="233916"/>
                </a:lnTo>
                <a:lnTo>
                  <a:pt x="404036" y="116958"/>
                </a:lnTo>
                <a:lnTo>
                  <a:pt x="28707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03491" y="2530933"/>
            <a:ext cx="404495" cy="234315"/>
          </a:xfrm>
          <a:custGeom>
            <a:avLst/>
            <a:gdLst/>
            <a:ahLst/>
            <a:cxnLst/>
            <a:rect l="l" t="t" r="r" b="b"/>
            <a:pathLst>
              <a:path w="404494" h="234314">
                <a:moveTo>
                  <a:pt x="287079" y="0"/>
                </a:moveTo>
                <a:lnTo>
                  <a:pt x="287079" y="58479"/>
                </a:lnTo>
                <a:lnTo>
                  <a:pt x="0" y="58479"/>
                </a:lnTo>
                <a:lnTo>
                  <a:pt x="0" y="175437"/>
                </a:lnTo>
                <a:lnTo>
                  <a:pt x="287079" y="175437"/>
                </a:lnTo>
                <a:lnTo>
                  <a:pt x="287079" y="233916"/>
                </a:lnTo>
                <a:lnTo>
                  <a:pt x="404037" y="116959"/>
                </a:lnTo>
                <a:lnTo>
                  <a:pt x="28707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03490" y="4097851"/>
            <a:ext cx="404495" cy="234315"/>
          </a:xfrm>
          <a:custGeom>
            <a:avLst/>
            <a:gdLst/>
            <a:ahLst/>
            <a:cxnLst/>
            <a:rect l="l" t="t" r="r" b="b"/>
            <a:pathLst>
              <a:path w="404494" h="234314">
                <a:moveTo>
                  <a:pt x="287079" y="0"/>
                </a:moveTo>
                <a:lnTo>
                  <a:pt x="287079" y="58478"/>
                </a:lnTo>
                <a:lnTo>
                  <a:pt x="0" y="58478"/>
                </a:lnTo>
                <a:lnTo>
                  <a:pt x="0" y="175436"/>
                </a:lnTo>
                <a:lnTo>
                  <a:pt x="287079" y="175436"/>
                </a:lnTo>
                <a:lnTo>
                  <a:pt x="287079" y="233916"/>
                </a:lnTo>
                <a:lnTo>
                  <a:pt x="404037" y="116958"/>
                </a:lnTo>
                <a:lnTo>
                  <a:pt x="28707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06269" y="1643919"/>
            <a:ext cx="490094" cy="640891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06269" y="2417899"/>
            <a:ext cx="490094" cy="640891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06269" y="3203700"/>
            <a:ext cx="490094" cy="640891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06269" y="3989501"/>
            <a:ext cx="490094" cy="640891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79909" y="2850450"/>
            <a:ext cx="978408" cy="353249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454576" y="3194811"/>
            <a:ext cx="10414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 err="1">
                <a:latin typeface="微软雅黑"/>
                <a:cs typeface="微软雅黑"/>
              </a:rPr>
              <a:t>数据脱敏系统</a:t>
            </a:r>
            <a:endParaRPr sz="1000" dirty="0">
              <a:latin typeface="微软雅黑"/>
              <a:cs typeface="微软雅黑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796363" y="1964364"/>
            <a:ext cx="1172845" cy="886460"/>
          </a:xfrm>
          <a:custGeom>
            <a:avLst/>
            <a:gdLst/>
            <a:ahLst/>
            <a:cxnLst/>
            <a:rect l="l" t="t" r="r" b="b"/>
            <a:pathLst>
              <a:path w="1172845" h="886460">
                <a:moveTo>
                  <a:pt x="0" y="0"/>
                </a:moveTo>
                <a:lnTo>
                  <a:pt x="1172750" y="0"/>
                </a:lnTo>
                <a:lnTo>
                  <a:pt x="1172750" y="88608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96363" y="2738344"/>
            <a:ext cx="683895" cy="288925"/>
          </a:xfrm>
          <a:custGeom>
            <a:avLst/>
            <a:gdLst/>
            <a:ahLst/>
            <a:cxnLst/>
            <a:rect l="l" t="t" r="r" b="b"/>
            <a:pathLst>
              <a:path w="683895" h="288925">
                <a:moveTo>
                  <a:pt x="0" y="0"/>
                </a:moveTo>
                <a:lnTo>
                  <a:pt x="341773" y="0"/>
                </a:lnTo>
                <a:lnTo>
                  <a:pt x="341773" y="288730"/>
                </a:lnTo>
                <a:lnTo>
                  <a:pt x="683546" y="28873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96363" y="3027074"/>
            <a:ext cx="683895" cy="497205"/>
          </a:xfrm>
          <a:custGeom>
            <a:avLst/>
            <a:gdLst/>
            <a:ahLst/>
            <a:cxnLst/>
            <a:rect l="l" t="t" r="r" b="b"/>
            <a:pathLst>
              <a:path w="683895" h="497204">
                <a:moveTo>
                  <a:pt x="0" y="497071"/>
                </a:moveTo>
                <a:lnTo>
                  <a:pt x="341773" y="497071"/>
                </a:lnTo>
                <a:lnTo>
                  <a:pt x="341773" y="0"/>
                </a:lnTo>
                <a:lnTo>
                  <a:pt x="683546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96363" y="3203699"/>
            <a:ext cx="1172845" cy="1106805"/>
          </a:xfrm>
          <a:custGeom>
            <a:avLst/>
            <a:gdLst/>
            <a:ahLst/>
            <a:cxnLst/>
            <a:rect l="l" t="t" r="r" b="b"/>
            <a:pathLst>
              <a:path w="1172845" h="1106804">
                <a:moveTo>
                  <a:pt x="0" y="1106247"/>
                </a:moveTo>
                <a:lnTo>
                  <a:pt x="1172750" y="1106247"/>
                </a:lnTo>
                <a:lnTo>
                  <a:pt x="117275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67807" y="1211078"/>
            <a:ext cx="1344295" cy="266700"/>
          </a:xfrm>
          <a:prstGeom prst="rect">
            <a:avLst/>
          </a:prstGeom>
          <a:solidFill>
            <a:srgbClr val="B9CDE5"/>
          </a:solidFill>
        </p:spPr>
        <p:txBody>
          <a:bodyPr vert="horz" wrap="square" lIns="0" tIns="5715" rIns="0" bIns="0" rtlCol="0">
            <a:spAutoFit/>
          </a:bodyPr>
          <a:lstStyle/>
          <a:p>
            <a:pPr marL="257175">
              <a:lnSpc>
                <a:spcPct val="100000"/>
              </a:lnSpc>
              <a:spcBef>
                <a:spcPts val="45"/>
              </a:spcBef>
            </a:pPr>
            <a:r>
              <a:rPr sz="1600" dirty="0">
                <a:solidFill>
                  <a:srgbClr val="FFFFFF"/>
                </a:solidFill>
                <a:latin typeface="微软雅黑"/>
                <a:cs typeface="微软雅黑"/>
              </a:rPr>
              <a:t>生产环境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75221" y="1172997"/>
            <a:ext cx="1344295" cy="266700"/>
          </a:xfrm>
          <a:prstGeom prst="rect">
            <a:avLst/>
          </a:prstGeom>
          <a:solidFill>
            <a:srgbClr val="B9CDE5"/>
          </a:solidFill>
        </p:spPr>
        <p:txBody>
          <a:bodyPr vert="horz" wrap="square" lIns="0" tIns="0" rIns="0" bIns="0" rtlCol="0">
            <a:spAutoFit/>
          </a:bodyPr>
          <a:lstStyle/>
          <a:p>
            <a:pPr marL="52705">
              <a:lnSpc>
                <a:spcPts val="1764"/>
              </a:lnSpc>
            </a:pPr>
            <a:r>
              <a:rPr sz="1600" dirty="0">
                <a:solidFill>
                  <a:srgbClr val="FFFFFF"/>
                </a:solidFill>
                <a:latin typeface="微软雅黑"/>
                <a:cs typeface="微软雅黑"/>
              </a:rPr>
              <a:t>开发测试环境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076422" y="1188676"/>
            <a:ext cx="0" cy="4248150"/>
          </a:xfrm>
          <a:custGeom>
            <a:avLst/>
            <a:gdLst/>
            <a:ahLst/>
            <a:cxnLst/>
            <a:rect l="l" t="t" r="r" b="b"/>
            <a:pathLst>
              <a:path h="4248150">
                <a:moveTo>
                  <a:pt x="0" y="0"/>
                </a:moveTo>
                <a:lnTo>
                  <a:pt x="1" y="4247772"/>
                </a:lnTo>
              </a:path>
            </a:pathLst>
          </a:custGeom>
          <a:ln w="349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932293" y="1668463"/>
            <a:ext cx="430618" cy="430617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932293" y="4025867"/>
            <a:ext cx="430618" cy="430617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932293" y="2454264"/>
            <a:ext cx="430618" cy="430617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932293" y="3240065"/>
            <a:ext cx="430618" cy="430617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441652" y="1764791"/>
            <a:ext cx="44005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0" dirty="0">
                <a:latin typeface="Calibri"/>
                <a:cs typeface="Calibri"/>
              </a:rPr>
              <a:t>T</a:t>
            </a:r>
            <a:r>
              <a:rPr sz="1100" b="1" spc="-30" dirty="0">
                <a:latin typeface="Calibri"/>
                <a:cs typeface="Calibri"/>
              </a:rPr>
              <a:t>A</a:t>
            </a:r>
            <a:r>
              <a:rPr sz="1100" b="1" spc="-50" dirty="0">
                <a:latin typeface="微软雅黑"/>
                <a:cs typeface="微软雅黑"/>
              </a:rPr>
              <a:t>测试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423416" y="2560320"/>
            <a:ext cx="4349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0" dirty="0">
                <a:latin typeface="Calibri"/>
                <a:cs typeface="Calibri"/>
              </a:rPr>
              <a:t>F</a:t>
            </a:r>
            <a:r>
              <a:rPr sz="1100" b="1" spc="-30" dirty="0">
                <a:latin typeface="Calibri"/>
                <a:cs typeface="Calibri"/>
              </a:rPr>
              <a:t>A</a:t>
            </a:r>
            <a:r>
              <a:rPr sz="1100" b="1" spc="-50" dirty="0">
                <a:latin typeface="微软雅黑"/>
                <a:cs typeface="微软雅黑"/>
              </a:rPr>
              <a:t>测试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441650" y="3358896"/>
            <a:ext cx="46990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0" dirty="0">
                <a:latin typeface="Calibri"/>
                <a:cs typeface="Calibri"/>
              </a:rPr>
              <a:t>F</a:t>
            </a:r>
            <a:r>
              <a:rPr sz="1100" b="1" spc="-50" dirty="0">
                <a:latin typeface="Calibri"/>
                <a:cs typeface="Calibri"/>
              </a:rPr>
              <a:t>M</a:t>
            </a:r>
            <a:r>
              <a:rPr sz="1100" b="1" spc="-50" dirty="0">
                <a:latin typeface="微软雅黑"/>
                <a:cs typeface="微软雅黑"/>
              </a:rPr>
              <a:t>测试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441650" y="4151376"/>
            <a:ext cx="4241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0" dirty="0">
                <a:latin typeface="Calibri"/>
                <a:cs typeface="Calibri"/>
              </a:rPr>
              <a:t>F</a:t>
            </a:r>
            <a:r>
              <a:rPr sz="1100" b="1" spc="-35" dirty="0">
                <a:latin typeface="Calibri"/>
                <a:cs typeface="Calibri"/>
              </a:rPr>
              <a:t>C</a:t>
            </a:r>
            <a:r>
              <a:rPr sz="1100" b="1" spc="-50" dirty="0">
                <a:latin typeface="微软雅黑"/>
                <a:cs typeface="微软雅黑"/>
              </a:rPr>
              <a:t>测试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911783" y="3040106"/>
            <a:ext cx="778510" cy="0"/>
          </a:xfrm>
          <a:custGeom>
            <a:avLst/>
            <a:gdLst/>
            <a:ahLst/>
            <a:cxnLst/>
            <a:rect l="l" t="t" r="r" b="b"/>
            <a:pathLst>
              <a:path w="778510">
                <a:moveTo>
                  <a:pt x="0" y="0"/>
                </a:moveTo>
                <a:lnTo>
                  <a:pt x="778218" y="1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690002" y="1871615"/>
            <a:ext cx="0" cy="2458085"/>
          </a:xfrm>
          <a:custGeom>
            <a:avLst/>
            <a:gdLst/>
            <a:ahLst/>
            <a:cxnLst/>
            <a:rect l="l" t="t" r="r" b="b"/>
            <a:pathLst>
              <a:path h="2458085">
                <a:moveTo>
                  <a:pt x="0" y="0"/>
                </a:moveTo>
                <a:lnTo>
                  <a:pt x="1" y="2457654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690002" y="1872132"/>
            <a:ext cx="242570" cy="0"/>
          </a:xfrm>
          <a:custGeom>
            <a:avLst/>
            <a:gdLst/>
            <a:ahLst/>
            <a:cxnLst/>
            <a:rect l="l" t="t" r="r" b="b"/>
            <a:pathLst>
              <a:path w="242570">
                <a:moveTo>
                  <a:pt x="0" y="0"/>
                </a:moveTo>
                <a:lnTo>
                  <a:pt x="242292" y="1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690002" y="2667966"/>
            <a:ext cx="242570" cy="0"/>
          </a:xfrm>
          <a:custGeom>
            <a:avLst/>
            <a:gdLst/>
            <a:ahLst/>
            <a:cxnLst/>
            <a:rect l="l" t="t" r="r" b="b"/>
            <a:pathLst>
              <a:path w="242570">
                <a:moveTo>
                  <a:pt x="0" y="0"/>
                </a:moveTo>
                <a:lnTo>
                  <a:pt x="242292" y="1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690002" y="3464317"/>
            <a:ext cx="242570" cy="0"/>
          </a:xfrm>
          <a:custGeom>
            <a:avLst/>
            <a:gdLst/>
            <a:ahLst/>
            <a:cxnLst/>
            <a:rect l="l" t="t" r="r" b="b"/>
            <a:pathLst>
              <a:path w="242570">
                <a:moveTo>
                  <a:pt x="0" y="0"/>
                </a:moveTo>
                <a:lnTo>
                  <a:pt x="242292" y="1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690002" y="4303660"/>
            <a:ext cx="242570" cy="0"/>
          </a:xfrm>
          <a:custGeom>
            <a:avLst/>
            <a:gdLst/>
            <a:ahLst/>
            <a:cxnLst/>
            <a:rect l="l" t="t" r="r" b="b"/>
            <a:pathLst>
              <a:path w="242570">
                <a:moveTo>
                  <a:pt x="0" y="0"/>
                </a:moveTo>
                <a:lnTo>
                  <a:pt x="242292" y="1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7931822" y="1326388"/>
            <a:ext cx="3403600" cy="293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49530" indent="-285750">
              <a:lnSpc>
                <a:spcPct val="146200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600" dirty="0">
                <a:latin typeface="微软雅黑"/>
                <a:cs typeface="微软雅黑"/>
              </a:rPr>
              <a:t>开发环境与测试环境网络隔离，美 创脱敏系统部署在生产环境中</a:t>
            </a:r>
          </a:p>
          <a:p>
            <a:pPr marL="298450" marR="5080" indent="-285750">
              <a:lnSpc>
                <a:spcPts val="2900"/>
              </a:lnSpc>
              <a:spcBef>
                <a:spcPts val="24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600" dirty="0" err="1">
                <a:latin typeface="微软雅黑"/>
                <a:cs typeface="微软雅黑"/>
              </a:rPr>
              <a:t>数据库每天夜间导出dmp数据，在</a:t>
            </a:r>
            <a:r>
              <a:rPr sz="1600" dirty="0">
                <a:latin typeface="微软雅黑"/>
                <a:cs typeface="微软雅黑"/>
              </a:rPr>
              <a:t> </a:t>
            </a:r>
            <a:r>
              <a:rPr sz="1600" dirty="0" err="1">
                <a:latin typeface="微软雅黑"/>
                <a:cs typeface="微软雅黑"/>
              </a:rPr>
              <a:t>的数据库脱敏系统中脱敏成</a:t>
            </a:r>
            <a:r>
              <a:rPr sz="1600" dirty="0">
                <a:latin typeface="微软雅黑"/>
                <a:cs typeface="微软雅黑"/>
              </a:rPr>
              <a:t> dmp文件，通过物理拷贝方式拷贝 到测试库进行数据导入</a:t>
            </a:r>
          </a:p>
          <a:p>
            <a:pPr marL="298450" indent="-28575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600" dirty="0">
                <a:latin typeface="微软雅黑"/>
                <a:cs typeface="微软雅黑"/>
              </a:rPr>
              <a:t>核心敏感数据dmp只存在于生产环</a:t>
            </a:r>
          </a:p>
          <a:p>
            <a:pPr marL="29845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latin typeface="微软雅黑"/>
                <a:cs typeface="微软雅黑"/>
              </a:rPr>
              <a:t>境，不会在开发环境落地</a:t>
            </a:r>
          </a:p>
        </p:txBody>
      </p:sp>
      <p:sp>
        <p:nvSpPr>
          <p:cNvPr id="44" name="object 44"/>
          <p:cNvSpPr/>
          <p:nvPr/>
        </p:nvSpPr>
        <p:spPr>
          <a:xfrm>
            <a:off x="4785238" y="2757074"/>
            <a:ext cx="444934" cy="482991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4496308" y="2604515"/>
            <a:ext cx="5372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latin typeface="微软雅黑"/>
                <a:cs typeface="微软雅黑"/>
              </a:rPr>
              <a:t>脱敏后</a:t>
            </a:r>
            <a:r>
              <a:rPr sz="800" b="1" spc="-5" dirty="0">
                <a:latin typeface="Calibri"/>
                <a:cs typeface="Calibri"/>
              </a:rPr>
              <a:t>D</a:t>
            </a:r>
            <a:r>
              <a:rPr sz="800" b="1" dirty="0">
                <a:latin typeface="Calibri"/>
                <a:cs typeface="Calibri"/>
              </a:rPr>
              <a:t>MP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401371" y="3027075"/>
            <a:ext cx="384175" cy="0"/>
          </a:xfrm>
          <a:custGeom>
            <a:avLst/>
            <a:gdLst/>
            <a:ahLst/>
            <a:cxnLst/>
            <a:rect l="l" t="t" r="r" b="b"/>
            <a:pathLst>
              <a:path w="384175">
                <a:moveTo>
                  <a:pt x="0" y="0"/>
                </a:moveTo>
                <a:lnTo>
                  <a:pt x="383866" y="1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1014843" y="90423"/>
            <a:ext cx="32004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微软雅黑"/>
                <a:cs typeface="微软雅黑"/>
              </a:rPr>
              <a:t>睿远基金数据脱敏案例</a:t>
            </a:r>
            <a:endParaRPr sz="2500">
              <a:latin typeface="微软雅黑"/>
              <a:cs typeface="微软雅黑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ftr" sz="quarter" idx="5"/>
          </p:nvPr>
        </p:nvSpPr>
        <p:spPr>
          <a:xfrm>
            <a:off x="1853773" y="6525548"/>
            <a:ext cx="1809750" cy="206467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endParaRPr spc="-5" dirty="0"/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/>
              <a:t>— </a:t>
            </a:r>
            <a:fld id="{81D60167-4931-47E6-BA6A-407CBD079E47}" type="slidenum">
              <a:rPr dirty="0"/>
              <a:t>18</a:t>
            </a:fld>
            <a:r>
              <a:rPr spc="-105" dirty="0"/>
              <a:t> </a:t>
            </a:r>
            <a:r>
              <a:rPr dirty="0"/>
              <a:t>—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250652" y="6516491"/>
            <a:ext cx="1362710" cy="21672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endParaRPr sz="12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6858" y="1620065"/>
            <a:ext cx="918210" cy="609600"/>
          </a:xfrm>
          <a:custGeom>
            <a:avLst/>
            <a:gdLst/>
            <a:ahLst/>
            <a:cxnLst/>
            <a:rect l="l" t="t" r="r" b="b"/>
            <a:pathLst>
              <a:path w="918210" h="609600">
                <a:moveTo>
                  <a:pt x="0" y="0"/>
                </a:moveTo>
                <a:lnTo>
                  <a:pt x="917767" y="0"/>
                </a:lnTo>
                <a:lnTo>
                  <a:pt x="917767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34626" y="1620065"/>
            <a:ext cx="810260" cy="609600"/>
          </a:xfrm>
          <a:custGeom>
            <a:avLst/>
            <a:gdLst/>
            <a:ahLst/>
            <a:cxnLst/>
            <a:rect l="l" t="t" r="r" b="b"/>
            <a:pathLst>
              <a:path w="810260" h="609600">
                <a:moveTo>
                  <a:pt x="0" y="0"/>
                </a:moveTo>
                <a:lnTo>
                  <a:pt x="810218" y="0"/>
                </a:lnTo>
                <a:lnTo>
                  <a:pt x="810218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44844" y="1620065"/>
            <a:ext cx="868044" cy="609600"/>
          </a:xfrm>
          <a:custGeom>
            <a:avLst/>
            <a:gdLst/>
            <a:ahLst/>
            <a:cxnLst/>
            <a:rect l="l" t="t" r="r" b="b"/>
            <a:pathLst>
              <a:path w="868044" h="609600">
                <a:moveTo>
                  <a:pt x="0" y="0"/>
                </a:moveTo>
                <a:lnTo>
                  <a:pt x="867576" y="0"/>
                </a:lnTo>
                <a:lnTo>
                  <a:pt x="867576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12420" y="1620065"/>
            <a:ext cx="882015" cy="323850"/>
          </a:xfrm>
          <a:custGeom>
            <a:avLst/>
            <a:gdLst/>
            <a:ahLst/>
            <a:cxnLst/>
            <a:rect l="l" t="t" r="r" b="b"/>
            <a:pathLst>
              <a:path w="882014" h="323850">
                <a:moveTo>
                  <a:pt x="0" y="323850"/>
                </a:moveTo>
                <a:lnTo>
                  <a:pt x="881917" y="323850"/>
                </a:lnTo>
                <a:lnTo>
                  <a:pt x="881917" y="0"/>
                </a:lnTo>
                <a:lnTo>
                  <a:pt x="0" y="0"/>
                </a:lnTo>
                <a:lnTo>
                  <a:pt x="0" y="32385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94338" y="1620065"/>
            <a:ext cx="961390" cy="609600"/>
          </a:xfrm>
          <a:custGeom>
            <a:avLst/>
            <a:gdLst/>
            <a:ahLst/>
            <a:cxnLst/>
            <a:rect l="l" t="t" r="r" b="b"/>
            <a:pathLst>
              <a:path w="961389" h="609600">
                <a:moveTo>
                  <a:pt x="0" y="0"/>
                </a:moveTo>
                <a:lnTo>
                  <a:pt x="960788" y="0"/>
                </a:lnTo>
                <a:lnTo>
                  <a:pt x="960788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55126" y="1620065"/>
            <a:ext cx="953769" cy="609600"/>
          </a:xfrm>
          <a:custGeom>
            <a:avLst/>
            <a:gdLst/>
            <a:ahLst/>
            <a:cxnLst/>
            <a:rect l="l" t="t" r="r" b="b"/>
            <a:pathLst>
              <a:path w="953770" h="609600">
                <a:moveTo>
                  <a:pt x="0" y="0"/>
                </a:moveTo>
                <a:lnTo>
                  <a:pt x="953616" y="0"/>
                </a:lnTo>
                <a:lnTo>
                  <a:pt x="953616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08742" y="1620065"/>
            <a:ext cx="1016635" cy="609600"/>
          </a:xfrm>
          <a:custGeom>
            <a:avLst/>
            <a:gdLst/>
            <a:ahLst/>
            <a:cxnLst/>
            <a:rect l="l" t="t" r="r" b="b"/>
            <a:pathLst>
              <a:path w="1016634" h="609600">
                <a:moveTo>
                  <a:pt x="0" y="0"/>
                </a:moveTo>
                <a:lnTo>
                  <a:pt x="1016196" y="0"/>
                </a:lnTo>
                <a:lnTo>
                  <a:pt x="1016196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24939" y="1620065"/>
            <a:ext cx="866775" cy="609600"/>
          </a:xfrm>
          <a:custGeom>
            <a:avLst/>
            <a:gdLst/>
            <a:ahLst/>
            <a:cxnLst/>
            <a:rect l="l" t="t" r="r" b="b"/>
            <a:pathLst>
              <a:path w="866775" h="609600">
                <a:moveTo>
                  <a:pt x="0" y="0"/>
                </a:moveTo>
                <a:lnTo>
                  <a:pt x="866780" y="0"/>
                </a:lnTo>
                <a:lnTo>
                  <a:pt x="86678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6858" y="2229665"/>
            <a:ext cx="918210" cy="411480"/>
          </a:xfrm>
          <a:custGeom>
            <a:avLst/>
            <a:gdLst/>
            <a:ahLst/>
            <a:cxnLst/>
            <a:rect l="l" t="t" r="r" b="b"/>
            <a:pathLst>
              <a:path w="918210" h="411480">
                <a:moveTo>
                  <a:pt x="0" y="0"/>
                </a:moveTo>
                <a:lnTo>
                  <a:pt x="917767" y="0"/>
                </a:lnTo>
                <a:lnTo>
                  <a:pt x="917767" y="411479"/>
                </a:lnTo>
                <a:lnTo>
                  <a:pt x="0" y="411479"/>
                </a:lnTo>
                <a:lnTo>
                  <a:pt x="0" y="0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34626" y="2229665"/>
            <a:ext cx="810260" cy="411480"/>
          </a:xfrm>
          <a:custGeom>
            <a:avLst/>
            <a:gdLst/>
            <a:ahLst/>
            <a:cxnLst/>
            <a:rect l="l" t="t" r="r" b="b"/>
            <a:pathLst>
              <a:path w="810260" h="411480">
                <a:moveTo>
                  <a:pt x="0" y="0"/>
                </a:moveTo>
                <a:lnTo>
                  <a:pt x="810218" y="0"/>
                </a:lnTo>
                <a:lnTo>
                  <a:pt x="810218" y="411479"/>
                </a:lnTo>
                <a:lnTo>
                  <a:pt x="0" y="411479"/>
                </a:lnTo>
                <a:lnTo>
                  <a:pt x="0" y="0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44844" y="2229665"/>
            <a:ext cx="868044" cy="411480"/>
          </a:xfrm>
          <a:custGeom>
            <a:avLst/>
            <a:gdLst/>
            <a:ahLst/>
            <a:cxnLst/>
            <a:rect l="l" t="t" r="r" b="b"/>
            <a:pathLst>
              <a:path w="868044" h="411480">
                <a:moveTo>
                  <a:pt x="0" y="0"/>
                </a:moveTo>
                <a:lnTo>
                  <a:pt x="867576" y="0"/>
                </a:lnTo>
                <a:lnTo>
                  <a:pt x="867576" y="411479"/>
                </a:lnTo>
                <a:lnTo>
                  <a:pt x="0" y="411479"/>
                </a:lnTo>
                <a:lnTo>
                  <a:pt x="0" y="0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4338" y="2229665"/>
            <a:ext cx="961390" cy="411480"/>
          </a:xfrm>
          <a:custGeom>
            <a:avLst/>
            <a:gdLst/>
            <a:ahLst/>
            <a:cxnLst/>
            <a:rect l="l" t="t" r="r" b="b"/>
            <a:pathLst>
              <a:path w="961389" h="411480">
                <a:moveTo>
                  <a:pt x="0" y="0"/>
                </a:moveTo>
                <a:lnTo>
                  <a:pt x="960788" y="0"/>
                </a:lnTo>
                <a:lnTo>
                  <a:pt x="960788" y="411479"/>
                </a:lnTo>
                <a:lnTo>
                  <a:pt x="0" y="411479"/>
                </a:lnTo>
                <a:lnTo>
                  <a:pt x="0" y="0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55126" y="2229665"/>
            <a:ext cx="953769" cy="411480"/>
          </a:xfrm>
          <a:custGeom>
            <a:avLst/>
            <a:gdLst/>
            <a:ahLst/>
            <a:cxnLst/>
            <a:rect l="l" t="t" r="r" b="b"/>
            <a:pathLst>
              <a:path w="953770" h="411480">
                <a:moveTo>
                  <a:pt x="0" y="0"/>
                </a:moveTo>
                <a:lnTo>
                  <a:pt x="953616" y="0"/>
                </a:lnTo>
                <a:lnTo>
                  <a:pt x="953616" y="411479"/>
                </a:lnTo>
                <a:lnTo>
                  <a:pt x="0" y="411479"/>
                </a:lnTo>
                <a:lnTo>
                  <a:pt x="0" y="0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08742" y="2229665"/>
            <a:ext cx="1016635" cy="411480"/>
          </a:xfrm>
          <a:custGeom>
            <a:avLst/>
            <a:gdLst/>
            <a:ahLst/>
            <a:cxnLst/>
            <a:rect l="l" t="t" r="r" b="b"/>
            <a:pathLst>
              <a:path w="1016634" h="411480">
                <a:moveTo>
                  <a:pt x="0" y="0"/>
                </a:moveTo>
                <a:lnTo>
                  <a:pt x="1016196" y="0"/>
                </a:lnTo>
                <a:lnTo>
                  <a:pt x="1016196" y="411479"/>
                </a:lnTo>
                <a:lnTo>
                  <a:pt x="0" y="411479"/>
                </a:lnTo>
                <a:lnTo>
                  <a:pt x="0" y="0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24939" y="2229665"/>
            <a:ext cx="866775" cy="411480"/>
          </a:xfrm>
          <a:custGeom>
            <a:avLst/>
            <a:gdLst/>
            <a:ahLst/>
            <a:cxnLst/>
            <a:rect l="l" t="t" r="r" b="b"/>
            <a:pathLst>
              <a:path w="866775" h="411480">
                <a:moveTo>
                  <a:pt x="0" y="0"/>
                </a:moveTo>
                <a:lnTo>
                  <a:pt x="866780" y="0"/>
                </a:lnTo>
                <a:lnTo>
                  <a:pt x="866780" y="411479"/>
                </a:lnTo>
                <a:lnTo>
                  <a:pt x="0" y="411479"/>
                </a:lnTo>
                <a:lnTo>
                  <a:pt x="0" y="0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34626" y="1613715"/>
            <a:ext cx="0" cy="330200"/>
          </a:xfrm>
          <a:custGeom>
            <a:avLst/>
            <a:gdLst/>
            <a:ahLst/>
            <a:cxnLst/>
            <a:rect l="l" t="t" r="r" b="b"/>
            <a:pathLst>
              <a:path h="330200">
                <a:moveTo>
                  <a:pt x="0" y="0"/>
                </a:moveTo>
                <a:lnTo>
                  <a:pt x="0" y="330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44843" y="1613715"/>
            <a:ext cx="0" cy="330200"/>
          </a:xfrm>
          <a:custGeom>
            <a:avLst/>
            <a:gdLst/>
            <a:ahLst/>
            <a:cxnLst/>
            <a:rect l="l" t="t" r="r" b="b"/>
            <a:pathLst>
              <a:path h="330200">
                <a:moveTo>
                  <a:pt x="0" y="0"/>
                </a:moveTo>
                <a:lnTo>
                  <a:pt x="0" y="330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12420" y="1613715"/>
            <a:ext cx="0" cy="330200"/>
          </a:xfrm>
          <a:custGeom>
            <a:avLst/>
            <a:gdLst/>
            <a:ahLst/>
            <a:cxnLst/>
            <a:rect l="l" t="t" r="r" b="b"/>
            <a:pathLst>
              <a:path h="330200">
                <a:moveTo>
                  <a:pt x="0" y="0"/>
                </a:moveTo>
                <a:lnTo>
                  <a:pt x="0" y="330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94337" y="1613715"/>
            <a:ext cx="0" cy="330200"/>
          </a:xfrm>
          <a:custGeom>
            <a:avLst/>
            <a:gdLst/>
            <a:ahLst/>
            <a:cxnLst/>
            <a:rect l="l" t="t" r="r" b="b"/>
            <a:pathLst>
              <a:path h="330200">
                <a:moveTo>
                  <a:pt x="0" y="0"/>
                </a:moveTo>
                <a:lnTo>
                  <a:pt x="0" y="330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55126" y="1613715"/>
            <a:ext cx="0" cy="330200"/>
          </a:xfrm>
          <a:custGeom>
            <a:avLst/>
            <a:gdLst/>
            <a:ahLst/>
            <a:cxnLst/>
            <a:rect l="l" t="t" r="r" b="b"/>
            <a:pathLst>
              <a:path h="330200">
                <a:moveTo>
                  <a:pt x="0" y="0"/>
                </a:moveTo>
                <a:lnTo>
                  <a:pt x="0" y="330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08743" y="1613715"/>
            <a:ext cx="0" cy="330200"/>
          </a:xfrm>
          <a:custGeom>
            <a:avLst/>
            <a:gdLst/>
            <a:ahLst/>
            <a:cxnLst/>
            <a:rect l="l" t="t" r="r" b="b"/>
            <a:pathLst>
              <a:path h="330200">
                <a:moveTo>
                  <a:pt x="0" y="0"/>
                </a:moveTo>
                <a:lnTo>
                  <a:pt x="0" y="330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24939" y="1613715"/>
            <a:ext cx="0" cy="330200"/>
          </a:xfrm>
          <a:custGeom>
            <a:avLst/>
            <a:gdLst/>
            <a:ahLst/>
            <a:cxnLst/>
            <a:rect l="l" t="t" r="r" b="b"/>
            <a:pathLst>
              <a:path h="330200">
                <a:moveTo>
                  <a:pt x="0" y="0"/>
                </a:moveTo>
                <a:lnTo>
                  <a:pt x="0" y="330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0508" y="2229665"/>
            <a:ext cx="486409" cy="0"/>
          </a:xfrm>
          <a:custGeom>
            <a:avLst/>
            <a:gdLst/>
            <a:ahLst/>
            <a:cxnLst/>
            <a:rect l="l" t="t" r="r" b="b"/>
            <a:pathLst>
              <a:path w="486409">
                <a:moveTo>
                  <a:pt x="0" y="0"/>
                </a:moveTo>
                <a:lnTo>
                  <a:pt x="485961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6858" y="1613715"/>
            <a:ext cx="0" cy="1033780"/>
          </a:xfrm>
          <a:custGeom>
            <a:avLst/>
            <a:gdLst/>
            <a:ahLst/>
            <a:cxnLst/>
            <a:rect l="l" t="t" r="r" b="b"/>
            <a:pathLst>
              <a:path h="1033780">
                <a:moveTo>
                  <a:pt x="0" y="0"/>
                </a:moveTo>
                <a:lnTo>
                  <a:pt x="0" y="103378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91718" y="1613715"/>
            <a:ext cx="0" cy="330200"/>
          </a:xfrm>
          <a:custGeom>
            <a:avLst/>
            <a:gdLst/>
            <a:ahLst/>
            <a:cxnLst/>
            <a:rect l="l" t="t" r="r" b="b"/>
            <a:pathLst>
              <a:path h="330200">
                <a:moveTo>
                  <a:pt x="0" y="0"/>
                </a:moveTo>
                <a:lnTo>
                  <a:pt x="0" y="330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0508" y="1620065"/>
            <a:ext cx="7287895" cy="0"/>
          </a:xfrm>
          <a:custGeom>
            <a:avLst/>
            <a:gdLst/>
            <a:ahLst/>
            <a:cxnLst/>
            <a:rect l="l" t="t" r="r" b="b"/>
            <a:pathLst>
              <a:path w="7287895">
                <a:moveTo>
                  <a:pt x="0" y="0"/>
                </a:moveTo>
                <a:lnTo>
                  <a:pt x="728756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0508" y="2641145"/>
            <a:ext cx="486409" cy="0"/>
          </a:xfrm>
          <a:custGeom>
            <a:avLst/>
            <a:gdLst/>
            <a:ahLst/>
            <a:cxnLst/>
            <a:rect l="l" t="t" r="r" b="b"/>
            <a:pathLst>
              <a:path w="486409">
                <a:moveTo>
                  <a:pt x="0" y="0"/>
                </a:moveTo>
                <a:lnTo>
                  <a:pt x="485961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95598" y="1639823"/>
            <a:ext cx="6877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vc_</a:t>
            </a:r>
            <a:r>
              <a:rPr sz="1100" b="1" spc="-2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00" b="1" spc="-3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00" b="1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00" b="1" spc="-2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_c</a:t>
            </a:r>
            <a:endParaRPr sz="11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95598" y="1804415"/>
            <a:ext cx="26098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35" dirty="0">
                <a:solidFill>
                  <a:srgbClr val="FFFFFF"/>
                </a:solidFill>
                <a:latin typeface="Arial"/>
                <a:cs typeface="Arial"/>
              </a:rPr>
              <a:t>ode</a:t>
            </a:r>
            <a:endParaRPr sz="11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13366" y="1653540"/>
            <a:ext cx="648335" cy="260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925"/>
              </a:lnSpc>
              <a:spcBef>
                <a:spcPts val="100"/>
              </a:spcBef>
            </a:pP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VC_REPORT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25"/>
              </a:lnSpc>
            </a:pP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_CODE</a:t>
            </a:r>
            <a:endParaRPr sz="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223583" y="1653540"/>
            <a:ext cx="710565" cy="26035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890"/>
              </a:lnSpc>
              <a:spcBef>
                <a:spcPts val="185"/>
              </a:spcBef>
            </a:pPr>
            <a:r>
              <a:rPr sz="800" b="1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800" b="1" spc="5" dirty="0">
                <a:solidFill>
                  <a:srgbClr val="FFFFFF"/>
                </a:solidFill>
                <a:latin typeface="Arial"/>
                <a:cs typeface="Arial"/>
              </a:rPr>
              <a:t>_</a:t>
            </a:r>
            <a:r>
              <a:rPr sz="8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8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CK</a:t>
            </a:r>
            <a:r>
              <a:rPr sz="800" b="1" spc="5" dirty="0">
                <a:solidFill>
                  <a:srgbClr val="FFFFFF"/>
                </a:solidFill>
                <a:latin typeface="Arial"/>
                <a:cs typeface="Arial"/>
              </a:rPr>
              <a:t>_</a:t>
            </a:r>
            <a:r>
              <a:rPr sz="800" b="1" dirty="0">
                <a:solidFill>
                  <a:srgbClr val="FFFFFF"/>
                </a:solidFill>
                <a:latin typeface="Arial"/>
                <a:cs typeface="Arial"/>
              </a:rPr>
              <a:t>N  </a:t>
            </a: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AME</a:t>
            </a:r>
            <a:endParaRPr sz="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091160" y="1653540"/>
            <a:ext cx="697865" cy="26035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890"/>
              </a:lnSpc>
              <a:spcBef>
                <a:spcPts val="185"/>
              </a:spcBef>
            </a:pPr>
            <a:r>
              <a:rPr sz="800" b="1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800" b="1" spc="5" dirty="0">
                <a:solidFill>
                  <a:srgbClr val="FFFFFF"/>
                </a:solidFill>
                <a:latin typeface="Arial"/>
                <a:cs typeface="Arial"/>
              </a:rPr>
              <a:t>_</a:t>
            </a: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FR</a:t>
            </a:r>
            <a:r>
              <a:rPr sz="8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8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b="1" dirty="0">
                <a:solidFill>
                  <a:srgbClr val="FFFFFF"/>
                </a:solidFill>
                <a:latin typeface="Arial"/>
                <a:cs typeface="Arial"/>
              </a:rPr>
              <a:t>_  </a:t>
            </a: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sz="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973078" y="1653540"/>
            <a:ext cx="745490" cy="26035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890"/>
              </a:lnSpc>
              <a:spcBef>
                <a:spcPts val="185"/>
              </a:spcBef>
            </a:pPr>
            <a:r>
              <a:rPr sz="800" b="1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800" b="1" spc="5" dirty="0">
                <a:solidFill>
                  <a:srgbClr val="FFFFFF"/>
                </a:solidFill>
                <a:latin typeface="Arial"/>
                <a:cs typeface="Arial"/>
              </a:rPr>
              <a:t>_</a:t>
            </a: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" b="1" dirty="0">
                <a:solidFill>
                  <a:srgbClr val="FFFFFF"/>
                </a:solidFill>
                <a:latin typeface="Arial"/>
                <a:cs typeface="Arial"/>
              </a:rPr>
              <a:t>SSIG</a:t>
            </a: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b="1" spc="5" dirty="0">
                <a:solidFill>
                  <a:srgbClr val="FFFFFF"/>
                </a:solidFill>
                <a:latin typeface="Arial"/>
                <a:cs typeface="Arial"/>
              </a:rPr>
              <a:t>_</a:t>
            </a:r>
            <a:r>
              <a:rPr sz="800" b="1" dirty="0">
                <a:solidFill>
                  <a:srgbClr val="FFFFFF"/>
                </a:solidFill>
                <a:latin typeface="Arial"/>
                <a:cs typeface="Arial"/>
              </a:rPr>
              <a:t>C  </a:t>
            </a: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ODE</a:t>
            </a:r>
            <a:endParaRPr sz="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933866" y="1653540"/>
            <a:ext cx="762000" cy="26035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890"/>
              </a:lnSpc>
              <a:spcBef>
                <a:spcPts val="185"/>
              </a:spcBef>
            </a:pPr>
            <a:r>
              <a:rPr sz="800" b="1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800" b="1" spc="5" dirty="0">
                <a:solidFill>
                  <a:srgbClr val="FFFFFF"/>
                </a:solidFill>
                <a:latin typeface="Arial"/>
                <a:cs typeface="Arial"/>
              </a:rPr>
              <a:t>_</a:t>
            </a: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" b="1" dirty="0">
                <a:solidFill>
                  <a:srgbClr val="FFFFFF"/>
                </a:solidFill>
                <a:latin typeface="Arial"/>
                <a:cs typeface="Arial"/>
              </a:rPr>
              <a:t>SSE</a:t>
            </a: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800" b="1" spc="5" dirty="0">
                <a:solidFill>
                  <a:srgbClr val="FFFFFF"/>
                </a:solidFill>
                <a:latin typeface="Arial"/>
                <a:cs typeface="Arial"/>
              </a:rPr>
              <a:t>_</a:t>
            </a: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800" b="1" dirty="0">
                <a:solidFill>
                  <a:srgbClr val="FFFFFF"/>
                </a:solidFill>
                <a:latin typeface="Arial"/>
                <a:cs typeface="Arial"/>
              </a:rPr>
              <a:t>E  </a:t>
            </a: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LATIVE_CODE</a:t>
            </a:r>
            <a:endParaRPr sz="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887482" y="1653540"/>
            <a:ext cx="850265" cy="26035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890"/>
              </a:lnSpc>
              <a:spcBef>
                <a:spcPts val="185"/>
              </a:spcBef>
            </a:pPr>
            <a:r>
              <a:rPr sz="800" b="1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800" b="1" spc="5" dirty="0">
                <a:solidFill>
                  <a:srgbClr val="FFFFFF"/>
                </a:solidFill>
                <a:latin typeface="Arial"/>
                <a:cs typeface="Arial"/>
              </a:rPr>
              <a:t>_</a:t>
            </a: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MATCH</a:t>
            </a:r>
            <a:r>
              <a:rPr sz="800" b="1" spc="5" dirty="0">
                <a:solidFill>
                  <a:srgbClr val="FFFFFF"/>
                </a:solidFill>
                <a:latin typeface="Arial"/>
                <a:cs typeface="Arial"/>
              </a:rPr>
              <a:t>_</a:t>
            </a: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800" b="1" dirty="0">
                <a:solidFill>
                  <a:srgbClr val="FFFFFF"/>
                </a:solidFill>
                <a:latin typeface="Arial"/>
                <a:cs typeface="Arial"/>
              </a:rPr>
              <a:t>EL  </a:t>
            </a: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ATIVE1_CODE</a:t>
            </a:r>
            <a:endParaRPr sz="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903679" y="1653540"/>
            <a:ext cx="699135" cy="26035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890"/>
              </a:lnSpc>
              <a:spcBef>
                <a:spcPts val="185"/>
              </a:spcBef>
            </a:pPr>
            <a:r>
              <a:rPr sz="800" b="1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800" b="1" spc="5" dirty="0">
                <a:solidFill>
                  <a:srgbClr val="FFFFFF"/>
                </a:solidFill>
                <a:latin typeface="Arial"/>
                <a:cs typeface="Arial"/>
              </a:rPr>
              <a:t>_</a:t>
            </a:r>
            <a:r>
              <a:rPr sz="8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8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CK</a:t>
            </a:r>
            <a:r>
              <a:rPr sz="800" b="1" spc="5" dirty="0">
                <a:solidFill>
                  <a:srgbClr val="FFFFFF"/>
                </a:solidFill>
                <a:latin typeface="Arial"/>
                <a:cs typeface="Arial"/>
              </a:rPr>
              <a:t>_</a:t>
            </a:r>
            <a:r>
              <a:rPr sz="800" b="1" dirty="0">
                <a:solidFill>
                  <a:srgbClr val="FFFFFF"/>
                </a:solidFill>
                <a:latin typeface="Arial"/>
                <a:cs typeface="Arial"/>
              </a:rPr>
              <a:t>F  </a:t>
            </a: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ULLNAME</a:t>
            </a:r>
            <a:endParaRPr sz="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95598" y="2249423"/>
            <a:ext cx="32385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latin typeface="Arial"/>
                <a:cs typeface="Arial"/>
              </a:rPr>
              <a:t>6000</a:t>
            </a:r>
            <a:endParaRPr sz="11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06754" y="2275357"/>
            <a:ext cx="1067435" cy="156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15"/>
              </a:lnSpc>
              <a:tabLst>
                <a:tab pos="619125" algn="l"/>
              </a:tabLst>
            </a:pPr>
            <a:r>
              <a:rPr sz="1100" spc="-25" dirty="0">
                <a:latin typeface="Arial"/>
                <a:cs typeface="Arial"/>
              </a:rPr>
              <a:t>21</a:t>
            </a:r>
            <a:r>
              <a:rPr sz="1100" spc="-35" dirty="0">
                <a:latin typeface="Arial"/>
                <a:cs typeface="Arial"/>
              </a:rPr>
              <a:t>S</a:t>
            </a:r>
            <a:r>
              <a:rPr sz="1100" dirty="0">
                <a:latin typeface="Arial"/>
                <a:cs typeface="Arial"/>
              </a:rPr>
              <a:t>S	</a:t>
            </a:r>
            <a:r>
              <a:rPr sz="1100" spc="-25" dirty="0">
                <a:latin typeface="Arial"/>
                <a:cs typeface="Arial"/>
              </a:rPr>
              <a:t>600021</a:t>
            </a:r>
            <a:endParaRPr sz="11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236283" y="2254006"/>
            <a:ext cx="533400" cy="18478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0"/>
              </a:spcBef>
            </a:pPr>
            <a:r>
              <a:rPr sz="1100" spc="-50" dirty="0">
                <a:latin typeface="微软雅黑"/>
                <a:cs typeface="微软雅黑"/>
              </a:rPr>
              <a:t>上海电</a:t>
            </a:r>
            <a:r>
              <a:rPr sz="1100" spc="-105" dirty="0">
                <a:latin typeface="微软雅黑"/>
                <a:cs typeface="微软雅黑"/>
              </a:rPr>
              <a:t>力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103860" y="2275357"/>
            <a:ext cx="1419860" cy="156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15"/>
              </a:lnSpc>
              <a:tabLst>
                <a:tab pos="881380" algn="l"/>
              </a:tabLst>
            </a:pPr>
            <a:r>
              <a:rPr sz="1100" spc="-25" dirty="0">
                <a:latin typeface="Arial"/>
                <a:cs typeface="Arial"/>
              </a:rPr>
              <a:t>600021</a:t>
            </a:r>
            <a:r>
              <a:rPr sz="1100" spc="-35" dirty="0">
                <a:latin typeface="Arial"/>
                <a:cs typeface="Arial"/>
              </a:rPr>
              <a:t>S</a:t>
            </a:r>
            <a:r>
              <a:rPr sz="1100" dirty="0">
                <a:latin typeface="Arial"/>
                <a:cs typeface="Arial"/>
              </a:rPr>
              <a:t>S	</a:t>
            </a:r>
            <a:r>
              <a:rPr sz="1100" spc="-25" dirty="0">
                <a:latin typeface="Arial"/>
                <a:cs typeface="Arial"/>
              </a:rPr>
              <a:t>600021S</a:t>
            </a:r>
            <a:endParaRPr sz="11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522301" y="2275357"/>
            <a:ext cx="962660" cy="156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15"/>
              </a:lnSpc>
              <a:tabLst>
                <a:tab pos="424180" algn="l"/>
              </a:tabLst>
            </a:pPr>
            <a:r>
              <a:rPr sz="1100" dirty="0">
                <a:latin typeface="Arial"/>
                <a:cs typeface="Arial"/>
              </a:rPr>
              <a:t>S	</a:t>
            </a:r>
            <a:r>
              <a:rPr sz="1100" spc="-25" dirty="0">
                <a:latin typeface="Arial"/>
                <a:cs typeface="Arial"/>
              </a:rPr>
              <a:t>600021S</a:t>
            </a:r>
            <a:endParaRPr sz="11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483089" y="2275357"/>
            <a:ext cx="715645" cy="156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15"/>
              </a:lnSpc>
              <a:tabLst>
                <a:tab pos="416559" algn="l"/>
              </a:tabLst>
            </a:pPr>
            <a:r>
              <a:rPr sz="1100" dirty="0">
                <a:latin typeface="Arial"/>
                <a:cs typeface="Arial"/>
              </a:rPr>
              <a:t>S	</a:t>
            </a:r>
            <a:r>
              <a:rPr sz="1100" spc="-25" dirty="0">
                <a:latin typeface="Arial"/>
                <a:cs typeface="Arial"/>
              </a:rPr>
              <a:t>6000</a:t>
            </a:r>
            <a:endParaRPr sz="11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198637" y="2254006"/>
            <a:ext cx="851535" cy="18478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0"/>
              </a:spcBef>
              <a:tabLst>
                <a:tab pos="717550" algn="l"/>
              </a:tabLst>
            </a:pPr>
            <a:r>
              <a:rPr sz="1100" spc="-25" dirty="0">
                <a:latin typeface="Arial"/>
                <a:cs typeface="Arial"/>
              </a:rPr>
              <a:t>21</a:t>
            </a:r>
            <a:r>
              <a:rPr sz="1100" spc="-35" dirty="0">
                <a:latin typeface="Arial"/>
                <a:cs typeface="Arial"/>
              </a:rPr>
              <a:t>S</a:t>
            </a:r>
            <a:r>
              <a:rPr sz="1100" dirty="0">
                <a:latin typeface="Arial"/>
                <a:cs typeface="Arial"/>
              </a:rPr>
              <a:t>S	</a:t>
            </a:r>
            <a:r>
              <a:rPr sz="1100" spc="-50" dirty="0">
                <a:latin typeface="微软雅黑"/>
                <a:cs typeface="微软雅黑"/>
              </a:rPr>
              <a:t>上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049723" y="2254006"/>
            <a:ext cx="533400" cy="18478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0"/>
              </a:spcBef>
            </a:pPr>
            <a:r>
              <a:rPr sz="1100" spc="-50" dirty="0">
                <a:latin typeface="微软雅黑"/>
                <a:cs typeface="微软雅黑"/>
              </a:rPr>
              <a:t>海电力</a:t>
            </a:r>
            <a:r>
              <a:rPr sz="1100" spc="-105" dirty="0">
                <a:latin typeface="微软雅黑"/>
                <a:cs typeface="微软雅黑"/>
              </a:rPr>
              <a:t>股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916379" y="2418598"/>
            <a:ext cx="133350" cy="18478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0"/>
              </a:spcBef>
            </a:pPr>
            <a:r>
              <a:rPr sz="1100" spc="-50" dirty="0">
                <a:latin typeface="微软雅黑"/>
                <a:cs typeface="微软雅黑"/>
              </a:rPr>
              <a:t>份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049723" y="2418598"/>
            <a:ext cx="533400" cy="18478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0"/>
              </a:spcBef>
            </a:pPr>
            <a:r>
              <a:rPr sz="1100" spc="-50" dirty="0">
                <a:latin typeface="微软雅黑"/>
                <a:cs typeface="微软雅黑"/>
              </a:rPr>
              <a:t>有限公</a:t>
            </a:r>
            <a:r>
              <a:rPr sz="1100" spc="-105" dirty="0">
                <a:latin typeface="微软雅黑"/>
                <a:cs typeface="微软雅黑"/>
              </a:rPr>
              <a:t>司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41811" y="1215644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微软雅黑"/>
                <a:cs typeface="微软雅黑"/>
              </a:rPr>
              <a:t>脱敏前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16858" y="3144065"/>
            <a:ext cx="918210" cy="609600"/>
          </a:xfrm>
          <a:custGeom>
            <a:avLst/>
            <a:gdLst/>
            <a:ahLst/>
            <a:cxnLst/>
            <a:rect l="l" t="t" r="r" b="b"/>
            <a:pathLst>
              <a:path w="918210" h="609600">
                <a:moveTo>
                  <a:pt x="0" y="0"/>
                </a:moveTo>
                <a:lnTo>
                  <a:pt x="917767" y="0"/>
                </a:lnTo>
                <a:lnTo>
                  <a:pt x="917767" y="609599"/>
                </a:lnTo>
                <a:lnTo>
                  <a:pt x="0" y="609599"/>
                </a:lnTo>
                <a:lnTo>
                  <a:pt x="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334626" y="3144065"/>
            <a:ext cx="810260" cy="609600"/>
          </a:xfrm>
          <a:custGeom>
            <a:avLst/>
            <a:gdLst/>
            <a:ahLst/>
            <a:cxnLst/>
            <a:rect l="l" t="t" r="r" b="b"/>
            <a:pathLst>
              <a:path w="810260" h="609600">
                <a:moveTo>
                  <a:pt x="0" y="0"/>
                </a:moveTo>
                <a:lnTo>
                  <a:pt x="810218" y="0"/>
                </a:lnTo>
                <a:lnTo>
                  <a:pt x="810218" y="609599"/>
                </a:lnTo>
                <a:lnTo>
                  <a:pt x="0" y="609599"/>
                </a:lnTo>
                <a:lnTo>
                  <a:pt x="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144844" y="3144065"/>
            <a:ext cx="868044" cy="609600"/>
          </a:xfrm>
          <a:custGeom>
            <a:avLst/>
            <a:gdLst/>
            <a:ahLst/>
            <a:cxnLst/>
            <a:rect l="l" t="t" r="r" b="b"/>
            <a:pathLst>
              <a:path w="868044" h="609600">
                <a:moveTo>
                  <a:pt x="0" y="0"/>
                </a:moveTo>
                <a:lnTo>
                  <a:pt x="867576" y="0"/>
                </a:lnTo>
                <a:lnTo>
                  <a:pt x="867576" y="609599"/>
                </a:lnTo>
                <a:lnTo>
                  <a:pt x="0" y="609599"/>
                </a:lnTo>
                <a:lnTo>
                  <a:pt x="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012420" y="3338375"/>
            <a:ext cx="882015" cy="316230"/>
          </a:xfrm>
          <a:custGeom>
            <a:avLst/>
            <a:gdLst/>
            <a:ahLst/>
            <a:cxnLst/>
            <a:rect l="l" t="t" r="r" b="b"/>
            <a:pathLst>
              <a:path w="882014" h="316229">
                <a:moveTo>
                  <a:pt x="0" y="316230"/>
                </a:moveTo>
                <a:lnTo>
                  <a:pt x="881917" y="316230"/>
                </a:lnTo>
                <a:lnTo>
                  <a:pt x="881917" y="0"/>
                </a:lnTo>
                <a:lnTo>
                  <a:pt x="0" y="0"/>
                </a:lnTo>
                <a:lnTo>
                  <a:pt x="0" y="31623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894338" y="3144065"/>
            <a:ext cx="920115" cy="609600"/>
          </a:xfrm>
          <a:custGeom>
            <a:avLst/>
            <a:gdLst/>
            <a:ahLst/>
            <a:cxnLst/>
            <a:rect l="l" t="t" r="r" b="b"/>
            <a:pathLst>
              <a:path w="920114" h="609600">
                <a:moveTo>
                  <a:pt x="0" y="0"/>
                </a:moveTo>
                <a:lnTo>
                  <a:pt x="919708" y="0"/>
                </a:lnTo>
                <a:lnTo>
                  <a:pt x="919708" y="609599"/>
                </a:lnTo>
                <a:lnTo>
                  <a:pt x="0" y="609599"/>
                </a:lnTo>
                <a:lnTo>
                  <a:pt x="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814046" y="3144065"/>
            <a:ext cx="995044" cy="609600"/>
          </a:xfrm>
          <a:custGeom>
            <a:avLst/>
            <a:gdLst/>
            <a:ahLst/>
            <a:cxnLst/>
            <a:rect l="l" t="t" r="r" b="b"/>
            <a:pathLst>
              <a:path w="995045" h="609600">
                <a:moveTo>
                  <a:pt x="0" y="0"/>
                </a:moveTo>
                <a:lnTo>
                  <a:pt x="994695" y="0"/>
                </a:lnTo>
                <a:lnTo>
                  <a:pt x="994695" y="609599"/>
                </a:lnTo>
                <a:lnTo>
                  <a:pt x="0" y="609599"/>
                </a:lnTo>
                <a:lnTo>
                  <a:pt x="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808742" y="3144065"/>
            <a:ext cx="982344" cy="609600"/>
          </a:xfrm>
          <a:custGeom>
            <a:avLst/>
            <a:gdLst/>
            <a:ahLst/>
            <a:cxnLst/>
            <a:rect l="l" t="t" r="r" b="b"/>
            <a:pathLst>
              <a:path w="982345" h="609600">
                <a:moveTo>
                  <a:pt x="0" y="0"/>
                </a:moveTo>
                <a:lnTo>
                  <a:pt x="982022" y="0"/>
                </a:lnTo>
                <a:lnTo>
                  <a:pt x="982022" y="609599"/>
                </a:lnTo>
                <a:lnTo>
                  <a:pt x="0" y="609599"/>
                </a:lnTo>
                <a:lnTo>
                  <a:pt x="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790764" y="3144065"/>
            <a:ext cx="901065" cy="609600"/>
          </a:xfrm>
          <a:custGeom>
            <a:avLst/>
            <a:gdLst/>
            <a:ahLst/>
            <a:cxnLst/>
            <a:rect l="l" t="t" r="r" b="b"/>
            <a:pathLst>
              <a:path w="901065" h="609600">
                <a:moveTo>
                  <a:pt x="0" y="0"/>
                </a:moveTo>
                <a:lnTo>
                  <a:pt x="900954" y="0"/>
                </a:lnTo>
                <a:lnTo>
                  <a:pt x="900954" y="609599"/>
                </a:lnTo>
                <a:lnTo>
                  <a:pt x="0" y="609599"/>
                </a:lnTo>
                <a:lnTo>
                  <a:pt x="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16858" y="3753665"/>
            <a:ext cx="918210" cy="411480"/>
          </a:xfrm>
          <a:custGeom>
            <a:avLst/>
            <a:gdLst/>
            <a:ahLst/>
            <a:cxnLst/>
            <a:rect l="l" t="t" r="r" b="b"/>
            <a:pathLst>
              <a:path w="918210" h="411479">
                <a:moveTo>
                  <a:pt x="0" y="0"/>
                </a:moveTo>
                <a:lnTo>
                  <a:pt x="917767" y="0"/>
                </a:lnTo>
                <a:lnTo>
                  <a:pt x="917767" y="411479"/>
                </a:lnTo>
                <a:lnTo>
                  <a:pt x="0" y="411479"/>
                </a:lnTo>
                <a:lnTo>
                  <a:pt x="0" y="0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334626" y="3753665"/>
            <a:ext cx="810260" cy="411480"/>
          </a:xfrm>
          <a:custGeom>
            <a:avLst/>
            <a:gdLst/>
            <a:ahLst/>
            <a:cxnLst/>
            <a:rect l="l" t="t" r="r" b="b"/>
            <a:pathLst>
              <a:path w="810260" h="411479">
                <a:moveTo>
                  <a:pt x="0" y="0"/>
                </a:moveTo>
                <a:lnTo>
                  <a:pt x="810218" y="0"/>
                </a:lnTo>
                <a:lnTo>
                  <a:pt x="810218" y="411479"/>
                </a:lnTo>
                <a:lnTo>
                  <a:pt x="0" y="411479"/>
                </a:lnTo>
                <a:lnTo>
                  <a:pt x="0" y="0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144844" y="3753665"/>
            <a:ext cx="868044" cy="411480"/>
          </a:xfrm>
          <a:custGeom>
            <a:avLst/>
            <a:gdLst/>
            <a:ahLst/>
            <a:cxnLst/>
            <a:rect l="l" t="t" r="r" b="b"/>
            <a:pathLst>
              <a:path w="868044" h="411479">
                <a:moveTo>
                  <a:pt x="0" y="0"/>
                </a:moveTo>
                <a:lnTo>
                  <a:pt x="867576" y="0"/>
                </a:lnTo>
                <a:lnTo>
                  <a:pt x="867576" y="411479"/>
                </a:lnTo>
                <a:lnTo>
                  <a:pt x="0" y="411479"/>
                </a:lnTo>
                <a:lnTo>
                  <a:pt x="0" y="0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894338" y="3753665"/>
            <a:ext cx="920115" cy="411480"/>
          </a:xfrm>
          <a:custGeom>
            <a:avLst/>
            <a:gdLst/>
            <a:ahLst/>
            <a:cxnLst/>
            <a:rect l="l" t="t" r="r" b="b"/>
            <a:pathLst>
              <a:path w="920114" h="411479">
                <a:moveTo>
                  <a:pt x="0" y="0"/>
                </a:moveTo>
                <a:lnTo>
                  <a:pt x="919708" y="0"/>
                </a:lnTo>
                <a:lnTo>
                  <a:pt x="919708" y="411479"/>
                </a:lnTo>
                <a:lnTo>
                  <a:pt x="0" y="411479"/>
                </a:lnTo>
                <a:lnTo>
                  <a:pt x="0" y="0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814046" y="3753665"/>
            <a:ext cx="995044" cy="411480"/>
          </a:xfrm>
          <a:custGeom>
            <a:avLst/>
            <a:gdLst/>
            <a:ahLst/>
            <a:cxnLst/>
            <a:rect l="l" t="t" r="r" b="b"/>
            <a:pathLst>
              <a:path w="995045" h="411479">
                <a:moveTo>
                  <a:pt x="0" y="0"/>
                </a:moveTo>
                <a:lnTo>
                  <a:pt x="994695" y="0"/>
                </a:lnTo>
                <a:lnTo>
                  <a:pt x="994695" y="411479"/>
                </a:lnTo>
                <a:lnTo>
                  <a:pt x="0" y="411479"/>
                </a:lnTo>
                <a:lnTo>
                  <a:pt x="0" y="0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808742" y="3753665"/>
            <a:ext cx="982344" cy="411480"/>
          </a:xfrm>
          <a:custGeom>
            <a:avLst/>
            <a:gdLst/>
            <a:ahLst/>
            <a:cxnLst/>
            <a:rect l="l" t="t" r="r" b="b"/>
            <a:pathLst>
              <a:path w="982345" h="411479">
                <a:moveTo>
                  <a:pt x="0" y="0"/>
                </a:moveTo>
                <a:lnTo>
                  <a:pt x="982022" y="0"/>
                </a:lnTo>
                <a:lnTo>
                  <a:pt x="982022" y="411479"/>
                </a:lnTo>
                <a:lnTo>
                  <a:pt x="0" y="411479"/>
                </a:lnTo>
                <a:lnTo>
                  <a:pt x="0" y="0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790764" y="3753665"/>
            <a:ext cx="901065" cy="411480"/>
          </a:xfrm>
          <a:custGeom>
            <a:avLst/>
            <a:gdLst/>
            <a:ahLst/>
            <a:cxnLst/>
            <a:rect l="l" t="t" r="r" b="b"/>
            <a:pathLst>
              <a:path w="901065" h="411479">
                <a:moveTo>
                  <a:pt x="0" y="0"/>
                </a:moveTo>
                <a:lnTo>
                  <a:pt x="900954" y="0"/>
                </a:lnTo>
                <a:lnTo>
                  <a:pt x="900954" y="411479"/>
                </a:lnTo>
                <a:lnTo>
                  <a:pt x="0" y="411479"/>
                </a:lnTo>
                <a:lnTo>
                  <a:pt x="0" y="0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334626" y="3338375"/>
            <a:ext cx="0" cy="316230"/>
          </a:xfrm>
          <a:custGeom>
            <a:avLst/>
            <a:gdLst/>
            <a:ahLst/>
            <a:cxnLst/>
            <a:rect l="l" t="t" r="r" b="b"/>
            <a:pathLst>
              <a:path h="316229">
                <a:moveTo>
                  <a:pt x="0" y="0"/>
                </a:moveTo>
                <a:lnTo>
                  <a:pt x="0" y="31623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144843" y="3338375"/>
            <a:ext cx="0" cy="316230"/>
          </a:xfrm>
          <a:custGeom>
            <a:avLst/>
            <a:gdLst/>
            <a:ahLst/>
            <a:cxnLst/>
            <a:rect l="l" t="t" r="r" b="b"/>
            <a:pathLst>
              <a:path h="316229">
                <a:moveTo>
                  <a:pt x="0" y="0"/>
                </a:moveTo>
                <a:lnTo>
                  <a:pt x="0" y="31623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012420" y="3338375"/>
            <a:ext cx="0" cy="316230"/>
          </a:xfrm>
          <a:custGeom>
            <a:avLst/>
            <a:gdLst/>
            <a:ahLst/>
            <a:cxnLst/>
            <a:rect l="l" t="t" r="r" b="b"/>
            <a:pathLst>
              <a:path h="316229">
                <a:moveTo>
                  <a:pt x="0" y="0"/>
                </a:moveTo>
                <a:lnTo>
                  <a:pt x="0" y="31623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894337" y="3338375"/>
            <a:ext cx="0" cy="316230"/>
          </a:xfrm>
          <a:custGeom>
            <a:avLst/>
            <a:gdLst/>
            <a:ahLst/>
            <a:cxnLst/>
            <a:rect l="l" t="t" r="r" b="b"/>
            <a:pathLst>
              <a:path h="316229">
                <a:moveTo>
                  <a:pt x="0" y="0"/>
                </a:moveTo>
                <a:lnTo>
                  <a:pt x="0" y="31623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814046" y="3338375"/>
            <a:ext cx="0" cy="316230"/>
          </a:xfrm>
          <a:custGeom>
            <a:avLst/>
            <a:gdLst/>
            <a:ahLst/>
            <a:cxnLst/>
            <a:rect l="l" t="t" r="r" b="b"/>
            <a:pathLst>
              <a:path h="316229">
                <a:moveTo>
                  <a:pt x="0" y="0"/>
                </a:moveTo>
                <a:lnTo>
                  <a:pt x="0" y="31623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808743" y="3338375"/>
            <a:ext cx="0" cy="316230"/>
          </a:xfrm>
          <a:custGeom>
            <a:avLst/>
            <a:gdLst/>
            <a:ahLst/>
            <a:cxnLst/>
            <a:rect l="l" t="t" r="r" b="b"/>
            <a:pathLst>
              <a:path h="316229">
                <a:moveTo>
                  <a:pt x="0" y="0"/>
                </a:moveTo>
                <a:lnTo>
                  <a:pt x="0" y="31623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790765" y="3338375"/>
            <a:ext cx="0" cy="316230"/>
          </a:xfrm>
          <a:custGeom>
            <a:avLst/>
            <a:gdLst/>
            <a:ahLst/>
            <a:cxnLst/>
            <a:rect l="l" t="t" r="r" b="b"/>
            <a:pathLst>
              <a:path h="316229">
                <a:moveTo>
                  <a:pt x="0" y="0"/>
                </a:moveTo>
                <a:lnTo>
                  <a:pt x="0" y="31623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10508" y="3753665"/>
            <a:ext cx="535305" cy="0"/>
          </a:xfrm>
          <a:custGeom>
            <a:avLst/>
            <a:gdLst/>
            <a:ahLst/>
            <a:cxnLst/>
            <a:rect l="l" t="t" r="r" b="b"/>
            <a:pathLst>
              <a:path w="535305">
                <a:moveTo>
                  <a:pt x="0" y="0"/>
                </a:moveTo>
                <a:lnTo>
                  <a:pt x="534871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16858" y="3137715"/>
            <a:ext cx="0" cy="1033780"/>
          </a:xfrm>
          <a:custGeom>
            <a:avLst/>
            <a:gdLst/>
            <a:ahLst/>
            <a:cxnLst/>
            <a:rect l="l" t="t" r="r" b="b"/>
            <a:pathLst>
              <a:path h="1033779">
                <a:moveTo>
                  <a:pt x="0" y="0"/>
                </a:moveTo>
                <a:lnTo>
                  <a:pt x="0" y="103378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691718" y="3338375"/>
            <a:ext cx="0" cy="316230"/>
          </a:xfrm>
          <a:custGeom>
            <a:avLst/>
            <a:gdLst/>
            <a:ahLst/>
            <a:cxnLst/>
            <a:rect l="l" t="t" r="r" b="b"/>
            <a:pathLst>
              <a:path h="316229">
                <a:moveTo>
                  <a:pt x="0" y="0"/>
                </a:moveTo>
                <a:lnTo>
                  <a:pt x="0" y="31623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10508" y="3144065"/>
            <a:ext cx="486409" cy="0"/>
          </a:xfrm>
          <a:custGeom>
            <a:avLst/>
            <a:gdLst/>
            <a:ahLst/>
            <a:cxnLst/>
            <a:rect l="l" t="t" r="r" b="b"/>
            <a:pathLst>
              <a:path w="486409">
                <a:moveTo>
                  <a:pt x="0" y="0"/>
                </a:moveTo>
                <a:lnTo>
                  <a:pt x="485961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10508" y="4165145"/>
            <a:ext cx="535305" cy="0"/>
          </a:xfrm>
          <a:custGeom>
            <a:avLst/>
            <a:gdLst/>
            <a:ahLst/>
            <a:cxnLst/>
            <a:rect l="l" t="t" r="r" b="b"/>
            <a:pathLst>
              <a:path w="535305">
                <a:moveTo>
                  <a:pt x="0" y="0"/>
                </a:moveTo>
                <a:lnTo>
                  <a:pt x="534871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495598" y="3163823"/>
            <a:ext cx="413384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vc_</a:t>
            </a:r>
            <a:r>
              <a:rPr sz="1100" b="1" spc="-2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00" b="1" spc="-3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95598" y="3328415"/>
            <a:ext cx="26098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35" dirty="0">
                <a:solidFill>
                  <a:srgbClr val="FFFFFF"/>
                </a:solidFill>
                <a:latin typeface="Arial"/>
                <a:cs typeface="Arial"/>
              </a:rPr>
              <a:t>ode</a:t>
            </a:r>
            <a:endParaRPr sz="11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893909" y="3189757"/>
            <a:ext cx="1155065" cy="156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25"/>
              </a:lnSpc>
              <a:tabLst>
                <a:tab pos="531495" algn="l"/>
              </a:tabLst>
            </a:pPr>
            <a:r>
              <a:rPr sz="1650" b="1" spc="-37" baseline="-1010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50" b="1" spc="-30" baseline="-1010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50" b="1" spc="-37" baseline="-10101" dirty="0">
                <a:solidFill>
                  <a:srgbClr val="FFFFFF"/>
                </a:solidFill>
                <a:latin typeface="Arial"/>
                <a:cs typeface="Arial"/>
              </a:rPr>
              <a:t>_</a:t>
            </a:r>
            <a:r>
              <a:rPr sz="1650" b="1" baseline="-10101" dirty="0">
                <a:solidFill>
                  <a:srgbClr val="FFFFFF"/>
                </a:solidFill>
                <a:latin typeface="Arial"/>
                <a:cs typeface="Arial"/>
              </a:rPr>
              <a:t>c	</a:t>
            </a:r>
            <a:r>
              <a:rPr sz="800" b="1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800" b="1" spc="5" dirty="0">
                <a:solidFill>
                  <a:srgbClr val="FFFFFF"/>
                </a:solidFill>
                <a:latin typeface="Arial"/>
                <a:cs typeface="Arial"/>
              </a:rPr>
              <a:t>_</a:t>
            </a: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800" b="1" dirty="0">
                <a:solidFill>
                  <a:srgbClr val="FFFFFF"/>
                </a:solidFill>
                <a:latin typeface="Arial"/>
                <a:cs typeface="Arial"/>
              </a:rPr>
              <a:t>EPO</a:t>
            </a: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8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413366" y="3290315"/>
            <a:ext cx="37592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5" dirty="0">
                <a:solidFill>
                  <a:srgbClr val="FFFFFF"/>
                </a:solidFill>
                <a:latin typeface="Arial"/>
                <a:cs typeface="Arial"/>
              </a:rPr>
              <a:t>_</a:t>
            </a: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8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8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236283" y="3199864"/>
            <a:ext cx="685165" cy="113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85"/>
              </a:lnSpc>
            </a:pPr>
            <a:r>
              <a:rPr sz="800" b="1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800" b="1" spc="5" dirty="0">
                <a:solidFill>
                  <a:srgbClr val="FFFFFF"/>
                </a:solidFill>
                <a:latin typeface="Arial"/>
                <a:cs typeface="Arial"/>
              </a:rPr>
              <a:t>_</a:t>
            </a:r>
            <a:r>
              <a:rPr sz="8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8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CK</a:t>
            </a:r>
            <a:r>
              <a:rPr sz="800" b="1" spc="5" dirty="0">
                <a:solidFill>
                  <a:srgbClr val="FFFFFF"/>
                </a:solidFill>
                <a:latin typeface="Arial"/>
                <a:cs typeface="Arial"/>
              </a:rPr>
              <a:t>_</a:t>
            </a:r>
            <a:r>
              <a:rPr sz="8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2223583" y="3290315"/>
            <a:ext cx="25082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AM</a:t>
            </a:r>
            <a:r>
              <a:rPr sz="8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3103860" y="3199864"/>
            <a:ext cx="1397635" cy="113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85"/>
              </a:lnSpc>
              <a:tabLst>
                <a:tab pos="881380" algn="l"/>
              </a:tabLst>
            </a:pPr>
            <a:r>
              <a:rPr sz="800" b="1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800" b="1" spc="5" dirty="0">
                <a:solidFill>
                  <a:srgbClr val="FFFFFF"/>
                </a:solidFill>
                <a:latin typeface="Arial"/>
                <a:cs typeface="Arial"/>
              </a:rPr>
              <a:t>_</a:t>
            </a: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FR</a:t>
            </a:r>
            <a:r>
              <a:rPr sz="8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8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b="1" dirty="0">
                <a:solidFill>
                  <a:srgbClr val="FFFFFF"/>
                </a:solidFill>
                <a:latin typeface="Arial"/>
                <a:cs typeface="Arial"/>
              </a:rPr>
              <a:t>_	V</a:t>
            </a: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800" b="1" spc="5" dirty="0">
                <a:solidFill>
                  <a:srgbClr val="FFFFFF"/>
                </a:solidFill>
                <a:latin typeface="Arial"/>
                <a:cs typeface="Arial"/>
              </a:rPr>
              <a:t>_</a:t>
            </a: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" b="1" dirty="0">
                <a:solidFill>
                  <a:srgbClr val="FFFFFF"/>
                </a:solidFill>
                <a:latin typeface="Arial"/>
                <a:cs typeface="Arial"/>
              </a:rPr>
              <a:t>SSIG</a:t>
            </a:r>
            <a:endParaRPr sz="8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4501724" y="3199864"/>
            <a:ext cx="1073150" cy="113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85"/>
              </a:lnSpc>
              <a:tabLst>
                <a:tab pos="403225" algn="l"/>
              </a:tabLst>
            </a:pP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b="1" spc="5" dirty="0">
                <a:solidFill>
                  <a:srgbClr val="FFFFFF"/>
                </a:solidFill>
                <a:latin typeface="Arial"/>
                <a:cs typeface="Arial"/>
              </a:rPr>
              <a:t>_</a:t>
            </a:r>
            <a:r>
              <a:rPr sz="800" b="1" dirty="0">
                <a:solidFill>
                  <a:srgbClr val="FFFFFF"/>
                </a:solidFill>
                <a:latin typeface="Arial"/>
                <a:cs typeface="Arial"/>
              </a:rPr>
              <a:t>C	V</a:t>
            </a: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800" b="1" spc="5" dirty="0">
                <a:solidFill>
                  <a:srgbClr val="FFFFFF"/>
                </a:solidFill>
                <a:latin typeface="Arial"/>
                <a:cs typeface="Arial"/>
              </a:rPr>
              <a:t>_</a:t>
            </a: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" b="1" dirty="0">
                <a:solidFill>
                  <a:srgbClr val="FFFFFF"/>
                </a:solidFill>
                <a:latin typeface="Arial"/>
                <a:cs typeface="Arial"/>
              </a:rPr>
              <a:t>SSE</a:t>
            </a: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800" b="1" spc="5" dirty="0">
                <a:solidFill>
                  <a:srgbClr val="FFFFFF"/>
                </a:solidFill>
                <a:latin typeface="Arial"/>
                <a:cs typeface="Arial"/>
              </a:rPr>
              <a:t>_</a:t>
            </a:r>
            <a:r>
              <a:rPr sz="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892786" y="3290315"/>
            <a:ext cx="67564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ATIVE_CODE</a:t>
            </a:r>
            <a:endParaRPr sz="8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573915" y="3199864"/>
            <a:ext cx="609600" cy="113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85"/>
              </a:lnSpc>
              <a:tabLst>
                <a:tab pos="325755" algn="l"/>
              </a:tabLst>
            </a:pPr>
            <a:r>
              <a:rPr sz="800" b="1" dirty="0">
                <a:solidFill>
                  <a:srgbClr val="FFFFFF"/>
                </a:solidFill>
                <a:latin typeface="Arial"/>
                <a:cs typeface="Arial"/>
              </a:rPr>
              <a:t>EL	V</a:t>
            </a: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800" b="1" spc="5" dirty="0">
                <a:solidFill>
                  <a:srgbClr val="FFFFFF"/>
                </a:solidFill>
                <a:latin typeface="Arial"/>
                <a:cs typeface="Arial"/>
              </a:rPr>
              <a:t>_</a:t>
            </a:r>
            <a:r>
              <a:rPr sz="800" b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8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887482" y="3290315"/>
            <a:ext cx="79502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LATIVE1_CODE</a:t>
            </a:r>
            <a:endParaRPr sz="8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6182810" y="3199864"/>
            <a:ext cx="897255" cy="113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85"/>
              </a:lnSpc>
              <a:tabLst>
                <a:tab pos="699135" algn="l"/>
              </a:tabLst>
            </a:pP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ATCH</a:t>
            </a:r>
            <a:r>
              <a:rPr sz="800" b="1" spc="5" dirty="0">
                <a:solidFill>
                  <a:srgbClr val="FFFFFF"/>
                </a:solidFill>
                <a:latin typeface="Arial"/>
                <a:cs typeface="Arial"/>
              </a:rPr>
              <a:t>_</a:t>
            </a: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800" b="1" dirty="0">
                <a:solidFill>
                  <a:srgbClr val="FFFFFF"/>
                </a:solidFill>
                <a:latin typeface="Arial"/>
                <a:cs typeface="Arial"/>
              </a:rPr>
              <a:t>E	V</a:t>
            </a: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800" b="1" dirty="0">
                <a:solidFill>
                  <a:srgbClr val="FFFFFF"/>
                </a:solidFill>
                <a:latin typeface="Arial"/>
                <a:cs typeface="Arial"/>
              </a:rPr>
              <a:t>_</a:t>
            </a:r>
            <a:endParaRPr sz="8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7080718" y="3199864"/>
            <a:ext cx="474980" cy="113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85"/>
              </a:lnSpc>
            </a:pPr>
            <a:r>
              <a:rPr sz="8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8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CK</a:t>
            </a:r>
            <a:r>
              <a:rPr sz="800" b="1" spc="5" dirty="0">
                <a:solidFill>
                  <a:srgbClr val="FFFFFF"/>
                </a:solidFill>
                <a:latin typeface="Arial"/>
                <a:cs typeface="Arial"/>
              </a:rPr>
              <a:t>_</a:t>
            </a:r>
            <a:r>
              <a:rPr sz="800" b="1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8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6869504" y="3290315"/>
            <a:ext cx="52070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ULLNAM</a:t>
            </a:r>
            <a:r>
              <a:rPr sz="8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495598" y="3773423"/>
            <a:ext cx="3987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latin typeface="Arial"/>
                <a:cs typeface="Arial"/>
              </a:rPr>
              <a:t>60046</a:t>
            </a:r>
            <a:endParaRPr sz="110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881367" y="3799357"/>
            <a:ext cx="992505" cy="156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15"/>
              </a:lnSpc>
              <a:tabLst>
                <a:tab pos="544195" algn="l"/>
              </a:tabLst>
            </a:pPr>
            <a:r>
              <a:rPr sz="1100" spc="-25" dirty="0">
                <a:latin typeface="Arial"/>
                <a:cs typeface="Arial"/>
              </a:rPr>
              <a:t>6</a:t>
            </a:r>
            <a:r>
              <a:rPr sz="1100" spc="-35" dirty="0">
                <a:latin typeface="Arial"/>
                <a:cs typeface="Arial"/>
              </a:rPr>
              <a:t>S</a:t>
            </a:r>
            <a:r>
              <a:rPr sz="1100" dirty="0">
                <a:latin typeface="Arial"/>
                <a:cs typeface="Arial"/>
              </a:rPr>
              <a:t>S	</a:t>
            </a:r>
            <a:r>
              <a:rPr sz="1100" spc="-25" dirty="0">
                <a:latin typeface="Arial"/>
                <a:cs typeface="Arial"/>
              </a:rPr>
              <a:t>600466</a:t>
            </a:r>
            <a:endParaRPr sz="110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2236283" y="3778006"/>
            <a:ext cx="533400" cy="18478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0"/>
              </a:spcBef>
            </a:pPr>
            <a:r>
              <a:rPr sz="1100" spc="-50" dirty="0">
                <a:latin typeface="微软雅黑"/>
                <a:cs typeface="微软雅黑"/>
              </a:rPr>
              <a:t>蓝光发</a:t>
            </a:r>
            <a:r>
              <a:rPr sz="1100" spc="-105" dirty="0">
                <a:latin typeface="微软雅黑"/>
                <a:cs typeface="微软雅黑"/>
              </a:rPr>
              <a:t>展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3103860" y="3799357"/>
            <a:ext cx="1329690" cy="156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15"/>
              </a:lnSpc>
              <a:tabLst>
                <a:tab pos="881380" algn="l"/>
              </a:tabLst>
            </a:pPr>
            <a:r>
              <a:rPr sz="1100" spc="-25" dirty="0">
                <a:latin typeface="Arial"/>
                <a:cs typeface="Arial"/>
              </a:rPr>
              <a:t>600466</a:t>
            </a:r>
            <a:r>
              <a:rPr sz="1100" spc="-35" dirty="0">
                <a:latin typeface="Arial"/>
                <a:cs typeface="Arial"/>
              </a:rPr>
              <a:t>S</a:t>
            </a:r>
            <a:r>
              <a:rPr sz="1100" dirty="0">
                <a:latin typeface="Arial"/>
                <a:cs typeface="Arial"/>
              </a:rPr>
              <a:t>S	</a:t>
            </a:r>
            <a:r>
              <a:rPr sz="1100" spc="-25" dirty="0">
                <a:latin typeface="Arial"/>
                <a:cs typeface="Arial"/>
              </a:rPr>
              <a:t>600466</a:t>
            </a:r>
            <a:endParaRPr sz="11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4433460" y="3799357"/>
            <a:ext cx="1101725" cy="156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15"/>
              </a:lnSpc>
              <a:tabLst>
                <a:tab pos="471805" algn="l"/>
              </a:tabLst>
            </a:pPr>
            <a:r>
              <a:rPr sz="1100" spc="-35" dirty="0">
                <a:latin typeface="Arial"/>
                <a:cs typeface="Arial"/>
              </a:rPr>
              <a:t>S</a:t>
            </a:r>
            <a:r>
              <a:rPr sz="1100" dirty="0">
                <a:latin typeface="Arial"/>
                <a:cs typeface="Arial"/>
              </a:rPr>
              <a:t>S	</a:t>
            </a:r>
            <a:r>
              <a:rPr sz="1100" spc="-25" dirty="0">
                <a:latin typeface="Arial"/>
                <a:cs typeface="Arial"/>
              </a:rPr>
              <a:t>600466</a:t>
            </a:r>
            <a:r>
              <a:rPr sz="1100" spc="-35" dirty="0">
                <a:latin typeface="Arial"/>
                <a:cs typeface="Arial"/>
              </a:rPr>
              <a:t>S</a:t>
            </a:r>
            <a:r>
              <a:rPr sz="1100" dirty="0"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5900182" y="3799357"/>
            <a:ext cx="373380" cy="156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15"/>
              </a:lnSpc>
            </a:pPr>
            <a:r>
              <a:rPr sz="1100" spc="-25" dirty="0">
                <a:latin typeface="Arial"/>
                <a:cs typeface="Arial"/>
              </a:rPr>
              <a:t>60046</a:t>
            </a:r>
            <a:endParaRPr sz="11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7002848" y="3773423"/>
            <a:ext cx="158750" cy="35814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ts val="1300"/>
              </a:lnSpc>
              <a:spcBef>
                <a:spcPts val="160"/>
              </a:spcBef>
            </a:pPr>
            <a:r>
              <a:rPr sz="1100" spc="-50" dirty="0">
                <a:latin typeface="微软雅黑"/>
                <a:cs typeface="微软雅黑"/>
              </a:rPr>
              <a:t>川 有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6273251" y="3778006"/>
            <a:ext cx="742315" cy="34925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>
              <a:lnSpc>
                <a:spcPts val="1310"/>
              </a:lnSpc>
              <a:spcBef>
                <a:spcPts val="60"/>
              </a:spcBef>
              <a:tabLst>
                <a:tab pos="608330" algn="l"/>
              </a:tabLst>
            </a:pPr>
            <a:r>
              <a:rPr sz="1100" spc="-25" dirty="0">
                <a:latin typeface="Arial"/>
                <a:cs typeface="Arial"/>
              </a:rPr>
              <a:t>6</a:t>
            </a:r>
            <a:r>
              <a:rPr sz="1100" spc="-35" dirty="0">
                <a:latin typeface="Arial"/>
                <a:cs typeface="Arial"/>
              </a:rPr>
              <a:t>S</a:t>
            </a:r>
            <a:r>
              <a:rPr sz="1100" dirty="0">
                <a:latin typeface="Arial"/>
                <a:cs typeface="Arial"/>
              </a:rPr>
              <a:t>S	</a:t>
            </a:r>
            <a:r>
              <a:rPr sz="1100" spc="-50" dirty="0">
                <a:latin typeface="微软雅黑"/>
                <a:cs typeface="微软雅黑"/>
              </a:rPr>
              <a:t>四</a:t>
            </a:r>
            <a:endParaRPr sz="1100">
              <a:latin typeface="微软雅黑"/>
              <a:cs typeface="微软雅黑"/>
            </a:endParaRPr>
          </a:p>
          <a:p>
            <a:pPr algn="r">
              <a:lnSpc>
                <a:spcPts val="1310"/>
              </a:lnSpc>
            </a:pPr>
            <a:r>
              <a:rPr sz="1100" spc="-50" dirty="0">
                <a:latin typeface="微软雅黑"/>
                <a:cs typeface="微软雅黑"/>
              </a:rPr>
              <a:t>展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7148892" y="3778006"/>
            <a:ext cx="400050" cy="34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ts val="1300"/>
              </a:lnSpc>
              <a:spcBef>
                <a:spcPts val="120"/>
              </a:spcBef>
            </a:pPr>
            <a:r>
              <a:rPr sz="1100" spc="-50" dirty="0">
                <a:latin typeface="微软雅黑"/>
                <a:cs typeface="微软雅黑"/>
              </a:rPr>
              <a:t>蓝光</a:t>
            </a:r>
            <a:r>
              <a:rPr sz="1100" spc="-105" dirty="0">
                <a:latin typeface="微软雅黑"/>
                <a:cs typeface="微软雅黑"/>
              </a:rPr>
              <a:t>发 </a:t>
            </a:r>
            <a:r>
              <a:rPr sz="1100" spc="-50" dirty="0">
                <a:latin typeface="微软雅黑"/>
                <a:cs typeface="微软雅黑"/>
              </a:rPr>
              <a:t>限公</a:t>
            </a:r>
            <a:r>
              <a:rPr sz="1100" spc="-105" dirty="0">
                <a:latin typeface="微软雅黑"/>
                <a:cs typeface="微软雅黑"/>
              </a:rPr>
              <a:t>司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441809" y="2727452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微软雅黑"/>
                <a:cs typeface="微软雅黑"/>
              </a:rPr>
              <a:t>脱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683110" y="2726869"/>
            <a:ext cx="457200" cy="3022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800" dirty="0">
                <a:latin typeface="微软雅黑"/>
                <a:cs typeface="微软雅黑"/>
              </a:rPr>
              <a:t>敏后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896470" y="1943915"/>
            <a:ext cx="1136650" cy="411480"/>
          </a:xfrm>
          <a:custGeom>
            <a:avLst/>
            <a:gdLst/>
            <a:ahLst/>
            <a:cxnLst/>
            <a:rect l="l" t="t" r="r" b="b"/>
            <a:pathLst>
              <a:path w="1136650" h="411480">
                <a:moveTo>
                  <a:pt x="0" y="0"/>
                </a:moveTo>
                <a:lnTo>
                  <a:pt x="1136275" y="0"/>
                </a:lnTo>
                <a:lnTo>
                  <a:pt x="1136275" y="411479"/>
                </a:lnTo>
                <a:lnTo>
                  <a:pt x="0" y="411479"/>
                </a:lnTo>
                <a:lnTo>
                  <a:pt x="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032746" y="1943915"/>
            <a:ext cx="908050" cy="411480"/>
          </a:xfrm>
          <a:custGeom>
            <a:avLst/>
            <a:gdLst/>
            <a:ahLst/>
            <a:cxnLst/>
            <a:rect l="l" t="t" r="r" b="b"/>
            <a:pathLst>
              <a:path w="908050" h="411480">
                <a:moveTo>
                  <a:pt x="0" y="0"/>
                </a:moveTo>
                <a:lnTo>
                  <a:pt x="907676" y="0"/>
                </a:lnTo>
                <a:lnTo>
                  <a:pt x="907676" y="411479"/>
                </a:lnTo>
                <a:lnTo>
                  <a:pt x="0" y="411479"/>
                </a:lnTo>
                <a:lnTo>
                  <a:pt x="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940423" y="1943915"/>
            <a:ext cx="1546860" cy="411480"/>
          </a:xfrm>
          <a:custGeom>
            <a:avLst/>
            <a:gdLst/>
            <a:ahLst/>
            <a:cxnLst/>
            <a:rect l="l" t="t" r="r" b="b"/>
            <a:pathLst>
              <a:path w="1546860" h="411480">
                <a:moveTo>
                  <a:pt x="0" y="0"/>
                </a:moveTo>
                <a:lnTo>
                  <a:pt x="1546412" y="0"/>
                </a:lnTo>
                <a:lnTo>
                  <a:pt x="1546412" y="411479"/>
                </a:lnTo>
                <a:lnTo>
                  <a:pt x="0" y="411479"/>
                </a:lnTo>
                <a:lnTo>
                  <a:pt x="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486836" y="1943915"/>
            <a:ext cx="1042669" cy="411480"/>
          </a:xfrm>
          <a:custGeom>
            <a:avLst/>
            <a:gdLst/>
            <a:ahLst/>
            <a:cxnLst/>
            <a:rect l="l" t="t" r="r" b="b"/>
            <a:pathLst>
              <a:path w="1042670" h="411480">
                <a:moveTo>
                  <a:pt x="0" y="0"/>
                </a:moveTo>
                <a:lnTo>
                  <a:pt x="1042146" y="0"/>
                </a:lnTo>
                <a:lnTo>
                  <a:pt x="1042146" y="411479"/>
                </a:lnTo>
                <a:lnTo>
                  <a:pt x="0" y="411479"/>
                </a:lnTo>
                <a:lnTo>
                  <a:pt x="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528983" y="1943915"/>
            <a:ext cx="666115" cy="411480"/>
          </a:xfrm>
          <a:custGeom>
            <a:avLst/>
            <a:gdLst/>
            <a:ahLst/>
            <a:cxnLst/>
            <a:rect l="l" t="t" r="r" b="b"/>
            <a:pathLst>
              <a:path w="666114" h="411480">
                <a:moveTo>
                  <a:pt x="0" y="0"/>
                </a:moveTo>
                <a:lnTo>
                  <a:pt x="665628" y="0"/>
                </a:lnTo>
                <a:lnTo>
                  <a:pt x="665628" y="411479"/>
                </a:lnTo>
                <a:lnTo>
                  <a:pt x="0" y="411479"/>
                </a:lnTo>
                <a:lnTo>
                  <a:pt x="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194611" y="1943915"/>
            <a:ext cx="847725" cy="411480"/>
          </a:xfrm>
          <a:custGeom>
            <a:avLst/>
            <a:gdLst/>
            <a:ahLst/>
            <a:cxnLst/>
            <a:rect l="l" t="t" r="r" b="b"/>
            <a:pathLst>
              <a:path w="847725" h="411480">
                <a:moveTo>
                  <a:pt x="0" y="0"/>
                </a:moveTo>
                <a:lnTo>
                  <a:pt x="847164" y="0"/>
                </a:lnTo>
                <a:lnTo>
                  <a:pt x="847164" y="411479"/>
                </a:lnTo>
                <a:lnTo>
                  <a:pt x="0" y="411479"/>
                </a:lnTo>
                <a:lnTo>
                  <a:pt x="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041776" y="1943915"/>
            <a:ext cx="1203960" cy="411480"/>
          </a:xfrm>
          <a:custGeom>
            <a:avLst/>
            <a:gdLst/>
            <a:ahLst/>
            <a:cxnLst/>
            <a:rect l="l" t="t" r="r" b="b"/>
            <a:pathLst>
              <a:path w="1203959" h="411480">
                <a:moveTo>
                  <a:pt x="0" y="0"/>
                </a:moveTo>
                <a:lnTo>
                  <a:pt x="1203511" y="0"/>
                </a:lnTo>
                <a:lnTo>
                  <a:pt x="1203511" y="411479"/>
                </a:lnTo>
                <a:lnTo>
                  <a:pt x="0" y="411479"/>
                </a:lnTo>
                <a:lnTo>
                  <a:pt x="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96470" y="2355395"/>
            <a:ext cx="1136650" cy="571500"/>
          </a:xfrm>
          <a:custGeom>
            <a:avLst/>
            <a:gdLst/>
            <a:ahLst/>
            <a:cxnLst/>
            <a:rect l="l" t="t" r="r" b="b"/>
            <a:pathLst>
              <a:path w="1136650" h="571500">
                <a:moveTo>
                  <a:pt x="0" y="0"/>
                </a:moveTo>
                <a:lnTo>
                  <a:pt x="1136275" y="0"/>
                </a:lnTo>
                <a:lnTo>
                  <a:pt x="1136275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FCDD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032746" y="2355395"/>
            <a:ext cx="908050" cy="571500"/>
          </a:xfrm>
          <a:custGeom>
            <a:avLst/>
            <a:gdLst/>
            <a:ahLst/>
            <a:cxnLst/>
            <a:rect l="l" t="t" r="r" b="b"/>
            <a:pathLst>
              <a:path w="908050" h="571500">
                <a:moveTo>
                  <a:pt x="0" y="0"/>
                </a:moveTo>
                <a:lnTo>
                  <a:pt x="907676" y="0"/>
                </a:lnTo>
                <a:lnTo>
                  <a:pt x="907676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FCDD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940423" y="2355395"/>
            <a:ext cx="1546860" cy="571500"/>
          </a:xfrm>
          <a:custGeom>
            <a:avLst/>
            <a:gdLst/>
            <a:ahLst/>
            <a:cxnLst/>
            <a:rect l="l" t="t" r="r" b="b"/>
            <a:pathLst>
              <a:path w="1546860" h="571500">
                <a:moveTo>
                  <a:pt x="0" y="0"/>
                </a:moveTo>
                <a:lnTo>
                  <a:pt x="1546412" y="0"/>
                </a:lnTo>
                <a:lnTo>
                  <a:pt x="1546412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FCDD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486836" y="2355395"/>
            <a:ext cx="1042669" cy="571500"/>
          </a:xfrm>
          <a:custGeom>
            <a:avLst/>
            <a:gdLst/>
            <a:ahLst/>
            <a:cxnLst/>
            <a:rect l="l" t="t" r="r" b="b"/>
            <a:pathLst>
              <a:path w="1042670" h="571500">
                <a:moveTo>
                  <a:pt x="0" y="0"/>
                </a:moveTo>
                <a:lnTo>
                  <a:pt x="1042146" y="0"/>
                </a:lnTo>
                <a:lnTo>
                  <a:pt x="1042146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FCDD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528983" y="2355395"/>
            <a:ext cx="666115" cy="571500"/>
          </a:xfrm>
          <a:custGeom>
            <a:avLst/>
            <a:gdLst/>
            <a:ahLst/>
            <a:cxnLst/>
            <a:rect l="l" t="t" r="r" b="b"/>
            <a:pathLst>
              <a:path w="666114" h="571500">
                <a:moveTo>
                  <a:pt x="0" y="0"/>
                </a:moveTo>
                <a:lnTo>
                  <a:pt x="665628" y="0"/>
                </a:lnTo>
                <a:lnTo>
                  <a:pt x="665628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FCDD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194611" y="2355395"/>
            <a:ext cx="847725" cy="571500"/>
          </a:xfrm>
          <a:custGeom>
            <a:avLst/>
            <a:gdLst/>
            <a:ahLst/>
            <a:cxnLst/>
            <a:rect l="l" t="t" r="r" b="b"/>
            <a:pathLst>
              <a:path w="847725" h="571500">
                <a:moveTo>
                  <a:pt x="0" y="0"/>
                </a:moveTo>
                <a:lnTo>
                  <a:pt x="847164" y="0"/>
                </a:lnTo>
                <a:lnTo>
                  <a:pt x="847164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FCDD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041776" y="2355395"/>
            <a:ext cx="1203960" cy="571500"/>
          </a:xfrm>
          <a:custGeom>
            <a:avLst/>
            <a:gdLst/>
            <a:ahLst/>
            <a:cxnLst/>
            <a:rect l="l" t="t" r="r" b="b"/>
            <a:pathLst>
              <a:path w="1203959" h="571500">
                <a:moveTo>
                  <a:pt x="0" y="0"/>
                </a:moveTo>
                <a:lnTo>
                  <a:pt x="1203511" y="0"/>
                </a:lnTo>
                <a:lnTo>
                  <a:pt x="1203511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FCDD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896470" y="2926895"/>
            <a:ext cx="1136650" cy="411480"/>
          </a:xfrm>
          <a:custGeom>
            <a:avLst/>
            <a:gdLst/>
            <a:ahLst/>
            <a:cxnLst/>
            <a:rect l="l" t="t" r="r" b="b"/>
            <a:pathLst>
              <a:path w="1136650" h="411479">
                <a:moveTo>
                  <a:pt x="0" y="0"/>
                </a:moveTo>
                <a:lnTo>
                  <a:pt x="1136275" y="0"/>
                </a:lnTo>
                <a:lnTo>
                  <a:pt x="1136275" y="411479"/>
                </a:lnTo>
                <a:lnTo>
                  <a:pt x="0" y="411479"/>
                </a:lnTo>
                <a:lnTo>
                  <a:pt x="0" y="0"/>
                </a:lnTo>
                <a:close/>
              </a:path>
            </a:pathLst>
          </a:custGeom>
          <a:solidFill>
            <a:srgbClr val="FDEF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032746" y="2926895"/>
            <a:ext cx="908050" cy="411480"/>
          </a:xfrm>
          <a:custGeom>
            <a:avLst/>
            <a:gdLst/>
            <a:ahLst/>
            <a:cxnLst/>
            <a:rect l="l" t="t" r="r" b="b"/>
            <a:pathLst>
              <a:path w="908050" h="411479">
                <a:moveTo>
                  <a:pt x="0" y="0"/>
                </a:moveTo>
                <a:lnTo>
                  <a:pt x="907676" y="0"/>
                </a:lnTo>
                <a:lnTo>
                  <a:pt x="907676" y="411479"/>
                </a:lnTo>
                <a:lnTo>
                  <a:pt x="0" y="411479"/>
                </a:lnTo>
                <a:lnTo>
                  <a:pt x="0" y="0"/>
                </a:lnTo>
                <a:close/>
              </a:path>
            </a:pathLst>
          </a:custGeom>
          <a:solidFill>
            <a:srgbClr val="FDEF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940423" y="2926895"/>
            <a:ext cx="1546860" cy="411480"/>
          </a:xfrm>
          <a:custGeom>
            <a:avLst/>
            <a:gdLst/>
            <a:ahLst/>
            <a:cxnLst/>
            <a:rect l="l" t="t" r="r" b="b"/>
            <a:pathLst>
              <a:path w="1546860" h="411479">
                <a:moveTo>
                  <a:pt x="0" y="0"/>
                </a:moveTo>
                <a:lnTo>
                  <a:pt x="1546412" y="0"/>
                </a:lnTo>
                <a:lnTo>
                  <a:pt x="1546412" y="411479"/>
                </a:lnTo>
                <a:lnTo>
                  <a:pt x="0" y="411479"/>
                </a:lnTo>
                <a:lnTo>
                  <a:pt x="0" y="0"/>
                </a:lnTo>
                <a:close/>
              </a:path>
            </a:pathLst>
          </a:custGeom>
          <a:solidFill>
            <a:srgbClr val="FDEF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486836" y="2926895"/>
            <a:ext cx="1042669" cy="411480"/>
          </a:xfrm>
          <a:custGeom>
            <a:avLst/>
            <a:gdLst/>
            <a:ahLst/>
            <a:cxnLst/>
            <a:rect l="l" t="t" r="r" b="b"/>
            <a:pathLst>
              <a:path w="1042670" h="411479">
                <a:moveTo>
                  <a:pt x="0" y="0"/>
                </a:moveTo>
                <a:lnTo>
                  <a:pt x="1042146" y="0"/>
                </a:lnTo>
                <a:lnTo>
                  <a:pt x="1042146" y="411479"/>
                </a:lnTo>
                <a:lnTo>
                  <a:pt x="0" y="411479"/>
                </a:lnTo>
                <a:lnTo>
                  <a:pt x="0" y="0"/>
                </a:lnTo>
                <a:close/>
              </a:path>
            </a:pathLst>
          </a:custGeom>
          <a:solidFill>
            <a:srgbClr val="FDEF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528983" y="2926895"/>
            <a:ext cx="666115" cy="411480"/>
          </a:xfrm>
          <a:custGeom>
            <a:avLst/>
            <a:gdLst/>
            <a:ahLst/>
            <a:cxnLst/>
            <a:rect l="l" t="t" r="r" b="b"/>
            <a:pathLst>
              <a:path w="666114" h="411479">
                <a:moveTo>
                  <a:pt x="0" y="0"/>
                </a:moveTo>
                <a:lnTo>
                  <a:pt x="665628" y="0"/>
                </a:lnTo>
                <a:lnTo>
                  <a:pt x="665628" y="411479"/>
                </a:lnTo>
                <a:lnTo>
                  <a:pt x="0" y="411479"/>
                </a:lnTo>
                <a:lnTo>
                  <a:pt x="0" y="0"/>
                </a:lnTo>
                <a:close/>
              </a:path>
            </a:pathLst>
          </a:custGeom>
          <a:solidFill>
            <a:srgbClr val="FDEF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194611" y="2926895"/>
            <a:ext cx="847725" cy="411480"/>
          </a:xfrm>
          <a:custGeom>
            <a:avLst/>
            <a:gdLst/>
            <a:ahLst/>
            <a:cxnLst/>
            <a:rect l="l" t="t" r="r" b="b"/>
            <a:pathLst>
              <a:path w="847725" h="411479">
                <a:moveTo>
                  <a:pt x="0" y="0"/>
                </a:moveTo>
                <a:lnTo>
                  <a:pt x="847164" y="0"/>
                </a:lnTo>
                <a:lnTo>
                  <a:pt x="847164" y="411479"/>
                </a:lnTo>
                <a:lnTo>
                  <a:pt x="0" y="411479"/>
                </a:lnTo>
                <a:lnTo>
                  <a:pt x="0" y="0"/>
                </a:lnTo>
                <a:close/>
              </a:path>
            </a:pathLst>
          </a:custGeom>
          <a:solidFill>
            <a:srgbClr val="FDEF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041776" y="2926895"/>
            <a:ext cx="1203960" cy="411480"/>
          </a:xfrm>
          <a:custGeom>
            <a:avLst/>
            <a:gdLst/>
            <a:ahLst/>
            <a:cxnLst/>
            <a:rect l="l" t="t" r="r" b="b"/>
            <a:pathLst>
              <a:path w="1203959" h="411479">
                <a:moveTo>
                  <a:pt x="0" y="0"/>
                </a:moveTo>
                <a:lnTo>
                  <a:pt x="1203511" y="0"/>
                </a:lnTo>
                <a:lnTo>
                  <a:pt x="1203511" y="411479"/>
                </a:lnTo>
                <a:lnTo>
                  <a:pt x="0" y="411479"/>
                </a:lnTo>
                <a:lnTo>
                  <a:pt x="0" y="0"/>
                </a:lnTo>
                <a:close/>
              </a:path>
            </a:pathLst>
          </a:custGeom>
          <a:solidFill>
            <a:srgbClr val="FDEF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032746" y="1937565"/>
            <a:ext cx="0" cy="1407160"/>
          </a:xfrm>
          <a:custGeom>
            <a:avLst/>
            <a:gdLst/>
            <a:ahLst/>
            <a:cxnLst/>
            <a:rect l="l" t="t" r="r" b="b"/>
            <a:pathLst>
              <a:path h="1407160">
                <a:moveTo>
                  <a:pt x="0" y="0"/>
                </a:moveTo>
                <a:lnTo>
                  <a:pt x="0" y="140716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940424" y="1937565"/>
            <a:ext cx="0" cy="1407160"/>
          </a:xfrm>
          <a:custGeom>
            <a:avLst/>
            <a:gdLst/>
            <a:ahLst/>
            <a:cxnLst/>
            <a:rect l="l" t="t" r="r" b="b"/>
            <a:pathLst>
              <a:path h="1407160">
                <a:moveTo>
                  <a:pt x="0" y="0"/>
                </a:moveTo>
                <a:lnTo>
                  <a:pt x="0" y="140716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486835" y="1937565"/>
            <a:ext cx="0" cy="1407160"/>
          </a:xfrm>
          <a:custGeom>
            <a:avLst/>
            <a:gdLst/>
            <a:ahLst/>
            <a:cxnLst/>
            <a:rect l="l" t="t" r="r" b="b"/>
            <a:pathLst>
              <a:path h="1407160">
                <a:moveTo>
                  <a:pt x="0" y="0"/>
                </a:moveTo>
                <a:lnTo>
                  <a:pt x="0" y="140716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528983" y="1937565"/>
            <a:ext cx="0" cy="1407160"/>
          </a:xfrm>
          <a:custGeom>
            <a:avLst/>
            <a:gdLst/>
            <a:ahLst/>
            <a:cxnLst/>
            <a:rect l="l" t="t" r="r" b="b"/>
            <a:pathLst>
              <a:path h="1407160">
                <a:moveTo>
                  <a:pt x="0" y="0"/>
                </a:moveTo>
                <a:lnTo>
                  <a:pt x="0" y="140716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194611" y="1937565"/>
            <a:ext cx="0" cy="1407160"/>
          </a:xfrm>
          <a:custGeom>
            <a:avLst/>
            <a:gdLst/>
            <a:ahLst/>
            <a:cxnLst/>
            <a:rect l="l" t="t" r="r" b="b"/>
            <a:pathLst>
              <a:path h="1407160">
                <a:moveTo>
                  <a:pt x="0" y="0"/>
                </a:moveTo>
                <a:lnTo>
                  <a:pt x="0" y="140716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041777" y="1937565"/>
            <a:ext cx="0" cy="1407160"/>
          </a:xfrm>
          <a:custGeom>
            <a:avLst/>
            <a:gdLst/>
            <a:ahLst/>
            <a:cxnLst/>
            <a:rect l="l" t="t" r="r" b="b"/>
            <a:pathLst>
              <a:path h="1407160">
                <a:moveTo>
                  <a:pt x="0" y="0"/>
                </a:moveTo>
                <a:lnTo>
                  <a:pt x="0" y="140716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90120" y="2355395"/>
            <a:ext cx="7361555" cy="0"/>
          </a:xfrm>
          <a:custGeom>
            <a:avLst/>
            <a:gdLst/>
            <a:ahLst/>
            <a:cxnLst/>
            <a:rect l="l" t="t" r="r" b="b"/>
            <a:pathLst>
              <a:path w="7361555">
                <a:moveTo>
                  <a:pt x="0" y="0"/>
                </a:moveTo>
                <a:lnTo>
                  <a:pt x="7361517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90120" y="2926895"/>
            <a:ext cx="7361555" cy="0"/>
          </a:xfrm>
          <a:custGeom>
            <a:avLst/>
            <a:gdLst/>
            <a:ahLst/>
            <a:cxnLst/>
            <a:rect l="l" t="t" r="r" b="b"/>
            <a:pathLst>
              <a:path w="7361555">
                <a:moveTo>
                  <a:pt x="0" y="0"/>
                </a:moveTo>
                <a:lnTo>
                  <a:pt x="7361517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96470" y="1937565"/>
            <a:ext cx="0" cy="1407160"/>
          </a:xfrm>
          <a:custGeom>
            <a:avLst/>
            <a:gdLst/>
            <a:ahLst/>
            <a:cxnLst/>
            <a:rect l="l" t="t" r="r" b="b"/>
            <a:pathLst>
              <a:path h="1407160">
                <a:moveTo>
                  <a:pt x="0" y="0"/>
                </a:moveTo>
                <a:lnTo>
                  <a:pt x="0" y="140716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245288" y="1937565"/>
            <a:ext cx="0" cy="1407160"/>
          </a:xfrm>
          <a:custGeom>
            <a:avLst/>
            <a:gdLst/>
            <a:ahLst/>
            <a:cxnLst/>
            <a:rect l="l" t="t" r="r" b="b"/>
            <a:pathLst>
              <a:path h="1407160">
                <a:moveTo>
                  <a:pt x="0" y="0"/>
                </a:moveTo>
                <a:lnTo>
                  <a:pt x="0" y="140716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890120" y="1943915"/>
            <a:ext cx="7361555" cy="0"/>
          </a:xfrm>
          <a:custGeom>
            <a:avLst/>
            <a:gdLst/>
            <a:ahLst/>
            <a:cxnLst/>
            <a:rect l="l" t="t" r="r" b="b"/>
            <a:pathLst>
              <a:path w="7361555">
                <a:moveTo>
                  <a:pt x="0" y="0"/>
                </a:moveTo>
                <a:lnTo>
                  <a:pt x="7361517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890120" y="3338375"/>
            <a:ext cx="7361555" cy="0"/>
          </a:xfrm>
          <a:custGeom>
            <a:avLst/>
            <a:gdLst/>
            <a:ahLst/>
            <a:cxnLst/>
            <a:rect l="l" t="t" r="r" b="b"/>
            <a:pathLst>
              <a:path w="7361555">
                <a:moveTo>
                  <a:pt x="0" y="0"/>
                </a:moveTo>
                <a:lnTo>
                  <a:pt x="7361517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 txBox="1"/>
          <p:nvPr/>
        </p:nvSpPr>
        <p:spPr>
          <a:xfrm>
            <a:off x="975210" y="1962911"/>
            <a:ext cx="79375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30" dirty="0">
                <a:solidFill>
                  <a:srgbClr val="FFFFFF"/>
                </a:solidFill>
                <a:latin typeface="Arial"/>
                <a:cs typeface="Arial"/>
              </a:rPr>
              <a:t>C_fundacco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2111486" y="1962911"/>
            <a:ext cx="7518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100" b="1" spc="-3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_c</a:t>
            </a:r>
            <a:r>
              <a:rPr sz="1100" b="1" spc="-3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100" b="1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b="1" spc="-3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m  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3019163" y="1962911"/>
            <a:ext cx="814069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c_</a:t>
            </a:r>
            <a:r>
              <a:rPr sz="1100" b="1" spc="-2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00" b="1" spc="-3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00" b="1" spc="-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00" b="1" spc="-20" dirty="0">
                <a:solidFill>
                  <a:srgbClr val="FFFFFF"/>
                </a:solidFill>
                <a:latin typeface="Arial"/>
                <a:cs typeface="Arial"/>
              </a:rPr>
              <a:t>tit</a:t>
            </a: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100" b="1" spc="-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4565576" y="1962911"/>
            <a:ext cx="7131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3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_a</a:t>
            </a:r>
            <a:r>
              <a:rPr sz="1100" b="1" spc="-35" dirty="0">
                <a:solidFill>
                  <a:srgbClr val="FFFFFF"/>
                </a:solidFill>
                <a:latin typeface="Arial"/>
                <a:cs typeface="Arial"/>
              </a:rPr>
              <a:t>dd</a:t>
            </a:r>
            <a:r>
              <a:rPr sz="1100" b="1" spc="-2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5607723" y="1962911"/>
            <a:ext cx="134048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678180" algn="l"/>
              </a:tabLst>
            </a:pPr>
            <a:r>
              <a:rPr sz="1100" b="1" spc="-3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_</a:t>
            </a:r>
            <a:r>
              <a:rPr sz="1100" b="1" spc="-35" dirty="0">
                <a:solidFill>
                  <a:srgbClr val="FFFFFF"/>
                </a:solidFill>
                <a:latin typeface="Arial"/>
                <a:cs typeface="Arial"/>
              </a:rPr>
              <a:t>ph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o	</a:t>
            </a:r>
            <a:r>
              <a:rPr sz="1100" b="1" spc="-3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_</a:t>
            </a:r>
            <a:r>
              <a:rPr sz="1100" b="1" spc="-35" dirty="0">
                <a:solidFill>
                  <a:srgbClr val="FFFFFF"/>
                </a:solidFill>
                <a:latin typeface="Arial"/>
                <a:cs typeface="Arial"/>
              </a:rPr>
              <a:t>ho</a:t>
            </a:r>
            <a:r>
              <a:rPr sz="1100" b="1" spc="-4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00" b="1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e  </a:t>
            </a:r>
            <a:r>
              <a:rPr sz="1100" b="1" spc="-20" dirty="0">
                <a:solidFill>
                  <a:srgbClr val="FFFFFF"/>
                </a:solidFill>
                <a:latin typeface="Arial"/>
                <a:cs typeface="Arial"/>
              </a:rPr>
              <a:t>ne	lno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7120516" y="1962911"/>
            <a:ext cx="54102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3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_e</a:t>
            </a:r>
            <a:r>
              <a:rPr sz="1100" b="1" spc="-4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b="1" spc="-2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975210" y="2374391"/>
            <a:ext cx="156210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48715" algn="l"/>
              </a:tabLst>
            </a:pPr>
            <a:r>
              <a:rPr sz="1100" spc="-25" dirty="0">
                <a:latin typeface="Arial"/>
                <a:cs typeface="Arial"/>
              </a:rPr>
              <a:t>6</a:t>
            </a:r>
            <a:r>
              <a:rPr sz="1100" spc="-35" dirty="0">
                <a:latin typeface="Arial"/>
                <a:cs typeface="Arial"/>
              </a:rPr>
              <a:t>E</a:t>
            </a:r>
            <a:r>
              <a:rPr sz="1100" spc="-25" dirty="0">
                <a:latin typeface="Arial"/>
                <a:cs typeface="Arial"/>
              </a:rPr>
              <a:t>100437705</a:t>
            </a:r>
            <a:r>
              <a:rPr sz="1100" dirty="0">
                <a:latin typeface="Arial"/>
                <a:cs typeface="Arial"/>
              </a:rPr>
              <a:t>3	</a:t>
            </a:r>
            <a:r>
              <a:rPr sz="1100" spc="-50" dirty="0">
                <a:latin typeface="微软雅黑"/>
                <a:cs typeface="微软雅黑"/>
              </a:rPr>
              <a:t>张一凡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3019163" y="2374391"/>
            <a:ext cx="23723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58925" algn="l"/>
              </a:tabLst>
            </a:pPr>
            <a:r>
              <a:rPr sz="1100" spc="-25" dirty="0">
                <a:latin typeface="Arial"/>
                <a:cs typeface="Arial"/>
              </a:rPr>
              <a:t>31010519871201121</a:t>
            </a:r>
            <a:r>
              <a:rPr sz="1100" dirty="0">
                <a:latin typeface="Arial"/>
                <a:cs typeface="Arial"/>
              </a:rPr>
              <a:t>1	</a:t>
            </a:r>
            <a:r>
              <a:rPr sz="1100" spc="-50" dirty="0">
                <a:latin typeface="微软雅黑"/>
                <a:cs typeface="微软雅黑"/>
              </a:rPr>
              <a:t>上海市虹口区</a:t>
            </a:r>
            <a:endParaRPr sz="1100">
              <a:latin typeface="微软雅黑"/>
              <a:cs typeface="微软雅黑"/>
            </a:endParaRPr>
          </a:p>
          <a:p>
            <a:pPr marL="1558925">
              <a:lnSpc>
                <a:spcPct val="100000"/>
              </a:lnSpc>
            </a:pPr>
            <a:r>
              <a:rPr sz="1100" spc="-50" dirty="0">
                <a:latin typeface="微软雅黑"/>
                <a:cs typeface="微软雅黑"/>
              </a:rPr>
              <a:t>四川北路</a:t>
            </a:r>
            <a:r>
              <a:rPr sz="1100" spc="-25" dirty="0">
                <a:latin typeface="Arial"/>
                <a:cs typeface="Arial"/>
              </a:rPr>
              <a:t>128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4565576" y="2694432"/>
            <a:ext cx="16510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微软雅黑"/>
                <a:cs typeface="微软雅黑"/>
              </a:rPr>
              <a:t>号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5607723" y="2374391"/>
            <a:ext cx="128841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8180" algn="l"/>
              </a:tabLst>
            </a:pPr>
            <a:r>
              <a:rPr sz="1100" spc="-25" dirty="0">
                <a:latin typeface="Arial"/>
                <a:cs typeface="Arial"/>
              </a:rPr>
              <a:t>139168	</a:t>
            </a:r>
            <a:r>
              <a:rPr sz="1100" spc="-20" dirty="0">
                <a:latin typeface="Arial"/>
                <a:cs typeface="Arial"/>
              </a:rPr>
              <a:t>021-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678180" algn="l"/>
              </a:tabLst>
            </a:pPr>
            <a:r>
              <a:rPr sz="1100" spc="-25" dirty="0">
                <a:latin typeface="Arial"/>
                <a:cs typeface="Arial"/>
              </a:rPr>
              <a:t>2712</a:t>
            </a:r>
            <a:r>
              <a:rPr sz="1100" dirty="0">
                <a:latin typeface="Arial"/>
                <a:cs typeface="Arial"/>
              </a:rPr>
              <a:t>2	</a:t>
            </a:r>
            <a:r>
              <a:rPr sz="1100" spc="-25" dirty="0">
                <a:latin typeface="Arial"/>
                <a:cs typeface="Arial"/>
              </a:rPr>
              <a:t>65899088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7120516" y="2374391"/>
            <a:ext cx="975994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latin typeface="Arial"/>
                <a:cs typeface="Arial"/>
                <a:hlinkClick r:id="rId2"/>
              </a:rPr>
              <a:t>zyf@icloud.com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975210" y="2947415"/>
            <a:ext cx="93535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30" dirty="0">
                <a:latin typeface="Arial"/>
                <a:cs typeface="Arial"/>
              </a:rPr>
              <a:t>6E0005322812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2111486" y="2947415"/>
            <a:ext cx="55880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latin typeface="微软雅黑"/>
                <a:cs typeface="微软雅黑"/>
              </a:rPr>
              <a:t>睿远基金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3019163" y="2947415"/>
            <a:ext cx="2372360" cy="490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10"/>
              </a:lnSpc>
              <a:spcBef>
                <a:spcPts val="100"/>
              </a:spcBef>
              <a:tabLst>
                <a:tab pos="1558925" algn="l"/>
              </a:tabLst>
            </a:pPr>
            <a:r>
              <a:rPr sz="1100" spc="-25" dirty="0">
                <a:latin typeface="Arial"/>
                <a:cs typeface="Arial"/>
              </a:rPr>
              <a:t>4201222100858858</a:t>
            </a:r>
            <a:r>
              <a:rPr sz="1100" dirty="0">
                <a:latin typeface="Arial"/>
                <a:cs typeface="Arial"/>
              </a:rPr>
              <a:t>3	</a:t>
            </a:r>
            <a:r>
              <a:rPr sz="1100" spc="-50" dirty="0">
                <a:latin typeface="微软雅黑"/>
                <a:cs typeface="微软雅黑"/>
              </a:rPr>
              <a:t>上海市浦东新</a:t>
            </a:r>
            <a:endParaRPr sz="1100">
              <a:latin typeface="微软雅黑"/>
              <a:cs typeface="微软雅黑"/>
            </a:endParaRPr>
          </a:p>
          <a:p>
            <a:pPr marL="1558925">
              <a:lnSpc>
                <a:spcPts val="1310"/>
              </a:lnSpc>
            </a:pPr>
            <a:r>
              <a:rPr sz="1100" spc="-50" dirty="0">
                <a:latin typeface="微软雅黑"/>
                <a:cs typeface="微软雅黑"/>
              </a:rPr>
              <a:t>区</a:t>
            </a:r>
            <a:r>
              <a:rPr sz="1100" spc="-25" dirty="0">
                <a:latin typeface="Arial"/>
                <a:cs typeface="Arial"/>
              </a:rPr>
              <a:t>1600</a:t>
            </a:r>
            <a:r>
              <a:rPr sz="1100" dirty="0">
                <a:latin typeface="微软雅黑"/>
                <a:cs typeface="微软雅黑"/>
              </a:rPr>
              <a:t>号</a:t>
            </a:r>
            <a:endParaRPr sz="1100">
              <a:latin typeface="微软雅黑"/>
              <a:cs typeface="微软雅黑"/>
            </a:endParaRPr>
          </a:p>
          <a:p>
            <a:pPr marL="84455">
              <a:lnSpc>
                <a:spcPct val="100000"/>
              </a:lnSpc>
              <a:spcBef>
                <a:spcPts val="80"/>
              </a:spcBef>
              <a:tabLst>
                <a:tab pos="966469" algn="l"/>
              </a:tabLst>
            </a:pP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CODE	ODE</a:t>
            </a:r>
            <a:endParaRPr sz="800">
              <a:latin typeface="Arial"/>
              <a:cs typeface="Arial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5607723" y="2947415"/>
            <a:ext cx="1288415" cy="358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10"/>
              </a:lnSpc>
              <a:spcBef>
                <a:spcPts val="100"/>
              </a:spcBef>
              <a:tabLst>
                <a:tab pos="678180" algn="l"/>
              </a:tabLst>
            </a:pPr>
            <a:r>
              <a:rPr sz="1100" spc="-25" dirty="0">
                <a:latin typeface="Arial"/>
                <a:cs typeface="Arial"/>
              </a:rPr>
              <a:t>186221	</a:t>
            </a:r>
            <a:r>
              <a:rPr sz="1100" spc="-20" dirty="0">
                <a:latin typeface="Arial"/>
                <a:cs typeface="Arial"/>
              </a:rPr>
              <a:t>021-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310"/>
              </a:lnSpc>
              <a:tabLst>
                <a:tab pos="678180" algn="l"/>
              </a:tabLst>
            </a:pPr>
            <a:r>
              <a:rPr sz="1100" spc="-25" dirty="0">
                <a:latin typeface="Arial"/>
                <a:cs typeface="Arial"/>
              </a:rPr>
              <a:t>9908</a:t>
            </a:r>
            <a:r>
              <a:rPr sz="1100" dirty="0">
                <a:latin typeface="Arial"/>
                <a:cs typeface="Arial"/>
              </a:rPr>
              <a:t>7	</a:t>
            </a:r>
            <a:r>
              <a:rPr sz="1100" spc="-25" dirty="0">
                <a:latin typeface="Arial"/>
                <a:cs typeface="Arial"/>
              </a:rPr>
              <a:t>65020019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7120516" y="2947415"/>
            <a:ext cx="97345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latin typeface="Arial"/>
                <a:cs typeface="Arial"/>
                <a:hlinkClick r:id="rId3"/>
              </a:rPr>
              <a:t>ryjj@ryjj.com.cn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945379" y="3654605"/>
            <a:ext cx="1136650" cy="411480"/>
          </a:xfrm>
          <a:custGeom>
            <a:avLst/>
            <a:gdLst/>
            <a:ahLst/>
            <a:cxnLst/>
            <a:rect l="l" t="t" r="r" b="b"/>
            <a:pathLst>
              <a:path w="1136650" h="411479">
                <a:moveTo>
                  <a:pt x="0" y="0"/>
                </a:moveTo>
                <a:lnTo>
                  <a:pt x="1136275" y="0"/>
                </a:lnTo>
                <a:lnTo>
                  <a:pt x="1136275" y="411480"/>
                </a:lnTo>
                <a:lnTo>
                  <a:pt x="0" y="411480"/>
                </a:lnTo>
                <a:lnTo>
                  <a:pt x="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2081655" y="3654605"/>
            <a:ext cx="811530" cy="411480"/>
          </a:xfrm>
          <a:custGeom>
            <a:avLst/>
            <a:gdLst/>
            <a:ahLst/>
            <a:cxnLst/>
            <a:rect l="l" t="t" r="r" b="b"/>
            <a:pathLst>
              <a:path w="811530" h="411479">
                <a:moveTo>
                  <a:pt x="0" y="0"/>
                </a:moveTo>
                <a:lnTo>
                  <a:pt x="811306" y="0"/>
                </a:lnTo>
                <a:lnTo>
                  <a:pt x="811306" y="411480"/>
                </a:lnTo>
                <a:lnTo>
                  <a:pt x="0" y="411480"/>
                </a:lnTo>
                <a:lnTo>
                  <a:pt x="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2892962" y="3654605"/>
            <a:ext cx="1533525" cy="411480"/>
          </a:xfrm>
          <a:custGeom>
            <a:avLst/>
            <a:gdLst/>
            <a:ahLst/>
            <a:cxnLst/>
            <a:rect l="l" t="t" r="r" b="b"/>
            <a:pathLst>
              <a:path w="1533525" h="411479">
                <a:moveTo>
                  <a:pt x="0" y="0"/>
                </a:moveTo>
                <a:lnTo>
                  <a:pt x="1532964" y="0"/>
                </a:lnTo>
                <a:lnTo>
                  <a:pt x="1532964" y="411480"/>
                </a:lnTo>
                <a:lnTo>
                  <a:pt x="0" y="411480"/>
                </a:lnTo>
                <a:lnTo>
                  <a:pt x="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425927" y="3654605"/>
            <a:ext cx="1109980" cy="411480"/>
          </a:xfrm>
          <a:custGeom>
            <a:avLst/>
            <a:gdLst/>
            <a:ahLst/>
            <a:cxnLst/>
            <a:rect l="l" t="t" r="r" b="b"/>
            <a:pathLst>
              <a:path w="1109979" h="411479">
                <a:moveTo>
                  <a:pt x="0" y="0"/>
                </a:moveTo>
                <a:lnTo>
                  <a:pt x="1109381" y="0"/>
                </a:lnTo>
                <a:lnTo>
                  <a:pt x="1109381" y="411480"/>
                </a:lnTo>
                <a:lnTo>
                  <a:pt x="0" y="411480"/>
                </a:lnTo>
                <a:lnTo>
                  <a:pt x="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535309" y="3654605"/>
            <a:ext cx="726440" cy="411480"/>
          </a:xfrm>
          <a:custGeom>
            <a:avLst/>
            <a:gdLst/>
            <a:ahLst/>
            <a:cxnLst/>
            <a:rect l="l" t="t" r="r" b="b"/>
            <a:pathLst>
              <a:path w="726439" h="411479">
                <a:moveTo>
                  <a:pt x="0" y="0"/>
                </a:moveTo>
                <a:lnTo>
                  <a:pt x="726140" y="0"/>
                </a:lnTo>
                <a:lnTo>
                  <a:pt x="726140" y="411480"/>
                </a:lnTo>
                <a:lnTo>
                  <a:pt x="0" y="411480"/>
                </a:lnTo>
                <a:lnTo>
                  <a:pt x="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261449" y="3654605"/>
            <a:ext cx="829310" cy="411480"/>
          </a:xfrm>
          <a:custGeom>
            <a:avLst/>
            <a:gdLst/>
            <a:ahLst/>
            <a:cxnLst/>
            <a:rect l="l" t="t" r="r" b="b"/>
            <a:pathLst>
              <a:path w="829309" h="411479">
                <a:moveTo>
                  <a:pt x="0" y="0"/>
                </a:moveTo>
                <a:lnTo>
                  <a:pt x="829236" y="0"/>
                </a:lnTo>
                <a:lnTo>
                  <a:pt x="829236" y="411480"/>
                </a:lnTo>
                <a:lnTo>
                  <a:pt x="0" y="411480"/>
                </a:lnTo>
                <a:lnTo>
                  <a:pt x="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090685" y="3654605"/>
            <a:ext cx="1203960" cy="411480"/>
          </a:xfrm>
          <a:custGeom>
            <a:avLst/>
            <a:gdLst/>
            <a:ahLst/>
            <a:cxnLst/>
            <a:rect l="l" t="t" r="r" b="b"/>
            <a:pathLst>
              <a:path w="1203959" h="411479">
                <a:moveTo>
                  <a:pt x="0" y="0"/>
                </a:moveTo>
                <a:lnTo>
                  <a:pt x="1203511" y="0"/>
                </a:lnTo>
                <a:lnTo>
                  <a:pt x="1203511" y="411480"/>
                </a:lnTo>
                <a:lnTo>
                  <a:pt x="0" y="411480"/>
                </a:lnTo>
                <a:lnTo>
                  <a:pt x="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945379" y="4066085"/>
            <a:ext cx="1136650" cy="571500"/>
          </a:xfrm>
          <a:custGeom>
            <a:avLst/>
            <a:gdLst/>
            <a:ahLst/>
            <a:cxnLst/>
            <a:rect l="l" t="t" r="r" b="b"/>
            <a:pathLst>
              <a:path w="1136650" h="571500">
                <a:moveTo>
                  <a:pt x="0" y="0"/>
                </a:moveTo>
                <a:lnTo>
                  <a:pt x="1136275" y="0"/>
                </a:lnTo>
                <a:lnTo>
                  <a:pt x="1136275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FCDD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2081655" y="4066085"/>
            <a:ext cx="811530" cy="571500"/>
          </a:xfrm>
          <a:custGeom>
            <a:avLst/>
            <a:gdLst/>
            <a:ahLst/>
            <a:cxnLst/>
            <a:rect l="l" t="t" r="r" b="b"/>
            <a:pathLst>
              <a:path w="811530" h="571500">
                <a:moveTo>
                  <a:pt x="0" y="0"/>
                </a:moveTo>
                <a:lnTo>
                  <a:pt x="811306" y="0"/>
                </a:lnTo>
                <a:lnTo>
                  <a:pt x="811306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FCDD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2892962" y="4066085"/>
            <a:ext cx="1533525" cy="571500"/>
          </a:xfrm>
          <a:custGeom>
            <a:avLst/>
            <a:gdLst/>
            <a:ahLst/>
            <a:cxnLst/>
            <a:rect l="l" t="t" r="r" b="b"/>
            <a:pathLst>
              <a:path w="1533525" h="571500">
                <a:moveTo>
                  <a:pt x="0" y="0"/>
                </a:moveTo>
                <a:lnTo>
                  <a:pt x="1532964" y="0"/>
                </a:lnTo>
                <a:lnTo>
                  <a:pt x="1532964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FCDD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425927" y="4066085"/>
            <a:ext cx="1109980" cy="571500"/>
          </a:xfrm>
          <a:custGeom>
            <a:avLst/>
            <a:gdLst/>
            <a:ahLst/>
            <a:cxnLst/>
            <a:rect l="l" t="t" r="r" b="b"/>
            <a:pathLst>
              <a:path w="1109979" h="571500">
                <a:moveTo>
                  <a:pt x="0" y="0"/>
                </a:moveTo>
                <a:lnTo>
                  <a:pt x="1109381" y="0"/>
                </a:lnTo>
                <a:lnTo>
                  <a:pt x="1109381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FCDD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535309" y="4066085"/>
            <a:ext cx="726440" cy="571500"/>
          </a:xfrm>
          <a:custGeom>
            <a:avLst/>
            <a:gdLst/>
            <a:ahLst/>
            <a:cxnLst/>
            <a:rect l="l" t="t" r="r" b="b"/>
            <a:pathLst>
              <a:path w="726439" h="571500">
                <a:moveTo>
                  <a:pt x="0" y="0"/>
                </a:moveTo>
                <a:lnTo>
                  <a:pt x="726140" y="0"/>
                </a:lnTo>
                <a:lnTo>
                  <a:pt x="72614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FCDD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6261449" y="4066085"/>
            <a:ext cx="829310" cy="571500"/>
          </a:xfrm>
          <a:custGeom>
            <a:avLst/>
            <a:gdLst/>
            <a:ahLst/>
            <a:cxnLst/>
            <a:rect l="l" t="t" r="r" b="b"/>
            <a:pathLst>
              <a:path w="829309" h="571500">
                <a:moveTo>
                  <a:pt x="0" y="0"/>
                </a:moveTo>
                <a:lnTo>
                  <a:pt x="829236" y="0"/>
                </a:lnTo>
                <a:lnTo>
                  <a:pt x="829236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FCDD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7090685" y="4066085"/>
            <a:ext cx="1203960" cy="571500"/>
          </a:xfrm>
          <a:custGeom>
            <a:avLst/>
            <a:gdLst/>
            <a:ahLst/>
            <a:cxnLst/>
            <a:rect l="l" t="t" r="r" b="b"/>
            <a:pathLst>
              <a:path w="1203959" h="571500">
                <a:moveTo>
                  <a:pt x="0" y="0"/>
                </a:moveTo>
                <a:lnTo>
                  <a:pt x="1203511" y="0"/>
                </a:lnTo>
                <a:lnTo>
                  <a:pt x="1203511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FCDD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945379" y="4637585"/>
            <a:ext cx="1136650" cy="411480"/>
          </a:xfrm>
          <a:custGeom>
            <a:avLst/>
            <a:gdLst/>
            <a:ahLst/>
            <a:cxnLst/>
            <a:rect l="l" t="t" r="r" b="b"/>
            <a:pathLst>
              <a:path w="1136650" h="411479">
                <a:moveTo>
                  <a:pt x="0" y="0"/>
                </a:moveTo>
                <a:lnTo>
                  <a:pt x="1136275" y="0"/>
                </a:lnTo>
                <a:lnTo>
                  <a:pt x="1136275" y="411480"/>
                </a:lnTo>
                <a:lnTo>
                  <a:pt x="0" y="411480"/>
                </a:lnTo>
                <a:lnTo>
                  <a:pt x="0" y="0"/>
                </a:lnTo>
                <a:close/>
              </a:path>
            </a:pathLst>
          </a:custGeom>
          <a:solidFill>
            <a:srgbClr val="FDEF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2081655" y="4637585"/>
            <a:ext cx="811530" cy="411480"/>
          </a:xfrm>
          <a:custGeom>
            <a:avLst/>
            <a:gdLst/>
            <a:ahLst/>
            <a:cxnLst/>
            <a:rect l="l" t="t" r="r" b="b"/>
            <a:pathLst>
              <a:path w="811530" h="411479">
                <a:moveTo>
                  <a:pt x="0" y="0"/>
                </a:moveTo>
                <a:lnTo>
                  <a:pt x="811306" y="0"/>
                </a:lnTo>
                <a:lnTo>
                  <a:pt x="811306" y="411480"/>
                </a:lnTo>
                <a:lnTo>
                  <a:pt x="0" y="411480"/>
                </a:lnTo>
                <a:lnTo>
                  <a:pt x="0" y="0"/>
                </a:lnTo>
                <a:close/>
              </a:path>
            </a:pathLst>
          </a:custGeom>
          <a:solidFill>
            <a:srgbClr val="FDEF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2892962" y="4637585"/>
            <a:ext cx="1533525" cy="411480"/>
          </a:xfrm>
          <a:custGeom>
            <a:avLst/>
            <a:gdLst/>
            <a:ahLst/>
            <a:cxnLst/>
            <a:rect l="l" t="t" r="r" b="b"/>
            <a:pathLst>
              <a:path w="1533525" h="411479">
                <a:moveTo>
                  <a:pt x="0" y="0"/>
                </a:moveTo>
                <a:lnTo>
                  <a:pt x="1532964" y="0"/>
                </a:lnTo>
                <a:lnTo>
                  <a:pt x="1532964" y="411480"/>
                </a:lnTo>
                <a:lnTo>
                  <a:pt x="0" y="411480"/>
                </a:lnTo>
                <a:lnTo>
                  <a:pt x="0" y="0"/>
                </a:lnTo>
                <a:close/>
              </a:path>
            </a:pathLst>
          </a:custGeom>
          <a:solidFill>
            <a:srgbClr val="FDEF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425927" y="4637585"/>
            <a:ext cx="1109980" cy="411480"/>
          </a:xfrm>
          <a:custGeom>
            <a:avLst/>
            <a:gdLst/>
            <a:ahLst/>
            <a:cxnLst/>
            <a:rect l="l" t="t" r="r" b="b"/>
            <a:pathLst>
              <a:path w="1109979" h="411479">
                <a:moveTo>
                  <a:pt x="0" y="0"/>
                </a:moveTo>
                <a:lnTo>
                  <a:pt x="1109381" y="0"/>
                </a:lnTo>
                <a:lnTo>
                  <a:pt x="1109381" y="411480"/>
                </a:lnTo>
                <a:lnTo>
                  <a:pt x="0" y="411480"/>
                </a:lnTo>
                <a:lnTo>
                  <a:pt x="0" y="0"/>
                </a:lnTo>
                <a:close/>
              </a:path>
            </a:pathLst>
          </a:custGeom>
          <a:solidFill>
            <a:srgbClr val="FDEF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535309" y="4637585"/>
            <a:ext cx="726440" cy="411480"/>
          </a:xfrm>
          <a:custGeom>
            <a:avLst/>
            <a:gdLst/>
            <a:ahLst/>
            <a:cxnLst/>
            <a:rect l="l" t="t" r="r" b="b"/>
            <a:pathLst>
              <a:path w="726439" h="411479">
                <a:moveTo>
                  <a:pt x="0" y="0"/>
                </a:moveTo>
                <a:lnTo>
                  <a:pt x="726140" y="0"/>
                </a:lnTo>
                <a:lnTo>
                  <a:pt x="726140" y="411480"/>
                </a:lnTo>
                <a:lnTo>
                  <a:pt x="0" y="411480"/>
                </a:lnTo>
                <a:lnTo>
                  <a:pt x="0" y="0"/>
                </a:lnTo>
                <a:close/>
              </a:path>
            </a:pathLst>
          </a:custGeom>
          <a:solidFill>
            <a:srgbClr val="FDEF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261449" y="4637585"/>
            <a:ext cx="829310" cy="411480"/>
          </a:xfrm>
          <a:custGeom>
            <a:avLst/>
            <a:gdLst/>
            <a:ahLst/>
            <a:cxnLst/>
            <a:rect l="l" t="t" r="r" b="b"/>
            <a:pathLst>
              <a:path w="829309" h="411479">
                <a:moveTo>
                  <a:pt x="0" y="0"/>
                </a:moveTo>
                <a:lnTo>
                  <a:pt x="829236" y="0"/>
                </a:lnTo>
                <a:lnTo>
                  <a:pt x="829236" y="411480"/>
                </a:lnTo>
                <a:lnTo>
                  <a:pt x="0" y="411480"/>
                </a:lnTo>
                <a:lnTo>
                  <a:pt x="0" y="0"/>
                </a:lnTo>
                <a:close/>
              </a:path>
            </a:pathLst>
          </a:custGeom>
          <a:solidFill>
            <a:srgbClr val="FDEF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7090685" y="4637585"/>
            <a:ext cx="1203960" cy="411480"/>
          </a:xfrm>
          <a:custGeom>
            <a:avLst/>
            <a:gdLst/>
            <a:ahLst/>
            <a:cxnLst/>
            <a:rect l="l" t="t" r="r" b="b"/>
            <a:pathLst>
              <a:path w="1203959" h="411479">
                <a:moveTo>
                  <a:pt x="0" y="0"/>
                </a:moveTo>
                <a:lnTo>
                  <a:pt x="1203511" y="0"/>
                </a:lnTo>
                <a:lnTo>
                  <a:pt x="1203511" y="411480"/>
                </a:lnTo>
                <a:lnTo>
                  <a:pt x="0" y="411480"/>
                </a:lnTo>
                <a:lnTo>
                  <a:pt x="0" y="0"/>
                </a:lnTo>
                <a:close/>
              </a:path>
            </a:pathLst>
          </a:custGeom>
          <a:solidFill>
            <a:srgbClr val="FDEF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2081656" y="3648255"/>
            <a:ext cx="0" cy="1407160"/>
          </a:xfrm>
          <a:custGeom>
            <a:avLst/>
            <a:gdLst/>
            <a:ahLst/>
            <a:cxnLst/>
            <a:rect l="l" t="t" r="r" b="b"/>
            <a:pathLst>
              <a:path h="1407160">
                <a:moveTo>
                  <a:pt x="0" y="0"/>
                </a:moveTo>
                <a:lnTo>
                  <a:pt x="0" y="140716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2892961" y="3648255"/>
            <a:ext cx="0" cy="1407160"/>
          </a:xfrm>
          <a:custGeom>
            <a:avLst/>
            <a:gdLst/>
            <a:ahLst/>
            <a:cxnLst/>
            <a:rect l="l" t="t" r="r" b="b"/>
            <a:pathLst>
              <a:path h="1407160">
                <a:moveTo>
                  <a:pt x="0" y="0"/>
                </a:moveTo>
                <a:lnTo>
                  <a:pt x="0" y="140716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425927" y="3648255"/>
            <a:ext cx="0" cy="1407160"/>
          </a:xfrm>
          <a:custGeom>
            <a:avLst/>
            <a:gdLst/>
            <a:ahLst/>
            <a:cxnLst/>
            <a:rect l="l" t="t" r="r" b="b"/>
            <a:pathLst>
              <a:path h="1407160">
                <a:moveTo>
                  <a:pt x="0" y="0"/>
                </a:moveTo>
                <a:lnTo>
                  <a:pt x="0" y="140716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535309" y="3648255"/>
            <a:ext cx="0" cy="1407160"/>
          </a:xfrm>
          <a:custGeom>
            <a:avLst/>
            <a:gdLst/>
            <a:ahLst/>
            <a:cxnLst/>
            <a:rect l="l" t="t" r="r" b="b"/>
            <a:pathLst>
              <a:path h="1407160">
                <a:moveTo>
                  <a:pt x="0" y="0"/>
                </a:moveTo>
                <a:lnTo>
                  <a:pt x="0" y="140716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6261449" y="3648255"/>
            <a:ext cx="0" cy="1407160"/>
          </a:xfrm>
          <a:custGeom>
            <a:avLst/>
            <a:gdLst/>
            <a:ahLst/>
            <a:cxnLst/>
            <a:rect l="l" t="t" r="r" b="b"/>
            <a:pathLst>
              <a:path h="1407160">
                <a:moveTo>
                  <a:pt x="0" y="0"/>
                </a:moveTo>
                <a:lnTo>
                  <a:pt x="0" y="140716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7090685" y="3648255"/>
            <a:ext cx="0" cy="1407160"/>
          </a:xfrm>
          <a:custGeom>
            <a:avLst/>
            <a:gdLst/>
            <a:ahLst/>
            <a:cxnLst/>
            <a:rect l="l" t="t" r="r" b="b"/>
            <a:pathLst>
              <a:path h="1407160">
                <a:moveTo>
                  <a:pt x="0" y="0"/>
                </a:moveTo>
                <a:lnTo>
                  <a:pt x="0" y="140716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939029" y="4066085"/>
            <a:ext cx="7361555" cy="0"/>
          </a:xfrm>
          <a:custGeom>
            <a:avLst/>
            <a:gdLst/>
            <a:ahLst/>
            <a:cxnLst/>
            <a:rect l="l" t="t" r="r" b="b"/>
            <a:pathLst>
              <a:path w="7361555">
                <a:moveTo>
                  <a:pt x="0" y="0"/>
                </a:moveTo>
                <a:lnTo>
                  <a:pt x="7361517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939029" y="4637585"/>
            <a:ext cx="7361555" cy="0"/>
          </a:xfrm>
          <a:custGeom>
            <a:avLst/>
            <a:gdLst/>
            <a:ahLst/>
            <a:cxnLst/>
            <a:rect l="l" t="t" r="r" b="b"/>
            <a:pathLst>
              <a:path w="7361555">
                <a:moveTo>
                  <a:pt x="0" y="0"/>
                </a:moveTo>
                <a:lnTo>
                  <a:pt x="7361517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945379" y="3648255"/>
            <a:ext cx="0" cy="1407160"/>
          </a:xfrm>
          <a:custGeom>
            <a:avLst/>
            <a:gdLst/>
            <a:ahLst/>
            <a:cxnLst/>
            <a:rect l="l" t="t" r="r" b="b"/>
            <a:pathLst>
              <a:path h="1407160">
                <a:moveTo>
                  <a:pt x="0" y="0"/>
                </a:moveTo>
                <a:lnTo>
                  <a:pt x="0" y="140716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8294196" y="3648255"/>
            <a:ext cx="0" cy="1407160"/>
          </a:xfrm>
          <a:custGeom>
            <a:avLst/>
            <a:gdLst/>
            <a:ahLst/>
            <a:cxnLst/>
            <a:rect l="l" t="t" r="r" b="b"/>
            <a:pathLst>
              <a:path h="1407160">
                <a:moveTo>
                  <a:pt x="0" y="0"/>
                </a:moveTo>
                <a:lnTo>
                  <a:pt x="0" y="140716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939029" y="3654605"/>
            <a:ext cx="7361555" cy="0"/>
          </a:xfrm>
          <a:custGeom>
            <a:avLst/>
            <a:gdLst/>
            <a:ahLst/>
            <a:cxnLst/>
            <a:rect l="l" t="t" r="r" b="b"/>
            <a:pathLst>
              <a:path w="7361555">
                <a:moveTo>
                  <a:pt x="0" y="0"/>
                </a:moveTo>
                <a:lnTo>
                  <a:pt x="7361517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939029" y="5049065"/>
            <a:ext cx="7361555" cy="0"/>
          </a:xfrm>
          <a:custGeom>
            <a:avLst/>
            <a:gdLst/>
            <a:ahLst/>
            <a:cxnLst/>
            <a:rect l="l" t="t" r="r" b="b"/>
            <a:pathLst>
              <a:path w="7361555">
                <a:moveTo>
                  <a:pt x="0" y="0"/>
                </a:moveTo>
                <a:lnTo>
                  <a:pt x="7361517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 txBox="1"/>
          <p:nvPr/>
        </p:nvSpPr>
        <p:spPr>
          <a:xfrm>
            <a:off x="1024120" y="3675888"/>
            <a:ext cx="79375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30" dirty="0">
                <a:solidFill>
                  <a:srgbClr val="FFFFFF"/>
                </a:solidFill>
                <a:latin typeface="Arial"/>
                <a:cs typeface="Arial"/>
              </a:rPr>
              <a:t>C_fundacco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6" name="object 206"/>
          <p:cNvSpPr txBox="1"/>
          <p:nvPr/>
        </p:nvSpPr>
        <p:spPr>
          <a:xfrm>
            <a:off x="250652" y="6516491"/>
            <a:ext cx="1362710" cy="21672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endParaRPr sz="1250">
              <a:latin typeface="微软雅黑"/>
              <a:cs typeface="微软雅黑"/>
            </a:endParaRPr>
          </a:p>
        </p:txBody>
      </p:sp>
      <p:sp>
        <p:nvSpPr>
          <p:cNvPr id="205" name="object 205"/>
          <p:cNvSpPr txBox="1">
            <a:spLocks noGrp="1"/>
          </p:cNvSpPr>
          <p:nvPr>
            <p:ph type="title"/>
          </p:nvPr>
        </p:nvSpPr>
        <p:spPr>
          <a:xfrm>
            <a:off x="1014843" y="90423"/>
            <a:ext cx="376555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微软雅黑"/>
                <a:cs typeface="微软雅黑"/>
              </a:rPr>
              <a:t>睿远基金数据脱敏案例(续)</a:t>
            </a:r>
            <a:endParaRPr sz="2500">
              <a:latin typeface="微软雅黑"/>
              <a:cs typeface="微软雅黑"/>
            </a:endParaRPr>
          </a:p>
        </p:txBody>
      </p:sp>
      <p:sp>
        <p:nvSpPr>
          <p:cNvPr id="208" name="object 208"/>
          <p:cNvSpPr txBox="1">
            <a:spLocks noGrp="1"/>
          </p:cNvSpPr>
          <p:nvPr>
            <p:ph type="ftr" sz="quarter" idx="5"/>
          </p:nvPr>
        </p:nvSpPr>
        <p:spPr>
          <a:xfrm>
            <a:off x="1853773" y="6525548"/>
            <a:ext cx="1809750" cy="206467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endParaRPr spc="-5" dirty="0"/>
          </a:p>
        </p:txBody>
      </p:sp>
      <p:sp>
        <p:nvSpPr>
          <p:cNvPr id="207" name="object 20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/>
              <a:t>— </a:t>
            </a:r>
            <a:fld id="{81D60167-4931-47E6-BA6A-407CBD079E47}" type="slidenum">
              <a:rPr dirty="0"/>
              <a:t>19</a:t>
            </a:fld>
            <a:r>
              <a:rPr spc="-105" dirty="0"/>
              <a:t> </a:t>
            </a:r>
            <a:r>
              <a:rPr dirty="0"/>
              <a:t>—</a:t>
            </a:r>
          </a:p>
        </p:txBody>
      </p:sp>
      <p:sp>
        <p:nvSpPr>
          <p:cNvPr id="184" name="object 184"/>
          <p:cNvSpPr txBox="1"/>
          <p:nvPr/>
        </p:nvSpPr>
        <p:spPr>
          <a:xfrm>
            <a:off x="2160395" y="3675888"/>
            <a:ext cx="63055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3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_c</a:t>
            </a:r>
            <a:r>
              <a:rPr sz="1100" b="1" spc="-3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100" b="1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b="1" spc="-3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5" name="object 185"/>
          <p:cNvSpPr txBox="1"/>
          <p:nvPr/>
        </p:nvSpPr>
        <p:spPr>
          <a:xfrm>
            <a:off x="2160395" y="3840479"/>
            <a:ext cx="2171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45" dirty="0">
                <a:solidFill>
                  <a:srgbClr val="FFFFFF"/>
                </a:solidFill>
                <a:latin typeface="Arial"/>
                <a:cs typeface="Arial"/>
              </a:rPr>
              <a:t>me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6" name="object 186"/>
          <p:cNvSpPr txBox="1"/>
          <p:nvPr/>
        </p:nvSpPr>
        <p:spPr>
          <a:xfrm>
            <a:off x="2971702" y="3675888"/>
            <a:ext cx="814069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c_</a:t>
            </a:r>
            <a:r>
              <a:rPr sz="1100" b="1" spc="-2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00" b="1" spc="-3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00" b="1" spc="-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00" b="1" spc="-20" dirty="0">
                <a:solidFill>
                  <a:srgbClr val="FFFFFF"/>
                </a:solidFill>
                <a:latin typeface="Arial"/>
                <a:cs typeface="Arial"/>
              </a:rPr>
              <a:t>tit</a:t>
            </a: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100" b="1" spc="-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7" name="object 187"/>
          <p:cNvSpPr txBox="1"/>
          <p:nvPr/>
        </p:nvSpPr>
        <p:spPr>
          <a:xfrm>
            <a:off x="4504667" y="3675888"/>
            <a:ext cx="7131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3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_a</a:t>
            </a:r>
            <a:r>
              <a:rPr sz="1100" b="1" spc="-35" dirty="0">
                <a:solidFill>
                  <a:srgbClr val="FFFFFF"/>
                </a:solidFill>
                <a:latin typeface="Arial"/>
                <a:cs typeface="Arial"/>
              </a:rPr>
              <a:t>dd</a:t>
            </a:r>
            <a:r>
              <a:rPr sz="1100" b="1" spc="-2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8" name="object 188"/>
          <p:cNvSpPr txBox="1"/>
          <p:nvPr/>
        </p:nvSpPr>
        <p:spPr>
          <a:xfrm>
            <a:off x="5614048" y="3675888"/>
            <a:ext cx="52514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3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_</a:t>
            </a:r>
            <a:r>
              <a:rPr sz="1100" b="1" spc="-35" dirty="0">
                <a:solidFill>
                  <a:srgbClr val="FFFFFF"/>
                </a:solidFill>
                <a:latin typeface="Arial"/>
                <a:cs typeface="Arial"/>
              </a:rPr>
              <a:t>pho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9" name="object 189"/>
          <p:cNvSpPr txBox="1"/>
          <p:nvPr/>
        </p:nvSpPr>
        <p:spPr>
          <a:xfrm>
            <a:off x="5614048" y="3840479"/>
            <a:ext cx="1035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0" name="object 190"/>
          <p:cNvSpPr txBox="1"/>
          <p:nvPr/>
        </p:nvSpPr>
        <p:spPr>
          <a:xfrm>
            <a:off x="6340189" y="3840479"/>
            <a:ext cx="22860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100" b="1" spc="-3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1" name="object 191"/>
          <p:cNvSpPr txBox="1"/>
          <p:nvPr/>
        </p:nvSpPr>
        <p:spPr>
          <a:xfrm>
            <a:off x="6340189" y="3675888"/>
            <a:ext cx="137033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41375" algn="l"/>
              </a:tabLst>
            </a:pPr>
            <a:r>
              <a:rPr sz="1100" b="1" spc="-3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_</a:t>
            </a:r>
            <a:r>
              <a:rPr sz="1100" b="1" spc="-35" dirty="0">
                <a:solidFill>
                  <a:srgbClr val="FFFFFF"/>
                </a:solidFill>
                <a:latin typeface="Arial"/>
                <a:cs typeface="Arial"/>
              </a:rPr>
              <a:t>ho</a:t>
            </a:r>
            <a:r>
              <a:rPr sz="1100" b="1" spc="-4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00" b="1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e	</a:t>
            </a:r>
            <a:r>
              <a:rPr sz="1100" b="1" spc="-3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_e</a:t>
            </a:r>
            <a:r>
              <a:rPr sz="1100" b="1" spc="-4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b="1" spc="-2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2" name="object 192"/>
          <p:cNvSpPr txBox="1"/>
          <p:nvPr/>
        </p:nvSpPr>
        <p:spPr>
          <a:xfrm>
            <a:off x="1024120" y="4087367"/>
            <a:ext cx="156210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48715" algn="l"/>
              </a:tabLst>
            </a:pPr>
            <a:r>
              <a:rPr sz="1100" spc="-25" dirty="0">
                <a:latin typeface="Arial"/>
                <a:cs typeface="Arial"/>
              </a:rPr>
              <a:t>6</a:t>
            </a:r>
            <a:r>
              <a:rPr sz="1100" spc="-35" dirty="0">
                <a:latin typeface="Arial"/>
                <a:cs typeface="Arial"/>
              </a:rPr>
              <a:t>E</a:t>
            </a:r>
            <a:r>
              <a:rPr sz="1100" spc="-25" dirty="0">
                <a:latin typeface="Arial"/>
                <a:cs typeface="Arial"/>
              </a:rPr>
              <a:t>100437705</a:t>
            </a:r>
            <a:r>
              <a:rPr sz="1100" dirty="0">
                <a:latin typeface="Arial"/>
                <a:cs typeface="Arial"/>
              </a:rPr>
              <a:t>3	</a:t>
            </a:r>
            <a:r>
              <a:rPr sz="1100" spc="-50" dirty="0">
                <a:latin typeface="微软雅黑"/>
                <a:cs typeface="微软雅黑"/>
              </a:rPr>
              <a:t>李一华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193" name="object 193"/>
          <p:cNvSpPr txBox="1"/>
          <p:nvPr/>
        </p:nvSpPr>
        <p:spPr>
          <a:xfrm>
            <a:off x="2971702" y="4087367"/>
            <a:ext cx="235902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45590" algn="l"/>
              </a:tabLst>
            </a:pPr>
            <a:r>
              <a:rPr sz="1100" spc="-25" dirty="0">
                <a:latin typeface="Arial"/>
                <a:cs typeface="Arial"/>
              </a:rPr>
              <a:t>31010519871201345</a:t>
            </a:r>
            <a:r>
              <a:rPr sz="1100" dirty="0">
                <a:latin typeface="Arial"/>
                <a:cs typeface="Arial"/>
              </a:rPr>
              <a:t>6	</a:t>
            </a:r>
            <a:r>
              <a:rPr sz="1100" spc="-50" dirty="0">
                <a:latin typeface="微软雅黑"/>
                <a:cs typeface="微软雅黑"/>
              </a:rPr>
              <a:t>上海市普陀区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194" name="object 194"/>
          <p:cNvSpPr txBox="1"/>
          <p:nvPr/>
        </p:nvSpPr>
        <p:spPr>
          <a:xfrm>
            <a:off x="4504667" y="4251960"/>
            <a:ext cx="857250" cy="3454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40"/>
              </a:spcBef>
            </a:pPr>
            <a:r>
              <a:rPr sz="1100" spc="-50" dirty="0">
                <a:latin typeface="微软雅黑"/>
                <a:cs typeface="微软雅黑"/>
              </a:rPr>
              <a:t>大渡河路</a:t>
            </a:r>
            <a:r>
              <a:rPr sz="1100" spc="-25" dirty="0">
                <a:latin typeface="Arial"/>
                <a:cs typeface="Arial"/>
              </a:rPr>
              <a:t>1458 </a:t>
            </a:r>
            <a:r>
              <a:rPr sz="1100" dirty="0">
                <a:latin typeface="微软雅黑"/>
                <a:cs typeface="微软雅黑"/>
              </a:rPr>
              <a:t>号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195" name="object 195"/>
          <p:cNvSpPr txBox="1"/>
          <p:nvPr/>
        </p:nvSpPr>
        <p:spPr>
          <a:xfrm>
            <a:off x="5614048" y="4251960"/>
            <a:ext cx="32385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latin typeface="Arial"/>
                <a:cs typeface="Arial"/>
              </a:rPr>
              <a:t>6122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6" name="object 196"/>
          <p:cNvSpPr txBox="1"/>
          <p:nvPr/>
        </p:nvSpPr>
        <p:spPr>
          <a:xfrm>
            <a:off x="5614048" y="4087367"/>
            <a:ext cx="102235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38505" algn="l"/>
              </a:tabLst>
            </a:pPr>
            <a:r>
              <a:rPr sz="1100" spc="-25" dirty="0">
                <a:latin typeface="Arial"/>
                <a:cs typeface="Arial"/>
              </a:rPr>
              <a:t>137134</a:t>
            </a:r>
            <a:r>
              <a:rPr sz="1100" dirty="0">
                <a:latin typeface="Arial"/>
                <a:cs typeface="Arial"/>
              </a:rPr>
              <a:t>5	</a:t>
            </a:r>
            <a:r>
              <a:rPr sz="1100" spc="-25" dirty="0">
                <a:latin typeface="Arial"/>
                <a:cs typeface="Arial"/>
              </a:rPr>
              <a:t>021</a:t>
            </a:r>
            <a:r>
              <a:rPr sz="1100" dirty="0">
                <a:latin typeface="Arial"/>
                <a:cs typeface="Arial"/>
              </a:rPr>
              <a:t>-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7" name="object 197"/>
          <p:cNvSpPr txBox="1"/>
          <p:nvPr/>
        </p:nvSpPr>
        <p:spPr>
          <a:xfrm>
            <a:off x="6340189" y="4251960"/>
            <a:ext cx="62293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latin typeface="Arial"/>
                <a:cs typeface="Arial"/>
              </a:rPr>
              <a:t>66019281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8" name="object 198"/>
          <p:cNvSpPr txBox="1"/>
          <p:nvPr/>
        </p:nvSpPr>
        <p:spPr>
          <a:xfrm>
            <a:off x="7169425" y="4087367"/>
            <a:ext cx="104394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latin typeface="Arial"/>
                <a:cs typeface="Arial"/>
                <a:hlinkClick r:id="rId4"/>
              </a:rPr>
              <a:t>xqn123</a:t>
            </a:r>
            <a:r>
              <a:rPr sz="1100" spc="-55" dirty="0">
                <a:latin typeface="Arial"/>
                <a:cs typeface="Arial"/>
                <a:hlinkClick r:id="rId4"/>
              </a:rPr>
              <a:t>@</a:t>
            </a:r>
            <a:r>
              <a:rPr sz="1100" spc="-25" dirty="0">
                <a:latin typeface="Arial"/>
                <a:cs typeface="Arial"/>
                <a:hlinkClick r:id="rId4"/>
              </a:rPr>
              <a:t>qq</a:t>
            </a:r>
            <a:r>
              <a:rPr sz="1100" spc="-20" dirty="0">
                <a:latin typeface="Arial"/>
                <a:cs typeface="Arial"/>
                <a:hlinkClick r:id="rId4"/>
              </a:rPr>
              <a:t>.</a:t>
            </a:r>
            <a:r>
              <a:rPr sz="1100" spc="-25" dirty="0">
                <a:latin typeface="Arial"/>
                <a:cs typeface="Arial"/>
                <a:hlinkClick r:id="rId4"/>
              </a:rPr>
              <a:t>co</a:t>
            </a:r>
            <a:r>
              <a:rPr sz="1100" dirty="0">
                <a:latin typeface="Arial"/>
                <a:cs typeface="Arial"/>
                <a:hlinkClick r:id="rId4"/>
              </a:rPr>
              <a:t>m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9" name="object 199"/>
          <p:cNvSpPr txBox="1"/>
          <p:nvPr/>
        </p:nvSpPr>
        <p:spPr>
          <a:xfrm>
            <a:off x="1024120" y="4657344"/>
            <a:ext cx="93535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30" dirty="0">
                <a:latin typeface="Arial"/>
                <a:cs typeface="Arial"/>
              </a:rPr>
              <a:t>6E0005322812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0" name="object 200"/>
          <p:cNvSpPr txBox="1"/>
          <p:nvPr/>
        </p:nvSpPr>
        <p:spPr>
          <a:xfrm>
            <a:off x="2160395" y="4657344"/>
            <a:ext cx="3169920" cy="358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10"/>
              </a:lnSpc>
              <a:spcBef>
                <a:spcPts val="100"/>
              </a:spcBef>
              <a:tabLst>
                <a:tab pos="823594" algn="l"/>
                <a:tab pos="2356485" algn="l"/>
              </a:tabLst>
            </a:pPr>
            <a:r>
              <a:rPr sz="1100" spc="-50" dirty="0">
                <a:latin typeface="微软雅黑"/>
                <a:cs typeface="微软雅黑"/>
              </a:rPr>
              <a:t>睿远基</a:t>
            </a:r>
            <a:r>
              <a:rPr sz="1100" dirty="0">
                <a:latin typeface="微软雅黑"/>
                <a:cs typeface="微软雅黑"/>
              </a:rPr>
              <a:t>金	</a:t>
            </a:r>
            <a:r>
              <a:rPr sz="1100" spc="-25" dirty="0">
                <a:latin typeface="Arial"/>
                <a:cs typeface="Arial"/>
              </a:rPr>
              <a:t>4201222100858858</a:t>
            </a:r>
            <a:r>
              <a:rPr sz="1100" dirty="0">
                <a:latin typeface="Arial"/>
                <a:cs typeface="Arial"/>
              </a:rPr>
              <a:t>3	</a:t>
            </a:r>
            <a:r>
              <a:rPr sz="1100" spc="-50" dirty="0">
                <a:latin typeface="微软雅黑"/>
                <a:cs typeface="微软雅黑"/>
              </a:rPr>
              <a:t>上海市浦东新</a:t>
            </a:r>
            <a:endParaRPr sz="1100">
              <a:latin typeface="微软雅黑"/>
              <a:cs typeface="微软雅黑"/>
            </a:endParaRPr>
          </a:p>
          <a:p>
            <a:pPr marL="2356485">
              <a:lnSpc>
                <a:spcPts val="1310"/>
              </a:lnSpc>
            </a:pPr>
            <a:r>
              <a:rPr sz="1100" spc="-50" dirty="0">
                <a:latin typeface="微软雅黑"/>
                <a:cs typeface="微软雅黑"/>
              </a:rPr>
              <a:t>区</a:t>
            </a:r>
            <a:r>
              <a:rPr sz="1100" spc="-25" dirty="0">
                <a:latin typeface="Arial"/>
                <a:cs typeface="Arial"/>
              </a:rPr>
              <a:t>1600</a:t>
            </a:r>
            <a:r>
              <a:rPr sz="1100" dirty="0">
                <a:latin typeface="微软雅黑"/>
                <a:cs typeface="微软雅黑"/>
              </a:rPr>
              <a:t>号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201" name="object 201"/>
          <p:cNvSpPr txBox="1"/>
          <p:nvPr/>
        </p:nvSpPr>
        <p:spPr>
          <a:xfrm>
            <a:off x="5614048" y="4657344"/>
            <a:ext cx="1348740" cy="358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10"/>
              </a:lnSpc>
              <a:spcBef>
                <a:spcPts val="100"/>
              </a:spcBef>
              <a:tabLst>
                <a:tab pos="738505" algn="l"/>
              </a:tabLst>
            </a:pPr>
            <a:r>
              <a:rPr sz="1100" spc="-25" dirty="0">
                <a:latin typeface="Arial"/>
                <a:cs typeface="Arial"/>
              </a:rPr>
              <a:t>1892126	</a:t>
            </a:r>
            <a:r>
              <a:rPr sz="1100" spc="-20" dirty="0">
                <a:latin typeface="Arial"/>
                <a:cs typeface="Arial"/>
              </a:rPr>
              <a:t>021-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310"/>
              </a:lnSpc>
              <a:tabLst>
                <a:tab pos="738505" algn="l"/>
              </a:tabLst>
            </a:pPr>
            <a:r>
              <a:rPr sz="1100" spc="-25" dirty="0">
                <a:latin typeface="Arial"/>
                <a:cs typeface="Arial"/>
              </a:rPr>
              <a:t>619</a:t>
            </a:r>
            <a:r>
              <a:rPr sz="1100" dirty="0">
                <a:latin typeface="Arial"/>
                <a:cs typeface="Arial"/>
              </a:rPr>
              <a:t>1	</a:t>
            </a:r>
            <a:r>
              <a:rPr sz="1100" spc="-25" dirty="0">
                <a:latin typeface="Arial"/>
                <a:cs typeface="Arial"/>
              </a:rPr>
              <a:t>65122212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2" name="object 202"/>
          <p:cNvSpPr txBox="1"/>
          <p:nvPr/>
        </p:nvSpPr>
        <p:spPr>
          <a:xfrm>
            <a:off x="7169425" y="4657344"/>
            <a:ext cx="99949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latin typeface="Arial"/>
                <a:cs typeface="Arial"/>
                <a:hlinkClick r:id="rId5"/>
              </a:rPr>
              <a:t>c</a:t>
            </a:r>
            <a:r>
              <a:rPr sz="1100" spc="-10" dirty="0">
                <a:latin typeface="Arial"/>
                <a:cs typeface="Arial"/>
                <a:hlinkClick r:id="rId5"/>
              </a:rPr>
              <a:t>l</a:t>
            </a:r>
            <a:r>
              <a:rPr sz="1100" spc="-25" dirty="0">
                <a:latin typeface="Arial"/>
                <a:cs typeface="Arial"/>
                <a:hlinkClick r:id="rId5"/>
              </a:rPr>
              <a:t>oud</a:t>
            </a:r>
            <a:r>
              <a:rPr sz="1100" spc="-55" dirty="0">
                <a:latin typeface="Arial"/>
                <a:cs typeface="Arial"/>
                <a:hlinkClick r:id="rId5"/>
              </a:rPr>
              <a:t>@</a:t>
            </a:r>
            <a:r>
              <a:rPr sz="1100" spc="-25" dirty="0">
                <a:latin typeface="Arial"/>
                <a:cs typeface="Arial"/>
                <a:hlinkClick r:id="rId5"/>
              </a:rPr>
              <a:t>163</a:t>
            </a:r>
            <a:r>
              <a:rPr sz="1100" spc="-20" dirty="0">
                <a:latin typeface="Arial"/>
                <a:cs typeface="Arial"/>
                <a:hlinkClick r:id="rId5"/>
              </a:rPr>
              <a:t>.</a:t>
            </a:r>
            <a:r>
              <a:rPr sz="1100" spc="-25" dirty="0">
                <a:latin typeface="Arial"/>
                <a:cs typeface="Arial"/>
                <a:hlinkClick r:id="rId5"/>
              </a:rPr>
              <a:t>co</a:t>
            </a:r>
            <a:r>
              <a:rPr sz="1100" dirty="0">
                <a:latin typeface="Arial"/>
                <a:cs typeface="Arial"/>
                <a:hlinkClick r:id="rId5"/>
              </a:rPr>
              <a:t>m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3" name="object 203"/>
          <p:cNvSpPr txBox="1"/>
          <p:nvPr/>
        </p:nvSpPr>
        <p:spPr>
          <a:xfrm>
            <a:off x="8780035" y="918971"/>
            <a:ext cx="2800350" cy="194310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9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400" dirty="0">
                <a:latin typeface="微软雅黑"/>
                <a:cs typeface="微软雅黑"/>
              </a:rPr>
              <a:t>系统在脱敏时要求区分交易市场</a:t>
            </a:r>
            <a:endParaRPr sz="1400">
              <a:latin typeface="微软雅黑"/>
              <a:cs typeface="微软雅黑"/>
            </a:endParaRPr>
          </a:p>
          <a:p>
            <a:pPr marL="298450" marR="5080">
              <a:lnSpc>
                <a:spcPts val="2520"/>
              </a:lnSpc>
              <a:spcBef>
                <a:spcPts val="200"/>
              </a:spcBef>
            </a:pPr>
            <a:r>
              <a:rPr sz="1400" dirty="0">
                <a:latin typeface="微软雅黑"/>
                <a:cs typeface="微软雅黑"/>
              </a:rPr>
              <a:t>，目前有科创板、上证主板、深 证主板、创业板、中小板、港股</a:t>
            </a:r>
            <a:endParaRPr sz="1400">
              <a:latin typeface="微软雅黑"/>
              <a:cs typeface="微软雅黑"/>
            </a:endParaRPr>
          </a:p>
          <a:p>
            <a:pPr marL="298450" marR="5080" algn="just">
              <a:lnSpc>
                <a:spcPts val="2500"/>
              </a:lnSpc>
              <a:spcBef>
                <a:spcPts val="90"/>
              </a:spcBef>
            </a:pPr>
            <a:r>
              <a:rPr sz="1400" dirty="0">
                <a:latin typeface="微软雅黑"/>
                <a:cs typeface="微软雅黑"/>
              </a:rPr>
              <a:t>。即港股的代码脱敏后依然是港 股的代码，科创板的代码脱敏后 依然是科创板的代码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04" name="object 204"/>
          <p:cNvSpPr txBox="1"/>
          <p:nvPr/>
        </p:nvSpPr>
        <p:spPr>
          <a:xfrm>
            <a:off x="8780035" y="3144011"/>
            <a:ext cx="2800350" cy="260096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298450" marR="5080" indent="-285750" algn="just">
              <a:lnSpc>
                <a:spcPct val="150000"/>
              </a:lnSpc>
              <a:spcBef>
                <a:spcPts val="170"/>
              </a:spcBef>
              <a:buFont typeface="Arial"/>
              <a:buChar char="•"/>
              <a:tabLst>
                <a:tab pos="298450" algn="l"/>
              </a:tabLst>
            </a:pPr>
            <a:r>
              <a:rPr sz="1400" dirty="0">
                <a:latin typeface="微软雅黑"/>
                <a:cs typeface="微软雅黑"/>
              </a:rPr>
              <a:t>系统进行脱敏时，需要判断这一 行数据是个人的信息还是机构的 信息，个人的信息要进行脱敏， 机构信息不脱敏，但机构联系人 信息脱敏</a:t>
            </a:r>
            <a:endParaRPr sz="1400">
              <a:latin typeface="微软雅黑"/>
              <a:cs typeface="微软雅黑"/>
            </a:endParaRPr>
          </a:p>
          <a:p>
            <a:pPr marL="298450" indent="-285750" algn="just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298450" algn="l"/>
              </a:tabLst>
            </a:pPr>
            <a:r>
              <a:rPr sz="1400" dirty="0">
                <a:latin typeface="微软雅黑"/>
                <a:cs typeface="微软雅黑"/>
              </a:rPr>
              <a:t>系统支持计算脱敏，针对一些数</a:t>
            </a:r>
            <a:endParaRPr sz="1400">
              <a:latin typeface="微软雅黑"/>
              <a:cs typeface="微软雅黑"/>
            </a:endParaRPr>
          </a:p>
          <a:p>
            <a:pPr marL="298450" marR="5080">
              <a:lnSpc>
                <a:spcPct val="148600"/>
              </a:lnSpc>
              <a:spcBef>
                <a:spcPts val="95"/>
              </a:spcBef>
            </a:pPr>
            <a:r>
              <a:rPr sz="1400" dirty="0">
                <a:latin typeface="微软雅黑"/>
                <a:cs typeface="微软雅黑"/>
              </a:rPr>
              <a:t>值类型数据，通过计算脱敏可以 保证脱敏后的数值合理性</a:t>
            </a:r>
            <a:endParaRPr sz="1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85800" y="499872"/>
            <a:ext cx="1258824" cy="45720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430814"/>
            <a:ext cx="12192000" cy="427355"/>
          </a:xfrm>
          <a:custGeom>
            <a:avLst/>
            <a:gdLst/>
            <a:ahLst/>
            <a:cxnLst/>
            <a:rect l="l" t="t" r="r" b="b"/>
            <a:pathLst>
              <a:path w="12192000" h="427354">
                <a:moveTo>
                  <a:pt x="0" y="427185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427185"/>
                </a:lnTo>
                <a:lnTo>
                  <a:pt x="0" y="427185"/>
                </a:lnTo>
                <a:close/>
              </a:path>
            </a:pathLst>
          </a:custGeom>
          <a:solidFill>
            <a:srgbClr val="1146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314893" y="2201164"/>
            <a:ext cx="22606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114621"/>
                </a:solidFill>
                <a:latin typeface="微软雅黑"/>
                <a:cs typeface="微软雅黑"/>
              </a:rPr>
              <a:t>行业数据安全现状</a:t>
            </a:r>
            <a:endParaRPr sz="22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65480" y="2060848"/>
            <a:ext cx="730250" cy="686435"/>
          </a:xfrm>
          <a:custGeom>
            <a:avLst/>
            <a:gdLst/>
            <a:ahLst/>
            <a:cxnLst/>
            <a:rect l="l" t="t" r="r" b="b"/>
            <a:pathLst>
              <a:path w="730250" h="686435">
                <a:moveTo>
                  <a:pt x="729962" y="0"/>
                </a:moveTo>
                <a:lnTo>
                  <a:pt x="0" y="686432"/>
                </a:lnTo>
              </a:path>
            </a:pathLst>
          </a:custGeom>
          <a:ln w="12700">
            <a:solidFill>
              <a:srgbClr val="1146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85433" y="2462660"/>
            <a:ext cx="532765" cy="243204"/>
          </a:xfrm>
          <a:custGeom>
            <a:avLst/>
            <a:gdLst/>
            <a:ahLst/>
            <a:cxnLst/>
            <a:rect l="l" t="t" r="r" b="b"/>
            <a:pathLst>
              <a:path w="532765" h="243205">
                <a:moveTo>
                  <a:pt x="532403" y="0"/>
                </a:moveTo>
                <a:lnTo>
                  <a:pt x="0" y="0"/>
                </a:lnTo>
                <a:lnTo>
                  <a:pt x="266202" y="242763"/>
                </a:lnTo>
                <a:lnTo>
                  <a:pt x="532403" y="0"/>
                </a:lnTo>
                <a:close/>
              </a:path>
            </a:pathLst>
          </a:custGeom>
          <a:solidFill>
            <a:srgbClr val="1146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057873" y="2065527"/>
            <a:ext cx="38417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20" dirty="0">
                <a:solidFill>
                  <a:srgbClr val="008000"/>
                </a:solidFill>
                <a:latin typeface="Arial"/>
                <a:cs typeface="Arial"/>
              </a:rPr>
              <a:t>01</a:t>
            </a:r>
            <a:endParaRPr sz="2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69633" y="3246628"/>
            <a:ext cx="22606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008000"/>
                </a:solidFill>
                <a:latin typeface="微软雅黑"/>
                <a:cs typeface="微软雅黑"/>
              </a:rPr>
              <a:t>金融行业典型场景</a:t>
            </a:r>
            <a:endParaRPr sz="2200">
              <a:latin typeface="微软雅黑"/>
              <a:cs typeface="微软雅黑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365480" y="3106680"/>
            <a:ext cx="730250" cy="686435"/>
          </a:xfrm>
          <a:custGeom>
            <a:avLst/>
            <a:gdLst/>
            <a:ahLst/>
            <a:cxnLst/>
            <a:rect l="l" t="t" r="r" b="b"/>
            <a:pathLst>
              <a:path w="730250" h="686435">
                <a:moveTo>
                  <a:pt x="729962" y="0"/>
                </a:moveTo>
                <a:lnTo>
                  <a:pt x="0" y="686432"/>
                </a:lnTo>
              </a:path>
            </a:pathLst>
          </a:custGeom>
          <a:ln w="12700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85433" y="3508493"/>
            <a:ext cx="532765" cy="241300"/>
          </a:xfrm>
          <a:custGeom>
            <a:avLst/>
            <a:gdLst/>
            <a:ahLst/>
            <a:cxnLst/>
            <a:rect l="l" t="t" r="r" b="b"/>
            <a:pathLst>
              <a:path w="532765" h="241300">
                <a:moveTo>
                  <a:pt x="532403" y="0"/>
                </a:moveTo>
                <a:lnTo>
                  <a:pt x="0" y="0"/>
                </a:lnTo>
                <a:lnTo>
                  <a:pt x="266202" y="241087"/>
                </a:lnTo>
                <a:lnTo>
                  <a:pt x="532403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057873" y="3110991"/>
            <a:ext cx="38417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20" dirty="0">
                <a:solidFill>
                  <a:srgbClr val="008000"/>
                </a:solidFill>
                <a:latin typeface="Arial"/>
                <a:cs typeface="Arial"/>
              </a:rPr>
              <a:t>02</a:t>
            </a:r>
            <a:endParaRPr sz="25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272897" y="2157476"/>
            <a:ext cx="2168525" cy="1474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16990" algn="l"/>
              </a:tabLst>
            </a:pPr>
            <a:r>
              <a:rPr sz="6600" dirty="0">
                <a:solidFill>
                  <a:srgbClr val="008000"/>
                </a:solidFill>
                <a:latin typeface="微软雅黑"/>
                <a:cs typeface="微软雅黑"/>
              </a:rPr>
              <a:t>目	录</a:t>
            </a:r>
            <a:endParaRPr sz="6600">
              <a:latin typeface="微软雅黑"/>
              <a:cs typeface="微软雅黑"/>
            </a:endParaRPr>
          </a:p>
          <a:p>
            <a:pPr marL="106045">
              <a:lnSpc>
                <a:spcPct val="100000"/>
              </a:lnSpc>
              <a:spcBef>
                <a:spcPts val="125"/>
              </a:spcBef>
            </a:pPr>
            <a:r>
              <a:rPr sz="2800" spc="-5" dirty="0">
                <a:solidFill>
                  <a:srgbClr val="008000"/>
                </a:solidFill>
                <a:latin typeface="Arial"/>
                <a:cs typeface="Arial"/>
              </a:rPr>
              <a:t>CONTENTS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1853773" y="6525548"/>
            <a:ext cx="1809750" cy="206467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endParaRPr spc="-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/>
              <a:t>— </a:t>
            </a:r>
            <a:fld id="{81D60167-4931-47E6-BA6A-407CBD079E47}" type="slidenum">
              <a:rPr dirty="0"/>
              <a:t>2</a:t>
            </a:fld>
            <a:r>
              <a:rPr spc="-105" dirty="0"/>
              <a:t> </a:t>
            </a:r>
            <a:r>
              <a:rPr dirty="0"/>
              <a:t>—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50652" y="6516491"/>
            <a:ext cx="1362710" cy="21672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endParaRPr sz="12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4843" y="90423"/>
            <a:ext cx="657098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微软雅黑"/>
                <a:cs typeface="微软雅黑"/>
              </a:rPr>
              <a:t>金融行业主要建设场景</a:t>
            </a:r>
            <a:r>
              <a:rPr sz="2500" spc="-5" dirty="0">
                <a:latin typeface="微软雅黑"/>
                <a:cs typeface="微软雅黑"/>
              </a:rPr>
              <a:t>2</a:t>
            </a:r>
            <a:r>
              <a:rPr sz="2500" dirty="0">
                <a:latin typeface="微软雅黑"/>
                <a:cs typeface="微软雅黑"/>
              </a:rPr>
              <a:t>：运维管控与审计场景</a:t>
            </a:r>
            <a:endParaRPr sz="2500">
              <a:latin typeface="微软雅黑"/>
              <a:cs typeface="微软雅黑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853773" y="6525548"/>
            <a:ext cx="1809750" cy="206467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/>
              <a:t>— </a:t>
            </a:r>
            <a:fld id="{81D60167-4931-47E6-BA6A-407CBD079E47}" type="slidenum">
              <a:rPr dirty="0"/>
              <a:t>20</a:t>
            </a:fld>
            <a:r>
              <a:rPr spc="-105" dirty="0"/>
              <a:t> </a:t>
            </a:r>
            <a:r>
              <a:rPr dirty="0"/>
              <a:t>—</a:t>
            </a:r>
          </a:p>
        </p:txBody>
      </p:sp>
      <p:sp>
        <p:nvSpPr>
          <p:cNvPr id="3" name="object 3"/>
          <p:cNvSpPr/>
          <p:nvPr/>
        </p:nvSpPr>
        <p:spPr>
          <a:xfrm>
            <a:off x="7067386" y="996621"/>
            <a:ext cx="0" cy="4806315"/>
          </a:xfrm>
          <a:custGeom>
            <a:avLst/>
            <a:gdLst/>
            <a:ahLst/>
            <a:cxnLst/>
            <a:rect l="l" t="t" r="r" b="b"/>
            <a:pathLst>
              <a:path h="4806315">
                <a:moveTo>
                  <a:pt x="0" y="0"/>
                </a:moveTo>
                <a:lnTo>
                  <a:pt x="1" y="4805955"/>
                </a:lnTo>
              </a:path>
            </a:pathLst>
          </a:custGeom>
          <a:ln w="63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2146" y="996621"/>
            <a:ext cx="5452110" cy="587375"/>
          </a:xfrm>
          <a:custGeom>
            <a:avLst/>
            <a:gdLst/>
            <a:ahLst/>
            <a:cxnLst/>
            <a:rect l="l" t="t" r="r" b="b"/>
            <a:pathLst>
              <a:path w="5452109" h="587375">
                <a:moveTo>
                  <a:pt x="5412533" y="0"/>
                </a:moveTo>
                <a:lnTo>
                  <a:pt x="39531" y="0"/>
                </a:lnTo>
                <a:lnTo>
                  <a:pt x="24143" y="3106"/>
                </a:lnTo>
                <a:lnTo>
                  <a:pt x="11578" y="11578"/>
                </a:lnTo>
                <a:lnTo>
                  <a:pt x="3106" y="24143"/>
                </a:lnTo>
                <a:lnTo>
                  <a:pt x="0" y="39531"/>
                </a:lnTo>
                <a:lnTo>
                  <a:pt x="0" y="547225"/>
                </a:lnTo>
                <a:lnTo>
                  <a:pt x="3106" y="562612"/>
                </a:lnTo>
                <a:lnTo>
                  <a:pt x="11578" y="575178"/>
                </a:lnTo>
                <a:lnTo>
                  <a:pt x="24143" y="583649"/>
                </a:lnTo>
                <a:lnTo>
                  <a:pt x="39531" y="586756"/>
                </a:lnTo>
                <a:lnTo>
                  <a:pt x="5412533" y="586756"/>
                </a:lnTo>
                <a:lnTo>
                  <a:pt x="5427921" y="583649"/>
                </a:lnTo>
                <a:lnTo>
                  <a:pt x="5440486" y="575178"/>
                </a:lnTo>
                <a:lnTo>
                  <a:pt x="5448958" y="562612"/>
                </a:lnTo>
                <a:lnTo>
                  <a:pt x="5452065" y="547225"/>
                </a:lnTo>
                <a:lnTo>
                  <a:pt x="5452065" y="39531"/>
                </a:lnTo>
                <a:lnTo>
                  <a:pt x="5448958" y="24143"/>
                </a:lnTo>
                <a:lnTo>
                  <a:pt x="5440486" y="11578"/>
                </a:lnTo>
                <a:lnTo>
                  <a:pt x="5427921" y="3106"/>
                </a:lnTo>
                <a:lnTo>
                  <a:pt x="54125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82465" y="1081532"/>
            <a:ext cx="2463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微软雅黑"/>
                <a:cs typeface="微软雅黑"/>
              </a:rPr>
              <a:t>微盟事件简单回顾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6153" y="3698748"/>
            <a:ext cx="5948680" cy="18268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98450" marR="5080" indent="-285750">
              <a:lnSpc>
                <a:spcPct val="101400"/>
              </a:lnSpc>
              <a:spcBef>
                <a:spcPts val="75"/>
              </a:spcBef>
              <a:buFont typeface="Wingdings"/>
              <a:buChar char=""/>
              <a:tabLst>
                <a:tab pos="297815" algn="l"/>
                <a:tab pos="298450" algn="l"/>
              </a:tabLst>
            </a:pPr>
            <a:r>
              <a:rPr sz="1400" dirty="0">
                <a:latin typeface="Calibri"/>
                <a:cs typeface="Calibri"/>
              </a:rPr>
              <a:t>2</a:t>
            </a:r>
            <a:r>
              <a:rPr sz="1400" dirty="0">
                <a:latin typeface="微软雅黑"/>
                <a:cs typeface="微软雅黑"/>
              </a:rPr>
              <a:t>月</a:t>
            </a:r>
            <a:r>
              <a:rPr sz="1400" dirty="0">
                <a:latin typeface="Calibri"/>
                <a:cs typeface="Calibri"/>
              </a:rPr>
              <a:t>23</a:t>
            </a:r>
            <a:r>
              <a:rPr sz="1400" dirty="0">
                <a:latin typeface="微软雅黑"/>
                <a:cs typeface="微软雅黑"/>
              </a:rPr>
              <a:t>日</a:t>
            </a:r>
            <a:r>
              <a:rPr sz="1400" dirty="0">
                <a:latin typeface="Calibri"/>
                <a:cs typeface="Calibri"/>
              </a:rPr>
              <a:t>19:00</a:t>
            </a:r>
            <a:r>
              <a:rPr sz="1400" dirty="0">
                <a:latin typeface="微软雅黑"/>
                <a:cs typeface="微软雅黑"/>
              </a:rPr>
              <a:t>，微盟公司的</a:t>
            </a:r>
            <a:r>
              <a:rPr sz="1400" spc="-10" dirty="0">
                <a:latin typeface="Calibri"/>
                <a:cs typeface="Calibri"/>
              </a:rPr>
              <a:t>S</a:t>
            </a:r>
            <a:r>
              <a:rPr sz="1400" dirty="0">
                <a:latin typeface="Calibri"/>
                <a:cs typeface="Calibri"/>
              </a:rPr>
              <a:t>aa</a:t>
            </a:r>
            <a:r>
              <a:rPr sz="1400" spc="-10" dirty="0">
                <a:latin typeface="Calibri"/>
                <a:cs typeface="Calibri"/>
              </a:rPr>
              <a:t>S</a:t>
            </a:r>
            <a:r>
              <a:rPr sz="1400" dirty="0">
                <a:latin typeface="微软雅黑"/>
                <a:cs typeface="微软雅黑"/>
              </a:rPr>
              <a:t>业务突然崩溃，基于微盟的商家小程序都 处于宕机状态，</a:t>
            </a:r>
            <a:r>
              <a:rPr sz="1400" dirty="0">
                <a:latin typeface="Calibri"/>
                <a:cs typeface="Calibri"/>
              </a:rPr>
              <a:t>300</a:t>
            </a:r>
            <a:r>
              <a:rPr sz="1400" dirty="0">
                <a:latin typeface="微软雅黑"/>
                <a:cs typeface="微软雅黑"/>
              </a:rPr>
              <a:t>万家商户生意全部停摆。</a:t>
            </a:r>
            <a:endParaRPr sz="1400">
              <a:latin typeface="微软雅黑"/>
              <a:cs typeface="微软雅黑"/>
            </a:endParaRPr>
          </a:p>
          <a:p>
            <a:pPr marL="298450" indent="-285750">
              <a:lnSpc>
                <a:spcPct val="100000"/>
              </a:lnSpc>
              <a:spcBef>
                <a:spcPts val="815"/>
              </a:spcBef>
              <a:buFont typeface="Wingdings"/>
              <a:buChar char=""/>
              <a:tabLst>
                <a:tab pos="297815" algn="l"/>
                <a:tab pos="298450" algn="l"/>
              </a:tabLst>
            </a:pPr>
            <a:r>
              <a:rPr sz="1400" dirty="0">
                <a:latin typeface="Calibri"/>
                <a:cs typeface="Calibri"/>
              </a:rPr>
              <a:t>3</a:t>
            </a:r>
            <a:r>
              <a:rPr sz="1400" dirty="0">
                <a:latin typeface="微软雅黑"/>
                <a:cs typeface="微软雅黑"/>
              </a:rPr>
              <a:t>月</a:t>
            </a:r>
            <a:r>
              <a:rPr sz="1400" dirty="0">
                <a:latin typeface="Calibri"/>
                <a:cs typeface="Calibri"/>
              </a:rPr>
              <a:t>2</a:t>
            </a:r>
            <a:r>
              <a:rPr sz="1400" dirty="0">
                <a:latin typeface="微软雅黑"/>
                <a:cs typeface="微软雅黑"/>
              </a:rPr>
              <a:t>日，微盟集团发布公告，丢失数据将于</a:t>
            </a:r>
            <a:r>
              <a:rPr sz="1400" dirty="0">
                <a:latin typeface="Calibri"/>
                <a:cs typeface="Calibri"/>
              </a:rPr>
              <a:t>3</a:t>
            </a:r>
            <a:r>
              <a:rPr sz="1400" dirty="0">
                <a:latin typeface="微软雅黑"/>
                <a:cs typeface="微软雅黑"/>
              </a:rPr>
              <a:t>月</a:t>
            </a:r>
            <a:r>
              <a:rPr sz="1400" dirty="0">
                <a:latin typeface="Calibri"/>
                <a:cs typeface="Calibri"/>
              </a:rPr>
              <a:t>3</a:t>
            </a:r>
            <a:r>
              <a:rPr sz="1400" dirty="0">
                <a:latin typeface="微软雅黑"/>
                <a:cs typeface="微软雅黑"/>
              </a:rPr>
              <a:t>日</a:t>
            </a:r>
            <a:r>
              <a:rPr sz="1400" dirty="0">
                <a:latin typeface="Calibri"/>
                <a:cs typeface="Calibri"/>
              </a:rPr>
              <a:t>9</a:t>
            </a:r>
            <a:r>
              <a:rPr sz="1400" spc="310" dirty="0">
                <a:latin typeface="微软雅黑"/>
                <a:cs typeface="微软雅黑"/>
              </a:rPr>
              <a:t>点</a:t>
            </a:r>
            <a:r>
              <a:rPr sz="1400" dirty="0">
                <a:latin typeface="微软雅黑"/>
                <a:cs typeface="微软雅黑"/>
              </a:rPr>
              <a:t>完成数据恢复。</a:t>
            </a:r>
            <a:endParaRPr sz="1400">
              <a:latin typeface="微软雅黑"/>
              <a:cs typeface="微软雅黑"/>
            </a:endParaRPr>
          </a:p>
          <a:p>
            <a:pPr marL="298450" marR="130175" indent="-285750">
              <a:lnSpc>
                <a:spcPts val="1610"/>
              </a:lnSpc>
              <a:spcBef>
                <a:spcPts val="930"/>
              </a:spcBef>
              <a:buFont typeface="Wingdings"/>
              <a:buChar char=""/>
              <a:tabLst>
                <a:tab pos="297815" algn="l"/>
                <a:tab pos="298450" algn="l"/>
              </a:tabLst>
            </a:pPr>
            <a:r>
              <a:rPr sz="1400" dirty="0">
                <a:latin typeface="微软雅黑"/>
                <a:cs typeface="微软雅黑"/>
              </a:rPr>
              <a:t>造成此次严重事故的，竟然是微盟的一名员工，从操作系统上删除数据 库文件（</a:t>
            </a:r>
            <a:r>
              <a:rPr sz="1400" spc="-110" dirty="0">
                <a:latin typeface="微软雅黑"/>
                <a:cs typeface="微软雅黑"/>
              </a:rPr>
              <a:t> </a:t>
            </a:r>
            <a:r>
              <a:rPr sz="1400" spc="-5" dirty="0">
                <a:latin typeface="Calibri"/>
                <a:cs typeface="Calibri"/>
              </a:rPr>
              <a:t>rm-rf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微软雅黑"/>
                <a:cs typeface="微软雅黑"/>
              </a:rPr>
              <a:t>），包括删除容灾备份系统数据。</a:t>
            </a:r>
            <a:endParaRPr sz="1400">
              <a:latin typeface="微软雅黑"/>
              <a:cs typeface="微软雅黑"/>
            </a:endParaRPr>
          </a:p>
          <a:p>
            <a:pPr marL="298450" indent="-285750">
              <a:lnSpc>
                <a:spcPct val="100000"/>
              </a:lnSpc>
              <a:spcBef>
                <a:spcPts val="770"/>
              </a:spcBef>
              <a:buFont typeface="Wingdings"/>
              <a:buChar char=""/>
              <a:tabLst>
                <a:tab pos="297815" algn="l"/>
                <a:tab pos="298450" algn="l"/>
              </a:tabLst>
            </a:pPr>
            <a:r>
              <a:rPr sz="1400" dirty="0">
                <a:latin typeface="微软雅黑"/>
                <a:cs typeface="微软雅黑"/>
              </a:rPr>
              <a:t>微盟公司因此导致市值蒸发超</a:t>
            </a:r>
            <a:r>
              <a:rPr sz="1400" dirty="0">
                <a:latin typeface="Calibri"/>
                <a:cs typeface="Calibri"/>
              </a:rPr>
              <a:t>30</a:t>
            </a:r>
            <a:r>
              <a:rPr sz="1400" dirty="0">
                <a:latin typeface="微软雅黑"/>
                <a:cs typeface="微软雅黑"/>
              </a:rPr>
              <a:t>亿港元，赔偿</a:t>
            </a:r>
            <a:r>
              <a:rPr sz="1400" spc="-5" dirty="0">
                <a:latin typeface="Calibri"/>
                <a:cs typeface="Calibri"/>
              </a:rPr>
              <a:t>1.5</a:t>
            </a:r>
            <a:r>
              <a:rPr sz="1400" dirty="0">
                <a:latin typeface="微软雅黑"/>
                <a:cs typeface="微软雅黑"/>
              </a:rPr>
              <a:t>亿现金，延长服务时间</a:t>
            </a:r>
            <a:endParaRPr sz="1400">
              <a:latin typeface="微软雅黑"/>
              <a:cs typeface="微软雅黑"/>
            </a:endParaRPr>
          </a:p>
          <a:p>
            <a:pPr marL="298450">
              <a:lnSpc>
                <a:spcPct val="100000"/>
              </a:lnSpc>
              <a:spcBef>
                <a:spcPts val="25"/>
              </a:spcBef>
            </a:pPr>
            <a:r>
              <a:rPr sz="1400" dirty="0">
                <a:latin typeface="微软雅黑"/>
                <a:cs typeface="微软雅黑"/>
              </a:rPr>
              <a:t>，补偿用户流量。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71087" y="1560299"/>
            <a:ext cx="5473124" cy="1978225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592019" y="4574540"/>
            <a:ext cx="2768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79000"/>
                </a:solidFill>
                <a:latin typeface="微软雅黑"/>
                <a:cs typeface="微软雅黑"/>
              </a:rPr>
              <a:t>安全管理，形同虚设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0652" y="6516491"/>
            <a:ext cx="1362710" cy="21672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endParaRPr sz="125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92019" y="1523491"/>
            <a:ext cx="2768600" cy="140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79000"/>
                </a:solidFill>
                <a:latin typeface="微软雅黑"/>
                <a:cs typeface="微软雅黑"/>
              </a:rPr>
              <a:t>高危险命令，不设防</a:t>
            </a:r>
            <a:endParaRPr sz="24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75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C79000"/>
                </a:solidFill>
                <a:latin typeface="微软雅黑"/>
                <a:cs typeface="微软雅黑"/>
              </a:rPr>
              <a:t>大权限账户，不受控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92019" y="3559555"/>
            <a:ext cx="2768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79000"/>
                </a:solidFill>
                <a:latin typeface="微软雅黑"/>
                <a:cs typeface="微软雅黑"/>
              </a:rPr>
              <a:t>容备数据，不受保护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68731" y="3405124"/>
            <a:ext cx="4171950" cy="2729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51100"/>
              </a:lnSpc>
              <a:spcBef>
                <a:spcPts val="100"/>
              </a:spcBef>
              <a:buFont typeface="Wingdings"/>
              <a:buChar char=""/>
              <a:tabLst>
                <a:tab pos="297815" algn="l"/>
                <a:tab pos="298450" algn="l"/>
              </a:tabLst>
            </a:pPr>
            <a:r>
              <a:rPr sz="1600" dirty="0">
                <a:latin typeface="微软雅黑"/>
                <a:cs typeface="微软雅黑"/>
              </a:rPr>
              <a:t>操作过程中，在选定删除时，因其操作不严 谨，光标回跳</a:t>
            </a:r>
            <a:r>
              <a:rPr sz="1600" spc="360" dirty="0">
                <a:latin typeface="微软雅黑"/>
                <a:cs typeface="微软雅黑"/>
              </a:rPr>
              <a:t>到</a:t>
            </a:r>
            <a:r>
              <a:rPr sz="1600" dirty="0">
                <a:latin typeface="Calibri"/>
                <a:cs typeface="Calibri"/>
              </a:rPr>
              <a:t>RUSS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微软雅黑"/>
                <a:cs typeface="微软雅黑"/>
              </a:rPr>
              <a:t>数据库的实例，在未 看清所选内容的情况下，忽略了告警，执行 了</a:t>
            </a:r>
            <a:r>
              <a:rPr sz="1800" b="1" dirty="0">
                <a:solidFill>
                  <a:srgbClr val="C79000"/>
                </a:solidFill>
                <a:latin typeface="微软雅黑"/>
                <a:cs typeface="微软雅黑"/>
              </a:rPr>
              <a:t>数据库移除</a:t>
            </a:r>
            <a:r>
              <a:rPr sz="1600" dirty="0">
                <a:latin typeface="微软雅黑"/>
                <a:cs typeface="微软雅黑"/>
              </a:rPr>
              <a:t>命令。</a:t>
            </a:r>
            <a:endParaRPr sz="1600">
              <a:latin typeface="微软雅黑"/>
              <a:cs typeface="微软雅黑"/>
            </a:endParaRPr>
          </a:p>
          <a:p>
            <a:pPr marL="298450" marR="5080" indent="-285750" algn="just">
              <a:lnSpc>
                <a:spcPct val="148100"/>
              </a:lnSpc>
              <a:spcBef>
                <a:spcPts val="910"/>
              </a:spcBef>
              <a:buFont typeface="Wingdings"/>
              <a:buChar char=""/>
              <a:tabLst>
                <a:tab pos="298450" algn="l"/>
              </a:tabLst>
            </a:pPr>
            <a:r>
              <a:rPr sz="1600" dirty="0">
                <a:latin typeface="微软雅黑"/>
                <a:cs typeface="微软雅黑"/>
              </a:rPr>
              <a:t>此次删库造成顺丰</a:t>
            </a:r>
            <a:r>
              <a:rPr sz="1600" spc="-5" dirty="0">
                <a:latin typeface="Calibri"/>
                <a:cs typeface="Calibri"/>
              </a:rPr>
              <a:t>OMCS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微软雅黑"/>
                <a:cs typeface="微软雅黑"/>
              </a:rPr>
              <a:t>运营监控管控系统 发生故障，线上发车功能无法使用，并持续  </a:t>
            </a:r>
            <a:r>
              <a:rPr sz="1600" dirty="0">
                <a:latin typeface="Calibri"/>
                <a:cs typeface="Calibri"/>
              </a:rPr>
              <a:t>10</a:t>
            </a:r>
            <a:r>
              <a:rPr sz="1600" dirty="0">
                <a:latin typeface="微软雅黑"/>
                <a:cs typeface="微软雅黑"/>
              </a:rPr>
              <a:t>小时之久。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9066" y="1512328"/>
            <a:ext cx="5228576" cy="1814553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57806" y="3769867"/>
            <a:ext cx="5207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79000"/>
                </a:solidFill>
                <a:latin typeface="微软雅黑"/>
                <a:cs typeface="微软雅黑"/>
              </a:rPr>
              <a:t>删库高危险操作，为何没有阻断手段？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7806" y="4507483"/>
            <a:ext cx="5207000" cy="1116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79000"/>
                </a:solidFill>
                <a:latin typeface="微软雅黑"/>
                <a:cs typeface="微软雅黑"/>
              </a:rPr>
              <a:t>一名开发人员，为什么会有权限删库？</a:t>
            </a:r>
            <a:endParaRPr sz="24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5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C79000"/>
                </a:solidFill>
                <a:latin typeface="微软雅黑"/>
                <a:cs typeface="微软雅黑"/>
              </a:rPr>
              <a:t>一名高级工程师，为何不看告警提醒？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689993" y="1512328"/>
            <a:ext cx="4423410" cy="508000"/>
          </a:xfrm>
          <a:custGeom>
            <a:avLst/>
            <a:gdLst/>
            <a:ahLst/>
            <a:cxnLst/>
            <a:rect l="l" t="t" r="r" b="b"/>
            <a:pathLst>
              <a:path w="4423409" h="508000">
                <a:moveTo>
                  <a:pt x="0" y="34221"/>
                </a:moveTo>
                <a:lnTo>
                  <a:pt x="2689" y="20901"/>
                </a:lnTo>
                <a:lnTo>
                  <a:pt x="10023" y="10023"/>
                </a:lnTo>
                <a:lnTo>
                  <a:pt x="20901" y="2689"/>
                </a:lnTo>
                <a:lnTo>
                  <a:pt x="34221" y="0"/>
                </a:lnTo>
                <a:lnTo>
                  <a:pt x="4388718" y="0"/>
                </a:lnTo>
                <a:lnTo>
                  <a:pt x="4402039" y="2689"/>
                </a:lnTo>
                <a:lnTo>
                  <a:pt x="4412916" y="10023"/>
                </a:lnTo>
                <a:lnTo>
                  <a:pt x="4420250" y="20901"/>
                </a:lnTo>
                <a:lnTo>
                  <a:pt x="4422940" y="34221"/>
                </a:lnTo>
                <a:lnTo>
                  <a:pt x="4422940" y="473732"/>
                </a:lnTo>
                <a:lnTo>
                  <a:pt x="4420250" y="487052"/>
                </a:lnTo>
                <a:lnTo>
                  <a:pt x="4412916" y="497930"/>
                </a:lnTo>
                <a:lnTo>
                  <a:pt x="4402039" y="505264"/>
                </a:lnTo>
                <a:lnTo>
                  <a:pt x="4388718" y="507954"/>
                </a:lnTo>
                <a:lnTo>
                  <a:pt x="34221" y="507954"/>
                </a:lnTo>
                <a:lnTo>
                  <a:pt x="20901" y="505264"/>
                </a:lnTo>
                <a:lnTo>
                  <a:pt x="10023" y="497930"/>
                </a:lnTo>
                <a:lnTo>
                  <a:pt x="2689" y="487052"/>
                </a:lnTo>
                <a:lnTo>
                  <a:pt x="0" y="473732"/>
                </a:lnTo>
                <a:lnTo>
                  <a:pt x="0" y="34221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768731" y="1602740"/>
            <a:ext cx="4117975" cy="1727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933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微软雅黑"/>
                <a:cs typeface="微软雅黑"/>
              </a:rPr>
              <a:t>顺丰删库事件简单回顾</a:t>
            </a:r>
            <a:endParaRPr sz="1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sz="1450">
              <a:latin typeface="微软雅黑"/>
              <a:cs typeface="微软雅黑"/>
            </a:endParaRPr>
          </a:p>
          <a:p>
            <a:pPr marL="298450" marR="5080" indent="-285750" algn="just">
              <a:lnSpc>
                <a:spcPct val="148700"/>
              </a:lnSpc>
              <a:buFont typeface="Wingdings"/>
              <a:buChar char=""/>
              <a:tabLst>
                <a:tab pos="298450" algn="l"/>
              </a:tabLst>
            </a:pPr>
            <a:r>
              <a:rPr sz="1600" dirty="0">
                <a:latin typeface="Calibri"/>
                <a:cs typeface="Calibri"/>
              </a:rPr>
              <a:t>2018</a:t>
            </a:r>
            <a:r>
              <a:rPr sz="1600" dirty="0">
                <a:latin typeface="微软雅黑"/>
                <a:cs typeface="微软雅黑"/>
              </a:rPr>
              <a:t>年</a:t>
            </a:r>
            <a:r>
              <a:rPr sz="1600" dirty="0">
                <a:latin typeface="Calibri"/>
                <a:cs typeface="Calibri"/>
              </a:rPr>
              <a:t>9</a:t>
            </a:r>
            <a:r>
              <a:rPr sz="1600" dirty="0">
                <a:latin typeface="微软雅黑"/>
                <a:cs typeface="微软雅黑"/>
              </a:rPr>
              <a:t>月</a:t>
            </a:r>
            <a:r>
              <a:rPr sz="1600" dirty="0">
                <a:latin typeface="Calibri"/>
                <a:cs typeface="Calibri"/>
              </a:rPr>
              <a:t>19</a:t>
            </a:r>
            <a:r>
              <a:rPr sz="1600" dirty="0">
                <a:latin typeface="微软雅黑"/>
                <a:cs typeface="微软雅黑"/>
              </a:rPr>
              <a:t>日下午，顺丰科技数据中心一 位</a:t>
            </a:r>
            <a:r>
              <a:rPr sz="1600" spc="-5" dirty="0">
                <a:latin typeface="Calibri"/>
                <a:cs typeface="Calibri"/>
              </a:rPr>
              <a:t>IT</a:t>
            </a:r>
            <a:r>
              <a:rPr sz="1600" dirty="0">
                <a:latin typeface="微软雅黑"/>
                <a:cs typeface="微软雅黑"/>
              </a:rPr>
              <a:t>运维开发高级工程师邓某，在接收到需 求后，开展变更工作。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0652" y="6516491"/>
            <a:ext cx="1362710" cy="21672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endParaRPr sz="125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14843" y="90423"/>
            <a:ext cx="657098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微软雅黑"/>
                <a:cs typeface="微软雅黑"/>
              </a:rPr>
              <a:t>金融行业主要建设场景</a:t>
            </a:r>
            <a:r>
              <a:rPr sz="2500" spc="-5" dirty="0">
                <a:latin typeface="微软雅黑"/>
                <a:cs typeface="微软雅黑"/>
              </a:rPr>
              <a:t>2</a:t>
            </a:r>
            <a:r>
              <a:rPr sz="2500" dirty="0">
                <a:latin typeface="微软雅黑"/>
                <a:cs typeface="微软雅黑"/>
              </a:rPr>
              <a:t>：运维管控与审计场景</a:t>
            </a:r>
            <a:endParaRPr sz="250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853773" y="6525548"/>
            <a:ext cx="1809750" cy="206467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/>
              <a:t>— </a:t>
            </a:r>
            <a:fld id="{81D60167-4931-47E6-BA6A-407CBD079E47}" type="slidenum">
              <a:rPr dirty="0"/>
              <a:t>21</a:t>
            </a:fld>
            <a:r>
              <a:rPr spc="-105" dirty="0"/>
              <a:t> </a:t>
            </a:r>
            <a:r>
              <a:rPr dirty="0"/>
              <a:t>—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4843" y="90423"/>
            <a:ext cx="44704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微软雅黑"/>
                <a:cs typeface="微软雅黑"/>
              </a:rPr>
              <a:t>运维管控与审计：行业法规要求</a:t>
            </a:r>
            <a:endParaRPr sz="250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1853773" y="6525548"/>
            <a:ext cx="1809750" cy="206467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18033" y="6516404"/>
            <a:ext cx="622300" cy="206467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/>
              <a:t>— </a:t>
            </a:r>
            <a:fld id="{81D60167-4931-47E6-BA6A-407CBD079E47}" type="slidenum">
              <a:rPr dirty="0"/>
              <a:t>22</a:t>
            </a:fld>
            <a:r>
              <a:rPr spc="-105" dirty="0"/>
              <a:t> </a:t>
            </a:r>
            <a:r>
              <a:rPr dirty="0"/>
              <a:t>—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50652" y="6516491"/>
            <a:ext cx="1362710" cy="21672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endParaRPr sz="1250">
              <a:latin typeface="微软雅黑"/>
              <a:cs typeface="微软雅黑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417585"/>
              </p:ext>
            </p:extLst>
          </p:nvPr>
        </p:nvGraphicFramePr>
        <p:xfrm>
          <a:off x="595549" y="974378"/>
          <a:ext cx="10988040" cy="23084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40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7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3461">
                <a:tc gridSpan="2"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860"/>
                        </a:spcBef>
                        <a:tabLst>
                          <a:tab pos="4350385" algn="l"/>
                        </a:tabLst>
                      </a:pPr>
                      <a:r>
                        <a:rPr sz="2000" b="1" i="0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中国银行业信息科技“十三五”发展	规划监管指导意见</a:t>
                      </a:r>
                      <a:endParaRPr sz="2000" i="0" dirty="0">
                        <a:latin typeface="微软雅黑"/>
                        <a:cs typeface="微软雅黑"/>
                      </a:endParaRPr>
                    </a:p>
                  </a:txBody>
                  <a:tcPr marL="0" marR="0" marT="109220" marB="0">
                    <a:lnL w="19050">
                      <a:solidFill>
                        <a:srgbClr val="124062"/>
                      </a:solidFill>
                      <a:prstDash val="solid"/>
                    </a:lnL>
                    <a:lnR w="19050">
                      <a:solidFill>
                        <a:srgbClr val="124062"/>
                      </a:solidFill>
                      <a:prstDash val="solid"/>
                    </a:lnR>
                    <a:lnT w="19050">
                      <a:solidFill>
                        <a:srgbClr val="124062"/>
                      </a:solidFill>
                      <a:prstDash val="solid"/>
                    </a:lnT>
                    <a:lnB w="19050">
                      <a:solidFill>
                        <a:srgbClr val="124062"/>
                      </a:solidFill>
                      <a:prstDash val="solid"/>
                    </a:lnB>
                    <a:solidFill>
                      <a:srgbClr val="53728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9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275590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3E3E3E"/>
                          </a:solidFill>
                          <a:latin typeface="微软雅黑"/>
                          <a:cs typeface="微软雅黑"/>
                        </a:rPr>
                        <a:t>第十一章，推进信息资产识别和分类、分级工作</a:t>
                      </a:r>
                      <a:r>
                        <a:rPr sz="1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……</a:t>
                      </a:r>
                      <a:r>
                        <a:rPr sz="1400" dirty="0">
                          <a:solidFill>
                            <a:srgbClr val="3E3E3E"/>
                          </a:solidFill>
                          <a:latin typeface="微软雅黑"/>
                          <a:cs typeface="微软雅黑"/>
                        </a:rPr>
                        <a:t>综合运用多因素认证、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9050">
                      <a:solidFill>
                        <a:srgbClr val="124062"/>
                      </a:solidFill>
                      <a:prstDash val="solid"/>
                    </a:lnL>
                    <a:lnT w="19050">
                      <a:solidFill>
                        <a:srgbClr val="124062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208279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3E3E3E"/>
                          </a:solidFill>
                          <a:latin typeface="微软雅黑"/>
                          <a:cs typeface="微软雅黑"/>
                        </a:rPr>
                        <a:t>第十二章，完善信息科技外包事前预防、事中控制、事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T="3175" marB="0">
                    <a:lnR w="19050">
                      <a:solidFill>
                        <a:srgbClr val="124062"/>
                      </a:solidFill>
                      <a:prstDash val="solid"/>
                    </a:lnR>
                    <a:lnT w="19050">
                      <a:solidFill>
                        <a:srgbClr val="124062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992">
                <a:tc>
                  <a:txBody>
                    <a:bodyPr/>
                    <a:lstStyle/>
                    <a:p>
                      <a:pPr marL="27559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400" dirty="0">
                          <a:solidFill>
                            <a:srgbClr val="3E3E3E"/>
                          </a:solidFill>
                          <a:latin typeface="微软雅黑"/>
                          <a:cs typeface="微软雅黑"/>
                        </a:rPr>
                        <a:t>访问控制、边界防护、泄密检测、密码算法和技术、数据脱敏和安全审计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T="49530" marB="0">
                    <a:lnL w="19050">
                      <a:solidFill>
                        <a:srgbClr val="124062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08279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dirty="0">
                          <a:solidFill>
                            <a:srgbClr val="3E3E3E"/>
                          </a:solidFill>
                          <a:latin typeface="微软雅黑"/>
                          <a:cs typeface="微软雅黑"/>
                        </a:rPr>
                        <a:t>后评价的外包风险管控模式，探索运用信息化手段加强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T="52705" marB="0">
                    <a:lnR w="19050">
                      <a:solidFill>
                        <a:srgbClr val="124062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611">
                <a:tc>
                  <a:txBody>
                    <a:bodyPr/>
                    <a:lstStyle/>
                    <a:p>
                      <a:pPr marL="27559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400" dirty="0">
                          <a:solidFill>
                            <a:srgbClr val="3E3E3E"/>
                          </a:solidFill>
                          <a:latin typeface="微软雅黑"/>
                          <a:cs typeface="微软雅黑"/>
                        </a:rPr>
                        <a:t>等手段，切实提高客户身份认证和验证强度，防范敏感数据泄露、篡改、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T="49530" marB="0">
                    <a:lnL w="19050">
                      <a:solidFill>
                        <a:srgbClr val="124062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08279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dirty="0">
                          <a:solidFill>
                            <a:srgbClr val="3E3E3E"/>
                          </a:solidFill>
                          <a:latin typeface="微软雅黑"/>
                          <a:cs typeface="微软雅黑"/>
                        </a:rPr>
                        <a:t>外包风险管控。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T="52705" marB="0">
                    <a:lnR w="19050">
                      <a:solidFill>
                        <a:srgbClr val="124062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507">
                <a:tc>
                  <a:txBody>
                    <a:bodyPr/>
                    <a:lstStyle/>
                    <a:p>
                      <a:pPr marL="27559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400" dirty="0">
                          <a:solidFill>
                            <a:srgbClr val="3E3E3E"/>
                          </a:solidFill>
                          <a:latin typeface="微软雅黑"/>
                          <a:cs typeface="微软雅黑"/>
                        </a:rPr>
                        <a:t>丢失和非授权访问等风险。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124062"/>
                      </a:solidFill>
                      <a:prstDash val="solid"/>
                    </a:lnL>
                    <a:lnB w="19050">
                      <a:solidFill>
                        <a:srgbClr val="12406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124062"/>
                      </a:solidFill>
                      <a:prstDash val="solid"/>
                    </a:lnR>
                    <a:lnB w="19050">
                      <a:solidFill>
                        <a:srgbClr val="12406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89533" y="3468870"/>
            <a:ext cx="5362575" cy="419987"/>
          </a:xfrm>
          <a:prstGeom prst="rect">
            <a:avLst/>
          </a:prstGeom>
          <a:solidFill>
            <a:srgbClr val="537285"/>
          </a:solidFill>
          <a:ln w="12700">
            <a:solidFill>
              <a:srgbClr val="124062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875"/>
              </a:spcBef>
            </a:pPr>
            <a:r>
              <a:rPr sz="2000" b="1" dirty="0">
                <a:solidFill>
                  <a:srgbClr val="FFFFFF"/>
                </a:solidFill>
                <a:latin typeface="微软雅黑"/>
                <a:cs typeface="微软雅黑"/>
              </a:rPr>
              <a:t>信息安全技术个人信息安全规范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9533" y="4030955"/>
            <a:ext cx="5362575" cy="1456681"/>
          </a:xfrm>
          <a:prstGeom prst="rect">
            <a:avLst/>
          </a:prstGeom>
          <a:ln w="12700">
            <a:solidFill>
              <a:srgbClr val="124062"/>
            </a:solidFill>
          </a:ln>
        </p:spPr>
        <p:txBody>
          <a:bodyPr vert="horz" wrap="square" lIns="0" tIns="173990" rIns="0" bIns="0" rtlCol="0">
            <a:spAutoFit/>
          </a:bodyPr>
          <a:lstStyle/>
          <a:p>
            <a:pPr marL="180975" marR="574040">
              <a:lnSpc>
                <a:spcPct val="148600"/>
              </a:lnSpc>
              <a:spcBef>
                <a:spcPts val="1370"/>
              </a:spcBef>
            </a:pPr>
            <a:r>
              <a:rPr sz="1400" spc="-5" dirty="0">
                <a:latin typeface="Calibri"/>
                <a:cs typeface="Calibri"/>
              </a:rPr>
              <a:t>5.6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dirty="0">
                <a:latin typeface="微软雅黑"/>
                <a:cs typeface="微软雅黑"/>
              </a:rPr>
              <a:t>隐私政策的内容和发布</a:t>
            </a:r>
            <a:r>
              <a:rPr sz="1400" spc="-5" dirty="0">
                <a:latin typeface="微软雅黑"/>
                <a:cs typeface="微软雅黑"/>
              </a:rPr>
              <a:t>，</a:t>
            </a:r>
            <a:r>
              <a:rPr sz="1400" spc="-5" dirty="0">
                <a:latin typeface="Calibri"/>
                <a:cs typeface="Calibri"/>
              </a:rPr>
              <a:t>……</a:t>
            </a:r>
            <a:r>
              <a:rPr sz="1400" dirty="0">
                <a:latin typeface="微软雅黑"/>
                <a:cs typeface="微软雅黑"/>
              </a:rPr>
              <a:t>具备的数据安全能力，以及 采取的个人信息安全保护措施；</a:t>
            </a:r>
            <a:endParaRPr sz="1400">
              <a:latin typeface="微软雅黑"/>
              <a:cs typeface="微软雅黑"/>
            </a:endParaRPr>
          </a:p>
          <a:p>
            <a:pPr marL="180975" marR="420370">
              <a:lnSpc>
                <a:spcPts val="2590"/>
              </a:lnSpc>
              <a:spcBef>
                <a:spcPts val="145"/>
              </a:spcBef>
            </a:pPr>
            <a:r>
              <a:rPr sz="1400" dirty="0">
                <a:latin typeface="Calibri"/>
                <a:cs typeface="Calibri"/>
              </a:rPr>
              <a:t>7</a:t>
            </a:r>
            <a:r>
              <a:rPr sz="1400" spc="-100" dirty="0">
                <a:latin typeface="Calibri"/>
                <a:cs typeface="Calibri"/>
              </a:rPr>
              <a:t> </a:t>
            </a:r>
            <a:r>
              <a:rPr sz="1400" dirty="0">
                <a:latin typeface="微软雅黑"/>
                <a:cs typeface="微软雅黑"/>
              </a:rPr>
              <a:t>个人信息的使用限制，内部数据操作人员，应按照最小授权 的原则；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0016" y="3490688"/>
            <a:ext cx="5337810" cy="422551"/>
          </a:xfrm>
          <a:prstGeom prst="rect">
            <a:avLst/>
          </a:prstGeom>
          <a:solidFill>
            <a:srgbClr val="537285"/>
          </a:solidFill>
          <a:ln w="12700">
            <a:solidFill>
              <a:srgbClr val="124062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894"/>
              </a:spcBef>
            </a:pPr>
            <a:r>
              <a:rPr sz="2000" b="1" dirty="0">
                <a:solidFill>
                  <a:srgbClr val="FFFFFF"/>
                </a:solidFill>
                <a:latin typeface="微软雅黑"/>
                <a:cs typeface="微软雅黑"/>
              </a:rPr>
              <a:t>银行业金融机构数据治理指引的通知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40016" y="4052773"/>
            <a:ext cx="5337810" cy="1135054"/>
          </a:xfrm>
          <a:prstGeom prst="rect">
            <a:avLst/>
          </a:prstGeom>
          <a:ln w="12700">
            <a:solidFill>
              <a:srgbClr val="124062"/>
            </a:solidFill>
          </a:ln>
        </p:spPr>
        <p:txBody>
          <a:bodyPr vert="horz" wrap="square" lIns="0" tIns="173355" rIns="0" bIns="0" rtlCol="0">
            <a:spAutoFit/>
          </a:bodyPr>
          <a:lstStyle/>
          <a:p>
            <a:pPr marL="180975" marR="347980">
              <a:lnSpc>
                <a:spcPct val="148600"/>
              </a:lnSpc>
              <a:spcBef>
                <a:spcPts val="1365"/>
              </a:spcBef>
            </a:pPr>
            <a:r>
              <a:rPr sz="1400" dirty="0">
                <a:latin typeface="微软雅黑"/>
                <a:cs typeface="微软雅黑"/>
              </a:rPr>
              <a:t>第二十四条，划分数据安全等级，明确访问和拷贝等权限，监 控访问和拷贝等行为，完善数据安全技术，定期审计数据安全</a:t>
            </a:r>
            <a:endParaRPr sz="1400">
              <a:latin typeface="微软雅黑"/>
              <a:cs typeface="微软雅黑"/>
            </a:endParaRPr>
          </a:p>
          <a:p>
            <a:pPr marL="180975">
              <a:lnSpc>
                <a:spcPct val="100000"/>
              </a:lnSpc>
              <a:spcBef>
                <a:spcPts val="815"/>
              </a:spcBef>
            </a:pPr>
            <a:r>
              <a:rPr sz="1400" dirty="0">
                <a:latin typeface="微软雅黑"/>
                <a:cs typeface="微软雅黑"/>
              </a:rPr>
              <a:t>。</a:t>
            </a:r>
            <a:endParaRPr sz="1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4843" y="90423"/>
            <a:ext cx="54229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微软雅黑"/>
                <a:cs typeface="微软雅黑"/>
              </a:rPr>
              <a:t>核心产品：数据库防水坝与数据库审计</a:t>
            </a:r>
            <a:endParaRPr sz="2500">
              <a:latin typeface="微软雅黑"/>
              <a:cs typeface="微软雅黑"/>
            </a:endParaRPr>
          </a:p>
        </p:txBody>
      </p:sp>
      <p:sp>
        <p:nvSpPr>
          <p:cNvPr id="95" name="object 95"/>
          <p:cNvSpPr txBox="1">
            <a:spLocks noGrp="1"/>
          </p:cNvSpPr>
          <p:nvPr>
            <p:ph type="ftr" sz="quarter" idx="5"/>
          </p:nvPr>
        </p:nvSpPr>
        <p:spPr>
          <a:xfrm>
            <a:off x="1853773" y="6525548"/>
            <a:ext cx="1809750" cy="206467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endParaRPr spc="-5" dirty="0"/>
          </a:p>
        </p:txBody>
      </p:sp>
      <p:sp>
        <p:nvSpPr>
          <p:cNvPr id="94" name="object 9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/>
              <a:t>— </a:t>
            </a:r>
            <a:fld id="{81D60167-4931-47E6-BA6A-407CBD079E47}" type="slidenum">
              <a:rPr dirty="0"/>
              <a:t>23</a:t>
            </a:fld>
            <a:r>
              <a:rPr spc="-105" dirty="0"/>
              <a:t> </a:t>
            </a:r>
            <a:r>
              <a:rPr dirty="0"/>
              <a:t>—</a:t>
            </a:r>
          </a:p>
        </p:txBody>
      </p:sp>
      <p:sp>
        <p:nvSpPr>
          <p:cNvPr id="3" name="object 3"/>
          <p:cNvSpPr/>
          <p:nvPr/>
        </p:nvSpPr>
        <p:spPr>
          <a:xfrm>
            <a:off x="1127447" y="1196751"/>
            <a:ext cx="1464310" cy="4137660"/>
          </a:xfrm>
          <a:custGeom>
            <a:avLst/>
            <a:gdLst/>
            <a:ahLst/>
            <a:cxnLst/>
            <a:rect l="l" t="t" r="r" b="b"/>
            <a:pathLst>
              <a:path w="1464310" h="4137660">
                <a:moveTo>
                  <a:pt x="0" y="0"/>
                </a:moveTo>
                <a:lnTo>
                  <a:pt x="1463824" y="0"/>
                </a:lnTo>
                <a:lnTo>
                  <a:pt x="1463824" y="4137204"/>
                </a:lnTo>
                <a:lnTo>
                  <a:pt x="0" y="4137204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47117" y="1457924"/>
            <a:ext cx="4090670" cy="3699510"/>
          </a:xfrm>
          <a:custGeom>
            <a:avLst/>
            <a:gdLst/>
            <a:ahLst/>
            <a:cxnLst/>
            <a:rect l="l" t="t" r="r" b="b"/>
            <a:pathLst>
              <a:path w="4090670" h="3699510">
                <a:moveTo>
                  <a:pt x="0" y="0"/>
                </a:moveTo>
                <a:lnTo>
                  <a:pt x="4090433" y="0"/>
                </a:lnTo>
                <a:lnTo>
                  <a:pt x="4090433" y="3699170"/>
                </a:lnTo>
                <a:lnTo>
                  <a:pt x="0" y="369917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62507" y="1196751"/>
            <a:ext cx="1511300" cy="4246245"/>
          </a:xfrm>
          <a:custGeom>
            <a:avLst/>
            <a:gdLst/>
            <a:ahLst/>
            <a:cxnLst/>
            <a:rect l="l" t="t" r="r" b="b"/>
            <a:pathLst>
              <a:path w="1511300" h="4246245">
                <a:moveTo>
                  <a:pt x="0" y="0"/>
                </a:moveTo>
                <a:lnTo>
                  <a:pt x="1511123" y="0"/>
                </a:lnTo>
                <a:lnTo>
                  <a:pt x="1511123" y="4246159"/>
                </a:lnTo>
                <a:lnTo>
                  <a:pt x="0" y="4246159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497568" y="1499616"/>
            <a:ext cx="1045464" cy="80467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49383" y="1749551"/>
            <a:ext cx="938783" cy="44196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555243" y="1625757"/>
            <a:ext cx="929005" cy="599440"/>
          </a:xfrm>
          <a:custGeom>
            <a:avLst/>
            <a:gdLst/>
            <a:ahLst/>
            <a:cxnLst/>
            <a:rect l="l" t="t" r="r" b="b"/>
            <a:pathLst>
              <a:path w="929004" h="599439">
                <a:moveTo>
                  <a:pt x="0" y="0"/>
                </a:moveTo>
                <a:lnTo>
                  <a:pt x="0" y="513791"/>
                </a:lnTo>
                <a:lnTo>
                  <a:pt x="6078" y="527681"/>
                </a:lnTo>
                <a:lnTo>
                  <a:pt x="51838" y="553144"/>
                </a:lnTo>
                <a:lnTo>
                  <a:pt x="89607" y="564364"/>
                </a:lnTo>
                <a:lnTo>
                  <a:pt x="136027" y="574342"/>
                </a:lnTo>
                <a:lnTo>
                  <a:pt x="190142" y="582901"/>
                </a:lnTo>
                <a:lnTo>
                  <a:pt x="250996" y="589865"/>
                </a:lnTo>
                <a:lnTo>
                  <a:pt x="317632" y="595057"/>
                </a:lnTo>
                <a:lnTo>
                  <a:pt x="389095" y="598302"/>
                </a:lnTo>
                <a:lnTo>
                  <a:pt x="464428" y="599423"/>
                </a:lnTo>
                <a:lnTo>
                  <a:pt x="539761" y="598302"/>
                </a:lnTo>
                <a:lnTo>
                  <a:pt x="611224" y="595057"/>
                </a:lnTo>
                <a:lnTo>
                  <a:pt x="677860" y="589865"/>
                </a:lnTo>
                <a:lnTo>
                  <a:pt x="738714" y="582901"/>
                </a:lnTo>
                <a:lnTo>
                  <a:pt x="792829" y="574342"/>
                </a:lnTo>
                <a:lnTo>
                  <a:pt x="839249" y="564364"/>
                </a:lnTo>
                <a:lnTo>
                  <a:pt x="877018" y="553144"/>
                </a:lnTo>
                <a:lnTo>
                  <a:pt x="922779" y="527681"/>
                </a:lnTo>
                <a:lnTo>
                  <a:pt x="928857" y="513791"/>
                </a:lnTo>
                <a:lnTo>
                  <a:pt x="928857" y="85632"/>
                </a:lnTo>
                <a:lnTo>
                  <a:pt x="464428" y="85632"/>
                </a:lnTo>
                <a:lnTo>
                  <a:pt x="389095" y="84511"/>
                </a:lnTo>
                <a:lnTo>
                  <a:pt x="317632" y="81266"/>
                </a:lnTo>
                <a:lnTo>
                  <a:pt x="250996" y="76074"/>
                </a:lnTo>
                <a:lnTo>
                  <a:pt x="190142" y="69110"/>
                </a:lnTo>
                <a:lnTo>
                  <a:pt x="136027" y="60551"/>
                </a:lnTo>
                <a:lnTo>
                  <a:pt x="89607" y="50573"/>
                </a:lnTo>
                <a:lnTo>
                  <a:pt x="51838" y="39353"/>
                </a:lnTo>
                <a:lnTo>
                  <a:pt x="6078" y="13890"/>
                </a:lnTo>
                <a:lnTo>
                  <a:pt x="0" y="0"/>
                </a:lnTo>
                <a:close/>
              </a:path>
              <a:path w="929004" h="599439">
                <a:moveTo>
                  <a:pt x="928857" y="0"/>
                </a:moveTo>
                <a:lnTo>
                  <a:pt x="877018" y="39353"/>
                </a:lnTo>
                <a:lnTo>
                  <a:pt x="839249" y="50573"/>
                </a:lnTo>
                <a:lnTo>
                  <a:pt x="792829" y="60551"/>
                </a:lnTo>
                <a:lnTo>
                  <a:pt x="738714" y="69110"/>
                </a:lnTo>
                <a:lnTo>
                  <a:pt x="677860" y="76074"/>
                </a:lnTo>
                <a:lnTo>
                  <a:pt x="611224" y="81266"/>
                </a:lnTo>
                <a:lnTo>
                  <a:pt x="539761" y="84511"/>
                </a:lnTo>
                <a:lnTo>
                  <a:pt x="464428" y="85632"/>
                </a:lnTo>
                <a:lnTo>
                  <a:pt x="928857" y="85632"/>
                </a:lnTo>
                <a:lnTo>
                  <a:pt x="928857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555243" y="1540126"/>
            <a:ext cx="929005" cy="171450"/>
          </a:xfrm>
          <a:custGeom>
            <a:avLst/>
            <a:gdLst/>
            <a:ahLst/>
            <a:cxnLst/>
            <a:rect l="l" t="t" r="r" b="b"/>
            <a:pathLst>
              <a:path w="929004" h="171450">
                <a:moveTo>
                  <a:pt x="464428" y="0"/>
                </a:moveTo>
                <a:lnTo>
                  <a:pt x="389095" y="1120"/>
                </a:lnTo>
                <a:lnTo>
                  <a:pt x="317632" y="4365"/>
                </a:lnTo>
                <a:lnTo>
                  <a:pt x="250996" y="9558"/>
                </a:lnTo>
                <a:lnTo>
                  <a:pt x="190142" y="16521"/>
                </a:lnTo>
                <a:lnTo>
                  <a:pt x="136027" y="25080"/>
                </a:lnTo>
                <a:lnTo>
                  <a:pt x="89607" y="35058"/>
                </a:lnTo>
                <a:lnTo>
                  <a:pt x="51838" y="46278"/>
                </a:lnTo>
                <a:lnTo>
                  <a:pt x="6078" y="71741"/>
                </a:lnTo>
                <a:lnTo>
                  <a:pt x="0" y="85631"/>
                </a:lnTo>
                <a:lnTo>
                  <a:pt x="6078" y="99521"/>
                </a:lnTo>
                <a:lnTo>
                  <a:pt x="51838" y="124984"/>
                </a:lnTo>
                <a:lnTo>
                  <a:pt x="89607" y="136204"/>
                </a:lnTo>
                <a:lnTo>
                  <a:pt x="136027" y="146182"/>
                </a:lnTo>
                <a:lnTo>
                  <a:pt x="190142" y="154741"/>
                </a:lnTo>
                <a:lnTo>
                  <a:pt x="250996" y="161705"/>
                </a:lnTo>
                <a:lnTo>
                  <a:pt x="317632" y="166897"/>
                </a:lnTo>
                <a:lnTo>
                  <a:pt x="389095" y="170142"/>
                </a:lnTo>
                <a:lnTo>
                  <a:pt x="464428" y="171263"/>
                </a:lnTo>
                <a:lnTo>
                  <a:pt x="539761" y="170142"/>
                </a:lnTo>
                <a:lnTo>
                  <a:pt x="611224" y="166897"/>
                </a:lnTo>
                <a:lnTo>
                  <a:pt x="677860" y="161705"/>
                </a:lnTo>
                <a:lnTo>
                  <a:pt x="738714" y="154741"/>
                </a:lnTo>
                <a:lnTo>
                  <a:pt x="792829" y="146182"/>
                </a:lnTo>
                <a:lnTo>
                  <a:pt x="839249" y="136204"/>
                </a:lnTo>
                <a:lnTo>
                  <a:pt x="877018" y="124984"/>
                </a:lnTo>
                <a:lnTo>
                  <a:pt x="922779" y="99521"/>
                </a:lnTo>
                <a:lnTo>
                  <a:pt x="928857" y="85631"/>
                </a:lnTo>
                <a:lnTo>
                  <a:pt x="922779" y="71741"/>
                </a:lnTo>
                <a:lnTo>
                  <a:pt x="877018" y="46278"/>
                </a:lnTo>
                <a:lnTo>
                  <a:pt x="839249" y="35058"/>
                </a:lnTo>
                <a:lnTo>
                  <a:pt x="792829" y="25080"/>
                </a:lnTo>
                <a:lnTo>
                  <a:pt x="738714" y="16521"/>
                </a:lnTo>
                <a:lnTo>
                  <a:pt x="677860" y="9558"/>
                </a:lnTo>
                <a:lnTo>
                  <a:pt x="611224" y="4365"/>
                </a:lnTo>
                <a:lnTo>
                  <a:pt x="539761" y="1120"/>
                </a:lnTo>
                <a:lnTo>
                  <a:pt x="464428" y="0"/>
                </a:lnTo>
                <a:close/>
              </a:path>
            </a:pathLst>
          </a:custGeom>
          <a:solidFill>
            <a:srgbClr val="66A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685502" y="1822196"/>
            <a:ext cx="6692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RAC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494519" y="2676144"/>
            <a:ext cx="1045464" cy="804672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598152" y="2926079"/>
            <a:ext cx="838200" cy="441960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553640" y="2802680"/>
            <a:ext cx="929005" cy="599440"/>
          </a:xfrm>
          <a:custGeom>
            <a:avLst/>
            <a:gdLst/>
            <a:ahLst/>
            <a:cxnLst/>
            <a:rect l="l" t="t" r="r" b="b"/>
            <a:pathLst>
              <a:path w="929004" h="599439">
                <a:moveTo>
                  <a:pt x="0" y="0"/>
                </a:moveTo>
                <a:lnTo>
                  <a:pt x="0" y="513789"/>
                </a:lnTo>
                <a:lnTo>
                  <a:pt x="6078" y="527679"/>
                </a:lnTo>
                <a:lnTo>
                  <a:pt x="51838" y="553142"/>
                </a:lnTo>
                <a:lnTo>
                  <a:pt x="89607" y="564363"/>
                </a:lnTo>
                <a:lnTo>
                  <a:pt x="136028" y="574341"/>
                </a:lnTo>
                <a:lnTo>
                  <a:pt x="190143" y="582900"/>
                </a:lnTo>
                <a:lnTo>
                  <a:pt x="250997" y="589864"/>
                </a:lnTo>
                <a:lnTo>
                  <a:pt x="317633" y="595056"/>
                </a:lnTo>
                <a:lnTo>
                  <a:pt x="389096" y="598301"/>
                </a:lnTo>
                <a:lnTo>
                  <a:pt x="464428" y="599422"/>
                </a:lnTo>
                <a:lnTo>
                  <a:pt x="539761" y="598301"/>
                </a:lnTo>
                <a:lnTo>
                  <a:pt x="611224" y="595056"/>
                </a:lnTo>
                <a:lnTo>
                  <a:pt x="677860" y="589864"/>
                </a:lnTo>
                <a:lnTo>
                  <a:pt x="738714" y="582900"/>
                </a:lnTo>
                <a:lnTo>
                  <a:pt x="792829" y="574341"/>
                </a:lnTo>
                <a:lnTo>
                  <a:pt x="839249" y="564363"/>
                </a:lnTo>
                <a:lnTo>
                  <a:pt x="877018" y="553142"/>
                </a:lnTo>
                <a:lnTo>
                  <a:pt x="922779" y="527679"/>
                </a:lnTo>
                <a:lnTo>
                  <a:pt x="928857" y="513789"/>
                </a:lnTo>
                <a:lnTo>
                  <a:pt x="928857" y="85631"/>
                </a:lnTo>
                <a:lnTo>
                  <a:pt x="464428" y="85631"/>
                </a:lnTo>
                <a:lnTo>
                  <a:pt x="389096" y="84510"/>
                </a:lnTo>
                <a:lnTo>
                  <a:pt x="317633" y="81265"/>
                </a:lnTo>
                <a:lnTo>
                  <a:pt x="250997" y="76072"/>
                </a:lnTo>
                <a:lnTo>
                  <a:pt x="190143" y="69109"/>
                </a:lnTo>
                <a:lnTo>
                  <a:pt x="136028" y="60550"/>
                </a:lnTo>
                <a:lnTo>
                  <a:pt x="89607" y="50572"/>
                </a:lnTo>
                <a:lnTo>
                  <a:pt x="51838" y="39352"/>
                </a:lnTo>
                <a:lnTo>
                  <a:pt x="6078" y="13889"/>
                </a:lnTo>
                <a:lnTo>
                  <a:pt x="0" y="0"/>
                </a:lnTo>
                <a:close/>
              </a:path>
              <a:path w="929004" h="599439">
                <a:moveTo>
                  <a:pt x="928857" y="0"/>
                </a:moveTo>
                <a:lnTo>
                  <a:pt x="877018" y="39352"/>
                </a:lnTo>
                <a:lnTo>
                  <a:pt x="839249" y="50572"/>
                </a:lnTo>
                <a:lnTo>
                  <a:pt x="792829" y="60550"/>
                </a:lnTo>
                <a:lnTo>
                  <a:pt x="738714" y="69109"/>
                </a:lnTo>
                <a:lnTo>
                  <a:pt x="677860" y="76072"/>
                </a:lnTo>
                <a:lnTo>
                  <a:pt x="611224" y="81265"/>
                </a:lnTo>
                <a:lnTo>
                  <a:pt x="539761" y="84510"/>
                </a:lnTo>
                <a:lnTo>
                  <a:pt x="464428" y="85631"/>
                </a:lnTo>
                <a:lnTo>
                  <a:pt x="928857" y="85631"/>
                </a:lnTo>
                <a:lnTo>
                  <a:pt x="928857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553640" y="2717048"/>
            <a:ext cx="929005" cy="171450"/>
          </a:xfrm>
          <a:custGeom>
            <a:avLst/>
            <a:gdLst/>
            <a:ahLst/>
            <a:cxnLst/>
            <a:rect l="l" t="t" r="r" b="b"/>
            <a:pathLst>
              <a:path w="929004" h="171450">
                <a:moveTo>
                  <a:pt x="464428" y="0"/>
                </a:moveTo>
                <a:lnTo>
                  <a:pt x="389096" y="1120"/>
                </a:lnTo>
                <a:lnTo>
                  <a:pt x="317633" y="4365"/>
                </a:lnTo>
                <a:lnTo>
                  <a:pt x="250997" y="9558"/>
                </a:lnTo>
                <a:lnTo>
                  <a:pt x="190143" y="16522"/>
                </a:lnTo>
                <a:lnTo>
                  <a:pt x="136028" y="25081"/>
                </a:lnTo>
                <a:lnTo>
                  <a:pt x="89607" y="35058"/>
                </a:lnTo>
                <a:lnTo>
                  <a:pt x="51838" y="46279"/>
                </a:lnTo>
                <a:lnTo>
                  <a:pt x="6078" y="71742"/>
                </a:lnTo>
                <a:lnTo>
                  <a:pt x="0" y="85632"/>
                </a:lnTo>
                <a:lnTo>
                  <a:pt x="6078" y="99521"/>
                </a:lnTo>
                <a:lnTo>
                  <a:pt x="51838" y="124984"/>
                </a:lnTo>
                <a:lnTo>
                  <a:pt x="89607" y="136204"/>
                </a:lnTo>
                <a:lnTo>
                  <a:pt x="136028" y="146182"/>
                </a:lnTo>
                <a:lnTo>
                  <a:pt x="190143" y="154741"/>
                </a:lnTo>
                <a:lnTo>
                  <a:pt x="250997" y="161705"/>
                </a:lnTo>
                <a:lnTo>
                  <a:pt x="317633" y="166897"/>
                </a:lnTo>
                <a:lnTo>
                  <a:pt x="389096" y="170142"/>
                </a:lnTo>
                <a:lnTo>
                  <a:pt x="464428" y="171263"/>
                </a:lnTo>
                <a:lnTo>
                  <a:pt x="539761" y="170142"/>
                </a:lnTo>
                <a:lnTo>
                  <a:pt x="611224" y="166897"/>
                </a:lnTo>
                <a:lnTo>
                  <a:pt x="677860" y="161705"/>
                </a:lnTo>
                <a:lnTo>
                  <a:pt x="738714" y="154741"/>
                </a:lnTo>
                <a:lnTo>
                  <a:pt x="792829" y="146182"/>
                </a:lnTo>
                <a:lnTo>
                  <a:pt x="839249" y="136204"/>
                </a:lnTo>
                <a:lnTo>
                  <a:pt x="877018" y="124984"/>
                </a:lnTo>
                <a:lnTo>
                  <a:pt x="922779" y="99521"/>
                </a:lnTo>
                <a:lnTo>
                  <a:pt x="928857" y="85632"/>
                </a:lnTo>
                <a:lnTo>
                  <a:pt x="922779" y="71742"/>
                </a:lnTo>
                <a:lnTo>
                  <a:pt x="877018" y="46279"/>
                </a:lnTo>
                <a:lnTo>
                  <a:pt x="839249" y="35058"/>
                </a:lnTo>
                <a:lnTo>
                  <a:pt x="792829" y="25081"/>
                </a:lnTo>
                <a:lnTo>
                  <a:pt x="738714" y="16522"/>
                </a:lnTo>
                <a:lnTo>
                  <a:pt x="677860" y="9558"/>
                </a:lnTo>
                <a:lnTo>
                  <a:pt x="611224" y="4365"/>
                </a:lnTo>
                <a:lnTo>
                  <a:pt x="539761" y="1120"/>
                </a:lnTo>
                <a:lnTo>
                  <a:pt x="464428" y="0"/>
                </a:lnTo>
                <a:close/>
              </a:path>
            </a:pathLst>
          </a:custGeom>
          <a:solidFill>
            <a:srgbClr val="66A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733905" y="2998723"/>
            <a:ext cx="5676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SS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QL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494519" y="3855720"/>
            <a:ext cx="1045464" cy="801624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598152" y="4102608"/>
            <a:ext cx="838200" cy="441959"/>
          </a:xfrm>
          <a:prstGeom prst="rect">
            <a:avLst/>
          </a:prstGeom>
          <a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553640" y="3979602"/>
            <a:ext cx="929005" cy="599440"/>
          </a:xfrm>
          <a:custGeom>
            <a:avLst/>
            <a:gdLst/>
            <a:ahLst/>
            <a:cxnLst/>
            <a:rect l="l" t="t" r="r" b="b"/>
            <a:pathLst>
              <a:path w="929004" h="599439">
                <a:moveTo>
                  <a:pt x="0" y="0"/>
                </a:moveTo>
                <a:lnTo>
                  <a:pt x="0" y="513791"/>
                </a:lnTo>
                <a:lnTo>
                  <a:pt x="6078" y="527680"/>
                </a:lnTo>
                <a:lnTo>
                  <a:pt x="51838" y="553143"/>
                </a:lnTo>
                <a:lnTo>
                  <a:pt x="89607" y="564363"/>
                </a:lnTo>
                <a:lnTo>
                  <a:pt x="136028" y="574341"/>
                </a:lnTo>
                <a:lnTo>
                  <a:pt x="190143" y="582900"/>
                </a:lnTo>
                <a:lnTo>
                  <a:pt x="250997" y="589864"/>
                </a:lnTo>
                <a:lnTo>
                  <a:pt x="317633" y="595056"/>
                </a:lnTo>
                <a:lnTo>
                  <a:pt x="389096" y="598301"/>
                </a:lnTo>
                <a:lnTo>
                  <a:pt x="464428" y="599422"/>
                </a:lnTo>
                <a:lnTo>
                  <a:pt x="539761" y="598301"/>
                </a:lnTo>
                <a:lnTo>
                  <a:pt x="611224" y="595056"/>
                </a:lnTo>
                <a:lnTo>
                  <a:pt x="677860" y="589864"/>
                </a:lnTo>
                <a:lnTo>
                  <a:pt x="738714" y="582900"/>
                </a:lnTo>
                <a:lnTo>
                  <a:pt x="792829" y="574341"/>
                </a:lnTo>
                <a:lnTo>
                  <a:pt x="839249" y="564363"/>
                </a:lnTo>
                <a:lnTo>
                  <a:pt x="877018" y="553143"/>
                </a:lnTo>
                <a:lnTo>
                  <a:pt x="922779" y="527680"/>
                </a:lnTo>
                <a:lnTo>
                  <a:pt x="928857" y="513791"/>
                </a:lnTo>
                <a:lnTo>
                  <a:pt x="928857" y="85632"/>
                </a:lnTo>
                <a:lnTo>
                  <a:pt x="464428" y="85632"/>
                </a:lnTo>
                <a:lnTo>
                  <a:pt x="389096" y="84511"/>
                </a:lnTo>
                <a:lnTo>
                  <a:pt x="317633" y="81266"/>
                </a:lnTo>
                <a:lnTo>
                  <a:pt x="250997" y="76074"/>
                </a:lnTo>
                <a:lnTo>
                  <a:pt x="190143" y="69110"/>
                </a:lnTo>
                <a:lnTo>
                  <a:pt x="136028" y="60551"/>
                </a:lnTo>
                <a:lnTo>
                  <a:pt x="89607" y="50573"/>
                </a:lnTo>
                <a:lnTo>
                  <a:pt x="51838" y="39353"/>
                </a:lnTo>
                <a:lnTo>
                  <a:pt x="6078" y="13890"/>
                </a:lnTo>
                <a:lnTo>
                  <a:pt x="0" y="0"/>
                </a:lnTo>
                <a:close/>
              </a:path>
              <a:path w="929004" h="599439">
                <a:moveTo>
                  <a:pt x="928857" y="0"/>
                </a:moveTo>
                <a:lnTo>
                  <a:pt x="877018" y="39353"/>
                </a:lnTo>
                <a:lnTo>
                  <a:pt x="839249" y="50573"/>
                </a:lnTo>
                <a:lnTo>
                  <a:pt x="792829" y="60551"/>
                </a:lnTo>
                <a:lnTo>
                  <a:pt x="738714" y="69110"/>
                </a:lnTo>
                <a:lnTo>
                  <a:pt x="677860" y="76074"/>
                </a:lnTo>
                <a:lnTo>
                  <a:pt x="611224" y="81266"/>
                </a:lnTo>
                <a:lnTo>
                  <a:pt x="539761" y="84511"/>
                </a:lnTo>
                <a:lnTo>
                  <a:pt x="464428" y="85632"/>
                </a:lnTo>
                <a:lnTo>
                  <a:pt x="928857" y="85632"/>
                </a:lnTo>
                <a:lnTo>
                  <a:pt x="928857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553640" y="3893969"/>
            <a:ext cx="929005" cy="171450"/>
          </a:xfrm>
          <a:custGeom>
            <a:avLst/>
            <a:gdLst/>
            <a:ahLst/>
            <a:cxnLst/>
            <a:rect l="l" t="t" r="r" b="b"/>
            <a:pathLst>
              <a:path w="929004" h="171450">
                <a:moveTo>
                  <a:pt x="464428" y="0"/>
                </a:moveTo>
                <a:lnTo>
                  <a:pt x="389096" y="1120"/>
                </a:lnTo>
                <a:lnTo>
                  <a:pt x="317633" y="4365"/>
                </a:lnTo>
                <a:lnTo>
                  <a:pt x="250997" y="9558"/>
                </a:lnTo>
                <a:lnTo>
                  <a:pt x="190143" y="16522"/>
                </a:lnTo>
                <a:lnTo>
                  <a:pt x="136028" y="25081"/>
                </a:lnTo>
                <a:lnTo>
                  <a:pt x="89607" y="35058"/>
                </a:lnTo>
                <a:lnTo>
                  <a:pt x="51838" y="46279"/>
                </a:lnTo>
                <a:lnTo>
                  <a:pt x="6078" y="71742"/>
                </a:lnTo>
                <a:lnTo>
                  <a:pt x="0" y="85632"/>
                </a:lnTo>
                <a:lnTo>
                  <a:pt x="6078" y="99522"/>
                </a:lnTo>
                <a:lnTo>
                  <a:pt x="51838" y="124985"/>
                </a:lnTo>
                <a:lnTo>
                  <a:pt x="89607" y="136205"/>
                </a:lnTo>
                <a:lnTo>
                  <a:pt x="136028" y="146183"/>
                </a:lnTo>
                <a:lnTo>
                  <a:pt x="190143" y="154742"/>
                </a:lnTo>
                <a:lnTo>
                  <a:pt x="250997" y="161706"/>
                </a:lnTo>
                <a:lnTo>
                  <a:pt x="317633" y="166899"/>
                </a:lnTo>
                <a:lnTo>
                  <a:pt x="389096" y="170143"/>
                </a:lnTo>
                <a:lnTo>
                  <a:pt x="464428" y="171264"/>
                </a:lnTo>
                <a:lnTo>
                  <a:pt x="539761" y="170143"/>
                </a:lnTo>
                <a:lnTo>
                  <a:pt x="611224" y="166899"/>
                </a:lnTo>
                <a:lnTo>
                  <a:pt x="677860" y="161706"/>
                </a:lnTo>
                <a:lnTo>
                  <a:pt x="738714" y="154742"/>
                </a:lnTo>
                <a:lnTo>
                  <a:pt x="792829" y="146183"/>
                </a:lnTo>
                <a:lnTo>
                  <a:pt x="839249" y="136205"/>
                </a:lnTo>
                <a:lnTo>
                  <a:pt x="877018" y="124985"/>
                </a:lnTo>
                <a:lnTo>
                  <a:pt x="922779" y="99522"/>
                </a:lnTo>
                <a:lnTo>
                  <a:pt x="928857" y="85632"/>
                </a:lnTo>
                <a:lnTo>
                  <a:pt x="922779" y="71742"/>
                </a:lnTo>
                <a:lnTo>
                  <a:pt x="877018" y="46279"/>
                </a:lnTo>
                <a:lnTo>
                  <a:pt x="839249" y="35058"/>
                </a:lnTo>
                <a:lnTo>
                  <a:pt x="792829" y="25081"/>
                </a:lnTo>
                <a:lnTo>
                  <a:pt x="738714" y="16522"/>
                </a:lnTo>
                <a:lnTo>
                  <a:pt x="677860" y="9558"/>
                </a:lnTo>
                <a:lnTo>
                  <a:pt x="611224" y="4365"/>
                </a:lnTo>
                <a:lnTo>
                  <a:pt x="539761" y="1120"/>
                </a:lnTo>
                <a:lnTo>
                  <a:pt x="464428" y="0"/>
                </a:lnTo>
                <a:close/>
              </a:path>
            </a:pathLst>
          </a:custGeom>
          <a:solidFill>
            <a:srgbClr val="66A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733905" y="4175252"/>
            <a:ext cx="5676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YS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QL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545079" y="2816351"/>
            <a:ext cx="1347216" cy="859536"/>
          </a:xfrm>
          <a:prstGeom prst="rect">
            <a:avLst/>
          </a:prstGeom>
          <a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697479" y="3038855"/>
            <a:ext cx="1042416" cy="484632"/>
          </a:xfrm>
          <a:prstGeom prst="rect">
            <a:avLst/>
          </a:prstGeom>
          <a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605023" y="2855254"/>
            <a:ext cx="1228725" cy="744855"/>
          </a:xfrm>
          <a:custGeom>
            <a:avLst/>
            <a:gdLst/>
            <a:ahLst/>
            <a:cxnLst/>
            <a:rect l="l" t="t" r="r" b="b"/>
            <a:pathLst>
              <a:path w="1228725" h="744854">
                <a:moveTo>
                  <a:pt x="221608" y="0"/>
                </a:moveTo>
                <a:lnTo>
                  <a:pt x="0" y="372178"/>
                </a:lnTo>
                <a:lnTo>
                  <a:pt x="221608" y="744354"/>
                </a:lnTo>
                <a:lnTo>
                  <a:pt x="221608" y="629643"/>
                </a:lnTo>
                <a:lnTo>
                  <a:pt x="1075035" y="629643"/>
                </a:lnTo>
                <a:lnTo>
                  <a:pt x="1228341" y="372178"/>
                </a:lnTo>
                <a:lnTo>
                  <a:pt x="1075036" y="114712"/>
                </a:lnTo>
                <a:lnTo>
                  <a:pt x="221608" y="114712"/>
                </a:lnTo>
                <a:lnTo>
                  <a:pt x="221608" y="0"/>
                </a:lnTo>
                <a:close/>
              </a:path>
              <a:path w="1228725" h="744854">
                <a:moveTo>
                  <a:pt x="1075035" y="629643"/>
                </a:moveTo>
                <a:lnTo>
                  <a:pt x="1006731" y="629643"/>
                </a:lnTo>
                <a:lnTo>
                  <a:pt x="1006731" y="744354"/>
                </a:lnTo>
                <a:lnTo>
                  <a:pt x="1075035" y="629643"/>
                </a:lnTo>
                <a:close/>
              </a:path>
              <a:path w="1228725" h="744854">
                <a:moveTo>
                  <a:pt x="1006731" y="0"/>
                </a:moveTo>
                <a:lnTo>
                  <a:pt x="1006731" y="114712"/>
                </a:lnTo>
                <a:lnTo>
                  <a:pt x="1075036" y="114712"/>
                </a:lnTo>
                <a:lnTo>
                  <a:pt x="1006731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50894" y="3107435"/>
            <a:ext cx="7366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微软雅黑"/>
                <a:cs typeface="微软雅黑"/>
              </a:rPr>
              <a:t>流量解析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331975" y="3023616"/>
            <a:ext cx="1054608" cy="518160"/>
          </a:xfrm>
          <a:prstGeom prst="rect">
            <a:avLst/>
          </a:prstGeom>
          <a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05127" y="2996183"/>
            <a:ext cx="905256" cy="618744"/>
          </a:xfrm>
          <a:prstGeom prst="rect">
            <a:avLst/>
          </a:prstGeom>
          <a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389444" y="3062933"/>
            <a:ext cx="937894" cy="401320"/>
          </a:xfrm>
          <a:prstGeom prst="rect">
            <a:avLst/>
          </a:prstGeom>
          <a:solidFill>
            <a:srgbClr val="0070C0"/>
          </a:solidFill>
        </p:spPr>
        <p:txBody>
          <a:bodyPr vert="horz" wrap="square" lIns="0" tIns="29844" rIns="0" bIns="0" rtlCol="0">
            <a:spAutoFit/>
          </a:bodyPr>
          <a:lstStyle/>
          <a:p>
            <a:pPr marL="316230" marR="156210" indent="-152400">
              <a:lnSpc>
                <a:spcPts val="1390"/>
              </a:lnSpc>
              <a:spcBef>
                <a:spcPts val="234"/>
              </a:spcBef>
            </a:pPr>
            <a:r>
              <a:rPr sz="1200" b="1" dirty="0">
                <a:solidFill>
                  <a:srgbClr val="FFFFFF"/>
                </a:solidFill>
                <a:latin typeface="微软雅黑"/>
                <a:cs typeface="微软雅黑"/>
              </a:rPr>
              <a:t>外部运维 人员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331975" y="1520952"/>
            <a:ext cx="1054608" cy="518160"/>
          </a:xfrm>
          <a:prstGeom prst="rect">
            <a:avLst/>
          </a:prstGeom>
          <a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05127" y="1584960"/>
            <a:ext cx="905256" cy="441960"/>
          </a:xfrm>
          <a:prstGeom prst="rect">
            <a:avLst/>
          </a:prstGeom>
          <a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389444" y="1560678"/>
            <a:ext cx="937894" cy="401320"/>
          </a:xfrm>
          <a:prstGeom prst="rect">
            <a:avLst/>
          </a:prstGeom>
          <a:solidFill>
            <a:srgbClr val="0070C0"/>
          </a:solidFill>
        </p:spPr>
        <p:txBody>
          <a:bodyPr vert="horz" wrap="square" lIns="0" tIns="109220" rIns="0" bIns="0" rtlCol="0">
            <a:spAutoFit/>
          </a:bodyPr>
          <a:lstStyle/>
          <a:p>
            <a:pPr marL="163830">
              <a:lnSpc>
                <a:spcPct val="100000"/>
              </a:lnSpc>
              <a:spcBef>
                <a:spcPts val="860"/>
              </a:spcBef>
            </a:pPr>
            <a:r>
              <a:rPr sz="1200" b="1" dirty="0">
                <a:solidFill>
                  <a:srgbClr val="FFFFFF"/>
                </a:solidFill>
                <a:latin typeface="微软雅黑"/>
                <a:cs typeface="微软雅黑"/>
              </a:rPr>
              <a:t>业务人员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331975" y="3773423"/>
            <a:ext cx="1054608" cy="518159"/>
          </a:xfrm>
          <a:prstGeom prst="rect">
            <a:avLst/>
          </a:prstGeom>
          <a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05127" y="3840479"/>
            <a:ext cx="905256" cy="438912"/>
          </a:xfrm>
          <a:prstGeom prst="rect">
            <a:avLst/>
          </a:prstGeom>
          <a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389444" y="3814061"/>
            <a:ext cx="937894" cy="401320"/>
          </a:xfrm>
          <a:prstGeom prst="rect">
            <a:avLst/>
          </a:prstGeom>
          <a:solidFill>
            <a:srgbClr val="0070C0"/>
          </a:solidFill>
        </p:spPr>
        <p:txBody>
          <a:bodyPr vert="horz" wrap="square" lIns="0" tIns="108585" rIns="0" bIns="0" rtlCol="0">
            <a:spAutoFit/>
          </a:bodyPr>
          <a:lstStyle/>
          <a:p>
            <a:pPr marL="163830">
              <a:lnSpc>
                <a:spcPct val="100000"/>
              </a:lnSpc>
              <a:spcBef>
                <a:spcPts val="855"/>
              </a:spcBef>
            </a:pPr>
            <a:r>
              <a:rPr sz="1200" b="1" dirty="0">
                <a:solidFill>
                  <a:srgbClr val="FFFFFF"/>
                </a:solidFill>
                <a:latin typeface="微软雅黑"/>
                <a:cs typeface="微软雅黑"/>
              </a:rPr>
              <a:t>开发人员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331975" y="2270760"/>
            <a:ext cx="1054608" cy="521208"/>
          </a:xfrm>
          <a:prstGeom prst="rect">
            <a:avLst/>
          </a:prstGeom>
          <a:blipFill>
            <a:blip r:embed="rId1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05127" y="2337816"/>
            <a:ext cx="905256" cy="438912"/>
          </a:xfrm>
          <a:prstGeom prst="rect">
            <a:avLst/>
          </a:prstGeom>
          <a:blipFill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389444" y="2311806"/>
            <a:ext cx="937894" cy="401320"/>
          </a:xfrm>
          <a:prstGeom prst="rect">
            <a:avLst/>
          </a:prstGeom>
          <a:solidFill>
            <a:srgbClr val="0070C0"/>
          </a:solidFill>
        </p:spPr>
        <p:txBody>
          <a:bodyPr vert="horz" wrap="square" lIns="0" tIns="107950" rIns="0" bIns="0" rtlCol="0">
            <a:spAutoFit/>
          </a:bodyPr>
          <a:lstStyle/>
          <a:p>
            <a:pPr marL="163830">
              <a:lnSpc>
                <a:spcPct val="100000"/>
              </a:lnSpc>
              <a:spcBef>
                <a:spcPts val="850"/>
              </a:spcBef>
            </a:pPr>
            <a:r>
              <a:rPr sz="1200" b="1" dirty="0">
                <a:solidFill>
                  <a:srgbClr val="FFFFFF"/>
                </a:solidFill>
                <a:latin typeface="微软雅黑"/>
                <a:cs typeface="微软雅黑"/>
              </a:rPr>
              <a:t>管理人员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331975" y="4526279"/>
            <a:ext cx="1054608" cy="518160"/>
          </a:xfrm>
          <a:prstGeom prst="rect">
            <a:avLst/>
          </a:prstGeom>
          <a:blipFill>
            <a:blip r:embed="rId1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05127" y="4590288"/>
            <a:ext cx="905256" cy="441960"/>
          </a:xfrm>
          <a:prstGeom prst="rect">
            <a:avLst/>
          </a:prstGeom>
          <a:blipFill>
            <a:blip r:embed="rId1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389444" y="4565189"/>
            <a:ext cx="937894" cy="401320"/>
          </a:xfrm>
          <a:prstGeom prst="rect">
            <a:avLst/>
          </a:prstGeom>
          <a:solidFill>
            <a:srgbClr val="0070C0"/>
          </a:solidFill>
        </p:spPr>
        <p:txBody>
          <a:bodyPr vert="horz" wrap="square" lIns="0" tIns="110490" rIns="0" bIns="0" rtlCol="0">
            <a:spAutoFit/>
          </a:bodyPr>
          <a:lstStyle/>
          <a:p>
            <a:pPr marL="163830">
              <a:lnSpc>
                <a:spcPct val="100000"/>
              </a:lnSpc>
              <a:spcBef>
                <a:spcPts val="870"/>
              </a:spcBef>
            </a:pPr>
            <a:r>
              <a:rPr sz="1200" b="1" dirty="0">
                <a:solidFill>
                  <a:srgbClr val="FFFFFF"/>
                </a:solidFill>
                <a:latin typeface="微软雅黑"/>
                <a:cs typeface="微软雅黑"/>
              </a:rPr>
              <a:t>运维人员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928871" y="1932432"/>
            <a:ext cx="1301496" cy="460248"/>
          </a:xfrm>
          <a:prstGeom prst="rect">
            <a:avLst/>
          </a:prstGeom>
          <a:blipFill>
            <a:blip r:embed="rId2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056888" y="1956816"/>
            <a:ext cx="1045463" cy="481584"/>
          </a:xfrm>
          <a:prstGeom prst="rect">
            <a:avLst/>
          </a:prstGeom>
          <a:blipFill>
            <a:blip r:embed="rId2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991117" y="1976650"/>
            <a:ext cx="1176655" cy="332740"/>
          </a:xfrm>
          <a:prstGeom prst="rect">
            <a:avLst/>
          </a:prstGeom>
          <a:solidFill>
            <a:srgbClr val="D9D9D9"/>
          </a:solidFill>
          <a:ln w="9525">
            <a:solidFill>
              <a:srgbClr val="0070C0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232410">
              <a:lnSpc>
                <a:spcPct val="100000"/>
              </a:lnSpc>
              <a:spcBef>
                <a:spcPts val="459"/>
              </a:spcBef>
            </a:pPr>
            <a:r>
              <a:rPr sz="1400" b="1" dirty="0">
                <a:solidFill>
                  <a:srgbClr val="FFFFFF"/>
                </a:solidFill>
                <a:latin typeface="微软雅黑"/>
                <a:cs typeface="微软雅黑"/>
              </a:rPr>
              <a:t>合规准入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245608" y="1932432"/>
            <a:ext cx="1304543" cy="460248"/>
          </a:xfrm>
          <a:prstGeom prst="rect">
            <a:avLst/>
          </a:prstGeom>
          <a:blipFill>
            <a:blip r:embed="rId2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285232" y="1956816"/>
            <a:ext cx="1222247" cy="481584"/>
          </a:xfrm>
          <a:prstGeom prst="rect">
            <a:avLst/>
          </a:prstGeom>
          <a:blipFill>
            <a:blip r:embed="rId2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5309523" y="1976650"/>
            <a:ext cx="1176655" cy="332740"/>
          </a:xfrm>
          <a:prstGeom prst="rect">
            <a:avLst/>
          </a:prstGeom>
          <a:ln w="9525">
            <a:solidFill>
              <a:srgbClr val="0070C0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459"/>
              </a:spcBef>
            </a:pPr>
            <a:r>
              <a:rPr sz="1400" b="1" dirty="0">
                <a:solidFill>
                  <a:srgbClr val="FFFFFF"/>
                </a:solidFill>
                <a:latin typeface="微软雅黑"/>
                <a:cs typeface="微软雅黑"/>
              </a:rPr>
              <a:t>多因素认证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565392" y="1932432"/>
            <a:ext cx="1301496" cy="460248"/>
          </a:xfrm>
          <a:prstGeom prst="rect">
            <a:avLst/>
          </a:prstGeom>
          <a:blipFill>
            <a:blip r:embed="rId2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781800" y="1956816"/>
            <a:ext cx="868679" cy="481584"/>
          </a:xfrm>
          <a:prstGeom prst="rect">
            <a:avLst/>
          </a:prstGeom>
          <a:blipFill>
            <a:blip r:embed="rId2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6627926" y="1976650"/>
            <a:ext cx="1176655" cy="332740"/>
          </a:xfrm>
          <a:prstGeom prst="rect">
            <a:avLst/>
          </a:prstGeom>
          <a:solidFill>
            <a:srgbClr val="D9D9D9"/>
          </a:solidFill>
          <a:ln w="9525">
            <a:solidFill>
              <a:srgbClr val="0070C0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321310">
              <a:lnSpc>
                <a:spcPct val="100000"/>
              </a:lnSpc>
              <a:spcBef>
                <a:spcPts val="459"/>
              </a:spcBef>
            </a:pPr>
            <a:r>
              <a:rPr sz="1400" b="1" dirty="0">
                <a:solidFill>
                  <a:srgbClr val="FFFFFF"/>
                </a:solidFill>
                <a:latin typeface="微软雅黑"/>
                <a:cs typeface="微软雅黑"/>
              </a:rPr>
              <a:t>防撞库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927847" y="2880360"/>
            <a:ext cx="1392936" cy="862583"/>
          </a:xfrm>
          <a:prstGeom prst="rect">
            <a:avLst/>
          </a:prstGeom>
          <a:blipFill>
            <a:blip r:embed="rId2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095488" y="3118104"/>
            <a:ext cx="1057655" cy="441960"/>
          </a:xfrm>
          <a:prstGeom prst="rect">
            <a:avLst/>
          </a:prstGeom>
          <a:blipFill>
            <a:blip r:embed="rId2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985859" y="2920794"/>
            <a:ext cx="1276985" cy="744855"/>
          </a:xfrm>
          <a:custGeom>
            <a:avLst/>
            <a:gdLst/>
            <a:ahLst/>
            <a:cxnLst/>
            <a:rect l="l" t="t" r="r" b="b"/>
            <a:pathLst>
              <a:path w="1276984" h="744854">
                <a:moveTo>
                  <a:pt x="221608" y="0"/>
                </a:moveTo>
                <a:lnTo>
                  <a:pt x="0" y="372177"/>
                </a:lnTo>
                <a:lnTo>
                  <a:pt x="221608" y="744354"/>
                </a:lnTo>
                <a:lnTo>
                  <a:pt x="221608" y="629641"/>
                </a:lnTo>
                <a:lnTo>
                  <a:pt x="1123342" y="629641"/>
                </a:lnTo>
                <a:lnTo>
                  <a:pt x="1276647" y="372177"/>
                </a:lnTo>
                <a:lnTo>
                  <a:pt x="1123342" y="114712"/>
                </a:lnTo>
                <a:lnTo>
                  <a:pt x="221608" y="114712"/>
                </a:lnTo>
                <a:lnTo>
                  <a:pt x="221608" y="0"/>
                </a:lnTo>
                <a:close/>
              </a:path>
              <a:path w="1276984" h="744854">
                <a:moveTo>
                  <a:pt x="1123342" y="629641"/>
                </a:moveTo>
                <a:lnTo>
                  <a:pt x="1055038" y="629641"/>
                </a:lnTo>
                <a:lnTo>
                  <a:pt x="1055038" y="744354"/>
                </a:lnTo>
                <a:lnTo>
                  <a:pt x="1123342" y="629641"/>
                </a:lnTo>
                <a:close/>
              </a:path>
              <a:path w="1276984" h="744854">
                <a:moveTo>
                  <a:pt x="1055038" y="0"/>
                </a:moveTo>
                <a:lnTo>
                  <a:pt x="1055038" y="114712"/>
                </a:lnTo>
                <a:lnTo>
                  <a:pt x="1123342" y="114712"/>
                </a:lnTo>
                <a:lnTo>
                  <a:pt x="1055038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8230482" y="3187700"/>
            <a:ext cx="787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微软雅黑"/>
                <a:cs typeface="微软雅黑"/>
              </a:rPr>
              <a:t>网络包重构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931920" y="1545336"/>
            <a:ext cx="3941064" cy="426720"/>
          </a:xfrm>
          <a:prstGeom prst="rect">
            <a:avLst/>
          </a:prstGeom>
          <a:blipFill>
            <a:blip r:embed="rId2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202935" y="1551432"/>
            <a:ext cx="1399032" cy="484632"/>
          </a:xfrm>
          <a:prstGeom prst="rect">
            <a:avLst/>
          </a:prstGeom>
          <a:blipFill>
            <a:blip r:embed="rId2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3991117" y="1585771"/>
            <a:ext cx="3822700" cy="307975"/>
          </a:xfrm>
          <a:prstGeom prst="rect">
            <a:avLst/>
          </a:prstGeom>
          <a:solidFill>
            <a:srgbClr val="0070C0"/>
          </a:solidFill>
        </p:spPr>
        <p:txBody>
          <a:bodyPr vert="horz" wrap="square" lIns="0" tIns="469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70"/>
              </a:spcBef>
            </a:pPr>
            <a:r>
              <a:rPr sz="1400" b="1" dirty="0">
                <a:solidFill>
                  <a:srgbClr val="FFFFFF"/>
                </a:solidFill>
                <a:latin typeface="微软雅黑"/>
                <a:cs typeface="微软雅黑"/>
              </a:rPr>
              <a:t>数据库防水坝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938015" y="2395727"/>
            <a:ext cx="2621280" cy="460248"/>
          </a:xfrm>
          <a:prstGeom prst="rect">
            <a:avLst/>
          </a:prstGeom>
          <a:blipFill>
            <a:blip r:embed="rId3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370832" y="2420111"/>
            <a:ext cx="1755648" cy="481584"/>
          </a:xfrm>
          <a:prstGeom prst="rect">
            <a:avLst/>
          </a:prstGeom>
          <a:blipFill>
            <a:blip r:embed="rId3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4000399" y="2440829"/>
            <a:ext cx="2494915" cy="332740"/>
          </a:xfrm>
          <a:prstGeom prst="rect">
            <a:avLst/>
          </a:prstGeom>
          <a:solidFill>
            <a:srgbClr val="D9D9D9"/>
          </a:solidFill>
          <a:ln w="9525">
            <a:solidFill>
              <a:srgbClr val="0070C0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marL="535940">
              <a:lnSpc>
                <a:spcPct val="100000"/>
              </a:lnSpc>
              <a:spcBef>
                <a:spcPts val="475"/>
              </a:spcBef>
            </a:pPr>
            <a:r>
              <a:rPr sz="1400" b="1" dirty="0">
                <a:solidFill>
                  <a:srgbClr val="FFFFFF"/>
                </a:solidFill>
                <a:latin typeface="微软雅黑"/>
                <a:cs typeface="微软雅黑"/>
              </a:rPr>
              <a:t>敏感数据分级分类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6574535" y="2395727"/>
            <a:ext cx="1301496" cy="460248"/>
          </a:xfrm>
          <a:prstGeom prst="rect">
            <a:avLst/>
          </a:prstGeom>
          <a:blipFill>
            <a:blip r:embed="rId3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702552" y="2420111"/>
            <a:ext cx="1045463" cy="481584"/>
          </a:xfrm>
          <a:prstGeom prst="rect">
            <a:avLst/>
          </a:prstGeom>
          <a:blipFill>
            <a:blip r:embed="rId3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6637209" y="2440829"/>
            <a:ext cx="1176655" cy="332740"/>
          </a:xfrm>
          <a:prstGeom prst="rect">
            <a:avLst/>
          </a:prstGeom>
          <a:solidFill>
            <a:srgbClr val="D9D9D9"/>
          </a:solidFill>
          <a:ln w="9525">
            <a:solidFill>
              <a:srgbClr val="0070C0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marL="232410">
              <a:lnSpc>
                <a:spcPct val="100000"/>
              </a:lnSpc>
              <a:spcBef>
                <a:spcPts val="475"/>
              </a:spcBef>
            </a:pPr>
            <a:r>
              <a:rPr sz="1400" b="1" dirty="0">
                <a:solidFill>
                  <a:srgbClr val="FFFFFF"/>
                </a:solidFill>
                <a:latin typeface="微软雅黑"/>
                <a:cs typeface="微软雅黑"/>
              </a:rPr>
              <a:t>分权管理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938015" y="2831592"/>
            <a:ext cx="2612136" cy="460248"/>
          </a:xfrm>
          <a:prstGeom prst="rect">
            <a:avLst/>
          </a:prstGeom>
          <a:blipFill>
            <a:blip r:embed="rId3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541520" y="2852927"/>
            <a:ext cx="1402079" cy="484632"/>
          </a:xfrm>
          <a:prstGeom prst="rect">
            <a:avLst/>
          </a:prstGeom>
          <a:blipFill>
            <a:blip r:embed="rId3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4000399" y="2875361"/>
            <a:ext cx="2485390" cy="332740"/>
          </a:xfrm>
          <a:prstGeom prst="rect">
            <a:avLst/>
          </a:prstGeom>
          <a:solidFill>
            <a:srgbClr val="D9D9D9"/>
          </a:solidFill>
          <a:ln w="9525">
            <a:solidFill>
              <a:srgbClr val="0070C0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708660">
              <a:lnSpc>
                <a:spcPct val="100000"/>
              </a:lnSpc>
              <a:spcBef>
                <a:spcPts val="459"/>
              </a:spcBef>
            </a:pPr>
            <a:r>
              <a:rPr sz="1400" b="1" dirty="0">
                <a:solidFill>
                  <a:srgbClr val="FFFFFF"/>
                </a:solidFill>
                <a:latin typeface="微软雅黑"/>
                <a:cs typeface="微软雅黑"/>
              </a:rPr>
              <a:t>运维动态脱敏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6574535" y="2831592"/>
            <a:ext cx="1301496" cy="460248"/>
          </a:xfrm>
          <a:prstGeom prst="rect">
            <a:avLst/>
          </a:prstGeom>
          <a:blipFill>
            <a:blip r:embed="rId3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702552" y="2852927"/>
            <a:ext cx="1045463" cy="484632"/>
          </a:xfrm>
          <a:prstGeom prst="rect">
            <a:avLst/>
          </a:prstGeom>
          <a:blipFill>
            <a:blip r:embed="rId3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6637209" y="2875361"/>
            <a:ext cx="1176655" cy="332740"/>
          </a:xfrm>
          <a:prstGeom prst="rect">
            <a:avLst/>
          </a:prstGeom>
          <a:solidFill>
            <a:srgbClr val="D9D9D9"/>
          </a:solidFill>
          <a:ln w="9525">
            <a:solidFill>
              <a:srgbClr val="0070C0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232410">
              <a:lnSpc>
                <a:spcPct val="100000"/>
              </a:lnSpc>
              <a:spcBef>
                <a:spcPts val="459"/>
              </a:spcBef>
            </a:pPr>
            <a:r>
              <a:rPr sz="1400" b="1" dirty="0">
                <a:solidFill>
                  <a:srgbClr val="FFFFFF"/>
                </a:solidFill>
                <a:latin typeface="微软雅黑"/>
                <a:cs typeface="微软雅黑"/>
              </a:rPr>
              <a:t>访问控制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3938015" y="3264408"/>
            <a:ext cx="2612136" cy="460247"/>
          </a:xfrm>
          <a:prstGeom prst="rect">
            <a:avLst/>
          </a:prstGeom>
          <a:blipFill>
            <a:blip r:embed="rId3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541520" y="3288791"/>
            <a:ext cx="1402079" cy="481584"/>
          </a:xfrm>
          <a:prstGeom prst="rect">
            <a:avLst/>
          </a:prstGeom>
          <a:blipFill>
            <a:blip r:embed="rId3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4000399" y="3309892"/>
            <a:ext cx="2485390" cy="332740"/>
          </a:xfrm>
          <a:prstGeom prst="rect">
            <a:avLst/>
          </a:prstGeom>
          <a:solidFill>
            <a:srgbClr val="D9D9D9"/>
          </a:solidFill>
          <a:ln w="9525">
            <a:solidFill>
              <a:srgbClr val="0070C0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708660">
              <a:lnSpc>
                <a:spcPct val="100000"/>
              </a:lnSpc>
              <a:spcBef>
                <a:spcPts val="470"/>
              </a:spcBef>
            </a:pPr>
            <a:r>
              <a:rPr sz="1400" b="1" dirty="0">
                <a:solidFill>
                  <a:srgbClr val="FFFFFF"/>
                </a:solidFill>
                <a:latin typeface="微软雅黑"/>
                <a:cs typeface="微软雅黑"/>
              </a:rPr>
              <a:t>高危操作防范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6574535" y="3264408"/>
            <a:ext cx="1301496" cy="460247"/>
          </a:xfrm>
          <a:prstGeom prst="rect">
            <a:avLst/>
          </a:prstGeom>
          <a:blipFill>
            <a:blip r:embed="rId4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790943" y="3288791"/>
            <a:ext cx="868679" cy="481584"/>
          </a:xfrm>
          <a:prstGeom prst="rect">
            <a:avLst/>
          </a:prstGeom>
          <a:blipFill>
            <a:blip r:embed="rId4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6637208" y="3309892"/>
            <a:ext cx="1176655" cy="332740"/>
          </a:xfrm>
          <a:prstGeom prst="rect">
            <a:avLst/>
          </a:prstGeom>
          <a:solidFill>
            <a:srgbClr val="D9D9D9"/>
          </a:solidFill>
          <a:ln w="9525">
            <a:solidFill>
              <a:srgbClr val="0070C0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321310">
              <a:lnSpc>
                <a:spcPct val="100000"/>
              </a:lnSpc>
              <a:spcBef>
                <a:spcPts val="470"/>
              </a:spcBef>
            </a:pPr>
            <a:r>
              <a:rPr sz="1400" b="1" dirty="0">
                <a:solidFill>
                  <a:srgbClr val="FFFFFF"/>
                </a:solidFill>
                <a:latin typeface="微软雅黑"/>
                <a:cs typeface="微软雅黑"/>
              </a:rPr>
              <a:t>防篡改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3938015" y="3700271"/>
            <a:ext cx="2612136" cy="460248"/>
          </a:xfrm>
          <a:prstGeom prst="rect">
            <a:avLst/>
          </a:prstGeom>
          <a:blipFill>
            <a:blip r:embed="rId4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541520" y="3721608"/>
            <a:ext cx="1402079" cy="484631"/>
          </a:xfrm>
          <a:prstGeom prst="rect">
            <a:avLst/>
          </a:prstGeom>
          <a:blipFill>
            <a:blip r:embed="rId4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4000399" y="3744426"/>
            <a:ext cx="2485390" cy="332740"/>
          </a:xfrm>
          <a:prstGeom prst="rect">
            <a:avLst/>
          </a:prstGeom>
          <a:solidFill>
            <a:srgbClr val="D9D9D9"/>
          </a:solidFill>
          <a:ln w="9525">
            <a:solidFill>
              <a:srgbClr val="0070C0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708660">
              <a:lnSpc>
                <a:spcPct val="100000"/>
              </a:lnSpc>
              <a:spcBef>
                <a:spcPts val="459"/>
              </a:spcBef>
            </a:pPr>
            <a:r>
              <a:rPr sz="1400" b="1" dirty="0">
                <a:solidFill>
                  <a:srgbClr val="FFFFFF"/>
                </a:solidFill>
                <a:latin typeface="微软雅黑"/>
                <a:cs typeface="微软雅黑"/>
              </a:rPr>
              <a:t>安全管理工单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6574535" y="3700271"/>
            <a:ext cx="1301496" cy="460248"/>
          </a:xfrm>
          <a:prstGeom prst="rect">
            <a:avLst/>
          </a:prstGeom>
          <a:blipFill>
            <a:blip r:embed="rId4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702552" y="3721608"/>
            <a:ext cx="1045463" cy="484631"/>
          </a:xfrm>
          <a:prstGeom prst="rect">
            <a:avLst/>
          </a:prstGeom>
          <a:blipFill>
            <a:blip r:embed="rId4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6637208" y="3744426"/>
            <a:ext cx="1176655" cy="332740"/>
          </a:xfrm>
          <a:prstGeom prst="rect">
            <a:avLst/>
          </a:prstGeom>
          <a:solidFill>
            <a:srgbClr val="D9D9D9"/>
          </a:solidFill>
          <a:ln w="9525">
            <a:solidFill>
              <a:srgbClr val="0070C0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232410">
              <a:lnSpc>
                <a:spcPct val="100000"/>
              </a:lnSpc>
              <a:spcBef>
                <a:spcPts val="459"/>
              </a:spcBef>
            </a:pPr>
            <a:r>
              <a:rPr sz="1400" b="1" dirty="0">
                <a:solidFill>
                  <a:srgbClr val="FFFFFF"/>
                </a:solidFill>
                <a:latin typeface="微软雅黑"/>
                <a:cs typeface="微软雅黑"/>
              </a:rPr>
              <a:t>运维审计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3922776" y="4175759"/>
            <a:ext cx="3941064" cy="423671"/>
          </a:xfrm>
          <a:prstGeom prst="rect">
            <a:avLst/>
          </a:prstGeom>
          <a:blipFill>
            <a:blip r:embed="rId4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282184" y="4178808"/>
            <a:ext cx="1222247" cy="484631"/>
          </a:xfrm>
          <a:prstGeom prst="rect">
            <a:avLst/>
          </a:prstGeom>
          <a:blipFill>
            <a:blip r:embed="rId4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3981834" y="4213904"/>
            <a:ext cx="3822700" cy="307975"/>
          </a:xfrm>
          <a:prstGeom prst="rect">
            <a:avLst/>
          </a:prstGeom>
          <a:solidFill>
            <a:srgbClr val="0070C0"/>
          </a:solidFill>
        </p:spPr>
        <p:txBody>
          <a:bodyPr vert="horz" wrap="square" lIns="0" tIns="457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sz="1400" b="1" dirty="0">
                <a:solidFill>
                  <a:srgbClr val="FFFFFF"/>
                </a:solidFill>
                <a:latin typeface="微软雅黑"/>
                <a:cs typeface="微软雅黑"/>
              </a:rPr>
              <a:t>数据库审计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3928871" y="4562855"/>
            <a:ext cx="1301496" cy="460248"/>
          </a:xfrm>
          <a:prstGeom prst="rect">
            <a:avLst/>
          </a:prstGeom>
          <a:blipFill>
            <a:blip r:embed="rId4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056888" y="4587240"/>
            <a:ext cx="1045463" cy="481584"/>
          </a:xfrm>
          <a:prstGeom prst="rect">
            <a:avLst/>
          </a:prstGeom>
          <a:blipFill>
            <a:blip r:embed="rId4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3991117" y="4608521"/>
            <a:ext cx="1176655" cy="332740"/>
          </a:xfrm>
          <a:prstGeom prst="rect">
            <a:avLst/>
          </a:prstGeom>
          <a:solidFill>
            <a:srgbClr val="D9D9D9"/>
          </a:solidFill>
          <a:ln w="9525">
            <a:solidFill>
              <a:srgbClr val="0070C0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232410">
              <a:lnSpc>
                <a:spcPct val="100000"/>
              </a:lnSpc>
              <a:spcBef>
                <a:spcPts val="470"/>
              </a:spcBef>
            </a:pPr>
            <a:r>
              <a:rPr sz="1400" b="1" dirty="0">
                <a:solidFill>
                  <a:srgbClr val="FFFFFF"/>
                </a:solidFill>
                <a:latin typeface="微软雅黑"/>
                <a:cs typeface="微软雅黑"/>
              </a:rPr>
              <a:t>全面审计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5245608" y="4562855"/>
            <a:ext cx="1304543" cy="460248"/>
          </a:xfrm>
          <a:prstGeom prst="rect">
            <a:avLst/>
          </a:prstGeom>
          <a:blipFill>
            <a:blip r:embed="rId5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376671" y="4587240"/>
            <a:ext cx="1042415" cy="481584"/>
          </a:xfrm>
          <a:prstGeom prst="rect">
            <a:avLst/>
          </a:prstGeom>
          <a:blipFill>
            <a:blip r:embed="rId5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5309522" y="4608521"/>
            <a:ext cx="1176655" cy="332740"/>
          </a:xfrm>
          <a:prstGeom prst="rect">
            <a:avLst/>
          </a:prstGeom>
          <a:solidFill>
            <a:srgbClr val="D9D9D9"/>
          </a:solidFill>
          <a:ln w="9525">
            <a:solidFill>
              <a:srgbClr val="0070C0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232410">
              <a:lnSpc>
                <a:spcPct val="100000"/>
              </a:lnSpc>
              <a:spcBef>
                <a:spcPts val="470"/>
              </a:spcBef>
            </a:pPr>
            <a:r>
              <a:rPr sz="1400" b="1" dirty="0">
                <a:solidFill>
                  <a:srgbClr val="FFFFFF"/>
                </a:solidFill>
                <a:latin typeface="微软雅黑"/>
                <a:cs typeface="微软雅黑"/>
              </a:rPr>
              <a:t>精确审计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6565392" y="4562855"/>
            <a:ext cx="1301496" cy="460248"/>
          </a:xfrm>
          <a:prstGeom prst="rect">
            <a:avLst/>
          </a:prstGeom>
          <a:blipFill>
            <a:blip r:embed="rId5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611111" y="4599432"/>
            <a:ext cx="1210055" cy="441959"/>
          </a:xfrm>
          <a:prstGeom prst="rect">
            <a:avLst/>
          </a:prstGeom>
          <a:blipFill>
            <a:blip r:embed="rId5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6627925" y="4608521"/>
            <a:ext cx="1176655" cy="332740"/>
          </a:xfrm>
          <a:prstGeom prst="rect">
            <a:avLst/>
          </a:prstGeom>
          <a:solidFill>
            <a:srgbClr val="D9D9D9"/>
          </a:solidFill>
          <a:ln w="9525">
            <a:solidFill>
              <a:srgbClr val="0070C0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130810">
              <a:lnSpc>
                <a:spcPct val="100000"/>
              </a:lnSpc>
              <a:spcBef>
                <a:spcPts val="600"/>
              </a:spcBef>
            </a:pPr>
            <a:r>
              <a:rPr sz="1200" b="1" dirty="0">
                <a:solidFill>
                  <a:srgbClr val="FFFFFF"/>
                </a:solidFill>
                <a:latin typeface="微软雅黑"/>
                <a:cs typeface="微软雅黑"/>
              </a:rPr>
              <a:t>未知威胁告警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9983455" y="4613879"/>
            <a:ext cx="69225" cy="467847"/>
          </a:xfrm>
          <a:prstGeom prst="rect">
            <a:avLst/>
          </a:prstGeom>
          <a:blipFill>
            <a:blip r:embed="rId5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250652" y="6516491"/>
            <a:ext cx="1362710" cy="21672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endParaRPr sz="12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3544" y="2560320"/>
            <a:ext cx="1560576" cy="1566671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84741" y="2622908"/>
            <a:ext cx="1328456" cy="1333045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84740" y="2622908"/>
            <a:ext cx="1329055" cy="1333500"/>
          </a:xfrm>
          <a:custGeom>
            <a:avLst/>
            <a:gdLst/>
            <a:ahLst/>
            <a:cxnLst/>
            <a:rect l="l" t="t" r="r" b="b"/>
            <a:pathLst>
              <a:path w="1329055" h="1333500">
                <a:moveTo>
                  <a:pt x="0" y="666522"/>
                </a:moveTo>
                <a:lnTo>
                  <a:pt x="1667" y="618922"/>
                </a:lnTo>
                <a:lnTo>
                  <a:pt x="6596" y="572225"/>
                </a:lnTo>
                <a:lnTo>
                  <a:pt x="14672" y="526544"/>
                </a:lnTo>
                <a:lnTo>
                  <a:pt x="25784" y="481992"/>
                </a:lnTo>
                <a:lnTo>
                  <a:pt x="39820" y="438681"/>
                </a:lnTo>
                <a:lnTo>
                  <a:pt x="56667" y="396726"/>
                </a:lnTo>
                <a:lnTo>
                  <a:pt x="76212" y="356237"/>
                </a:lnTo>
                <a:lnTo>
                  <a:pt x="98344" y="317328"/>
                </a:lnTo>
                <a:lnTo>
                  <a:pt x="122949" y="280113"/>
                </a:lnTo>
                <a:lnTo>
                  <a:pt x="149916" y="244702"/>
                </a:lnTo>
                <a:lnTo>
                  <a:pt x="179131" y="211211"/>
                </a:lnTo>
                <a:lnTo>
                  <a:pt x="210484" y="179750"/>
                </a:lnTo>
                <a:lnTo>
                  <a:pt x="243860" y="150434"/>
                </a:lnTo>
                <a:lnTo>
                  <a:pt x="279148" y="123374"/>
                </a:lnTo>
                <a:lnTo>
                  <a:pt x="316236" y="98683"/>
                </a:lnTo>
                <a:lnTo>
                  <a:pt x="355011" y="76475"/>
                </a:lnTo>
                <a:lnTo>
                  <a:pt x="395360" y="56863"/>
                </a:lnTo>
                <a:lnTo>
                  <a:pt x="437171" y="39958"/>
                </a:lnTo>
                <a:lnTo>
                  <a:pt x="480333" y="25874"/>
                </a:lnTo>
                <a:lnTo>
                  <a:pt x="524731" y="14723"/>
                </a:lnTo>
                <a:lnTo>
                  <a:pt x="570255" y="6618"/>
                </a:lnTo>
                <a:lnTo>
                  <a:pt x="616791" y="1673"/>
                </a:lnTo>
                <a:lnTo>
                  <a:pt x="664228" y="0"/>
                </a:lnTo>
                <a:lnTo>
                  <a:pt x="711664" y="1673"/>
                </a:lnTo>
                <a:lnTo>
                  <a:pt x="758200" y="6618"/>
                </a:lnTo>
                <a:lnTo>
                  <a:pt x="803724" y="14723"/>
                </a:lnTo>
                <a:lnTo>
                  <a:pt x="848123" y="25874"/>
                </a:lnTo>
                <a:lnTo>
                  <a:pt x="891284" y="39958"/>
                </a:lnTo>
                <a:lnTo>
                  <a:pt x="933095" y="56863"/>
                </a:lnTo>
                <a:lnTo>
                  <a:pt x="973444" y="76475"/>
                </a:lnTo>
                <a:lnTo>
                  <a:pt x="1012219" y="98683"/>
                </a:lnTo>
                <a:lnTo>
                  <a:pt x="1049307" y="123374"/>
                </a:lnTo>
                <a:lnTo>
                  <a:pt x="1084595" y="150434"/>
                </a:lnTo>
                <a:lnTo>
                  <a:pt x="1117971" y="179750"/>
                </a:lnTo>
                <a:lnTo>
                  <a:pt x="1149324" y="211211"/>
                </a:lnTo>
                <a:lnTo>
                  <a:pt x="1178539" y="244702"/>
                </a:lnTo>
                <a:lnTo>
                  <a:pt x="1205506" y="280113"/>
                </a:lnTo>
                <a:lnTo>
                  <a:pt x="1230111" y="317328"/>
                </a:lnTo>
                <a:lnTo>
                  <a:pt x="1252243" y="356237"/>
                </a:lnTo>
                <a:lnTo>
                  <a:pt x="1271788" y="396726"/>
                </a:lnTo>
                <a:lnTo>
                  <a:pt x="1288635" y="438681"/>
                </a:lnTo>
                <a:lnTo>
                  <a:pt x="1302671" y="481992"/>
                </a:lnTo>
                <a:lnTo>
                  <a:pt x="1313783" y="526544"/>
                </a:lnTo>
                <a:lnTo>
                  <a:pt x="1321859" y="572225"/>
                </a:lnTo>
                <a:lnTo>
                  <a:pt x="1326788" y="618922"/>
                </a:lnTo>
                <a:lnTo>
                  <a:pt x="1328456" y="666522"/>
                </a:lnTo>
                <a:lnTo>
                  <a:pt x="1326788" y="714122"/>
                </a:lnTo>
                <a:lnTo>
                  <a:pt x="1321859" y="760819"/>
                </a:lnTo>
                <a:lnTo>
                  <a:pt x="1313783" y="806500"/>
                </a:lnTo>
                <a:lnTo>
                  <a:pt x="1302671" y="851052"/>
                </a:lnTo>
                <a:lnTo>
                  <a:pt x="1288635" y="894363"/>
                </a:lnTo>
                <a:lnTo>
                  <a:pt x="1271788" y="936319"/>
                </a:lnTo>
                <a:lnTo>
                  <a:pt x="1252243" y="976807"/>
                </a:lnTo>
                <a:lnTo>
                  <a:pt x="1230111" y="1015716"/>
                </a:lnTo>
                <a:lnTo>
                  <a:pt x="1205506" y="1052932"/>
                </a:lnTo>
                <a:lnTo>
                  <a:pt x="1178539" y="1088342"/>
                </a:lnTo>
                <a:lnTo>
                  <a:pt x="1149324" y="1121833"/>
                </a:lnTo>
                <a:lnTo>
                  <a:pt x="1117971" y="1153294"/>
                </a:lnTo>
                <a:lnTo>
                  <a:pt x="1084595" y="1182611"/>
                </a:lnTo>
                <a:lnTo>
                  <a:pt x="1049307" y="1209670"/>
                </a:lnTo>
                <a:lnTo>
                  <a:pt x="1012219" y="1234361"/>
                </a:lnTo>
                <a:lnTo>
                  <a:pt x="973444" y="1256569"/>
                </a:lnTo>
                <a:lnTo>
                  <a:pt x="933095" y="1276181"/>
                </a:lnTo>
                <a:lnTo>
                  <a:pt x="891284" y="1293086"/>
                </a:lnTo>
                <a:lnTo>
                  <a:pt x="848123" y="1307171"/>
                </a:lnTo>
                <a:lnTo>
                  <a:pt x="803724" y="1318321"/>
                </a:lnTo>
                <a:lnTo>
                  <a:pt x="758200" y="1326426"/>
                </a:lnTo>
                <a:lnTo>
                  <a:pt x="711664" y="1331371"/>
                </a:lnTo>
                <a:lnTo>
                  <a:pt x="664228" y="1333045"/>
                </a:lnTo>
                <a:lnTo>
                  <a:pt x="616791" y="1331371"/>
                </a:lnTo>
                <a:lnTo>
                  <a:pt x="570255" y="1326426"/>
                </a:lnTo>
                <a:lnTo>
                  <a:pt x="524731" y="1318321"/>
                </a:lnTo>
                <a:lnTo>
                  <a:pt x="480333" y="1307171"/>
                </a:lnTo>
                <a:lnTo>
                  <a:pt x="437171" y="1293086"/>
                </a:lnTo>
                <a:lnTo>
                  <a:pt x="395360" y="1276181"/>
                </a:lnTo>
                <a:lnTo>
                  <a:pt x="355011" y="1256569"/>
                </a:lnTo>
                <a:lnTo>
                  <a:pt x="316236" y="1234361"/>
                </a:lnTo>
                <a:lnTo>
                  <a:pt x="279148" y="1209670"/>
                </a:lnTo>
                <a:lnTo>
                  <a:pt x="243860" y="1182611"/>
                </a:lnTo>
                <a:lnTo>
                  <a:pt x="210484" y="1153294"/>
                </a:lnTo>
                <a:lnTo>
                  <a:pt x="179131" y="1121833"/>
                </a:lnTo>
                <a:lnTo>
                  <a:pt x="149916" y="1088342"/>
                </a:lnTo>
                <a:lnTo>
                  <a:pt x="122949" y="1052932"/>
                </a:lnTo>
                <a:lnTo>
                  <a:pt x="98344" y="1015716"/>
                </a:lnTo>
                <a:lnTo>
                  <a:pt x="76212" y="976807"/>
                </a:lnTo>
                <a:lnTo>
                  <a:pt x="56667" y="936319"/>
                </a:lnTo>
                <a:lnTo>
                  <a:pt x="39820" y="894363"/>
                </a:lnTo>
                <a:lnTo>
                  <a:pt x="25784" y="851052"/>
                </a:lnTo>
                <a:lnTo>
                  <a:pt x="14672" y="806500"/>
                </a:lnTo>
                <a:lnTo>
                  <a:pt x="6596" y="760819"/>
                </a:lnTo>
                <a:lnTo>
                  <a:pt x="1667" y="714122"/>
                </a:lnTo>
                <a:lnTo>
                  <a:pt x="0" y="66652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777983" y="2694432"/>
            <a:ext cx="1560576" cy="1502664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839917" y="2756277"/>
            <a:ext cx="1328458" cy="1269913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839917" y="2756277"/>
            <a:ext cx="1329055" cy="1270000"/>
          </a:xfrm>
          <a:custGeom>
            <a:avLst/>
            <a:gdLst/>
            <a:ahLst/>
            <a:cxnLst/>
            <a:rect l="l" t="t" r="r" b="b"/>
            <a:pathLst>
              <a:path w="1329054" h="1270000">
                <a:moveTo>
                  <a:pt x="0" y="634957"/>
                </a:moveTo>
                <a:lnTo>
                  <a:pt x="1821" y="587569"/>
                </a:lnTo>
                <a:lnTo>
                  <a:pt x="7201" y="541127"/>
                </a:lnTo>
                <a:lnTo>
                  <a:pt x="16011" y="495754"/>
                </a:lnTo>
                <a:lnTo>
                  <a:pt x="28122" y="451573"/>
                </a:lnTo>
                <a:lnTo>
                  <a:pt x="43406" y="408705"/>
                </a:lnTo>
                <a:lnTo>
                  <a:pt x="61735" y="367275"/>
                </a:lnTo>
                <a:lnTo>
                  <a:pt x="82979" y="327404"/>
                </a:lnTo>
                <a:lnTo>
                  <a:pt x="107011" y="289216"/>
                </a:lnTo>
                <a:lnTo>
                  <a:pt x="133702" y="252833"/>
                </a:lnTo>
                <a:lnTo>
                  <a:pt x="162924" y="218378"/>
                </a:lnTo>
                <a:lnTo>
                  <a:pt x="194548" y="185974"/>
                </a:lnTo>
                <a:lnTo>
                  <a:pt x="228445" y="155744"/>
                </a:lnTo>
                <a:lnTo>
                  <a:pt x="264488" y="127810"/>
                </a:lnTo>
                <a:lnTo>
                  <a:pt x="302549" y="102295"/>
                </a:lnTo>
                <a:lnTo>
                  <a:pt x="342497" y="79322"/>
                </a:lnTo>
                <a:lnTo>
                  <a:pt x="384206" y="59014"/>
                </a:lnTo>
                <a:lnTo>
                  <a:pt x="427546" y="41493"/>
                </a:lnTo>
                <a:lnTo>
                  <a:pt x="472390" y="26883"/>
                </a:lnTo>
                <a:lnTo>
                  <a:pt x="518608" y="15306"/>
                </a:lnTo>
                <a:lnTo>
                  <a:pt x="566073" y="6884"/>
                </a:lnTo>
                <a:lnTo>
                  <a:pt x="614656" y="1741"/>
                </a:lnTo>
                <a:lnTo>
                  <a:pt x="664228" y="0"/>
                </a:lnTo>
                <a:lnTo>
                  <a:pt x="713800" y="1741"/>
                </a:lnTo>
                <a:lnTo>
                  <a:pt x="762383" y="6884"/>
                </a:lnTo>
                <a:lnTo>
                  <a:pt x="809848" y="15306"/>
                </a:lnTo>
                <a:lnTo>
                  <a:pt x="856066" y="26883"/>
                </a:lnTo>
                <a:lnTo>
                  <a:pt x="900910" y="41493"/>
                </a:lnTo>
                <a:lnTo>
                  <a:pt x="944250" y="59014"/>
                </a:lnTo>
                <a:lnTo>
                  <a:pt x="985959" y="79322"/>
                </a:lnTo>
                <a:lnTo>
                  <a:pt x="1025907" y="102295"/>
                </a:lnTo>
                <a:lnTo>
                  <a:pt x="1063968" y="127810"/>
                </a:lnTo>
                <a:lnTo>
                  <a:pt x="1100011" y="155744"/>
                </a:lnTo>
                <a:lnTo>
                  <a:pt x="1133909" y="185974"/>
                </a:lnTo>
                <a:lnTo>
                  <a:pt x="1165533" y="218378"/>
                </a:lnTo>
                <a:lnTo>
                  <a:pt x="1194754" y="252833"/>
                </a:lnTo>
                <a:lnTo>
                  <a:pt x="1221445" y="289216"/>
                </a:lnTo>
                <a:lnTo>
                  <a:pt x="1245477" y="327404"/>
                </a:lnTo>
                <a:lnTo>
                  <a:pt x="1266721" y="367275"/>
                </a:lnTo>
                <a:lnTo>
                  <a:pt x="1285050" y="408705"/>
                </a:lnTo>
                <a:lnTo>
                  <a:pt x="1300334" y="451573"/>
                </a:lnTo>
                <a:lnTo>
                  <a:pt x="1312445" y="495754"/>
                </a:lnTo>
                <a:lnTo>
                  <a:pt x="1321255" y="541127"/>
                </a:lnTo>
                <a:lnTo>
                  <a:pt x="1326635" y="587569"/>
                </a:lnTo>
                <a:lnTo>
                  <a:pt x="1328457" y="634957"/>
                </a:lnTo>
                <a:lnTo>
                  <a:pt x="1326635" y="682344"/>
                </a:lnTo>
                <a:lnTo>
                  <a:pt x="1321255" y="728786"/>
                </a:lnTo>
                <a:lnTo>
                  <a:pt x="1312445" y="774159"/>
                </a:lnTo>
                <a:lnTo>
                  <a:pt x="1300334" y="818340"/>
                </a:lnTo>
                <a:lnTo>
                  <a:pt x="1285050" y="861208"/>
                </a:lnTo>
                <a:lnTo>
                  <a:pt x="1266721" y="902638"/>
                </a:lnTo>
                <a:lnTo>
                  <a:pt x="1245477" y="942509"/>
                </a:lnTo>
                <a:lnTo>
                  <a:pt x="1221445" y="980697"/>
                </a:lnTo>
                <a:lnTo>
                  <a:pt x="1194754" y="1017080"/>
                </a:lnTo>
                <a:lnTo>
                  <a:pt x="1165533" y="1051535"/>
                </a:lnTo>
                <a:lnTo>
                  <a:pt x="1133909" y="1083939"/>
                </a:lnTo>
                <a:lnTo>
                  <a:pt x="1100011" y="1114169"/>
                </a:lnTo>
                <a:lnTo>
                  <a:pt x="1063968" y="1142103"/>
                </a:lnTo>
                <a:lnTo>
                  <a:pt x="1025907" y="1167618"/>
                </a:lnTo>
                <a:lnTo>
                  <a:pt x="985959" y="1190591"/>
                </a:lnTo>
                <a:lnTo>
                  <a:pt x="944250" y="1210899"/>
                </a:lnTo>
                <a:lnTo>
                  <a:pt x="900910" y="1228420"/>
                </a:lnTo>
                <a:lnTo>
                  <a:pt x="856066" y="1243030"/>
                </a:lnTo>
                <a:lnTo>
                  <a:pt x="809848" y="1254607"/>
                </a:lnTo>
                <a:lnTo>
                  <a:pt x="762383" y="1263029"/>
                </a:lnTo>
                <a:lnTo>
                  <a:pt x="713800" y="1268172"/>
                </a:lnTo>
                <a:lnTo>
                  <a:pt x="664228" y="1269914"/>
                </a:lnTo>
                <a:lnTo>
                  <a:pt x="614656" y="1268172"/>
                </a:lnTo>
                <a:lnTo>
                  <a:pt x="566073" y="1263029"/>
                </a:lnTo>
                <a:lnTo>
                  <a:pt x="518608" y="1254607"/>
                </a:lnTo>
                <a:lnTo>
                  <a:pt x="472390" y="1243030"/>
                </a:lnTo>
                <a:lnTo>
                  <a:pt x="427546" y="1228420"/>
                </a:lnTo>
                <a:lnTo>
                  <a:pt x="384206" y="1210899"/>
                </a:lnTo>
                <a:lnTo>
                  <a:pt x="342497" y="1190591"/>
                </a:lnTo>
                <a:lnTo>
                  <a:pt x="302549" y="1167618"/>
                </a:lnTo>
                <a:lnTo>
                  <a:pt x="264488" y="1142103"/>
                </a:lnTo>
                <a:lnTo>
                  <a:pt x="228445" y="1114169"/>
                </a:lnTo>
                <a:lnTo>
                  <a:pt x="194548" y="1083939"/>
                </a:lnTo>
                <a:lnTo>
                  <a:pt x="162924" y="1051535"/>
                </a:lnTo>
                <a:lnTo>
                  <a:pt x="133702" y="1017080"/>
                </a:lnTo>
                <a:lnTo>
                  <a:pt x="107011" y="980697"/>
                </a:lnTo>
                <a:lnTo>
                  <a:pt x="82979" y="942509"/>
                </a:lnTo>
                <a:lnTo>
                  <a:pt x="61735" y="902638"/>
                </a:lnTo>
                <a:lnTo>
                  <a:pt x="43406" y="861208"/>
                </a:lnTo>
                <a:lnTo>
                  <a:pt x="28122" y="818340"/>
                </a:lnTo>
                <a:lnTo>
                  <a:pt x="16011" y="774159"/>
                </a:lnTo>
                <a:lnTo>
                  <a:pt x="7201" y="728786"/>
                </a:lnTo>
                <a:lnTo>
                  <a:pt x="1821" y="682344"/>
                </a:lnTo>
                <a:lnTo>
                  <a:pt x="0" y="634957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39230" y="2944385"/>
            <a:ext cx="621185" cy="699876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114493" y="2961897"/>
            <a:ext cx="788675" cy="829727"/>
          </a:xfrm>
          <a:prstGeom prst="rect">
            <a:avLst/>
          </a:prstGeom>
          <a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73747" y="2953400"/>
            <a:ext cx="1484407" cy="550893"/>
          </a:xfrm>
          <a:prstGeom prst="rect">
            <a:avLst/>
          </a:prstGeom>
          <a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406391" y="3650995"/>
            <a:ext cx="139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微软雅黑"/>
                <a:cs typeface="微软雅黑"/>
              </a:rPr>
              <a:t>数据库防水坝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085116" y="2450384"/>
            <a:ext cx="0" cy="2080895"/>
          </a:xfrm>
          <a:custGeom>
            <a:avLst/>
            <a:gdLst/>
            <a:ahLst/>
            <a:cxnLst/>
            <a:rect l="l" t="t" r="r" b="b"/>
            <a:pathLst>
              <a:path h="2080895">
                <a:moveTo>
                  <a:pt x="0" y="0"/>
                </a:moveTo>
                <a:lnTo>
                  <a:pt x="1" y="2080640"/>
                </a:lnTo>
              </a:path>
            </a:pathLst>
          </a:custGeom>
          <a:ln w="19050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88446" y="2450384"/>
            <a:ext cx="0" cy="2080895"/>
          </a:xfrm>
          <a:custGeom>
            <a:avLst/>
            <a:gdLst/>
            <a:ahLst/>
            <a:cxnLst/>
            <a:rect l="l" t="t" r="r" b="b"/>
            <a:pathLst>
              <a:path h="2080895">
                <a:moveTo>
                  <a:pt x="0" y="0"/>
                </a:moveTo>
                <a:lnTo>
                  <a:pt x="1" y="2080640"/>
                </a:lnTo>
              </a:path>
            </a:pathLst>
          </a:custGeom>
          <a:ln w="6350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724814" y="2604515"/>
            <a:ext cx="1847850" cy="561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libri"/>
                <a:cs typeface="Calibri"/>
              </a:rPr>
              <a:t>SQL</a:t>
            </a:r>
            <a:r>
              <a:rPr sz="1400" dirty="0">
                <a:latin typeface="微软雅黑"/>
                <a:cs typeface="微软雅黑"/>
              </a:rPr>
              <a:t>合法操作命令</a:t>
            </a:r>
            <a:endParaRPr sz="1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sz="1000" b="1" spc="5" dirty="0">
                <a:solidFill>
                  <a:srgbClr val="00B050"/>
                </a:solidFill>
                <a:latin typeface="Calibri"/>
                <a:cs typeface="Calibri"/>
              </a:rPr>
              <a:t>1010101010101010101001010100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83502" y="3000755"/>
            <a:ext cx="1847850" cy="58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libri"/>
                <a:cs typeface="Calibri"/>
              </a:rPr>
              <a:t>SQL</a:t>
            </a:r>
            <a:r>
              <a:rPr sz="1400" dirty="0">
                <a:latin typeface="微软雅黑"/>
                <a:cs typeface="微软雅黑"/>
              </a:rPr>
              <a:t>合法操作命令</a:t>
            </a:r>
            <a:endParaRPr sz="1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525"/>
              </a:spcBef>
            </a:pPr>
            <a:r>
              <a:rPr sz="1000" b="1" spc="5" dirty="0">
                <a:solidFill>
                  <a:srgbClr val="00B050"/>
                </a:solidFill>
                <a:latin typeface="Calibri"/>
                <a:cs typeface="Calibri"/>
              </a:rPr>
              <a:t>1010101010101010101001010100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50772" y="3528060"/>
            <a:ext cx="15449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libri"/>
                <a:cs typeface="Calibri"/>
              </a:rPr>
              <a:t>SQ</a:t>
            </a:r>
            <a:r>
              <a:rPr sz="1400" dirty="0">
                <a:latin typeface="Calibri"/>
                <a:cs typeface="Calibri"/>
              </a:rPr>
              <a:t>L</a:t>
            </a:r>
            <a:r>
              <a:rPr sz="1400" dirty="0">
                <a:latin typeface="微软雅黑"/>
                <a:cs typeface="微软雅黑"/>
              </a:rPr>
              <a:t>高危险操作命令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580797" y="2848437"/>
            <a:ext cx="2504440" cy="85725"/>
          </a:xfrm>
          <a:custGeom>
            <a:avLst/>
            <a:gdLst/>
            <a:ahLst/>
            <a:cxnLst/>
            <a:rect l="l" t="t" r="r" b="b"/>
            <a:pathLst>
              <a:path w="2504440" h="85725">
                <a:moveTo>
                  <a:pt x="2418594" y="57149"/>
                </a:moveTo>
                <a:lnTo>
                  <a:pt x="2418594" y="85725"/>
                </a:lnTo>
                <a:lnTo>
                  <a:pt x="2475744" y="57150"/>
                </a:lnTo>
                <a:lnTo>
                  <a:pt x="2418594" y="57149"/>
                </a:lnTo>
                <a:close/>
              </a:path>
              <a:path w="2504440" h="85725">
                <a:moveTo>
                  <a:pt x="2418594" y="28574"/>
                </a:moveTo>
                <a:lnTo>
                  <a:pt x="2418594" y="57149"/>
                </a:lnTo>
                <a:lnTo>
                  <a:pt x="2432881" y="57150"/>
                </a:lnTo>
                <a:lnTo>
                  <a:pt x="2432881" y="28575"/>
                </a:lnTo>
                <a:lnTo>
                  <a:pt x="2418594" y="28574"/>
                </a:lnTo>
                <a:close/>
              </a:path>
              <a:path w="2504440" h="85725">
                <a:moveTo>
                  <a:pt x="2418594" y="0"/>
                </a:moveTo>
                <a:lnTo>
                  <a:pt x="2418594" y="28574"/>
                </a:lnTo>
                <a:lnTo>
                  <a:pt x="2432881" y="28575"/>
                </a:lnTo>
                <a:lnTo>
                  <a:pt x="2432881" y="57150"/>
                </a:lnTo>
                <a:lnTo>
                  <a:pt x="2475746" y="57148"/>
                </a:lnTo>
                <a:lnTo>
                  <a:pt x="2504319" y="42862"/>
                </a:lnTo>
                <a:lnTo>
                  <a:pt x="2418594" y="0"/>
                </a:lnTo>
                <a:close/>
              </a:path>
              <a:path w="2504440" h="85725">
                <a:moveTo>
                  <a:pt x="0" y="28573"/>
                </a:moveTo>
                <a:lnTo>
                  <a:pt x="0" y="57148"/>
                </a:lnTo>
                <a:lnTo>
                  <a:pt x="2418594" y="57149"/>
                </a:lnTo>
                <a:lnTo>
                  <a:pt x="2418594" y="28574"/>
                </a:lnTo>
                <a:lnTo>
                  <a:pt x="0" y="28573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25460" y="3281035"/>
            <a:ext cx="2504440" cy="85725"/>
          </a:xfrm>
          <a:custGeom>
            <a:avLst/>
            <a:gdLst/>
            <a:ahLst/>
            <a:cxnLst/>
            <a:rect l="l" t="t" r="r" b="b"/>
            <a:pathLst>
              <a:path w="2504440" h="85725">
                <a:moveTo>
                  <a:pt x="2418594" y="0"/>
                </a:moveTo>
                <a:lnTo>
                  <a:pt x="2418594" y="85725"/>
                </a:lnTo>
                <a:lnTo>
                  <a:pt x="2475744" y="57150"/>
                </a:lnTo>
                <a:lnTo>
                  <a:pt x="2432881" y="57150"/>
                </a:lnTo>
                <a:lnTo>
                  <a:pt x="2432881" y="28575"/>
                </a:lnTo>
                <a:lnTo>
                  <a:pt x="2475744" y="28575"/>
                </a:lnTo>
                <a:lnTo>
                  <a:pt x="2418594" y="0"/>
                </a:lnTo>
                <a:close/>
              </a:path>
              <a:path w="2504440" h="85725">
                <a:moveTo>
                  <a:pt x="2418594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2418594" y="57150"/>
                </a:lnTo>
                <a:lnTo>
                  <a:pt x="2418594" y="28575"/>
                </a:lnTo>
                <a:close/>
              </a:path>
              <a:path w="2504440" h="85725">
                <a:moveTo>
                  <a:pt x="2475744" y="28575"/>
                </a:moveTo>
                <a:lnTo>
                  <a:pt x="2432881" y="28575"/>
                </a:lnTo>
                <a:lnTo>
                  <a:pt x="2432881" y="57150"/>
                </a:lnTo>
                <a:lnTo>
                  <a:pt x="2475744" y="57150"/>
                </a:lnTo>
                <a:lnTo>
                  <a:pt x="2504319" y="42862"/>
                </a:lnTo>
                <a:lnTo>
                  <a:pt x="2475744" y="28575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25460" y="3614125"/>
            <a:ext cx="2504440" cy="85725"/>
          </a:xfrm>
          <a:custGeom>
            <a:avLst/>
            <a:gdLst/>
            <a:ahLst/>
            <a:cxnLst/>
            <a:rect l="l" t="t" r="r" b="b"/>
            <a:pathLst>
              <a:path w="2504440" h="85725">
                <a:moveTo>
                  <a:pt x="85725" y="0"/>
                </a:moveTo>
                <a:lnTo>
                  <a:pt x="0" y="42862"/>
                </a:lnTo>
                <a:lnTo>
                  <a:pt x="85725" y="85725"/>
                </a:lnTo>
                <a:lnTo>
                  <a:pt x="85725" y="57150"/>
                </a:lnTo>
                <a:lnTo>
                  <a:pt x="71437" y="57150"/>
                </a:lnTo>
                <a:lnTo>
                  <a:pt x="71437" y="28575"/>
                </a:lnTo>
                <a:lnTo>
                  <a:pt x="85725" y="28575"/>
                </a:lnTo>
                <a:lnTo>
                  <a:pt x="85725" y="0"/>
                </a:lnTo>
                <a:close/>
              </a:path>
              <a:path w="2504440" h="85725">
                <a:moveTo>
                  <a:pt x="85725" y="28575"/>
                </a:moveTo>
                <a:lnTo>
                  <a:pt x="85725" y="57150"/>
                </a:lnTo>
                <a:lnTo>
                  <a:pt x="2504319" y="57151"/>
                </a:lnTo>
                <a:lnTo>
                  <a:pt x="2504319" y="28576"/>
                </a:lnTo>
                <a:lnTo>
                  <a:pt x="85725" y="28575"/>
                </a:lnTo>
                <a:close/>
              </a:path>
              <a:path w="2504440" h="85725">
                <a:moveTo>
                  <a:pt x="71437" y="28575"/>
                </a:moveTo>
                <a:lnTo>
                  <a:pt x="71437" y="57150"/>
                </a:lnTo>
                <a:lnTo>
                  <a:pt x="85725" y="57150"/>
                </a:lnTo>
                <a:lnTo>
                  <a:pt x="85725" y="28575"/>
                </a:lnTo>
                <a:lnTo>
                  <a:pt x="71437" y="28575"/>
                </a:lnTo>
                <a:close/>
              </a:path>
              <a:path w="2504440" h="85725">
                <a:moveTo>
                  <a:pt x="85725" y="28575"/>
                </a:moveTo>
                <a:lnTo>
                  <a:pt x="71437" y="28575"/>
                </a:lnTo>
                <a:lnTo>
                  <a:pt x="85725" y="28575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80797" y="3222705"/>
            <a:ext cx="2504440" cy="85725"/>
          </a:xfrm>
          <a:custGeom>
            <a:avLst/>
            <a:gdLst/>
            <a:ahLst/>
            <a:cxnLst/>
            <a:rect l="l" t="t" r="r" b="b"/>
            <a:pathLst>
              <a:path w="2504440" h="85725">
                <a:moveTo>
                  <a:pt x="85725" y="0"/>
                </a:moveTo>
                <a:lnTo>
                  <a:pt x="0" y="42862"/>
                </a:lnTo>
                <a:lnTo>
                  <a:pt x="85725" y="85725"/>
                </a:lnTo>
                <a:lnTo>
                  <a:pt x="85725" y="57150"/>
                </a:lnTo>
                <a:lnTo>
                  <a:pt x="71437" y="57150"/>
                </a:lnTo>
                <a:lnTo>
                  <a:pt x="71437" y="28575"/>
                </a:lnTo>
                <a:lnTo>
                  <a:pt x="85725" y="28575"/>
                </a:lnTo>
                <a:lnTo>
                  <a:pt x="85725" y="0"/>
                </a:lnTo>
                <a:close/>
              </a:path>
              <a:path w="2504440" h="85725">
                <a:moveTo>
                  <a:pt x="85725" y="28575"/>
                </a:moveTo>
                <a:lnTo>
                  <a:pt x="85725" y="57150"/>
                </a:lnTo>
                <a:lnTo>
                  <a:pt x="2504319" y="57151"/>
                </a:lnTo>
                <a:lnTo>
                  <a:pt x="2504319" y="28576"/>
                </a:lnTo>
                <a:lnTo>
                  <a:pt x="85725" y="28575"/>
                </a:lnTo>
                <a:close/>
              </a:path>
              <a:path w="2504440" h="85725">
                <a:moveTo>
                  <a:pt x="71437" y="28575"/>
                </a:moveTo>
                <a:lnTo>
                  <a:pt x="71437" y="57150"/>
                </a:lnTo>
                <a:lnTo>
                  <a:pt x="85725" y="57150"/>
                </a:lnTo>
                <a:lnTo>
                  <a:pt x="85725" y="28575"/>
                </a:lnTo>
                <a:lnTo>
                  <a:pt x="71437" y="28575"/>
                </a:lnTo>
                <a:close/>
              </a:path>
              <a:path w="2504440" h="85725">
                <a:moveTo>
                  <a:pt x="85725" y="28575"/>
                </a:moveTo>
                <a:lnTo>
                  <a:pt x="71437" y="28575"/>
                </a:lnTo>
                <a:lnTo>
                  <a:pt x="85725" y="28575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31665" y="3832536"/>
            <a:ext cx="2504440" cy="85725"/>
          </a:xfrm>
          <a:custGeom>
            <a:avLst/>
            <a:gdLst/>
            <a:ahLst/>
            <a:cxnLst/>
            <a:rect l="l" t="t" r="r" b="b"/>
            <a:pathLst>
              <a:path w="2504440" h="85725">
                <a:moveTo>
                  <a:pt x="2418594" y="57149"/>
                </a:moveTo>
                <a:lnTo>
                  <a:pt x="2418594" y="85725"/>
                </a:lnTo>
                <a:lnTo>
                  <a:pt x="2475744" y="57150"/>
                </a:lnTo>
                <a:lnTo>
                  <a:pt x="2418594" y="57149"/>
                </a:lnTo>
                <a:close/>
              </a:path>
              <a:path w="2504440" h="85725">
                <a:moveTo>
                  <a:pt x="2418594" y="28574"/>
                </a:moveTo>
                <a:lnTo>
                  <a:pt x="2418594" y="57149"/>
                </a:lnTo>
                <a:lnTo>
                  <a:pt x="2432881" y="57150"/>
                </a:lnTo>
                <a:lnTo>
                  <a:pt x="2432881" y="28575"/>
                </a:lnTo>
                <a:lnTo>
                  <a:pt x="2418594" y="28574"/>
                </a:lnTo>
                <a:close/>
              </a:path>
              <a:path w="2504440" h="85725">
                <a:moveTo>
                  <a:pt x="2418594" y="0"/>
                </a:moveTo>
                <a:lnTo>
                  <a:pt x="2418594" y="28574"/>
                </a:lnTo>
                <a:lnTo>
                  <a:pt x="2432881" y="28575"/>
                </a:lnTo>
                <a:lnTo>
                  <a:pt x="2432881" y="57150"/>
                </a:lnTo>
                <a:lnTo>
                  <a:pt x="2475746" y="57148"/>
                </a:lnTo>
                <a:lnTo>
                  <a:pt x="2504319" y="42862"/>
                </a:lnTo>
                <a:lnTo>
                  <a:pt x="2418594" y="0"/>
                </a:lnTo>
                <a:close/>
              </a:path>
              <a:path w="2504440" h="85725">
                <a:moveTo>
                  <a:pt x="0" y="28573"/>
                </a:moveTo>
                <a:lnTo>
                  <a:pt x="0" y="57148"/>
                </a:lnTo>
                <a:lnTo>
                  <a:pt x="2418594" y="57149"/>
                </a:lnTo>
                <a:lnTo>
                  <a:pt x="2418594" y="28574"/>
                </a:lnTo>
                <a:lnTo>
                  <a:pt x="0" y="2857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31665" y="3921739"/>
            <a:ext cx="2504440" cy="85725"/>
          </a:xfrm>
          <a:custGeom>
            <a:avLst/>
            <a:gdLst/>
            <a:ahLst/>
            <a:cxnLst/>
            <a:rect l="l" t="t" r="r" b="b"/>
            <a:pathLst>
              <a:path w="2504440" h="85725">
                <a:moveTo>
                  <a:pt x="85725" y="0"/>
                </a:moveTo>
                <a:lnTo>
                  <a:pt x="0" y="42862"/>
                </a:lnTo>
                <a:lnTo>
                  <a:pt x="85725" y="85724"/>
                </a:lnTo>
                <a:lnTo>
                  <a:pt x="85725" y="57150"/>
                </a:lnTo>
                <a:lnTo>
                  <a:pt x="71438" y="57149"/>
                </a:lnTo>
                <a:lnTo>
                  <a:pt x="71438" y="28574"/>
                </a:lnTo>
                <a:lnTo>
                  <a:pt x="85725" y="28574"/>
                </a:lnTo>
                <a:lnTo>
                  <a:pt x="85725" y="0"/>
                </a:lnTo>
                <a:close/>
              </a:path>
              <a:path w="2504440" h="85725">
                <a:moveTo>
                  <a:pt x="85725" y="28575"/>
                </a:moveTo>
                <a:lnTo>
                  <a:pt x="85725" y="57150"/>
                </a:lnTo>
                <a:lnTo>
                  <a:pt x="2504319" y="57151"/>
                </a:lnTo>
                <a:lnTo>
                  <a:pt x="2504319" y="28576"/>
                </a:lnTo>
                <a:lnTo>
                  <a:pt x="85725" y="28575"/>
                </a:lnTo>
                <a:close/>
              </a:path>
              <a:path w="2504440" h="85725">
                <a:moveTo>
                  <a:pt x="71438" y="28574"/>
                </a:moveTo>
                <a:lnTo>
                  <a:pt x="71438" y="57149"/>
                </a:lnTo>
                <a:lnTo>
                  <a:pt x="85725" y="57150"/>
                </a:lnTo>
                <a:lnTo>
                  <a:pt x="85725" y="28575"/>
                </a:lnTo>
                <a:lnTo>
                  <a:pt x="71438" y="28574"/>
                </a:lnTo>
                <a:close/>
              </a:path>
              <a:path w="2504440" h="85725">
                <a:moveTo>
                  <a:pt x="85725" y="28574"/>
                </a:moveTo>
                <a:lnTo>
                  <a:pt x="71438" y="28574"/>
                </a:lnTo>
                <a:lnTo>
                  <a:pt x="85725" y="285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850772" y="4046220"/>
            <a:ext cx="5588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微软雅黑"/>
                <a:cs typeface="微软雅黑"/>
              </a:rPr>
              <a:t>被拒绝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36103" y="980728"/>
            <a:ext cx="9864725" cy="1369060"/>
          </a:xfrm>
          <a:custGeom>
            <a:avLst/>
            <a:gdLst/>
            <a:ahLst/>
            <a:cxnLst/>
            <a:rect l="l" t="t" r="r" b="b"/>
            <a:pathLst>
              <a:path w="9864725" h="1369060">
                <a:moveTo>
                  <a:pt x="0" y="0"/>
                </a:moveTo>
                <a:lnTo>
                  <a:pt x="9864426" y="0"/>
                </a:lnTo>
                <a:lnTo>
                  <a:pt x="9864426" y="1369029"/>
                </a:lnTo>
                <a:lnTo>
                  <a:pt x="0" y="136902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36103" y="980728"/>
            <a:ext cx="9864725" cy="1369060"/>
          </a:xfrm>
          <a:custGeom>
            <a:avLst/>
            <a:gdLst/>
            <a:ahLst/>
            <a:cxnLst/>
            <a:rect l="l" t="t" r="r" b="b"/>
            <a:pathLst>
              <a:path w="9864725" h="1369060">
                <a:moveTo>
                  <a:pt x="0" y="0"/>
                </a:moveTo>
                <a:lnTo>
                  <a:pt x="9864427" y="0"/>
                </a:lnTo>
                <a:lnTo>
                  <a:pt x="9864427" y="1369030"/>
                </a:lnTo>
                <a:lnTo>
                  <a:pt x="0" y="136903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206024" y="974851"/>
            <a:ext cx="2611120" cy="130302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819"/>
              </a:spcBef>
            </a:pPr>
            <a:r>
              <a:rPr sz="1800" dirty="0">
                <a:solidFill>
                  <a:srgbClr val="FFFFFF"/>
                </a:solidFill>
                <a:latin typeface="微软雅黑"/>
                <a:cs typeface="微软雅黑"/>
              </a:rPr>
              <a:t>高危险操作举例：</a:t>
            </a:r>
            <a:endParaRPr sz="1800">
              <a:latin typeface="微软雅黑"/>
              <a:cs typeface="微软雅黑"/>
            </a:endParaRPr>
          </a:p>
          <a:p>
            <a:pPr marL="12700">
              <a:lnSpc>
                <a:spcPts val="2135"/>
              </a:lnSpc>
              <a:spcBef>
                <a:spcPts val="72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drop database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his;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35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drop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tablespace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his_tps;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00" spc="-5" dirty="0">
                <a:solidFill>
                  <a:srgbClr val="FFFFFF"/>
                </a:solidFill>
                <a:latin typeface="微软雅黑"/>
                <a:cs typeface="微软雅黑"/>
              </a:rPr>
              <a:t>delete </a:t>
            </a:r>
            <a:r>
              <a:rPr sz="1800" dirty="0">
                <a:solidFill>
                  <a:srgbClr val="FFFFFF"/>
                </a:solidFill>
                <a:latin typeface="微软雅黑"/>
                <a:cs typeface="微软雅黑"/>
              </a:rPr>
              <a:t>* </a:t>
            </a:r>
            <a:r>
              <a:rPr sz="1800" spc="-10" dirty="0">
                <a:solidFill>
                  <a:srgbClr val="FFFFFF"/>
                </a:solidFill>
                <a:latin typeface="微软雅黑"/>
                <a:cs typeface="微软雅黑"/>
              </a:rPr>
              <a:t>from</a:t>
            </a:r>
            <a:r>
              <a:rPr sz="1800" spc="-5" dirty="0">
                <a:solidFill>
                  <a:srgbClr val="FFFFFF"/>
                </a:solidFill>
                <a:latin typeface="微软雅黑"/>
                <a:cs typeface="微软雅黑"/>
              </a:rPr>
              <a:t> table_erp;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606328" y="916939"/>
            <a:ext cx="3893185" cy="133350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800" dirty="0">
                <a:solidFill>
                  <a:srgbClr val="FFFFFF"/>
                </a:solidFill>
                <a:latin typeface="微软雅黑"/>
                <a:cs typeface="微软雅黑"/>
              </a:rPr>
              <a:t>高危险操作举例：</a:t>
            </a:r>
            <a:endParaRPr sz="1800">
              <a:latin typeface="微软雅黑"/>
              <a:cs typeface="微软雅黑"/>
            </a:endParaRPr>
          </a:p>
          <a:p>
            <a:pPr marL="54610">
              <a:lnSpc>
                <a:spcPts val="2135"/>
              </a:lnSpc>
              <a:spcBef>
                <a:spcPts val="84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truncate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table_emp;</a:t>
            </a:r>
            <a:endParaRPr sz="1800">
              <a:latin typeface="Calibri"/>
              <a:cs typeface="Calibri"/>
            </a:endParaRPr>
          </a:p>
          <a:p>
            <a:pPr marL="54610">
              <a:lnSpc>
                <a:spcPts val="2135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truncate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table table_emp partition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***;</a:t>
            </a:r>
            <a:endParaRPr sz="1800">
              <a:latin typeface="Calibri"/>
              <a:cs typeface="Calibri"/>
            </a:endParaRPr>
          </a:p>
          <a:p>
            <a:pPr marL="54610">
              <a:lnSpc>
                <a:spcPct val="100000"/>
              </a:lnSpc>
              <a:spcBef>
                <a:spcPts val="25"/>
              </a:spcBef>
            </a:pPr>
            <a:r>
              <a:rPr sz="1800" spc="-5" dirty="0">
                <a:solidFill>
                  <a:srgbClr val="FFFFFF"/>
                </a:solidFill>
                <a:latin typeface="微软雅黑"/>
                <a:cs typeface="微软雅黑"/>
              </a:rPr>
              <a:t>delete </a:t>
            </a:r>
            <a:r>
              <a:rPr sz="1800" dirty="0">
                <a:solidFill>
                  <a:srgbClr val="FFFFFF"/>
                </a:solidFill>
                <a:latin typeface="微软雅黑"/>
                <a:cs typeface="微软雅黑"/>
              </a:rPr>
              <a:t>* </a:t>
            </a:r>
            <a:r>
              <a:rPr sz="1800" spc="-10" dirty="0">
                <a:solidFill>
                  <a:srgbClr val="FFFFFF"/>
                </a:solidFill>
                <a:latin typeface="微软雅黑"/>
                <a:cs typeface="微软雅黑"/>
              </a:rPr>
              <a:t>from </a:t>
            </a:r>
            <a:r>
              <a:rPr sz="1800" dirty="0">
                <a:solidFill>
                  <a:srgbClr val="FFFFFF"/>
                </a:solidFill>
                <a:latin typeface="微软雅黑"/>
                <a:cs typeface="微软雅黑"/>
              </a:rPr>
              <a:t>table_erp </a:t>
            </a:r>
            <a:r>
              <a:rPr sz="1800" spc="-5" dirty="0">
                <a:solidFill>
                  <a:srgbClr val="FFFFFF"/>
                </a:solidFill>
                <a:latin typeface="微软雅黑"/>
                <a:cs typeface="微软雅黑"/>
              </a:rPr>
              <a:t>where</a:t>
            </a:r>
            <a:r>
              <a:rPr sz="1800" spc="-25" dirty="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微软雅黑"/>
                <a:cs typeface="微软雅黑"/>
              </a:rPr>
              <a:t>1=1;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17175" y="4784852"/>
            <a:ext cx="419735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00"/>
              </a:spcBef>
            </a:pPr>
            <a:r>
              <a:rPr sz="1800" b="1" dirty="0" err="1">
                <a:latin typeface="微软雅黑"/>
                <a:cs typeface="微软雅黑"/>
              </a:rPr>
              <a:t>数据库防水坝能做什么</a:t>
            </a:r>
            <a:r>
              <a:rPr sz="1800" b="1" dirty="0">
                <a:latin typeface="微软雅黑"/>
                <a:cs typeface="微软雅黑"/>
              </a:rPr>
              <a:t>？</a:t>
            </a:r>
            <a:endParaRPr sz="1800" dirty="0">
              <a:latin typeface="微软雅黑"/>
              <a:cs typeface="微软雅黑"/>
            </a:endParaRPr>
          </a:p>
          <a:p>
            <a:pPr marL="298450" indent="-285750">
              <a:lnSpc>
                <a:spcPct val="100000"/>
              </a:lnSpc>
              <a:spcBef>
                <a:spcPts val="129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latin typeface="微软雅黑"/>
                <a:cs typeface="微软雅黑"/>
              </a:rPr>
              <a:t>拦截“数据库”级别的高危险操作；</a:t>
            </a:r>
          </a:p>
          <a:p>
            <a:pPr marL="298450" indent="-28575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latin typeface="微软雅黑"/>
                <a:cs typeface="微软雅黑"/>
              </a:rPr>
              <a:t>拦截“数据对象”级别的高危险操作；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6131504" y="4690363"/>
            <a:ext cx="4197350" cy="1311910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164465">
              <a:lnSpc>
                <a:spcPct val="100000"/>
              </a:lnSpc>
              <a:spcBef>
                <a:spcPts val="845"/>
              </a:spcBef>
            </a:pPr>
            <a:r>
              <a:rPr sz="1800" b="1" dirty="0">
                <a:latin typeface="微软雅黑"/>
                <a:cs typeface="微软雅黑"/>
              </a:rPr>
              <a:t>还能做什么？</a:t>
            </a:r>
            <a:endParaRPr sz="1800">
              <a:latin typeface="微软雅黑"/>
              <a:cs typeface="微软雅黑"/>
            </a:endParaRPr>
          </a:p>
          <a:p>
            <a:pPr marL="298450" indent="-28575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latin typeface="微软雅黑"/>
                <a:cs typeface="微软雅黑"/>
              </a:rPr>
              <a:t>访问敏感数据时，动态脱敏数据结果；</a:t>
            </a:r>
            <a:endParaRPr sz="1800">
              <a:latin typeface="微软雅黑"/>
              <a:cs typeface="微软雅黑"/>
            </a:endParaRPr>
          </a:p>
          <a:p>
            <a:pPr marL="298450" indent="-285750">
              <a:lnSpc>
                <a:spcPts val="2135"/>
              </a:lnSpc>
              <a:spcBef>
                <a:spcPts val="5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latin typeface="微软雅黑"/>
                <a:cs typeface="微软雅黑"/>
              </a:rPr>
              <a:t>超级数据库用户、超级权限的管理；</a:t>
            </a:r>
            <a:endParaRPr sz="1800">
              <a:latin typeface="微软雅黑"/>
              <a:cs typeface="微软雅黑"/>
            </a:endParaRPr>
          </a:p>
          <a:p>
            <a:pPr marL="298450" indent="-285750">
              <a:lnSpc>
                <a:spcPts val="2135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latin typeface="微软雅黑"/>
                <a:cs typeface="微软雅黑"/>
              </a:rPr>
              <a:t>还有很多运维管控功能。。。。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36103" y="4657012"/>
            <a:ext cx="9864725" cy="1465580"/>
          </a:xfrm>
          <a:custGeom>
            <a:avLst/>
            <a:gdLst/>
            <a:ahLst/>
            <a:cxnLst/>
            <a:rect l="l" t="t" r="r" b="b"/>
            <a:pathLst>
              <a:path w="9864725" h="1465579">
                <a:moveTo>
                  <a:pt x="0" y="0"/>
                </a:moveTo>
                <a:lnTo>
                  <a:pt x="9864426" y="0"/>
                </a:lnTo>
                <a:lnTo>
                  <a:pt x="9864426" y="1465118"/>
                </a:lnTo>
                <a:lnTo>
                  <a:pt x="0" y="146511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1014843" y="90423"/>
            <a:ext cx="408305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微软雅黑"/>
                <a:cs typeface="微软雅黑"/>
              </a:rPr>
              <a:t>数据库层面的高危(非法)操作</a:t>
            </a:r>
            <a:endParaRPr sz="2500">
              <a:latin typeface="微软雅黑"/>
              <a:cs typeface="微软雅黑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xfrm>
            <a:off x="1853773" y="6525548"/>
            <a:ext cx="1809750" cy="206467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endParaRPr spc="-5" dirty="0"/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/>
              <a:t>— </a:t>
            </a:r>
            <a:fld id="{81D60167-4931-47E6-BA6A-407CBD079E47}" type="slidenum">
              <a:rPr dirty="0"/>
              <a:t>24</a:t>
            </a:fld>
            <a:r>
              <a:rPr spc="-105" dirty="0"/>
              <a:t> </a:t>
            </a:r>
            <a:r>
              <a:rPr dirty="0"/>
              <a:t>—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250652" y="6516491"/>
            <a:ext cx="1362710" cy="21672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endParaRPr sz="12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4843" y="90423"/>
            <a:ext cx="47879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微软雅黑"/>
                <a:cs typeface="微软雅黑"/>
              </a:rPr>
              <a:t>典型案例：湖州银行数据库防水坝</a:t>
            </a:r>
            <a:endParaRPr sz="25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1853773" y="6525548"/>
            <a:ext cx="1809750" cy="206467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/>
              <a:t>— </a:t>
            </a:r>
            <a:fld id="{81D60167-4931-47E6-BA6A-407CBD079E47}" type="slidenum">
              <a:rPr dirty="0"/>
              <a:t>25</a:t>
            </a:fld>
            <a:r>
              <a:rPr spc="-105" dirty="0"/>
              <a:t> </a:t>
            </a:r>
            <a:r>
              <a:rPr dirty="0"/>
              <a:t>—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79595" y="4589779"/>
            <a:ext cx="2990215" cy="984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F5496"/>
                </a:solidFill>
                <a:latin typeface="微软雅黑"/>
                <a:cs typeface="微软雅黑"/>
              </a:rPr>
              <a:t>安全需求</a:t>
            </a:r>
            <a:endParaRPr sz="1800">
              <a:latin typeface="微软雅黑"/>
              <a:cs typeface="微软雅黑"/>
            </a:endParaRPr>
          </a:p>
          <a:p>
            <a:pPr marL="488315" indent="-343535">
              <a:lnSpc>
                <a:spcPct val="100000"/>
              </a:lnSpc>
              <a:spcBef>
                <a:spcPts val="1215"/>
              </a:spcBef>
              <a:buSzPct val="85714"/>
              <a:buFont typeface="Symbol"/>
              <a:buChar char=""/>
              <a:tabLst>
                <a:tab pos="487680" algn="l"/>
                <a:tab pos="488315" algn="l"/>
              </a:tabLst>
            </a:pPr>
            <a:r>
              <a:rPr sz="1400" dirty="0">
                <a:latin typeface="微软雅黑"/>
                <a:cs typeface="微软雅黑"/>
              </a:rPr>
              <a:t>实现数据操作层面的安全管控；</a:t>
            </a:r>
            <a:endParaRPr sz="1400">
              <a:latin typeface="微软雅黑"/>
              <a:cs typeface="微软雅黑"/>
            </a:endParaRPr>
          </a:p>
          <a:p>
            <a:pPr marL="488315" indent="-343535">
              <a:lnSpc>
                <a:spcPct val="100000"/>
              </a:lnSpc>
              <a:spcBef>
                <a:spcPts val="815"/>
              </a:spcBef>
              <a:buSzPct val="85714"/>
              <a:buFont typeface="Symbol"/>
              <a:buChar char=""/>
              <a:tabLst>
                <a:tab pos="487680" algn="l"/>
                <a:tab pos="488315" algn="l"/>
              </a:tabLst>
            </a:pPr>
            <a:r>
              <a:rPr sz="1400" dirty="0">
                <a:latin typeface="微软雅黑"/>
                <a:cs typeface="微软雅黑"/>
              </a:rPr>
              <a:t>实现数据库运维安全管理；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4984" y="1319276"/>
            <a:ext cx="4678680" cy="293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F5496"/>
                </a:solidFill>
                <a:latin typeface="微软雅黑"/>
                <a:cs typeface="微软雅黑"/>
              </a:rPr>
              <a:t>用户现状</a:t>
            </a:r>
            <a:endParaRPr sz="1800">
              <a:latin typeface="微软雅黑"/>
              <a:cs typeface="微软雅黑"/>
            </a:endParaRPr>
          </a:p>
          <a:p>
            <a:pPr marL="506730" marR="5080" indent="-342900" algn="just">
              <a:lnSpc>
                <a:spcPct val="148600"/>
              </a:lnSpc>
              <a:spcBef>
                <a:spcPts val="640"/>
              </a:spcBef>
              <a:buSzPct val="85714"/>
              <a:buFont typeface="Symbol"/>
              <a:buChar char=""/>
              <a:tabLst>
                <a:tab pos="507365" algn="l"/>
              </a:tabLst>
            </a:pPr>
            <a:r>
              <a:rPr sz="1400" spc="20" dirty="0">
                <a:latin typeface="微软雅黑"/>
                <a:cs typeface="微软雅黑"/>
              </a:rPr>
              <a:t>湖州银行数据库数量众多，数据操作人员涉及的部门 科室众多，目前配置了堡垒主机，缺乏数据库级别和 </a:t>
            </a:r>
            <a:r>
              <a:rPr sz="1400" dirty="0">
                <a:latin typeface="微软雅黑"/>
                <a:cs typeface="微软雅黑"/>
              </a:rPr>
              <a:t>数据对象级别的安全管理措施。</a:t>
            </a:r>
            <a:endParaRPr sz="1400">
              <a:latin typeface="微软雅黑"/>
              <a:cs typeface="微软雅黑"/>
            </a:endParaRPr>
          </a:p>
          <a:p>
            <a:pPr marL="506730" marR="8255" indent="-342900" algn="just">
              <a:lnSpc>
                <a:spcPct val="150000"/>
              </a:lnSpc>
              <a:spcBef>
                <a:spcPts val="70"/>
              </a:spcBef>
              <a:buSzPct val="85714"/>
              <a:buFont typeface="Symbol"/>
              <a:buChar char=""/>
              <a:tabLst>
                <a:tab pos="507365" algn="l"/>
              </a:tabLst>
            </a:pPr>
            <a:r>
              <a:rPr sz="1400" spc="20" dirty="0">
                <a:latin typeface="微软雅黑"/>
                <a:cs typeface="微软雅黑"/>
              </a:rPr>
              <a:t>操作数据相关人员众多：运维科、软件科、运行科</a:t>
            </a:r>
            <a:r>
              <a:rPr sz="1400" dirty="0">
                <a:latin typeface="微软雅黑"/>
                <a:cs typeface="微软雅黑"/>
              </a:rPr>
              <a:t>、 应用支持科、外包人员等。</a:t>
            </a:r>
            <a:endParaRPr sz="1400">
              <a:latin typeface="微软雅黑"/>
              <a:cs typeface="微软雅黑"/>
            </a:endParaRPr>
          </a:p>
          <a:p>
            <a:pPr marL="506730" marR="5080" indent="-342900" algn="just">
              <a:lnSpc>
                <a:spcPct val="148600"/>
              </a:lnSpc>
            </a:pPr>
            <a:r>
              <a:rPr sz="1400" dirty="0">
                <a:latin typeface="Arial"/>
                <a:cs typeface="Arial"/>
              </a:rPr>
              <a:t>*</a:t>
            </a:r>
            <a:r>
              <a:rPr sz="1400" spc="110" dirty="0">
                <a:latin typeface="Arial"/>
                <a:cs typeface="Arial"/>
              </a:rPr>
              <a:t> </a:t>
            </a:r>
            <a:r>
              <a:rPr sz="1400" spc="5" dirty="0">
                <a:latin typeface="微软雅黑"/>
                <a:cs typeface="微软雅黑"/>
              </a:rPr>
              <a:t>配置一台堡垒主</a:t>
            </a:r>
            <a:r>
              <a:rPr sz="1400" dirty="0">
                <a:latin typeface="微软雅黑"/>
                <a:cs typeface="微软雅黑"/>
              </a:rPr>
              <a:t>机</a:t>
            </a:r>
            <a:r>
              <a:rPr sz="1400" spc="5" dirty="0">
                <a:latin typeface="Calibri"/>
                <a:cs typeface="Calibri"/>
              </a:rPr>
              <a:t>,</a:t>
            </a:r>
            <a:r>
              <a:rPr sz="1400" spc="5" dirty="0">
                <a:latin typeface="微软雅黑"/>
                <a:cs typeface="微软雅黑"/>
              </a:rPr>
              <a:t>为便于集中管理多台主机，设置多 </a:t>
            </a:r>
            <a:r>
              <a:rPr sz="1400" spc="20" dirty="0">
                <a:latin typeface="微软雅黑"/>
                <a:cs typeface="微软雅黑"/>
              </a:rPr>
              <a:t>个堡垒前置机（虚拟机）。运维人员先通过堡垒主机 </a:t>
            </a:r>
            <a:r>
              <a:rPr sz="1400" dirty="0">
                <a:latin typeface="微软雅黑"/>
                <a:cs typeface="微软雅黑"/>
              </a:rPr>
              <a:t>认证，后登陆各个堡垒前置机，登录各个主机。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10731" y="1124743"/>
            <a:ext cx="3888431" cy="3249979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06188" y="4600955"/>
            <a:ext cx="4307840" cy="13055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algn="just">
              <a:lnSpc>
                <a:spcPct val="150500"/>
              </a:lnSpc>
              <a:spcBef>
                <a:spcPts val="65"/>
              </a:spcBef>
            </a:pPr>
            <a:r>
              <a:rPr sz="1400" dirty="0">
                <a:latin typeface="微软雅黑"/>
                <a:cs typeface="微软雅黑"/>
              </a:rPr>
              <a:t>湖州银行于</a:t>
            </a:r>
            <a:r>
              <a:rPr sz="1400" dirty="0">
                <a:latin typeface="Calibri"/>
                <a:cs typeface="Calibri"/>
              </a:rPr>
              <a:t>199</a:t>
            </a:r>
            <a:r>
              <a:rPr sz="1400" spc="5" dirty="0">
                <a:latin typeface="Calibri"/>
                <a:cs typeface="Calibri"/>
              </a:rPr>
              <a:t>7</a:t>
            </a:r>
            <a:r>
              <a:rPr sz="1400" dirty="0">
                <a:latin typeface="微软雅黑"/>
                <a:cs typeface="微软雅黑"/>
              </a:rPr>
              <a:t>年经中国人民银行批准成立，是一家由 </a:t>
            </a:r>
            <a:r>
              <a:rPr sz="1400" spc="5" dirty="0">
                <a:latin typeface="微软雅黑"/>
                <a:cs typeface="微软雅黑"/>
              </a:rPr>
              <a:t>地方财</a:t>
            </a:r>
            <a:r>
              <a:rPr sz="1400" dirty="0">
                <a:latin typeface="微软雅黑"/>
                <a:cs typeface="微软雅黑"/>
              </a:rPr>
              <a:t>政</a:t>
            </a:r>
            <a:r>
              <a:rPr sz="1400" spc="5" dirty="0">
                <a:latin typeface="微软雅黑"/>
                <a:cs typeface="微软雅黑"/>
              </a:rPr>
              <a:t>、企业和个人参股组建的地方</a:t>
            </a:r>
            <a:r>
              <a:rPr sz="1400" dirty="0">
                <a:latin typeface="微软雅黑"/>
                <a:cs typeface="微软雅黑"/>
              </a:rPr>
              <a:t>性、股份制商业 </a:t>
            </a:r>
            <a:r>
              <a:rPr sz="1400" spc="5" dirty="0">
                <a:latin typeface="微软雅黑"/>
                <a:cs typeface="微软雅黑"/>
              </a:rPr>
              <a:t>银行。湖州银行始终坚</a:t>
            </a:r>
            <a:r>
              <a:rPr sz="1400" dirty="0">
                <a:latin typeface="微软雅黑"/>
                <a:cs typeface="微软雅黑"/>
              </a:rPr>
              <a:t>持</a:t>
            </a:r>
            <a:r>
              <a:rPr sz="1400" spc="5" dirty="0">
                <a:latin typeface="微软雅黑"/>
                <a:cs typeface="微软雅黑"/>
              </a:rPr>
              <a:t>“服务地方经</a:t>
            </a:r>
            <a:r>
              <a:rPr sz="1400" dirty="0">
                <a:latin typeface="微软雅黑"/>
                <a:cs typeface="微软雅黑"/>
              </a:rPr>
              <a:t>济、服务小微企 业、服务城乡居民”的市场定位。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0652" y="6516491"/>
            <a:ext cx="1362710" cy="21672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endParaRPr sz="12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4843" y="90423"/>
            <a:ext cx="47879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微软雅黑"/>
                <a:cs typeface="微软雅黑"/>
              </a:rPr>
              <a:t>典型案例：湖州银行数据库防水坝</a:t>
            </a:r>
            <a:endParaRPr sz="25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1853773" y="6525548"/>
            <a:ext cx="1809750" cy="206467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/>
              <a:t>— </a:t>
            </a:r>
            <a:fld id="{81D60167-4931-47E6-BA6A-407CBD079E47}" type="slidenum">
              <a:rPr dirty="0"/>
              <a:t>26</a:t>
            </a:fld>
            <a:r>
              <a:rPr spc="-105" dirty="0"/>
              <a:t> </a:t>
            </a:r>
            <a:r>
              <a:rPr dirty="0"/>
              <a:t>—</a:t>
            </a:r>
          </a:p>
        </p:txBody>
      </p:sp>
      <p:sp>
        <p:nvSpPr>
          <p:cNvPr id="3" name="object 3"/>
          <p:cNvSpPr/>
          <p:nvPr/>
        </p:nvSpPr>
        <p:spPr>
          <a:xfrm>
            <a:off x="695400" y="1052736"/>
            <a:ext cx="4963116" cy="496855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46747" y="1313179"/>
            <a:ext cx="5177155" cy="4602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F5496"/>
                </a:solidFill>
                <a:latin typeface="微软雅黑"/>
                <a:cs typeface="微软雅黑"/>
              </a:rPr>
              <a:t>数据库防水坝部署</a:t>
            </a:r>
            <a:r>
              <a:rPr sz="1800" b="1" spc="-130" dirty="0">
                <a:solidFill>
                  <a:srgbClr val="2F5496"/>
                </a:solidFill>
                <a:latin typeface="微软雅黑"/>
                <a:cs typeface="微软雅黑"/>
              </a:rPr>
              <a:t> </a:t>
            </a:r>
            <a:r>
              <a:rPr sz="1800" b="1" spc="-5" dirty="0">
                <a:solidFill>
                  <a:srgbClr val="2F5496"/>
                </a:solidFill>
                <a:latin typeface="Calibri"/>
                <a:cs typeface="Calibri"/>
              </a:rPr>
              <a:t>--</a:t>
            </a:r>
            <a:r>
              <a:rPr sz="1800" b="1" dirty="0">
                <a:solidFill>
                  <a:srgbClr val="2F5496"/>
                </a:solidFill>
                <a:latin typeface="微软雅黑"/>
                <a:cs typeface="微软雅黑"/>
              </a:rPr>
              <a:t>反向代理模式</a:t>
            </a:r>
            <a:endParaRPr sz="1800">
              <a:latin typeface="微软雅黑"/>
              <a:cs typeface="微软雅黑"/>
            </a:endParaRPr>
          </a:p>
          <a:p>
            <a:pPr marL="279400" marR="5080" indent="-266700" algn="just">
              <a:lnSpc>
                <a:spcPct val="148600"/>
              </a:lnSpc>
              <a:spcBef>
                <a:spcPts val="1190"/>
              </a:spcBef>
              <a:buFont typeface="Calibri"/>
              <a:buAutoNum type="arabicParenBoth"/>
              <a:tabLst>
                <a:tab pos="355600" algn="l"/>
              </a:tabLst>
            </a:pPr>
            <a:r>
              <a:rPr dirty="0"/>
              <a:t>	</a:t>
            </a:r>
            <a:r>
              <a:rPr sz="1400" spc="50" dirty="0">
                <a:latin typeface="微软雅黑"/>
                <a:cs typeface="微软雅黑"/>
              </a:rPr>
              <a:t>防火墙上，禁用原数据库登录端口（比如：</a:t>
            </a:r>
            <a:r>
              <a:rPr sz="1400" spc="50" dirty="0">
                <a:latin typeface="Calibri"/>
                <a:cs typeface="Calibri"/>
              </a:rPr>
              <a:t>1521</a:t>
            </a:r>
            <a:r>
              <a:rPr sz="1400" spc="50" dirty="0">
                <a:latin typeface="微软雅黑"/>
                <a:cs typeface="微软雅黑"/>
              </a:rPr>
              <a:t>），开放新 </a:t>
            </a:r>
            <a:r>
              <a:rPr sz="1400" dirty="0">
                <a:latin typeface="微软雅黑"/>
                <a:cs typeface="微软雅黑"/>
              </a:rPr>
              <a:t>的代理端口。</a:t>
            </a:r>
            <a:endParaRPr sz="1400">
              <a:latin typeface="微软雅黑"/>
              <a:cs typeface="微软雅黑"/>
            </a:endParaRPr>
          </a:p>
          <a:p>
            <a:pPr marL="279400" marR="6350" indent="-266700" algn="just">
              <a:lnSpc>
                <a:spcPct val="152100"/>
              </a:lnSpc>
              <a:spcBef>
                <a:spcPts val="445"/>
              </a:spcBef>
              <a:buFont typeface="Calibri"/>
              <a:buAutoNum type="arabicParenBoth"/>
              <a:tabLst>
                <a:tab pos="355600" algn="l"/>
              </a:tabLst>
            </a:pPr>
            <a:r>
              <a:rPr dirty="0"/>
              <a:t>	</a:t>
            </a:r>
            <a:r>
              <a:rPr sz="1400" dirty="0">
                <a:latin typeface="微软雅黑"/>
                <a:cs typeface="微软雅黑"/>
              </a:rPr>
              <a:t>堡垒前置机上，修改数据库连接串地址为数据库防水坝的代理  </a:t>
            </a:r>
            <a:r>
              <a:rPr sz="1400" spc="35" dirty="0">
                <a:latin typeface="Calibri"/>
                <a:cs typeface="Calibri"/>
              </a:rPr>
              <a:t>ip</a:t>
            </a:r>
            <a:r>
              <a:rPr sz="1400" spc="35" dirty="0">
                <a:latin typeface="微软雅黑"/>
                <a:cs typeface="微软雅黑"/>
              </a:rPr>
              <a:t>和端口。配置各个数据库连接</a:t>
            </a:r>
            <a:r>
              <a:rPr sz="1400" spc="30" dirty="0">
                <a:latin typeface="微软雅黑"/>
                <a:cs typeface="微软雅黑"/>
              </a:rPr>
              <a:t>串</a:t>
            </a:r>
            <a:r>
              <a:rPr sz="1400" spc="35" dirty="0">
                <a:latin typeface="微软雅黑"/>
                <a:cs typeface="微软雅黑"/>
              </a:rPr>
              <a:t>，数据库相关流量逻辑上需 </a:t>
            </a:r>
            <a:r>
              <a:rPr sz="1400" dirty="0">
                <a:latin typeface="微软雅黑"/>
                <a:cs typeface="微软雅黑"/>
              </a:rPr>
              <a:t>要通过数据库防水坝设备。</a:t>
            </a:r>
            <a:endParaRPr sz="1400">
              <a:latin typeface="微软雅黑"/>
              <a:cs typeface="微软雅黑"/>
            </a:endParaRPr>
          </a:p>
          <a:p>
            <a:pPr marL="279400" marR="10795" indent="-266700" algn="just">
              <a:lnSpc>
                <a:spcPct val="148600"/>
              </a:lnSpc>
              <a:spcBef>
                <a:spcPts val="505"/>
              </a:spcBef>
              <a:buFont typeface="Calibri"/>
              <a:buAutoNum type="arabicParenBoth"/>
              <a:tabLst>
                <a:tab pos="355600" algn="l"/>
              </a:tabLst>
            </a:pPr>
            <a:r>
              <a:rPr dirty="0"/>
              <a:t>	</a:t>
            </a:r>
            <a:r>
              <a:rPr sz="1400" dirty="0">
                <a:latin typeface="微软雅黑"/>
                <a:cs typeface="微软雅黑"/>
              </a:rPr>
              <a:t>堡垒前置机上，安装数据库防水坝安全客户端：数字软证</a:t>
            </a:r>
            <a:r>
              <a:rPr sz="1400" spc="-5" dirty="0">
                <a:latin typeface="微软雅黑"/>
                <a:cs typeface="微软雅黑"/>
              </a:rPr>
              <a:t>书</a:t>
            </a:r>
            <a:r>
              <a:rPr sz="1400" dirty="0">
                <a:latin typeface="微软雅黑"/>
                <a:cs typeface="微软雅黑"/>
              </a:rPr>
              <a:t>， 实现认证管理。</a:t>
            </a:r>
            <a:endParaRPr sz="1400">
              <a:latin typeface="微软雅黑"/>
              <a:cs typeface="微软雅黑"/>
            </a:endParaRPr>
          </a:p>
          <a:p>
            <a:pPr marL="279400" marR="8255">
              <a:lnSpc>
                <a:spcPct val="154300"/>
              </a:lnSpc>
              <a:spcBef>
                <a:spcPts val="405"/>
              </a:spcBef>
            </a:pPr>
            <a:r>
              <a:rPr sz="1400" spc="20" dirty="0">
                <a:latin typeface="微软雅黑"/>
                <a:cs typeface="微软雅黑"/>
              </a:rPr>
              <a:t>为数据操作人员分配企业身</a:t>
            </a:r>
            <a:r>
              <a:rPr sz="1400" spc="15" dirty="0">
                <a:latin typeface="微软雅黑"/>
                <a:cs typeface="微软雅黑"/>
              </a:rPr>
              <a:t>份</a:t>
            </a:r>
            <a:r>
              <a:rPr sz="1400" spc="20" dirty="0">
                <a:latin typeface="微软雅黑"/>
                <a:cs typeface="微软雅黑"/>
              </a:rPr>
              <a:t>，安装数字证书，所有操作将关 </a:t>
            </a:r>
            <a:r>
              <a:rPr sz="1400" dirty="0">
                <a:latin typeface="微软雅黑"/>
                <a:cs typeface="微软雅黑"/>
              </a:rPr>
              <a:t>联到真实的人。</a:t>
            </a:r>
            <a:endParaRPr sz="1400">
              <a:latin typeface="微软雅黑"/>
              <a:cs typeface="微软雅黑"/>
            </a:endParaRPr>
          </a:p>
          <a:p>
            <a:pPr marL="279400">
              <a:lnSpc>
                <a:spcPct val="100000"/>
              </a:lnSpc>
              <a:spcBef>
                <a:spcPts val="1320"/>
              </a:spcBef>
            </a:pPr>
            <a:r>
              <a:rPr sz="1400" dirty="0">
                <a:latin typeface="微软雅黑"/>
                <a:cs typeface="微软雅黑"/>
              </a:rPr>
              <a:t>数据操作人员，登录数据库前，通过软证书先输入登录信息。</a:t>
            </a:r>
            <a:endParaRPr sz="1400">
              <a:latin typeface="微软雅黑"/>
              <a:cs typeface="微软雅黑"/>
            </a:endParaRPr>
          </a:p>
          <a:p>
            <a:pPr marL="279400" marR="10795" indent="-266700">
              <a:lnSpc>
                <a:spcPct val="148600"/>
              </a:lnSpc>
              <a:spcBef>
                <a:spcPts val="505"/>
              </a:spcBef>
              <a:tabLst>
                <a:tab pos="354965" algn="l"/>
              </a:tabLst>
            </a:pPr>
            <a:r>
              <a:rPr sz="1400" dirty="0">
                <a:latin typeface="Calibri"/>
                <a:cs typeface="Calibri"/>
              </a:rPr>
              <a:t>(1)		</a:t>
            </a:r>
            <a:r>
              <a:rPr sz="1400" dirty="0">
                <a:latin typeface="微软雅黑"/>
                <a:cs typeface="微软雅黑"/>
              </a:rPr>
              <a:t>定义资产集合，发现并梳理敏感资产表</a:t>
            </a:r>
            <a:r>
              <a:rPr sz="1400" spc="-5" dirty="0">
                <a:latin typeface="微软雅黑"/>
                <a:cs typeface="微软雅黑"/>
              </a:rPr>
              <a:t>格</a:t>
            </a:r>
            <a:r>
              <a:rPr sz="1400" dirty="0">
                <a:latin typeface="微软雅黑"/>
                <a:cs typeface="微软雅黑"/>
              </a:rPr>
              <a:t>。重新定义资产访问 控制策略，打破数据库天然权限体系。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0652" y="6516491"/>
            <a:ext cx="1362710" cy="21672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endParaRPr sz="12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4843" y="90423"/>
            <a:ext cx="44704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微软雅黑"/>
                <a:cs typeface="微软雅黑"/>
              </a:rPr>
              <a:t>典型案例：海通证券数据库审计</a:t>
            </a:r>
            <a:endParaRPr sz="25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853773" y="6525548"/>
            <a:ext cx="1809750" cy="206467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/>
              <a:t>— </a:t>
            </a:r>
            <a:fld id="{81D60167-4931-47E6-BA6A-407CBD079E47}" type="slidenum">
              <a:rPr dirty="0"/>
              <a:t>27</a:t>
            </a:fld>
            <a:r>
              <a:rPr spc="-105" dirty="0"/>
              <a:t> </a:t>
            </a:r>
            <a:r>
              <a:rPr dirty="0"/>
              <a:t>—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4984" y="1319276"/>
            <a:ext cx="4674870" cy="166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F5496"/>
                </a:solidFill>
                <a:latin typeface="微软雅黑"/>
                <a:cs typeface="微软雅黑"/>
              </a:rPr>
              <a:t>用户现状</a:t>
            </a:r>
            <a:endParaRPr sz="1800">
              <a:latin typeface="微软雅黑"/>
              <a:cs typeface="微软雅黑"/>
            </a:endParaRPr>
          </a:p>
          <a:p>
            <a:pPr marL="506730" marR="5080" indent="-342900">
              <a:lnSpc>
                <a:spcPct val="148600"/>
              </a:lnSpc>
              <a:spcBef>
                <a:spcPts val="640"/>
              </a:spcBef>
              <a:buSzPct val="85714"/>
              <a:buFont typeface="Symbol"/>
              <a:buChar char=""/>
              <a:tabLst>
                <a:tab pos="506730" algn="l"/>
                <a:tab pos="507365" algn="l"/>
              </a:tabLst>
            </a:pPr>
            <a:r>
              <a:rPr sz="1400" spc="20" dirty="0">
                <a:latin typeface="微软雅黑"/>
                <a:cs typeface="微软雅黑"/>
              </a:rPr>
              <a:t>海通证券数据库数量众多，且分布地点较为零</a:t>
            </a:r>
            <a:r>
              <a:rPr sz="1400" spc="15" dirty="0">
                <a:latin typeface="微软雅黑"/>
                <a:cs typeface="微软雅黑"/>
              </a:rPr>
              <a:t>散</a:t>
            </a:r>
            <a:r>
              <a:rPr sz="1400" spc="20" dirty="0">
                <a:latin typeface="微软雅黑"/>
                <a:cs typeface="微软雅黑"/>
              </a:rPr>
              <a:t>，</a:t>
            </a:r>
            <a:r>
              <a:rPr sz="1400" dirty="0">
                <a:latin typeface="微软雅黑"/>
                <a:cs typeface="微软雅黑"/>
              </a:rPr>
              <a:t>目 前难以统一管理。</a:t>
            </a:r>
            <a:endParaRPr sz="1400">
              <a:latin typeface="微软雅黑"/>
              <a:cs typeface="微软雅黑"/>
            </a:endParaRPr>
          </a:p>
          <a:p>
            <a:pPr marL="507365" indent="-343535">
              <a:lnSpc>
                <a:spcPct val="100000"/>
              </a:lnSpc>
              <a:spcBef>
                <a:spcPts val="815"/>
              </a:spcBef>
              <a:buSzPct val="85714"/>
              <a:buFont typeface="Symbol"/>
              <a:buChar char=""/>
              <a:tabLst>
                <a:tab pos="506730" algn="l"/>
                <a:tab pos="507365" algn="l"/>
              </a:tabLst>
            </a:pPr>
            <a:r>
              <a:rPr sz="1400" dirty="0">
                <a:latin typeface="微软雅黑"/>
                <a:cs typeface="微软雅黑"/>
              </a:rPr>
              <a:t>目前无统一审计管理系统，审计日志较为困难。</a:t>
            </a:r>
            <a:endParaRPr sz="1400">
              <a:latin typeface="微软雅黑"/>
              <a:cs typeface="微软雅黑"/>
            </a:endParaRPr>
          </a:p>
          <a:p>
            <a:pPr marL="507365" indent="-343535">
              <a:lnSpc>
                <a:spcPct val="100000"/>
              </a:lnSpc>
              <a:spcBef>
                <a:spcPts val="910"/>
              </a:spcBef>
              <a:buSzPct val="85714"/>
              <a:buFont typeface="Symbol"/>
              <a:buChar char=""/>
              <a:tabLst>
                <a:tab pos="506730" algn="l"/>
                <a:tab pos="507365" algn="l"/>
              </a:tabLst>
            </a:pPr>
            <a:r>
              <a:rPr sz="1400" dirty="0">
                <a:latin typeface="微软雅黑"/>
                <a:cs typeface="微软雅黑"/>
              </a:rPr>
              <a:t>日志量较大，特别是数据库日志，管理难度较高。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6188" y="3593083"/>
            <a:ext cx="8347709" cy="2313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3077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F5496"/>
                </a:solidFill>
                <a:latin typeface="微软雅黑"/>
                <a:cs typeface="微软雅黑"/>
              </a:rPr>
              <a:t>安全需求</a:t>
            </a:r>
            <a:endParaRPr sz="1800">
              <a:latin typeface="微软雅黑"/>
              <a:cs typeface="微软雅黑"/>
            </a:endParaRPr>
          </a:p>
          <a:p>
            <a:pPr marL="5311775" indent="-343535" algn="just">
              <a:lnSpc>
                <a:spcPct val="100000"/>
              </a:lnSpc>
              <a:spcBef>
                <a:spcPts val="1335"/>
              </a:spcBef>
              <a:buSzPct val="85714"/>
              <a:buFont typeface="Symbol"/>
              <a:buChar char=""/>
              <a:tabLst>
                <a:tab pos="5312410" algn="l"/>
              </a:tabLst>
            </a:pPr>
            <a:r>
              <a:rPr sz="1400" dirty="0">
                <a:latin typeface="微软雅黑"/>
                <a:cs typeface="微软雅黑"/>
              </a:rPr>
              <a:t>实现数据层的数据库审计；</a:t>
            </a:r>
            <a:endParaRPr sz="1400">
              <a:latin typeface="微软雅黑"/>
              <a:cs typeface="微软雅黑"/>
            </a:endParaRPr>
          </a:p>
          <a:p>
            <a:pPr marL="5311775" indent="-343535" algn="just">
              <a:lnSpc>
                <a:spcPct val="100000"/>
              </a:lnSpc>
              <a:spcBef>
                <a:spcPts val="815"/>
              </a:spcBef>
              <a:buSzPct val="85714"/>
              <a:buFont typeface="Symbol"/>
              <a:buChar char=""/>
              <a:tabLst>
                <a:tab pos="5312410" algn="l"/>
              </a:tabLst>
            </a:pPr>
            <a:r>
              <a:rPr sz="1400" dirty="0">
                <a:latin typeface="微软雅黑"/>
                <a:cs typeface="微软雅黑"/>
              </a:rPr>
              <a:t>建设多套数据库系统的统一管理平台；</a:t>
            </a:r>
            <a:endParaRPr sz="1400">
              <a:latin typeface="微软雅黑"/>
              <a:cs typeface="微软雅黑"/>
            </a:endParaRPr>
          </a:p>
          <a:p>
            <a:pPr marL="12700" marR="4044950" algn="just">
              <a:lnSpc>
                <a:spcPct val="150500"/>
              </a:lnSpc>
              <a:spcBef>
                <a:spcPts val="229"/>
              </a:spcBef>
            </a:pPr>
            <a:r>
              <a:rPr sz="1400" dirty="0">
                <a:latin typeface="微软雅黑"/>
                <a:cs typeface="微软雅黑"/>
              </a:rPr>
              <a:t>海通证券股份有限公司（以下称“公司”）成立于</a:t>
            </a:r>
            <a:r>
              <a:rPr sz="1400" dirty="0">
                <a:latin typeface="Calibri"/>
                <a:cs typeface="Calibri"/>
              </a:rPr>
              <a:t>1988 </a:t>
            </a:r>
            <a:r>
              <a:rPr sz="1400" spc="30" dirty="0">
                <a:latin typeface="微软雅黑"/>
                <a:cs typeface="微软雅黑"/>
              </a:rPr>
              <a:t>年，截至</a:t>
            </a:r>
            <a:r>
              <a:rPr sz="1400" dirty="0">
                <a:latin typeface="Calibri"/>
                <a:cs typeface="Calibri"/>
              </a:rPr>
              <a:t>201</a:t>
            </a:r>
            <a:r>
              <a:rPr sz="1400" spc="35" dirty="0">
                <a:latin typeface="Calibri"/>
                <a:cs typeface="Calibri"/>
              </a:rPr>
              <a:t>9</a:t>
            </a:r>
            <a:r>
              <a:rPr sz="1400" spc="30" dirty="0">
                <a:latin typeface="微软雅黑"/>
                <a:cs typeface="微软雅黑"/>
              </a:rPr>
              <a:t>年</a:t>
            </a:r>
            <a:r>
              <a:rPr sz="1400" spc="35" dirty="0">
                <a:latin typeface="Calibri"/>
                <a:cs typeface="Calibri"/>
              </a:rPr>
              <a:t>6</a:t>
            </a:r>
            <a:r>
              <a:rPr sz="1400" spc="30" dirty="0">
                <a:latin typeface="微软雅黑"/>
                <a:cs typeface="微软雅黑"/>
              </a:rPr>
              <a:t>月末，公司总资产突破</a:t>
            </a:r>
            <a:r>
              <a:rPr sz="1400" dirty="0">
                <a:latin typeface="Calibri"/>
                <a:cs typeface="Calibri"/>
              </a:rPr>
              <a:t>620</a:t>
            </a:r>
            <a:r>
              <a:rPr sz="1400" spc="35" dirty="0">
                <a:latin typeface="Calibri"/>
                <a:cs typeface="Calibri"/>
              </a:rPr>
              <a:t>0</a:t>
            </a:r>
            <a:r>
              <a:rPr sz="1400" spc="30" dirty="0">
                <a:latin typeface="微软雅黑"/>
                <a:cs typeface="微软雅黑"/>
              </a:rPr>
              <a:t>亿元、</a:t>
            </a:r>
            <a:r>
              <a:rPr sz="1400" dirty="0">
                <a:latin typeface="微软雅黑"/>
                <a:cs typeface="微软雅黑"/>
              </a:rPr>
              <a:t>归 属母公司净资产突破</a:t>
            </a:r>
            <a:r>
              <a:rPr sz="1400" dirty="0">
                <a:latin typeface="Calibri"/>
                <a:cs typeface="Calibri"/>
              </a:rPr>
              <a:t>120</a:t>
            </a:r>
            <a:r>
              <a:rPr sz="1400" spc="5" dirty="0">
                <a:latin typeface="Calibri"/>
                <a:cs typeface="Calibri"/>
              </a:rPr>
              <a:t>0</a:t>
            </a:r>
            <a:r>
              <a:rPr sz="1400" dirty="0">
                <a:latin typeface="微软雅黑"/>
                <a:cs typeface="微软雅黑"/>
              </a:rPr>
              <a:t>亿元，分别排名行业第二、第 三位。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1283" y="980728"/>
            <a:ext cx="5076824" cy="3333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0652" y="6516491"/>
            <a:ext cx="1362710" cy="21672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endParaRPr sz="12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4843" y="90423"/>
            <a:ext cx="44704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微软雅黑"/>
                <a:cs typeface="微软雅黑"/>
              </a:rPr>
              <a:t>典型案例：海通证券数据库审计</a:t>
            </a:r>
            <a:endParaRPr sz="25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1853773" y="6525548"/>
            <a:ext cx="1809750" cy="206467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/>
              <a:t>— </a:t>
            </a:r>
            <a:fld id="{81D60167-4931-47E6-BA6A-407CBD079E47}" type="slidenum">
              <a:rPr dirty="0"/>
              <a:t>28</a:t>
            </a:fld>
            <a:r>
              <a:rPr spc="-105" dirty="0"/>
              <a:t> </a:t>
            </a:r>
            <a:r>
              <a:rPr dirty="0"/>
              <a:t>—</a:t>
            </a:r>
          </a:p>
        </p:txBody>
      </p:sp>
      <p:sp>
        <p:nvSpPr>
          <p:cNvPr id="3" name="object 3"/>
          <p:cNvSpPr/>
          <p:nvPr/>
        </p:nvSpPr>
        <p:spPr>
          <a:xfrm>
            <a:off x="479375" y="764703"/>
            <a:ext cx="11014075" cy="4255135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5635" y="5178044"/>
            <a:ext cx="10598150" cy="112585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98450" marR="5080" indent="-285750">
              <a:lnSpc>
                <a:spcPct val="101099"/>
              </a:lnSpc>
              <a:spcBef>
                <a:spcPts val="75"/>
              </a:spcBef>
              <a:buFont typeface="Wingdings"/>
              <a:buChar char=""/>
              <a:tabLst>
                <a:tab pos="298450" algn="l"/>
              </a:tabLst>
            </a:pPr>
            <a:r>
              <a:rPr sz="1800" dirty="0">
                <a:latin typeface="微软雅黑"/>
                <a:cs typeface="微软雅黑"/>
              </a:rPr>
              <a:t>数据库系统主要分布在广东路、外高桥和南方中心三个数据中心，数据库审计系统选择旁路镜像分布式 部署采集的解决方案，全面满足存放大量日志、集中管理、权限分离等复杂需求。</a:t>
            </a:r>
            <a:endParaRPr sz="1800">
              <a:latin typeface="微软雅黑"/>
              <a:cs typeface="微软雅黑"/>
            </a:endParaRPr>
          </a:p>
          <a:p>
            <a:pPr marL="298450" marR="5080" indent="-285750">
              <a:lnSpc>
                <a:spcPts val="2110"/>
              </a:lnSpc>
              <a:spcBef>
                <a:spcPts val="160"/>
              </a:spcBef>
              <a:buFont typeface="Wingdings"/>
              <a:buChar char=""/>
              <a:tabLst>
                <a:tab pos="298450" algn="l"/>
              </a:tabLst>
            </a:pPr>
            <a:r>
              <a:rPr sz="1800" dirty="0">
                <a:latin typeface="微软雅黑"/>
                <a:cs typeface="微软雅黑"/>
              </a:rPr>
              <a:t>数据库审计采用旁路方式部署，通过流量镜像将需要监控的数据库流量镜像给数据库审计设备。所有的 数据库审计设备被集中管理设备统一管理。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0652" y="6516491"/>
            <a:ext cx="1362710" cy="21672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endParaRPr sz="12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4843" y="90423"/>
            <a:ext cx="561848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微软雅黑"/>
                <a:cs typeface="微软雅黑"/>
              </a:rPr>
              <a:t>金融行业主要建设场景</a:t>
            </a:r>
            <a:r>
              <a:rPr sz="2500" spc="-5" dirty="0">
                <a:latin typeface="微软雅黑"/>
                <a:cs typeface="微软雅黑"/>
              </a:rPr>
              <a:t>3</a:t>
            </a:r>
            <a:r>
              <a:rPr sz="2500" dirty="0">
                <a:latin typeface="微软雅黑"/>
                <a:cs typeface="微软雅黑"/>
              </a:rPr>
              <a:t>：容灾一键切换</a:t>
            </a:r>
            <a:endParaRPr sz="2500">
              <a:latin typeface="微软雅黑"/>
              <a:cs typeface="微软雅黑"/>
            </a:endParaRPr>
          </a:p>
        </p:txBody>
      </p:sp>
      <p:sp>
        <p:nvSpPr>
          <p:cNvPr id="73" name="object 73"/>
          <p:cNvSpPr txBox="1">
            <a:spLocks noGrp="1"/>
          </p:cNvSpPr>
          <p:nvPr>
            <p:ph type="ftr" sz="quarter" idx="5"/>
          </p:nvPr>
        </p:nvSpPr>
        <p:spPr>
          <a:xfrm>
            <a:off x="1853773" y="6525548"/>
            <a:ext cx="1809750" cy="206467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endParaRPr spc="-5" dirty="0"/>
          </a:p>
        </p:txBody>
      </p:sp>
      <p:sp>
        <p:nvSpPr>
          <p:cNvPr id="72" name="object 7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/>
              <a:t>— </a:t>
            </a:r>
            <a:fld id="{81D60167-4931-47E6-BA6A-407CBD079E47}" type="slidenum">
              <a:rPr dirty="0"/>
              <a:t>29</a:t>
            </a:fld>
            <a:r>
              <a:rPr spc="-105" dirty="0"/>
              <a:t> </a:t>
            </a:r>
            <a:r>
              <a:rPr dirty="0"/>
              <a:t>—</a:t>
            </a:r>
          </a:p>
        </p:txBody>
      </p:sp>
      <p:sp>
        <p:nvSpPr>
          <p:cNvPr id="3" name="object 3"/>
          <p:cNvSpPr/>
          <p:nvPr/>
        </p:nvSpPr>
        <p:spPr>
          <a:xfrm>
            <a:off x="7475988" y="1869954"/>
            <a:ext cx="3537585" cy="4233545"/>
          </a:xfrm>
          <a:custGeom>
            <a:avLst/>
            <a:gdLst/>
            <a:ahLst/>
            <a:cxnLst/>
            <a:rect l="l" t="t" r="r" b="b"/>
            <a:pathLst>
              <a:path w="3537584" h="4233545">
                <a:moveTo>
                  <a:pt x="2947970" y="0"/>
                </a:moveTo>
                <a:lnTo>
                  <a:pt x="589611" y="0"/>
                </a:lnTo>
                <a:lnTo>
                  <a:pt x="541254" y="1954"/>
                </a:lnTo>
                <a:lnTo>
                  <a:pt x="493973" y="7716"/>
                </a:lnTo>
                <a:lnTo>
                  <a:pt x="447921" y="17135"/>
                </a:lnTo>
                <a:lnTo>
                  <a:pt x="403248" y="30058"/>
                </a:lnTo>
                <a:lnTo>
                  <a:pt x="360108" y="46334"/>
                </a:lnTo>
                <a:lnTo>
                  <a:pt x="318651" y="65811"/>
                </a:lnTo>
                <a:lnTo>
                  <a:pt x="279029" y="88337"/>
                </a:lnTo>
                <a:lnTo>
                  <a:pt x="241394" y="113760"/>
                </a:lnTo>
                <a:lnTo>
                  <a:pt x="205898" y="141929"/>
                </a:lnTo>
                <a:lnTo>
                  <a:pt x="172693" y="172692"/>
                </a:lnTo>
                <a:lnTo>
                  <a:pt x="141930" y="205898"/>
                </a:lnTo>
                <a:lnTo>
                  <a:pt x="113760" y="241393"/>
                </a:lnTo>
                <a:lnTo>
                  <a:pt x="88337" y="279028"/>
                </a:lnTo>
                <a:lnTo>
                  <a:pt x="65811" y="318650"/>
                </a:lnTo>
                <a:lnTo>
                  <a:pt x="46334" y="360107"/>
                </a:lnTo>
                <a:lnTo>
                  <a:pt x="30058" y="403247"/>
                </a:lnTo>
                <a:lnTo>
                  <a:pt x="17135" y="447919"/>
                </a:lnTo>
                <a:lnTo>
                  <a:pt x="7717" y="493972"/>
                </a:lnTo>
                <a:lnTo>
                  <a:pt x="1954" y="541252"/>
                </a:lnTo>
                <a:lnTo>
                  <a:pt x="0" y="589610"/>
                </a:lnTo>
                <a:lnTo>
                  <a:pt x="0" y="3643417"/>
                </a:lnTo>
                <a:lnTo>
                  <a:pt x="1954" y="3691775"/>
                </a:lnTo>
                <a:lnTo>
                  <a:pt x="7717" y="3739055"/>
                </a:lnTo>
                <a:lnTo>
                  <a:pt x="17135" y="3785108"/>
                </a:lnTo>
                <a:lnTo>
                  <a:pt x="30058" y="3829780"/>
                </a:lnTo>
                <a:lnTo>
                  <a:pt x="46334" y="3872920"/>
                </a:lnTo>
                <a:lnTo>
                  <a:pt x="65811" y="3914377"/>
                </a:lnTo>
                <a:lnTo>
                  <a:pt x="88337" y="3953999"/>
                </a:lnTo>
                <a:lnTo>
                  <a:pt x="113760" y="3991634"/>
                </a:lnTo>
                <a:lnTo>
                  <a:pt x="141930" y="4027130"/>
                </a:lnTo>
                <a:lnTo>
                  <a:pt x="172693" y="4060335"/>
                </a:lnTo>
                <a:lnTo>
                  <a:pt x="205898" y="4091098"/>
                </a:lnTo>
                <a:lnTo>
                  <a:pt x="241394" y="4119267"/>
                </a:lnTo>
                <a:lnTo>
                  <a:pt x="279029" y="4144691"/>
                </a:lnTo>
                <a:lnTo>
                  <a:pt x="318651" y="4167217"/>
                </a:lnTo>
                <a:lnTo>
                  <a:pt x="360108" y="4186693"/>
                </a:lnTo>
                <a:lnTo>
                  <a:pt x="403248" y="4202969"/>
                </a:lnTo>
                <a:lnTo>
                  <a:pt x="447921" y="4215892"/>
                </a:lnTo>
                <a:lnTo>
                  <a:pt x="493973" y="4225311"/>
                </a:lnTo>
                <a:lnTo>
                  <a:pt x="541254" y="4231073"/>
                </a:lnTo>
                <a:lnTo>
                  <a:pt x="589611" y="4233028"/>
                </a:lnTo>
                <a:lnTo>
                  <a:pt x="2947970" y="4233028"/>
                </a:lnTo>
                <a:lnTo>
                  <a:pt x="2996328" y="4231073"/>
                </a:lnTo>
                <a:lnTo>
                  <a:pt x="3043608" y="4225311"/>
                </a:lnTo>
                <a:lnTo>
                  <a:pt x="3089661" y="4215892"/>
                </a:lnTo>
                <a:lnTo>
                  <a:pt x="3134333" y="4202969"/>
                </a:lnTo>
                <a:lnTo>
                  <a:pt x="3177474" y="4186693"/>
                </a:lnTo>
                <a:lnTo>
                  <a:pt x="3218931" y="4167217"/>
                </a:lnTo>
                <a:lnTo>
                  <a:pt x="3258552" y="4144691"/>
                </a:lnTo>
                <a:lnTo>
                  <a:pt x="3296187" y="4119267"/>
                </a:lnTo>
                <a:lnTo>
                  <a:pt x="3331683" y="4091098"/>
                </a:lnTo>
                <a:lnTo>
                  <a:pt x="3364889" y="4060335"/>
                </a:lnTo>
                <a:lnTo>
                  <a:pt x="3395652" y="4027130"/>
                </a:lnTo>
                <a:lnTo>
                  <a:pt x="3423821" y="3991634"/>
                </a:lnTo>
                <a:lnTo>
                  <a:pt x="3449245" y="3953999"/>
                </a:lnTo>
                <a:lnTo>
                  <a:pt x="3471771" y="3914377"/>
                </a:lnTo>
                <a:lnTo>
                  <a:pt x="3491247" y="3872920"/>
                </a:lnTo>
                <a:lnTo>
                  <a:pt x="3507523" y="3829780"/>
                </a:lnTo>
                <a:lnTo>
                  <a:pt x="3520446" y="3785108"/>
                </a:lnTo>
                <a:lnTo>
                  <a:pt x="3529865" y="3739055"/>
                </a:lnTo>
                <a:lnTo>
                  <a:pt x="3535627" y="3691775"/>
                </a:lnTo>
                <a:lnTo>
                  <a:pt x="3537582" y="3643417"/>
                </a:lnTo>
                <a:lnTo>
                  <a:pt x="3537582" y="589610"/>
                </a:lnTo>
                <a:lnTo>
                  <a:pt x="3535627" y="541252"/>
                </a:lnTo>
                <a:lnTo>
                  <a:pt x="3529865" y="493972"/>
                </a:lnTo>
                <a:lnTo>
                  <a:pt x="3520446" y="447919"/>
                </a:lnTo>
                <a:lnTo>
                  <a:pt x="3507523" y="403247"/>
                </a:lnTo>
                <a:lnTo>
                  <a:pt x="3491247" y="360107"/>
                </a:lnTo>
                <a:lnTo>
                  <a:pt x="3471771" y="318650"/>
                </a:lnTo>
                <a:lnTo>
                  <a:pt x="3449245" y="279028"/>
                </a:lnTo>
                <a:lnTo>
                  <a:pt x="3423821" y="241393"/>
                </a:lnTo>
                <a:lnTo>
                  <a:pt x="3395652" y="205898"/>
                </a:lnTo>
                <a:lnTo>
                  <a:pt x="3364889" y="172692"/>
                </a:lnTo>
                <a:lnTo>
                  <a:pt x="3331683" y="141929"/>
                </a:lnTo>
                <a:lnTo>
                  <a:pt x="3296187" y="113760"/>
                </a:lnTo>
                <a:lnTo>
                  <a:pt x="3258552" y="88337"/>
                </a:lnTo>
                <a:lnTo>
                  <a:pt x="3218931" y="65811"/>
                </a:lnTo>
                <a:lnTo>
                  <a:pt x="3177474" y="46334"/>
                </a:lnTo>
                <a:lnTo>
                  <a:pt x="3134333" y="30058"/>
                </a:lnTo>
                <a:lnTo>
                  <a:pt x="3089661" y="17135"/>
                </a:lnTo>
                <a:lnTo>
                  <a:pt x="3043608" y="7716"/>
                </a:lnTo>
                <a:lnTo>
                  <a:pt x="2996328" y="1954"/>
                </a:lnTo>
                <a:lnTo>
                  <a:pt x="2947970" y="0"/>
                </a:lnTo>
                <a:close/>
              </a:path>
            </a:pathLst>
          </a:custGeom>
          <a:solidFill>
            <a:srgbClr val="89CB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78427" y="1869954"/>
            <a:ext cx="3537585" cy="4233545"/>
          </a:xfrm>
          <a:custGeom>
            <a:avLst/>
            <a:gdLst/>
            <a:ahLst/>
            <a:cxnLst/>
            <a:rect l="l" t="t" r="r" b="b"/>
            <a:pathLst>
              <a:path w="3537585" h="4233545">
                <a:moveTo>
                  <a:pt x="2947970" y="0"/>
                </a:moveTo>
                <a:lnTo>
                  <a:pt x="589611" y="0"/>
                </a:lnTo>
                <a:lnTo>
                  <a:pt x="541254" y="1954"/>
                </a:lnTo>
                <a:lnTo>
                  <a:pt x="493973" y="7716"/>
                </a:lnTo>
                <a:lnTo>
                  <a:pt x="447921" y="17135"/>
                </a:lnTo>
                <a:lnTo>
                  <a:pt x="403248" y="30058"/>
                </a:lnTo>
                <a:lnTo>
                  <a:pt x="360108" y="46334"/>
                </a:lnTo>
                <a:lnTo>
                  <a:pt x="318651" y="65811"/>
                </a:lnTo>
                <a:lnTo>
                  <a:pt x="279029" y="88337"/>
                </a:lnTo>
                <a:lnTo>
                  <a:pt x="241394" y="113760"/>
                </a:lnTo>
                <a:lnTo>
                  <a:pt x="205898" y="141929"/>
                </a:lnTo>
                <a:lnTo>
                  <a:pt x="172693" y="172692"/>
                </a:lnTo>
                <a:lnTo>
                  <a:pt x="141930" y="205898"/>
                </a:lnTo>
                <a:lnTo>
                  <a:pt x="113760" y="241393"/>
                </a:lnTo>
                <a:lnTo>
                  <a:pt x="88337" y="279028"/>
                </a:lnTo>
                <a:lnTo>
                  <a:pt x="65811" y="318650"/>
                </a:lnTo>
                <a:lnTo>
                  <a:pt x="46334" y="360107"/>
                </a:lnTo>
                <a:lnTo>
                  <a:pt x="30058" y="403247"/>
                </a:lnTo>
                <a:lnTo>
                  <a:pt x="17135" y="447919"/>
                </a:lnTo>
                <a:lnTo>
                  <a:pt x="7717" y="493972"/>
                </a:lnTo>
                <a:lnTo>
                  <a:pt x="1954" y="541252"/>
                </a:lnTo>
                <a:lnTo>
                  <a:pt x="0" y="589610"/>
                </a:lnTo>
                <a:lnTo>
                  <a:pt x="0" y="3643417"/>
                </a:lnTo>
                <a:lnTo>
                  <a:pt x="1954" y="3691775"/>
                </a:lnTo>
                <a:lnTo>
                  <a:pt x="7717" y="3739055"/>
                </a:lnTo>
                <a:lnTo>
                  <a:pt x="17135" y="3785108"/>
                </a:lnTo>
                <a:lnTo>
                  <a:pt x="30058" y="3829780"/>
                </a:lnTo>
                <a:lnTo>
                  <a:pt x="46334" y="3872920"/>
                </a:lnTo>
                <a:lnTo>
                  <a:pt x="65811" y="3914377"/>
                </a:lnTo>
                <a:lnTo>
                  <a:pt x="88337" y="3953999"/>
                </a:lnTo>
                <a:lnTo>
                  <a:pt x="113760" y="3991634"/>
                </a:lnTo>
                <a:lnTo>
                  <a:pt x="141930" y="4027130"/>
                </a:lnTo>
                <a:lnTo>
                  <a:pt x="172693" y="4060335"/>
                </a:lnTo>
                <a:lnTo>
                  <a:pt x="205898" y="4091098"/>
                </a:lnTo>
                <a:lnTo>
                  <a:pt x="241394" y="4119267"/>
                </a:lnTo>
                <a:lnTo>
                  <a:pt x="279029" y="4144691"/>
                </a:lnTo>
                <a:lnTo>
                  <a:pt x="318651" y="4167217"/>
                </a:lnTo>
                <a:lnTo>
                  <a:pt x="360108" y="4186693"/>
                </a:lnTo>
                <a:lnTo>
                  <a:pt x="403248" y="4202969"/>
                </a:lnTo>
                <a:lnTo>
                  <a:pt x="447921" y="4215892"/>
                </a:lnTo>
                <a:lnTo>
                  <a:pt x="493973" y="4225311"/>
                </a:lnTo>
                <a:lnTo>
                  <a:pt x="541254" y="4231073"/>
                </a:lnTo>
                <a:lnTo>
                  <a:pt x="589611" y="4233028"/>
                </a:lnTo>
                <a:lnTo>
                  <a:pt x="2947970" y="4233028"/>
                </a:lnTo>
                <a:lnTo>
                  <a:pt x="2996328" y="4231073"/>
                </a:lnTo>
                <a:lnTo>
                  <a:pt x="3043608" y="4225311"/>
                </a:lnTo>
                <a:lnTo>
                  <a:pt x="3089661" y="4215892"/>
                </a:lnTo>
                <a:lnTo>
                  <a:pt x="3134333" y="4202969"/>
                </a:lnTo>
                <a:lnTo>
                  <a:pt x="3177474" y="4186693"/>
                </a:lnTo>
                <a:lnTo>
                  <a:pt x="3218931" y="4167217"/>
                </a:lnTo>
                <a:lnTo>
                  <a:pt x="3258552" y="4144691"/>
                </a:lnTo>
                <a:lnTo>
                  <a:pt x="3296187" y="4119267"/>
                </a:lnTo>
                <a:lnTo>
                  <a:pt x="3331683" y="4091098"/>
                </a:lnTo>
                <a:lnTo>
                  <a:pt x="3364889" y="4060335"/>
                </a:lnTo>
                <a:lnTo>
                  <a:pt x="3395652" y="4027130"/>
                </a:lnTo>
                <a:lnTo>
                  <a:pt x="3423821" y="3991634"/>
                </a:lnTo>
                <a:lnTo>
                  <a:pt x="3449245" y="3953999"/>
                </a:lnTo>
                <a:lnTo>
                  <a:pt x="3471771" y="3914377"/>
                </a:lnTo>
                <a:lnTo>
                  <a:pt x="3491247" y="3872920"/>
                </a:lnTo>
                <a:lnTo>
                  <a:pt x="3507523" y="3829780"/>
                </a:lnTo>
                <a:lnTo>
                  <a:pt x="3520446" y="3785108"/>
                </a:lnTo>
                <a:lnTo>
                  <a:pt x="3529865" y="3739055"/>
                </a:lnTo>
                <a:lnTo>
                  <a:pt x="3535627" y="3691775"/>
                </a:lnTo>
                <a:lnTo>
                  <a:pt x="3537582" y="3643417"/>
                </a:lnTo>
                <a:lnTo>
                  <a:pt x="3537582" y="589610"/>
                </a:lnTo>
                <a:lnTo>
                  <a:pt x="3535627" y="541252"/>
                </a:lnTo>
                <a:lnTo>
                  <a:pt x="3529865" y="493972"/>
                </a:lnTo>
                <a:lnTo>
                  <a:pt x="3520446" y="447919"/>
                </a:lnTo>
                <a:lnTo>
                  <a:pt x="3507523" y="403247"/>
                </a:lnTo>
                <a:lnTo>
                  <a:pt x="3491247" y="360107"/>
                </a:lnTo>
                <a:lnTo>
                  <a:pt x="3471771" y="318650"/>
                </a:lnTo>
                <a:lnTo>
                  <a:pt x="3449245" y="279028"/>
                </a:lnTo>
                <a:lnTo>
                  <a:pt x="3423821" y="241393"/>
                </a:lnTo>
                <a:lnTo>
                  <a:pt x="3395652" y="205898"/>
                </a:lnTo>
                <a:lnTo>
                  <a:pt x="3364889" y="172692"/>
                </a:lnTo>
                <a:lnTo>
                  <a:pt x="3331683" y="141929"/>
                </a:lnTo>
                <a:lnTo>
                  <a:pt x="3296187" y="113760"/>
                </a:lnTo>
                <a:lnTo>
                  <a:pt x="3258552" y="88337"/>
                </a:lnTo>
                <a:lnTo>
                  <a:pt x="3218931" y="65811"/>
                </a:lnTo>
                <a:lnTo>
                  <a:pt x="3177474" y="46334"/>
                </a:lnTo>
                <a:lnTo>
                  <a:pt x="3134333" y="30058"/>
                </a:lnTo>
                <a:lnTo>
                  <a:pt x="3089661" y="17135"/>
                </a:lnTo>
                <a:lnTo>
                  <a:pt x="3043608" y="7716"/>
                </a:lnTo>
                <a:lnTo>
                  <a:pt x="2996328" y="1954"/>
                </a:lnTo>
                <a:lnTo>
                  <a:pt x="2947970" y="0"/>
                </a:lnTo>
                <a:close/>
              </a:path>
            </a:pathLst>
          </a:custGeom>
          <a:solidFill>
            <a:srgbClr val="89CB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42731" y="2090618"/>
            <a:ext cx="3221355" cy="1193800"/>
          </a:xfrm>
          <a:custGeom>
            <a:avLst/>
            <a:gdLst/>
            <a:ahLst/>
            <a:cxnLst/>
            <a:rect l="l" t="t" r="r" b="b"/>
            <a:pathLst>
              <a:path w="3221354" h="1193800">
                <a:moveTo>
                  <a:pt x="3022037" y="0"/>
                </a:moveTo>
                <a:lnTo>
                  <a:pt x="198963" y="0"/>
                </a:lnTo>
                <a:lnTo>
                  <a:pt x="153342" y="5254"/>
                </a:lnTo>
                <a:lnTo>
                  <a:pt x="111464" y="20222"/>
                </a:lnTo>
                <a:lnTo>
                  <a:pt x="74521" y="43710"/>
                </a:lnTo>
                <a:lnTo>
                  <a:pt x="43710" y="74521"/>
                </a:lnTo>
                <a:lnTo>
                  <a:pt x="20222" y="111464"/>
                </a:lnTo>
                <a:lnTo>
                  <a:pt x="5254" y="153342"/>
                </a:lnTo>
                <a:lnTo>
                  <a:pt x="0" y="198963"/>
                </a:lnTo>
                <a:lnTo>
                  <a:pt x="0" y="994785"/>
                </a:lnTo>
                <a:lnTo>
                  <a:pt x="5254" y="1040406"/>
                </a:lnTo>
                <a:lnTo>
                  <a:pt x="20222" y="1082284"/>
                </a:lnTo>
                <a:lnTo>
                  <a:pt x="43710" y="1119227"/>
                </a:lnTo>
                <a:lnTo>
                  <a:pt x="74521" y="1150039"/>
                </a:lnTo>
                <a:lnTo>
                  <a:pt x="111464" y="1173526"/>
                </a:lnTo>
                <a:lnTo>
                  <a:pt x="153342" y="1188494"/>
                </a:lnTo>
                <a:lnTo>
                  <a:pt x="198963" y="1193749"/>
                </a:lnTo>
                <a:lnTo>
                  <a:pt x="3022037" y="1193749"/>
                </a:lnTo>
                <a:lnTo>
                  <a:pt x="3067657" y="1188494"/>
                </a:lnTo>
                <a:lnTo>
                  <a:pt x="3109536" y="1173526"/>
                </a:lnTo>
                <a:lnTo>
                  <a:pt x="3146478" y="1150039"/>
                </a:lnTo>
                <a:lnTo>
                  <a:pt x="3177289" y="1119227"/>
                </a:lnTo>
                <a:lnTo>
                  <a:pt x="3200776" y="1082284"/>
                </a:lnTo>
                <a:lnTo>
                  <a:pt x="3215744" y="1040406"/>
                </a:lnTo>
                <a:lnTo>
                  <a:pt x="3220999" y="994785"/>
                </a:lnTo>
                <a:lnTo>
                  <a:pt x="3220999" y="198963"/>
                </a:lnTo>
                <a:lnTo>
                  <a:pt x="3215744" y="153342"/>
                </a:lnTo>
                <a:lnTo>
                  <a:pt x="3200776" y="111464"/>
                </a:lnTo>
                <a:lnTo>
                  <a:pt x="3177289" y="74521"/>
                </a:lnTo>
                <a:lnTo>
                  <a:pt x="3146478" y="43710"/>
                </a:lnTo>
                <a:lnTo>
                  <a:pt x="3109536" y="20222"/>
                </a:lnTo>
                <a:lnTo>
                  <a:pt x="3067657" y="5254"/>
                </a:lnTo>
                <a:lnTo>
                  <a:pt x="30220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42731" y="2090618"/>
            <a:ext cx="3221355" cy="1193800"/>
          </a:xfrm>
          <a:custGeom>
            <a:avLst/>
            <a:gdLst/>
            <a:ahLst/>
            <a:cxnLst/>
            <a:rect l="l" t="t" r="r" b="b"/>
            <a:pathLst>
              <a:path w="3221354" h="1193800">
                <a:moveTo>
                  <a:pt x="0" y="198963"/>
                </a:moveTo>
                <a:lnTo>
                  <a:pt x="5254" y="153342"/>
                </a:lnTo>
                <a:lnTo>
                  <a:pt x="20222" y="111464"/>
                </a:lnTo>
                <a:lnTo>
                  <a:pt x="43709" y="74521"/>
                </a:lnTo>
                <a:lnTo>
                  <a:pt x="74521" y="43710"/>
                </a:lnTo>
                <a:lnTo>
                  <a:pt x="111464" y="20222"/>
                </a:lnTo>
                <a:lnTo>
                  <a:pt x="153342" y="5254"/>
                </a:lnTo>
                <a:lnTo>
                  <a:pt x="198963" y="0"/>
                </a:lnTo>
                <a:lnTo>
                  <a:pt x="3022037" y="0"/>
                </a:lnTo>
                <a:lnTo>
                  <a:pt x="3067657" y="5254"/>
                </a:lnTo>
                <a:lnTo>
                  <a:pt x="3109535" y="20222"/>
                </a:lnTo>
                <a:lnTo>
                  <a:pt x="3146478" y="43710"/>
                </a:lnTo>
                <a:lnTo>
                  <a:pt x="3177290" y="74521"/>
                </a:lnTo>
                <a:lnTo>
                  <a:pt x="3200777" y="111464"/>
                </a:lnTo>
                <a:lnTo>
                  <a:pt x="3215745" y="153342"/>
                </a:lnTo>
                <a:lnTo>
                  <a:pt x="3221000" y="198963"/>
                </a:lnTo>
                <a:lnTo>
                  <a:pt x="3221000" y="994785"/>
                </a:lnTo>
                <a:lnTo>
                  <a:pt x="3215745" y="1040406"/>
                </a:lnTo>
                <a:lnTo>
                  <a:pt x="3200777" y="1082284"/>
                </a:lnTo>
                <a:lnTo>
                  <a:pt x="3177290" y="1119227"/>
                </a:lnTo>
                <a:lnTo>
                  <a:pt x="3146478" y="1150038"/>
                </a:lnTo>
                <a:lnTo>
                  <a:pt x="3109535" y="1173526"/>
                </a:lnTo>
                <a:lnTo>
                  <a:pt x="3067657" y="1188494"/>
                </a:lnTo>
                <a:lnTo>
                  <a:pt x="3022037" y="1193749"/>
                </a:lnTo>
                <a:lnTo>
                  <a:pt x="198963" y="1193749"/>
                </a:lnTo>
                <a:lnTo>
                  <a:pt x="153342" y="1188494"/>
                </a:lnTo>
                <a:lnTo>
                  <a:pt x="111464" y="1173526"/>
                </a:lnTo>
                <a:lnTo>
                  <a:pt x="74521" y="1150038"/>
                </a:lnTo>
                <a:lnTo>
                  <a:pt x="43709" y="1119227"/>
                </a:lnTo>
                <a:lnTo>
                  <a:pt x="20222" y="1082284"/>
                </a:lnTo>
                <a:lnTo>
                  <a:pt x="5254" y="1040406"/>
                </a:lnTo>
                <a:lnTo>
                  <a:pt x="0" y="994785"/>
                </a:lnTo>
                <a:lnTo>
                  <a:pt x="0" y="19896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44017" y="4751100"/>
            <a:ext cx="3221355" cy="1193800"/>
          </a:xfrm>
          <a:custGeom>
            <a:avLst/>
            <a:gdLst/>
            <a:ahLst/>
            <a:cxnLst/>
            <a:rect l="l" t="t" r="r" b="b"/>
            <a:pathLst>
              <a:path w="3221354" h="1193800">
                <a:moveTo>
                  <a:pt x="3022037" y="0"/>
                </a:moveTo>
                <a:lnTo>
                  <a:pt x="198963" y="0"/>
                </a:lnTo>
                <a:lnTo>
                  <a:pt x="153342" y="5254"/>
                </a:lnTo>
                <a:lnTo>
                  <a:pt x="111464" y="20222"/>
                </a:lnTo>
                <a:lnTo>
                  <a:pt x="74521" y="43710"/>
                </a:lnTo>
                <a:lnTo>
                  <a:pt x="43710" y="74521"/>
                </a:lnTo>
                <a:lnTo>
                  <a:pt x="20222" y="111464"/>
                </a:lnTo>
                <a:lnTo>
                  <a:pt x="5254" y="153342"/>
                </a:lnTo>
                <a:lnTo>
                  <a:pt x="0" y="198963"/>
                </a:lnTo>
                <a:lnTo>
                  <a:pt x="0" y="994785"/>
                </a:lnTo>
                <a:lnTo>
                  <a:pt x="5254" y="1040405"/>
                </a:lnTo>
                <a:lnTo>
                  <a:pt x="20222" y="1082284"/>
                </a:lnTo>
                <a:lnTo>
                  <a:pt x="43710" y="1119226"/>
                </a:lnTo>
                <a:lnTo>
                  <a:pt x="74521" y="1150038"/>
                </a:lnTo>
                <a:lnTo>
                  <a:pt x="111464" y="1173525"/>
                </a:lnTo>
                <a:lnTo>
                  <a:pt x="153342" y="1188493"/>
                </a:lnTo>
                <a:lnTo>
                  <a:pt x="198963" y="1193748"/>
                </a:lnTo>
                <a:lnTo>
                  <a:pt x="3022037" y="1193748"/>
                </a:lnTo>
                <a:lnTo>
                  <a:pt x="3067657" y="1188493"/>
                </a:lnTo>
                <a:lnTo>
                  <a:pt x="3109536" y="1173525"/>
                </a:lnTo>
                <a:lnTo>
                  <a:pt x="3146478" y="1150038"/>
                </a:lnTo>
                <a:lnTo>
                  <a:pt x="3177289" y="1119226"/>
                </a:lnTo>
                <a:lnTo>
                  <a:pt x="3200776" y="1082284"/>
                </a:lnTo>
                <a:lnTo>
                  <a:pt x="3215744" y="1040405"/>
                </a:lnTo>
                <a:lnTo>
                  <a:pt x="3220999" y="994785"/>
                </a:lnTo>
                <a:lnTo>
                  <a:pt x="3220999" y="198963"/>
                </a:lnTo>
                <a:lnTo>
                  <a:pt x="3215744" y="153342"/>
                </a:lnTo>
                <a:lnTo>
                  <a:pt x="3200776" y="111464"/>
                </a:lnTo>
                <a:lnTo>
                  <a:pt x="3177289" y="74521"/>
                </a:lnTo>
                <a:lnTo>
                  <a:pt x="3146478" y="43710"/>
                </a:lnTo>
                <a:lnTo>
                  <a:pt x="3109536" y="20222"/>
                </a:lnTo>
                <a:lnTo>
                  <a:pt x="3067657" y="5254"/>
                </a:lnTo>
                <a:lnTo>
                  <a:pt x="30220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44017" y="4751100"/>
            <a:ext cx="3221355" cy="1193800"/>
          </a:xfrm>
          <a:custGeom>
            <a:avLst/>
            <a:gdLst/>
            <a:ahLst/>
            <a:cxnLst/>
            <a:rect l="l" t="t" r="r" b="b"/>
            <a:pathLst>
              <a:path w="3221354" h="1193800">
                <a:moveTo>
                  <a:pt x="0" y="198963"/>
                </a:moveTo>
                <a:lnTo>
                  <a:pt x="5254" y="153342"/>
                </a:lnTo>
                <a:lnTo>
                  <a:pt x="20222" y="111464"/>
                </a:lnTo>
                <a:lnTo>
                  <a:pt x="43709" y="74521"/>
                </a:lnTo>
                <a:lnTo>
                  <a:pt x="74521" y="43710"/>
                </a:lnTo>
                <a:lnTo>
                  <a:pt x="111464" y="20222"/>
                </a:lnTo>
                <a:lnTo>
                  <a:pt x="153342" y="5254"/>
                </a:lnTo>
                <a:lnTo>
                  <a:pt x="198963" y="0"/>
                </a:lnTo>
                <a:lnTo>
                  <a:pt x="3022037" y="0"/>
                </a:lnTo>
                <a:lnTo>
                  <a:pt x="3067657" y="5254"/>
                </a:lnTo>
                <a:lnTo>
                  <a:pt x="3109535" y="20222"/>
                </a:lnTo>
                <a:lnTo>
                  <a:pt x="3146478" y="43710"/>
                </a:lnTo>
                <a:lnTo>
                  <a:pt x="3177290" y="74521"/>
                </a:lnTo>
                <a:lnTo>
                  <a:pt x="3200777" y="111464"/>
                </a:lnTo>
                <a:lnTo>
                  <a:pt x="3215745" y="153342"/>
                </a:lnTo>
                <a:lnTo>
                  <a:pt x="3221000" y="198963"/>
                </a:lnTo>
                <a:lnTo>
                  <a:pt x="3221000" y="994785"/>
                </a:lnTo>
                <a:lnTo>
                  <a:pt x="3215745" y="1040406"/>
                </a:lnTo>
                <a:lnTo>
                  <a:pt x="3200777" y="1082284"/>
                </a:lnTo>
                <a:lnTo>
                  <a:pt x="3177290" y="1119227"/>
                </a:lnTo>
                <a:lnTo>
                  <a:pt x="3146478" y="1150038"/>
                </a:lnTo>
                <a:lnTo>
                  <a:pt x="3109535" y="1173526"/>
                </a:lnTo>
                <a:lnTo>
                  <a:pt x="3067657" y="1188494"/>
                </a:lnTo>
                <a:lnTo>
                  <a:pt x="3022037" y="1193749"/>
                </a:lnTo>
                <a:lnTo>
                  <a:pt x="198963" y="1193749"/>
                </a:lnTo>
                <a:lnTo>
                  <a:pt x="153342" y="1188494"/>
                </a:lnTo>
                <a:lnTo>
                  <a:pt x="111464" y="1173526"/>
                </a:lnTo>
                <a:lnTo>
                  <a:pt x="74521" y="1150038"/>
                </a:lnTo>
                <a:lnTo>
                  <a:pt x="43709" y="1119227"/>
                </a:lnTo>
                <a:lnTo>
                  <a:pt x="20222" y="1082284"/>
                </a:lnTo>
                <a:lnTo>
                  <a:pt x="5254" y="1040406"/>
                </a:lnTo>
                <a:lnTo>
                  <a:pt x="0" y="994785"/>
                </a:lnTo>
                <a:lnTo>
                  <a:pt x="0" y="19896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42731" y="3407265"/>
            <a:ext cx="3221355" cy="1193800"/>
          </a:xfrm>
          <a:custGeom>
            <a:avLst/>
            <a:gdLst/>
            <a:ahLst/>
            <a:cxnLst/>
            <a:rect l="l" t="t" r="r" b="b"/>
            <a:pathLst>
              <a:path w="3221354" h="1193800">
                <a:moveTo>
                  <a:pt x="3022037" y="0"/>
                </a:moveTo>
                <a:lnTo>
                  <a:pt x="198963" y="0"/>
                </a:lnTo>
                <a:lnTo>
                  <a:pt x="153342" y="5254"/>
                </a:lnTo>
                <a:lnTo>
                  <a:pt x="111464" y="20222"/>
                </a:lnTo>
                <a:lnTo>
                  <a:pt x="74521" y="43710"/>
                </a:lnTo>
                <a:lnTo>
                  <a:pt x="43710" y="74521"/>
                </a:lnTo>
                <a:lnTo>
                  <a:pt x="20222" y="111464"/>
                </a:lnTo>
                <a:lnTo>
                  <a:pt x="5254" y="153342"/>
                </a:lnTo>
                <a:lnTo>
                  <a:pt x="0" y="198963"/>
                </a:lnTo>
                <a:lnTo>
                  <a:pt x="0" y="994785"/>
                </a:lnTo>
                <a:lnTo>
                  <a:pt x="5254" y="1040406"/>
                </a:lnTo>
                <a:lnTo>
                  <a:pt x="20222" y="1082284"/>
                </a:lnTo>
                <a:lnTo>
                  <a:pt x="43710" y="1119227"/>
                </a:lnTo>
                <a:lnTo>
                  <a:pt x="74521" y="1150039"/>
                </a:lnTo>
                <a:lnTo>
                  <a:pt x="111464" y="1173526"/>
                </a:lnTo>
                <a:lnTo>
                  <a:pt x="153342" y="1188494"/>
                </a:lnTo>
                <a:lnTo>
                  <a:pt x="198963" y="1193749"/>
                </a:lnTo>
                <a:lnTo>
                  <a:pt x="3022037" y="1193749"/>
                </a:lnTo>
                <a:lnTo>
                  <a:pt x="3067657" y="1188494"/>
                </a:lnTo>
                <a:lnTo>
                  <a:pt x="3109536" y="1173526"/>
                </a:lnTo>
                <a:lnTo>
                  <a:pt x="3146478" y="1150039"/>
                </a:lnTo>
                <a:lnTo>
                  <a:pt x="3177289" y="1119227"/>
                </a:lnTo>
                <a:lnTo>
                  <a:pt x="3200776" y="1082284"/>
                </a:lnTo>
                <a:lnTo>
                  <a:pt x="3215744" y="1040406"/>
                </a:lnTo>
                <a:lnTo>
                  <a:pt x="3220999" y="994785"/>
                </a:lnTo>
                <a:lnTo>
                  <a:pt x="3220999" y="198963"/>
                </a:lnTo>
                <a:lnTo>
                  <a:pt x="3215744" y="153342"/>
                </a:lnTo>
                <a:lnTo>
                  <a:pt x="3200776" y="111464"/>
                </a:lnTo>
                <a:lnTo>
                  <a:pt x="3177289" y="74521"/>
                </a:lnTo>
                <a:lnTo>
                  <a:pt x="3146478" y="43710"/>
                </a:lnTo>
                <a:lnTo>
                  <a:pt x="3109536" y="20222"/>
                </a:lnTo>
                <a:lnTo>
                  <a:pt x="3067657" y="5254"/>
                </a:lnTo>
                <a:lnTo>
                  <a:pt x="30220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42731" y="3407265"/>
            <a:ext cx="3221355" cy="1193800"/>
          </a:xfrm>
          <a:custGeom>
            <a:avLst/>
            <a:gdLst/>
            <a:ahLst/>
            <a:cxnLst/>
            <a:rect l="l" t="t" r="r" b="b"/>
            <a:pathLst>
              <a:path w="3221354" h="1193800">
                <a:moveTo>
                  <a:pt x="0" y="198963"/>
                </a:moveTo>
                <a:lnTo>
                  <a:pt x="5254" y="153342"/>
                </a:lnTo>
                <a:lnTo>
                  <a:pt x="20222" y="111464"/>
                </a:lnTo>
                <a:lnTo>
                  <a:pt x="43709" y="74521"/>
                </a:lnTo>
                <a:lnTo>
                  <a:pt x="74521" y="43710"/>
                </a:lnTo>
                <a:lnTo>
                  <a:pt x="111464" y="20222"/>
                </a:lnTo>
                <a:lnTo>
                  <a:pt x="153342" y="5254"/>
                </a:lnTo>
                <a:lnTo>
                  <a:pt x="198963" y="0"/>
                </a:lnTo>
                <a:lnTo>
                  <a:pt x="3022037" y="0"/>
                </a:lnTo>
                <a:lnTo>
                  <a:pt x="3067657" y="5254"/>
                </a:lnTo>
                <a:lnTo>
                  <a:pt x="3109535" y="20222"/>
                </a:lnTo>
                <a:lnTo>
                  <a:pt x="3146478" y="43710"/>
                </a:lnTo>
                <a:lnTo>
                  <a:pt x="3177290" y="74521"/>
                </a:lnTo>
                <a:lnTo>
                  <a:pt x="3200777" y="111464"/>
                </a:lnTo>
                <a:lnTo>
                  <a:pt x="3215745" y="153342"/>
                </a:lnTo>
                <a:lnTo>
                  <a:pt x="3221000" y="198963"/>
                </a:lnTo>
                <a:lnTo>
                  <a:pt x="3221000" y="994785"/>
                </a:lnTo>
                <a:lnTo>
                  <a:pt x="3215745" y="1040406"/>
                </a:lnTo>
                <a:lnTo>
                  <a:pt x="3200777" y="1082284"/>
                </a:lnTo>
                <a:lnTo>
                  <a:pt x="3177290" y="1119227"/>
                </a:lnTo>
                <a:lnTo>
                  <a:pt x="3146478" y="1150038"/>
                </a:lnTo>
                <a:lnTo>
                  <a:pt x="3109535" y="1173526"/>
                </a:lnTo>
                <a:lnTo>
                  <a:pt x="3067657" y="1188494"/>
                </a:lnTo>
                <a:lnTo>
                  <a:pt x="3022037" y="1193749"/>
                </a:lnTo>
                <a:lnTo>
                  <a:pt x="198963" y="1193749"/>
                </a:lnTo>
                <a:lnTo>
                  <a:pt x="153342" y="1188494"/>
                </a:lnTo>
                <a:lnTo>
                  <a:pt x="111464" y="1173526"/>
                </a:lnTo>
                <a:lnTo>
                  <a:pt x="74521" y="1150038"/>
                </a:lnTo>
                <a:lnTo>
                  <a:pt x="43709" y="1119227"/>
                </a:lnTo>
                <a:lnTo>
                  <a:pt x="20222" y="1082284"/>
                </a:lnTo>
                <a:lnTo>
                  <a:pt x="5254" y="1040406"/>
                </a:lnTo>
                <a:lnTo>
                  <a:pt x="0" y="994785"/>
                </a:lnTo>
                <a:lnTo>
                  <a:pt x="0" y="19896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2370" y="2257289"/>
            <a:ext cx="455439" cy="458901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510082" y="4987483"/>
            <a:ext cx="322644" cy="39585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057679" y="3825748"/>
            <a:ext cx="6350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微软雅黑"/>
                <a:cs typeface="微软雅黑"/>
              </a:rPr>
              <a:t>应用层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75194" y="5124196"/>
            <a:ext cx="6350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微软雅黑"/>
                <a:cs typeface="微软雅黑"/>
              </a:rPr>
              <a:t>数据层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142253" y="2405379"/>
            <a:ext cx="6350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微软雅黑"/>
                <a:cs typeface="微软雅黑"/>
              </a:rPr>
              <a:t>网络层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447283" y="2622303"/>
            <a:ext cx="355318" cy="443408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956195" y="2622303"/>
            <a:ext cx="355318" cy="443408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841776" y="3634310"/>
            <a:ext cx="358310" cy="578114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122234" y="3634310"/>
            <a:ext cx="358310" cy="578114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407182" y="3634310"/>
            <a:ext cx="358310" cy="578114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894105" y="3634310"/>
            <a:ext cx="358310" cy="578114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174564" y="3634310"/>
            <a:ext cx="358308" cy="578114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459512" y="3634310"/>
            <a:ext cx="358310" cy="578114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111516" y="4279392"/>
            <a:ext cx="39814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微软雅黑"/>
                <a:cs typeface="微软雅黑"/>
              </a:rPr>
              <a:t>系统</a:t>
            </a:r>
            <a:r>
              <a:rPr sz="1100" dirty="0">
                <a:latin typeface="Arial"/>
                <a:cs typeface="Arial"/>
              </a:rPr>
              <a:t>A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139973" y="4279392"/>
            <a:ext cx="39814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微软雅黑"/>
                <a:cs typeface="微软雅黑"/>
              </a:rPr>
              <a:t>系统</a:t>
            </a:r>
            <a:r>
              <a:rPr sz="1100" dirty="0">
                <a:latin typeface="Arial"/>
                <a:cs typeface="Arial"/>
              </a:rPr>
              <a:t>B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280019" y="2229867"/>
            <a:ext cx="304771" cy="338553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021250" y="4980001"/>
            <a:ext cx="322644" cy="39585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532418" y="4980003"/>
            <a:ext cx="322644" cy="39585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949509" y="4969008"/>
            <a:ext cx="322644" cy="39585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035015" y="5477255"/>
            <a:ext cx="850900" cy="358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10"/>
              </a:lnSpc>
              <a:spcBef>
                <a:spcPts val="100"/>
              </a:spcBef>
              <a:tabLst>
                <a:tab pos="504825" algn="l"/>
              </a:tabLst>
            </a:pPr>
            <a:r>
              <a:rPr sz="1100" spc="-25" dirty="0">
                <a:latin typeface="Arial"/>
                <a:cs typeface="Arial"/>
              </a:rPr>
              <a:t>DB2	</a:t>
            </a:r>
            <a:r>
              <a:rPr sz="1100" spc="-30" dirty="0">
                <a:latin typeface="Arial"/>
                <a:cs typeface="Arial"/>
              </a:rPr>
              <a:t>SQL</a:t>
            </a:r>
            <a:endParaRPr sz="1100">
              <a:latin typeface="Arial"/>
              <a:cs typeface="Arial"/>
            </a:endParaRPr>
          </a:p>
          <a:p>
            <a:pPr marL="441325">
              <a:lnSpc>
                <a:spcPts val="1310"/>
              </a:lnSpc>
            </a:pPr>
            <a:r>
              <a:rPr sz="1100" spc="-35" dirty="0">
                <a:latin typeface="Arial"/>
                <a:cs typeface="Arial"/>
              </a:rPr>
              <a:t>S</a:t>
            </a:r>
            <a:r>
              <a:rPr sz="1100" spc="-25" dirty="0">
                <a:latin typeface="Arial"/>
                <a:cs typeface="Arial"/>
              </a:rPr>
              <a:t>e</a:t>
            </a:r>
            <a:r>
              <a:rPr sz="1100" spc="-20" dirty="0">
                <a:latin typeface="Arial"/>
                <a:cs typeface="Arial"/>
              </a:rPr>
              <a:t>r</a:t>
            </a:r>
            <a:r>
              <a:rPr sz="1100" spc="-25" dirty="0">
                <a:latin typeface="Arial"/>
                <a:cs typeface="Arial"/>
              </a:rPr>
              <a:t>ve</a:t>
            </a:r>
            <a:r>
              <a:rPr sz="1100" dirty="0">
                <a:latin typeface="Arial"/>
                <a:cs typeface="Arial"/>
              </a:rPr>
              <a:t>r</a:t>
            </a:r>
            <a:endParaRPr sz="11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820215" y="5477255"/>
            <a:ext cx="11099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30" dirty="0">
                <a:latin typeface="Arial"/>
                <a:cs typeface="Arial"/>
              </a:rPr>
              <a:t>ORACLE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MySQL</a:t>
            </a:r>
            <a:endParaRPr sz="11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358977" y="2080909"/>
            <a:ext cx="3221355" cy="1193800"/>
          </a:xfrm>
          <a:custGeom>
            <a:avLst/>
            <a:gdLst/>
            <a:ahLst/>
            <a:cxnLst/>
            <a:rect l="l" t="t" r="r" b="b"/>
            <a:pathLst>
              <a:path w="3221354" h="1193800">
                <a:moveTo>
                  <a:pt x="3022037" y="0"/>
                </a:moveTo>
                <a:lnTo>
                  <a:pt x="198963" y="0"/>
                </a:lnTo>
                <a:lnTo>
                  <a:pt x="153342" y="5254"/>
                </a:lnTo>
                <a:lnTo>
                  <a:pt x="111464" y="20222"/>
                </a:lnTo>
                <a:lnTo>
                  <a:pt x="74521" y="43710"/>
                </a:lnTo>
                <a:lnTo>
                  <a:pt x="43710" y="74521"/>
                </a:lnTo>
                <a:lnTo>
                  <a:pt x="20222" y="111464"/>
                </a:lnTo>
                <a:lnTo>
                  <a:pt x="5254" y="153342"/>
                </a:lnTo>
                <a:lnTo>
                  <a:pt x="0" y="198963"/>
                </a:lnTo>
                <a:lnTo>
                  <a:pt x="0" y="994785"/>
                </a:lnTo>
                <a:lnTo>
                  <a:pt x="5254" y="1040406"/>
                </a:lnTo>
                <a:lnTo>
                  <a:pt x="20222" y="1082284"/>
                </a:lnTo>
                <a:lnTo>
                  <a:pt x="43710" y="1119227"/>
                </a:lnTo>
                <a:lnTo>
                  <a:pt x="74521" y="1150039"/>
                </a:lnTo>
                <a:lnTo>
                  <a:pt x="111464" y="1173526"/>
                </a:lnTo>
                <a:lnTo>
                  <a:pt x="153342" y="1188494"/>
                </a:lnTo>
                <a:lnTo>
                  <a:pt x="198963" y="1193749"/>
                </a:lnTo>
                <a:lnTo>
                  <a:pt x="3022037" y="1193749"/>
                </a:lnTo>
                <a:lnTo>
                  <a:pt x="3067657" y="1188494"/>
                </a:lnTo>
                <a:lnTo>
                  <a:pt x="3109536" y="1173526"/>
                </a:lnTo>
                <a:lnTo>
                  <a:pt x="3146478" y="1150039"/>
                </a:lnTo>
                <a:lnTo>
                  <a:pt x="3177290" y="1119227"/>
                </a:lnTo>
                <a:lnTo>
                  <a:pt x="3200777" y="1082284"/>
                </a:lnTo>
                <a:lnTo>
                  <a:pt x="3215745" y="1040406"/>
                </a:lnTo>
                <a:lnTo>
                  <a:pt x="3221000" y="994785"/>
                </a:lnTo>
                <a:lnTo>
                  <a:pt x="3221000" y="198963"/>
                </a:lnTo>
                <a:lnTo>
                  <a:pt x="3215745" y="153342"/>
                </a:lnTo>
                <a:lnTo>
                  <a:pt x="3200777" y="111464"/>
                </a:lnTo>
                <a:lnTo>
                  <a:pt x="3177290" y="74521"/>
                </a:lnTo>
                <a:lnTo>
                  <a:pt x="3146478" y="43710"/>
                </a:lnTo>
                <a:lnTo>
                  <a:pt x="3109536" y="20222"/>
                </a:lnTo>
                <a:lnTo>
                  <a:pt x="3067657" y="5254"/>
                </a:lnTo>
                <a:lnTo>
                  <a:pt x="30220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358977" y="2080909"/>
            <a:ext cx="3221355" cy="1193800"/>
          </a:xfrm>
          <a:custGeom>
            <a:avLst/>
            <a:gdLst/>
            <a:ahLst/>
            <a:cxnLst/>
            <a:rect l="l" t="t" r="r" b="b"/>
            <a:pathLst>
              <a:path w="3221354" h="1193800">
                <a:moveTo>
                  <a:pt x="0" y="198963"/>
                </a:moveTo>
                <a:lnTo>
                  <a:pt x="5254" y="153342"/>
                </a:lnTo>
                <a:lnTo>
                  <a:pt x="20222" y="111464"/>
                </a:lnTo>
                <a:lnTo>
                  <a:pt x="43709" y="74521"/>
                </a:lnTo>
                <a:lnTo>
                  <a:pt x="74521" y="43710"/>
                </a:lnTo>
                <a:lnTo>
                  <a:pt x="111464" y="20222"/>
                </a:lnTo>
                <a:lnTo>
                  <a:pt x="153342" y="5254"/>
                </a:lnTo>
                <a:lnTo>
                  <a:pt x="198963" y="0"/>
                </a:lnTo>
                <a:lnTo>
                  <a:pt x="3022037" y="0"/>
                </a:lnTo>
                <a:lnTo>
                  <a:pt x="3067657" y="5254"/>
                </a:lnTo>
                <a:lnTo>
                  <a:pt x="3109535" y="20222"/>
                </a:lnTo>
                <a:lnTo>
                  <a:pt x="3146478" y="43710"/>
                </a:lnTo>
                <a:lnTo>
                  <a:pt x="3177290" y="74521"/>
                </a:lnTo>
                <a:lnTo>
                  <a:pt x="3200777" y="111464"/>
                </a:lnTo>
                <a:lnTo>
                  <a:pt x="3215745" y="153342"/>
                </a:lnTo>
                <a:lnTo>
                  <a:pt x="3221000" y="198963"/>
                </a:lnTo>
                <a:lnTo>
                  <a:pt x="3221000" y="994785"/>
                </a:lnTo>
                <a:lnTo>
                  <a:pt x="3215745" y="1040406"/>
                </a:lnTo>
                <a:lnTo>
                  <a:pt x="3200777" y="1082284"/>
                </a:lnTo>
                <a:lnTo>
                  <a:pt x="3177290" y="1119227"/>
                </a:lnTo>
                <a:lnTo>
                  <a:pt x="3146478" y="1150038"/>
                </a:lnTo>
                <a:lnTo>
                  <a:pt x="3109535" y="1173526"/>
                </a:lnTo>
                <a:lnTo>
                  <a:pt x="3067657" y="1188494"/>
                </a:lnTo>
                <a:lnTo>
                  <a:pt x="3022037" y="1193749"/>
                </a:lnTo>
                <a:lnTo>
                  <a:pt x="198963" y="1193749"/>
                </a:lnTo>
                <a:lnTo>
                  <a:pt x="153342" y="1188494"/>
                </a:lnTo>
                <a:lnTo>
                  <a:pt x="111464" y="1173526"/>
                </a:lnTo>
                <a:lnTo>
                  <a:pt x="74521" y="1150038"/>
                </a:lnTo>
                <a:lnTo>
                  <a:pt x="43709" y="1119227"/>
                </a:lnTo>
                <a:lnTo>
                  <a:pt x="20222" y="1082284"/>
                </a:lnTo>
                <a:lnTo>
                  <a:pt x="5254" y="1040406"/>
                </a:lnTo>
                <a:lnTo>
                  <a:pt x="0" y="994785"/>
                </a:lnTo>
                <a:lnTo>
                  <a:pt x="0" y="19896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60262" y="4741391"/>
            <a:ext cx="3221355" cy="1193800"/>
          </a:xfrm>
          <a:custGeom>
            <a:avLst/>
            <a:gdLst/>
            <a:ahLst/>
            <a:cxnLst/>
            <a:rect l="l" t="t" r="r" b="b"/>
            <a:pathLst>
              <a:path w="3221354" h="1193800">
                <a:moveTo>
                  <a:pt x="3022037" y="0"/>
                </a:moveTo>
                <a:lnTo>
                  <a:pt x="198963" y="0"/>
                </a:lnTo>
                <a:lnTo>
                  <a:pt x="153342" y="5254"/>
                </a:lnTo>
                <a:lnTo>
                  <a:pt x="111464" y="20222"/>
                </a:lnTo>
                <a:lnTo>
                  <a:pt x="74521" y="43710"/>
                </a:lnTo>
                <a:lnTo>
                  <a:pt x="43710" y="74521"/>
                </a:lnTo>
                <a:lnTo>
                  <a:pt x="20222" y="111464"/>
                </a:lnTo>
                <a:lnTo>
                  <a:pt x="5254" y="153342"/>
                </a:lnTo>
                <a:lnTo>
                  <a:pt x="0" y="198963"/>
                </a:lnTo>
                <a:lnTo>
                  <a:pt x="0" y="994785"/>
                </a:lnTo>
                <a:lnTo>
                  <a:pt x="5254" y="1040405"/>
                </a:lnTo>
                <a:lnTo>
                  <a:pt x="20222" y="1082284"/>
                </a:lnTo>
                <a:lnTo>
                  <a:pt x="43710" y="1119226"/>
                </a:lnTo>
                <a:lnTo>
                  <a:pt x="74521" y="1150038"/>
                </a:lnTo>
                <a:lnTo>
                  <a:pt x="111464" y="1173525"/>
                </a:lnTo>
                <a:lnTo>
                  <a:pt x="153342" y="1188493"/>
                </a:lnTo>
                <a:lnTo>
                  <a:pt x="198963" y="1193748"/>
                </a:lnTo>
                <a:lnTo>
                  <a:pt x="3022037" y="1193748"/>
                </a:lnTo>
                <a:lnTo>
                  <a:pt x="3067657" y="1188493"/>
                </a:lnTo>
                <a:lnTo>
                  <a:pt x="3109536" y="1173525"/>
                </a:lnTo>
                <a:lnTo>
                  <a:pt x="3146478" y="1150038"/>
                </a:lnTo>
                <a:lnTo>
                  <a:pt x="3177290" y="1119226"/>
                </a:lnTo>
                <a:lnTo>
                  <a:pt x="3200777" y="1082284"/>
                </a:lnTo>
                <a:lnTo>
                  <a:pt x="3215745" y="1040405"/>
                </a:lnTo>
                <a:lnTo>
                  <a:pt x="3221000" y="994785"/>
                </a:lnTo>
                <a:lnTo>
                  <a:pt x="3221000" y="198963"/>
                </a:lnTo>
                <a:lnTo>
                  <a:pt x="3215745" y="153342"/>
                </a:lnTo>
                <a:lnTo>
                  <a:pt x="3200777" y="111464"/>
                </a:lnTo>
                <a:lnTo>
                  <a:pt x="3177290" y="74521"/>
                </a:lnTo>
                <a:lnTo>
                  <a:pt x="3146478" y="43710"/>
                </a:lnTo>
                <a:lnTo>
                  <a:pt x="3109536" y="20222"/>
                </a:lnTo>
                <a:lnTo>
                  <a:pt x="3067657" y="5254"/>
                </a:lnTo>
                <a:lnTo>
                  <a:pt x="30220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60262" y="4741391"/>
            <a:ext cx="3221355" cy="1193800"/>
          </a:xfrm>
          <a:custGeom>
            <a:avLst/>
            <a:gdLst/>
            <a:ahLst/>
            <a:cxnLst/>
            <a:rect l="l" t="t" r="r" b="b"/>
            <a:pathLst>
              <a:path w="3221354" h="1193800">
                <a:moveTo>
                  <a:pt x="0" y="198963"/>
                </a:moveTo>
                <a:lnTo>
                  <a:pt x="5254" y="153342"/>
                </a:lnTo>
                <a:lnTo>
                  <a:pt x="20222" y="111464"/>
                </a:lnTo>
                <a:lnTo>
                  <a:pt x="43709" y="74521"/>
                </a:lnTo>
                <a:lnTo>
                  <a:pt x="74521" y="43710"/>
                </a:lnTo>
                <a:lnTo>
                  <a:pt x="111464" y="20222"/>
                </a:lnTo>
                <a:lnTo>
                  <a:pt x="153342" y="5254"/>
                </a:lnTo>
                <a:lnTo>
                  <a:pt x="198963" y="0"/>
                </a:lnTo>
                <a:lnTo>
                  <a:pt x="3022037" y="0"/>
                </a:lnTo>
                <a:lnTo>
                  <a:pt x="3067657" y="5254"/>
                </a:lnTo>
                <a:lnTo>
                  <a:pt x="3109535" y="20222"/>
                </a:lnTo>
                <a:lnTo>
                  <a:pt x="3146478" y="43710"/>
                </a:lnTo>
                <a:lnTo>
                  <a:pt x="3177290" y="74521"/>
                </a:lnTo>
                <a:lnTo>
                  <a:pt x="3200777" y="111464"/>
                </a:lnTo>
                <a:lnTo>
                  <a:pt x="3215745" y="153342"/>
                </a:lnTo>
                <a:lnTo>
                  <a:pt x="3221000" y="198963"/>
                </a:lnTo>
                <a:lnTo>
                  <a:pt x="3221000" y="994785"/>
                </a:lnTo>
                <a:lnTo>
                  <a:pt x="3215745" y="1040406"/>
                </a:lnTo>
                <a:lnTo>
                  <a:pt x="3200777" y="1082284"/>
                </a:lnTo>
                <a:lnTo>
                  <a:pt x="3177290" y="1119227"/>
                </a:lnTo>
                <a:lnTo>
                  <a:pt x="3146478" y="1150038"/>
                </a:lnTo>
                <a:lnTo>
                  <a:pt x="3109535" y="1173526"/>
                </a:lnTo>
                <a:lnTo>
                  <a:pt x="3067657" y="1188494"/>
                </a:lnTo>
                <a:lnTo>
                  <a:pt x="3022037" y="1193749"/>
                </a:lnTo>
                <a:lnTo>
                  <a:pt x="198963" y="1193749"/>
                </a:lnTo>
                <a:lnTo>
                  <a:pt x="153342" y="1188494"/>
                </a:lnTo>
                <a:lnTo>
                  <a:pt x="111464" y="1173526"/>
                </a:lnTo>
                <a:lnTo>
                  <a:pt x="74521" y="1150038"/>
                </a:lnTo>
                <a:lnTo>
                  <a:pt x="43709" y="1119227"/>
                </a:lnTo>
                <a:lnTo>
                  <a:pt x="20222" y="1082284"/>
                </a:lnTo>
                <a:lnTo>
                  <a:pt x="5254" y="1040406"/>
                </a:lnTo>
                <a:lnTo>
                  <a:pt x="0" y="994785"/>
                </a:lnTo>
                <a:lnTo>
                  <a:pt x="0" y="19896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58977" y="3397556"/>
            <a:ext cx="3221355" cy="1193800"/>
          </a:xfrm>
          <a:custGeom>
            <a:avLst/>
            <a:gdLst/>
            <a:ahLst/>
            <a:cxnLst/>
            <a:rect l="l" t="t" r="r" b="b"/>
            <a:pathLst>
              <a:path w="3221354" h="1193800">
                <a:moveTo>
                  <a:pt x="3022037" y="0"/>
                </a:moveTo>
                <a:lnTo>
                  <a:pt x="198963" y="0"/>
                </a:lnTo>
                <a:lnTo>
                  <a:pt x="153342" y="5254"/>
                </a:lnTo>
                <a:lnTo>
                  <a:pt x="111464" y="20222"/>
                </a:lnTo>
                <a:lnTo>
                  <a:pt x="74521" y="43710"/>
                </a:lnTo>
                <a:lnTo>
                  <a:pt x="43710" y="74521"/>
                </a:lnTo>
                <a:lnTo>
                  <a:pt x="20222" y="111464"/>
                </a:lnTo>
                <a:lnTo>
                  <a:pt x="5254" y="153342"/>
                </a:lnTo>
                <a:lnTo>
                  <a:pt x="0" y="198963"/>
                </a:lnTo>
                <a:lnTo>
                  <a:pt x="0" y="994785"/>
                </a:lnTo>
                <a:lnTo>
                  <a:pt x="5254" y="1040406"/>
                </a:lnTo>
                <a:lnTo>
                  <a:pt x="20222" y="1082284"/>
                </a:lnTo>
                <a:lnTo>
                  <a:pt x="43710" y="1119227"/>
                </a:lnTo>
                <a:lnTo>
                  <a:pt x="74521" y="1150039"/>
                </a:lnTo>
                <a:lnTo>
                  <a:pt x="111464" y="1173526"/>
                </a:lnTo>
                <a:lnTo>
                  <a:pt x="153342" y="1188494"/>
                </a:lnTo>
                <a:lnTo>
                  <a:pt x="198963" y="1193749"/>
                </a:lnTo>
                <a:lnTo>
                  <a:pt x="3022037" y="1193749"/>
                </a:lnTo>
                <a:lnTo>
                  <a:pt x="3067657" y="1188494"/>
                </a:lnTo>
                <a:lnTo>
                  <a:pt x="3109536" y="1173526"/>
                </a:lnTo>
                <a:lnTo>
                  <a:pt x="3146478" y="1150039"/>
                </a:lnTo>
                <a:lnTo>
                  <a:pt x="3177290" y="1119227"/>
                </a:lnTo>
                <a:lnTo>
                  <a:pt x="3200777" y="1082284"/>
                </a:lnTo>
                <a:lnTo>
                  <a:pt x="3215745" y="1040406"/>
                </a:lnTo>
                <a:lnTo>
                  <a:pt x="3221000" y="994785"/>
                </a:lnTo>
                <a:lnTo>
                  <a:pt x="3221000" y="198963"/>
                </a:lnTo>
                <a:lnTo>
                  <a:pt x="3215745" y="153342"/>
                </a:lnTo>
                <a:lnTo>
                  <a:pt x="3200777" y="111464"/>
                </a:lnTo>
                <a:lnTo>
                  <a:pt x="3177290" y="74521"/>
                </a:lnTo>
                <a:lnTo>
                  <a:pt x="3146478" y="43710"/>
                </a:lnTo>
                <a:lnTo>
                  <a:pt x="3109536" y="20222"/>
                </a:lnTo>
                <a:lnTo>
                  <a:pt x="3067657" y="5254"/>
                </a:lnTo>
                <a:lnTo>
                  <a:pt x="30220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358977" y="3397556"/>
            <a:ext cx="3221355" cy="1193800"/>
          </a:xfrm>
          <a:custGeom>
            <a:avLst/>
            <a:gdLst/>
            <a:ahLst/>
            <a:cxnLst/>
            <a:rect l="l" t="t" r="r" b="b"/>
            <a:pathLst>
              <a:path w="3221354" h="1193800">
                <a:moveTo>
                  <a:pt x="0" y="198963"/>
                </a:moveTo>
                <a:lnTo>
                  <a:pt x="5254" y="153342"/>
                </a:lnTo>
                <a:lnTo>
                  <a:pt x="20222" y="111464"/>
                </a:lnTo>
                <a:lnTo>
                  <a:pt x="43709" y="74521"/>
                </a:lnTo>
                <a:lnTo>
                  <a:pt x="74521" y="43710"/>
                </a:lnTo>
                <a:lnTo>
                  <a:pt x="111464" y="20222"/>
                </a:lnTo>
                <a:lnTo>
                  <a:pt x="153342" y="5254"/>
                </a:lnTo>
                <a:lnTo>
                  <a:pt x="198963" y="0"/>
                </a:lnTo>
                <a:lnTo>
                  <a:pt x="3022037" y="0"/>
                </a:lnTo>
                <a:lnTo>
                  <a:pt x="3067657" y="5254"/>
                </a:lnTo>
                <a:lnTo>
                  <a:pt x="3109535" y="20222"/>
                </a:lnTo>
                <a:lnTo>
                  <a:pt x="3146478" y="43710"/>
                </a:lnTo>
                <a:lnTo>
                  <a:pt x="3177290" y="74521"/>
                </a:lnTo>
                <a:lnTo>
                  <a:pt x="3200777" y="111464"/>
                </a:lnTo>
                <a:lnTo>
                  <a:pt x="3215745" y="153342"/>
                </a:lnTo>
                <a:lnTo>
                  <a:pt x="3221000" y="198963"/>
                </a:lnTo>
                <a:lnTo>
                  <a:pt x="3221000" y="994785"/>
                </a:lnTo>
                <a:lnTo>
                  <a:pt x="3215745" y="1040406"/>
                </a:lnTo>
                <a:lnTo>
                  <a:pt x="3200777" y="1082284"/>
                </a:lnTo>
                <a:lnTo>
                  <a:pt x="3177290" y="1119227"/>
                </a:lnTo>
                <a:lnTo>
                  <a:pt x="3146478" y="1150038"/>
                </a:lnTo>
                <a:lnTo>
                  <a:pt x="3109535" y="1173526"/>
                </a:lnTo>
                <a:lnTo>
                  <a:pt x="3067657" y="1188494"/>
                </a:lnTo>
                <a:lnTo>
                  <a:pt x="3022037" y="1193749"/>
                </a:lnTo>
                <a:lnTo>
                  <a:pt x="198963" y="1193749"/>
                </a:lnTo>
                <a:lnTo>
                  <a:pt x="153342" y="1188494"/>
                </a:lnTo>
                <a:lnTo>
                  <a:pt x="111464" y="1173526"/>
                </a:lnTo>
                <a:lnTo>
                  <a:pt x="74521" y="1150038"/>
                </a:lnTo>
                <a:lnTo>
                  <a:pt x="43709" y="1119227"/>
                </a:lnTo>
                <a:lnTo>
                  <a:pt x="20222" y="1082284"/>
                </a:lnTo>
                <a:lnTo>
                  <a:pt x="5254" y="1040406"/>
                </a:lnTo>
                <a:lnTo>
                  <a:pt x="0" y="994785"/>
                </a:lnTo>
                <a:lnTo>
                  <a:pt x="0" y="19896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920712" y="2292846"/>
            <a:ext cx="455439" cy="45890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91584" y="1453896"/>
            <a:ext cx="1335024" cy="1011936"/>
          </a:xfrm>
          <a:prstGeom prst="rect">
            <a:avLst/>
          </a:prstGeom>
          <a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 rot="19860000">
            <a:off x="4452515" y="1876242"/>
            <a:ext cx="990342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sz="1100" b="1" dirty="0">
                <a:solidFill>
                  <a:srgbClr val="FFFFFF"/>
                </a:solidFill>
                <a:latin typeface="微软雅黑"/>
                <a:cs typeface="微软雅黑"/>
              </a:rPr>
              <a:t>默认访问主站点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922199" y="4957800"/>
            <a:ext cx="322645" cy="39585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461833" y="3828796"/>
            <a:ext cx="6350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微软雅黑"/>
                <a:cs typeface="微软雅黑"/>
              </a:rPr>
              <a:t>应用层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461833" y="5176011"/>
            <a:ext cx="6350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微软雅黑"/>
                <a:cs typeface="微软雅黑"/>
              </a:rPr>
              <a:t>数据层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492863" y="2548635"/>
            <a:ext cx="6350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微软雅黑"/>
                <a:cs typeface="微软雅黑"/>
              </a:rPr>
              <a:t>网络层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612949" y="1052736"/>
            <a:ext cx="1030286" cy="865187"/>
          </a:xfrm>
          <a:prstGeom prst="rect">
            <a:avLst/>
          </a:prstGeom>
          <a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163529" y="2612594"/>
            <a:ext cx="355318" cy="443407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672440" y="2612594"/>
            <a:ext cx="355318" cy="443407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696967" y="2234183"/>
            <a:ext cx="2801112" cy="551688"/>
          </a:xfrm>
          <a:prstGeom prst="rect">
            <a:avLst/>
          </a:prstGeom>
          <a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5045018" y="2337308"/>
            <a:ext cx="2159000" cy="871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70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IP/</a:t>
            </a:r>
            <a:r>
              <a:rPr sz="1800" b="1" dirty="0">
                <a:solidFill>
                  <a:srgbClr val="FFFFFF"/>
                </a:solidFill>
                <a:latin typeface="微软雅黑"/>
                <a:cs typeface="微软雅黑"/>
              </a:rPr>
              <a:t>域名一键切换</a:t>
            </a:r>
            <a:endParaRPr sz="1800">
              <a:latin typeface="微软雅黑"/>
              <a:cs typeface="微软雅黑"/>
            </a:endParaRPr>
          </a:p>
          <a:p>
            <a:pPr marL="12700" marR="5080" indent="177800">
              <a:lnSpc>
                <a:spcPct val="101400"/>
              </a:lnSpc>
              <a:spcBef>
                <a:spcPts val="1095"/>
              </a:spcBef>
            </a:pPr>
            <a:r>
              <a:rPr sz="1400" b="1" dirty="0">
                <a:latin typeface="微软雅黑"/>
                <a:cs typeface="微软雅黑"/>
              </a:rPr>
              <a:t>通过调用域名切换功能 切换主备站点的</a:t>
            </a:r>
            <a:r>
              <a:rPr sz="1400" b="1" dirty="0">
                <a:latin typeface="Calibri"/>
                <a:cs typeface="Calibri"/>
              </a:rPr>
              <a:t>I</a:t>
            </a:r>
            <a:r>
              <a:rPr sz="1400" b="1" spc="5" dirty="0">
                <a:latin typeface="Calibri"/>
                <a:cs typeface="Calibri"/>
              </a:rPr>
              <a:t>P</a:t>
            </a:r>
            <a:r>
              <a:rPr sz="1400" b="1" spc="-5" dirty="0">
                <a:latin typeface="Calibri"/>
                <a:cs typeface="Calibri"/>
              </a:rPr>
              <a:t>/</a:t>
            </a:r>
            <a:r>
              <a:rPr sz="1400" b="1" dirty="0">
                <a:latin typeface="Calibri"/>
                <a:cs typeface="Calibri"/>
              </a:rPr>
              <a:t>DN</a:t>
            </a:r>
            <a:r>
              <a:rPr sz="1400" b="1" spc="-5" dirty="0">
                <a:latin typeface="Calibri"/>
                <a:cs typeface="Calibri"/>
              </a:rPr>
              <a:t>S</a:t>
            </a:r>
            <a:r>
              <a:rPr sz="1400" b="1" dirty="0">
                <a:latin typeface="微软雅黑"/>
                <a:cs typeface="微软雅黑"/>
              </a:rPr>
              <a:t>服务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328045" y="3624601"/>
            <a:ext cx="358310" cy="578114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608505" y="3624601"/>
            <a:ext cx="358310" cy="578114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893452" y="3624601"/>
            <a:ext cx="358310" cy="578114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380375" y="3624601"/>
            <a:ext cx="358310" cy="578114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660834" y="3624601"/>
            <a:ext cx="358310" cy="578114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945783" y="3624601"/>
            <a:ext cx="358310" cy="578114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2597787" y="4270248"/>
            <a:ext cx="39814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微软雅黑"/>
                <a:cs typeface="微软雅黑"/>
              </a:rPr>
              <a:t>系统</a:t>
            </a:r>
            <a:r>
              <a:rPr sz="1100" dirty="0">
                <a:latin typeface="Arial"/>
                <a:cs typeface="Arial"/>
              </a:rPr>
              <a:t>A</a:t>
            </a:r>
            <a:endParaRPr sz="11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626242" y="4270248"/>
            <a:ext cx="39814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微软雅黑"/>
                <a:cs typeface="微软雅黑"/>
              </a:rPr>
              <a:t>系统</a:t>
            </a:r>
            <a:r>
              <a:rPr sz="1100" dirty="0">
                <a:latin typeface="Arial"/>
                <a:cs typeface="Arial"/>
              </a:rPr>
              <a:t>B</a:t>
            </a:r>
            <a:endParaRPr sz="11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996265" y="2220158"/>
            <a:ext cx="304771" cy="338553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433367" y="4950320"/>
            <a:ext cx="322645" cy="39585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944535" y="4950321"/>
            <a:ext cx="322644" cy="39585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361626" y="4939326"/>
            <a:ext cx="322644" cy="39585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3447131" y="5446776"/>
            <a:ext cx="850900" cy="358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10"/>
              </a:lnSpc>
              <a:spcBef>
                <a:spcPts val="100"/>
              </a:spcBef>
              <a:tabLst>
                <a:tab pos="504825" algn="l"/>
              </a:tabLst>
            </a:pPr>
            <a:r>
              <a:rPr sz="1100" spc="-25" dirty="0">
                <a:latin typeface="Arial"/>
                <a:cs typeface="Arial"/>
              </a:rPr>
              <a:t>DB2	</a:t>
            </a:r>
            <a:r>
              <a:rPr sz="1100" spc="-30" dirty="0">
                <a:latin typeface="Arial"/>
                <a:cs typeface="Arial"/>
              </a:rPr>
              <a:t>SQL</a:t>
            </a:r>
            <a:endParaRPr sz="1100">
              <a:latin typeface="Arial"/>
              <a:cs typeface="Arial"/>
            </a:endParaRPr>
          </a:p>
          <a:p>
            <a:pPr marL="441325">
              <a:lnSpc>
                <a:spcPts val="1310"/>
              </a:lnSpc>
            </a:pPr>
            <a:r>
              <a:rPr sz="1100" spc="-35" dirty="0">
                <a:latin typeface="Arial"/>
                <a:cs typeface="Arial"/>
              </a:rPr>
              <a:t>S</a:t>
            </a:r>
            <a:r>
              <a:rPr sz="1100" spc="-25" dirty="0">
                <a:latin typeface="Arial"/>
                <a:cs typeface="Arial"/>
              </a:rPr>
              <a:t>e</a:t>
            </a:r>
            <a:r>
              <a:rPr sz="1100" spc="-20" dirty="0">
                <a:latin typeface="Arial"/>
                <a:cs typeface="Arial"/>
              </a:rPr>
              <a:t>r</a:t>
            </a:r>
            <a:r>
              <a:rPr sz="1100" spc="-25" dirty="0">
                <a:latin typeface="Arial"/>
                <a:cs typeface="Arial"/>
              </a:rPr>
              <a:t>ve</a:t>
            </a:r>
            <a:r>
              <a:rPr sz="1100" dirty="0">
                <a:latin typeface="Arial"/>
                <a:cs typeface="Arial"/>
              </a:rPr>
              <a:t>r</a:t>
            </a:r>
            <a:endParaRPr sz="11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4696967" y="4916423"/>
            <a:ext cx="2801112" cy="554735"/>
          </a:xfrm>
          <a:prstGeom prst="rect">
            <a:avLst/>
          </a:prstGeom>
          <a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4922617" y="5022596"/>
            <a:ext cx="2402205" cy="655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66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微软雅黑"/>
                <a:cs typeface="微软雅黑"/>
              </a:rPr>
              <a:t>数据库一键切换</a:t>
            </a:r>
            <a:endParaRPr sz="18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400" b="1" dirty="0" err="1">
                <a:latin typeface="Calibri"/>
                <a:cs typeface="Calibri"/>
              </a:rPr>
              <a:t>DB</a:t>
            </a:r>
            <a:r>
              <a:rPr sz="1400" b="1" spc="-5" dirty="0" err="1">
                <a:latin typeface="Calibri"/>
                <a:cs typeface="Calibri"/>
              </a:rPr>
              <a:t>R</a:t>
            </a:r>
            <a:r>
              <a:rPr sz="1400" b="1" dirty="0" err="1">
                <a:latin typeface="Calibri"/>
                <a:cs typeface="Calibri"/>
              </a:rPr>
              <a:t>A</a:t>
            </a:r>
            <a:r>
              <a:rPr sz="1400" b="1" dirty="0" err="1">
                <a:latin typeface="微软雅黑"/>
                <a:cs typeface="微软雅黑"/>
              </a:rPr>
              <a:t>提供数据库切换能力</a:t>
            </a:r>
            <a:endParaRPr sz="1400" dirty="0">
              <a:latin typeface="微软雅黑"/>
              <a:cs typeface="微软雅黑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4696967" y="3560064"/>
            <a:ext cx="2801112" cy="554736"/>
          </a:xfrm>
          <a:prstGeom prst="rect">
            <a:avLst/>
          </a:prstGeom>
          <a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5351995" y="3666235"/>
            <a:ext cx="139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微软雅黑"/>
                <a:cs typeface="微软雅黑"/>
              </a:rPr>
              <a:t>应用一键切换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098160" y="4107179"/>
            <a:ext cx="1981200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79400" marR="5080" indent="-266700">
              <a:lnSpc>
                <a:spcPct val="101400"/>
              </a:lnSpc>
              <a:spcBef>
                <a:spcPts val="75"/>
              </a:spcBef>
            </a:pPr>
            <a:r>
              <a:rPr sz="1400" b="1" dirty="0">
                <a:latin typeface="微软雅黑"/>
                <a:cs typeface="微软雅黑"/>
              </a:rPr>
              <a:t>由软件厂家提供辅助完成 通过切换脚本实现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232332" y="5446776"/>
            <a:ext cx="11099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30" dirty="0">
                <a:latin typeface="Arial"/>
                <a:cs typeface="Arial"/>
              </a:rPr>
              <a:t>ORACLE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MySQL</a:t>
            </a:r>
            <a:endParaRPr sz="110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6629400" y="1435608"/>
            <a:ext cx="1319783" cy="1057656"/>
          </a:xfrm>
          <a:prstGeom prst="rect">
            <a:avLst/>
          </a:prstGeom>
          <a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 rot="1920000">
            <a:off x="6754248" y="1876034"/>
            <a:ext cx="1128187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sz="1100" b="1" dirty="0">
                <a:solidFill>
                  <a:srgbClr val="FFFFFF"/>
                </a:solidFill>
                <a:latin typeface="微软雅黑"/>
                <a:cs typeface="微软雅黑"/>
              </a:rPr>
              <a:t>切换后访问备站点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50652" y="6516491"/>
            <a:ext cx="1362710" cy="21672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endParaRPr sz="12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04593" y="4560316"/>
            <a:ext cx="22606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微软雅黑"/>
                <a:cs typeface="微软雅黑"/>
              </a:rPr>
              <a:t>行业数据安全现状</a:t>
            </a:r>
            <a:endParaRPr sz="22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03612" y="1093388"/>
            <a:ext cx="2984773" cy="2911675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30005" y="1331108"/>
            <a:ext cx="1930400" cy="2266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700" b="1" spc="285" dirty="0">
                <a:solidFill>
                  <a:srgbClr val="114621"/>
                </a:solidFill>
                <a:latin typeface="华文中宋"/>
                <a:cs typeface="华文中宋"/>
              </a:rPr>
              <a:t>壹</a:t>
            </a:r>
            <a:endParaRPr sz="14700">
              <a:latin typeface="华文中宋"/>
              <a:cs typeface="华文中宋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51815" y="4437112"/>
            <a:ext cx="2224405" cy="0"/>
          </a:xfrm>
          <a:custGeom>
            <a:avLst/>
            <a:gdLst/>
            <a:ahLst/>
            <a:cxnLst/>
            <a:rect l="l" t="t" r="r" b="b"/>
            <a:pathLst>
              <a:path w="2224404">
                <a:moveTo>
                  <a:pt x="0" y="0"/>
                </a:moveTo>
                <a:lnTo>
                  <a:pt x="2224305" y="1"/>
                </a:lnTo>
              </a:path>
            </a:pathLst>
          </a:custGeom>
          <a:ln w="12700">
            <a:solidFill>
              <a:srgbClr val="1146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51815" y="5085184"/>
            <a:ext cx="2224405" cy="0"/>
          </a:xfrm>
          <a:custGeom>
            <a:avLst/>
            <a:gdLst/>
            <a:ahLst/>
            <a:cxnLst/>
            <a:rect l="l" t="t" r="r" b="b"/>
            <a:pathLst>
              <a:path w="2224404">
                <a:moveTo>
                  <a:pt x="0" y="0"/>
                </a:moveTo>
                <a:lnTo>
                  <a:pt x="2224305" y="1"/>
                </a:lnTo>
              </a:path>
            </a:pathLst>
          </a:custGeom>
          <a:ln w="12700">
            <a:solidFill>
              <a:srgbClr val="1146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0652" y="6516491"/>
            <a:ext cx="1362710" cy="21672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endParaRPr sz="125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1853773" y="6525548"/>
            <a:ext cx="1809750" cy="206467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/>
              <a:t>— </a:t>
            </a:r>
            <a:fld id="{81D60167-4931-47E6-BA6A-407CBD079E47}" type="slidenum">
              <a:rPr dirty="0"/>
              <a:t>3</a:t>
            </a:fld>
            <a:r>
              <a:rPr spc="-105" dirty="0"/>
              <a:t> </a:t>
            </a:r>
            <a:r>
              <a:rPr dirty="0"/>
              <a:t>—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4843" y="90423"/>
            <a:ext cx="41529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微软雅黑"/>
                <a:cs typeface="微软雅黑"/>
              </a:rPr>
              <a:t>容灾一键切换：行业监管推动</a:t>
            </a:r>
            <a:endParaRPr sz="2500">
              <a:latin typeface="微软雅黑"/>
              <a:cs typeface="微软雅黑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853773" y="6525548"/>
            <a:ext cx="1809750" cy="206467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/>
              <a:t>— </a:t>
            </a:r>
            <a:fld id="{81D60167-4931-47E6-BA6A-407CBD079E47}" type="slidenum">
              <a:rPr dirty="0"/>
              <a:t>30</a:t>
            </a:fld>
            <a:r>
              <a:rPr spc="-105" dirty="0"/>
              <a:t> </a:t>
            </a:r>
            <a:r>
              <a:rPr dirty="0"/>
              <a:t>—</a:t>
            </a:r>
          </a:p>
        </p:txBody>
      </p:sp>
      <p:sp>
        <p:nvSpPr>
          <p:cNvPr id="3" name="object 3"/>
          <p:cNvSpPr/>
          <p:nvPr/>
        </p:nvSpPr>
        <p:spPr>
          <a:xfrm>
            <a:off x="513603" y="1712163"/>
            <a:ext cx="5084445" cy="3271520"/>
          </a:xfrm>
          <a:custGeom>
            <a:avLst/>
            <a:gdLst/>
            <a:ahLst/>
            <a:cxnLst/>
            <a:rect l="l" t="t" r="r" b="b"/>
            <a:pathLst>
              <a:path w="5084445" h="3271520">
                <a:moveTo>
                  <a:pt x="0" y="0"/>
                </a:moveTo>
                <a:lnTo>
                  <a:pt x="5083951" y="0"/>
                </a:lnTo>
                <a:lnTo>
                  <a:pt x="5083951" y="3271459"/>
                </a:lnTo>
                <a:lnTo>
                  <a:pt x="0" y="3271459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62039" y="5169408"/>
            <a:ext cx="3270250" cy="568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5080" indent="-171450">
              <a:lnSpc>
                <a:spcPct val="1055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sz="1100" dirty="0">
                <a:latin typeface="微软雅黑"/>
                <a:cs typeface="微软雅黑"/>
              </a:rPr>
              <a:t>适用各银监局，各政策性银行、国有商业银行、股 份制商业银行，邮政储蓄银行、农村信用社</a:t>
            </a:r>
            <a:endParaRPr sz="1100">
              <a:latin typeface="微软雅黑"/>
              <a:cs typeface="微软雅黑"/>
            </a:endParaRPr>
          </a:p>
          <a:p>
            <a:pPr marL="184150" indent="-171450">
              <a:lnSpc>
                <a:spcPct val="100000"/>
              </a:lnSpc>
              <a:spcBef>
                <a:spcPts val="165"/>
              </a:spcBef>
              <a:buFont typeface="Arial"/>
              <a:buChar char="•"/>
              <a:tabLst>
                <a:tab pos="184150" algn="l"/>
              </a:tabLst>
            </a:pPr>
            <a:r>
              <a:rPr sz="1100" dirty="0">
                <a:latin typeface="微软雅黑"/>
                <a:cs typeface="微软雅黑"/>
              </a:rPr>
              <a:t>二零一零年四月发布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88152" y="1712163"/>
            <a:ext cx="5084445" cy="3271520"/>
          </a:xfrm>
          <a:custGeom>
            <a:avLst/>
            <a:gdLst/>
            <a:ahLst/>
            <a:cxnLst/>
            <a:rect l="l" t="t" r="r" b="b"/>
            <a:pathLst>
              <a:path w="5084445" h="3271520">
                <a:moveTo>
                  <a:pt x="0" y="0"/>
                </a:moveTo>
                <a:lnTo>
                  <a:pt x="5083950" y="0"/>
                </a:lnTo>
                <a:lnTo>
                  <a:pt x="5083950" y="3271459"/>
                </a:lnTo>
                <a:lnTo>
                  <a:pt x="0" y="3271459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66224" y="1784247"/>
            <a:ext cx="4927806" cy="3127289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36588" y="5169408"/>
            <a:ext cx="3202305" cy="56832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184150" algn="l"/>
              </a:tabLst>
            </a:pPr>
            <a:r>
              <a:rPr sz="1100" dirty="0">
                <a:latin typeface="微软雅黑"/>
                <a:cs typeface="微软雅黑"/>
              </a:rPr>
              <a:t>每年至少一次切换演练，</a:t>
            </a:r>
            <a:r>
              <a:rPr sz="1100" spc="5" dirty="0">
                <a:latin typeface="Calibri"/>
                <a:cs typeface="Calibri"/>
              </a:rPr>
              <a:t>3</a:t>
            </a:r>
            <a:r>
              <a:rPr sz="1100" dirty="0">
                <a:latin typeface="微软雅黑"/>
                <a:cs typeface="微软雅黑"/>
              </a:rPr>
              <a:t>年一次全套系统的切换</a:t>
            </a:r>
            <a:endParaRPr sz="1100">
              <a:latin typeface="微软雅黑"/>
              <a:cs typeface="微软雅黑"/>
            </a:endParaRPr>
          </a:p>
          <a:p>
            <a:pPr marL="184150" indent="-171450">
              <a:lnSpc>
                <a:spcPct val="100000"/>
              </a:lnSpc>
              <a:spcBef>
                <a:spcPts val="70"/>
              </a:spcBef>
              <a:buFont typeface="Arial"/>
              <a:buChar char="•"/>
              <a:tabLst>
                <a:tab pos="184150" algn="l"/>
              </a:tabLst>
            </a:pPr>
            <a:r>
              <a:rPr sz="1100" dirty="0">
                <a:latin typeface="微软雅黑"/>
                <a:cs typeface="微软雅黑"/>
              </a:rPr>
              <a:t>银监会主要的监管方向</a:t>
            </a:r>
            <a:endParaRPr sz="1100">
              <a:latin typeface="微软雅黑"/>
              <a:cs typeface="微软雅黑"/>
            </a:endParaRPr>
          </a:p>
          <a:p>
            <a:pPr marL="184150" indent="-171450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184150" algn="l"/>
              </a:tabLst>
            </a:pPr>
            <a:r>
              <a:rPr sz="1100" dirty="0">
                <a:latin typeface="微软雅黑"/>
                <a:cs typeface="微软雅黑"/>
              </a:rPr>
              <a:t>第六章灾难恢复管理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50108" y="1259332"/>
            <a:ext cx="28702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4F81BD"/>
                </a:solidFill>
                <a:latin typeface="微软雅黑"/>
                <a:cs typeface="微软雅黑"/>
              </a:rPr>
              <a:t>《商业银行数据中心监管指引》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19354" y="1292859"/>
            <a:ext cx="10414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4F81BD"/>
                </a:solidFill>
                <a:latin typeface="微软雅黑"/>
                <a:cs typeface="微软雅黑"/>
              </a:rPr>
              <a:t>第三十四条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59935" y="1819732"/>
            <a:ext cx="4935136" cy="3056317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50652" y="6516491"/>
            <a:ext cx="1362710" cy="21672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endParaRPr sz="12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96531"/>
            <a:ext cx="7941542" cy="4464936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13550" y="3817753"/>
            <a:ext cx="3960495" cy="499109"/>
          </a:xfrm>
          <a:custGeom>
            <a:avLst/>
            <a:gdLst/>
            <a:ahLst/>
            <a:cxnLst/>
            <a:rect l="l" t="t" r="r" b="b"/>
            <a:pathLst>
              <a:path w="3960495" h="499110">
                <a:moveTo>
                  <a:pt x="0" y="0"/>
                </a:moveTo>
                <a:lnTo>
                  <a:pt x="3960390" y="0"/>
                </a:lnTo>
                <a:lnTo>
                  <a:pt x="3960390" y="498722"/>
                </a:lnTo>
                <a:lnTo>
                  <a:pt x="0" y="498722"/>
                </a:lnTo>
                <a:lnTo>
                  <a:pt x="0" y="0"/>
                </a:lnTo>
                <a:close/>
              </a:path>
            </a:pathLst>
          </a:custGeom>
          <a:solidFill>
            <a:srgbClr val="31A8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13550" y="3890772"/>
            <a:ext cx="39604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微软雅黑"/>
                <a:cs typeface="微软雅黑"/>
              </a:rPr>
              <a:t>系统目标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00850" y="4382516"/>
            <a:ext cx="3990340" cy="12052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88595" indent="-176530">
              <a:lnSpc>
                <a:spcPct val="100000"/>
              </a:lnSpc>
              <a:spcBef>
                <a:spcPts val="340"/>
              </a:spcBef>
              <a:buClr>
                <a:srgbClr val="005088"/>
              </a:buClr>
              <a:buSzPct val="133333"/>
              <a:buFont typeface="Wingdings"/>
              <a:buChar char=""/>
              <a:tabLst>
                <a:tab pos="189230" algn="l"/>
              </a:tabLst>
            </a:pPr>
            <a:r>
              <a:rPr sz="1200" spc="40" dirty="0">
                <a:solidFill>
                  <a:srgbClr val="0070C0"/>
                </a:solidFill>
                <a:latin typeface="微软雅黑"/>
                <a:cs typeface="微软雅黑"/>
              </a:rPr>
              <a:t>实现应用程序、中间件和数据库等业务系统各组成部分</a:t>
            </a:r>
            <a:endParaRPr sz="1200">
              <a:latin typeface="微软雅黑"/>
              <a:cs typeface="微软雅黑"/>
            </a:endParaRPr>
          </a:p>
          <a:p>
            <a:pPr marL="184150">
              <a:lnSpc>
                <a:spcPct val="100000"/>
              </a:lnSpc>
              <a:spcBef>
                <a:spcPts val="645"/>
              </a:spcBef>
            </a:pPr>
            <a:r>
              <a:rPr sz="1200" dirty="0">
                <a:solidFill>
                  <a:srgbClr val="0070C0"/>
                </a:solidFill>
                <a:latin typeface="微软雅黑"/>
                <a:cs typeface="微软雅黑"/>
              </a:rPr>
              <a:t>的数据同步，同时确保数据一致性和系统可用性；</a:t>
            </a:r>
            <a:endParaRPr sz="1200">
              <a:latin typeface="微软雅黑"/>
              <a:cs typeface="微软雅黑"/>
            </a:endParaRPr>
          </a:p>
          <a:p>
            <a:pPr marL="188595" indent="-176530">
              <a:lnSpc>
                <a:spcPct val="100000"/>
              </a:lnSpc>
              <a:spcBef>
                <a:spcPts val="775"/>
              </a:spcBef>
              <a:buClr>
                <a:srgbClr val="005088"/>
              </a:buClr>
              <a:buSzPct val="133333"/>
              <a:buFont typeface="Wingdings"/>
              <a:buChar char=""/>
              <a:tabLst>
                <a:tab pos="189230" algn="l"/>
              </a:tabLst>
            </a:pPr>
            <a:r>
              <a:rPr sz="1200" spc="10" dirty="0">
                <a:solidFill>
                  <a:srgbClr val="0070C0"/>
                </a:solidFill>
                <a:latin typeface="微软雅黑"/>
                <a:cs typeface="微软雅黑"/>
              </a:rPr>
              <a:t>当发生故障时，能够在</a:t>
            </a:r>
            <a:r>
              <a:rPr sz="1200" spc="5" dirty="0">
                <a:solidFill>
                  <a:srgbClr val="0070C0"/>
                </a:solidFill>
                <a:latin typeface="微软雅黑"/>
                <a:cs typeface="微软雅黑"/>
              </a:rPr>
              <a:t>5</a:t>
            </a:r>
            <a:r>
              <a:rPr sz="1200" spc="10" dirty="0">
                <a:solidFill>
                  <a:srgbClr val="0070C0"/>
                </a:solidFill>
                <a:latin typeface="微软雅黑"/>
                <a:cs typeface="微软雅黑"/>
              </a:rPr>
              <a:t>分钟内根据不同的细粒度要求一</a:t>
            </a:r>
            <a:endParaRPr sz="1200">
              <a:latin typeface="微软雅黑"/>
              <a:cs typeface="微软雅黑"/>
            </a:endParaRPr>
          </a:p>
          <a:p>
            <a:pPr marL="184150">
              <a:lnSpc>
                <a:spcPct val="100000"/>
              </a:lnSpc>
              <a:spcBef>
                <a:spcPts val="665"/>
              </a:spcBef>
            </a:pPr>
            <a:r>
              <a:rPr sz="1200" dirty="0">
                <a:solidFill>
                  <a:srgbClr val="0070C0"/>
                </a:solidFill>
                <a:latin typeface="微软雅黑"/>
                <a:cs typeface="微软雅黑"/>
              </a:rPr>
              <a:t>键应急切换到灾备中心，保障整个业务系统持续运行。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00076" y="1642445"/>
            <a:ext cx="5246370" cy="1187441"/>
          </a:xfrm>
          <a:prstGeom prst="rect">
            <a:avLst/>
          </a:prstGeom>
          <a:solidFill>
            <a:srgbClr val="006AB5"/>
          </a:solidFill>
        </p:spPr>
        <p:txBody>
          <a:bodyPr vert="horz" wrap="square" lIns="0" tIns="102870" rIns="0" bIns="0" rtlCol="0">
            <a:spAutoFit/>
          </a:bodyPr>
          <a:lstStyle/>
          <a:p>
            <a:pPr marL="158750">
              <a:lnSpc>
                <a:spcPct val="150600"/>
              </a:lnSpc>
              <a:spcBef>
                <a:spcPts val="810"/>
              </a:spcBef>
            </a:pPr>
            <a:r>
              <a:rPr sz="1200" b="0" spc="5" dirty="0" err="1">
                <a:solidFill>
                  <a:srgbClr val="FFFFFF"/>
                </a:solidFill>
                <a:latin typeface="微软雅黑 Light"/>
                <a:cs typeface="微软雅黑 Light"/>
              </a:rPr>
              <a:t>DBRA</a:t>
            </a:r>
            <a:r>
              <a:rPr sz="1200" b="0" spc="30" dirty="0" err="1">
                <a:solidFill>
                  <a:srgbClr val="FFFFFF"/>
                </a:solidFill>
                <a:latin typeface="微软雅黑 Light"/>
                <a:cs typeface="微软雅黑 Light"/>
              </a:rPr>
              <a:t>全业务容灾系统软件产</a:t>
            </a:r>
            <a:r>
              <a:rPr sz="1200" b="0" spc="25" dirty="0" err="1">
                <a:solidFill>
                  <a:srgbClr val="FFFFFF"/>
                </a:solidFill>
                <a:latin typeface="微软雅黑 Light"/>
                <a:cs typeface="微软雅黑 Light"/>
              </a:rPr>
              <a:t>品</a:t>
            </a:r>
            <a:r>
              <a:rPr sz="1200" b="0" spc="30" dirty="0" err="1">
                <a:solidFill>
                  <a:srgbClr val="FFFFFF"/>
                </a:solidFill>
                <a:latin typeface="微软雅黑 Light"/>
                <a:cs typeface="微软雅黑 Light"/>
              </a:rPr>
              <a:t>，是以</a:t>
            </a:r>
            <a:r>
              <a:rPr sz="1150" b="1" spc="75" dirty="0" err="1">
                <a:solidFill>
                  <a:srgbClr val="FFC000"/>
                </a:solidFill>
                <a:latin typeface="微软雅黑 Light"/>
                <a:cs typeface="微软雅黑 Light"/>
              </a:rPr>
              <a:t>灾难完整性</a:t>
            </a:r>
            <a:r>
              <a:rPr sz="1200" b="0" spc="30" dirty="0" err="1">
                <a:solidFill>
                  <a:srgbClr val="FFFFFF"/>
                </a:solidFill>
                <a:latin typeface="微软雅黑 Light"/>
                <a:cs typeface="微软雅黑 Light"/>
              </a:rPr>
              <a:t>和</a:t>
            </a:r>
            <a:r>
              <a:rPr sz="1150" b="1" spc="75" dirty="0" err="1">
                <a:solidFill>
                  <a:srgbClr val="FFC000"/>
                </a:solidFill>
                <a:latin typeface="微软雅黑 Light"/>
                <a:cs typeface="微软雅黑 Light"/>
              </a:rPr>
              <a:t>容灾可用性</a:t>
            </a:r>
            <a:r>
              <a:rPr sz="1200" b="0" spc="30" dirty="0" err="1">
                <a:solidFill>
                  <a:srgbClr val="FFFFFF"/>
                </a:solidFill>
                <a:latin typeface="微软雅黑 Light"/>
                <a:cs typeface="微软雅黑 Light"/>
              </a:rPr>
              <a:t>为</a:t>
            </a:r>
            <a:r>
              <a:rPr sz="1200" b="0" dirty="0" err="1">
                <a:solidFill>
                  <a:srgbClr val="FFFFFF"/>
                </a:solidFill>
                <a:latin typeface="微软雅黑 Light"/>
                <a:cs typeface="微软雅黑 Light"/>
              </a:rPr>
              <a:t>基</a:t>
            </a:r>
            <a:r>
              <a:rPr sz="1200" b="0" dirty="0">
                <a:solidFill>
                  <a:srgbClr val="FFFFFF"/>
                </a:solidFill>
                <a:latin typeface="微软雅黑 Light"/>
                <a:cs typeface="微软雅黑 Light"/>
              </a:rPr>
              <a:t> </a:t>
            </a:r>
            <a:r>
              <a:rPr sz="1200" b="0" spc="10" dirty="0">
                <a:solidFill>
                  <a:srgbClr val="FFFFFF"/>
                </a:solidFill>
                <a:latin typeface="微软雅黑 Light"/>
                <a:cs typeface="微软雅黑 Light"/>
              </a:rPr>
              <a:t>准点，以</a:t>
            </a:r>
            <a:r>
              <a:rPr sz="1150" b="1" spc="55" dirty="0">
                <a:solidFill>
                  <a:srgbClr val="FFC000"/>
                </a:solidFill>
                <a:latin typeface="微软雅黑 Light"/>
                <a:cs typeface="微软雅黑 Light"/>
              </a:rPr>
              <a:t>业务系统</a:t>
            </a:r>
            <a:r>
              <a:rPr sz="1200" b="0" spc="10" dirty="0">
                <a:solidFill>
                  <a:srgbClr val="FFFFFF"/>
                </a:solidFill>
                <a:latin typeface="微软雅黑 Light"/>
                <a:cs typeface="微软雅黑 Light"/>
              </a:rPr>
              <a:t>为视角单元的容灾软件产品，适应各类平台和各种场景</a:t>
            </a:r>
            <a:r>
              <a:rPr sz="1200" b="0" dirty="0">
                <a:solidFill>
                  <a:srgbClr val="FFFFFF"/>
                </a:solidFill>
                <a:latin typeface="微软雅黑 Light"/>
                <a:cs typeface="微软雅黑 Light"/>
              </a:rPr>
              <a:t>， </a:t>
            </a:r>
            <a:r>
              <a:rPr sz="1200" b="0" spc="15" dirty="0">
                <a:solidFill>
                  <a:srgbClr val="FFFFFF"/>
                </a:solidFill>
                <a:latin typeface="微软雅黑 Light"/>
                <a:cs typeface="微软雅黑 Light"/>
              </a:rPr>
              <a:t>可以最大限度地满足容灾系统</a:t>
            </a:r>
            <a:r>
              <a:rPr sz="1200" b="0" spc="5" dirty="0">
                <a:solidFill>
                  <a:srgbClr val="FFFFFF"/>
                </a:solidFill>
                <a:latin typeface="微软雅黑 Light"/>
                <a:cs typeface="微软雅黑 Light"/>
              </a:rPr>
              <a:t>RPO</a:t>
            </a:r>
            <a:r>
              <a:rPr sz="1200" b="0" spc="15" dirty="0">
                <a:solidFill>
                  <a:srgbClr val="FFFFFF"/>
                </a:solidFill>
                <a:latin typeface="微软雅黑 Light"/>
                <a:cs typeface="微软雅黑 Light"/>
              </a:rPr>
              <a:t>、</a:t>
            </a:r>
            <a:r>
              <a:rPr sz="1200" b="0" spc="-25" dirty="0">
                <a:solidFill>
                  <a:srgbClr val="FFFFFF"/>
                </a:solidFill>
                <a:latin typeface="微软雅黑 Light"/>
                <a:cs typeface="微软雅黑 Light"/>
              </a:rPr>
              <a:t>RTO</a:t>
            </a:r>
            <a:r>
              <a:rPr sz="1200" b="0" spc="15" dirty="0">
                <a:solidFill>
                  <a:srgbClr val="FFFFFF"/>
                </a:solidFill>
                <a:latin typeface="微软雅黑 Light"/>
                <a:cs typeface="微软雅黑 Light"/>
              </a:rPr>
              <a:t>需求，同时所具备的活动站点等 </a:t>
            </a:r>
            <a:r>
              <a:rPr sz="1200" b="0" dirty="0">
                <a:solidFill>
                  <a:srgbClr val="FFFFFF"/>
                </a:solidFill>
                <a:latin typeface="微软雅黑 Light"/>
                <a:cs typeface="微软雅黑 Light"/>
              </a:rPr>
              <a:t>亮点功能极大提升的产品价值，保护用户投资、降低</a:t>
            </a:r>
            <a:r>
              <a:rPr sz="1200" b="0" spc="-45" dirty="0">
                <a:solidFill>
                  <a:srgbClr val="FFFFFF"/>
                </a:solidFill>
                <a:latin typeface="微软雅黑 Light"/>
                <a:cs typeface="微软雅黑 Light"/>
              </a:rPr>
              <a:t>TCO</a:t>
            </a:r>
            <a:r>
              <a:rPr sz="1200" b="0" dirty="0">
                <a:solidFill>
                  <a:srgbClr val="FFFFFF"/>
                </a:solidFill>
                <a:latin typeface="微软雅黑 Light"/>
                <a:cs typeface="微软雅黑 Light"/>
              </a:rPr>
              <a:t>。</a:t>
            </a:r>
            <a:endParaRPr sz="1200" dirty="0">
              <a:latin typeface="微软雅黑 Light"/>
              <a:cs typeface="微软雅黑 Ligh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75270" y="3939357"/>
            <a:ext cx="255904" cy="255904"/>
          </a:xfrm>
          <a:custGeom>
            <a:avLst/>
            <a:gdLst/>
            <a:ahLst/>
            <a:cxnLst/>
            <a:rect l="l" t="t" r="r" b="b"/>
            <a:pathLst>
              <a:path w="255904" h="255904">
                <a:moveTo>
                  <a:pt x="127427" y="0"/>
                </a:moveTo>
                <a:lnTo>
                  <a:pt x="78355" y="10201"/>
                </a:lnTo>
                <a:lnTo>
                  <a:pt x="37792" y="37876"/>
                </a:lnTo>
                <a:lnTo>
                  <a:pt x="10189" y="78625"/>
                </a:lnTo>
                <a:lnTo>
                  <a:pt x="0" y="128052"/>
                </a:lnTo>
                <a:lnTo>
                  <a:pt x="10189" y="179169"/>
                </a:lnTo>
                <a:lnTo>
                  <a:pt x="37792" y="219517"/>
                </a:lnTo>
                <a:lnTo>
                  <a:pt x="78355" y="245999"/>
                </a:lnTo>
                <a:lnTo>
                  <a:pt x="127427" y="255515"/>
                </a:lnTo>
                <a:lnTo>
                  <a:pt x="176588" y="245999"/>
                </a:lnTo>
                <a:lnTo>
                  <a:pt x="194337" y="234469"/>
                </a:lnTo>
                <a:lnTo>
                  <a:pt x="116607" y="234469"/>
                </a:lnTo>
                <a:lnTo>
                  <a:pt x="82148" y="223667"/>
                </a:lnTo>
                <a:lnTo>
                  <a:pt x="52817" y="202155"/>
                </a:lnTo>
                <a:lnTo>
                  <a:pt x="31489" y="172750"/>
                </a:lnTo>
                <a:lnTo>
                  <a:pt x="21038" y="138273"/>
                </a:lnTo>
                <a:lnTo>
                  <a:pt x="79341" y="138273"/>
                </a:lnTo>
                <a:lnTo>
                  <a:pt x="79341" y="117241"/>
                </a:lnTo>
                <a:lnTo>
                  <a:pt x="21038" y="117241"/>
                </a:lnTo>
                <a:lnTo>
                  <a:pt x="31489" y="83525"/>
                </a:lnTo>
                <a:lnTo>
                  <a:pt x="52817" y="55840"/>
                </a:lnTo>
                <a:lnTo>
                  <a:pt x="82148" y="36158"/>
                </a:lnTo>
                <a:lnTo>
                  <a:pt x="116607" y="26450"/>
                </a:lnTo>
                <a:lnTo>
                  <a:pt x="200524" y="26450"/>
                </a:lnTo>
                <a:lnTo>
                  <a:pt x="176588" y="10201"/>
                </a:lnTo>
                <a:lnTo>
                  <a:pt x="127427" y="0"/>
                </a:lnTo>
                <a:close/>
              </a:path>
              <a:path w="255904" h="255904">
                <a:moveTo>
                  <a:pt x="137646" y="175548"/>
                </a:moveTo>
                <a:lnTo>
                  <a:pt x="116607" y="175548"/>
                </a:lnTo>
                <a:lnTo>
                  <a:pt x="116607" y="234469"/>
                </a:lnTo>
                <a:lnTo>
                  <a:pt x="137646" y="234469"/>
                </a:lnTo>
                <a:lnTo>
                  <a:pt x="137646" y="175548"/>
                </a:lnTo>
                <a:close/>
              </a:path>
              <a:path w="255904" h="255904">
                <a:moveTo>
                  <a:pt x="200524" y="26450"/>
                </a:moveTo>
                <a:lnTo>
                  <a:pt x="137646" y="26450"/>
                </a:lnTo>
                <a:lnTo>
                  <a:pt x="172362" y="36158"/>
                </a:lnTo>
                <a:lnTo>
                  <a:pt x="201278" y="55840"/>
                </a:lnTo>
                <a:lnTo>
                  <a:pt x="221066" y="83525"/>
                </a:lnTo>
                <a:lnTo>
                  <a:pt x="228401" y="117241"/>
                </a:lnTo>
                <a:lnTo>
                  <a:pt x="175502" y="117241"/>
                </a:lnTo>
                <a:lnTo>
                  <a:pt x="175502" y="138273"/>
                </a:lnTo>
                <a:lnTo>
                  <a:pt x="228401" y="138273"/>
                </a:lnTo>
                <a:lnTo>
                  <a:pt x="221066" y="172750"/>
                </a:lnTo>
                <a:lnTo>
                  <a:pt x="201278" y="202155"/>
                </a:lnTo>
                <a:lnTo>
                  <a:pt x="172362" y="223667"/>
                </a:lnTo>
                <a:lnTo>
                  <a:pt x="137646" y="234469"/>
                </a:lnTo>
                <a:lnTo>
                  <a:pt x="194337" y="234469"/>
                </a:lnTo>
                <a:lnTo>
                  <a:pt x="217356" y="219517"/>
                </a:lnTo>
                <a:lnTo>
                  <a:pt x="245164" y="179169"/>
                </a:lnTo>
                <a:lnTo>
                  <a:pt x="255449" y="128052"/>
                </a:lnTo>
                <a:lnTo>
                  <a:pt x="245164" y="78625"/>
                </a:lnTo>
                <a:lnTo>
                  <a:pt x="217356" y="37876"/>
                </a:lnTo>
                <a:lnTo>
                  <a:pt x="200524" y="26450"/>
                </a:lnTo>
                <a:close/>
              </a:path>
              <a:path w="255904" h="255904">
                <a:moveTo>
                  <a:pt x="137646" y="26450"/>
                </a:moveTo>
                <a:lnTo>
                  <a:pt x="116607" y="26450"/>
                </a:lnTo>
                <a:lnTo>
                  <a:pt x="116607" y="85371"/>
                </a:lnTo>
                <a:lnTo>
                  <a:pt x="137646" y="85371"/>
                </a:lnTo>
                <a:lnTo>
                  <a:pt x="137646" y="26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14843" y="90423"/>
            <a:ext cx="476440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微软雅黑"/>
                <a:cs typeface="微软雅黑"/>
              </a:rPr>
              <a:t>核心产品：</a:t>
            </a:r>
            <a:r>
              <a:rPr sz="2500" spc="-5" dirty="0">
                <a:latin typeface="微软雅黑"/>
                <a:cs typeface="微软雅黑"/>
              </a:rPr>
              <a:t>D</a:t>
            </a:r>
            <a:r>
              <a:rPr sz="2500" dirty="0">
                <a:latin typeface="微软雅黑"/>
                <a:cs typeface="微软雅黑"/>
              </a:rPr>
              <a:t>BR</a:t>
            </a:r>
            <a:r>
              <a:rPr sz="2500" spc="-10" dirty="0">
                <a:latin typeface="微软雅黑"/>
                <a:cs typeface="微软雅黑"/>
              </a:rPr>
              <a:t>A</a:t>
            </a:r>
            <a:r>
              <a:rPr sz="2500" dirty="0">
                <a:latin typeface="微软雅黑"/>
                <a:cs typeface="微软雅黑"/>
              </a:rPr>
              <a:t>全业务容灾系统</a:t>
            </a:r>
            <a:endParaRPr sz="250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853773" y="6525548"/>
            <a:ext cx="1809750" cy="206467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/>
              <a:t>— </a:t>
            </a:r>
            <a:fld id="{81D60167-4931-47E6-BA6A-407CBD079E47}" type="slidenum">
              <a:rPr dirty="0"/>
              <a:t>31</a:t>
            </a:fld>
            <a:r>
              <a:rPr spc="-105" dirty="0"/>
              <a:t> </a:t>
            </a:r>
            <a:r>
              <a:rPr dirty="0"/>
              <a:t>—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50652" y="6516491"/>
            <a:ext cx="1362710" cy="21672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endParaRPr sz="12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28781" y="1093552"/>
            <a:ext cx="1736089" cy="4955540"/>
          </a:xfrm>
          <a:prstGeom prst="rect">
            <a:avLst/>
          </a:prstGeom>
          <a:solidFill>
            <a:srgbClr val="EBF7FC"/>
          </a:solidFill>
          <a:ln w="7600">
            <a:solidFill>
              <a:srgbClr val="9DDDF4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348615">
              <a:lnSpc>
                <a:spcPct val="100000"/>
              </a:lnSpc>
              <a:spcBef>
                <a:spcPts val="165"/>
              </a:spcBef>
            </a:pPr>
            <a:r>
              <a:rPr sz="1400" spc="-40" dirty="0">
                <a:latin typeface="微软雅黑"/>
                <a:cs typeface="微软雅黑"/>
              </a:rPr>
              <a:t>切换管理模</a:t>
            </a:r>
            <a:r>
              <a:rPr sz="1400" dirty="0">
                <a:latin typeface="微软雅黑"/>
                <a:cs typeface="微软雅黑"/>
              </a:rPr>
              <a:t>组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10027" y="4374989"/>
            <a:ext cx="5933440" cy="1804035"/>
          </a:xfrm>
          <a:custGeom>
            <a:avLst/>
            <a:gdLst/>
            <a:ahLst/>
            <a:cxnLst/>
            <a:rect l="l" t="t" r="r" b="b"/>
            <a:pathLst>
              <a:path w="5933440" h="1804035">
                <a:moveTo>
                  <a:pt x="0" y="0"/>
                </a:moveTo>
                <a:lnTo>
                  <a:pt x="5933078" y="0"/>
                </a:lnTo>
                <a:lnTo>
                  <a:pt x="5933078" y="1803977"/>
                </a:lnTo>
                <a:lnTo>
                  <a:pt x="0" y="1803977"/>
                </a:lnTo>
                <a:lnTo>
                  <a:pt x="0" y="0"/>
                </a:lnTo>
                <a:close/>
              </a:path>
            </a:pathLst>
          </a:custGeom>
          <a:solidFill>
            <a:srgbClr val="EBF7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10027" y="4374989"/>
            <a:ext cx="5933440" cy="1804035"/>
          </a:xfrm>
          <a:custGeom>
            <a:avLst/>
            <a:gdLst/>
            <a:ahLst/>
            <a:cxnLst/>
            <a:rect l="l" t="t" r="r" b="b"/>
            <a:pathLst>
              <a:path w="5933440" h="1804035">
                <a:moveTo>
                  <a:pt x="0" y="0"/>
                </a:moveTo>
                <a:lnTo>
                  <a:pt x="5933078" y="0"/>
                </a:lnTo>
                <a:lnTo>
                  <a:pt x="5933078" y="1803978"/>
                </a:lnTo>
                <a:lnTo>
                  <a:pt x="0" y="1803978"/>
                </a:lnTo>
                <a:lnTo>
                  <a:pt x="0" y="0"/>
                </a:lnTo>
                <a:close/>
              </a:path>
            </a:pathLst>
          </a:custGeom>
          <a:ln w="7600">
            <a:solidFill>
              <a:srgbClr val="9DDD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723234" y="2122000"/>
            <a:ext cx="957580" cy="325120"/>
          </a:xfrm>
          <a:prstGeom prst="rect">
            <a:avLst/>
          </a:prstGeom>
          <a:solidFill>
            <a:srgbClr val="00AEEE"/>
          </a:solidFill>
        </p:spPr>
        <p:txBody>
          <a:bodyPr vert="horz" wrap="square" lIns="0" tIns="85725" rIns="0" bIns="0" rtlCol="0">
            <a:spAutoFit/>
          </a:bodyPr>
          <a:lstStyle/>
          <a:p>
            <a:pPr marL="224154">
              <a:lnSpc>
                <a:spcPct val="100000"/>
              </a:lnSpc>
              <a:spcBef>
                <a:spcPts val="675"/>
              </a:spcBef>
            </a:pPr>
            <a:r>
              <a:rPr sz="1000" dirty="0">
                <a:solidFill>
                  <a:srgbClr val="FFFFFF"/>
                </a:solidFill>
                <a:latin typeface="微软雅黑"/>
                <a:cs typeface="微软雅黑"/>
              </a:rPr>
              <a:t>一键切换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23234" y="2775023"/>
            <a:ext cx="967740" cy="319405"/>
          </a:xfrm>
          <a:prstGeom prst="rect">
            <a:avLst/>
          </a:prstGeom>
          <a:solidFill>
            <a:srgbClr val="00AEEE"/>
          </a:solidFill>
        </p:spPr>
        <p:txBody>
          <a:bodyPr vert="horz" wrap="square" lIns="0" tIns="81915" rIns="0" bIns="0" rtlCol="0">
            <a:spAutoFit/>
          </a:bodyPr>
          <a:lstStyle/>
          <a:p>
            <a:pPr marL="229235">
              <a:lnSpc>
                <a:spcPct val="100000"/>
              </a:lnSpc>
              <a:spcBef>
                <a:spcPts val="645"/>
              </a:spcBef>
            </a:pPr>
            <a:r>
              <a:rPr sz="1000" dirty="0">
                <a:solidFill>
                  <a:srgbClr val="FFFFFF"/>
                </a:solidFill>
                <a:latin typeface="微软雅黑"/>
                <a:cs typeface="微软雅黑"/>
              </a:rPr>
              <a:t>一键演练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13024" y="3489427"/>
            <a:ext cx="967740" cy="321310"/>
          </a:xfrm>
          <a:prstGeom prst="rect">
            <a:avLst/>
          </a:prstGeom>
          <a:solidFill>
            <a:srgbClr val="00AEEE"/>
          </a:solidFill>
        </p:spPr>
        <p:txBody>
          <a:bodyPr vert="horz" wrap="square" lIns="0" tIns="83820" rIns="0" bIns="0" rtlCol="0">
            <a:spAutoFit/>
          </a:bodyPr>
          <a:lstStyle/>
          <a:p>
            <a:pPr marL="229235">
              <a:lnSpc>
                <a:spcPct val="100000"/>
              </a:lnSpc>
              <a:spcBef>
                <a:spcPts val="660"/>
              </a:spcBef>
            </a:pPr>
            <a:r>
              <a:rPr sz="1000" dirty="0">
                <a:solidFill>
                  <a:srgbClr val="FFFFFF"/>
                </a:solidFill>
                <a:latin typeface="微软雅黑"/>
                <a:cs typeface="微软雅黑"/>
              </a:rPr>
              <a:t>时间预估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13024" y="4206111"/>
            <a:ext cx="967740" cy="351155"/>
          </a:xfrm>
          <a:prstGeom prst="rect">
            <a:avLst/>
          </a:prstGeom>
          <a:solidFill>
            <a:srgbClr val="00AEEE"/>
          </a:solidFill>
        </p:spPr>
        <p:txBody>
          <a:bodyPr vert="horz" wrap="square" lIns="0" tIns="98425" rIns="0" bIns="0" rtlCol="0">
            <a:spAutoFit/>
          </a:bodyPr>
          <a:lstStyle/>
          <a:p>
            <a:pPr marL="229235">
              <a:lnSpc>
                <a:spcPct val="100000"/>
              </a:lnSpc>
              <a:spcBef>
                <a:spcPts val="775"/>
              </a:spcBef>
            </a:pPr>
            <a:r>
              <a:rPr sz="1000" dirty="0">
                <a:solidFill>
                  <a:srgbClr val="FFFFFF"/>
                </a:solidFill>
                <a:latin typeface="微软雅黑"/>
                <a:cs typeface="微软雅黑"/>
              </a:rPr>
              <a:t>切换编排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23234" y="4938652"/>
            <a:ext cx="967740" cy="326390"/>
          </a:xfrm>
          <a:prstGeom prst="rect">
            <a:avLst/>
          </a:prstGeom>
          <a:solidFill>
            <a:srgbClr val="00AEEE"/>
          </a:solidFill>
        </p:spPr>
        <p:txBody>
          <a:bodyPr vert="horz" wrap="square" lIns="0" tIns="85090" rIns="0" bIns="0" rtlCol="0">
            <a:spAutoFit/>
          </a:bodyPr>
          <a:lstStyle/>
          <a:p>
            <a:pPr marL="229235">
              <a:lnSpc>
                <a:spcPct val="100000"/>
              </a:lnSpc>
              <a:spcBef>
                <a:spcPts val="670"/>
              </a:spcBef>
            </a:pPr>
            <a:r>
              <a:rPr sz="1000" dirty="0">
                <a:solidFill>
                  <a:srgbClr val="FFFFFF"/>
                </a:solidFill>
                <a:latin typeface="微软雅黑"/>
                <a:cs typeface="微软雅黑"/>
              </a:rPr>
              <a:t>切换检查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13024" y="5607958"/>
            <a:ext cx="967740" cy="328295"/>
          </a:xfrm>
          <a:prstGeom prst="rect">
            <a:avLst/>
          </a:prstGeom>
          <a:solidFill>
            <a:srgbClr val="00AEEE"/>
          </a:solidFill>
        </p:spPr>
        <p:txBody>
          <a:bodyPr vert="horz" wrap="square" lIns="0" tIns="86360" rIns="0" bIns="0" rtlCol="0">
            <a:spAutoFit/>
          </a:bodyPr>
          <a:lstStyle/>
          <a:p>
            <a:pPr marL="229235">
              <a:lnSpc>
                <a:spcPct val="100000"/>
              </a:lnSpc>
              <a:spcBef>
                <a:spcPts val="680"/>
              </a:spcBef>
            </a:pPr>
            <a:r>
              <a:rPr sz="1000" dirty="0">
                <a:solidFill>
                  <a:srgbClr val="FFFFFF"/>
                </a:solidFill>
                <a:latin typeface="微软雅黑"/>
                <a:cs typeface="微软雅黑"/>
              </a:rPr>
              <a:t>资源管理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13024" y="1491355"/>
            <a:ext cx="967740" cy="318770"/>
          </a:xfrm>
          <a:prstGeom prst="rect">
            <a:avLst/>
          </a:prstGeom>
          <a:solidFill>
            <a:srgbClr val="00AEEE"/>
          </a:solidFill>
        </p:spPr>
        <p:txBody>
          <a:bodyPr vert="horz" wrap="square" lIns="0" tIns="82550" rIns="0" bIns="0" rtlCol="0">
            <a:spAutoFit/>
          </a:bodyPr>
          <a:lstStyle/>
          <a:p>
            <a:pPr marL="229235">
              <a:lnSpc>
                <a:spcPct val="100000"/>
              </a:lnSpc>
              <a:spcBef>
                <a:spcPts val="650"/>
              </a:spcBef>
            </a:pPr>
            <a:r>
              <a:rPr sz="1000" dirty="0">
                <a:solidFill>
                  <a:srgbClr val="FFFFFF"/>
                </a:solidFill>
                <a:latin typeface="微软雅黑"/>
                <a:cs typeface="微软雅黑"/>
              </a:rPr>
              <a:t>指挥大屏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215150" y="2317484"/>
            <a:ext cx="310515" cy="2729865"/>
          </a:xfrm>
          <a:custGeom>
            <a:avLst/>
            <a:gdLst/>
            <a:ahLst/>
            <a:cxnLst/>
            <a:rect l="l" t="t" r="r" b="b"/>
            <a:pathLst>
              <a:path w="310515" h="2729865">
                <a:moveTo>
                  <a:pt x="155219" y="0"/>
                </a:moveTo>
                <a:lnTo>
                  <a:pt x="113955" y="6964"/>
                </a:lnTo>
                <a:lnTo>
                  <a:pt x="76876" y="26617"/>
                </a:lnTo>
                <a:lnTo>
                  <a:pt x="45461" y="57102"/>
                </a:lnTo>
                <a:lnTo>
                  <a:pt x="21191" y="96559"/>
                </a:lnTo>
                <a:lnTo>
                  <a:pt x="5544" y="143131"/>
                </a:lnTo>
                <a:lnTo>
                  <a:pt x="0" y="194958"/>
                </a:lnTo>
                <a:lnTo>
                  <a:pt x="0" y="2534453"/>
                </a:lnTo>
                <a:lnTo>
                  <a:pt x="5544" y="2586282"/>
                </a:lnTo>
                <a:lnTo>
                  <a:pt x="21191" y="2632854"/>
                </a:lnTo>
                <a:lnTo>
                  <a:pt x="45461" y="2672311"/>
                </a:lnTo>
                <a:lnTo>
                  <a:pt x="76876" y="2702795"/>
                </a:lnTo>
                <a:lnTo>
                  <a:pt x="113955" y="2722448"/>
                </a:lnTo>
                <a:lnTo>
                  <a:pt x="155219" y="2729412"/>
                </a:lnTo>
                <a:lnTo>
                  <a:pt x="196483" y="2722448"/>
                </a:lnTo>
                <a:lnTo>
                  <a:pt x="233561" y="2702795"/>
                </a:lnTo>
                <a:lnTo>
                  <a:pt x="264975" y="2672311"/>
                </a:lnTo>
                <a:lnTo>
                  <a:pt x="289246" y="2632854"/>
                </a:lnTo>
                <a:lnTo>
                  <a:pt x="304893" y="2586282"/>
                </a:lnTo>
                <a:lnTo>
                  <a:pt x="310437" y="2534453"/>
                </a:lnTo>
                <a:lnTo>
                  <a:pt x="310437" y="194958"/>
                </a:lnTo>
                <a:lnTo>
                  <a:pt x="304893" y="143131"/>
                </a:lnTo>
                <a:lnTo>
                  <a:pt x="289246" y="96559"/>
                </a:lnTo>
                <a:lnTo>
                  <a:pt x="264975" y="57102"/>
                </a:lnTo>
                <a:lnTo>
                  <a:pt x="233561" y="26617"/>
                </a:lnTo>
                <a:lnTo>
                  <a:pt x="196483" y="6964"/>
                </a:lnTo>
                <a:lnTo>
                  <a:pt x="155219" y="0"/>
                </a:lnTo>
                <a:close/>
              </a:path>
            </a:pathLst>
          </a:custGeom>
          <a:solidFill>
            <a:srgbClr val="00A2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211237" y="2958083"/>
            <a:ext cx="294005" cy="1447165"/>
          </a:xfrm>
          <a:prstGeom prst="rect">
            <a:avLst/>
          </a:prstGeom>
        </p:spPr>
        <p:txBody>
          <a:bodyPr vert="vert270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solidFill>
                  <a:srgbClr val="FFFFFF"/>
                </a:solidFill>
                <a:latin typeface="微软雅黑"/>
                <a:cs typeface="微软雅黑"/>
              </a:rPr>
              <a:t>外</a:t>
            </a:r>
            <a:r>
              <a:rPr sz="1600" spc="-10" dirty="0">
                <a:solidFill>
                  <a:srgbClr val="FFFFFF"/>
                </a:solidFill>
                <a:latin typeface="微软雅黑"/>
                <a:cs typeface="微软雅黑"/>
              </a:rPr>
              <a:t>部</a:t>
            </a:r>
            <a:r>
              <a:rPr sz="1600" dirty="0">
                <a:solidFill>
                  <a:srgbClr val="FFFFFF"/>
                </a:solidFill>
                <a:latin typeface="微软雅黑"/>
                <a:cs typeface="微软雅黑"/>
              </a:rPr>
              <a:t>接口服务层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39416" y="836711"/>
            <a:ext cx="8893175" cy="5525770"/>
          </a:xfrm>
          <a:custGeom>
            <a:avLst/>
            <a:gdLst/>
            <a:ahLst/>
            <a:cxnLst/>
            <a:rect l="l" t="t" r="r" b="b"/>
            <a:pathLst>
              <a:path w="8893175" h="5525770">
                <a:moveTo>
                  <a:pt x="97951" y="0"/>
                </a:moveTo>
                <a:lnTo>
                  <a:pt x="8794659" y="0"/>
                </a:lnTo>
                <a:lnTo>
                  <a:pt x="8832774" y="4182"/>
                </a:lnTo>
                <a:lnTo>
                  <a:pt x="8863911" y="15587"/>
                </a:lnTo>
                <a:lnTo>
                  <a:pt x="8884909" y="32498"/>
                </a:lnTo>
                <a:lnTo>
                  <a:pt x="8892611" y="53200"/>
                </a:lnTo>
                <a:lnTo>
                  <a:pt x="8892611" y="5472000"/>
                </a:lnTo>
                <a:lnTo>
                  <a:pt x="8884909" y="5492701"/>
                </a:lnTo>
                <a:lnTo>
                  <a:pt x="8863911" y="5509612"/>
                </a:lnTo>
                <a:lnTo>
                  <a:pt x="8832774" y="5521017"/>
                </a:lnTo>
                <a:lnTo>
                  <a:pt x="8794659" y="5525200"/>
                </a:lnTo>
                <a:lnTo>
                  <a:pt x="97951" y="5525200"/>
                </a:lnTo>
                <a:lnTo>
                  <a:pt x="59836" y="5521017"/>
                </a:lnTo>
                <a:lnTo>
                  <a:pt x="28700" y="5509612"/>
                </a:lnTo>
                <a:lnTo>
                  <a:pt x="7701" y="5492701"/>
                </a:lnTo>
                <a:lnTo>
                  <a:pt x="0" y="5472000"/>
                </a:lnTo>
                <a:lnTo>
                  <a:pt x="0" y="53200"/>
                </a:lnTo>
                <a:lnTo>
                  <a:pt x="7701" y="32498"/>
                </a:lnTo>
                <a:lnTo>
                  <a:pt x="28700" y="15587"/>
                </a:lnTo>
                <a:lnTo>
                  <a:pt x="59836" y="4182"/>
                </a:lnTo>
                <a:lnTo>
                  <a:pt x="97951" y="0"/>
                </a:lnTo>
                <a:close/>
              </a:path>
            </a:pathLst>
          </a:custGeom>
          <a:ln w="20267">
            <a:solidFill>
              <a:srgbClr val="73D3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19042" y="958311"/>
            <a:ext cx="2124075" cy="365125"/>
          </a:xfrm>
          <a:custGeom>
            <a:avLst/>
            <a:gdLst/>
            <a:ahLst/>
            <a:cxnLst/>
            <a:rect l="l" t="t" r="r" b="b"/>
            <a:pathLst>
              <a:path w="2124075" h="365125">
                <a:moveTo>
                  <a:pt x="1878977" y="0"/>
                </a:moveTo>
                <a:lnTo>
                  <a:pt x="245084" y="0"/>
                </a:lnTo>
                <a:lnTo>
                  <a:pt x="188887" y="4817"/>
                </a:lnTo>
                <a:lnTo>
                  <a:pt x="137300" y="18538"/>
                </a:lnTo>
                <a:lnTo>
                  <a:pt x="91795" y="40070"/>
                </a:lnTo>
                <a:lnTo>
                  <a:pt x="53841" y="68317"/>
                </a:lnTo>
                <a:lnTo>
                  <a:pt x="24909" y="102184"/>
                </a:lnTo>
                <a:lnTo>
                  <a:pt x="6472" y="140576"/>
                </a:lnTo>
                <a:lnTo>
                  <a:pt x="0" y="182399"/>
                </a:lnTo>
                <a:lnTo>
                  <a:pt x="6472" y="224223"/>
                </a:lnTo>
                <a:lnTo>
                  <a:pt x="24909" y="262616"/>
                </a:lnTo>
                <a:lnTo>
                  <a:pt x="53841" y="296483"/>
                </a:lnTo>
                <a:lnTo>
                  <a:pt x="91795" y="324729"/>
                </a:lnTo>
                <a:lnTo>
                  <a:pt x="137300" y="346261"/>
                </a:lnTo>
                <a:lnTo>
                  <a:pt x="188887" y="359982"/>
                </a:lnTo>
                <a:lnTo>
                  <a:pt x="245084" y="364799"/>
                </a:lnTo>
                <a:lnTo>
                  <a:pt x="1878977" y="364799"/>
                </a:lnTo>
                <a:lnTo>
                  <a:pt x="1935174" y="359982"/>
                </a:lnTo>
                <a:lnTo>
                  <a:pt x="1986761" y="346261"/>
                </a:lnTo>
                <a:lnTo>
                  <a:pt x="2032267" y="324729"/>
                </a:lnTo>
                <a:lnTo>
                  <a:pt x="2070221" y="296483"/>
                </a:lnTo>
                <a:lnTo>
                  <a:pt x="2099152" y="262616"/>
                </a:lnTo>
                <a:lnTo>
                  <a:pt x="2117589" y="224223"/>
                </a:lnTo>
                <a:lnTo>
                  <a:pt x="2124062" y="182399"/>
                </a:lnTo>
                <a:lnTo>
                  <a:pt x="2117589" y="140576"/>
                </a:lnTo>
                <a:lnTo>
                  <a:pt x="2099152" y="102184"/>
                </a:lnTo>
                <a:lnTo>
                  <a:pt x="2070221" y="68317"/>
                </a:lnTo>
                <a:lnTo>
                  <a:pt x="2032267" y="40070"/>
                </a:lnTo>
                <a:lnTo>
                  <a:pt x="1986761" y="18538"/>
                </a:lnTo>
                <a:lnTo>
                  <a:pt x="1935174" y="4817"/>
                </a:lnTo>
                <a:lnTo>
                  <a:pt x="1878977" y="0"/>
                </a:lnTo>
                <a:close/>
              </a:path>
            </a:pathLst>
          </a:custGeom>
          <a:solidFill>
            <a:srgbClr val="97D5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99816" y="950711"/>
            <a:ext cx="3717290" cy="365125"/>
          </a:xfrm>
          <a:custGeom>
            <a:avLst/>
            <a:gdLst/>
            <a:ahLst/>
            <a:cxnLst/>
            <a:rect l="l" t="t" r="r" b="b"/>
            <a:pathLst>
              <a:path w="3717290" h="365125">
                <a:moveTo>
                  <a:pt x="3472025" y="0"/>
                </a:moveTo>
                <a:lnTo>
                  <a:pt x="245084" y="0"/>
                </a:lnTo>
                <a:lnTo>
                  <a:pt x="188887" y="4817"/>
                </a:lnTo>
                <a:lnTo>
                  <a:pt x="137300" y="18538"/>
                </a:lnTo>
                <a:lnTo>
                  <a:pt x="91794" y="40070"/>
                </a:lnTo>
                <a:lnTo>
                  <a:pt x="53840" y="68316"/>
                </a:lnTo>
                <a:lnTo>
                  <a:pt x="24909" y="102183"/>
                </a:lnTo>
                <a:lnTo>
                  <a:pt x="6472" y="140576"/>
                </a:lnTo>
                <a:lnTo>
                  <a:pt x="0" y="182399"/>
                </a:lnTo>
                <a:lnTo>
                  <a:pt x="6472" y="224223"/>
                </a:lnTo>
                <a:lnTo>
                  <a:pt x="24909" y="262616"/>
                </a:lnTo>
                <a:lnTo>
                  <a:pt x="53840" y="296483"/>
                </a:lnTo>
                <a:lnTo>
                  <a:pt x="91794" y="324729"/>
                </a:lnTo>
                <a:lnTo>
                  <a:pt x="137300" y="346261"/>
                </a:lnTo>
                <a:lnTo>
                  <a:pt x="188887" y="359982"/>
                </a:lnTo>
                <a:lnTo>
                  <a:pt x="245084" y="364799"/>
                </a:lnTo>
                <a:lnTo>
                  <a:pt x="3472025" y="364799"/>
                </a:lnTo>
                <a:lnTo>
                  <a:pt x="3528222" y="359982"/>
                </a:lnTo>
                <a:lnTo>
                  <a:pt x="3579809" y="346261"/>
                </a:lnTo>
                <a:lnTo>
                  <a:pt x="3625315" y="324729"/>
                </a:lnTo>
                <a:lnTo>
                  <a:pt x="3663269" y="296483"/>
                </a:lnTo>
                <a:lnTo>
                  <a:pt x="3692200" y="262616"/>
                </a:lnTo>
                <a:lnTo>
                  <a:pt x="3710637" y="224223"/>
                </a:lnTo>
                <a:lnTo>
                  <a:pt x="3717109" y="182399"/>
                </a:lnTo>
                <a:lnTo>
                  <a:pt x="3710637" y="140576"/>
                </a:lnTo>
                <a:lnTo>
                  <a:pt x="3692200" y="102183"/>
                </a:lnTo>
                <a:lnTo>
                  <a:pt x="3663269" y="68316"/>
                </a:lnTo>
                <a:lnTo>
                  <a:pt x="3625315" y="40070"/>
                </a:lnTo>
                <a:lnTo>
                  <a:pt x="3579809" y="18538"/>
                </a:lnTo>
                <a:lnTo>
                  <a:pt x="3528222" y="4817"/>
                </a:lnTo>
                <a:lnTo>
                  <a:pt x="347202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483708" y="1035811"/>
            <a:ext cx="39725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35300" algn="l"/>
              </a:tabLst>
            </a:pPr>
            <a:r>
              <a:rPr sz="1800" spc="15" baseline="2314" dirty="0">
                <a:solidFill>
                  <a:srgbClr val="FFFFFF"/>
                </a:solidFill>
                <a:latin typeface="微软雅黑"/>
                <a:cs typeface="微软雅黑"/>
              </a:rPr>
              <a:t>灾难恢复切</a:t>
            </a:r>
            <a:r>
              <a:rPr sz="1800" baseline="2314" dirty="0">
                <a:solidFill>
                  <a:srgbClr val="FFFFFF"/>
                </a:solidFill>
                <a:latin typeface="微软雅黑"/>
                <a:cs typeface="微软雅黑"/>
              </a:rPr>
              <a:t>换	</a:t>
            </a:r>
            <a:r>
              <a:rPr sz="1200" spc="10" dirty="0">
                <a:solidFill>
                  <a:srgbClr val="FFFFFF"/>
                </a:solidFill>
                <a:latin typeface="微软雅黑"/>
                <a:cs typeface="微软雅黑"/>
              </a:rPr>
              <a:t>计划维护切换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99816" y="1490311"/>
            <a:ext cx="5943600" cy="494030"/>
          </a:xfrm>
          <a:prstGeom prst="rect">
            <a:avLst/>
          </a:prstGeom>
          <a:solidFill>
            <a:srgbClr val="EBF7FC"/>
          </a:solidFill>
          <a:ln w="7600">
            <a:solidFill>
              <a:srgbClr val="9DDDF4"/>
            </a:solidFill>
          </a:ln>
        </p:spPr>
        <p:txBody>
          <a:bodyPr vert="horz" wrap="square" lIns="0" tIns="148590" rIns="0" bIns="0" rtlCol="0">
            <a:spAutoFit/>
          </a:bodyPr>
          <a:lstStyle/>
          <a:p>
            <a:pPr marL="235585">
              <a:lnSpc>
                <a:spcPct val="100000"/>
              </a:lnSpc>
              <a:spcBef>
                <a:spcPts val="1170"/>
              </a:spcBef>
            </a:pPr>
            <a:r>
              <a:rPr sz="1400" spc="-40" dirty="0">
                <a:latin typeface="微软雅黑"/>
                <a:cs typeface="微软雅黑"/>
              </a:rPr>
              <a:t>功能层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46966" y="1559848"/>
            <a:ext cx="1172210" cy="327660"/>
          </a:xfrm>
          <a:prstGeom prst="rect">
            <a:avLst/>
          </a:prstGeom>
          <a:solidFill>
            <a:srgbClr val="00AEEE"/>
          </a:solidFill>
        </p:spPr>
        <p:txBody>
          <a:bodyPr vert="horz" wrap="square" lIns="0" tIns="86995" rIns="0" bIns="0" rtlCol="0">
            <a:spAutoFit/>
          </a:bodyPr>
          <a:lstStyle/>
          <a:p>
            <a:pPr marL="334645">
              <a:lnSpc>
                <a:spcPct val="100000"/>
              </a:lnSpc>
              <a:spcBef>
                <a:spcPts val="685"/>
              </a:spcBef>
            </a:pPr>
            <a:r>
              <a:rPr sz="1000" spc="-15" dirty="0">
                <a:solidFill>
                  <a:srgbClr val="FFFFFF"/>
                </a:solidFill>
                <a:latin typeface="微软雅黑"/>
                <a:cs typeface="微软雅黑"/>
              </a:rPr>
              <a:t>活动站点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02152" y="1559848"/>
            <a:ext cx="1172210" cy="327660"/>
          </a:xfrm>
          <a:prstGeom prst="rect">
            <a:avLst/>
          </a:prstGeom>
          <a:solidFill>
            <a:srgbClr val="00AEEE"/>
          </a:solidFill>
        </p:spPr>
        <p:txBody>
          <a:bodyPr vert="horz" wrap="square" lIns="0" tIns="86995" rIns="0" bIns="0" rtlCol="0">
            <a:spAutoFit/>
          </a:bodyPr>
          <a:lstStyle/>
          <a:p>
            <a:pPr marL="271780">
              <a:lnSpc>
                <a:spcPct val="100000"/>
              </a:lnSpc>
              <a:spcBef>
                <a:spcPts val="685"/>
              </a:spcBef>
            </a:pPr>
            <a:r>
              <a:rPr sz="1000" spc="-15" dirty="0">
                <a:solidFill>
                  <a:srgbClr val="FFFFFF"/>
                </a:solidFill>
                <a:latin typeface="微软雅黑"/>
                <a:cs typeface="微软雅黑"/>
              </a:rPr>
              <a:t>误操作恢复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13504" y="1559848"/>
            <a:ext cx="1172210" cy="327660"/>
          </a:xfrm>
          <a:prstGeom prst="rect">
            <a:avLst/>
          </a:prstGeom>
          <a:solidFill>
            <a:srgbClr val="00AEEE"/>
          </a:solidFill>
        </p:spPr>
        <p:txBody>
          <a:bodyPr vert="horz" wrap="square" lIns="0" tIns="86995" rIns="0" bIns="0" rtlCol="0">
            <a:spAutoFit/>
          </a:bodyPr>
          <a:lstStyle/>
          <a:p>
            <a:pPr marL="334645">
              <a:lnSpc>
                <a:spcPct val="100000"/>
              </a:lnSpc>
              <a:spcBef>
                <a:spcPts val="685"/>
              </a:spcBef>
            </a:pPr>
            <a:r>
              <a:rPr sz="1000" spc="-15" dirty="0">
                <a:solidFill>
                  <a:srgbClr val="FFFFFF"/>
                </a:solidFill>
                <a:latin typeface="微软雅黑"/>
                <a:cs typeface="微软雅黑"/>
              </a:rPr>
              <a:t>桌面演练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099816" y="2078045"/>
            <a:ext cx="5943600" cy="721995"/>
          </a:xfrm>
          <a:custGeom>
            <a:avLst/>
            <a:gdLst/>
            <a:ahLst/>
            <a:cxnLst/>
            <a:rect l="l" t="t" r="r" b="b"/>
            <a:pathLst>
              <a:path w="5943600" h="721994">
                <a:moveTo>
                  <a:pt x="0" y="0"/>
                </a:moveTo>
                <a:lnTo>
                  <a:pt x="5943290" y="0"/>
                </a:lnTo>
                <a:lnTo>
                  <a:pt x="5943290" y="722000"/>
                </a:lnTo>
                <a:lnTo>
                  <a:pt x="0" y="722000"/>
                </a:lnTo>
                <a:lnTo>
                  <a:pt x="0" y="0"/>
                </a:lnTo>
                <a:close/>
              </a:path>
            </a:pathLst>
          </a:custGeom>
          <a:solidFill>
            <a:srgbClr val="EBF7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99816" y="2078045"/>
            <a:ext cx="5943600" cy="721995"/>
          </a:xfrm>
          <a:custGeom>
            <a:avLst/>
            <a:gdLst/>
            <a:ahLst/>
            <a:cxnLst/>
            <a:rect l="l" t="t" r="r" b="b"/>
            <a:pathLst>
              <a:path w="5943600" h="721994">
                <a:moveTo>
                  <a:pt x="0" y="0"/>
                </a:moveTo>
                <a:lnTo>
                  <a:pt x="5943290" y="0"/>
                </a:lnTo>
                <a:lnTo>
                  <a:pt x="5943290" y="722000"/>
                </a:lnTo>
                <a:lnTo>
                  <a:pt x="0" y="722000"/>
                </a:lnTo>
                <a:lnTo>
                  <a:pt x="0" y="0"/>
                </a:lnTo>
                <a:close/>
              </a:path>
            </a:pathLst>
          </a:custGeom>
          <a:ln w="7600">
            <a:solidFill>
              <a:srgbClr val="9DDD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310005" y="2305811"/>
            <a:ext cx="5321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40" dirty="0">
                <a:latin typeface="微软雅黑"/>
                <a:cs typeface="微软雅黑"/>
              </a:rPr>
              <a:t>管理层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159034" y="2190714"/>
            <a:ext cx="832485" cy="222250"/>
          </a:xfrm>
          <a:custGeom>
            <a:avLst/>
            <a:gdLst/>
            <a:ahLst/>
            <a:cxnLst/>
            <a:rect l="l" t="t" r="r" b="b"/>
            <a:pathLst>
              <a:path w="832485" h="222250">
                <a:moveTo>
                  <a:pt x="0" y="0"/>
                </a:moveTo>
                <a:lnTo>
                  <a:pt x="832264" y="0"/>
                </a:lnTo>
                <a:lnTo>
                  <a:pt x="832264" y="221730"/>
                </a:lnTo>
                <a:lnTo>
                  <a:pt x="0" y="221730"/>
                </a:lnTo>
                <a:lnTo>
                  <a:pt x="0" y="0"/>
                </a:lnTo>
                <a:close/>
              </a:path>
            </a:pathLst>
          </a:custGeom>
          <a:solidFill>
            <a:srgbClr val="00A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59034" y="2190714"/>
            <a:ext cx="832485" cy="222250"/>
          </a:xfrm>
          <a:custGeom>
            <a:avLst/>
            <a:gdLst/>
            <a:ahLst/>
            <a:cxnLst/>
            <a:rect l="l" t="t" r="r" b="b"/>
            <a:pathLst>
              <a:path w="832485" h="222250">
                <a:moveTo>
                  <a:pt x="0" y="0"/>
                </a:moveTo>
                <a:lnTo>
                  <a:pt x="832265" y="0"/>
                </a:lnTo>
                <a:lnTo>
                  <a:pt x="832265" y="221730"/>
                </a:lnTo>
                <a:lnTo>
                  <a:pt x="0" y="221730"/>
                </a:lnTo>
                <a:lnTo>
                  <a:pt x="0" y="0"/>
                </a:lnTo>
                <a:close/>
              </a:path>
            </a:pathLst>
          </a:custGeom>
          <a:ln w="7600">
            <a:solidFill>
              <a:srgbClr val="00A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099816" y="3739912"/>
            <a:ext cx="5943600" cy="522605"/>
          </a:xfrm>
          <a:prstGeom prst="rect">
            <a:avLst/>
          </a:prstGeom>
          <a:solidFill>
            <a:srgbClr val="EBF7FC"/>
          </a:solidFill>
          <a:ln w="7600">
            <a:solidFill>
              <a:srgbClr val="9DDDF4"/>
            </a:solidFill>
          </a:ln>
        </p:spPr>
        <p:txBody>
          <a:bodyPr vert="horz" wrap="square" lIns="0" tIns="144780" rIns="0" bIns="0" rtlCol="0">
            <a:spAutoFit/>
          </a:bodyPr>
          <a:lstStyle/>
          <a:p>
            <a:pPr marL="235585">
              <a:lnSpc>
                <a:spcPct val="100000"/>
              </a:lnSpc>
              <a:spcBef>
                <a:spcPts val="1140"/>
              </a:spcBef>
            </a:pPr>
            <a:r>
              <a:rPr sz="1400" spc="-40" dirty="0">
                <a:latin typeface="微软雅黑"/>
                <a:cs typeface="微软雅黑"/>
              </a:rPr>
              <a:t>资源</a:t>
            </a:r>
            <a:r>
              <a:rPr sz="1400" dirty="0">
                <a:latin typeface="微软雅黑"/>
                <a:cs typeface="微软雅黑"/>
              </a:rPr>
              <a:t>层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155234" y="3845938"/>
            <a:ext cx="481965" cy="310515"/>
          </a:xfrm>
          <a:prstGeom prst="rect">
            <a:avLst/>
          </a:prstGeom>
          <a:solidFill>
            <a:srgbClr val="FEB02E"/>
          </a:solidFill>
        </p:spPr>
        <p:txBody>
          <a:bodyPr vert="horz" wrap="square" lIns="0" tIns="80645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635"/>
              </a:spcBef>
            </a:pPr>
            <a:r>
              <a:rPr sz="1000" spc="-15" dirty="0">
                <a:solidFill>
                  <a:srgbClr val="FFFFFF"/>
                </a:solidFill>
                <a:latin typeface="微软雅黑"/>
                <a:cs typeface="微软雅黑"/>
              </a:rPr>
              <a:t>应用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881895" y="4555642"/>
            <a:ext cx="2773045" cy="501650"/>
          </a:xfrm>
          <a:custGeom>
            <a:avLst/>
            <a:gdLst/>
            <a:ahLst/>
            <a:cxnLst/>
            <a:rect l="l" t="t" r="r" b="b"/>
            <a:pathLst>
              <a:path w="2773045" h="501650">
                <a:moveTo>
                  <a:pt x="0" y="0"/>
                </a:moveTo>
                <a:lnTo>
                  <a:pt x="2772512" y="0"/>
                </a:lnTo>
                <a:lnTo>
                  <a:pt x="2772512" y="501600"/>
                </a:lnTo>
                <a:lnTo>
                  <a:pt x="0" y="501600"/>
                </a:lnTo>
                <a:lnTo>
                  <a:pt x="0" y="0"/>
                </a:lnTo>
                <a:close/>
              </a:path>
            </a:pathLst>
          </a:custGeom>
          <a:solidFill>
            <a:srgbClr val="CCC1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75751" y="4248821"/>
            <a:ext cx="286385" cy="326390"/>
          </a:xfrm>
          <a:custGeom>
            <a:avLst/>
            <a:gdLst/>
            <a:ahLst/>
            <a:cxnLst/>
            <a:rect l="l" t="t" r="r" b="b"/>
            <a:pathLst>
              <a:path w="286385" h="326389">
                <a:moveTo>
                  <a:pt x="285930" y="277060"/>
                </a:moveTo>
                <a:lnTo>
                  <a:pt x="0" y="277060"/>
                </a:lnTo>
                <a:lnTo>
                  <a:pt x="142965" y="325953"/>
                </a:lnTo>
                <a:lnTo>
                  <a:pt x="285930" y="277060"/>
                </a:lnTo>
                <a:close/>
              </a:path>
              <a:path w="286385" h="326389">
                <a:moveTo>
                  <a:pt x="214448" y="48892"/>
                </a:moveTo>
                <a:lnTo>
                  <a:pt x="71481" y="48892"/>
                </a:lnTo>
                <a:lnTo>
                  <a:pt x="71481" y="277060"/>
                </a:lnTo>
                <a:lnTo>
                  <a:pt x="214448" y="277060"/>
                </a:lnTo>
                <a:lnTo>
                  <a:pt x="214448" y="48892"/>
                </a:lnTo>
                <a:close/>
              </a:path>
              <a:path w="286385" h="326389">
                <a:moveTo>
                  <a:pt x="142965" y="0"/>
                </a:moveTo>
                <a:lnTo>
                  <a:pt x="0" y="48892"/>
                </a:lnTo>
                <a:lnTo>
                  <a:pt x="285930" y="48892"/>
                </a:lnTo>
                <a:lnTo>
                  <a:pt x="142965" y="0"/>
                </a:lnTo>
                <a:close/>
              </a:path>
            </a:pathLst>
          </a:custGeom>
          <a:solidFill>
            <a:srgbClr val="97D5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75751" y="4248821"/>
            <a:ext cx="286385" cy="326390"/>
          </a:xfrm>
          <a:custGeom>
            <a:avLst/>
            <a:gdLst/>
            <a:ahLst/>
            <a:cxnLst/>
            <a:rect l="l" t="t" r="r" b="b"/>
            <a:pathLst>
              <a:path w="286385" h="326389">
                <a:moveTo>
                  <a:pt x="71482" y="277060"/>
                </a:moveTo>
                <a:lnTo>
                  <a:pt x="71482" y="48893"/>
                </a:lnTo>
                <a:lnTo>
                  <a:pt x="0" y="48893"/>
                </a:lnTo>
                <a:lnTo>
                  <a:pt x="142965" y="0"/>
                </a:lnTo>
                <a:lnTo>
                  <a:pt x="285931" y="48893"/>
                </a:lnTo>
                <a:lnTo>
                  <a:pt x="214448" y="48893"/>
                </a:lnTo>
                <a:lnTo>
                  <a:pt x="214448" y="277060"/>
                </a:lnTo>
                <a:lnTo>
                  <a:pt x="285931" y="277060"/>
                </a:lnTo>
                <a:lnTo>
                  <a:pt x="142965" y="325953"/>
                </a:lnTo>
                <a:lnTo>
                  <a:pt x="0" y="277060"/>
                </a:lnTo>
                <a:lnTo>
                  <a:pt x="71482" y="277060"/>
                </a:lnTo>
                <a:close/>
              </a:path>
            </a:pathLst>
          </a:custGeom>
          <a:ln w="7600">
            <a:solidFill>
              <a:srgbClr val="97D5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91829" y="4248820"/>
            <a:ext cx="286385" cy="326390"/>
          </a:xfrm>
          <a:custGeom>
            <a:avLst/>
            <a:gdLst/>
            <a:ahLst/>
            <a:cxnLst/>
            <a:rect l="l" t="t" r="r" b="b"/>
            <a:pathLst>
              <a:path w="286385" h="326389">
                <a:moveTo>
                  <a:pt x="285931" y="277060"/>
                </a:moveTo>
                <a:lnTo>
                  <a:pt x="0" y="277060"/>
                </a:lnTo>
                <a:lnTo>
                  <a:pt x="142966" y="325953"/>
                </a:lnTo>
                <a:lnTo>
                  <a:pt x="285931" y="277060"/>
                </a:lnTo>
                <a:close/>
              </a:path>
              <a:path w="286385" h="326389">
                <a:moveTo>
                  <a:pt x="214448" y="48893"/>
                </a:moveTo>
                <a:lnTo>
                  <a:pt x="71483" y="48893"/>
                </a:lnTo>
                <a:lnTo>
                  <a:pt x="71483" y="277060"/>
                </a:lnTo>
                <a:lnTo>
                  <a:pt x="214448" y="277060"/>
                </a:lnTo>
                <a:lnTo>
                  <a:pt x="214448" y="48893"/>
                </a:lnTo>
                <a:close/>
              </a:path>
              <a:path w="286385" h="326389">
                <a:moveTo>
                  <a:pt x="142966" y="0"/>
                </a:moveTo>
                <a:lnTo>
                  <a:pt x="0" y="48893"/>
                </a:lnTo>
                <a:lnTo>
                  <a:pt x="285931" y="48893"/>
                </a:lnTo>
                <a:lnTo>
                  <a:pt x="142966" y="0"/>
                </a:lnTo>
                <a:close/>
              </a:path>
            </a:pathLst>
          </a:custGeom>
          <a:solidFill>
            <a:srgbClr val="97D5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91829" y="4248820"/>
            <a:ext cx="286385" cy="326390"/>
          </a:xfrm>
          <a:custGeom>
            <a:avLst/>
            <a:gdLst/>
            <a:ahLst/>
            <a:cxnLst/>
            <a:rect l="l" t="t" r="r" b="b"/>
            <a:pathLst>
              <a:path w="286385" h="326389">
                <a:moveTo>
                  <a:pt x="71482" y="277060"/>
                </a:moveTo>
                <a:lnTo>
                  <a:pt x="71482" y="48893"/>
                </a:lnTo>
                <a:lnTo>
                  <a:pt x="0" y="48893"/>
                </a:lnTo>
                <a:lnTo>
                  <a:pt x="142965" y="0"/>
                </a:lnTo>
                <a:lnTo>
                  <a:pt x="285931" y="48893"/>
                </a:lnTo>
                <a:lnTo>
                  <a:pt x="214448" y="48893"/>
                </a:lnTo>
                <a:lnTo>
                  <a:pt x="214448" y="277060"/>
                </a:lnTo>
                <a:lnTo>
                  <a:pt x="285931" y="277060"/>
                </a:lnTo>
                <a:lnTo>
                  <a:pt x="142965" y="325953"/>
                </a:lnTo>
                <a:lnTo>
                  <a:pt x="0" y="277060"/>
                </a:lnTo>
                <a:lnTo>
                  <a:pt x="71482" y="277060"/>
                </a:lnTo>
                <a:close/>
              </a:path>
            </a:pathLst>
          </a:custGeom>
          <a:ln w="7600">
            <a:solidFill>
              <a:srgbClr val="97D5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75751" y="5015570"/>
            <a:ext cx="286385" cy="326390"/>
          </a:xfrm>
          <a:custGeom>
            <a:avLst/>
            <a:gdLst/>
            <a:ahLst/>
            <a:cxnLst/>
            <a:rect l="l" t="t" r="r" b="b"/>
            <a:pathLst>
              <a:path w="286385" h="326389">
                <a:moveTo>
                  <a:pt x="285930" y="277060"/>
                </a:moveTo>
                <a:lnTo>
                  <a:pt x="0" y="277060"/>
                </a:lnTo>
                <a:lnTo>
                  <a:pt x="142965" y="325953"/>
                </a:lnTo>
                <a:lnTo>
                  <a:pt x="285930" y="277060"/>
                </a:lnTo>
                <a:close/>
              </a:path>
              <a:path w="286385" h="326389">
                <a:moveTo>
                  <a:pt x="214448" y="48893"/>
                </a:moveTo>
                <a:lnTo>
                  <a:pt x="71481" y="48893"/>
                </a:lnTo>
                <a:lnTo>
                  <a:pt x="71481" y="277060"/>
                </a:lnTo>
                <a:lnTo>
                  <a:pt x="214448" y="277060"/>
                </a:lnTo>
                <a:lnTo>
                  <a:pt x="214448" y="48893"/>
                </a:lnTo>
                <a:close/>
              </a:path>
              <a:path w="286385" h="326389">
                <a:moveTo>
                  <a:pt x="142965" y="0"/>
                </a:moveTo>
                <a:lnTo>
                  <a:pt x="0" y="48893"/>
                </a:lnTo>
                <a:lnTo>
                  <a:pt x="285930" y="48893"/>
                </a:lnTo>
                <a:lnTo>
                  <a:pt x="142965" y="0"/>
                </a:lnTo>
                <a:close/>
              </a:path>
            </a:pathLst>
          </a:custGeom>
          <a:solidFill>
            <a:srgbClr val="97D5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75751" y="5015570"/>
            <a:ext cx="286385" cy="326390"/>
          </a:xfrm>
          <a:custGeom>
            <a:avLst/>
            <a:gdLst/>
            <a:ahLst/>
            <a:cxnLst/>
            <a:rect l="l" t="t" r="r" b="b"/>
            <a:pathLst>
              <a:path w="286385" h="326389">
                <a:moveTo>
                  <a:pt x="71482" y="277060"/>
                </a:moveTo>
                <a:lnTo>
                  <a:pt x="71482" y="48893"/>
                </a:lnTo>
                <a:lnTo>
                  <a:pt x="0" y="48893"/>
                </a:lnTo>
                <a:lnTo>
                  <a:pt x="142965" y="0"/>
                </a:lnTo>
                <a:lnTo>
                  <a:pt x="285931" y="48893"/>
                </a:lnTo>
                <a:lnTo>
                  <a:pt x="214448" y="48893"/>
                </a:lnTo>
                <a:lnTo>
                  <a:pt x="214448" y="277060"/>
                </a:lnTo>
                <a:lnTo>
                  <a:pt x="285931" y="277060"/>
                </a:lnTo>
                <a:lnTo>
                  <a:pt x="142965" y="325953"/>
                </a:lnTo>
                <a:lnTo>
                  <a:pt x="0" y="277060"/>
                </a:lnTo>
                <a:lnTo>
                  <a:pt x="71482" y="277060"/>
                </a:lnTo>
                <a:close/>
              </a:path>
            </a:pathLst>
          </a:custGeom>
          <a:ln w="7600">
            <a:solidFill>
              <a:srgbClr val="97D5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691829" y="5015570"/>
            <a:ext cx="286385" cy="326390"/>
          </a:xfrm>
          <a:custGeom>
            <a:avLst/>
            <a:gdLst/>
            <a:ahLst/>
            <a:cxnLst/>
            <a:rect l="l" t="t" r="r" b="b"/>
            <a:pathLst>
              <a:path w="286385" h="326389">
                <a:moveTo>
                  <a:pt x="285931" y="277060"/>
                </a:moveTo>
                <a:lnTo>
                  <a:pt x="0" y="277060"/>
                </a:lnTo>
                <a:lnTo>
                  <a:pt x="142966" y="325953"/>
                </a:lnTo>
                <a:lnTo>
                  <a:pt x="285931" y="277060"/>
                </a:lnTo>
                <a:close/>
              </a:path>
              <a:path w="286385" h="326389">
                <a:moveTo>
                  <a:pt x="214448" y="48893"/>
                </a:moveTo>
                <a:lnTo>
                  <a:pt x="71483" y="48893"/>
                </a:lnTo>
                <a:lnTo>
                  <a:pt x="71483" y="277060"/>
                </a:lnTo>
                <a:lnTo>
                  <a:pt x="214448" y="277060"/>
                </a:lnTo>
                <a:lnTo>
                  <a:pt x="214448" y="48893"/>
                </a:lnTo>
                <a:close/>
              </a:path>
              <a:path w="286385" h="326389">
                <a:moveTo>
                  <a:pt x="142966" y="0"/>
                </a:moveTo>
                <a:lnTo>
                  <a:pt x="0" y="48893"/>
                </a:lnTo>
                <a:lnTo>
                  <a:pt x="285931" y="48893"/>
                </a:lnTo>
                <a:lnTo>
                  <a:pt x="142966" y="0"/>
                </a:lnTo>
                <a:close/>
              </a:path>
            </a:pathLst>
          </a:custGeom>
          <a:solidFill>
            <a:srgbClr val="97D5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91829" y="5015570"/>
            <a:ext cx="286385" cy="326390"/>
          </a:xfrm>
          <a:custGeom>
            <a:avLst/>
            <a:gdLst/>
            <a:ahLst/>
            <a:cxnLst/>
            <a:rect l="l" t="t" r="r" b="b"/>
            <a:pathLst>
              <a:path w="286385" h="326389">
                <a:moveTo>
                  <a:pt x="71482" y="277060"/>
                </a:moveTo>
                <a:lnTo>
                  <a:pt x="71482" y="48893"/>
                </a:lnTo>
                <a:lnTo>
                  <a:pt x="0" y="48893"/>
                </a:lnTo>
                <a:lnTo>
                  <a:pt x="142965" y="0"/>
                </a:lnTo>
                <a:lnTo>
                  <a:pt x="285931" y="48893"/>
                </a:lnTo>
                <a:lnTo>
                  <a:pt x="214448" y="48893"/>
                </a:lnTo>
                <a:lnTo>
                  <a:pt x="214448" y="277060"/>
                </a:lnTo>
                <a:lnTo>
                  <a:pt x="285931" y="277060"/>
                </a:lnTo>
                <a:lnTo>
                  <a:pt x="142965" y="325953"/>
                </a:lnTo>
                <a:lnTo>
                  <a:pt x="0" y="277060"/>
                </a:lnTo>
                <a:lnTo>
                  <a:pt x="71482" y="277060"/>
                </a:lnTo>
                <a:close/>
              </a:path>
            </a:pathLst>
          </a:custGeom>
          <a:ln w="7600">
            <a:solidFill>
              <a:srgbClr val="97D5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338149" y="5000244"/>
            <a:ext cx="5492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40" dirty="0">
                <a:latin typeface="微软雅黑"/>
                <a:cs typeface="微软雅黑"/>
              </a:rPr>
              <a:t>物理</a:t>
            </a:r>
            <a:r>
              <a:rPr sz="1400" dirty="0">
                <a:latin typeface="微软雅黑"/>
                <a:cs typeface="微软雅黑"/>
              </a:rPr>
              <a:t>层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422513" y="5566110"/>
            <a:ext cx="4104004" cy="360045"/>
          </a:xfrm>
          <a:prstGeom prst="rect">
            <a:avLst/>
          </a:prstGeom>
          <a:solidFill>
            <a:srgbClr val="00AEEE"/>
          </a:solidFill>
        </p:spPr>
        <p:txBody>
          <a:bodyPr vert="horz" wrap="square" lIns="0" tIns="87630" rIns="0" bIns="0" rtlCol="0">
            <a:spAutoFit/>
          </a:bodyPr>
          <a:lstStyle/>
          <a:p>
            <a:pPr marL="299085">
              <a:lnSpc>
                <a:spcPct val="100000"/>
              </a:lnSpc>
              <a:spcBef>
                <a:spcPts val="690"/>
              </a:spcBef>
              <a:tabLst>
                <a:tab pos="1318260" algn="l"/>
                <a:tab pos="2325370" algn="l"/>
                <a:tab pos="3342004" algn="l"/>
              </a:tabLst>
            </a:pPr>
            <a:r>
              <a:rPr sz="1200" spc="10" dirty="0">
                <a:solidFill>
                  <a:srgbClr val="FFFFFF"/>
                </a:solidFill>
                <a:latin typeface="微软雅黑"/>
                <a:cs typeface="微软雅黑"/>
              </a:rPr>
              <a:t>小型</a:t>
            </a:r>
            <a:r>
              <a:rPr sz="1200" dirty="0">
                <a:solidFill>
                  <a:srgbClr val="FFFFFF"/>
                </a:solidFill>
                <a:latin typeface="微软雅黑"/>
                <a:cs typeface="微软雅黑"/>
              </a:rPr>
              <a:t>机	</a:t>
            </a:r>
            <a:r>
              <a:rPr sz="1200" spc="10" dirty="0">
                <a:solidFill>
                  <a:srgbClr val="FFFFFF"/>
                </a:solidFill>
                <a:latin typeface="微软雅黑"/>
                <a:cs typeface="微软雅黑"/>
              </a:rPr>
              <a:t>物理</a:t>
            </a:r>
            <a:r>
              <a:rPr sz="1200" dirty="0">
                <a:solidFill>
                  <a:srgbClr val="FFFFFF"/>
                </a:solidFill>
                <a:latin typeface="微软雅黑"/>
                <a:cs typeface="微软雅黑"/>
              </a:rPr>
              <a:t>机	</a:t>
            </a:r>
            <a:r>
              <a:rPr sz="1200" spc="10" dirty="0">
                <a:solidFill>
                  <a:srgbClr val="FFFFFF"/>
                </a:solidFill>
                <a:latin typeface="微软雅黑"/>
                <a:cs typeface="微软雅黑"/>
              </a:rPr>
              <a:t>虚拟</a:t>
            </a:r>
            <a:r>
              <a:rPr sz="1200" dirty="0">
                <a:solidFill>
                  <a:srgbClr val="FFFFFF"/>
                </a:solidFill>
                <a:latin typeface="微软雅黑"/>
                <a:cs typeface="微软雅黑"/>
              </a:rPr>
              <a:t>机	</a:t>
            </a:r>
            <a:r>
              <a:rPr sz="1200" spc="10" dirty="0">
                <a:solidFill>
                  <a:srgbClr val="FFFFFF"/>
                </a:solidFill>
                <a:latin typeface="微软雅黑"/>
                <a:cs typeface="微软雅黑"/>
              </a:rPr>
              <a:t>云主机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177828" y="2190714"/>
            <a:ext cx="832485" cy="222250"/>
          </a:xfrm>
          <a:custGeom>
            <a:avLst/>
            <a:gdLst/>
            <a:ahLst/>
            <a:cxnLst/>
            <a:rect l="l" t="t" r="r" b="b"/>
            <a:pathLst>
              <a:path w="832485" h="222250">
                <a:moveTo>
                  <a:pt x="0" y="0"/>
                </a:moveTo>
                <a:lnTo>
                  <a:pt x="832264" y="0"/>
                </a:lnTo>
                <a:lnTo>
                  <a:pt x="832264" y="221730"/>
                </a:lnTo>
                <a:lnTo>
                  <a:pt x="0" y="221730"/>
                </a:lnTo>
                <a:lnTo>
                  <a:pt x="0" y="0"/>
                </a:lnTo>
                <a:close/>
              </a:path>
            </a:pathLst>
          </a:custGeom>
          <a:solidFill>
            <a:srgbClr val="00A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177828" y="2190714"/>
            <a:ext cx="832485" cy="222250"/>
          </a:xfrm>
          <a:custGeom>
            <a:avLst/>
            <a:gdLst/>
            <a:ahLst/>
            <a:cxnLst/>
            <a:rect l="l" t="t" r="r" b="b"/>
            <a:pathLst>
              <a:path w="832485" h="222250">
                <a:moveTo>
                  <a:pt x="0" y="0"/>
                </a:moveTo>
                <a:lnTo>
                  <a:pt x="832265" y="0"/>
                </a:lnTo>
                <a:lnTo>
                  <a:pt x="832265" y="221730"/>
                </a:lnTo>
                <a:lnTo>
                  <a:pt x="0" y="221730"/>
                </a:lnTo>
                <a:lnTo>
                  <a:pt x="0" y="0"/>
                </a:lnTo>
                <a:close/>
              </a:path>
            </a:pathLst>
          </a:custGeom>
          <a:ln w="7600">
            <a:solidFill>
              <a:srgbClr val="00A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185084" y="2190714"/>
            <a:ext cx="832485" cy="222250"/>
          </a:xfrm>
          <a:custGeom>
            <a:avLst/>
            <a:gdLst/>
            <a:ahLst/>
            <a:cxnLst/>
            <a:rect l="l" t="t" r="r" b="b"/>
            <a:pathLst>
              <a:path w="832485" h="222250">
                <a:moveTo>
                  <a:pt x="0" y="0"/>
                </a:moveTo>
                <a:lnTo>
                  <a:pt x="832264" y="0"/>
                </a:lnTo>
                <a:lnTo>
                  <a:pt x="832264" y="221730"/>
                </a:lnTo>
                <a:lnTo>
                  <a:pt x="0" y="221730"/>
                </a:lnTo>
                <a:lnTo>
                  <a:pt x="0" y="0"/>
                </a:lnTo>
                <a:close/>
              </a:path>
            </a:pathLst>
          </a:custGeom>
          <a:solidFill>
            <a:srgbClr val="00A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185084" y="2190714"/>
            <a:ext cx="832485" cy="222250"/>
          </a:xfrm>
          <a:custGeom>
            <a:avLst/>
            <a:gdLst/>
            <a:ahLst/>
            <a:cxnLst/>
            <a:rect l="l" t="t" r="r" b="b"/>
            <a:pathLst>
              <a:path w="832485" h="222250">
                <a:moveTo>
                  <a:pt x="0" y="0"/>
                </a:moveTo>
                <a:lnTo>
                  <a:pt x="832265" y="0"/>
                </a:lnTo>
                <a:lnTo>
                  <a:pt x="832265" y="221730"/>
                </a:lnTo>
                <a:lnTo>
                  <a:pt x="0" y="221730"/>
                </a:lnTo>
                <a:lnTo>
                  <a:pt x="0" y="0"/>
                </a:lnTo>
                <a:close/>
              </a:path>
            </a:pathLst>
          </a:custGeom>
          <a:ln w="7600">
            <a:solidFill>
              <a:srgbClr val="00A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36305" y="2190714"/>
            <a:ext cx="832485" cy="222250"/>
          </a:xfrm>
          <a:custGeom>
            <a:avLst/>
            <a:gdLst/>
            <a:ahLst/>
            <a:cxnLst/>
            <a:rect l="l" t="t" r="r" b="b"/>
            <a:pathLst>
              <a:path w="832485" h="222250">
                <a:moveTo>
                  <a:pt x="0" y="0"/>
                </a:moveTo>
                <a:lnTo>
                  <a:pt x="832265" y="0"/>
                </a:lnTo>
                <a:lnTo>
                  <a:pt x="832265" y="221730"/>
                </a:lnTo>
                <a:lnTo>
                  <a:pt x="0" y="221730"/>
                </a:lnTo>
                <a:lnTo>
                  <a:pt x="0" y="0"/>
                </a:lnTo>
                <a:close/>
              </a:path>
            </a:pathLst>
          </a:custGeom>
          <a:solidFill>
            <a:srgbClr val="00A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136305" y="2190714"/>
            <a:ext cx="832485" cy="222250"/>
          </a:xfrm>
          <a:custGeom>
            <a:avLst/>
            <a:gdLst/>
            <a:ahLst/>
            <a:cxnLst/>
            <a:rect l="l" t="t" r="r" b="b"/>
            <a:pathLst>
              <a:path w="832485" h="222250">
                <a:moveTo>
                  <a:pt x="0" y="0"/>
                </a:moveTo>
                <a:lnTo>
                  <a:pt x="832265" y="0"/>
                </a:lnTo>
                <a:lnTo>
                  <a:pt x="832265" y="221730"/>
                </a:lnTo>
                <a:lnTo>
                  <a:pt x="0" y="221730"/>
                </a:lnTo>
                <a:lnTo>
                  <a:pt x="0" y="0"/>
                </a:lnTo>
                <a:close/>
              </a:path>
            </a:pathLst>
          </a:custGeom>
          <a:ln w="7600">
            <a:solidFill>
              <a:srgbClr val="00A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087526" y="2192045"/>
            <a:ext cx="832485" cy="222250"/>
          </a:xfrm>
          <a:custGeom>
            <a:avLst/>
            <a:gdLst/>
            <a:ahLst/>
            <a:cxnLst/>
            <a:rect l="l" t="t" r="r" b="b"/>
            <a:pathLst>
              <a:path w="832484" h="222250">
                <a:moveTo>
                  <a:pt x="0" y="0"/>
                </a:moveTo>
                <a:lnTo>
                  <a:pt x="832265" y="0"/>
                </a:lnTo>
                <a:lnTo>
                  <a:pt x="832265" y="221729"/>
                </a:lnTo>
                <a:lnTo>
                  <a:pt x="0" y="221729"/>
                </a:lnTo>
                <a:lnTo>
                  <a:pt x="0" y="0"/>
                </a:lnTo>
                <a:close/>
              </a:path>
            </a:pathLst>
          </a:custGeom>
          <a:solidFill>
            <a:srgbClr val="00A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087526" y="2192045"/>
            <a:ext cx="832485" cy="222250"/>
          </a:xfrm>
          <a:custGeom>
            <a:avLst/>
            <a:gdLst/>
            <a:ahLst/>
            <a:cxnLst/>
            <a:rect l="l" t="t" r="r" b="b"/>
            <a:pathLst>
              <a:path w="832484" h="222250">
                <a:moveTo>
                  <a:pt x="0" y="0"/>
                </a:moveTo>
                <a:lnTo>
                  <a:pt x="832265" y="0"/>
                </a:lnTo>
                <a:lnTo>
                  <a:pt x="832265" y="221730"/>
                </a:lnTo>
                <a:lnTo>
                  <a:pt x="0" y="221730"/>
                </a:lnTo>
                <a:lnTo>
                  <a:pt x="0" y="0"/>
                </a:lnTo>
                <a:close/>
              </a:path>
            </a:pathLst>
          </a:custGeom>
          <a:ln w="7600">
            <a:solidFill>
              <a:srgbClr val="00A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159032" y="2467924"/>
            <a:ext cx="832485" cy="222250"/>
          </a:xfrm>
          <a:custGeom>
            <a:avLst/>
            <a:gdLst/>
            <a:ahLst/>
            <a:cxnLst/>
            <a:rect l="l" t="t" r="r" b="b"/>
            <a:pathLst>
              <a:path w="832485" h="222250">
                <a:moveTo>
                  <a:pt x="0" y="0"/>
                </a:moveTo>
                <a:lnTo>
                  <a:pt x="832265" y="0"/>
                </a:lnTo>
                <a:lnTo>
                  <a:pt x="832265" y="221730"/>
                </a:lnTo>
                <a:lnTo>
                  <a:pt x="0" y="221730"/>
                </a:lnTo>
                <a:lnTo>
                  <a:pt x="0" y="0"/>
                </a:lnTo>
                <a:close/>
              </a:path>
            </a:pathLst>
          </a:custGeom>
          <a:solidFill>
            <a:srgbClr val="00A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159032" y="2467924"/>
            <a:ext cx="832485" cy="222250"/>
          </a:xfrm>
          <a:custGeom>
            <a:avLst/>
            <a:gdLst/>
            <a:ahLst/>
            <a:cxnLst/>
            <a:rect l="l" t="t" r="r" b="b"/>
            <a:pathLst>
              <a:path w="832485" h="222250">
                <a:moveTo>
                  <a:pt x="0" y="0"/>
                </a:moveTo>
                <a:lnTo>
                  <a:pt x="832265" y="0"/>
                </a:lnTo>
                <a:lnTo>
                  <a:pt x="832265" y="221730"/>
                </a:lnTo>
                <a:lnTo>
                  <a:pt x="0" y="221730"/>
                </a:lnTo>
                <a:lnTo>
                  <a:pt x="0" y="0"/>
                </a:lnTo>
                <a:close/>
              </a:path>
            </a:pathLst>
          </a:custGeom>
          <a:ln w="7600">
            <a:solidFill>
              <a:srgbClr val="00A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2324340" y="2213355"/>
            <a:ext cx="514350" cy="455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spc="-15" dirty="0">
                <a:solidFill>
                  <a:srgbClr val="FFFFFF"/>
                </a:solidFill>
                <a:latin typeface="微软雅黑"/>
                <a:cs typeface="微软雅黑"/>
              </a:rPr>
              <a:t>资源配置</a:t>
            </a:r>
            <a:endParaRPr sz="1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r>
              <a:rPr sz="1000" spc="-15" dirty="0">
                <a:solidFill>
                  <a:srgbClr val="FFFFFF"/>
                </a:solidFill>
                <a:latin typeface="微软雅黑"/>
                <a:cs typeface="微软雅黑"/>
              </a:rPr>
              <a:t>部署管理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177828" y="2467924"/>
            <a:ext cx="832485" cy="222250"/>
          </a:xfrm>
          <a:custGeom>
            <a:avLst/>
            <a:gdLst/>
            <a:ahLst/>
            <a:cxnLst/>
            <a:rect l="l" t="t" r="r" b="b"/>
            <a:pathLst>
              <a:path w="832485" h="222250">
                <a:moveTo>
                  <a:pt x="0" y="0"/>
                </a:moveTo>
                <a:lnTo>
                  <a:pt x="832264" y="0"/>
                </a:lnTo>
                <a:lnTo>
                  <a:pt x="832264" y="221730"/>
                </a:lnTo>
                <a:lnTo>
                  <a:pt x="0" y="221730"/>
                </a:lnTo>
                <a:lnTo>
                  <a:pt x="0" y="0"/>
                </a:lnTo>
                <a:close/>
              </a:path>
            </a:pathLst>
          </a:custGeom>
          <a:solidFill>
            <a:srgbClr val="00A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177828" y="2467924"/>
            <a:ext cx="832485" cy="222250"/>
          </a:xfrm>
          <a:custGeom>
            <a:avLst/>
            <a:gdLst/>
            <a:ahLst/>
            <a:cxnLst/>
            <a:rect l="l" t="t" r="r" b="b"/>
            <a:pathLst>
              <a:path w="832485" h="222250">
                <a:moveTo>
                  <a:pt x="0" y="0"/>
                </a:moveTo>
                <a:lnTo>
                  <a:pt x="832265" y="0"/>
                </a:lnTo>
                <a:lnTo>
                  <a:pt x="832265" y="221730"/>
                </a:lnTo>
                <a:lnTo>
                  <a:pt x="0" y="221730"/>
                </a:lnTo>
                <a:lnTo>
                  <a:pt x="0" y="0"/>
                </a:lnTo>
                <a:close/>
              </a:path>
            </a:pathLst>
          </a:custGeom>
          <a:ln w="7600">
            <a:solidFill>
              <a:srgbClr val="00A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3343135" y="2213355"/>
            <a:ext cx="514350" cy="455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spc="-15" dirty="0">
                <a:solidFill>
                  <a:srgbClr val="FFFFFF"/>
                </a:solidFill>
                <a:latin typeface="微软雅黑"/>
                <a:cs typeface="微软雅黑"/>
              </a:rPr>
              <a:t>告警管理</a:t>
            </a:r>
            <a:endParaRPr sz="1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r>
              <a:rPr sz="1000" spc="-15" dirty="0">
                <a:solidFill>
                  <a:srgbClr val="FFFFFF"/>
                </a:solidFill>
                <a:latin typeface="微软雅黑"/>
                <a:cs typeface="微软雅黑"/>
              </a:rPr>
              <a:t>链路管理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185084" y="2467924"/>
            <a:ext cx="832485" cy="222250"/>
          </a:xfrm>
          <a:custGeom>
            <a:avLst/>
            <a:gdLst/>
            <a:ahLst/>
            <a:cxnLst/>
            <a:rect l="l" t="t" r="r" b="b"/>
            <a:pathLst>
              <a:path w="832485" h="222250">
                <a:moveTo>
                  <a:pt x="0" y="0"/>
                </a:moveTo>
                <a:lnTo>
                  <a:pt x="832264" y="0"/>
                </a:lnTo>
                <a:lnTo>
                  <a:pt x="832264" y="221730"/>
                </a:lnTo>
                <a:lnTo>
                  <a:pt x="0" y="221730"/>
                </a:lnTo>
                <a:lnTo>
                  <a:pt x="0" y="0"/>
                </a:lnTo>
                <a:close/>
              </a:path>
            </a:pathLst>
          </a:custGeom>
          <a:solidFill>
            <a:srgbClr val="00A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185084" y="2467924"/>
            <a:ext cx="832485" cy="222250"/>
          </a:xfrm>
          <a:custGeom>
            <a:avLst/>
            <a:gdLst/>
            <a:ahLst/>
            <a:cxnLst/>
            <a:rect l="l" t="t" r="r" b="b"/>
            <a:pathLst>
              <a:path w="832485" h="222250">
                <a:moveTo>
                  <a:pt x="0" y="0"/>
                </a:moveTo>
                <a:lnTo>
                  <a:pt x="832265" y="0"/>
                </a:lnTo>
                <a:lnTo>
                  <a:pt x="832265" y="221730"/>
                </a:lnTo>
                <a:lnTo>
                  <a:pt x="0" y="221730"/>
                </a:lnTo>
                <a:lnTo>
                  <a:pt x="0" y="0"/>
                </a:lnTo>
                <a:close/>
              </a:path>
            </a:pathLst>
          </a:custGeom>
          <a:ln w="7600">
            <a:solidFill>
              <a:srgbClr val="00A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4350391" y="2213355"/>
            <a:ext cx="514350" cy="455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spc="-15" dirty="0">
                <a:solidFill>
                  <a:srgbClr val="FFFFFF"/>
                </a:solidFill>
                <a:latin typeface="微软雅黑"/>
                <a:cs typeface="微软雅黑"/>
              </a:rPr>
              <a:t>系统管理</a:t>
            </a:r>
            <a:endParaRPr sz="1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r>
              <a:rPr sz="1000" spc="-15" dirty="0">
                <a:solidFill>
                  <a:srgbClr val="FFFFFF"/>
                </a:solidFill>
                <a:latin typeface="微软雅黑"/>
                <a:cs typeface="微软雅黑"/>
              </a:rPr>
              <a:t>指标管理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136305" y="2467924"/>
            <a:ext cx="832485" cy="222250"/>
          </a:xfrm>
          <a:custGeom>
            <a:avLst/>
            <a:gdLst/>
            <a:ahLst/>
            <a:cxnLst/>
            <a:rect l="l" t="t" r="r" b="b"/>
            <a:pathLst>
              <a:path w="832485" h="222250">
                <a:moveTo>
                  <a:pt x="0" y="0"/>
                </a:moveTo>
                <a:lnTo>
                  <a:pt x="832265" y="0"/>
                </a:lnTo>
                <a:lnTo>
                  <a:pt x="832265" y="221730"/>
                </a:lnTo>
                <a:lnTo>
                  <a:pt x="0" y="221730"/>
                </a:lnTo>
                <a:lnTo>
                  <a:pt x="0" y="0"/>
                </a:lnTo>
                <a:close/>
              </a:path>
            </a:pathLst>
          </a:custGeom>
          <a:solidFill>
            <a:srgbClr val="00A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136305" y="2467924"/>
            <a:ext cx="832485" cy="222250"/>
          </a:xfrm>
          <a:custGeom>
            <a:avLst/>
            <a:gdLst/>
            <a:ahLst/>
            <a:cxnLst/>
            <a:rect l="l" t="t" r="r" b="b"/>
            <a:pathLst>
              <a:path w="832485" h="222250">
                <a:moveTo>
                  <a:pt x="0" y="0"/>
                </a:moveTo>
                <a:lnTo>
                  <a:pt x="832265" y="0"/>
                </a:lnTo>
                <a:lnTo>
                  <a:pt x="832265" y="221730"/>
                </a:lnTo>
                <a:lnTo>
                  <a:pt x="0" y="221730"/>
                </a:lnTo>
                <a:lnTo>
                  <a:pt x="0" y="0"/>
                </a:lnTo>
                <a:close/>
              </a:path>
            </a:pathLst>
          </a:custGeom>
          <a:ln w="7600">
            <a:solidFill>
              <a:srgbClr val="00A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5301613" y="2213355"/>
            <a:ext cx="514350" cy="455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spc="-15" dirty="0">
                <a:solidFill>
                  <a:srgbClr val="FFFFFF"/>
                </a:solidFill>
                <a:latin typeface="微软雅黑"/>
                <a:cs typeface="微软雅黑"/>
              </a:rPr>
              <a:t>用户管理</a:t>
            </a:r>
            <a:endParaRPr sz="1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r>
              <a:rPr sz="1000" spc="-15" dirty="0">
                <a:solidFill>
                  <a:srgbClr val="FFFFFF"/>
                </a:solidFill>
                <a:latin typeface="微软雅黑"/>
                <a:cs typeface="微软雅黑"/>
              </a:rPr>
              <a:t>异常管理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6087526" y="2469254"/>
            <a:ext cx="832485" cy="222250"/>
          </a:xfrm>
          <a:custGeom>
            <a:avLst/>
            <a:gdLst/>
            <a:ahLst/>
            <a:cxnLst/>
            <a:rect l="l" t="t" r="r" b="b"/>
            <a:pathLst>
              <a:path w="832484" h="222250">
                <a:moveTo>
                  <a:pt x="0" y="0"/>
                </a:moveTo>
                <a:lnTo>
                  <a:pt x="832265" y="0"/>
                </a:lnTo>
                <a:lnTo>
                  <a:pt x="832265" y="221730"/>
                </a:lnTo>
                <a:lnTo>
                  <a:pt x="0" y="221730"/>
                </a:lnTo>
                <a:lnTo>
                  <a:pt x="0" y="0"/>
                </a:lnTo>
                <a:close/>
              </a:path>
            </a:pathLst>
          </a:custGeom>
          <a:solidFill>
            <a:srgbClr val="00A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087526" y="2469254"/>
            <a:ext cx="832485" cy="222250"/>
          </a:xfrm>
          <a:custGeom>
            <a:avLst/>
            <a:gdLst/>
            <a:ahLst/>
            <a:cxnLst/>
            <a:rect l="l" t="t" r="r" b="b"/>
            <a:pathLst>
              <a:path w="832484" h="222250">
                <a:moveTo>
                  <a:pt x="0" y="0"/>
                </a:moveTo>
                <a:lnTo>
                  <a:pt x="832265" y="0"/>
                </a:lnTo>
                <a:lnTo>
                  <a:pt x="832265" y="221730"/>
                </a:lnTo>
                <a:lnTo>
                  <a:pt x="0" y="221730"/>
                </a:lnTo>
                <a:lnTo>
                  <a:pt x="0" y="0"/>
                </a:lnTo>
                <a:close/>
              </a:path>
            </a:pathLst>
          </a:custGeom>
          <a:ln w="7600">
            <a:solidFill>
              <a:srgbClr val="00A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6252833" y="2216403"/>
            <a:ext cx="5143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spc="-15" dirty="0">
                <a:solidFill>
                  <a:srgbClr val="FFFFFF"/>
                </a:solidFill>
                <a:latin typeface="微软雅黑"/>
                <a:cs typeface="微软雅黑"/>
              </a:rPr>
              <a:t>日志管理</a:t>
            </a:r>
            <a:endParaRPr sz="1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960"/>
              </a:spcBef>
            </a:pPr>
            <a:r>
              <a:rPr sz="1000" spc="-15" dirty="0">
                <a:solidFill>
                  <a:srgbClr val="FFFFFF"/>
                </a:solidFill>
                <a:latin typeface="微软雅黑"/>
                <a:cs typeface="微软雅黑"/>
              </a:rPr>
              <a:t>展示管理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099816" y="2911511"/>
            <a:ext cx="5943600" cy="721995"/>
          </a:xfrm>
          <a:prstGeom prst="rect">
            <a:avLst/>
          </a:prstGeom>
          <a:solidFill>
            <a:srgbClr val="EBF7FC"/>
          </a:solidFill>
          <a:ln w="7600">
            <a:solidFill>
              <a:srgbClr val="9DDDF4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Times New Roman"/>
              <a:cs typeface="Times New Roman"/>
            </a:endParaRPr>
          </a:p>
          <a:p>
            <a:pPr marL="210185">
              <a:lnSpc>
                <a:spcPct val="100000"/>
              </a:lnSpc>
            </a:pPr>
            <a:r>
              <a:rPr sz="1400" spc="-40" dirty="0">
                <a:latin typeface="微软雅黑"/>
                <a:cs typeface="微软雅黑"/>
              </a:rPr>
              <a:t>服务层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155230" y="3020377"/>
            <a:ext cx="840105" cy="229870"/>
          </a:xfrm>
          <a:prstGeom prst="rect">
            <a:avLst/>
          </a:prstGeom>
          <a:solidFill>
            <a:srgbClr val="00AEEE"/>
          </a:solidFill>
        </p:spPr>
        <p:txBody>
          <a:bodyPr vert="horz" wrap="square" lIns="0" tIns="40640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320"/>
              </a:spcBef>
            </a:pPr>
            <a:r>
              <a:rPr sz="1000" spc="-15" dirty="0">
                <a:solidFill>
                  <a:srgbClr val="FFFFFF"/>
                </a:solidFill>
                <a:latin typeface="微软雅黑"/>
                <a:cs typeface="微软雅黑"/>
              </a:rPr>
              <a:t>异常控制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174023" y="3020377"/>
            <a:ext cx="840105" cy="229870"/>
          </a:xfrm>
          <a:prstGeom prst="rect">
            <a:avLst/>
          </a:prstGeom>
          <a:solidFill>
            <a:srgbClr val="00AEEE"/>
          </a:solidFill>
        </p:spPr>
        <p:txBody>
          <a:bodyPr vert="horz" wrap="square" lIns="0" tIns="40640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320"/>
              </a:spcBef>
            </a:pPr>
            <a:r>
              <a:rPr sz="1000" spc="-15" dirty="0">
                <a:solidFill>
                  <a:srgbClr val="FFFFFF"/>
                </a:solidFill>
                <a:latin typeface="微软雅黑"/>
                <a:cs typeface="微软雅黑"/>
              </a:rPr>
              <a:t>详情监控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181278" y="3020377"/>
            <a:ext cx="840105" cy="229870"/>
          </a:xfrm>
          <a:prstGeom prst="rect">
            <a:avLst/>
          </a:prstGeom>
          <a:solidFill>
            <a:srgbClr val="00AEEE"/>
          </a:solidFill>
        </p:spPr>
        <p:txBody>
          <a:bodyPr vert="horz" wrap="square" lIns="0" tIns="40640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320"/>
              </a:spcBef>
            </a:pPr>
            <a:r>
              <a:rPr sz="1000" spc="-15" dirty="0">
                <a:solidFill>
                  <a:srgbClr val="FFFFFF"/>
                </a:solidFill>
                <a:latin typeface="微软雅黑"/>
                <a:cs typeface="微软雅黑"/>
              </a:rPr>
              <a:t>信息去重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132500" y="3020377"/>
            <a:ext cx="840105" cy="229870"/>
          </a:xfrm>
          <a:prstGeom prst="rect">
            <a:avLst/>
          </a:prstGeom>
          <a:solidFill>
            <a:srgbClr val="00AEEE"/>
          </a:solidFill>
        </p:spPr>
        <p:txBody>
          <a:bodyPr vert="horz" wrap="square" lIns="0" tIns="40640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320"/>
              </a:spcBef>
            </a:pPr>
            <a:r>
              <a:rPr sz="1000" spc="-15" dirty="0">
                <a:solidFill>
                  <a:srgbClr val="FFFFFF"/>
                </a:solidFill>
                <a:latin typeface="微软雅黑"/>
                <a:cs typeface="微软雅黑"/>
              </a:rPr>
              <a:t>流量分析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083722" y="3021708"/>
            <a:ext cx="840105" cy="229870"/>
          </a:xfrm>
          <a:prstGeom prst="rect">
            <a:avLst/>
          </a:prstGeom>
          <a:solidFill>
            <a:srgbClr val="00AEEE"/>
          </a:solidFill>
        </p:spPr>
        <p:txBody>
          <a:bodyPr vert="horz" wrap="square" lIns="0" tIns="39370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310"/>
              </a:spcBef>
            </a:pPr>
            <a:r>
              <a:rPr sz="1000" spc="-15" dirty="0">
                <a:solidFill>
                  <a:srgbClr val="FFFFFF"/>
                </a:solidFill>
                <a:latin typeface="微软雅黑"/>
                <a:cs typeface="微软雅黑"/>
              </a:rPr>
              <a:t>数据统计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155227" y="3297587"/>
            <a:ext cx="840105" cy="205740"/>
          </a:xfrm>
          <a:prstGeom prst="rect">
            <a:avLst/>
          </a:prstGeom>
          <a:solidFill>
            <a:srgbClr val="00AEEE"/>
          </a:solidFill>
        </p:spPr>
        <p:txBody>
          <a:bodyPr vert="horz" wrap="square" lIns="0" tIns="28575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225"/>
              </a:spcBef>
            </a:pPr>
            <a:r>
              <a:rPr sz="1000" spc="-15" dirty="0">
                <a:solidFill>
                  <a:srgbClr val="FFFFFF"/>
                </a:solidFill>
                <a:latin typeface="微软雅黑"/>
                <a:cs typeface="微软雅黑"/>
              </a:rPr>
              <a:t>自动初始</a:t>
            </a:r>
            <a:r>
              <a:rPr sz="1000" dirty="0">
                <a:solidFill>
                  <a:srgbClr val="FFFFFF"/>
                </a:solidFill>
                <a:latin typeface="微软雅黑"/>
                <a:cs typeface="微软雅黑"/>
              </a:rPr>
              <a:t>化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174023" y="3297587"/>
            <a:ext cx="840105" cy="229870"/>
          </a:xfrm>
          <a:prstGeom prst="rect">
            <a:avLst/>
          </a:prstGeom>
          <a:solidFill>
            <a:srgbClr val="00AEEE"/>
          </a:solidFill>
        </p:spPr>
        <p:txBody>
          <a:bodyPr vert="horz" wrap="square" lIns="0" tIns="37465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295"/>
              </a:spcBef>
            </a:pPr>
            <a:r>
              <a:rPr sz="1000" spc="-15" dirty="0">
                <a:solidFill>
                  <a:srgbClr val="FFFFFF"/>
                </a:solidFill>
                <a:latin typeface="微软雅黑"/>
                <a:cs typeface="微软雅黑"/>
              </a:rPr>
              <a:t>断点续传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181278" y="3297587"/>
            <a:ext cx="840105" cy="229870"/>
          </a:xfrm>
          <a:prstGeom prst="rect">
            <a:avLst/>
          </a:prstGeom>
          <a:solidFill>
            <a:srgbClr val="00AEEE"/>
          </a:solidFill>
        </p:spPr>
        <p:txBody>
          <a:bodyPr vert="horz" wrap="square" lIns="0" tIns="37465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295"/>
              </a:spcBef>
            </a:pPr>
            <a:r>
              <a:rPr sz="1000" spc="-15" dirty="0">
                <a:solidFill>
                  <a:srgbClr val="FFFFFF"/>
                </a:solidFill>
                <a:latin typeface="微软雅黑"/>
                <a:cs typeface="微软雅黑"/>
              </a:rPr>
              <a:t>自动重传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132500" y="3297587"/>
            <a:ext cx="840105" cy="229870"/>
          </a:xfrm>
          <a:prstGeom prst="rect">
            <a:avLst/>
          </a:prstGeom>
          <a:solidFill>
            <a:srgbClr val="00AEEE"/>
          </a:solidFill>
        </p:spPr>
        <p:txBody>
          <a:bodyPr vert="horz" wrap="square" lIns="0" tIns="37465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295"/>
              </a:spcBef>
            </a:pPr>
            <a:r>
              <a:rPr sz="1000" spc="-15" dirty="0">
                <a:solidFill>
                  <a:srgbClr val="FFFFFF"/>
                </a:solidFill>
                <a:latin typeface="微软雅黑"/>
                <a:cs typeface="微软雅黑"/>
              </a:rPr>
              <a:t>压缩加密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6083722" y="3298917"/>
            <a:ext cx="840105" cy="229870"/>
          </a:xfrm>
          <a:prstGeom prst="rect">
            <a:avLst/>
          </a:prstGeom>
          <a:solidFill>
            <a:srgbClr val="00AEEE"/>
          </a:solidFill>
        </p:spPr>
        <p:txBody>
          <a:bodyPr vert="horz" wrap="square" lIns="0" tIns="39370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310"/>
              </a:spcBef>
            </a:pPr>
            <a:r>
              <a:rPr sz="1000" spc="-15" dirty="0">
                <a:solidFill>
                  <a:srgbClr val="FFFFFF"/>
                </a:solidFill>
                <a:latin typeface="微软雅黑"/>
                <a:cs typeface="微软雅黑"/>
              </a:rPr>
              <a:t>过程检查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404260" y="4667326"/>
            <a:ext cx="832485" cy="278765"/>
          </a:xfrm>
          <a:prstGeom prst="rect">
            <a:avLst/>
          </a:prstGeom>
          <a:solidFill>
            <a:srgbClr val="008CD6"/>
          </a:solidFill>
          <a:ln w="7600">
            <a:solidFill>
              <a:srgbClr val="00AEEE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206375">
              <a:lnSpc>
                <a:spcPct val="100000"/>
              </a:lnSpc>
              <a:spcBef>
                <a:spcPts val="405"/>
              </a:spcBef>
            </a:pPr>
            <a:r>
              <a:rPr sz="1100" spc="15" dirty="0">
                <a:solidFill>
                  <a:srgbClr val="FFFFFF"/>
                </a:solidFill>
                <a:latin typeface="微软雅黑"/>
                <a:cs typeface="微软雅黑"/>
              </a:rPr>
              <a:t>Agent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423055" y="4667326"/>
            <a:ext cx="832485" cy="278765"/>
          </a:xfrm>
          <a:prstGeom prst="rect">
            <a:avLst/>
          </a:prstGeom>
          <a:solidFill>
            <a:srgbClr val="008CD6"/>
          </a:solidFill>
          <a:ln w="7600">
            <a:solidFill>
              <a:srgbClr val="00AEEE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405"/>
              </a:spcBef>
            </a:pPr>
            <a:r>
              <a:rPr sz="1100" spc="35" dirty="0">
                <a:solidFill>
                  <a:srgbClr val="FFFFFF"/>
                </a:solidFill>
                <a:latin typeface="微软雅黑"/>
                <a:cs typeface="微软雅黑"/>
              </a:rPr>
              <a:t>网络链路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0016016" y="3231507"/>
            <a:ext cx="1736089" cy="760095"/>
          </a:xfrm>
          <a:prstGeom prst="rect">
            <a:avLst/>
          </a:prstGeom>
          <a:solidFill>
            <a:srgbClr val="EBF7FC"/>
          </a:solidFill>
          <a:ln w="7600">
            <a:solidFill>
              <a:srgbClr val="9DDDF4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5"/>
              </a:spcBef>
            </a:pPr>
            <a:r>
              <a:rPr sz="1000" spc="-15" dirty="0">
                <a:solidFill>
                  <a:srgbClr val="4A8CA0"/>
                </a:solidFill>
                <a:latin typeface="微软雅黑"/>
                <a:cs typeface="微软雅黑"/>
              </a:rPr>
              <a:t>第三方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0353489" y="3511382"/>
            <a:ext cx="1061085" cy="367665"/>
          </a:xfrm>
          <a:prstGeom prst="rect">
            <a:avLst/>
          </a:prstGeom>
          <a:solidFill>
            <a:srgbClr val="00AEEE"/>
          </a:solidFill>
        </p:spPr>
        <p:txBody>
          <a:bodyPr vert="horz" wrap="square" lIns="0" tIns="9144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720"/>
              </a:spcBef>
            </a:pPr>
            <a:r>
              <a:rPr sz="1200" spc="10" dirty="0">
                <a:solidFill>
                  <a:srgbClr val="FFFFFF"/>
                </a:solidFill>
                <a:latin typeface="微软雅黑"/>
                <a:cs typeface="微软雅黑"/>
              </a:rPr>
              <a:t>灾备系统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773950" y="3845938"/>
            <a:ext cx="481965" cy="310515"/>
          </a:xfrm>
          <a:prstGeom prst="rect">
            <a:avLst/>
          </a:prstGeom>
          <a:solidFill>
            <a:srgbClr val="FEB02E"/>
          </a:solidFill>
        </p:spPr>
        <p:txBody>
          <a:bodyPr vert="horz" wrap="square" lIns="0" tIns="80645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635"/>
              </a:spcBef>
            </a:pPr>
            <a:r>
              <a:rPr sz="1000" spc="-15" dirty="0">
                <a:solidFill>
                  <a:srgbClr val="FFFFFF"/>
                </a:solidFill>
                <a:latin typeface="微软雅黑"/>
                <a:cs typeface="微软雅黑"/>
              </a:rPr>
              <a:t>文件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376710" y="3847683"/>
            <a:ext cx="481965" cy="310515"/>
          </a:xfrm>
          <a:prstGeom prst="rect">
            <a:avLst/>
          </a:prstGeom>
          <a:solidFill>
            <a:srgbClr val="FEB02E"/>
          </a:solidFill>
        </p:spPr>
        <p:txBody>
          <a:bodyPr vert="horz" wrap="square" lIns="0" tIns="7874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620"/>
              </a:spcBef>
            </a:pPr>
            <a:r>
              <a:rPr sz="1000" spc="-15" dirty="0">
                <a:solidFill>
                  <a:srgbClr val="FFFFFF"/>
                </a:solidFill>
                <a:latin typeface="微软雅黑"/>
                <a:cs typeface="微软雅黑"/>
              </a:rPr>
              <a:t>数据库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950075" y="3848918"/>
            <a:ext cx="481965" cy="310515"/>
          </a:xfrm>
          <a:prstGeom prst="rect">
            <a:avLst/>
          </a:prstGeom>
          <a:solidFill>
            <a:srgbClr val="FEB02E"/>
          </a:solidFill>
        </p:spPr>
        <p:txBody>
          <a:bodyPr vert="horz" wrap="square" lIns="0" tIns="80645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635"/>
              </a:spcBef>
            </a:pPr>
            <a:r>
              <a:rPr sz="1000" spc="-15" dirty="0">
                <a:solidFill>
                  <a:srgbClr val="FFFFFF"/>
                </a:solidFill>
                <a:latin typeface="微软雅黑"/>
                <a:cs typeface="微软雅黑"/>
              </a:rPr>
              <a:t>网络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4520492" y="3850401"/>
            <a:ext cx="481965" cy="310515"/>
          </a:xfrm>
          <a:prstGeom prst="rect">
            <a:avLst/>
          </a:prstGeom>
          <a:solidFill>
            <a:srgbClr val="FEB02E"/>
          </a:solidFill>
        </p:spPr>
        <p:txBody>
          <a:bodyPr vert="horz" wrap="square" lIns="0" tIns="79375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625"/>
              </a:spcBef>
            </a:pPr>
            <a:r>
              <a:rPr sz="1000" spc="-10" dirty="0">
                <a:solidFill>
                  <a:srgbClr val="FFFFFF"/>
                </a:solidFill>
                <a:latin typeface="微软雅黑"/>
                <a:cs typeface="微软雅黑"/>
              </a:rPr>
              <a:t>DNS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107350" y="3852520"/>
            <a:ext cx="481965" cy="310515"/>
          </a:xfrm>
          <a:prstGeom prst="rect">
            <a:avLst/>
          </a:prstGeom>
          <a:solidFill>
            <a:srgbClr val="FEB02E"/>
          </a:solidFill>
        </p:spPr>
        <p:txBody>
          <a:bodyPr vert="horz" wrap="square" lIns="0" tIns="80010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630"/>
              </a:spcBef>
            </a:pPr>
            <a:r>
              <a:rPr sz="1000" spc="-5" dirty="0">
                <a:solidFill>
                  <a:srgbClr val="FFFFFF"/>
                </a:solidFill>
                <a:latin typeface="微软雅黑"/>
                <a:cs typeface="微软雅黑"/>
              </a:rPr>
              <a:t>agent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5692562" y="3845735"/>
            <a:ext cx="481965" cy="310515"/>
          </a:xfrm>
          <a:prstGeom prst="rect">
            <a:avLst/>
          </a:prstGeom>
          <a:solidFill>
            <a:srgbClr val="FEB02E"/>
          </a:solidFill>
        </p:spPr>
        <p:txBody>
          <a:bodyPr vert="horz" wrap="square" lIns="0" tIns="8064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635"/>
              </a:spcBef>
            </a:pPr>
            <a:r>
              <a:rPr sz="1000" spc="-10" dirty="0">
                <a:solidFill>
                  <a:srgbClr val="FFFFFF"/>
                </a:solidFill>
                <a:latin typeface="微软雅黑"/>
                <a:cs typeface="微软雅黑"/>
              </a:rPr>
              <a:t>F5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6310271" y="3845735"/>
            <a:ext cx="625475" cy="310515"/>
          </a:xfrm>
          <a:prstGeom prst="rect">
            <a:avLst/>
          </a:prstGeom>
          <a:solidFill>
            <a:srgbClr val="FEB02E"/>
          </a:solidFill>
        </p:spPr>
        <p:txBody>
          <a:bodyPr vert="horz" wrap="square" lIns="0" tIns="80645" rIns="0" bIns="0" rtlCol="0">
            <a:spAutoFit/>
          </a:bodyPr>
          <a:lstStyle/>
          <a:p>
            <a:pPr marL="61594">
              <a:lnSpc>
                <a:spcPct val="100000"/>
              </a:lnSpc>
              <a:spcBef>
                <a:spcPts val="635"/>
              </a:spcBef>
            </a:pPr>
            <a:r>
              <a:rPr sz="1000" spc="-15" dirty="0">
                <a:solidFill>
                  <a:srgbClr val="FFFFFF"/>
                </a:solidFill>
                <a:latin typeface="微软雅黑"/>
                <a:cs typeface="微软雅黑"/>
              </a:rPr>
              <a:t>通用资源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9518412" y="3478938"/>
            <a:ext cx="407670" cy="265430"/>
          </a:xfrm>
          <a:custGeom>
            <a:avLst/>
            <a:gdLst/>
            <a:ahLst/>
            <a:cxnLst/>
            <a:rect l="l" t="t" r="r" b="b"/>
            <a:pathLst>
              <a:path w="407670" h="265429">
                <a:moveTo>
                  <a:pt x="132570" y="0"/>
                </a:moveTo>
                <a:lnTo>
                  <a:pt x="0" y="132571"/>
                </a:lnTo>
                <a:lnTo>
                  <a:pt x="132570" y="265141"/>
                </a:lnTo>
                <a:lnTo>
                  <a:pt x="132570" y="198856"/>
                </a:lnTo>
                <a:lnTo>
                  <a:pt x="341356" y="198856"/>
                </a:lnTo>
                <a:lnTo>
                  <a:pt x="407642" y="132571"/>
                </a:lnTo>
                <a:lnTo>
                  <a:pt x="341356" y="66285"/>
                </a:lnTo>
                <a:lnTo>
                  <a:pt x="132570" y="66285"/>
                </a:lnTo>
                <a:lnTo>
                  <a:pt x="132570" y="0"/>
                </a:lnTo>
                <a:close/>
              </a:path>
              <a:path w="407670" h="265429">
                <a:moveTo>
                  <a:pt x="341356" y="198856"/>
                </a:moveTo>
                <a:lnTo>
                  <a:pt x="275071" y="198856"/>
                </a:lnTo>
                <a:lnTo>
                  <a:pt x="275071" y="265141"/>
                </a:lnTo>
                <a:lnTo>
                  <a:pt x="341356" y="198856"/>
                </a:lnTo>
                <a:close/>
              </a:path>
              <a:path w="407670" h="265429">
                <a:moveTo>
                  <a:pt x="275071" y="0"/>
                </a:moveTo>
                <a:lnTo>
                  <a:pt x="275071" y="66285"/>
                </a:lnTo>
                <a:lnTo>
                  <a:pt x="341356" y="66285"/>
                </a:lnTo>
                <a:lnTo>
                  <a:pt x="275071" y="0"/>
                </a:lnTo>
                <a:close/>
              </a:path>
            </a:pathLst>
          </a:custGeom>
          <a:solidFill>
            <a:srgbClr val="00A2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>
            <a:spLocks noGrp="1"/>
          </p:cNvSpPr>
          <p:nvPr>
            <p:ph type="title"/>
          </p:nvPr>
        </p:nvSpPr>
        <p:spPr>
          <a:xfrm>
            <a:off x="1014843" y="90423"/>
            <a:ext cx="28829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微软雅黑"/>
                <a:cs typeface="微软雅黑"/>
              </a:rPr>
              <a:t>全业务容灾系统架构</a:t>
            </a:r>
            <a:endParaRPr sz="2500">
              <a:latin typeface="微软雅黑"/>
              <a:cs typeface="微软雅黑"/>
            </a:endParaRPr>
          </a:p>
        </p:txBody>
      </p:sp>
      <p:sp>
        <p:nvSpPr>
          <p:cNvPr id="89" name="object 89"/>
          <p:cNvSpPr txBox="1">
            <a:spLocks noGrp="1"/>
          </p:cNvSpPr>
          <p:nvPr>
            <p:ph type="ftr" sz="quarter" idx="5"/>
          </p:nvPr>
        </p:nvSpPr>
        <p:spPr>
          <a:xfrm>
            <a:off x="1853773" y="6525548"/>
            <a:ext cx="1809750" cy="206467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endParaRPr spc="-5" dirty="0"/>
          </a:p>
        </p:txBody>
      </p:sp>
      <p:sp>
        <p:nvSpPr>
          <p:cNvPr id="88" name="object 8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/>
              <a:t>— </a:t>
            </a:r>
            <a:fld id="{81D60167-4931-47E6-BA6A-407CBD079E47}" type="slidenum">
              <a:rPr dirty="0"/>
              <a:t>32</a:t>
            </a:fld>
            <a:r>
              <a:rPr spc="-105" dirty="0"/>
              <a:t> </a:t>
            </a:r>
            <a:r>
              <a:rPr dirty="0"/>
              <a:t>—</a:t>
            </a:r>
          </a:p>
        </p:txBody>
      </p:sp>
      <p:sp>
        <p:nvSpPr>
          <p:cNvPr id="87" name="object 87"/>
          <p:cNvSpPr txBox="1"/>
          <p:nvPr/>
        </p:nvSpPr>
        <p:spPr>
          <a:xfrm>
            <a:off x="250652" y="6516491"/>
            <a:ext cx="1362710" cy="21672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endParaRPr sz="12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81045" y="3014935"/>
            <a:ext cx="328295" cy="881380"/>
          </a:xfrm>
          <a:custGeom>
            <a:avLst/>
            <a:gdLst/>
            <a:ahLst/>
            <a:cxnLst/>
            <a:rect l="l" t="t" r="r" b="b"/>
            <a:pathLst>
              <a:path w="328294" h="881379">
                <a:moveTo>
                  <a:pt x="245852" y="163901"/>
                </a:moveTo>
                <a:lnTo>
                  <a:pt x="81951" y="163901"/>
                </a:lnTo>
                <a:lnTo>
                  <a:pt x="81951" y="881258"/>
                </a:lnTo>
                <a:lnTo>
                  <a:pt x="245852" y="881258"/>
                </a:lnTo>
                <a:lnTo>
                  <a:pt x="245852" y="163901"/>
                </a:lnTo>
                <a:close/>
              </a:path>
              <a:path w="328294" h="881379">
                <a:moveTo>
                  <a:pt x="163902" y="0"/>
                </a:moveTo>
                <a:lnTo>
                  <a:pt x="0" y="163901"/>
                </a:lnTo>
                <a:lnTo>
                  <a:pt x="327804" y="163901"/>
                </a:lnTo>
                <a:lnTo>
                  <a:pt x="163902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9216" y="3905552"/>
            <a:ext cx="2560320" cy="1953895"/>
          </a:xfrm>
          <a:custGeom>
            <a:avLst/>
            <a:gdLst/>
            <a:ahLst/>
            <a:cxnLst/>
            <a:rect l="l" t="t" r="r" b="b"/>
            <a:pathLst>
              <a:path w="2560320" h="1953895">
                <a:moveTo>
                  <a:pt x="2421369" y="0"/>
                </a:moveTo>
                <a:lnTo>
                  <a:pt x="138402" y="0"/>
                </a:lnTo>
                <a:lnTo>
                  <a:pt x="94656" y="7055"/>
                </a:lnTo>
                <a:lnTo>
                  <a:pt x="56663" y="26703"/>
                </a:lnTo>
                <a:lnTo>
                  <a:pt x="26703" y="56663"/>
                </a:lnTo>
                <a:lnTo>
                  <a:pt x="7055" y="94656"/>
                </a:lnTo>
                <a:lnTo>
                  <a:pt x="0" y="138402"/>
                </a:lnTo>
                <a:lnTo>
                  <a:pt x="0" y="1815325"/>
                </a:lnTo>
                <a:lnTo>
                  <a:pt x="7055" y="1859071"/>
                </a:lnTo>
                <a:lnTo>
                  <a:pt x="26703" y="1897063"/>
                </a:lnTo>
                <a:lnTo>
                  <a:pt x="56663" y="1927024"/>
                </a:lnTo>
                <a:lnTo>
                  <a:pt x="94656" y="1946671"/>
                </a:lnTo>
                <a:lnTo>
                  <a:pt x="138402" y="1953727"/>
                </a:lnTo>
                <a:lnTo>
                  <a:pt x="2421369" y="1953727"/>
                </a:lnTo>
                <a:lnTo>
                  <a:pt x="2465115" y="1946671"/>
                </a:lnTo>
                <a:lnTo>
                  <a:pt x="2503108" y="1927024"/>
                </a:lnTo>
                <a:lnTo>
                  <a:pt x="2533068" y="1897063"/>
                </a:lnTo>
                <a:lnTo>
                  <a:pt x="2552715" y="1859071"/>
                </a:lnTo>
                <a:lnTo>
                  <a:pt x="2559771" y="1815325"/>
                </a:lnTo>
                <a:lnTo>
                  <a:pt x="2559771" y="138402"/>
                </a:lnTo>
                <a:lnTo>
                  <a:pt x="2552715" y="94656"/>
                </a:lnTo>
                <a:lnTo>
                  <a:pt x="2533068" y="56663"/>
                </a:lnTo>
                <a:lnTo>
                  <a:pt x="2503108" y="26703"/>
                </a:lnTo>
                <a:lnTo>
                  <a:pt x="2465115" y="7055"/>
                </a:lnTo>
                <a:lnTo>
                  <a:pt x="242136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1917" y="1409274"/>
            <a:ext cx="2560320" cy="1600200"/>
          </a:xfrm>
          <a:custGeom>
            <a:avLst/>
            <a:gdLst/>
            <a:ahLst/>
            <a:cxnLst/>
            <a:rect l="l" t="t" r="r" b="b"/>
            <a:pathLst>
              <a:path w="2560320" h="1600200">
                <a:moveTo>
                  <a:pt x="2446429" y="0"/>
                </a:moveTo>
                <a:lnTo>
                  <a:pt x="113342" y="0"/>
                </a:lnTo>
                <a:lnTo>
                  <a:pt x="69224" y="8907"/>
                </a:lnTo>
                <a:lnTo>
                  <a:pt x="33197" y="33197"/>
                </a:lnTo>
                <a:lnTo>
                  <a:pt x="8906" y="69224"/>
                </a:lnTo>
                <a:lnTo>
                  <a:pt x="0" y="113342"/>
                </a:lnTo>
                <a:lnTo>
                  <a:pt x="0" y="1486632"/>
                </a:lnTo>
                <a:lnTo>
                  <a:pt x="8906" y="1530750"/>
                </a:lnTo>
                <a:lnTo>
                  <a:pt x="33197" y="1566777"/>
                </a:lnTo>
                <a:lnTo>
                  <a:pt x="69224" y="1591068"/>
                </a:lnTo>
                <a:lnTo>
                  <a:pt x="113342" y="1599975"/>
                </a:lnTo>
                <a:lnTo>
                  <a:pt x="2446429" y="1599975"/>
                </a:lnTo>
                <a:lnTo>
                  <a:pt x="2490547" y="1591068"/>
                </a:lnTo>
                <a:lnTo>
                  <a:pt x="2526574" y="1566777"/>
                </a:lnTo>
                <a:lnTo>
                  <a:pt x="2550864" y="1530750"/>
                </a:lnTo>
                <a:lnTo>
                  <a:pt x="2559771" y="1486632"/>
                </a:lnTo>
                <a:lnTo>
                  <a:pt x="2559771" y="113342"/>
                </a:lnTo>
                <a:lnTo>
                  <a:pt x="2550864" y="69224"/>
                </a:lnTo>
                <a:lnTo>
                  <a:pt x="2526574" y="33197"/>
                </a:lnTo>
                <a:lnTo>
                  <a:pt x="2490547" y="8907"/>
                </a:lnTo>
                <a:lnTo>
                  <a:pt x="244642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93373" y="4046159"/>
            <a:ext cx="3268345" cy="2165350"/>
          </a:xfrm>
          <a:custGeom>
            <a:avLst/>
            <a:gdLst/>
            <a:ahLst/>
            <a:cxnLst/>
            <a:rect l="l" t="t" r="r" b="b"/>
            <a:pathLst>
              <a:path w="3268345" h="2165350">
                <a:moveTo>
                  <a:pt x="3183483" y="0"/>
                </a:moveTo>
                <a:lnTo>
                  <a:pt x="84406" y="0"/>
                </a:lnTo>
                <a:lnTo>
                  <a:pt x="51551" y="6633"/>
                </a:lnTo>
                <a:lnTo>
                  <a:pt x="24722" y="24722"/>
                </a:lnTo>
                <a:lnTo>
                  <a:pt x="6633" y="51551"/>
                </a:lnTo>
                <a:lnTo>
                  <a:pt x="0" y="84406"/>
                </a:lnTo>
                <a:lnTo>
                  <a:pt x="0" y="2080944"/>
                </a:lnTo>
                <a:lnTo>
                  <a:pt x="6633" y="2113799"/>
                </a:lnTo>
                <a:lnTo>
                  <a:pt x="24722" y="2140628"/>
                </a:lnTo>
                <a:lnTo>
                  <a:pt x="51551" y="2158717"/>
                </a:lnTo>
                <a:lnTo>
                  <a:pt x="84406" y="2165350"/>
                </a:lnTo>
                <a:lnTo>
                  <a:pt x="3183483" y="2165350"/>
                </a:lnTo>
                <a:lnTo>
                  <a:pt x="3216337" y="2158717"/>
                </a:lnTo>
                <a:lnTo>
                  <a:pt x="3243167" y="2140628"/>
                </a:lnTo>
                <a:lnTo>
                  <a:pt x="3261255" y="2113799"/>
                </a:lnTo>
                <a:lnTo>
                  <a:pt x="3267889" y="2080944"/>
                </a:lnTo>
                <a:lnTo>
                  <a:pt x="3267889" y="84406"/>
                </a:lnTo>
                <a:lnTo>
                  <a:pt x="3261255" y="51551"/>
                </a:lnTo>
                <a:lnTo>
                  <a:pt x="3243167" y="24722"/>
                </a:lnTo>
                <a:lnTo>
                  <a:pt x="3216337" y="6633"/>
                </a:lnTo>
                <a:lnTo>
                  <a:pt x="3183483" y="0"/>
                </a:lnTo>
                <a:close/>
              </a:path>
            </a:pathLst>
          </a:custGeom>
          <a:solidFill>
            <a:srgbClr val="00A2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394908" y="4177791"/>
            <a:ext cx="2544445" cy="185420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292735" indent="-280035">
              <a:lnSpc>
                <a:spcPct val="100000"/>
              </a:lnSpc>
              <a:spcBef>
                <a:spcPts val="940"/>
              </a:spcBef>
              <a:buFont typeface="Arial"/>
              <a:buChar char="•"/>
              <a:tabLst>
                <a:tab pos="292100" algn="l"/>
                <a:tab pos="292735" algn="l"/>
              </a:tabLst>
            </a:pPr>
            <a:r>
              <a:rPr sz="1300" b="1" spc="35" dirty="0">
                <a:solidFill>
                  <a:srgbClr val="FFFFFF"/>
                </a:solidFill>
                <a:latin typeface="微软雅黑"/>
                <a:cs typeface="微软雅黑"/>
              </a:rPr>
              <a:t>业务系统升级场景</a:t>
            </a:r>
            <a:endParaRPr sz="1300">
              <a:latin typeface="微软雅黑"/>
              <a:cs typeface="微软雅黑"/>
            </a:endParaRPr>
          </a:p>
          <a:p>
            <a:pPr marL="323215" marR="5080">
              <a:lnSpc>
                <a:spcPct val="153800"/>
              </a:lnSpc>
            </a:pPr>
            <a:r>
              <a:rPr sz="1300" spc="35" dirty="0">
                <a:solidFill>
                  <a:srgbClr val="FFFFFF"/>
                </a:solidFill>
                <a:latin typeface="微软雅黑"/>
                <a:cs typeface="微软雅黑"/>
              </a:rPr>
              <a:t>容灾系统临时成为生产系统； 提供业务系统平滑升级能力；</a:t>
            </a:r>
            <a:endParaRPr sz="1300">
              <a:latin typeface="微软雅黑"/>
              <a:cs typeface="微软雅黑"/>
            </a:endParaRPr>
          </a:p>
          <a:p>
            <a:pPr marL="292735" indent="-280035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292100" algn="l"/>
                <a:tab pos="292735" algn="l"/>
              </a:tabLst>
            </a:pPr>
            <a:r>
              <a:rPr sz="1300" b="1" spc="35" dirty="0">
                <a:solidFill>
                  <a:srgbClr val="FFFFFF"/>
                </a:solidFill>
                <a:latin typeface="微软雅黑"/>
                <a:cs typeface="微软雅黑"/>
              </a:rPr>
              <a:t>业务系统上云场景</a:t>
            </a:r>
            <a:endParaRPr sz="1300">
              <a:latin typeface="微软雅黑"/>
              <a:cs typeface="微软雅黑"/>
            </a:endParaRPr>
          </a:p>
          <a:p>
            <a:pPr marL="323215" marR="5080">
              <a:lnSpc>
                <a:spcPct val="153800"/>
              </a:lnSpc>
            </a:pPr>
            <a:r>
              <a:rPr sz="1300" spc="35" dirty="0">
                <a:solidFill>
                  <a:srgbClr val="FFFFFF"/>
                </a:solidFill>
                <a:latin typeface="微软雅黑"/>
                <a:cs typeface="微软雅黑"/>
              </a:rPr>
              <a:t>使用容灾系统完成数据上云； 提供业务系统平滑上云能力；</a:t>
            </a:r>
            <a:endParaRPr sz="13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192947" y="4046159"/>
            <a:ext cx="3284854" cy="2165350"/>
          </a:xfrm>
          <a:custGeom>
            <a:avLst/>
            <a:gdLst/>
            <a:ahLst/>
            <a:cxnLst/>
            <a:rect l="l" t="t" r="r" b="b"/>
            <a:pathLst>
              <a:path w="3284854" h="2165350">
                <a:moveTo>
                  <a:pt x="3200152" y="0"/>
                </a:moveTo>
                <a:lnTo>
                  <a:pt x="84405" y="0"/>
                </a:lnTo>
                <a:lnTo>
                  <a:pt x="51550" y="6633"/>
                </a:lnTo>
                <a:lnTo>
                  <a:pt x="24721" y="24721"/>
                </a:lnTo>
                <a:lnTo>
                  <a:pt x="6632" y="51551"/>
                </a:lnTo>
                <a:lnTo>
                  <a:pt x="0" y="84405"/>
                </a:lnTo>
                <a:lnTo>
                  <a:pt x="0" y="2080945"/>
                </a:lnTo>
                <a:lnTo>
                  <a:pt x="6632" y="2113799"/>
                </a:lnTo>
                <a:lnTo>
                  <a:pt x="24721" y="2140628"/>
                </a:lnTo>
                <a:lnTo>
                  <a:pt x="51550" y="2158717"/>
                </a:lnTo>
                <a:lnTo>
                  <a:pt x="84405" y="2165350"/>
                </a:lnTo>
                <a:lnTo>
                  <a:pt x="3200152" y="2165350"/>
                </a:lnTo>
                <a:lnTo>
                  <a:pt x="3233007" y="2158717"/>
                </a:lnTo>
                <a:lnTo>
                  <a:pt x="3259836" y="2140628"/>
                </a:lnTo>
                <a:lnTo>
                  <a:pt x="3277924" y="2113799"/>
                </a:lnTo>
                <a:lnTo>
                  <a:pt x="3284557" y="2080945"/>
                </a:lnTo>
                <a:lnTo>
                  <a:pt x="3284557" y="84405"/>
                </a:lnTo>
                <a:lnTo>
                  <a:pt x="3277924" y="51551"/>
                </a:lnTo>
                <a:lnTo>
                  <a:pt x="3259836" y="24721"/>
                </a:lnTo>
                <a:lnTo>
                  <a:pt x="3233007" y="6633"/>
                </a:lnTo>
                <a:lnTo>
                  <a:pt x="3200152" y="0"/>
                </a:lnTo>
                <a:close/>
              </a:path>
            </a:pathLst>
          </a:custGeom>
          <a:solidFill>
            <a:srgbClr val="009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294480" y="4177791"/>
            <a:ext cx="3223895" cy="185420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292735" indent="-280035">
              <a:lnSpc>
                <a:spcPct val="100000"/>
              </a:lnSpc>
              <a:spcBef>
                <a:spcPts val="940"/>
              </a:spcBef>
              <a:buFont typeface="Arial"/>
              <a:buChar char="•"/>
              <a:tabLst>
                <a:tab pos="292100" algn="l"/>
                <a:tab pos="292735" algn="l"/>
              </a:tabLst>
            </a:pPr>
            <a:r>
              <a:rPr sz="1300" b="1" spc="35" dirty="0">
                <a:solidFill>
                  <a:srgbClr val="FFFFFF"/>
                </a:solidFill>
                <a:latin typeface="微软雅黑"/>
                <a:cs typeface="微软雅黑"/>
              </a:rPr>
              <a:t>数据读写分离场景</a:t>
            </a:r>
            <a:endParaRPr sz="1300">
              <a:latin typeface="微软雅黑"/>
              <a:cs typeface="微软雅黑"/>
            </a:endParaRPr>
          </a:p>
          <a:p>
            <a:pPr marL="323215" marR="174625">
              <a:lnSpc>
                <a:spcPct val="153800"/>
              </a:lnSpc>
            </a:pPr>
            <a:r>
              <a:rPr sz="1300" spc="35" dirty="0">
                <a:solidFill>
                  <a:srgbClr val="FFFFFF"/>
                </a:solidFill>
                <a:latin typeface="微软雅黑"/>
                <a:cs typeface="微软雅黑"/>
              </a:rPr>
              <a:t>将大量的只读流量分流至容灾系统； 释放生产系统高峰期时负载压力；</a:t>
            </a:r>
            <a:endParaRPr sz="1300">
              <a:latin typeface="微软雅黑"/>
              <a:cs typeface="微软雅黑"/>
            </a:endParaRPr>
          </a:p>
          <a:p>
            <a:pPr marL="292735" indent="-280035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292100" algn="l"/>
                <a:tab pos="292735" algn="l"/>
              </a:tabLst>
            </a:pPr>
            <a:r>
              <a:rPr sz="1300" b="1" spc="35" dirty="0">
                <a:solidFill>
                  <a:srgbClr val="FFFFFF"/>
                </a:solidFill>
                <a:latin typeface="微软雅黑"/>
                <a:cs typeface="微软雅黑"/>
              </a:rPr>
              <a:t>业务主动分流场景</a:t>
            </a:r>
            <a:endParaRPr sz="1300">
              <a:latin typeface="微软雅黑"/>
              <a:cs typeface="微软雅黑"/>
            </a:endParaRPr>
          </a:p>
          <a:p>
            <a:pPr marL="323215" marR="5080">
              <a:lnSpc>
                <a:spcPct val="153800"/>
              </a:lnSpc>
            </a:pPr>
            <a:r>
              <a:rPr sz="1300" spc="35" dirty="0">
                <a:solidFill>
                  <a:srgbClr val="FFFFFF"/>
                </a:solidFill>
                <a:latin typeface="微软雅黑"/>
                <a:cs typeface="微软雅黑"/>
              </a:rPr>
              <a:t>主动将非生产型作业分至容灾系统；  减少业务高峰期时出现生产业务瓶颈；</a:t>
            </a:r>
            <a:endParaRPr sz="1300">
              <a:latin typeface="微软雅黑"/>
              <a:cs typeface="微软雅黑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10044" y="3558876"/>
            <a:ext cx="3251835" cy="446405"/>
          </a:xfrm>
          <a:custGeom>
            <a:avLst/>
            <a:gdLst/>
            <a:ahLst/>
            <a:cxnLst/>
            <a:rect l="l" t="t" r="r" b="b"/>
            <a:pathLst>
              <a:path w="3251834" h="446404">
                <a:moveTo>
                  <a:pt x="0" y="39662"/>
                </a:moveTo>
                <a:lnTo>
                  <a:pt x="3116" y="24224"/>
                </a:lnTo>
                <a:lnTo>
                  <a:pt x="11616" y="11616"/>
                </a:lnTo>
                <a:lnTo>
                  <a:pt x="24224" y="3116"/>
                </a:lnTo>
                <a:lnTo>
                  <a:pt x="39662" y="0"/>
                </a:lnTo>
                <a:lnTo>
                  <a:pt x="3211557" y="0"/>
                </a:lnTo>
                <a:lnTo>
                  <a:pt x="3226995" y="3116"/>
                </a:lnTo>
                <a:lnTo>
                  <a:pt x="3239602" y="11616"/>
                </a:lnTo>
                <a:lnTo>
                  <a:pt x="3248102" y="24224"/>
                </a:lnTo>
                <a:lnTo>
                  <a:pt x="3251219" y="39662"/>
                </a:lnTo>
                <a:lnTo>
                  <a:pt x="3251219" y="406525"/>
                </a:lnTo>
                <a:lnTo>
                  <a:pt x="3248102" y="421963"/>
                </a:lnTo>
                <a:lnTo>
                  <a:pt x="3239602" y="434571"/>
                </a:lnTo>
                <a:lnTo>
                  <a:pt x="3226995" y="443071"/>
                </a:lnTo>
                <a:lnTo>
                  <a:pt x="3211557" y="446188"/>
                </a:lnTo>
                <a:lnTo>
                  <a:pt x="39662" y="446188"/>
                </a:lnTo>
                <a:lnTo>
                  <a:pt x="24224" y="443071"/>
                </a:lnTo>
                <a:lnTo>
                  <a:pt x="11616" y="434571"/>
                </a:lnTo>
                <a:lnTo>
                  <a:pt x="3116" y="421963"/>
                </a:lnTo>
                <a:lnTo>
                  <a:pt x="0" y="406525"/>
                </a:lnTo>
                <a:lnTo>
                  <a:pt x="0" y="39662"/>
                </a:lnTo>
                <a:close/>
              </a:path>
            </a:pathLst>
          </a:custGeom>
          <a:ln w="9525">
            <a:solidFill>
              <a:srgbClr val="00A2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160954" y="3604260"/>
            <a:ext cx="1549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A2A7"/>
                </a:solidFill>
                <a:latin typeface="微软雅黑"/>
                <a:cs typeface="微软雅黑"/>
              </a:rPr>
              <a:t>业务系统迁移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192947" y="3558876"/>
            <a:ext cx="3284854" cy="446405"/>
          </a:xfrm>
          <a:custGeom>
            <a:avLst/>
            <a:gdLst/>
            <a:ahLst/>
            <a:cxnLst/>
            <a:rect l="l" t="t" r="r" b="b"/>
            <a:pathLst>
              <a:path w="3284854" h="446404">
                <a:moveTo>
                  <a:pt x="0" y="50795"/>
                </a:moveTo>
                <a:lnTo>
                  <a:pt x="3991" y="31023"/>
                </a:lnTo>
                <a:lnTo>
                  <a:pt x="14877" y="14877"/>
                </a:lnTo>
                <a:lnTo>
                  <a:pt x="31023" y="3991"/>
                </a:lnTo>
                <a:lnTo>
                  <a:pt x="50795" y="0"/>
                </a:lnTo>
                <a:lnTo>
                  <a:pt x="3233764" y="0"/>
                </a:lnTo>
                <a:lnTo>
                  <a:pt x="3253535" y="3991"/>
                </a:lnTo>
                <a:lnTo>
                  <a:pt x="3269681" y="14877"/>
                </a:lnTo>
                <a:lnTo>
                  <a:pt x="3280567" y="31023"/>
                </a:lnTo>
                <a:lnTo>
                  <a:pt x="3284559" y="50795"/>
                </a:lnTo>
                <a:lnTo>
                  <a:pt x="3284559" y="395392"/>
                </a:lnTo>
                <a:lnTo>
                  <a:pt x="3280567" y="415164"/>
                </a:lnTo>
                <a:lnTo>
                  <a:pt x="3269681" y="431310"/>
                </a:lnTo>
                <a:lnTo>
                  <a:pt x="3253535" y="442196"/>
                </a:lnTo>
                <a:lnTo>
                  <a:pt x="3233764" y="446188"/>
                </a:lnTo>
                <a:lnTo>
                  <a:pt x="50795" y="446188"/>
                </a:lnTo>
                <a:lnTo>
                  <a:pt x="31023" y="442196"/>
                </a:lnTo>
                <a:lnTo>
                  <a:pt x="14877" y="431310"/>
                </a:lnTo>
                <a:lnTo>
                  <a:pt x="3991" y="415164"/>
                </a:lnTo>
                <a:lnTo>
                  <a:pt x="0" y="395392"/>
                </a:lnTo>
                <a:lnTo>
                  <a:pt x="0" y="50795"/>
                </a:lnTo>
                <a:close/>
              </a:path>
            </a:pathLst>
          </a:custGeom>
          <a:ln w="9525">
            <a:solidFill>
              <a:srgbClr val="0094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060525" y="3604260"/>
            <a:ext cx="1549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94A8"/>
                </a:solidFill>
                <a:latin typeface="微软雅黑"/>
                <a:cs typeface="微软雅黑"/>
              </a:rPr>
              <a:t>业务读写分离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276706" y="1377063"/>
            <a:ext cx="3284854" cy="1979930"/>
          </a:xfrm>
          <a:custGeom>
            <a:avLst/>
            <a:gdLst/>
            <a:ahLst/>
            <a:cxnLst/>
            <a:rect l="l" t="t" r="r" b="b"/>
            <a:pathLst>
              <a:path w="3284854" h="1979929">
                <a:moveTo>
                  <a:pt x="3207379" y="0"/>
                </a:moveTo>
                <a:lnTo>
                  <a:pt x="77177" y="0"/>
                </a:lnTo>
                <a:lnTo>
                  <a:pt x="47136" y="6065"/>
                </a:lnTo>
                <a:lnTo>
                  <a:pt x="22605" y="22605"/>
                </a:lnTo>
                <a:lnTo>
                  <a:pt x="6065" y="47137"/>
                </a:lnTo>
                <a:lnTo>
                  <a:pt x="0" y="77179"/>
                </a:lnTo>
                <a:lnTo>
                  <a:pt x="0" y="1902749"/>
                </a:lnTo>
                <a:lnTo>
                  <a:pt x="6065" y="1932791"/>
                </a:lnTo>
                <a:lnTo>
                  <a:pt x="22605" y="1957323"/>
                </a:lnTo>
                <a:lnTo>
                  <a:pt x="47136" y="1973863"/>
                </a:lnTo>
                <a:lnTo>
                  <a:pt x="77177" y="1979928"/>
                </a:lnTo>
                <a:lnTo>
                  <a:pt x="3207379" y="1979928"/>
                </a:lnTo>
                <a:lnTo>
                  <a:pt x="3237421" y="1973863"/>
                </a:lnTo>
                <a:lnTo>
                  <a:pt x="3261953" y="1957323"/>
                </a:lnTo>
                <a:lnTo>
                  <a:pt x="3278493" y="1932791"/>
                </a:lnTo>
                <a:lnTo>
                  <a:pt x="3284559" y="1902749"/>
                </a:lnTo>
                <a:lnTo>
                  <a:pt x="3284559" y="77179"/>
                </a:lnTo>
                <a:lnTo>
                  <a:pt x="3278493" y="47137"/>
                </a:lnTo>
                <a:lnTo>
                  <a:pt x="3261953" y="22605"/>
                </a:lnTo>
                <a:lnTo>
                  <a:pt x="3237421" y="6065"/>
                </a:lnTo>
                <a:lnTo>
                  <a:pt x="3207379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378050" y="1413255"/>
            <a:ext cx="2884170" cy="185420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292735" indent="-280035">
              <a:lnSpc>
                <a:spcPct val="100000"/>
              </a:lnSpc>
              <a:spcBef>
                <a:spcPts val="940"/>
              </a:spcBef>
              <a:buFont typeface="Arial"/>
              <a:buChar char="•"/>
              <a:tabLst>
                <a:tab pos="292100" algn="l"/>
                <a:tab pos="292735" algn="l"/>
              </a:tabLst>
            </a:pPr>
            <a:r>
              <a:rPr sz="1300" b="1" spc="35" dirty="0">
                <a:solidFill>
                  <a:srgbClr val="FFFFFF"/>
                </a:solidFill>
                <a:latin typeface="微软雅黑"/>
                <a:cs typeface="微软雅黑"/>
              </a:rPr>
              <a:t>数据级双活场景</a:t>
            </a:r>
            <a:endParaRPr sz="1300">
              <a:latin typeface="微软雅黑"/>
              <a:cs typeface="微软雅黑"/>
            </a:endParaRPr>
          </a:p>
          <a:p>
            <a:pPr marL="322580">
              <a:lnSpc>
                <a:spcPct val="100000"/>
              </a:lnSpc>
              <a:spcBef>
                <a:spcPts val="840"/>
              </a:spcBef>
            </a:pPr>
            <a:r>
              <a:rPr sz="1300" spc="35" dirty="0">
                <a:solidFill>
                  <a:srgbClr val="FFFFFF"/>
                </a:solidFill>
                <a:latin typeface="微软雅黑"/>
                <a:cs typeface="微软雅黑"/>
              </a:rPr>
              <a:t>实现数据库实时同步；</a:t>
            </a:r>
            <a:endParaRPr sz="1300">
              <a:latin typeface="微软雅黑"/>
              <a:cs typeface="微软雅黑"/>
            </a:endParaRPr>
          </a:p>
          <a:p>
            <a:pPr marL="322580">
              <a:lnSpc>
                <a:spcPct val="100000"/>
              </a:lnSpc>
              <a:spcBef>
                <a:spcPts val="840"/>
              </a:spcBef>
            </a:pPr>
            <a:r>
              <a:rPr sz="1300" spc="35" dirty="0">
                <a:solidFill>
                  <a:srgbClr val="FFFFFF"/>
                </a:solidFill>
                <a:latin typeface="微软雅黑"/>
                <a:cs typeface="微软雅黑"/>
              </a:rPr>
              <a:t>提供数据库故障转移基础环境；</a:t>
            </a:r>
            <a:endParaRPr sz="1300">
              <a:latin typeface="微软雅黑"/>
              <a:cs typeface="微软雅黑"/>
            </a:endParaRPr>
          </a:p>
          <a:p>
            <a:pPr marL="292735" indent="-280035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292100" algn="l"/>
                <a:tab pos="292735" algn="l"/>
              </a:tabLst>
            </a:pPr>
            <a:r>
              <a:rPr sz="1300" b="1" spc="35" dirty="0">
                <a:solidFill>
                  <a:srgbClr val="FFFFFF"/>
                </a:solidFill>
                <a:latin typeface="微软雅黑"/>
                <a:cs typeface="微软雅黑"/>
              </a:rPr>
              <a:t>应用级双活场景</a:t>
            </a:r>
            <a:endParaRPr sz="1300">
              <a:latin typeface="微软雅黑"/>
              <a:cs typeface="微软雅黑"/>
            </a:endParaRPr>
          </a:p>
          <a:p>
            <a:pPr marL="322580" marR="5080">
              <a:lnSpc>
                <a:spcPct val="153800"/>
              </a:lnSpc>
            </a:pPr>
            <a:r>
              <a:rPr sz="1300" spc="35" dirty="0">
                <a:solidFill>
                  <a:srgbClr val="FFFFFF"/>
                </a:solidFill>
                <a:latin typeface="微软雅黑"/>
                <a:cs typeface="微软雅黑"/>
              </a:rPr>
              <a:t>实现数据（含应用）实时同步；  提供应用系统故障转移基础环境；</a:t>
            </a:r>
            <a:endParaRPr sz="1300">
              <a:latin typeface="微软雅黑"/>
              <a:cs typeface="微软雅黑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92947" y="1376617"/>
            <a:ext cx="3284854" cy="1956435"/>
          </a:xfrm>
          <a:custGeom>
            <a:avLst/>
            <a:gdLst/>
            <a:ahLst/>
            <a:cxnLst/>
            <a:rect l="l" t="t" r="r" b="b"/>
            <a:pathLst>
              <a:path w="3284854" h="1956435">
                <a:moveTo>
                  <a:pt x="3208299" y="0"/>
                </a:moveTo>
                <a:lnTo>
                  <a:pt x="76258" y="0"/>
                </a:lnTo>
                <a:lnTo>
                  <a:pt x="46574" y="5992"/>
                </a:lnTo>
                <a:lnTo>
                  <a:pt x="22335" y="22335"/>
                </a:lnTo>
                <a:lnTo>
                  <a:pt x="5992" y="46575"/>
                </a:lnTo>
                <a:lnTo>
                  <a:pt x="0" y="76259"/>
                </a:lnTo>
                <a:lnTo>
                  <a:pt x="0" y="1880113"/>
                </a:lnTo>
                <a:lnTo>
                  <a:pt x="5992" y="1909796"/>
                </a:lnTo>
                <a:lnTo>
                  <a:pt x="22335" y="1934036"/>
                </a:lnTo>
                <a:lnTo>
                  <a:pt x="46574" y="1950379"/>
                </a:lnTo>
                <a:lnTo>
                  <a:pt x="76258" y="1956372"/>
                </a:lnTo>
                <a:lnTo>
                  <a:pt x="3208299" y="1956372"/>
                </a:lnTo>
                <a:lnTo>
                  <a:pt x="3237982" y="1950379"/>
                </a:lnTo>
                <a:lnTo>
                  <a:pt x="3262222" y="1934036"/>
                </a:lnTo>
                <a:lnTo>
                  <a:pt x="3278565" y="1909796"/>
                </a:lnTo>
                <a:lnTo>
                  <a:pt x="3284557" y="1880113"/>
                </a:lnTo>
                <a:lnTo>
                  <a:pt x="3284557" y="76259"/>
                </a:lnTo>
                <a:lnTo>
                  <a:pt x="3278565" y="46575"/>
                </a:lnTo>
                <a:lnTo>
                  <a:pt x="3262222" y="22335"/>
                </a:lnTo>
                <a:lnTo>
                  <a:pt x="3237982" y="5992"/>
                </a:lnTo>
                <a:lnTo>
                  <a:pt x="3208299" y="0"/>
                </a:lnTo>
                <a:close/>
              </a:path>
            </a:pathLst>
          </a:custGeom>
          <a:solidFill>
            <a:srgbClr val="008C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294021" y="1401063"/>
            <a:ext cx="3053715" cy="185420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292735" indent="-280035">
              <a:lnSpc>
                <a:spcPct val="100000"/>
              </a:lnSpc>
              <a:spcBef>
                <a:spcPts val="940"/>
              </a:spcBef>
              <a:buFont typeface="Arial"/>
              <a:buChar char="•"/>
              <a:tabLst>
                <a:tab pos="292100" algn="l"/>
                <a:tab pos="292735" algn="l"/>
              </a:tabLst>
            </a:pPr>
            <a:r>
              <a:rPr sz="1300" b="1" spc="35" dirty="0">
                <a:solidFill>
                  <a:srgbClr val="FFFFFF"/>
                </a:solidFill>
                <a:latin typeface="微软雅黑"/>
                <a:cs typeface="微软雅黑"/>
              </a:rPr>
              <a:t>超远距离容灾场景</a:t>
            </a:r>
            <a:endParaRPr sz="1300">
              <a:latin typeface="微软雅黑"/>
              <a:cs typeface="微软雅黑"/>
            </a:endParaRPr>
          </a:p>
          <a:p>
            <a:pPr marL="323215" marR="174625">
              <a:lnSpc>
                <a:spcPct val="153800"/>
              </a:lnSpc>
            </a:pPr>
            <a:r>
              <a:rPr sz="1300" spc="35" dirty="0">
                <a:solidFill>
                  <a:srgbClr val="FFFFFF"/>
                </a:solidFill>
                <a:latin typeface="微软雅黑"/>
                <a:cs typeface="微软雅黑"/>
              </a:rPr>
              <a:t>主备站点距离可达一千公里以上； 重传等技术确保数据传输完整性；</a:t>
            </a:r>
            <a:endParaRPr sz="1300">
              <a:latin typeface="微软雅黑"/>
              <a:cs typeface="微软雅黑"/>
            </a:endParaRPr>
          </a:p>
          <a:p>
            <a:pPr marL="292735" indent="-280035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292100" algn="l"/>
                <a:tab pos="292735" algn="l"/>
              </a:tabLst>
            </a:pPr>
            <a:r>
              <a:rPr sz="1300" b="1" spc="35" dirty="0">
                <a:solidFill>
                  <a:srgbClr val="FFFFFF"/>
                </a:solidFill>
                <a:latin typeface="微软雅黑"/>
                <a:cs typeface="微软雅黑"/>
              </a:rPr>
              <a:t>海量数据容灾场景</a:t>
            </a:r>
            <a:endParaRPr sz="1300">
              <a:latin typeface="微软雅黑"/>
              <a:cs typeface="微软雅黑"/>
            </a:endParaRPr>
          </a:p>
          <a:p>
            <a:pPr marL="323215" marR="5080">
              <a:lnSpc>
                <a:spcPct val="153800"/>
              </a:lnSpc>
            </a:pPr>
            <a:r>
              <a:rPr sz="1300" spc="35" dirty="0">
                <a:solidFill>
                  <a:srgbClr val="FFFFFF"/>
                </a:solidFill>
                <a:latin typeface="微软雅黑"/>
                <a:cs typeface="微软雅黑"/>
              </a:rPr>
              <a:t>海量数据实现超远距离稳定传输；  高比例压缩等技术保障传输时效性；</a:t>
            </a:r>
            <a:endParaRPr sz="1300">
              <a:latin typeface="微软雅黑"/>
              <a:cs typeface="微软雅黑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76706" y="870440"/>
            <a:ext cx="3284854" cy="436880"/>
          </a:xfrm>
          <a:custGeom>
            <a:avLst/>
            <a:gdLst/>
            <a:ahLst/>
            <a:cxnLst/>
            <a:rect l="l" t="t" r="r" b="b"/>
            <a:pathLst>
              <a:path w="3284854" h="436880">
                <a:moveTo>
                  <a:pt x="0" y="50421"/>
                </a:moveTo>
                <a:lnTo>
                  <a:pt x="3962" y="30795"/>
                </a:lnTo>
                <a:lnTo>
                  <a:pt x="14768" y="14768"/>
                </a:lnTo>
                <a:lnTo>
                  <a:pt x="30795" y="3962"/>
                </a:lnTo>
                <a:lnTo>
                  <a:pt x="50421" y="0"/>
                </a:lnTo>
                <a:lnTo>
                  <a:pt x="3234138" y="0"/>
                </a:lnTo>
                <a:lnTo>
                  <a:pt x="3253764" y="3962"/>
                </a:lnTo>
                <a:lnTo>
                  <a:pt x="3269791" y="14768"/>
                </a:lnTo>
                <a:lnTo>
                  <a:pt x="3280596" y="30795"/>
                </a:lnTo>
                <a:lnTo>
                  <a:pt x="3284559" y="50421"/>
                </a:lnTo>
                <a:lnTo>
                  <a:pt x="3284559" y="386197"/>
                </a:lnTo>
                <a:lnTo>
                  <a:pt x="3280596" y="405823"/>
                </a:lnTo>
                <a:lnTo>
                  <a:pt x="3269791" y="421850"/>
                </a:lnTo>
                <a:lnTo>
                  <a:pt x="3253764" y="432656"/>
                </a:lnTo>
                <a:lnTo>
                  <a:pt x="3234138" y="436619"/>
                </a:lnTo>
                <a:lnTo>
                  <a:pt x="50421" y="436619"/>
                </a:lnTo>
                <a:lnTo>
                  <a:pt x="30795" y="432656"/>
                </a:lnTo>
                <a:lnTo>
                  <a:pt x="14768" y="421850"/>
                </a:lnTo>
                <a:lnTo>
                  <a:pt x="3962" y="405823"/>
                </a:lnTo>
                <a:lnTo>
                  <a:pt x="0" y="386197"/>
                </a:lnTo>
                <a:lnTo>
                  <a:pt x="0" y="50421"/>
                </a:lnTo>
                <a:close/>
              </a:path>
            </a:pathLst>
          </a:custGeom>
          <a:ln w="9525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144284" y="909827"/>
            <a:ext cx="1549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B0F0"/>
                </a:solidFill>
                <a:latin typeface="微软雅黑"/>
                <a:cs typeface="微软雅黑"/>
              </a:rPr>
              <a:t>双活数据中心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192947" y="870440"/>
            <a:ext cx="3284854" cy="436880"/>
          </a:xfrm>
          <a:custGeom>
            <a:avLst/>
            <a:gdLst/>
            <a:ahLst/>
            <a:cxnLst/>
            <a:rect l="l" t="t" r="r" b="b"/>
            <a:pathLst>
              <a:path w="3284854" h="436880">
                <a:moveTo>
                  <a:pt x="0" y="50421"/>
                </a:moveTo>
                <a:lnTo>
                  <a:pt x="3962" y="30795"/>
                </a:lnTo>
                <a:lnTo>
                  <a:pt x="14768" y="14768"/>
                </a:lnTo>
                <a:lnTo>
                  <a:pt x="30795" y="3962"/>
                </a:lnTo>
                <a:lnTo>
                  <a:pt x="50421" y="0"/>
                </a:lnTo>
                <a:lnTo>
                  <a:pt x="3234138" y="0"/>
                </a:lnTo>
                <a:lnTo>
                  <a:pt x="3253764" y="3962"/>
                </a:lnTo>
                <a:lnTo>
                  <a:pt x="3269791" y="14768"/>
                </a:lnTo>
                <a:lnTo>
                  <a:pt x="3280596" y="30795"/>
                </a:lnTo>
                <a:lnTo>
                  <a:pt x="3284559" y="50421"/>
                </a:lnTo>
                <a:lnTo>
                  <a:pt x="3284559" y="386197"/>
                </a:lnTo>
                <a:lnTo>
                  <a:pt x="3280596" y="405823"/>
                </a:lnTo>
                <a:lnTo>
                  <a:pt x="3269791" y="421850"/>
                </a:lnTo>
                <a:lnTo>
                  <a:pt x="3253764" y="432656"/>
                </a:lnTo>
                <a:lnTo>
                  <a:pt x="3234138" y="436619"/>
                </a:lnTo>
                <a:lnTo>
                  <a:pt x="50421" y="436619"/>
                </a:lnTo>
                <a:lnTo>
                  <a:pt x="30795" y="432656"/>
                </a:lnTo>
                <a:lnTo>
                  <a:pt x="14768" y="421850"/>
                </a:lnTo>
                <a:lnTo>
                  <a:pt x="3962" y="405823"/>
                </a:lnTo>
                <a:lnTo>
                  <a:pt x="0" y="386197"/>
                </a:lnTo>
                <a:lnTo>
                  <a:pt x="0" y="50421"/>
                </a:lnTo>
                <a:close/>
              </a:path>
            </a:pathLst>
          </a:custGeom>
          <a:ln w="9525">
            <a:solidFill>
              <a:srgbClr val="008C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060525" y="909827"/>
            <a:ext cx="1549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8CD6"/>
                </a:solidFill>
                <a:latin typeface="微软雅黑"/>
                <a:cs typeface="微软雅黑"/>
              </a:rPr>
              <a:t>超远距离容灾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313688" y="4898135"/>
            <a:ext cx="341375" cy="402335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040642" y="3365500"/>
            <a:ext cx="10414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微软雅黑"/>
                <a:cs typeface="微软雅黑"/>
              </a:rPr>
              <a:t>两地三中心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16467" y="1558035"/>
            <a:ext cx="8382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1D3994"/>
                </a:solidFill>
                <a:latin typeface="微软雅黑"/>
                <a:cs typeface="微软雅黑"/>
              </a:rPr>
              <a:t>异地灾备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772385" y="2510335"/>
            <a:ext cx="349390" cy="3130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240916" y="2064003"/>
            <a:ext cx="838200" cy="735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1D3994"/>
                </a:solidFill>
                <a:latin typeface="微软雅黑"/>
                <a:cs typeface="微软雅黑"/>
              </a:rPr>
              <a:t>同城灾备</a:t>
            </a:r>
            <a:endParaRPr sz="1600">
              <a:latin typeface="微软雅黑"/>
              <a:cs typeface="微软雅黑"/>
            </a:endParaRPr>
          </a:p>
          <a:p>
            <a:pPr marL="129539">
              <a:lnSpc>
                <a:spcPct val="100000"/>
              </a:lnSpc>
              <a:spcBef>
                <a:spcPts val="1750"/>
              </a:spcBef>
            </a:pPr>
            <a:r>
              <a:rPr sz="1600" b="1" dirty="0">
                <a:solidFill>
                  <a:srgbClr val="1D3994"/>
                </a:solidFill>
                <a:latin typeface="微软雅黑"/>
                <a:cs typeface="微软雅黑"/>
              </a:rPr>
              <a:t>云灾备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08303" y="2258567"/>
            <a:ext cx="725423" cy="472439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28099" y="2318423"/>
            <a:ext cx="451298" cy="3689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04579" y="3993804"/>
            <a:ext cx="368007" cy="35786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840900" y="3999484"/>
            <a:ext cx="845819" cy="16535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1D3994"/>
                </a:solidFill>
                <a:latin typeface="微软雅黑"/>
                <a:cs typeface="微软雅黑"/>
              </a:rPr>
              <a:t>测试环境</a:t>
            </a:r>
            <a:endParaRPr sz="1600">
              <a:latin typeface="微软雅黑"/>
              <a:cs typeface="微软雅黑"/>
            </a:endParaRPr>
          </a:p>
          <a:p>
            <a:pPr marL="12700" marR="5080" indent="6985" algn="just">
              <a:lnSpc>
                <a:spcPct val="186200"/>
              </a:lnSpc>
              <a:spcBef>
                <a:spcPts val="165"/>
              </a:spcBef>
            </a:pPr>
            <a:r>
              <a:rPr sz="1600" b="1" dirty="0">
                <a:solidFill>
                  <a:srgbClr val="1D3994"/>
                </a:solidFill>
                <a:latin typeface="微软雅黑"/>
                <a:cs typeface="微软雅黑"/>
              </a:rPr>
              <a:t>应急恢复 业务容灾 数据备份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593325" y="940815"/>
            <a:ext cx="97218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40" dirty="0">
                <a:latin typeface="微软雅黑"/>
                <a:cs typeface="微软雅黑"/>
              </a:rPr>
              <a:t>异地灾备</a:t>
            </a:r>
            <a:endParaRPr sz="1900">
              <a:latin typeface="微软雅黑"/>
              <a:cs typeface="微软雅黑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368836" y="3031478"/>
            <a:ext cx="328295" cy="881380"/>
          </a:xfrm>
          <a:custGeom>
            <a:avLst/>
            <a:gdLst/>
            <a:ahLst/>
            <a:cxnLst/>
            <a:rect l="l" t="t" r="r" b="b"/>
            <a:pathLst>
              <a:path w="328294" h="881379">
                <a:moveTo>
                  <a:pt x="327803" y="717355"/>
                </a:moveTo>
                <a:lnTo>
                  <a:pt x="0" y="717355"/>
                </a:lnTo>
                <a:lnTo>
                  <a:pt x="163901" y="881258"/>
                </a:lnTo>
                <a:lnTo>
                  <a:pt x="327803" y="717355"/>
                </a:lnTo>
                <a:close/>
              </a:path>
              <a:path w="328294" h="881379">
                <a:moveTo>
                  <a:pt x="245851" y="0"/>
                </a:moveTo>
                <a:lnTo>
                  <a:pt x="81950" y="0"/>
                </a:lnTo>
                <a:lnTo>
                  <a:pt x="81950" y="717355"/>
                </a:lnTo>
                <a:lnTo>
                  <a:pt x="245851" y="717355"/>
                </a:lnTo>
                <a:lnTo>
                  <a:pt x="245851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531245" y="5976111"/>
            <a:ext cx="97218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40" dirty="0">
                <a:latin typeface="微软雅黑"/>
                <a:cs typeface="微软雅黑"/>
              </a:rPr>
              <a:t>本地灾备</a:t>
            </a:r>
            <a:endParaRPr sz="1900">
              <a:latin typeface="微软雅黑"/>
              <a:cs typeface="微软雅黑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795114" y="2044104"/>
            <a:ext cx="303931" cy="3825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760746" y="1590370"/>
            <a:ext cx="372666" cy="217755"/>
          </a:xfrm>
          <a:prstGeom prst="rect">
            <a:avLst/>
          </a:prstGeom>
          <a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25538" y="5370047"/>
            <a:ext cx="326658" cy="39902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01389" y="4435573"/>
            <a:ext cx="379655" cy="37965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57804" y="1630625"/>
            <a:ext cx="657439" cy="515227"/>
          </a:xfrm>
          <a:prstGeom prst="rect">
            <a:avLst/>
          </a:prstGeom>
          <a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1014843" y="90423"/>
            <a:ext cx="25654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微软雅黑"/>
                <a:cs typeface="微软雅黑"/>
              </a:rPr>
              <a:t>各类应用场景示例</a:t>
            </a:r>
            <a:endParaRPr sz="2500">
              <a:latin typeface="微软雅黑"/>
              <a:cs typeface="微软雅黑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xfrm>
            <a:off x="1853773" y="6525548"/>
            <a:ext cx="1809750" cy="206467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endParaRPr spc="-5" dirty="0"/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xfrm>
            <a:off x="11318033" y="6516404"/>
            <a:ext cx="622300" cy="206467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/>
              <a:t>— </a:t>
            </a:r>
            <a:fld id="{81D60167-4931-47E6-BA6A-407CBD079E47}" type="slidenum">
              <a:rPr dirty="0"/>
              <a:t>33</a:t>
            </a:fld>
            <a:r>
              <a:rPr spc="-105" dirty="0"/>
              <a:t> </a:t>
            </a:r>
            <a:r>
              <a:rPr dirty="0"/>
              <a:t>—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250652" y="6516491"/>
            <a:ext cx="1362710" cy="21672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endParaRPr sz="12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3064" y="4893564"/>
            <a:ext cx="5466080" cy="9829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49300"/>
              </a:lnSpc>
              <a:spcBef>
                <a:spcPts val="110"/>
              </a:spcBef>
            </a:pPr>
            <a:r>
              <a:rPr sz="1400" dirty="0">
                <a:latin typeface="微软雅黑"/>
                <a:cs typeface="微软雅黑"/>
              </a:rPr>
              <a:t>绍兴银行是中国浙江省绍兴市的一家区域性股份制商业银行。前身是 </a:t>
            </a:r>
            <a:r>
              <a:rPr sz="1400" dirty="0">
                <a:latin typeface="Calibri"/>
                <a:cs typeface="Calibri"/>
              </a:rPr>
              <a:t>1997</a:t>
            </a:r>
            <a:r>
              <a:rPr sz="1400" dirty="0">
                <a:latin typeface="微软雅黑"/>
                <a:cs typeface="微软雅黑"/>
              </a:rPr>
              <a:t>年成立的绍兴市商业银行。</a:t>
            </a:r>
            <a:r>
              <a:rPr sz="1400" dirty="0">
                <a:latin typeface="Calibri"/>
                <a:cs typeface="Calibri"/>
              </a:rPr>
              <a:t>2010</a:t>
            </a:r>
            <a:r>
              <a:rPr sz="1400" dirty="0">
                <a:latin typeface="微软雅黑"/>
                <a:cs typeface="微软雅黑"/>
              </a:rPr>
              <a:t>年</a:t>
            </a:r>
            <a:r>
              <a:rPr sz="1400" dirty="0">
                <a:latin typeface="Calibri"/>
                <a:cs typeface="Calibri"/>
              </a:rPr>
              <a:t>1</a:t>
            </a:r>
            <a:r>
              <a:rPr sz="1400" dirty="0">
                <a:latin typeface="微软雅黑"/>
                <a:cs typeface="微软雅黑"/>
              </a:rPr>
              <a:t>月</a:t>
            </a:r>
            <a:r>
              <a:rPr sz="1400" dirty="0">
                <a:latin typeface="Calibri"/>
                <a:cs typeface="Calibri"/>
              </a:rPr>
              <a:t>29</a:t>
            </a:r>
            <a:r>
              <a:rPr sz="1400" dirty="0">
                <a:latin typeface="微软雅黑"/>
                <a:cs typeface="微软雅黑"/>
              </a:rPr>
              <a:t>日，绍兴市商业银行改建 为绍兴银行。目前，绍兴银行在嘉兴等地设有分支机构。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96389" y="957515"/>
            <a:ext cx="4551680" cy="508000"/>
          </a:xfrm>
          <a:custGeom>
            <a:avLst/>
            <a:gdLst/>
            <a:ahLst/>
            <a:cxnLst/>
            <a:rect l="l" t="t" r="r" b="b"/>
            <a:pathLst>
              <a:path w="4551680" h="508000">
                <a:moveTo>
                  <a:pt x="4516837" y="0"/>
                </a:moveTo>
                <a:lnTo>
                  <a:pt x="34222" y="0"/>
                </a:lnTo>
                <a:lnTo>
                  <a:pt x="20901" y="2689"/>
                </a:lnTo>
                <a:lnTo>
                  <a:pt x="10023" y="10023"/>
                </a:lnTo>
                <a:lnTo>
                  <a:pt x="2689" y="20901"/>
                </a:lnTo>
                <a:lnTo>
                  <a:pt x="0" y="34222"/>
                </a:lnTo>
                <a:lnTo>
                  <a:pt x="0" y="473731"/>
                </a:lnTo>
                <a:lnTo>
                  <a:pt x="2689" y="487052"/>
                </a:lnTo>
                <a:lnTo>
                  <a:pt x="10023" y="497930"/>
                </a:lnTo>
                <a:lnTo>
                  <a:pt x="20901" y="505264"/>
                </a:lnTo>
                <a:lnTo>
                  <a:pt x="34222" y="507954"/>
                </a:lnTo>
                <a:lnTo>
                  <a:pt x="4516837" y="507954"/>
                </a:lnTo>
                <a:lnTo>
                  <a:pt x="4530158" y="505264"/>
                </a:lnTo>
                <a:lnTo>
                  <a:pt x="4541036" y="497930"/>
                </a:lnTo>
                <a:lnTo>
                  <a:pt x="4548370" y="487052"/>
                </a:lnTo>
                <a:lnTo>
                  <a:pt x="4551060" y="473731"/>
                </a:lnTo>
                <a:lnTo>
                  <a:pt x="4551060" y="34222"/>
                </a:lnTo>
                <a:lnTo>
                  <a:pt x="4548370" y="20901"/>
                </a:lnTo>
                <a:lnTo>
                  <a:pt x="4541036" y="10023"/>
                </a:lnTo>
                <a:lnTo>
                  <a:pt x="4530158" y="2689"/>
                </a:lnTo>
                <a:lnTo>
                  <a:pt x="4516837" y="0"/>
                </a:lnTo>
                <a:close/>
              </a:path>
            </a:pathLst>
          </a:custGeom>
          <a:solidFill>
            <a:srgbClr val="177C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60639" y="4190018"/>
            <a:ext cx="4551045" cy="508000"/>
          </a:xfrm>
          <a:custGeom>
            <a:avLst/>
            <a:gdLst/>
            <a:ahLst/>
            <a:cxnLst/>
            <a:rect l="l" t="t" r="r" b="b"/>
            <a:pathLst>
              <a:path w="4551045" h="508000">
                <a:moveTo>
                  <a:pt x="4516819" y="0"/>
                </a:moveTo>
                <a:lnTo>
                  <a:pt x="34221" y="0"/>
                </a:lnTo>
                <a:lnTo>
                  <a:pt x="20900" y="2689"/>
                </a:lnTo>
                <a:lnTo>
                  <a:pt x="10023" y="10023"/>
                </a:lnTo>
                <a:lnTo>
                  <a:pt x="2689" y="20901"/>
                </a:lnTo>
                <a:lnTo>
                  <a:pt x="0" y="34222"/>
                </a:lnTo>
                <a:lnTo>
                  <a:pt x="0" y="473731"/>
                </a:lnTo>
                <a:lnTo>
                  <a:pt x="2689" y="487052"/>
                </a:lnTo>
                <a:lnTo>
                  <a:pt x="10023" y="497930"/>
                </a:lnTo>
                <a:lnTo>
                  <a:pt x="20900" y="505264"/>
                </a:lnTo>
                <a:lnTo>
                  <a:pt x="34221" y="507954"/>
                </a:lnTo>
                <a:lnTo>
                  <a:pt x="4516819" y="507954"/>
                </a:lnTo>
                <a:lnTo>
                  <a:pt x="4530140" y="505264"/>
                </a:lnTo>
                <a:lnTo>
                  <a:pt x="4541018" y="497930"/>
                </a:lnTo>
                <a:lnTo>
                  <a:pt x="4548352" y="487052"/>
                </a:lnTo>
                <a:lnTo>
                  <a:pt x="4551042" y="473731"/>
                </a:lnTo>
                <a:lnTo>
                  <a:pt x="4551042" y="34222"/>
                </a:lnTo>
                <a:lnTo>
                  <a:pt x="4548352" y="20901"/>
                </a:lnTo>
                <a:lnTo>
                  <a:pt x="4541018" y="10023"/>
                </a:lnTo>
                <a:lnTo>
                  <a:pt x="4530140" y="2689"/>
                </a:lnTo>
                <a:lnTo>
                  <a:pt x="4516819" y="0"/>
                </a:lnTo>
                <a:close/>
              </a:path>
            </a:pathLst>
          </a:custGeom>
          <a:solidFill>
            <a:srgbClr val="177C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47768" y="953716"/>
            <a:ext cx="0" cy="5071745"/>
          </a:xfrm>
          <a:custGeom>
            <a:avLst/>
            <a:gdLst/>
            <a:ahLst/>
            <a:cxnLst/>
            <a:rect l="l" t="t" r="r" b="b"/>
            <a:pathLst>
              <a:path h="5071745">
                <a:moveTo>
                  <a:pt x="0" y="0"/>
                </a:moveTo>
                <a:lnTo>
                  <a:pt x="1" y="5071387"/>
                </a:lnTo>
              </a:path>
            </a:pathLst>
          </a:custGeom>
          <a:ln w="63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839379" y="4281932"/>
            <a:ext cx="4295775" cy="1396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微软雅黑"/>
                <a:cs typeface="微软雅黑"/>
              </a:rPr>
              <a:t>最终实现效果</a:t>
            </a:r>
            <a:endParaRPr sz="1800">
              <a:latin typeface="微软雅黑"/>
              <a:cs typeface="微软雅黑"/>
            </a:endParaRPr>
          </a:p>
          <a:p>
            <a:pPr marL="12700" marR="5080" algn="just">
              <a:lnSpc>
                <a:spcPct val="149300"/>
              </a:lnSpc>
              <a:spcBef>
                <a:spcPts val="1105"/>
              </a:spcBef>
            </a:pPr>
            <a:r>
              <a:rPr sz="1400" dirty="0">
                <a:latin typeface="微软雅黑"/>
                <a:cs typeface="微软雅黑"/>
              </a:rPr>
              <a:t>实现整个绍兴银行目前</a:t>
            </a:r>
            <a:r>
              <a:rPr sz="1400" dirty="0">
                <a:latin typeface="Calibri"/>
                <a:cs typeface="Calibri"/>
              </a:rPr>
              <a:t>55</a:t>
            </a:r>
            <a:r>
              <a:rPr sz="1400" dirty="0">
                <a:latin typeface="微软雅黑"/>
                <a:cs typeface="微软雅黑"/>
              </a:rPr>
              <a:t>套核心系统的容灾。并完成容 灾一键切换。容灾切换平台操作简单，并能够通过大屏 展示切换进度。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65368" y="953716"/>
            <a:ext cx="4242135" cy="3866755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96388" y="2551887"/>
            <a:ext cx="4596130" cy="508000"/>
          </a:xfrm>
          <a:custGeom>
            <a:avLst/>
            <a:gdLst/>
            <a:ahLst/>
            <a:cxnLst/>
            <a:rect l="l" t="t" r="r" b="b"/>
            <a:pathLst>
              <a:path w="4596130" h="508000">
                <a:moveTo>
                  <a:pt x="4570566" y="0"/>
                </a:moveTo>
                <a:lnTo>
                  <a:pt x="24936" y="0"/>
                </a:lnTo>
                <a:lnTo>
                  <a:pt x="15230" y="1959"/>
                </a:lnTo>
                <a:lnTo>
                  <a:pt x="7303" y="7303"/>
                </a:lnTo>
                <a:lnTo>
                  <a:pt x="1959" y="15230"/>
                </a:lnTo>
                <a:lnTo>
                  <a:pt x="0" y="24937"/>
                </a:lnTo>
                <a:lnTo>
                  <a:pt x="0" y="483017"/>
                </a:lnTo>
                <a:lnTo>
                  <a:pt x="1959" y="492724"/>
                </a:lnTo>
                <a:lnTo>
                  <a:pt x="7303" y="500651"/>
                </a:lnTo>
                <a:lnTo>
                  <a:pt x="15230" y="505995"/>
                </a:lnTo>
                <a:lnTo>
                  <a:pt x="24936" y="507955"/>
                </a:lnTo>
                <a:lnTo>
                  <a:pt x="4570566" y="507955"/>
                </a:lnTo>
                <a:lnTo>
                  <a:pt x="4580273" y="505995"/>
                </a:lnTo>
                <a:lnTo>
                  <a:pt x="4588199" y="500651"/>
                </a:lnTo>
                <a:lnTo>
                  <a:pt x="4593544" y="492724"/>
                </a:lnTo>
                <a:lnTo>
                  <a:pt x="4595503" y="483017"/>
                </a:lnTo>
                <a:lnTo>
                  <a:pt x="4595503" y="24937"/>
                </a:lnTo>
                <a:lnTo>
                  <a:pt x="4593544" y="15230"/>
                </a:lnTo>
                <a:lnTo>
                  <a:pt x="4588199" y="7303"/>
                </a:lnTo>
                <a:lnTo>
                  <a:pt x="4580273" y="1959"/>
                </a:lnTo>
                <a:lnTo>
                  <a:pt x="4570566" y="0"/>
                </a:lnTo>
                <a:close/>
              </a:path>
            </a:pathLst>
          </a:custGeom>
          <a:solidFill>
            <a:srgbClr val="30BD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875126" y="1048003"/>
            <a:ext cx="4383405" cy="2981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微软雅黑"/>
                <a:cs typeface="微软雅黑"/>
              </a:rPr>
              <a:t>项目建设背景</a:t>
            </a:r>
            <a:endParaRPr sz="1800">
              <a:latin typeface="微软雅黑"/>
              <a:cs typeface="微软雅黑"/>
            </a:endParaRPr>
          </a:p>
          <a:p>
            <a:pPr marL="12700" marR="95250" algn="just">
              <a:lnSpc>
                <a:spcPct val="148600"/>
              </a:lnSpc>
              <a:spcBef>
                <a:spcPts val="1285"/>
              </a:spcBef>
            </a:pPr>
            <a:r>
              <a:rPr sz="1400" dirty="0">
                <a:latin typeface="微软雅黑"/>
                <a:cs typeface="微软雅黑"/>
              </a:rPr>
              <a:t>为了响应银监会对于银行的容灾的要求，绍兴银行需要 建设一键切换平台，实现业务系统容灾，并能够针对现 有的业务系统定期开展容灾演练。</a:t>
            </a:r>
            <a:endParaRPr sz="1400">
              <a:latin typeface="微软雅黑"/>
              <a:cs typeface="微软雅黑"/>
            </a:endParaRPr>
          </a:p>
          <a:p>
            <a:pPr marL="19685">
              <a:lnSpc>
                <a:spcPct val="100000"/>
              </a:lnSpc>
              <a:spcBef>
                <a:spcPts val="1614"/>
              </a:spcBef>
            </a:pPr>
            <a:r>
              <a:rPr sz="1800" b="1" dirty="0">
                <a:solidFill>
                  <a:srgbClr val="FFFFFF"/>
                </a:solidFill>
                <a:latin typeface="微软雅黑"/>
                <a:cs typeface="微软雅黑"/>
              </a:rPr>
              <a:t>项目建设目标</a:t>
            </a:r>
            <a:endParaRPr sz="1800">
              <a:latin typeface="微软雅黑"/>
              <a:cs typeface="微软雅黑"/>
            </a:endParaRPr>
          </a:p>
          <a:p>
            <a:pPr marL="12700" marR="5080">
              <a:lnSpc>
                <a:spcPct val="148600"/>
              </a:lnSpc>
              <a:spcBef>
                <a:spcPts val="1075"/>
              </a:spcBef>
            </a:pPr>
            <a:r>
              <a:rPr sz="1400" dirty="0">
                <a:latin typeface="微软雅黑"/>
                <a:cs typeface="微软雅黑"/>
              </a:rPr>
              <a:t>在</a:t>
            </a:r>
            <a:r>
              <a:rPr sz="1400" dirty="0">
                <a:latin typeface="Calibri"/>
                <a:cs typeface="Calibri"/>
              </a:rPr>
              <a:t>3</a:t>
            </a:r>
            <a:r>
              <a:rPr sz="1400" dirty="0">
                <a:latin typeface="微软雅黑"/>
                <a:cs typeface="微软雅黑"/>
              </a:rPr>
              <a:t>年内完成整个绍兴银行一键切换平台的建设，并配合 用户定期进行容灾演练。保证所有核心业务系统能够顺 利的切换。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0652" y="6516491"/>
            <a:ext cx="1362710" cy="21672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endParaRPr sz="125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14843" y="90423"/>
            <a:ext cx="556133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微软雅黑"/>
                <a:cs typeface="微软雅黑"/>
              </a:rPr>
              <a:t>案例：绍兴银行切换案例</a:t>
            </a:r>
            <a:r>
              <a:rPr sz="2500" spc="-5" dirty="0">
                <a:latin typeface="微软雅黑"/>
                <a:cs typeface="微软雅黑"/>
              </a:rPr>
              <a:t>-</a:t>
            </a:r>
            <a:r>
              <a:rPr sz="2500" dirty="0">
                <a:latin typeface="微软雅黑"/>
                <a:cs typeface="微软雅黑"/>
              </a:rPr>
              <a:t>项目背景概述</a:t>
            </a:r>
            <a:endParaRPr sz="2500">
              <a:latin typeface="微软雅黑"/>
              <a:cs typeface="微软雅黑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853773" y="6525548"/>
            <a:ext cx="1809750" cy="206467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/>
              <a:t>— </a:t>
            </a:r>
            <a:fld id="{81D60167-4931-47E6-BA6A-407CBD079E47}" type="slidenum">
              <a:rPr dirty="0"/>
              <a:t>34</a:t>
            </a:fld>
            <a:r>
              <a:rPr spc="-105" dirty="0"/>
              <a:t> </a:t>
            </a:r>
            <a:r>
              <a:rPr dirty="0"/>
              <a:t>—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4708" y="1177978"/>
            <a:ext cx="7338377" cy="501745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4843" y="90423"/>
            <a:ext cx="556133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微软雅黑"/>
                <a:cs typeface="微软雅黑"/>
              </a:rPr>
              <a:t>案例：绍兴银行切换案例</a:t>
            </a:r>
            <a:r>
              <a:rPr sz="2500" spc="-5" dirty="0">
                <a:latin typeface="微软雅黑"/>
                <a:cs typeface="微软雅黑"/>
              </a:rPr>
              <a:t>-</a:t>
            </a:r>
            <a:r>
              <a:rPr sz="2500" dirty="0">
                <a:latin typeface="微软雅黑"/>
                <a:cs typeface="微软雅黑"/>
              </a:rPr>
              <a:t>项目建设目标</a:t>
            </a:r>
            <a:endParaRPr sz="25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17560" y="1563824"/>
            <a:ext cx="11756878" cy="6220421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6208395" indent="-285750">
              <a:lnSpc>
                <a:spcPct val="100000"/>
              </a:lnSpc>
              <a:spcBef>
                <a:spcPts val="915"/>
              </a:spcBef>
              <a:buFont typeface="Wingdings"/>
              <a:buChar char=""/>
              <a:tabLst>
                <a:tab pos="6209030" algn="l"/>
              </a:tabLst>
            </a:pPr>
            <a:r>
              <a:rPr dirty="0"/>
              <a:t>一键切换平台建设</a:t>
            </a:r>
          </a:p>
          <a:p>
            <a:pPr marL="5922645" marR="5080">
              <a:lnSpc>
                <a:spcPts val="2520"/>
              </a:lnSpc>
              <a:spcBef>
                <a:spcPts val="200"/>
              </a:spcBef>
            </a:pPr>
            <a:r>
              <a:rPr b="0" dirty="0">
                <a:solidFill>
                  <a:srgbClr val="000000"/>
                </a:solidFill>
                <a:latin typeface="微软雅黑"/>
                <a:cs typeface="微软雅黑"/>
              </a:rPr>
              <a:t>对现有核心系统进行改造，完成核心业务系统一键切换平台的建 设。一共涉及到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55</a:t>
            </a:r>
            <a:r>
              <a:rPr b="0" dirty="0">
                <a:solidFill>
                  <a:srgbClr val="000000"/>
                </a:solidFill>
                <a:latin typeface="微软雅黑"/>
                <a:cs typeface="微软雅黑"/>
              </a:rPr>
              <a:t>套业务系统的一键切换平台建设。</a:t>
            </a:r>
          </a:p>
          <a:p>
            <a:pPr marL="5922645" marR="21590">
              <a:lnSpc>
                <a:spcPts val="2500"/>
              </a:lnSpc>
              <a:spcBef>
                <a:spcPts val="90"/>
              </a:spcBef>
            </a:pPr>
            <a:r>
              <a:rPr dirty="0">
                <a:solidFill>
                  <a:srgbClr val="C00000"/>
                </a:solidFill>
              </a:rPr>
              <a:t>通过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DB</a:t>
            </a: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dirty="0">
                <a:solidFill>
                  <a:srgbClr val="C00000"/>
                </a:solidFill>
              </a:rPr>
              <a:t>完成，在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2019</a:t>
            </a:r>
            <a:r>
              <a:rPr dirty="0">
                <a:solidFill>
                  <a:srgbClr val="C00000"/>
                </a:solidFill>
              </a:rPr>
              <a:t>年末，完成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r>
              <a:rPr dirty="0">
                <a:solidFill>
                  <a:srgbClr val="C00000"/>
                </a:solidFill>
              </a:rPr>
              <a:t>套业务系统的一键切换 平台建设。</a:t>
            </a:r>
          </a:p>
          <a:p>
            <a:pPr marL="5909945">
              <a:lnSpc>
                <a:spcPct val="100000"/>
              </a:lnSpc>
              <a:spcBef>
                <a:spcPts val="30"/>
              </a:spcBef>
            </a:pPr>
            <a:endParaRPr sz="1150" dirty="0"/>
          </a:p>
          <a:p>
            <a:pPr marL="7029450" lvl="1" indent="-286385">
              <a:lnSpc>
                <a:spcPct val="100000"/>
              </a:lnSpc>
              <a:buFont typeface="Wingdings"/>
              <a:buChar char=""/>
              <a:tabLst>
                <a:tab pos="7030720" algn="l"/>
              </a:tabLst>
            </a:pPr>
            <a:r>
              <a:rPr sz="1400" b="1" dirty="0">
                <a:solidFill>
                  <a:srgbClr val="177CC4"/>
                </a:solidFill>
                <a:latin typeface="微软雅黑"/>
                <a:cs typeface="微软雅黑"/>
              </a:rPr>
              <a:t>双活数据中心建设</a:t>
            </a:r>
            <a:endParaRPr sz="1400" dirty="0">
              <a:latin typeface="微软雅黑"/>
              <a:cs typeface="微软雅黑"/>
            </a:endParaRPr>
          </a:p>
          <a:p>
            <a:pPr marL="6743700" marR="72390">
              <a:lnSpc>
                <a:spcPct val="148600"/>
              </a:lnSpc>
            </a:pPr>
            <a:r>
              <a:rPr b="0" dirty="0">
                <a:solidFill>
                  <a:srgbClr val="000000"/>
                </a:solidFill>
                <a:latin typeface="微软雅黑"/>
                <a:cs typeface="微软雅黑"/>
              </a:rPr>
              <a:t>建设双活数据中心，在异地机房部署容灾中心。部署 负载均衡、双活存储等系统。实现跨机房系统切换。</a:t>
            </a:r>
          </a:p>
          <a:p>
            <a:pPr marL="6743700">
              <a:lnSpc>
                <a:spcPct val="100000"/>
              </a:lnSpc>
              <a:spcBef>
                <a:spcPts val="935"/>
              </a:spcBef>
            </a:pPr>
            <a:r>
              <a:rPr dirty="0">
                <a:solidFill>
                  <a:srgbClr val="C00000"/>
                </a:solidFill>
              </a:rPr>
              <a:t>由第三方集成商负责完成。</a:t>
            </a:r>
          </a:p>
          <a:p>
            <a:pPr marL="5909945">
              <a:lnSpc>
                <a:spcPct val="100000"/>
              </a:lnSpc>
              <a:spcBef>
                <a:spcPts val="35"/>
              </a:spcBef>
            </a:pPr>
            <a:endParaRPr sz="2050" dirty="0"/>
          </a:p>
          <a:p>
            <a:pPr marL="7760970" lvl="2" indent="-286385">
              <a:lnSpc>
                <a:spcPct val="100000"/>
              </a:lnSpc>
              <a:spcBef>
                <a:spcPts val="5"/>
              </a:spcBef>
              <a:buFont typeface="Wingdings"/>
              <a:buChar char=""/>
              <a:tabLst>
                <a:tab pos="7762240" algn="l"/>
              </a:tabLst>
            </a:pPr>
            <a:r>
              <a:rPr sz="1400" b="1" dirty="0">
                <a:solidFill>
                  <a:srgbClr val="177CC4"/>
                </a:solidFill>
                <a:latin typeface="微软雅黑"/>
                <a:cs typeface="微软雅黑"/>
              </a:rPr>
              <a:t>应用双活改造</a:t>
            </a:r>
            <a:endParaRPr sz="1400" dirty="0">
              <a:latin typeface="微软雅黑"/>
              <a:cs typeface="微软雅黑"/>
            </a:endParaRPr>
          </a:p>
          <a:p>
            <a:pPr marL="7475220" marR="52069">
              <a:lnSpc>
                <a:spcPct val="148600"/>
              </a:lnSpc>
            </a:pPr>
            <a:r>
              <a:rPr b="0" dirty="0">
                <a:solidFill>
                  <a:srgbClr val="000000"/>
                </a:solidFill>
                <a:latin typeface="微软雅黑"/>
                <a:cs typeface="微软雅黑"/>
              </a:rPr>
              <a:t>针对应用系统进行改造，实现应用的快速启 停、数据库切换后，应用软件的自动重连。</a:t>
            </a:r>
          </a:p>
          <a:p>
            <a:pPr marL="7475220">
              <a:lnSpc>
                <a:spcPct val="100000"/>
              </a:lnSpc>
              <a:spcBef>
                <a:spcPts val="935"/>
              </a:spcBef>
            </a:pPr>
            <a:r>
              <a:rPr dirty="0">
                <a:solidFill>
                  <a:srgbClr val="C00000"/>
                </a:solidFill>
              </a:rPr>
              <a:t>由软件商、客户完成。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1853773" y="6525548"/>
            <a:ext cx="1809750" cy="206467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/>
              <a:t>— </a:t>
            </a:r>
            <a:fld id="{81D60167-4931-47E6-BA6A-407CBD079E47}" type="slidenum">
              <a:rPr dirty="0"/>
              <a:t>35</a:t>
            </a:fld>
            <a:r>
              <a:rPr spc="-105" dirty="0"/>
              <a:t> </a:t>
            </a:r>
            <a:r>
              <a:rPr dirty="0"/>
              <a:t>—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0652" y="6516491"/>
            <a:ext cx="1362710" cy="21672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endParaRPr sz="12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5281" y="1113417"/>
            <a:ext cx="6209005" cy="376287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6107" y="5166867"/>
            <a:ext cx="10701655" cy="1056123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indent="304800">
              <a:lnSpc>
                <a:spcPct val="148100"/>
              </a:lnSpc>
              <a:spcBef>
                <a:spcPts val="40"/>
              </a:spcBef>
            </a:pPr>
            <a:r>
              <a:rPr sz="1600" dirty="0">
                <a:latin typeface="Calibri"/>
                <a:cs typeface="Calibri"/>
              </a:rPr>
              <a:t>11</a:t>
            </a:r>
            <a:r>
              <a:rPr sz="1600" dirty="0">
                <a:latin typeface="微软雅黑"/>
                <a:cs typeface="微软雅黑"/>
              </a:rPr>
              <a:t>月</a:t>
            </a:r>
            <a:r>
              <a:rPr sz="1600" dirty="0">
                <a:latin typeface="Calibri"/>
                <a:cs typeface="Calibri"/>
              </a:rPr>
              <a:t>24</a:t>
            </a:r>
            <a:r>
              <a:rPr sz="1600" dirty="0">
                <a:latin typeface="微软雅黑"/>
                <a:cs typeface="微软雅黑"/>
              </a:rPr>
              <a:t>日进行全部系统的切换演练，共涉及</a:t>
            </a:r>
            <a:r>
              <a:rPr sz="1600" dirty="0">
                <a:latin typeface="Calibri"/>
                <a:cs typeface="Calibri"/>
              </a:rPr>
              <a:t>8</a:t>
            </a:r>
            <a:r>
              <a:rPr sz="1600" dirty="0">
                <a:latin typeface="微软雅黑"/>
                <a:cs typeface="微软雅黑"/>
              </a:rPr>
              <a:t>套业务系统：柜面系统、身份核查系统、</a:t>
            </a:r>
            <a:r>
              <a:rPr sz="1600" spc="5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SB</a:t>
            </a:r>
            <a:r>
              <a:rPr sz="1600" dirty="0">
                <a:latin typeface="微软雅黑"/>
                <a:cs typeface="微软雅黑"/>
              </a:rPr>
              <a:t>系统、卡系统、加密系统、 核心系统、中间业务系统、公务卡</a:t>
            </a:r>
            <a:r>
              <a:rPr sz="1600" spc="-5" dirty="0">
                <a:latin typeface="Calibri"/>
                <a:cs typeface="Calibri"/>
              </a:rPr>
              <a:t>IC</a:t>
            </a:r>
            <a:r>
              <a:rPr sz="1600" dirty="0">
                <a:latin typeface="微软雅黑"/>
                <a:cs typeface="微软雅黑"/>
              </a:rPr>
              <a:t>卡系统，</a:t>
            </a:r>
            <a:r>
              <a:rPr sz="1600" spc="-150" dirty="0">
                <a:latin typeface="微软雅黑"/>
                <a:cs typeface="微软雅黑"/>
              </a:rPr>
              <a:t> </a:t>
            </a:r>
            <a:r>
              <a:rPr sz="1600" dirty="0">
                <a:latin typeface="Calibri"/>
                <a:cs typeface="Calibri"/>
              </a:rPr>
              <a:t>12</a:t>
            </a:r>
            <a:r>
              <a:rPr sz="1600" dirty="0">
                <a:latin typeface="微软雅黑"/>
                <a:cs typeface="微软雅黑"/>
              </a:rPr>
              <a:t>月</a:t>
            </a:r>
            <a:r>
              <a:rPr sz="1600" dirty="0">
                <a:latin typeface="Calibri"/>
                <a:cs typeface="Calibri"/>
              </a:rPr>
              <a:t>24</a:t>
            </a:r>
            <a:r>
              <a:rPr sz="1600" dirty="0">
                <a:latin typeface="微软雅黑"/>
                <a:cs typeface="微软雅黑"/>
              </a:rPr>
              <a:t>日切换了最后的信贷系统。每一套都是银行核心业务系统，都有若 干的应用服务器、中间件服务器以及后端的数据库服务器组成。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0652" y="6516491"/>
            <a:ext cx="1362710" cy="21672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endParaRPr sz="125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4843" y="90423"/>
            <a:ext cx="556133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微软雅黑"/>
                <a:cs typeface="微软雅黑"/>
              </a:rPr>
              <a:t>案例：绍兴银行切换案例</a:t>
            </a:r>
            <a:r>
              <a:rPr sz="2500" spc="-5" dirty="0">
                <a:latin typeface="微软雅黑"/>
                <a:cs typeface="微软雅黑"/>
              </a:rPr>
              <a:t>-</a:t>
            </a:r>
            <a:r>
              <a:rPr sz="2500" dirty="0">
                <a:latin typeface="微软雅黑"/>
                <a:cs typeface="微软雅黑"/>
              </a:rPr>
              <a:t>容灾切换演练</a:t>
            </a:r>
            <a:endParaRPr sz="25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853773" y="6525548"/>
            <a:ext cx="1809750" cy="206467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1318033" y="6516404"/>
            <a:ext cx="622300" cy="206467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/>
              <a:t>— </a:t>
            </a:r>
            <a:fld id="{81D60167-4931-47E6-BA6A-407CBD079E47}" type="slidenum">
              <a:rPr dirty="0"/>
              <a:t>36</a:t>
            </a:fld>
            <a:r>
              <a:rPr spc="-105" dirty="0"/>
              <a:t> </a:t>
            </a:r>
            <a:r>
              <a:rPr dirty="0"/>
              <a:t>—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89543" y="1363979"/>
            <a:ext cx="3456304" cy="2743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F85E3"/>
                </a:solidFill>
                <a:latin typeface="Calibri"/>
                <a:cs typeface="Calibri"/>
              </a:rPr>
              <a:t>8</a:t>
            </a:r>
            <a:r>
              <a:rPr sz="2000" b="1" dirty="0">
                <a:solidFill>
                  <a:srgbClr val="0F85E3"/>
                </a:solidFill>
                <a:latin typeface="微软雅黑"/>
                <a:cs typeface="微软雅黑"/>
              </a:rPr>
              <a:t>月开始正式进行一键切换测试</a:t>
            </a:r>
            <a:endParaRPr sz="2000">
              <a:latin typeface="微软雅黑"/>
              <a:cs typeface="微软雅黑"/>
            </a:endParaRPr>
          </a:p>
          <a:p>
            <a:pPr marL="298450" indent="-285750">
              <a:lnSpc>
                <a:spcPct val="100000"/>
              </a:lnSpc>
              <a:spcBef>
                <a:spcPts val="1789"/>
              </a:spcBef>
              <a:buFont typeface="Wingdings"/>
              <a:buChar char=""/>
              <a:tabLst>
                <a:tab pos="298450" algn="l"/>
              </a:tabLst>
            </a:pPr>
            <a:r>
              <a:rPr sz="1600" dirty="0">
                <a:latin typeface="Calibri"/>
                <a:cs typeface="Calibri"/>
              </a:rPr>
              <a:t>8</a:t>
            </a:r>
            <a:r>
              <a:rPr sz="1600" dirty="0">
                <a:latin typeface="微软雅黑"/>
                <a:cs typeface="微软雅黑"/>
              </a:rPr>
              <a:t>月</a:t>
            </a:r>
            <a:r>
              <a:rPr sz="1600" dirty="0">
                <a:latin typeface="Calibri"/>
                <a:cs typeface="Calibri"/>
              </a:rPr>
              <a:t>17</a:t>
            </a:r>
            <a:r>
              <a:rPr sz="1600" dirty="0">
                <a:latin typeface="微软雅黑"/>
                <a:cs typeface="微软雅黑"/>
              </a:rPr>
              <a:t>日：柜面系统切换测试</a:t>
            </a:r>
            <a:endParaRPr sz="1600">
              <a:latin typeface="微软雅黑"/>
              <a:cs typeface="微软雅黑"/>
            </a:endParaRPr>
          </a:p>
          <a:p>
            <a:pPr marL="298450" indent="-285750">
              <a:lnSpc>
                <a:spcPct val="100000"/>
              </a:lnSpc>
              <a:spcBef>
                <a:spcPts val="1870"/>
              </a:spcBef>
              <a:buFont typeface="Wingdings"/>
              <a:buChar char=""/>
              <a:tabLst>
                <a:tab pos="298450" algn="l"/>
              </a:tabLst>
            </a:pPr>
            <a:r>
              <a:rPr sz="1600" dirty="0">
                <a:latin typeface="Calibri"/>
                <a:cs typeface="Calibri"/>
              </a:rPr>
              <a:t>8</a:t>
            </a:r>
            <a:r>
              <a:rPr sz="1600" dirty="0">
                <a:latin typeface="微软雅黑"/>
                <a:cs typeface="微软雅黑"/>
              </a:rPr>
              <a:t>月</a:t>
            </a:r>
            <a:r>
              <a:rPr sz="1600" dirty="0">
                <a:latin typeface="Calibri"/>
                <a:cs typeface="Calibri"/>
              </a:rPr>
              <a:t>23</a:t>
            </a:r>
            <a:r>
              <a:rPr sz="1600" dirty="0">
                <a:latin typeface="微软雅黑"/>
                <a:cs typeface="微软雅黑"/>
              </a:rPr>
              <a:t>日：身份检查系统切换测试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Wingdings"/>
              <a:buChar char=""/>
            </a:pPr>
            <a:endParaRPr sz="1050">
              <a:latin typeface="微软雅黑"/>
              <a:cs typeface="微软雅黑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"/>
              <a:tabLst>
                <a:tab pos="298450" algn="l"/>
              </a:tabLst>
            </a:pPr>
            <a:r>
              <a:rPr sz="1600" dirty="0">
                <a:latin typeface="Calibri"/>
                <a:cs typeface="Calibri"/>
              </a:rPr>
              <a:t>9</a:t>
            </a:r>
            <a:r>
              <a:rPr sz="1600" dirty="0">
                <a:latin typeface="微软雅黑"/>
                <a:cs typeface="微软雅黑"/>
              </a:rPr>
              <a:t>月</a:t>
            </a:r>
            <a:r>
              <a:rPr sz="1600" dirty="0">
                <a:latin typeface="Calibri"/>
                <a:cs typeface="Calibri"/>
              </a:rPr>
              <a:t>4</a:t>
            </a:r>
            <a:r>
              <a:rPr sz="1600" dirty="0">
                <a:latin typeface="微软雅黑"/>
                <a:cs typeface="微软雅黑"/>
              </a:rPr>
              <a:t>日：</a:t>
            </a:r>
            <a:r>
              <a:rPr sz="1600" spc="235" dirty="0">
                <a:latin typeface="微软雅黑"/>
                <a:cs typeface="微软雅黑"/>
              </a:rPr>
              <a:t> </a:t>
            </a:r>
            <a:r>
              <a:rPr sz="1600" spc="-5" dirty="0">
                <a:latin typeface="Calibri"/>
                <a:cs typeface="Calibri"/>
              </a:rPr>
              <a:t>ESB</a:t>
            </a:r>
            <a:r>
              <a:rPr sz="1600" dirty="0">
                <a:latin typeface="微软雅黑"/>
                <a:cs typeface="微软雅黑"/>
              </a:rPr>
              <a:t>系统切换测试</a:t>
            </a:r>
            <a:endParaRPr sz="1600">
              <a:latin typeface="微软雅黑"/>
              <a:cs typeface="微软雅黑"/>
            </a:endParaRPr>
          </a:p>
          <a:p>
            <a:pPr marL="298450" indent="-285750">
              <a:lnSpc>
                <a:spcPct val="100000"/>
              </a:lnSpc>
              <a:spcBef>
                <a:spcPts val="1870"/>
              </a:spcBef>
              <a:buFont typeface="Wingdings"/>
              <a:buChar char=""/>
              <a:tabLst>
                <a:tab pos="298450" algn="l"/>
              </a:tabLst>
            </a:pPr>
            <a:r>
              <a:rPr sz="1600" dirty="0">
                <a:latin typeface="Calibri"/>
                <a:cs typeface="Calibri"/>
              </a:rPr>
              <a:t>9</a:t>
            </a:r>
            <a:r>
              <a:rPr sz="1600" dirty="0">
                <a:latin typeface="微软雅黑"/>
                <a:cs typeface="微软雅黑"/>
              </a:rPr>
              <a:t>月</a:t>
            </a:r>
            <a:r>
              <a:rPr sz="1600" dirty="0">
                <a:latin typeface="Calibri"/>
                <a:cs typeface="Calibri"/>
              </a:rPr>
              <a:t>11</a:t>
            </a:r>
            <a:r>
              <a:rPr sz="1600" dirty="0">
                <a:latin typeface="微软雅黑"/>
                <a:cs typeface="微软雅黑"/>
              </a:rPr>
              <a:t>日：卡系统切换测试</a:t>
            </a:r>
            <a:endParaRPr sz="1600">
              <a:latin typeface="微软雅黑"/>
              <a:cs typeface="微软雅黑"/>
            </a:endParaRPr>
          </a:p>
          <a:p>
            <a:pPr marL="298450" indent="-285750">
              <a:lnSpc>
                <a:spcPct val="100000"/>
              </a:lnSpc>
              <a:spcBef>
                <a:spcPts val="1875"/>
              </a:spcBef>
              <a:buFont typeface="Wingdings"/>
              <a:buChar char=""/>
              <a:tabLst>
                <a:tab pos="298450" algn="l"/>
              </a:tabLst>
            </a:pPr>
            <a:r>
              <a:rPr sz="1600" dirty="0">
                <a:latin typeface="Calibri"/>
                <a:cs typeface="Calibri"/>
              </a:rPr>
              <a:t>10</a:t>
            </a:r>
            <a:r>
              <a:rPr sz="1600" dirty="0">
                <a:latin typeface="微软雅黑"/>
                <a:cs typeface="微软雅黑"/>
              </a:rPr>
              <a:t>月</a:t>
            </a:r>
            <a:r>
              <a:rPr sz="1600" dirty="0">
                <a:latin typeface="Calibri"/>
                <a:cs typeface="Calibri"/>
              </a:rPr>
              <a:t>19</a:t>
            </a:r>
            <a:r>
              <a:rPr sz="1600" dirty="0">
                <a:latin typeface="微软雅黑"/>
                <a:cs typeface="微软雅黑"/>
              </a:rPr>
              <a:t>日：核心系统切换测试</a:t>
            </a:r>
            <a:endParaRPr sz="16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6430814"/>
            <a:ext cx="12192000" cy="427355"/>
          </a:xfrm>
          <a:custGeom>
            <a:avLst/>
            <a:gdLst/>
            <a:ahLst/>
            <a:cxnLst/>
            <a:rect l="l" t="t" r="r" b="b"/>
            <a:pathLst>
              <a:path w="12192000" h="427354">
                <a:moveTo>
                  <a:pt x="0" y="427185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427185"/>
                </a:lnTo>
                <a:lnTo>
                  <a:pt x="0" y="427185"/>
                </a:lnTo>
                <a:close/>
              </a:path>
            </a:pathLst>
          </a:custGeom>
          <a:solidFill>
            <a:srgbClr val="1146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20688"/>
            <a:ext cx="12179935" cy="0"/>
          </a:xfrm>
          <a:custGeom>
            <a:avLst/>
            <a:gdLst/>
            <a:ahLst/>
            <a:cxnLst/>
            <a:rect l="l" t="t" r="r" b="b"/>
            <a:pathLst>
              <a:path w="12179935">
                <a:moveTo>
                  <a:pt x="0" y="0"/>
                </a:moveTo>
                <a:lnTo>
                  <a:pt x="12179320" y="0"/>
                </a:lnTo>
              </a:path>
            </a:pathLst>
          </a:custGeom>
          <a:ln w="190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240" y="74344"/>
            <a:ext cx="322580" cy="457834"/>
          </a:xfrm>
          <a:custGeom>
            <a:avLst/>
            <a:gdLst/>
            <a:ahLst/>
            <a:cxnLst/>
            <a:rect l="l" t="t" r="r" b="b"/>
            <a:pathLst>
              <a:path w="322580" h="457834">
                <a:moveTo>
                  <a:pt x="0" y="0"/>
                </a:moveTo>
                <a:lnTo>
                  <a:pt x="322222" y="0"/>
                </a:lnTo>
                <a:lnTo>
                  <a:pt x="322222" y="457286"/>
                </a:lnTo>
                <a:lnTo>
                  <a:pt x="0" y="457286"/>
                </a:lnTo>
                <a:lnTo>
                  <a:pt x="0" y="0"/>
                </a:lnTo>
                <a:close/>
              </a:path>
            </a:pathLst>
          </a:custGeom>
          <a:solidFill>
            <a:srgbClr val="1146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9375" y="74344"/>
            <a:ext cx="144780" cy="457834"/>
          </a:xfrm>
          <a:custGeom>
            <a:avLst/>
            <a:gdLst/>
            <a:ahLst/>
            <a:cxnLst/>
            <a:rect l="l" t="t" r="r" b="b"/>
            <a:pathLst>
              <a:path w="144779" h="457834">
                <a:moveTo>
                  <a:pt x="0" y="0"/>
                </a:moveTo>
                <a:lnTo>
                  <a:pt x="144693" y="0"/>
                </a:lnTo>
                <a:lnTo>
                  <a:pt x="144693" y="457286"/>
                </a:lnTo>
                <a:lnTo>
                  <a:pt x="0" y="457286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9581" y="74344"/>
            <a:ext cx="91440" cy="457834"/>
          </a:xfrm>
          <a:custGeom>
            <a:avLst/>
            <a:gdLst/>
            <a:ahLst/>
            <a:cxnLst/>
            <a:rect l="l" t="t" r="r" b="b"/>
            <a:pathLst>
              <a:path w="91440" h="457834">
                <a:moveTo>
                  <a:pt x="0" y="0"/>
                </a:moveTo>
                <a:lnTo>
                  <a:pt x="91034" y="0"/>
                </a:lnTo>
                <a:lnTo>
                  <a:pt x="91034" y="457286"/>
                </a:lnTo>
                <a:lnTo>
                  <a:pt x="0" y="457286"/>
                </a:lnTo>
                <a:lnTo>
                  <a:pt x="0" y="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8068" y="74344"/>
            <a:ext cx="0" cy="457834"/>
          </a:xfrm>
          <a:custGeom>
            <a:avLst/>
            <a:gdLst/>
            <a:ahLst/>
            <a:cxnLst/>
            <a:rect l="l" t="t" r="r" b="b"/>
            <a:pathLst>
              <a:path h="457834">
                <a:moveTo>
                  <a:pt x="0" y="0"/>
                </a:moveTo>
                <a:lnTo>
                  <a:pt x="0" y="457286"/>
                </a:lnTo>
              </a:path>
            </a:pathLst>
          </a:custGeom>
          <a:ln w="50985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14843" y="90423"/>
            <a:ext cx="619633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微软雅黑"/>
                <a:cs typeface="微软雅黑"/>
              </a:rPr>
              <a:t>案例：绍兴银行切换案例</a:t>
            </a:r>
            <a:r>
              <a:rPr sz="2500" spc="-5" dirty="0">
                <a:latin typeface="微软雅黑"/>
                <a:cs typeface="微软雅黑"/>
              </a:rPr>
              <a:t>-</a:t>
            </a:r>
            <a:r>
              <a:rPr sz="2500" dirty="0">
                <a:latin typeface="微软雅黑"/>
                <a:cs typeface="微软雅黑"/>
              </a:rPr>
              <a:t>容灾切换大屏展示</a:t>
            </a:r>
            <a:endParaRPr sz="2500">
              <a:latin typeface="微软雅黑"/>
              <a:cs typeface="微软雅黑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1853773" y="6525548"/>
            <a:ext cx="1809750" cy="206467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endParaRPr spc="-5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/>
              <a:t>— </a:t>
            </a:r>
            <a:fld id="{81D60167-4931-47E6-BA6A-407CBD079E47}" type="slidenum">
              <a:rPr dirty="0"/>
              <a:t>37</a:t>
            </a:fld>
            <a:r>
              <a:rPr spc="-105" dirty="0"/>
              <a:t> </a:t>
            </a:r>
            <a:r>
              <a:rPr dirty="0"/>
              <a:t>—</a:t>
            </a:r>
          </a:p>
        </p:txBody>
      </p:sp>
      <p:sp>
        <p:nvSpPr>
          <p:cNvPr id="11" name="object 11"/>
          <p:cNvSpPr/>
          <p:nvPr/>
        </p:nvSpPr>
        <p:spPr>
          <a:xfrm>
            <a:off x="1091443" y="694269"/>
            <a:ext cx="10009111" cy="546946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50652" y="6516491"/>
            <a:ext cx="1362710" cy="21672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endParaRPr sz="12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23976" y="1818132"/>
            <a:ext cx="6351905" cy="94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b="1" dirty="0" err="1">
                <a:latin typeface="微软雅黑"/>
                <a:cs typeface="微软雅黑"/>
              </a:rPr>
              <a:t>容灾一键切换系统，获得了用户的高度认可</a:t>
            </a:r>
            <a:endParaRPr sz="2000" dirty="0">
              <a:latin typeface="微软雅黑"/>
              <a:cs typeface="微软雅黑"/>
            </a:endParaRPr>
          </a:p>
          <a:p>
            <a:pPr marL="12700" marR="5080" algn="ctr">
              <a:lnSpc>
                <a:spcPct val="153300"/>
              </a:lnSpc>
              <a:spcBef>
                <a:spcPts val="464"/>
              </a:spcBef>
            </a:pPr>
            <a:r>
              <a:rPr sz="1200" dirty="0">
                <a:latin typeface="微软雅黑"/>
                <a:cs typeface="微软雅黑"/>
              </a:rPr>
              <a:t>因为人行停机窗口较少，我公司在本项目中。从项目进场到停机，只给我们</a:t>
            </a:r>
            <a:r>
              <a:rPr sz="1200" dirty="0">
                <a:latin typeface="Calibri"/>
                <a:cs typeface="Calibri"/>
              </a:rPr>
              <a:t>7</a:t>
            </a:r>
            <a:r>
              <a:rPr sz="1200" dirty="0">
                <a:latin typeface="微软雅黑"/>
                <a:cs typeface="微软雅黑"/>
              </a:rPr>
              <a:t>次切换测试的机会 为了保证实施质量，多次加班加点，最终完成了任务目标</a:t>
            </a:r>
          </a:p>
        </p:txBody>
      </p:sp>
      <p:sp>
        <p:nvSpPr>
          <p:cNvPr id="3" name="object 3"/>
          <p:cNvSpPr/>
          <p:nvPr/>
        </p:nvSpPr>
        <p:spPr>
          <a:xfrm>
            <a:off x="3382420" y="3752450"/>
            <a:ext cx="8138159" cy="3810"/>
          </a:xfrm>
          <a:custGeom>
            <a:avLst/>
            <a:gdLst/>
            <a:ahLst/>
            <a:cxnLst/>
            <a:rect l="l" t="t" r="r" b="b"/>
            <a:pathLst>
              <a:path w="8138159" h="3810">
                <a:moveTo>
                  <a:pt x="0" y="0"/>
                </a:moveTo>
                <a:lnTo>
                  <a:pt x="8138066" y="3364"/>
                </a:lnTo>
              </a:path>
            </a:pathLst>
          </a:custGeom>
          <a:ln w="635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21720" y="3408553"/>
            <a:ext cx="680720" cy="680720"/>
          </a:xfrm>
          <a:custGeom>
            <a:avLst/>
            <a:gdLst/>
            <a:ahLst/>
            <a:cxnLst/>
            <a:rect l="l" t="t" r="r" b="b"/>
            <a:pathLst>
              <a:path w="680720" h="680720">
                <a:moveTo>
                  <a:pt x="340159" y="0"/>
                </a:moveTo>
                <a:lnTo>
                  <a:pt x="294001" y="3105"/>
                </a:lnTo>
                <a:lnTo>
                  <a:pt x="249731" y="12150"/>
                </a:lnTo>
                <a:lnTo>
                  <a:pt x="207753" y="26731"/>
                </a:lnTo>
                <a:lnTo>
                  <a:pt x="168474" y="46441"/>
                </a:lnTo>
                <a:lnTo>
                  <a:pt x="132298" y="70876"/>
                </a:lnTo>
                <a:lnTo>
                  <a:pt x="99630" y="99630"/>
                </a:lnTo>
                <a:lnTo>
                  <a:pt x="70876" y="132298"/>
                </a:lnTo>
                <a:lnTo>
                  <a:pt x="46441" y="168474"/>
                </a:lnTo>
                <a:lnTo>
                  <a:pt x="26731" y="207754"/>
                </a:lnTo>
                <a:lnTo>
                  <a:pt x="12150" y="249731"/>
                </a:lnTo>
                <a:lnTo>
                  <a:pt x="3105" y="294001"/>
                </a:lnTo>
                <a:lnTo>
                  <a:pt x="0" y="340158"/>
                </a:lnTo>
                <a:lnTo>
                  <a:pt x="3105" y="386316"/>
                </a:lnTo>
                <a:lnTo>
                  <a:pt x="12151" y="430587"/>
                </a:lnTo>
                <a:lnTo>
                  <a:pt x="26731" y="472564"/>
                </a:lnTo>
                <a:lnTo>
                  <a:pt x="46442" y="511844"/>
                </a:lnTo>
                <a:lnTo>
                  <a:pt x="70877" y="548020"/>
                </a:lnTo>
                <a:lnTo>
                  <a:pt x="99631" y="580688"/>
                </a:lnTo>
                <a:lnTo>
                  <a:pt x="132299" y="609442"/>
                </a:lnTo>
                <a:lnTo>
                  <a:pt x="168476" y="633876"/>
                </a:lnTo>
                <a:lnTo>
                  <a:pt x="207757" y="653587"/>
                </a:lnTo>
                <a:lnTo>
                  <a:pt x="249737" y="668167"/>
                </a:lnTo>
                <a:lnTo>
                  <a:pt x="294020" y="677213"/>
                </a:lnTo>
                <a:lnTo>
                  <a:pt x="340159" y="680317"/>
                </a:lnTo>
                <a:lnTo>
                  <a:pt x="386324" y="677212"/>
                </a:lnTo>
                <a:lnTo>
                  <a:pt x="430591" y="668166"/>
                </a:lnTo>
                <a:lnTo>
                  <a:pt x="472568" y="653585"/>
                </a:lnTo>
                <a:lnTo>
                  <a:pt x="511847" y="633875"/>
                </a:lnTo>
                <a:lnTo>
                  <a:pt x="548023" y="609440"/>
                </a:lnTo>
                <a:lnTo>
                  <a:pt x="580690" y="580687"/>
                </a:lnTo>
                <a:lnTo>
                  <a:pt x="609444" y="548019"/>
                </a:lnTo>
                <a:lnTo>
                  <a:pt x="633878" y="511842"/>
                </a:lnTo>
                <a:lnTo>
                  <a:pt x="653588" y="472563"/>
                </a:lnTo>
                <a:lnTo>
                  <a:pt x="668169" y="430585"/>
                </a:lnTo>
                <a:lnTo>
                  <a:pt x="677214" y="386315"/>
                </a:lnTo>
                <a:lnTo>
                  <a:pt x="680319" y="340158"/>
                </a:lnTo>
                <a:lnTo>
                  <a:pt x="677214" y="294001"/>
                </a:lnTo>
                <a:lnTo>
                  <a:pt x="668169" y="249731"/>
                </a:lnTo>
                <a:lnTo>
                  <a:pt x="653588" y="207754"/>
                </a:lnTo>
                <a:lnTo>
                  <a:pt x="633878" y="168474"/>
                </a:lnTo>
                <a:lnTo>
                  <a:pt x="609443" y="132298"/>
                </a:lnTo>
                <a:lnTo>
                  <a:pt x="580690" y="99630"/>
                </a:lnTo>
                <a:lnTo>
                  <a:pt x="548022" y="70876"/>
                </a:lnTo>
                <a:lnTo>
                  <a:pt x="511846" y="46441"/>
                </a:lnTo>
                <a:lnTo>
                  <a:pt x="472566" y="26731"/>
                </a:lnTo>
                <a:lnTo>
                  <a:pt x="430589" y="12150"/>
                </a:lnTo>
                <a:lnTo>
                  <a:pt x="386319" y="3105"/>
                </a:lnTo>
                <a:lnTo>
                  <a:pt x="34015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21720" y="3408553"/>
            <a:ext cx="680720" cy="680720"/>
          </a:xfrm>
          <a:custGeom>
            <a:avLst/>
            <a:gdLst/>
            <a:ahLst/>
            <a:cxnLst/>
            <a:rect l="l" t="t" r="r" b="b"/>
            <a:pathLst>
              <a:path w="680720" h="680720">
                <a:moveTo>
                  <a:pt x="0" y="340159"/>
                </a:moveTo>
                <a:lnTo>
                  <a:pt x="3105" y="294001"/>
                </a:lnTo>
                <a:lnTo>
                  <a:pt x="12150" y="249731"/>
                </a:lnTo>
                <a:lnTo>
                  <a:pt x="26731" y="207753"/>
                </a:lnTo>
                <a:lnTo>
                  <a:pt x="46441" y="168474"/>
                </a:lnTo>
                <a:lnTo>
                  <a:pt x="70876" y="132298"/>
                </a:lnTo>
                <a:lnTo>
                  <a:pt x="99630" y="99630"/>
                </a:lnTo>
                <a:lnTo>
                  <a:pt x="132298" y="70876"/>
                </a:lnTo>
                <a:lnTo>
                  <a:pt x="168474" y="46441"/>
                </a:lnTo>
                <a:lnTo>
                  <a:pt x="207753" y="26731"/>
                </a:lnTo>
                <a:lnTo>
                  <a:pt x="249731" y="12150"/>
                </a:lnTo>
                <a:lnTo>
                  <a:pt x="294001" y="3105"/>
                </a:lnTo>
                <a:lnTo>
                  <a:pt x="340159" y="0"/>
                </a:lnTo>
                <a:lnTo>
                  <a:pt x="386319" y="3105"/>
                </a:lnTo>
                <a:lnTo>
                  <a:pt x="430589" y="12150"/>
                </a:lnTo>
                <a:lnTo>
                  <a:pt x="472566" y="26731"/>
                </a:lnTo>
                <a:lnTo>
                  <a:pt x="511846" y="46441"/>
                </a:lnTo>
                <a:lnTo>
                  <a:pt x="548022" y="70876"/>
                </a:lnTo>
                <a:lnTo>
                  <a:pt x="580690" y="99630"/>
                </a:lnTo>
                <a:lnTo>
                  <a:pt x="609444" y="132298"/>
                </a:lnTo>
                <a:lnTo>
                  <a:pt x="633879" y="168474"/>
                </a:lnTo>
                <a:lnTo>
                  <a:pt x="653589" y="207753"/>
                </a:lnTo>
                <a:lnTo>
                  <a:pt x="668169" y="249731"/>
                </a:lnTo>
                <a:lnTo>
                  <a:pt x="677215" y="294001"/>
                </a:lnTo>
                <a:lnTo>
                  <a:pt x="680320" y="340159"/>
                </a:lnTo>
                <a:lnTo>
                  <a:pt x="677214" y="386317"/>
                </a:lnTo>
                <a:lnTo>
                  <a:pt x="668169" y="430587"/>
                </a:lnTo>
                <a:lnTo>
                  <a:pt x="653588" y="472564"/>
                </a:lnTo>
                <a:lnTo>
                  <a:pt x="633878" y="511844"/>
                </a:lnTo>
                <a:lnTo>
                  <a:pt x="609443" y="548020"/>
                </a:lnTo>
                <a:lnTo>
                  <a:pt x="580689" y="580688"/>
                </a:lnTo>
                <a:lnTo>
                  <a:pt x="548021" y="609442"/>
                </a:lnTo>
                <a:lnTo>
                  <a:pt x="511845" y="633876"/>
                </a:lnTo>
                <a:lnTo>
                  <a:pt x="472566" y="653587"/>
                </a:lnTo>
                <a:lnTo>
                  <a:pt x="430588" y="668167"/>
                </a:lnTo>
                <a:lnTo>
                  <a:pt x="386318" y="677213"/>
                </a:lnTo>
                <a:lnTo>
                  <a:pt x="340160" y="680318"/>
                </a:lnTo>
                <a:lnTo>
                  <a:pt x="294001" y="677212"/>
                </a:lnTo>
                <a:lnTo>
                  <a:pt x="249731" y="668167"/>
                </a:lnTo>
                <a:lnTo>
                  <a:pt x="207753" y="653586"/>
                </a:lnTo>
                <a:lnTo>
                  <a:pt x="168474" y="633876"/>
                </a:lnTo>
                <a:lnTo>
                  <a:pt x="132298" y="609441"/>
                </a:lnTo>
                <a:lnTo>
                  <a:pt x="99630" y="580687"/>
                </a:lnTo>
                <a:lnTo>
                  <a:pt x="70876" y="548019"/>
                </a:lnTo>
                <a:lnTo>
                  <a:pt x="46441" y="511843"/>
                </a:lnTo>
                <a:lnTo>
                  <a:pt x="26731" y="472564"/>
                </a:lnTo>
                <a:lnTo>
                  <a:pt x="12150" y="430586"/>
                </a:lnTo>
                <a:lnTo>
                  <a:pt x="3105" y="386316"/>
                </a:lnTo>
                <a:lnTo>
                  <a:pt x="0" y="340158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19565" y="3582822"/>
            <a:ext cx="285750" cy="332105"/>
          </a:xfrm>
          <a:custGeom>
            <a:avLst/>
            <a:gdLst/>
            <a:ahLst/>
            <a:cxnLst/>
            <a:rect l="l" t="t" r="r" b="b"/>
            <a:pathLst>
              <a:path w="285750" h="332104">
                <a:moveTo>
                  <a:pt x="31131" y="238522"/>
                </a:moveTo>
                <a:lnTo>
                  <a:pt x="23159" y="256939"/>
                </a:lnTo>
                <a:lnTo>
                  <a:pt x="17392" y="277853"/>
                </a:lnTo>
                <a:lnTo>
                  <a:pt x="13887" y="301146"/>
                </a:lnTo>
                <a:lnTo>
                  <a:pt x="12706" y="326699"/>
                </a:lnTo>
                <a:lnTo>
                  <a:pt x="13342" y="329237"/>
                </a:lnTo>
                <a:lnTo>
                  <a:pt x="15247" y="331774"/>
                </a:lnTo>
                <a:lnTo>
                  <a:pt x="282717" y="331139"/>
                </a:lnTo>
                <a:lnTo>
                  <a:pt x="285258" y="328602"/>
                </a:lnTo>
                <a:lnTo>
                  <a:pt x="285258" y="325431"/>
                </a:lnTo>
                <a:lnTo>
                  <a:pt x="281178" y="283711"/>
                </a:lnTo>
                <a:lnTo>
                  <a:pt x="274024" y="261993"/>
                </a:lnTo>
                <a:lnTo>
                  <a:pt x="67979" y="261993"/>
                </a:lnTo>
                <a:lnTo>
                  <a:pt x="56463" y="260397"/>
                </a:lnTo>
                <a:lnTo>
                  <a:pt x="47807" y="256839"/>
                </a:lnTo>
                <a:lnTo>
                  <a:pt x="42248" y="253162"/>
                </a:lnTo>
                <a:lnTo>
                  <a:pt x="40025" y="251209"/>
                </a:lnTo>
                <a:lnTo>
                  <a:pt x="38755" y="249941"/>
                </a:lnTo>
                <a:lnTo>
                  <a:pt x="31131" y="238522"/>
                </a:lnTo>
                <a:close/>
              </a:path>
              <a:path w="285750" h="332104">
                <a:moveTo>
                  <a:pt x="113087" y="217587"/>
                </a:moveTo>
                <a:lnTo>
                  <a:pt x="114993" y="221394"/>
                </a:lnTo>
                <a:lnTo>
                  <a:pt x="115628" y="224566"/>
                </a:lnTo>
                <a:lnTo>
                  <a:pt x="115628" y="227737"/>
                </a:lnTo>
                <a:lnTo>
                  <a:pt x="114993" y="231543"/>
                </a:lnTo>
                <a:lnTo>
                  <a:pt x="113722" y="235350"/>
                </a:lnTo>
                <a:lnTo>
                  <a:pt x="111180" y="237887"/>
                </a:lnTo>
                <a:lnTo>
                  <a:pt x="100946" y="248344"/>
                </a:lnTo>
                <a:lnTo>
                  <a:pt x="90294" y="255887"/>
                </a:lnTo>
                <a:lnTo>
                  <a:pt x="79286" y="260457"/>
                </a:lnTo>
                <a:lnTo>
                  <a:pt x="67979" y="261993"/>
                </a:lnTo>
                <a:lnTo>
                  <a:pt x="274024" y="261993"/>
                </a:lnTo>
                <a:lnTo>
                  <a:pt x="269296" y="247641"/>
                </a:lnTo>
                <a:lnTo>
                  <a:pt x="253509" y="223297"/>
                </a:lnTo>
                <a:lnTo>
                  <a:pt x="148664" y="223297"/>
                </a:lnTo>
                <a:lnTo>
                  <a:pt x="139621" y="222940"/>
                </a:lnTo>
                <a:lnTo>
                  <a:pt x="130637" y="221870"/>
                </a:lnTo>
                <a:lnTo>
                  <a:pt x="121772" y="220085"/>
                </a:lnTo>
                <a:lnTo>
                  <a:pt x="113087" y="217587"/>
                </a:lnTo>
                <a:close/>
              </a:path>
              <a:path w="285750" h="332104">
                <a:moveTo>
                  <a:pt x="35111" y="99446"/>
                </a:moveTo>
                <a:lnTo>
                  <a:pt x="20568" y="102529"/>
                </a:lnTo>
                <a:lnTo>
                  <a:pt x="6859" y="111916"/>
                </a:lnTo>
                <a:lnTo>
                  <a:pt x="0" y="130045"/>
                </a:lnTo>
                <a:lnTo>
                  <a:pt x="655" y="139848"/>
                </a:lnTo>
                <a:lnTo>
                  <a:pt x="19834" y="202036"/>
                </a:lnTo>
                <a:lnTo>
                  <a:pt x="47649" y="243597"/>
                </a:lnTo>
                <a:lnTo>
                  <a:pt x="67264" y="254698"/>
                </a:lnTo>
                <a:lnTo>
                  <a:pt x="82760" y="249128"/>
                </a:lnTo>
                <a:lnTo>
                  <a:pt x="103557" y="229641"/>
                </a:lnTo>
                <a:lnTo>
                  <a:pt x="103239" y="226053"/>
                </a:lnTo>
                <a:lnTo>
                  <a:pt x="101015" y="217587"/>
                </a:lnTo>
                <a:lnTo>
                  <a:pt x="96758" y="210610"/>
                </a:lnTo>
                <a:lnTo>
                  <a:pt x="66073" y="210610"/>
                </a:lnTo>
                <a:lnTo>
                  <a:pt x="62092" y="204187"/>
                </a:lnTo>
                <a:lnTo>
                  <a:pt x="52811" y="187773"/>
                </a:lnTo>
                <a:lnTo>
                  <a:pt x="42219" y="165649"/>
                </a:lnTo>
                <a:lnTo>
                  <a:pt x="34307" y="142097"/>
                </a:lnTo>
                <a:lnTo>
                  <a:pt x="52731" y="140195"/>
                </a:lnTo>
                <a:lnTo>
                  <a:pt x="54002" y="135120"/>
                </a:lnTo>
                <a:lnTo>
                  <a:pt x="53943" y="128598"/>
                </a:lnTo>
                <a:lnTo>
                  <a:pt x="52573" y="117675"/>
                </a:lnTo>
                <a:lnTo>
                  <a:pt x="49535" y="106751"/>
                </a:lnTo>
                <a:lnTo>
                  <a:pt x="44472" y="100229"/>
                </a:lnTo>
                <a:lnTo>
                  <a:pt x="35111" y="99446"/>
                </a:lnTo>
                <a:close/>
              </a:path>
              <a:path w="285750" h="332104">
                <a:moveTo>
                  <a:pt x="221726" y="194750"/>
                </a:moveTo>
                <a:lnTo>
                  <a:pt x="218549" y="195385"/>
                </a:lnTo>
                <a:lnTo>
                  <a:pt x="217279" y="197288"/>
                </a:lnTo>
                <a:lnTo>
                  <a:pt x="204056" y="208310"/>
                </a:lnTo>
                <a:lnTo>
                  <a:pt x="187736" y="216478"/>
                </a:lnTo>
                <a:lnTo>
                  <a:pt x="169034" y="221553"/>
                </a:lnTo>
                <a:lnTo>
                  <a:pt x="148664" y="223297"/>
                </a:lnTo>
                <a:lnTo>
                  <a:pt x="253509" y="223297"/>
                </a:lnTo>
                <a:lnTo>
                  <a:pt x="250147" y="218113"/>
                </a:lnTo>
                <a:lnTo>
                  <a:pt x="224268" y="196019"/>
                </a:lnTo>
                <a:lnTo>
                  <a:pt x="221726" y="194750"/>
                </a:lnTo>
                <a:close/>
              </a:path>
              <a:path w="285750" h="332104">
                <a:moveTo>
                  <a:pt x="83226" y="199825"/>
                </a:moveTo>
                <a:lnTo>
                  <a:pt x="73061" y="202363"/>
                </a:lnTo>
                <a:lnTo>
                  <a:pt x="66073" y="210610"/>
                </a:lnTo>
                <a:lnTo>
                  <a:pt x="96758" y="210610"/>
                </a:lnTo>
                <a:lnTo>
                  <a:pt x="94980" y="207695"/>
                </a:lnTo>
                <a:lnTo>
                  <a:pt x="83226" y="199825"/>
                </a:lnTo>
                <a:close/>
              </a:path>
              <a:path w="285750" h="332104">
                <a:moveTo>
                  <a:pt x="148029" y="0"/>
                </a:moveTo>
                <a:lnTo>
                  <a:pt x="104073" y="8623"/>
                </a:lnTo>
                <a:lnTo>
                  <a:pt x="69766" y="63694"/>
                </a:lnTo>
                <a:lnTo>
                  <a:pt x="67979" y="102133"/>
                </a:lnTo>
                <a:lnTo>
                  <a:pt x="64088" y="106424"/>
                </a:lnTo>
                <a:lnTo>
                  <a:pt x="62293" y="111648"/>
                </a:lnTo>
                <a:lnTo>
                  <a:pt x="62181" y="115454"/>
                </a:lnTo>
                <a:lnTo>
                  <a:pt x="62261" y="118814"/>
                </a:lnTo>
                <a:lnTo>
                  <a:pt x="64803" y="125604"/>
                </a:lnTo>
                <a:lnTo>
                  <a:pt x="64803" y="126872"/>
                </a:lnTo>
                <a:lnTo>
                  <a:pt x="66073" y="129410"/>
                </a:lnTo>
                <a:lnTo>
                  <a:pt x="68614" y="135120"/>
                </a:lnTo>
                <a:lnTo>
                  <a:pt x="70520" y="138926"/>
                </a:lnTo>
                <a:lnTo>
                  <a:pt x="73061" y="141464"/>
                </a:lnTo>
                <a:lnTo>
                  <a:pt x="85420" y="168464"/>
                </a:lnTo>
                <a:lnTo>
                  <a:pt x="103318" y="189517"/>
                </a:lnTo>
                <a:lnTo>
                  <a:pt x="125147" y="203196"/>
                </a:lnTo>
                <a:lnTo>
                  <a:pt x="149299" y="208072"/>
                </a:lnTo>
                <a:lnTo>
                  <a:pt x="173074" y="202829"/>
                </a:lnTo>
                <a:lnTo>
                  <a:pt x="182680" y="196654"/>
                </a:lnTo>
                <a:lnTo>
                  <a:pt x="149299" y="196654"/>
                </a:lnTo>
                <a:lnTo>
                  <a:pt x="128066" y="192233"/>
                </a:lnTo>
                <a:lnTo>
                  <a:pt x="109036" y="179843"/>
                </a:lnTo>
                <a:lnTo>
                  <a:pt x="93461" y="160792"/>
                </a:lnTo>
                <a:lnTo>
                  <a:pt x="82591" y="136389"/>
                </a:lnTo>
                <a:lnTo>
                  <a:pt x="82591" y="135120"/>
                </a:lnTo>
                <a:lnTo>
                  <a:pt x="81320" y="133851"/>
                </a:lnTo>
                <a:lnTo>
                  <a:pt x="80050" y="133216"/>
                </a:lnTo>
                <a:lnTo>
                  <a:pt x="79415" y="131947"/>
                </a:lnTo>
                <a:lnTo>
                  <a:pt x="77509" y="127507"/>
                </a:lnTo>
                <a:lnTo>
                  <a:pt x="71791" y="116089"/>
                </a:lnTo>
                <a:lnTo>
                  <a:pt x="72426" y="111014"/>
                </a:lnTo>
                <a:lnTo>
                  <a:pt x="74968" y="110379"/>
                </a:lnTo>
                <a:lnTo>
                  <a:pt x="76238" y="109745"/>
                </a:lnTo>
                <a:lnTo>
                  <a:pt x="78144" y="107842"/>
                </a:lnTo>
                <a:lnTo>
                  <a:pt x="94026" y="107842"/>
                </a:lnTo>
                <a:lnTo>
                  <a:pt x="102287" y="89446"/>
                </a:lnTo>
                <a:lnTo>
                  <a:pt x="228595" y="89446"/>
                </a:lnTo>
                <a:lnTo>
                  <a:pt x="226828" y="64229"/>
                </a:lnTo>
                <a:lnTo>
                  <a:pt x="216326" y="32035"/>
                </a:lnTo>
                <a:lnTo>
                  <a:pt x="192005" y="8881"/>
                </a:lnTo>
                <a:lnTo>
                  <a:pt x="148029" y="0"/>
                </a:lnTo>
                <a:close/>
              </a:path>
              <a:path w="285750" h="332104">
                <a:moveTo>
                  <a:pt x="233130" y="106573"/>
                </a:moveTo>
                <a:lnTo>
                  <a:pt x="218549" y="106573"/>
                </a:lnTo>
                <a:lnTo>
                  <a:pt x="219185" y="107842"/>
                </a:lnTo>
                <a:lnTo>
                  <a:pt x="220455" y="109110"/>
                </a:lnTo>
                <a:lnTo>
                  <a:pt x="224268" y="111014"/>
                </a:lnTo>
                <a:lnTo>
                  <a:pt x="224903" y="115454"/>
                </a:lnTo>
                <a:lnTo>
                  <a:pt x="221090" y="123066"/>
                </a:lnTo>
                <a:lnTo>
                  <a:pt x="219820" y="126872"/>
                </a:lnTo>
                <a:lnTo>
                  <a:pt x="217914" y="131947"/>
                </a:lnTo>
                <a:lnTo>
                  <a:pt x="216644" y="133216"/>
                </a:lnTo>
                <a:lnTo>
                  <a:pt x="215372" y="133851"/>
                </a:lnTo>
                <a:lnTo>
                  <a:pt x="214102" y="136389"/>
                </a:lnTo>
                <a:lnTo>
                  <a:pt x="203888" y="160792"/>
                </a:lnTo>
                <a:lnTo>
                  <a:pt x="188610" y="179843"/>
                </a:lnTo>
                <a:lnTo>
                  <a:pt x="169878" y="192233"/>
                </a:lnTo>
                <a:lnTo>
                  <a:pt x="149299" y="196654"/>
                </a:lnTo>
                <a:lnTo>
                  <a:pt x="182680" y="196654"/>
                </a:lnTo>
                <a:lnTo>
                  <a:pt x="194645" y="188962"/>
                </a:lnTo>
                <a:lnTo>
                  <a:pt x="212286" y="167839"/>
                </a:lnTo>
                <a:lnTo>
                  <a:pt x="224268" y="140829"/>
                </a:lnTo>
                <a:lnTo>
                  <a:pt x="226809" y="138291"/>
                </a:lnTo>
                <a:lnTo>
                  <a:pt x="228714" y="134485"/>
                </a:lnTo>
                <a:lnTo>
                  <a:pt x="230620" y="128776"/>
                </a:lnTo>
                <a:lnTo>
                  <a:pt x="231891" y="126239"/>
                </a:lnTo>
                <a:lnTo>
                  <a:pt x="232526" y="125604"/>
                </a:lnTo>
                <a:lnTo>
                  <a:pt x="234599" y="118814"/>
                </a:lnTo>
                <a:lnTo>
                  <a:pt x="234724" y="116089"/>
                </a:lnTo>
                <a:lnTo>
                  <a:pt x="234750" y="111648"/>
                </a:lnTo>
                <a:lnTo>
                  <a:pt x="233130" y="106573"/>
                </a:lnTo>
                <a:close/>
              </a:path>
              <a:path w="285750" h="332104">
                <a:moveTo>
                  <a:pt x="229128" y="97058"/>
                </a:moveTo>
                <a:lnTo>
                  <a:pt x="195042" y="97058"/>
                </a:lnTo>
                <a:lnTo>
                  <a:pt x="200125" y="109110"/>
                </a:lnTo>
                <a:lnTo>
                  <a:pt x="200760" y="110379"/>
                </a:lnTo>
                <a:lnTo>
                  <a:pt x="201396" y="111014"/>
                </a:lnTo>
                <a:lnTo>
                  <a:pt x="203301" y="111014"/>
                </a:lnTo>
                <a:lnTo>
                  <a:pt x="218549" y="106573"/>
                </a:lnTo>
                <a:lnTo>
                  <a:pt x="233130" y="106573"/>
                </a:lnTo>
                <a:lnTo>
                  <a:pt x="232884" y="105800"/>
                </a:lnTo>
                <a:lnTo>
                  <a:pt x="229350" y="101498"/>
                </a:lnTo>
                <a:lnTo>
                  <a:pt x="229261" y="98960"/>
                </a:lnTo>
                <a:lnTo>
                  <a:pt x="229128" y="97058"/>
                </a:lnTo>
                <a:close/>
              </a:path>
              <a:path w="285750" h="332104">
                <a:moveTo>
                  <a:pt x="94026" y="107842"/>
                </a:moveTo>
                <a:lnTo>
                  <a:pt x="78144" y="107842"/>
                </a:lnTo>
                <a:lnTo>
                  <a:pt x="90850" y="109745"/>
                </a:lnTo>
                <a:lnTo>
                  <a:pt x="92121" y="109745"/>
                </a:lnTo>
                <a:lnTo>
                  <a:pt x="93391" y="109110"/>
                </a:lnTo>
                <a:lnTo>
                  <a:pt x="94026" y="107842"/>
                </a:lnTo>
                <a:close/>
              </a:path>
              <a:path w="285750" h="332104">
                <a:moveTo>
                  <a:pt x="228595" y="89446"/>
                </a:moveTo>
                <a:lnTo>
                  <a:pt x="102287" y="89446"/>
                </a:lnTo>
                <a:lnTo>
                  <a:pt x="113325" y="91824"/>
                </a:lnTo>
                <a:lnTo>
                  <a:pt x="131034" y="95155"/>
                </a:lnTo>
                <a:lnTo>
                  <a:pt x="152317" y="98009"/>
                </a:lnTo>
                <a:lnTo>
                  <a:pt x="174077" y="98960"/>
                </a:lnTo>
                <a:lnTo>
                  <a:pt x="182336" y="98960"/>
                </a:lnTo>
                <a:lnTo>
                  <a:pt x="189325" y="98327"/>
                </a:lnTo>
                <a:lnTo>
                  <a:pt x="195042" y="97058"/>
                </a:lnTo>
                <a:lnTo>
                  <a:pt x="229128" y="97058"/>
                </a:lnTo>
                <a:lnTo>
                  <a:pt x="228595" y="894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235740" y="3408553"/>
            <a:ext cx="680720" cy="680720"/>
          </a:xfrm>
          <a:custGeom>
            <a:avLst/>
            <a:gdLst/>
            <a:ahLst/>
            <a:cxnLst/>
            <a:rect l="l" t="t" r="r" b="b"/>
            <a:pathLst>
              <a:path w="680720" h="680720">
                <a:moveTo>
                  <a:pt x="340157" y="0"/>
                </a:moveTo>
                <a:lnTo>
                  <a:pt x="294000" y="3105"/>
                </a:lnTo>
                <a:lnTo>
                  <a:pt x="249730" y="12150"/>
                </a:lnTo>
                <a:lnTo>
                  <a:pt x="207752" y="26731"/>
                </a:lnTo>
                <a:lnTo>
                  <a:pt x="168473" y="46441"/>
                </a:lnTo>
                <a:lnTo>
                  <a:pt x="132297" y="70876"/>
                </a:lnTo>
                <a:lnTo>
                  <a:pt x="99629" y="99630"/>
                </a:lnTo>
                <a:lnTo>
                  <a:pt x="70875" y="132298"/>
                </a:lnTo>
                <a:lnTo>
                  <a:pt x="46441" y="168474"/>
                </a:lnTo>
                <a:lnTo>
                  <a:pt x="26731" y="207754"/>
                </a:lnTo>
                <a:lnTo>
                  <a:pt x="12150" y="249731"/>
                </a:lnTo>
                <a:lnTo>
                  <a:pt x="3105" y="294001"/>
                </a:lnTo>
                <a:lnTo>
                  <a:pt x="0" y="340158"/>
                </a:lnTo>
                <a:lnTo>
                  <a:pt x="3105" y="386316"/>
                </a:lnTo>
                <a:lnTo>
                  <a:pt x="12151" y="430587"/>
                </a:lnTo>
                <a:lnTo>
                  <a:pt x="26731" y="472564"/>
                </a:lnTo>
                <a:lnTo>
                  <a:pt x="46442" y="511844"/>
                </a:lnTo>
                <a:lnTo>
                  <a:pt x="70877" y="548020"/>
                </a:lnTo>
                <a:lnTo>
                  <a:pt x="99631" y="580688"/>
                </a:lnTo>
                <a:lnTo>
                  <a:pt x="132299" y="609442"/>
                </a:lnTo>
                <a:lnTo>
                  <a:pt x="168475" y="633876"/>
                </a:lnTo>
                <a:lnTo>
                  <a:pt x="207756" y="653587"/>
                </a:lnTo>
                <a:lnTo>
                  <a:pt x="249736" y="668167"/>
                </a:lnTo>
                <a:lnTo>
                  <a:pt x="294019" y="677213"/>
                </a:lnTo>
                <a:lnTo>
                  <a:pt x="340157" y="680317"/>
                </a:lnTo>
                <a:lnTo>
                  <a:pt x="386324" y="677212"/>
                </a:lnTo>
                <a:lnTo>
                  <a:pt x="430591" y="668166"/>
                </a:lnTo>
                <a:lnTo>
                  <a:pt x="472568" y="653585"/>
                </a:lnTo>
                <a:lnTo>
                  <a:pt x="511847" y="633875"/>
                </a:lnTo>
                <a:lnTo>
                  <a:pt x="548023" y="609440"/>
                </a:lnTo>
                <a:lnTo>
                  <a:pt x="580690" y="580687"/>
                </a:lnTo>
                <a:lnTo>
                  <a:pt x="609444" y="548019"/>
                </a:lnTo>
                <a:lnTo>
                  <a:pt x="633878" y="511842"/>
                </a:lnTo>
                <a:lnTo>
                  <a:pt x="653588" y="472563"/>
                </a:lnTo>
                <a:lnTo>
                  <a:pt x="668169" y="430585"/>
                </a:lnTo>
                <a:lnTo>
                  <a:pt x="677214" y="386315"/>
                </a:lnTo>
                <a:lnTo>
                  <a:pt x="680319" y="340158"/>
                </a:lnTo>
                <a:lnTo>
                  <a:pt x="677214" y="294001"/>
                </a:lnTo>
                <a:lnTo>
                  <a:pt x="668169" y="249731"/>
                </a:lnTo>
                <a:lnTo>
                  <a:pt x="653588" y="207754"/>
                </a:lnTo>
                <a:lnTo>
                  <a:pt x="633878" y="168474"/>
                </a:lnTo>
                <a:lnTo>
                  <a:pt x="609443" y="132298"/>
                </a:lnTo>
                <a:lnTo>
                  <a:pt x="580689" y="99630"/>
                </a:lnTo>
                <a:lnTo>
                  <a:pt x="548021" y="70876"/>
                </a:lnTo>
                <a:lnTo>
                  <a:pt x="511845" y="46441"/>
                </a:lnTo>
                <a:lnTo>
                  <a:pt x="472565" y="26731"/>
                </a:lnTo>
                <a:lnTo>
                  <a:pt x="430588" y="12150"/>
                </a:lnTo>
                <a:lnTo>
                  <a:pt x="386318" y="3105"/>
                </a:lnTo>
                <a:lnTo>
                  <a:pt x="340157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235740" y="3408553"/>
            <a:ext cx="680720" cy="680720"/>
          </a:xfrm>
          <a:custGeom>
            <a:avLst/>
            <a:gdLst/>
            <a:ahLst/>
            <a:cxnLst/>
            <a:rect l="l" t="t" r="r" b="b"/>
            <a:pathLst>
              <a:path w="680720" h="680720">
                <a:moveTo>
                  <a:pt x="0" y="340159"/>
                </a:moveTo>
                <a:lnTo>
                  <a:pt x="3105" y="294001"/>
                </a:lnTo>
                <a:lnTo>
                  <a:pt x="12150" y="249731"/>
                </a:lnTo>
                <a:lnTo>
                  <a:pt x="26731" y="207753"/>
                </a:lnTo>
                <a:lnTo>
                  <a:pt x="46441" y="168474"/>
                </a:lnTo>
                <a:lnTo>
                  <a:pt x="70876" y="132298"/>
                </a:lnTo>
                <a:lnTo>
                  <a:pt x="99630" y="99630"/>
                </a:lnTo>
                <a:lnTo>
                  <a:pt x="132298" y="70876"/>
                </a:lnTo>
                <a:lnTo>
                  <a:pt x="168474" y="46441"/>
                </a:lnTo>
                <a:lnTo>
                  <a:pt x="207753" y="26731"/>
                </a:lnTo>
                <a:lnTo>
                  <a:pt x="249731" y="12150"/>
                </a:lnTo>
                <a:lnTo>
                  <a:pt x="294001" y="3105"/>
                </a:lnTo>
                <a:lnTo>
                  <a:pt x="340159" y="0"/>
                </a:lnTo>
                <a:lnTo>
                  <a:pt x="386319" y="3105"/>
                </a:lnTo>
                <a:lnTo>
                  <a:pt x="430589" y="12150"/>
                </a:lnTo>
                <a:lnTo>
                  <a:pt x="472566" y="26731"/>
                </a:lnTo>
                <a:lnTo>
                  <a:pt x="511846" y="46441"/>
                </a:lnTo>
                <a:lnTo>
                  <a:pt x="548022" y="70876"/>
                </a:lnTo>
                <a:lnTo>
                  <a:pt x="580690" y="99630"/>
                </a:lnTo>
                <a:lnTo>
                  <a:pt x="609444" y="132298"/>
                </a:lnTo>
                <a:lnTo>
                  <a:pt x="633879" y="168474"/>
                </a:lnTo>
                <a:lnTo>
                  <a:pt x="653589" y="207753"/>
                </a:lnTo>
                <a:lnTo>
                  <a:pt x="668169" y="249731"/>
                </a:lnTo>
                <a:lnTo>
                  <a:pt x="677215" y="294001"/>
                </a:lnTo>
                <a:lnTo>
                  <a:pt x="680320" y="340159"/>
                </a:lnTo>
                <a:lnTo>
                  <a:pt x="677214" y="386317"/>
                </a:lnTo>
                <a:lnTo>
                  <a:pt x="668169" y="430587"/>
                </a:lnTo>
                <a:lnTo>
                  <a:pt x="653588" y="472564"/>
                </a:lnTo>
                <a:lnTo>
                  <a:pt x="633878" y="511844"/>
                </a:lnTo>
                <a:lnTo>
                  <a:pt x="609443" y="548020"/>
                </a:lnTo>
                <a:lnTo>
                  <a:pt x="580689" y="580688"/>
                </a:lnTo>
                <a:lnTo>
                  <a:pt x="548021" y="609442"/>
                </a:lnTo>
                <a:lnTo>
                  <a:pt x="511845" y="633876"/>
                </a:lnTo>
                <a:lnTo>
                  <a:pt x="472566" y="653587"/>
                </a:lnTo>
                <a:lnTo>
                  <a:pt x="430588" y="668167"/>
                </a:lnTo>
                <a:lnTo>
                  <a:pt x="386318" y="677213"/>
                </a:lnTo>
                <a:lnTo>
                  <a:pt x="340160" y="680318"/>
                </a:lnTo>
                <a:lnTo>
                  <a:pt x="294001" y="677212"/>
                </a:lnTo>
                <a:lnTo>
                  <a:pt x="249731" y="668167"/>
                </a:lnTo>
                <a:lnTo>
                  <a:pt x="207753" y="653586"/>
                </a:lnTo>
                <a:lnTo>
                  <a:pt x="168474" y="633876"/>
                </a:lnTo>
                <a:lnTo>
                  <a:pt x="132298" y="609441"/>
                </a:lnTo>
                <a:lnTo>
                  <a:pt x="99630" y="580687"/>
                </a:lnTo>
                <a:lnTo>
                  <a:pt x="70876" y="548019"/>
                </a:lnTo>
                <a:lnTo>
                  <a:pt x="46441" y="511843"/>
                </a:lnTo>
                <a:lnTo>
                  <a:pt x="26731" y="472564"/>
                </a:lnTo>
                <a:lnTo>
                  <a:pt x="12150" y="430586"/>
                </a:lnTo>
                <a:lnTo>
                  <a:pt x="3105" y="386316"/>
                </a:lnTo>
                <a:lnTo>
                  <a:pt x="0" y="340158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410009" y="3614820"/>
            <a:ext cx="332105" cy="267970"/>
          </a:xfrm>
          <a:custGeom>
            <a:avLst/>
            <a:gdLst/>
            <a:ahLst/>
            <a:cxnLst/>
            <a:rect l="l" t="t" r="r" b="b"/>
            <a:pathLst>
              <a:path w="332104" h="267970">
                <a:moveTo>
                  <a:pt x="328121" y="251518"/>
                </a:moveTo>
                <a:lnTo>
                  <a:pt x="17340" y="251518"/>
                </a:lnTo>
                <a:lnTo>
                  <a:pt x="13726" y="255167"/>
                </a:lnTo>
                <a:lnTo>
                  <a:pt x="13726" y="264128"/>
                </a:lnTo>
                <a:lnTo>
                  <a:pt x="17340" y="267778"/>
                </a:lnTo>
                <a:lnTo>
                  <a:pt x="328121" y="267778"/>
                </a:lnTo>
                <a:lnTo>
                  <a:pt x="331776" y="264128"/>
                </a:lnTo>
                <a:lnTo>
                  <a:pt x="331776" y="255167"/>
                </a:lnTo>
                <a:lnTo>
                  <a:pt x="328121" y="251518"/>
                </a:lnTo>
                <a:close/>
              </a:path>
              <a:path w="332104" h="267970">
                <a:moveTo>
                  <a:pt x="222004" y="103193"/>
                </a:moveTo>
                <a:lnTo>
                  <a:pt x="150050" y="103193"/>
                </a:lnTo>
                <a:lnTo>
                  <a:pt x="153583" y="187128"/>
                </a:lnTo>
                <a:lnTo>
                  <a:pt x="154923" y="189520"/>
                </a:lnTo>
                <a:lnTo>
                  <a:pt x="158497" y="191832"/>
                </a:lnTo>
                <a:lnTo>
                  <a:pt x="160040" y="192278"/>
                </a:lnTo>
                <a:lnTo>
                  <a:pt x="162599" y="192278"/>
                </a:lnTo>
                <a:lnTo>
                  <a:pt x="222004" y="103193"/>
                </a:lnTo>
                <a:close/>
              </a:path>
              <a:path w="332104" h="267970">
                <a:moveTo>
                  <a:pt x="18365" y="80741"/>
                </a:moveTo>
                <a:lnTo>
                  <a:pt x="0" y="90907"/>
                </a:lnTo>
                <a:lnTo>
                  <a:pt x="650" y="93585"/>
                </a:lnTo>
                <a:lnTo>
                  <a:pt x="2315" y="95611"/>
                </a:lnTo>
                <a:lnTo>
                  <a:pt x="32000" y="130685"/>
                </a:lnTo>
                <a:lnTo>
                  <a:pt x="25706" y="154081"/>
                </a:lnTo>
                <a:lnTo>
                  <a:pt x="33705" y="164867"/>
                </a:lnTo>
                <a:lnTo>
                  <a:pt x="48365" y="159068"/>
                </a:lnTo>
                <a:lnTo>
                  <a:pt x="49503" y="158217"/>
                </a:lnTo>
                <a:lnTo>
                  <a:pt x="67411" y="135916"/>
                </a:lnTo>
                <a:lnTo>
                  <a:pt x="150050" y="103193"/>
                </a:lnTo>
                <a:lnTo>
                  <a:pt x="222004" y="103193"/>
                </a:lnTo>
                <a:lnTo>
                  <a:pt x="225488" y="94395"/>
                </a:lnTo>
                <a:lnTo>
                  <a:pt x="50639" y="94395"/>
                </a:lnTo>
                <a:lnTo>
                  <a:pt x="30904" y="84095"/>
                </a:lnTo>
                <a:lnTo>
                  <a:pt x="24813" y="81749"/>
                </a:lnTo>
                <a:lnTo>
                  <a:pt x="18365" y="80741"/>
                </a:lnTo>
                <a:close/>
              </a:path>
              <a:path w="332104" h="267970">
                <a:moveTo>
                  <a:pt x="301928" y="0"/>
                </a:moveTo>
                <a:lnTo>
                  <a:pt x="290233" y="0"/>
                </a:lnTo>
                <a:lnTo>
                  <a:pt x="287350" y="567"/>
                </a:lnTo>
                <a:lnTo>
                  <a:pt x="50639" y="94395"/>
                </a:lnTo>
                <a:lnTo>
                  <a:pt x="225488" y="94395"/>
                </a:lnTo>
                <a:lnTo>
                  <a:pt x="235411" y="69336"/>
                </a:lnTo>
                <a:lnTo>
                  <a:pt x="307329" y="40831"/>
                </a:lnTo>
                <a:lnTo>
                  <a:pt x="311918" y="36208"/>
                </a:lnTo>
                <a:lnTo>
                  <a:pt x="316466" y="24734"/>
                </a:lnTo>
                <a:lnTo>
                  <a:pt x="316222" y="18246"/>
                </a:lnTo>
                <a:lnTo>
                  <a:pt x="313080" y="11596"/>
                </a:lnTo>
                <a:lnTo>
                  <a:pt x="309928" y="4987"/>
                </a:lnTo>
                <a:lnTo>
                  <a:pt x="301928" y="0"/>
                </a:lnTo>
                <a:close/>
              </a:path>
              <a:path w="332104" h="267970">
                <a:moveTo>
                  <a:pt x="121989" y="11596"/>
                </a:moveTo>
                <a:lnTo>
                  <a:pt x="120446" y="11758"/>
                </a:lnTo>
                <a:lnTo>
                  <a:pt x="94700" y="21936"/>
                </a:lnTo>
                <a:lnTo>
                  <a:pt x="92751" y="24490"/>
                </a:lnTo>
                <a:lnTo>
                  <a:pt x="92101" y="30491"/>
                </a:lnTo>
                <a:lnTo>
                  <a:pt x="93441" y="33411"/>
                </a:lnTo>
                <a:lnTo>
                  <a:pt x="95919" y="35073"/>
                </a:lnTo>
                <a:lnTo>
                  <a:pt x="126173" y="55712"/>
                </a:lnTo>
                <a:lnTo>
                  <a:pt x="200853" y="26112"/>
                </a:lnTo>
                <a:lnTo>
                  <a:pt x="121989" y="115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59727" y="3408553"/>
            <a:ext cx="680720" cy="680720"/>
          </a:xfrm>
          <a:custGeom>
            <a:avLst/>
            <a:gdLst/>
            <a:ahLst/>
            <a:cxnLst/>
            <a:rect l="l" t="t" r="r" b="b"/>
            <a:pathLst>
              <a:path w="680720" h="680720">
                <a:moveTo>
                  <a:pt x="340159" y="0"/>
                </a:moveTo>
                <a:lnTo>
                  <a:pt x="294001" y="3105"/>
                </a:lnTo>
                <a:lnTo>
                  <a:pt x="249731" y="12150"/>
                </a:lnTo>
                <a:lnTo>
                  <a:pt x="207753" y="26731"/>
                </a:lnTo>
                <a:lnTo>
                  <a:pt x="168474" y="46441"/>
                </a:lnTo>
                <a:lnTo>
                  <a:pt x="132298" y="70876"/>
                </a:lnTo>
                <a:lnTo>
                  <a:pt x="99630" y="99630"/>
                </a:lnTo>
                <a:lnTo>
                  <a:pt x="70876" y="132298"/>
                </a:lnTo>
                <a:lnTo>
                  <a:pt x="46441" y="168474"/>
                </a:lnTo>
                <a:lnTo>
                  <a:pt x="26731" y="207754"/>
                </a:lnTo>
                <a:lnTo>
                  <a:pt x="12150" y="249731"/>
                </a:lnTo>
                <a:lnTo>
                  <a:pt x="3105" y="294001"/>
                </a:lnTo>
                <a:lnTo>
                  <a:pt x="0" y="340158"/>
                </a:lnTo>
                <a:lnTo>
                  <a:pt x="3105" y="386316"/>
                </a:lnTo>
                <a:lnTo>
                  <a:pt x="12151" y="430587"/>
                </a:lnTo>
                <a:lnTo>
                  <a:pt x="26731" y="472564"/>
                </a:lnTo>
                <a:lnTo>
                  <a:pt x="46442" y="511844"/>
                </a:lnTo>
                <a:lnTo>
                  <a:pt x="70877" y="548020"/>
                </a:lnTo>
                <a:lnTo>
                  <a:pt x="99631" y="580688"/>
                </a:lnTo>
                <a:lnTo>
                  <a:pt x="132299" y="609442"/>
                </a:lnTo>
                <a:lnTo>
                  <a:pt x="168476" y="633876"/>
                </a:lnTo>
                <a:lnTo>
                  <a:pt x="207757" y="653587"/>
                </a:lnTo>
                <a:lnTo>
                  <a:pt x="249737" y="668167"/>
                </a:lnTo>
                <a:lnTo>
                  <a:pt x="294020" y="677213"/>
                </a:lnTo>
                <a:lnTo>
                  <a:pt x="340159" y="680317"/>
                </a:lnTo>
                <a:lnTo>
                  <a:pt x="386324" y="677212"/>
                </a:lnTo>
                <a:lnTo>
                  <a:pt x="430591" y="668166"/>
                </a:lnTo>
                <a:lnTo>
                  <a:pt x="472568" y="653585"/>
                </a:lnTo>
                <a:lnTo>
                  <a:pt x="511847" y="633875"/>
                </a:lnTo>
                <a:lnTo>
                  <a:pt x="548023" y="609440"/>
                </a:lnTo>
                <a:lnTo>
                  <a:pt x="580690" y="580687"/>
                </a:lnTo>
                <a:lnTo>
                  <a:pt x="609444" y="548019"/>
                </a:lnTo>
                <a:lnTo>
                  <a:pt x="633878" y="511842"/>
                </a:lnTo>
                <a:lnTo>
                  <a:pt x="653588" y="472563"/>
                </a:lnTo>
                <a:lnTo>
                  <a:pt x="668169" y="430585"/>
                </a:lnTo>
                <a:lnTo>
                  <a:pt x="677214" y="386315"/>
                </a:lnTo>
                <a:lnTo>
                  <a:pt x="680319" y="340158"/>
                </a:lnTo>
                <a:lnTo>
                  <a:pt x="677214" y="294001"/>
                </a:lnTo>
                <a:lnTo>
                  <a:pt x="668169" y="249731"/>
                </a:lnTo>
                <a:lnTo>
                  <a:pt x="653588" y="207754"/>
                </a:lnTo>
                <a:lnTo>
                  <a:pt x="633878" y="168474"/>
                </a:lnTo>
                <a:lnTo>
                  <a:pt x="609443" y="132298"/>
                </a:lnTo>
                <a:lnTo>
                  <a:pt x="580689" y="99630"/>
                </a:lnTo>
                <a:lnTo>
                  <a:pt x="548021" y="70876"/>
                </a:lnTo>
                <a:lnTo>
                  <a:pt x="511845" y="46441"/>
                </a:lnTo>
                <a:lnTo>
                  <a:pt x="472565" y="26731"/>
                </a:lnTo>
                <a:lnTo>
                  <a:pt x="430588" y="12150"/>
                </a:lnTo>
                <a:lnTo>
                  <a:pt x="386318" y="3105"/>
                </a:lnTo>
                <a:lnTo>
                  <a:pt x="340159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59727" y="3408553"/>
            <a:ext cx="680720" cy="680720"/>
          </a:xfrm>
          <a:custGeom>
            <a:avLst/>
            <a:gdLst/>
            <a:ahLst/>
            <a:cxnLst/>
            <a:rect l="l" t="t" r="r" b="b"/>
            <a:pathLst>
              <a:path w="680720" h="680720">
                <a:moveTo>
                  <a:pt x="0" y="340159"/>
                </a:moveTo>
                <a:lnTo>
                  <a:pt x="3105" y="294001"/>
                </a:lnTo>
                <a:lnTo>
                  <a:pt x="12150" y="249731"/>
                </a:lnTo>
                <a:lnTo>
                  <a:pt x="26731" y="207753"/>
                </a:lnTo>
                <a:lnTo>
                  <a:pt x="46441" y="168474"/>
                </a:lnTo>
                <a:lnTo>
                  <a:pt x="70876" y="132298"/>
                </a:lnTo>
                <a:lnTo>
                  <a:pt x="99630" y="99630"/>
                </a:lnTo>
                <a:lnTo>
                  <a:pt x="132298" y="70876"/>
                </a:lnTo>
                <a:lnTo>
                  <a:pt x="168474" y="46441"/>
                </a:lnTo>
                <a:lnTo>
                  <a:pt x="207753" y="26731"/>
                </a:lnTo>
                <a:lnTo>
                  <a:pt x="249731" y="12150"/>
                </a:lnTo>
                <a:lnTo>
                  <a:pt x="294001" y="3105"/>
                </a:lnTo>
                <a:lnTo>
                  <a:pt x="340159" y="0"/>
                </a:lnTo>
                <a:lnTo>
                  <a:pt x="386319" y="3105"/>
                </a:lnTo>
                <a:lnTo>
                  <a:pt x="430589" y="12150"/>
                </a:lnTo>
                <a:lnTo>
                  <a:pt x="472566" y="26731"/>
                </a:lnTo>
                <a:lnTo>
                  <a:pt x="511846" y="46441"/>
                </a:lnTo>
                <a:lnTo>
                  <a:pt x="548022" y="70876"/>
                </a:lnTo>
                <a:lnTo>
                  <a:pt x="580690" y="99630"/>
                </a:lnTo>
                <a:lnTo>
                  <a:pt x="609444" y="132298"/>
                </a:lnTo>
                <a:lnTo>
                  <a:pt x="633879" y="168474"/>
                </a:lnTo>
                <a:lnTo>
                  <a:pt x="653589" y="207753"/>
                </a:lnTo>
                <a:lnTo>
                  <a:pt x="668169" y="249731"/>
                </a:lnTo>
                <a:lnTo>
                  <a:pt x="677215" y="294001"/>
                </a:lnTo>
                <a:lnTo>
                  <a:pt x="680320" y="340159"/>
                </a:lnTo>
                <a:lnTo>
                  <a:pt x="677214" y="386317"/>
                </a:lnTo>
                <a:lnTo>
                  <a:pt x="668169" y="430587"/>
                </a:lnTo>
                <a:lnTo>
                  <a:pt x="653588" y="472564"/>
                </a:lnTo>
                <a:lnTo>
                  <a:pt x="633878" y="511844"/>
                </a:lnTo>
                <a:lnTo>
                  <a:pt x="609443" y="548020"/>
                </a:lnTo>
                <a:lnTo>
                  <a:pt x="580689" y="580688"/>
                </a:lnTo>
                <a:lnTo>
                  <a:pt x="548021" y="609442"/>
                </a:lnTo>
                <a:lnTo>
                  <a:pt x="511845" y="633876"/>
                </a:lnTo>
                <a:lnTo>
                  <a:pt x="472566" y="653587"/>
                </a:lnTo>
                <a:lnTo>
                  <a:pt x="430588" y="668167"/>
                </a:lnTo>
                <a:lnTo>
                  <a:pt x="386318" y="677213"/>
                </a:lnTo>
                <a:lnTo>
                  <a:pt x="340160" y="680318"/>
                </a:lnTo>
                <a:lnTo>
                  <a:pt x="294001" y="677212"/>
                </a:lnTo>
                <a:lnTo>
                  <a:pt x="249731" y="668167"/>
                </a:lnTo>
                <a:lnTo>
                  <a:pt x="207753" y="653586"/>
                </a:lnTo>
                <a:lnTo>
                  <a:pt x="168474" y="633876"/>
                </a:lnTo>
                <a:lnTo>
                  <a:pt x="132298" y="609441"/>
                </a:lnTo>
                <a:lnTo>
                  <a:pt x="99630" y="580687"/>
                </a:lnTo>
                <a:lnTo>
                  <a:pt x="70876" y="548019"/>
                </a:lnTo>
                <a:lnTo>
                  <a:pt x="46441" y="511843"/>
                </a:lnTo>
                <a:lnTo>
                  <a:pt x="26731" y="472564"/>
                </a:lnTo>
                <a:lnTo>
                  <a:pt x="12150" y="430586"/>
                </a:lnTo>
                <a:lnTo>
                  <a:pt x="3105" y="386316"/>
                </a:lnTo>
                <a:lnTo>
                  <a:pt x="0" y="340158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33996" y="3610551"/>
            <a:ext cx="332105" cy="276860"/>
          </a:xfrm>
          <a:custGeom>
            <a:avLst/>
            <a:gdLst/>
            <a:ahLst/>
            <a:cxnLst/>
            <a:rect l="l" t="t" r="r" b="b"/>
            <a:pathLst>
              <a:path w="332104" h="276860">
                <a:moveTo>
                  <a:pt x="130574" y="275626"/>
                </a:moveTo>
                <a:lnTo>
                  <a:pt x="128498" y="275626"/>
                </a:lnTo>
                <a:lnTo>
                  <a:pt x="128779" y="276311"/>
                </a:lnTo>
                <a:lnTo>
                  <a:pt x="130574" y="275626"/>
                </a:lnTo>
                <a:close/>
              </a:path>
              <a:path w="332104" h="276860">
                <a:moveTo>
                  <a:pt x="127128" y="147257"/>
                </a:moveTo>
                <a:lnTo>
                  <a:pt x="3549" y="159233"/>
                </a:lnTo>
                <a:lnTo>
                  <a:pt x="0" y="163090"/>
                </a:lnTo>
                <a:lnTo>
                  <a:pt x="0" y="260541"/>
                </a:lnTo>
                <a:lnTo>
                  <a:pt x="3549" y="264398"/>
                </a:lnTo>
                <a:lnTo>
                  <a:pt x="124886" y="276156"/>
                </a:lnTo>
                <a:lnTo>
                  <a:pt x="126505" y="276156"/>
                </a:lnTo>
                <a:lnTo>
                  <a:pt x="127533" y="275969"/>
                </a:lnTo>
                <a:lnTo>
                  <a:pt x="128498" y="275626"/>
                </a:lnTo>
                <a:lnTo>
                  <a:pt x="130574" y="275626"/>
                </a:lnTo>
                <a:lnTo>
                  <a:pt x="178539" y="257337"/>
                </a:lnTo>
                <a:lnTo>
                  <a:pt x="116352" y="257337"/>
                </a:lnTo>
                <a:lnTo>
                  <a:pt x="18249" y="247820"/>
                </a:lnTo>
                <a:lnTo>
                  <a:pt x="18249" y="175812"/>
                </a:lnTo>
                <a:lnTo>
                  <a:pt x="116352" y="166295"/>
                </a:lnTo>
                <a:lnTo>
                  <a:pt x="134603" y="166295"/>
                </a:lnTo>
                <a:lnTo>
                  <a:pt x="134603" y="153883"/>
                </a:lnTo>
                <a:lnTo>
                  <a:pt x="133513" y="151489"/>
                </a:lnTo>
                <a:lnTo>
                  <a:pt x="129682" y="148066"/>
                </a:lnTo>
                <a:lnTo>
                  <a:pt x="127128" y="147257"/>
                </a:lnTo>
                <a:close/>
              </a:path>
              <a:path w="332104" h="276860">
                <a:moveTo>
                  <a:pt x="197935" y="0"/>
                </a:moveTo>
                <a:lnTo>
                  <a:pt x="169333" y="5701"/>
                </a:lnTo>
                <a:lnTo>
                  <a:pt x="151978" y="19302"/>
                </a:lnTo>
                <a:lnTo>
                  <a:pt x="143150" y="35544"/>
                </a:lnTo>
                <a:lnTo>
                  <a:pt x="140127" y="49171"/>
                </a:lnTo>
                <a:lnTo>
                  <a:pt x="137184" y="52856"/>
                </a:lnTo>
                <a:lnTo>
                  <a:pt x="132531" y="61857"/>
                </a:lnTo>
                <a:lnTo>
                  <a:pt x="132440" y="73091"/>
                </a:lnTo>
                <a:lnTo>
                  <a:pt x="143179" y="83477"/>
                </a:lnTo>
                <a:lnTo>
                  <a:pt x="143464" y="88165"/>
                </a:lnTo>
                <a:lnTo>
                  <a:pt x="145461" y="99711"/>
                </a:lnTo>
                <a:lnTo>
                  <a:pt x="150880" y="114337"/>
                </a:lnTo>
                <a:lnTo>
                  <a:pt x="161432" y="128263"/>
                </a:lnTo>
                <a:lnTo>
                  <a:pt x="162679" y="129680"/>
                </a:lnTo>
                <a:lnTo>
                  <a:pt x="163842" y="133624"/>
                </a:lnTo>
                <a:lnTo>
                  <a:pt x="161050" y="139639"/>
                </a:lnTo>
                <a:lnTo>
                  <a:pt x="150448" y="147257"/>
                </a:lnTo>
                <a:lnTo>
                  <a:pt x="150526" y="147506"/>
                </a:lnTo>
                <a:lnTo>
                  <a:pt x="151527" y="150188"/>
                </a:lnTo>
                <a:lnTo>
                  <a:pt x="152212" y="153236"/>
                </a:lnTo>
                <a:lnTo>
                  <a:pt x="152212" y="205767"/>
                </a:lnTo>
                <a:lnTo>
                  <a:pt x="202234" y="213573"/>
                </a:lnTo>
                <a:lnTo>
                  <a:pt x="210783" y="216379"/>
                </a:lnTo>
                <a:lnTo>
                  <a:pt x="217784" y="221605"/>
                </a:lnTo>
                <a:lnTo>
                  <a:pt x="222742" y="228732"/>
                </a:lnTo>
                <a:lnTo>
                  <a:pt x="225159" y="237242"/>
                </a:lnTo>
                <a:lnTo>
                  <a:pt x="224922" y="244564"/>
                </a:lnTo>
                <a:lnTo>
                  <a:pt x="222725" y="251382"/>
                </a:lnTo>
                <a:lnTo>
                  <a:pt x="218794" y="257365"/>
                </a:lnTo>
                <a:lnTo>
                  <a:pt x="213353" y="262185"/>
                </a:lnTo>
                <a:lnTo>
                  <a:pt x="331774" y="262185"/>
                </a:lnTo>
                <a:lnTo>
                  <a:pt x="331774" y="211801"/>
                </a:lnTo>
                <a:lnTo>
                  <a:pt x="329399" y="189379"/>
                </a:lnTo>
                <a:lnTo>
                  <a:pt x="324175" y="177865"/>
                </a:lnTo>
                <a:lnTo>
                  <a:pt x="318950" y="173623"/>
                </a:lnTo>
                <a:lnTo>
                  <a:pt x="316575" y="173017"/>
                </a:lnTo>
                <a:lnTo>
                  <a:pt x="264840" y="155103"/>
                </a:lnTo>
                <a:lnTo>
                  <a:pt x="240840" y="144624"/>
                </a:lnTo>
                <a:lnTo>
                  <a:pt x="232529" y="136096"/>
                </a:lnTo>
                <a:lnTo>
                  <a:pt x="232773" y="130362"/>
                </a:lnTo>
                <a:lnTo>
                  <a:pt x="234440" y="128263"/>
                </a:lnTo>
                <a:lnTo>
                  <a:pt x="244992" y="114337"/>
                </a:lnTo>
                <a:lnTo>
                  <a:pt x="250411" y="99711"/>
                </a:lnTo>
                <a:lnTo>
                  <a:pt x="252407" y="88165"/>
                </a:lnTo>
                <a:lnTo>
                  <a:pt x="252693" y="83477"/>
                </a:lnTo>
                <a:lnTo>
                  <a:pt x="263427" y="73091"/>
                </a:lnTo>
                <a:lnTo>
                  <a:pt x="263325" y="61857"/>
                </a:lnTo>
                <a:lnTo>
                  <a:pt x="258663" y="52856"/>
                </a:lnTo>
                <a:lnTo>
                  <a:pt x="255714" y="49171"/>
                </a:lnTo>
                <a:lnTo>
                  <a:pt x="253169" y="35544"/>
                </a:lnTo>
                <a:lnTo>
                  <a:pt x="245116" y="19302"/>
                </a:lnTo>
                <a:lnTo>
                  <a:pt x="227918" y="5701"/>
                </a:lnTo>
                <a:lnTo>
                  <a:pt x="197935" y="0"/>
                </a:lnTo>
                <a:close/>
              </a:path>
              <a:path w="332104" h="276860">
                <a:moveTo>
                  <a:pt x="134603" y="166295"/>
                </a:moveTo>
                <a:lnTo>
                  <a:pt x="116352" y="166295"/>
                </a:lnTo>
                <a:lnTo>
                  <a:pt x="116352" y="257337"/>
                </a:lnTo>
                <a:lnTo>
                  <a:pt x="178539" y="257337"/>
                </a:lnTo>
                <a:lnTo>
                  <a:pt x="184984" y="254880"/>
                </a:lnTo>
                <a:lnTo>
                  <a:pt x="134603" y="254880"/>
                </a:lnTo>
                <a:lnTo>
                  <a:pt x="134603" y="239172"/>
                </a:lnTo>
                <a:lnTo>
                  <a:pt x="207638" y="239172"/>
                </a:lnTo>
                <a:lnTo>
                  <a:pt x="207199" y="235129"/>
                </a:lnTo>
                <a:lnTo>
                  <a:pt x="204053" y="231894"/>
                </a:lnTo>
                <a:lnTo>
                  <a:pt x="134603" y="221038"/>
                </a:lnTo>
                <a:lnTo>
                  <a:pt x="134603" y="166295"/>
                </a:lnTo>
                <a:close/>
              </a:path>
              <a:path w="332104" h="276860">
                <a:moveTo>
                  <a:pt x="207638" y="239172"/>
                </a:moveTo>
                <a:lnTo>
                  <a:pt x="134603" y="239172"/>
                </a:lnTo>
                <a:lnTo>
                  <a:pt x="163816" y="243744"/>
                </a:lnTo>
                <a:lnTo>
                  <a:pt x="134603" y="254880"/>
                </a:lnTo>
                <a:lnTo>
                  <a:pt x="184984" y="254880"/>
                </a:lnTo>
                <a:lnTo>
                  <a:pt x="205704" y="246979"/>
                </a:lnTo>
                <a:lnTo>
                  <a:pt x="208071" y="243154"/>
                </a:lnTo>
                <a:lnTo>
                  <a:pt x="207638" y="2391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97732" y="3408553"/>
            <a:ext cx="680720" cy="680720"/>
          </a:xfrm>
          <a:custGeom>
            <a:avLst/>
            <a:gdLst/>
            <a:ahLst/>
            <a:cxnLst/>
            <a:rect l="l" t="t" r="r" b="b"/>
            <a:pathLst>
              <a:path w="680720" h="680720">
                <a:moveTo>
                  <a:pt x="340159" y="0"/>
                </a:moveTo>
                <a:lnTo>
                  <a:pt x="294001" y="3105"/>
                </a:lnTo>
                <a:lnTo>
                  <a:pt x="249731" y="12150"/>
                </a:lnTo>
                <a:lnTo>
                  <a:pt x="207753" y="26731"/>
                </a:lnTo>
                <a:lnTo>
                  <a:pt x="168474" y="46441"/>
                </a:lnTo>
                <a:lnTo>
                  <a:pt x="132298" y="70876"/>
                </a:lnTo>
                <a:lnTo>
                  <a:pt x="99630" y="99630"/>
                </a:lnTo>
                <a:lnTo>
                  <a:pt x="70876" y="132298"/>
                </a:lnTo>
                <a:lnTo>
                  <a:pt x="46441" y="168474"/>
                </a:lnTo>
                <a:lnTo>
                  <a:pt x="26731" y="207754"/>
                </a:lnTo>
                <a:lnTo>
                  <a:pt x="12150" y="249731"/>
                </a:lnTo>
                <a:lnTo>
                  <a:pt x="3105" y="294001"/>
                </a:lnTo>
                <a:lnTo>
                  <a:pt x="0" y="340158"/>
                </a:lnTo>
                <a:lnTo>
                  <a:pt x="3105" y="386316"/>
                </a:lnTo>
                <a:lnTo>
                  <a:pt x="12151" y="430587"/>
                </a:lnTo>
                <a:lnTo>
                  <a:pt x="26731" y="472564"/>
                </a:lnTo>
                <a:lnTo>
                  <a:pt x="46442" y="511844"/>
                </a:lnTo>
                <a:lnTo>
                  <a:pt x="70877" y="548020"/>
                </a:lnTo>
                <a:lnTo>
                  <a:pt x="99631" y="580688"/>
                </a:lnTo>
                <a:lnTo>
                  <a:pt x="132299" y="609442"/>
                </a:lnTo>
                <a:lnTo>
                  <a:pt x="168476" y="633876"/>
                </a:lnTo>
                <a:lnTo>
                  <a:pt x="207757" y="653587"/>
                </a:lnTo>
                <a:lnTo>
                  <a:pt x="249737" y="668167"/>
                </a:lnTo>
                <a:lnTo>
                  <a:pt x="294020" y="677213"/>
                </a:lnTo>
                <a:lnTo>
                  <a:pt x="340159" y="680317"/>
                </a:lnTo>
                <a:lnTo>
                  <a:pt x="386324" y="677212"/>
                </a:lnTo>
                <a:lnTo>
                  <a:pt x="430591" y="668166"/>
                </a:lnTo>
                <a:lnTo>
                  <a:pt x="472568" y="653585"/>
                </a:lnTo>
                <a:lnTo>
                  <a:pt x="511847" y="633875"/>
                </a:lnTo>
                <a:lnTo>
                  <a:pt x="548023" y="609440"/>
                </a:lnTo>
                <a:lnTo>
                  <a:pt x="580690" y="580687"/>
                </a:lnTo>
                <a:lnTo>
                  <a:pt x="609444" y="548019"/>
                </a:lnTo>
                <a:lnTo>
                  <a:pt x="633878" y="511842"/>
                </a:lnTo>
                <a:lnTo>
                  <a:pt x="653588" y="472563"/>
                </a:lnTo>
                <a:lnTo>
                  <a:pt x="668169" y="430585"/>
                </a:lnTo>
                <a:lnTo>
                  <a:pt x="677214" y="386315"/>
                </a:lnTo>
                <a:lnTo>
                  <a:pt x="680321" y="340158"/>
                </a:lnTo>
                <a:lnTo>
                  <a:pt x="677215" y="294001"/>
                </a:lnTo>
                <a:lnTo>
                  <a:pt x="668170" y="249731"/>
                </a:lnTo>
                <a:lnTo>
                  <a:pt x="653589" y="207754"/>
                </a:lnTo>
                <a:lnTo>
                  <a:pt x="633879" y="168474"/>
                </a:lnTo>
                <a:lnTo>
                  <a:pt x="609444" y="132298"/>
                </a:lnTo>
                <a:lnTo>
                  <a:pt x="580690" y="99630"/>
                </a:lnTo>
                <a:lnTo>
                  <a:pt x="548022" y="70876"/>
                </a:lnTo>
                <a:lnTo>
                  <a:pt x="511846" y="46441"/>
                </a:lnTo>
                <a:lnTo>
                  <a:pt x="472567" y="26731"/>
                </a:lnTo>
                <a:lnTo>
                  <a:pt x="430589" y="12150"/>
                </a:lnTo>
                <a:lnTo>
                  <a:pt x="386319" y="3105"/>
                </a:lnTo>
                <a:lnTo>
                  <a:pt x="34015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197732" y="3408553"/>
            <a:ext cx="680720" cy="680720"/>
          </a:xfrm>
          <a:custGeom>
            <a:avLst/>
            <a:gdLst/>
            <a:ahLst/>
            <a:cxnLst/>
            <a:rect l="l" t="t" r="r" b="b"/>
            <a:pathLst>
              <a:path w="680720" h="680720">
                <a:moveTo>
                  <a:pt x="0" y="340159"/>
                </a:moveTo>
                <a:lnTo>
                  <a:pt x="3105" y="294001"/>
                </a:lnTo>
                <a:lnTo>
                  <a:pt x="12150" y="249731"/>
                </a:lnTo>
                <a:lnTo>
                  <a:pt x="26731" y="207753"/>
                </a:lnTo>
                <a:lnTo>
                  <a:pt x="46441" y="168474"/>
                </a:lnTo>
                <a:lnTo>
                  <a:pt x="70876" y="132298"/>
                </a:lnTo>
                <a:lnTo>
                  <a:pt x="99630" y="99630"/>
                </a:lnTo>
                <a:lnTo>
                  <a:pt x="132298" y="70876"/>
                </a:lnTo>
                <a:lnTo>
                  <a:pt x="168474" y="46441"/>
                </a:lnTo>
                <a:lnTo>
                  <a:pt x="207753" y="26731"/>
                </a:lnTo>
                <a:lnTo>
                  <a:pt x="249731" y="12150"/>
                </a:lnTo>
                <a:lnTo>
                  <a:pt x="294001" y="3105"/>
                </a:lnTo>
                <a:lnTo>
                  <a:pt x="340159" y="0"/>
                </a:lnTo>
                <a:lnTo>
                  <a:pt x="386319" y="3105"/>
                </a:lnTo>
                <a:lnTo>
                  <a:pt x="430589" y="12150"/>
                </a:lnTo>
                <a:lnTo>
                  <a:pt x="472566" y="26731"/>
                </a:lnTo>
                <a:lnTo>
                  <a:pt x="511846" y="46441"/>
                </a:lnTo>
                <a:lnTo>
                  <a:pt x="548022" y="70876"/>
                </a:lnTo>
                <a:lnTo>
                  <a:pt x="580690" y="99630"/>
                </a:lnTo>
                <a:lnTo>
                  <a:pt x="609444" y="132298"/>
                </a:lnTo>
                <a:lnTo>
                  <a:pt x="633879" y="168474"/>
                </a:lnTo>
                <a:lnTo>
                  <a:pt x="653589" y="207753"/>
                </a:lnTo>
                <a:lnTo>
                  <a:pt x="668169" y="249731"/>
                </a:lnTo>
                <a:lnTo>
                  <a:pt x="677215" y="294001"/>
                </a:lnTo>
                <a:lnTo>
                  <a:pt x="680320" y="340159"/>
                </a:lnTo>
                <a:lnTo>
                  <a:pt x="677214" y="386317"/>
                </a:lnTo>
                <a:lnTo>
                  <a:pt x="668169" y="430587"/>
                </a:lnTo>
                <a:lnTo>
                  <a:pt x="653588" y="472564"/>
                </a:lnTo>
                <a:lnTo>
                  <a:pt x="633878" y="511844"/>
                </a:lnTo>
                <a:lnTo>
                  <a:pt x="609443" y="548020"/>
                </a:lnTo>
                <a:lnTo>
                  <a:pt x="580689" y="580688"/>
                </a:lnTo>
                <a:lnTo>
                  <a:pt x="548021" y="609442"/>
                </a:lnTo>
                <a:lnTo>
                  <a:pt x="511845" y="633876"/>
                </a:lnTo>
                <a:lnTo>
                  <a:pt x="472566" y="653587"/>
                </a:lnTo>
                <a:lnTo>
                  <a:pt x="430588" y="668167"/>
                </a:lnTo>
                <a:lnTo>
                  <a:pt x="386318" y="677213"/>
                </a:lnTo>
                <a:lnTo>
                  <a:pt x="340160" y="680318"/>
                </a:lnTo>
                <a:lnTo>
                  <a:pt x="294001" y="677212"/>
                </a:lnTo>
                <a:lnTo>
                  <a:pt x="249731" y="668167"/>
                </a:lnTo>
                <a:lnTo>
                  <a:pt x="207753" y="653586"/>
                </a:lnTo>
                <a:lnTo>
                  <a:pt x="168474" y="633876"/>
                </a:lnTo>
                <a:lnTo>
                  <a:pt x="132298" y="609441"/>
                </a:lnTo>
                <a:lnTo>
                  <a:pt x="99630" y="580687"/>
                </a:lnTo>
                <a:lnTo>
                  <a:pt x="70876" y="548019"/>
                </a:lnTo>
                <a:lnTo>
                  <a:pt x="46441" y="511843"/>
                </a:lnTo>
                <a:lnTo>
                  <a:pt x="26731" y="472564"/>
                </a:lnTo>
                <a:lnTo>
                  <a:pt x="12150" y="430586"/>
                </a:lnTo>
                <a:lnTo>
                  <a:pt x="3105" y="386316"/>
                </a:lnTo>
                <a:lnTo>
                  <a:pt x="0" y="340158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72002" y="3609352"/>
            <a:ext cx="332105" cy="278765"/>
          </a:xfrm>
          <a:custGeom>
            <a:avLst/>
            <a:gdLst/>
            <a:ahLst/>
            <a:cxnLst/>
            <a:rect l="l" t="t" r="r" b="b"/>
            <a:pathLst>
              <a:path w="332104" h="278764">
                <a:moveTo>
                  <a:pt x="165888" y="0"/>
                </a:moveTo>
                <a:lnTo>
                  <a:pt x="121652" y="7108"/>
                </a:lnTo>
                <a:lnTo>
                  <a:pt x="83131" y="26910"/>
                </a:lnTo>
                <a:lnTo>
                  <a:pt x="52589" y="57120"/>
                </a:lnTo>
                <a:lnTo>
                  <a:pt x="32291" y="95449"/>
                </a:lnTo>
                <a:lnTo>
                  <a:pt x="24503" y="139613"/>
                </a:lnTo>
                <a:lnTo>
                  <a:pt x="14684" y="144456"/>
                </a:lnTo>
                <a:lnTo>
                  <a:pt x="6926" y="152094"/>
                </a:lnTo>
                <a:lnTo>
                  <a:pt x="1831" y="161921"/>
                </a:lnTo>
                <a:lnTo>
                  <a:pt x="0" y="173328"/>
                </a:lnTo>
                <a:lnTo>
                  <a:pt x="0" y="243611"/>
                </a:lnTo>
                <a:lnTo>
                  <a:pt x="2674" y="257264"/>
                </a:lnTo>
                <a:lnTo>
                  <a:pt x="9967" y="268421"/>
                </a:lnTo>
                <a:lnTo>
                  <a:pt x="20784" y="275948"/>
                </a:lnTo>
                <a:lnTo>
                  <a:pt x="34027" y="278709"/>
                </a:lnTo>
                <a:lnTo>
                  <a:pt x="60952" y="278709"/>
                </a:lnTo>
                <a:lnTo>
                  <a:pt x="60987" y="143763"/>
                </a:lnTo>
                <a:lnTo>
                  <a:pt x="61103" y="142899"/>
                </a:lnTo>
                <a:lnTo>
                  <a:pt x="69374" y="101060"/>
                </a:lnTo>
                <a:lnTo>
                  <a:pt x="91851" y="67558"/>
                </a:lnTo>
                <a:lnTo>
                  <a:pt x="125156" y="44949"/>
                </a:lnTo>
                <a:lnTo>
                  <a:pt x="165888" y="36653"/>
                </a:lnTo>
                <a:lnTo>
                  <a:pt x="258422" y="36653"/>
                </a:lnTo>
                <a:lnTo>
                  <a:pt x="248577" y="26910"/>
                </a:lnTo>
                <a:lnTo>
                  <a:pt x="210081" y="7108"/>
                </a:lnTo>
                <a:lnTo>
                  <a:pt x="165888" y="0"/>
                </a:lnTo>
                <a:close/>
              </a:path>
              <a:path w="332104" h="278764">
                <a:moveTo>
                  <a:pt x="258422" y="36653"/>
                </a:moveTo>
                <a:lnTo>
                  <a:pt x="165888" y="36653"/>
                </a:lnTo>
                <a:lnTo>
                  <a:pt x="206570" y="44949"/>
                </a:lnTo>
                <a:lnTo>
                  <a:pt x="239849" y="67558"/>
                </a:lnTo>
                <a:lnTo>
                  <a:pt x="262317" y="101060"/>
                </a:lnTo>
                <a:lnTo>
                  <a:pt x="270564" y="142034"/>
                </a:lnTo>
                <a:lnTo>
                  <a:pt x="270650" y="143763"/>
                </a:lnTo>
                <a:lnTo>
                  <a:pt x="270702" y="144023"/>
                </a:lnTo>
                <a:lnTo>
                  <a:pt x="270823" y="278709"/>
                </a:lnTo>
                <a:lnTo>
                  <a:pt x="297750" y="278709"/>
                </a:lnTo>
                <a:lnTo>
                  <a:pt x="310993" y="275948"/>
                </a:lnTo>
                <a:lnTo>
                  <a:pt x="321808" y="268421"/>
                </a:lnTo>
                <a:lnTo>
                  <a:pt x="329101" y="257264"/>
                </a:lnTo>
                <a:lnTo>
                  <a:pt x="331776" y="243611"/>
                </a:lnTo>
                <a:lnTo>
                  <a:pt x="331776" y="173328"/>
                </a:lnTo>
                <a:lnTo>
                  <a:pt x="329930" y="161909"/>
                </a:lnTo>
                <a:lnTo>
                  <a:pt x="324806" y="152062"/>
                </a:lnTo>
                <a:lnTo>
                  <a:pt x="317019" y="144419"/>
                </a:lnTo>
                <a:lnTo>
                  <a:pt x="307187" y="139613"/>
                </a:lnTo>
                <a:lnTo>
                  <a:pt x="299399" y="95449"/>
                </a:lnTo>
                <a:lnTo>
                  <a:pt x="279106" y="57120"/>
                </a:lnTo>
                <a:lnTo>
                  <a:pt x="258422" y="36653"/>
                </a:lnTo>
                <a:close/>
              </a:path>
              <a:path w="332104" h="278764">
                <a:moveTo>
                  <a:pt x="91434" y="140674"/>
                </a:moveTo>
                <a:lnTo>
                  <a:pt x="77928" y="140674"/>
                </a:lnTo>
                <a:lnTo>
                  <a:pt x="72472" y="146119"/>
                </a:lnTo>
                <a:lnTo>
                  <a:pt x="72472" y="273108"/>
                </a:lnTo>
                <a:lnTo>
                  <a:pt x="77928" y="278554"/>
                </a:lnTo>
                <a:lnTo>
                  <a:pt x="91434" y="278554"/>
                </a:lnTo>
                <a:lnTo>
                  <a:pt x="96889" y="273108"/>
                </a:lnTo>
                <a:lnTo>
                  <a:pt x="96889" y="146119"/>
                </a:lnTo>
                <a:lnTo>
                  <a:pt x="91434" y="140674"/>
                </a:lnTo>
                <a:close/>
              </a:path>
              <a:path w="332104" h="278764">
                <a:moveTo>
                  <a:pt x="253848" y="140674"/>
                </a:moveTo>
                <a:lnTo>
                  <a:pt x="240342" y="140674"/>
                </a:lnTo>
                <a:lnTo>
                  <a:pt x="234887" y="146119"/>
                </a:lnTo>
                <a:lnTo>
                  <a:pt x="234887" y="273108"/>
                </a:lnTo>
                <a:lnTo>
                  <a:pt x="240342" y="278554"/>
                </a:lnTo>
                <a:lnTo>
                  <a:pt x="253848" y="278554"/>
                </a:lnTo>
                <a:lnTo>
                  <a:pt x="259303" y="273108"/>
                </a:lnTo>
                <a:lnTo>
                  <a:pt x="259303" y="146119"/>
                </a:lnTo>
                <a:lnTo>
                  <a:pt x="253848" y="1406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617217" y="4180332"/>
            <a:ext cx="1701800" cy="1249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900" b="1" dirty="0">
                <a:latin typeface="微软雅黑"/>
                <a:cs typeface="微软雅黑"/>
              </a:rPr>
              <a:t>管理成本</a:t>
            </a:r>
            <a:r>
              <a:rPr sz="2600" b="1" dirty="0">
                <a:solidFill>
                  <a:srgbClr val="C00000"/>
                </a:solidFill>
                <a:latin typeface="微软雅黑"/>
                <a:cs typeface="微软雅黑"/>
              </a:rPr>
              <a:t>低</a:t>
            </a:r>
            <a:endParaRPr sz="2600">
              <a:latin typeface="微软雅黑"/>
              <a:cs typeface="微软雅黑"/>
            </a:endParaRPr>
          </a:p>
          <a:p>
            <a:pPr marL="12700" marR="5080" algn="ctr">
              <a:lnSpc>
                <a:spcPct val="148200"/>
              </a:lnSpc>
              <a:spcBef>
                <a:spcPts val="645"/>
              </a:spcBef>
            </a:pPr>
            <a:r>
              <a:rPr sz="1100" dirty="0">
                <a:latin typeface="微软雅黑"/>
                <a:cs typeface="微软雅黑"/>
              </a:rPr>
              <a:t>切换时不需要投入太多的人 力物力，消除了人工操作潜 在的风险。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53143" y="4180332"/>
            <a:ext cx="1701800" cy="1008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微软雅黑"/>
                <a:cs typeface="微软雅黑"/>
              </a:rPr>
              <a:t>切换速度</a:t>
            </a:r>
            <a:r>
              <a:rPr sz="2600" b="1" dirty="0">
                <a:solidFill>
                  <a:srgbClr val="C00000"/>
                </a:solidFill>
                <a:latin typeface="微软雅黑"/>
                <a:cs typeface="微软雅黑"/>
              </a:rPr>
              <a:t>快</a:t>
            </a:r>
            <a:endParaRPr sz="2600">
              <a:latin typeface="微软雅黑"/>
              <a:cs typeface="微软雅黑"/>
            </a:endParaRPr>
          </a:p>
          <a:p>
            <a:pPr marL="12065" marR="5080" algn="ctr">
              <a:lnSpc>
                <a:spcPct val="152700"/>
              </a:lnSpc>
              <a:spcBef>
                <a:spcPts val="585"/>
              </a:spcBef>
            </a:pPr>
            <a:r>
              <a:rPr sz="1100" dirty="0">
                <a:latin typeface="微软雅黑"/>
                <a:cs typeface="微软雅黑"/>
              </a:rPr>
              <a:t>无需繁琐的操作，一键自动 化切换。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89070" y="4180332"/>
            <a:ext cx="1701800" cy="1249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微软雅黑"/>
                <a:cs typeface="微软雅黑"/>
              </a:rPr>
              <a:t>用户体验</a:t>
            </a:r>
            <a:r>
              <a:rPr sz="2600" b="1" dirty="0">
                <a:solidFill>
                  <a:srgbClr val="C00000"/>
                </a:solidFill>
                <a:latin typeface="微软雅黑"/>
                <a:cs typeface="微软雅黑"/>
              </a:rPr>
              <a:t>好</a:t>
            </a:r>
            <a:endParaRPr sz="2600">
              <a:latin typeface="微软雅黑"/>
              <a:cs typeface="微软雅黑"/>
            </a:endParaRPr>
          </a:p>
          <a:p>
            <a:pPr marL="12700" marR="5080" algn="ctr">
              <a:lnSpc>
                <a:spcPct val="148200"/>
              </a:lnSpc>
              <a:spcBef>
                <a:spcPts val="645"/>
              </a:spcBef>
            </a:pPr>
            <a:r>
              <a:rPr sz="1100" dirty="0">
                <a:latin typeface="微软雅黑"/>
                <a:cs typeface="微软雅黑"/>
              </a:rPr>
              <a:t>全图形化界面，用户无需通 过复杂的命令或脚本，操作 简单。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724997" y="4180332"/>
            <a:ext cx="1701800" cy="1008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微软雅黑"/>
                <a:cs typeface="微软雅黑"/>
              </a:rPr>
              <a:t>投资回报</a:t>
            </a:r>
            <a:r>
              <a:rPr sz="2600" b="1" dirty="0">
                <a:solidFill>
                  <a:srgbClr val="C00000"/>
                </a:solidFill>
                <a:latin typeface="微软雅黑"/>
                <a:cs typeface="微软雅黑"/>
              </a:rPr>
              <a:t>高</a:t>
            </a:r>
            <a:endParaRPr sz="2600">
              <a:latin typeface="微软雅黑"/>
              <a:cs typeface="微软雅黑"/>
            </a:endParaRPr>
          </a:p>
          <a:p>
            <a:pPr marL="12065" marR="5080" algn="ctr">
              <a:lnSpc>
                <a:spcPct val="152700"/>
              </a:lnSpc>
              <a:spcBef>
                <a:spcPts val="585"/>
              </a:spcBef>
            </a:pPr>
            <a:r>
              <a:rPr sz="1100" dirty="0">
                <a:latin typeface="微软雅黑"/>
                <a:cs typeface="微软雅黑"/>
              </a:rPr>
              <a:t>一套系统，支持所有业务系 统的切换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486081" y="4191756"/>
            <a:ext cx="0" cy="1951989"/>
          </a:xfrm>
          <a:custGeom>
            <a:avLst/>
            <a:gdLst/>
            <a:ahLst/>
            <a:cxnLst/>
            <a:rect l="l" t="t" r="r" b="b"/>
            <a:pathLst>
              <a:path h="1951989">
                <a:moveTo>
                  <a:pt x="0" y="0"/>
                </a:moveTo>
                <a:lnTo>
                  <a:pt x="1" y="1951868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22006" y="4191756"/>
            <a:ext cx="0" cy="1951989"/>
          </a:xfrm>
          <a:custGeom>
            <a:avLst/>
            <a:gdLst/>
            <a:ahLst/>
            <a:cxnLst/>
            <a:rect l="l" t="t" r="r" b="b"/>
            <a:pathLst>
              <a:path h="1951989">
                <a:moveTo>
                  <a:pt x="0" y="0"/>
                </a:moveTo>
                <a:lnTo>
                  <a:pt x="1" y="1951868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557933" y="4191756"/>
            <a:ext cx="0" cy="1951989"/>
          </a:xfrm>
          <a:custGeom>
            <a:avLst/>
            <a:gdLst/>
            <a:ahLst/>
            <a:cxnLst/>
            <a:rect l="l" t="t" r="r" b="b"/>
            <a:pathLst>
              <a:path h="1951989">
                <a:moveTo>
                  <a:pt x="0" y="0"/>
                </a:moveTo>
                <a:lnTo>
                  <a:pt x="1" y="1951868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1531" y="1599916"/>
            <a:ext cx="2858659" cy="422782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014843" y="90423"/>
            <a:ext cx="492633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微软雅黑"/>
                <a:cs typeface="微软雅黑"/>
              </a:rPr>
              <a:t>案例：绍兴银行切换案例</a:t>
            </a:r>
            <a:r>
              <a:rPr sz="2500" spc="-5" dirty="0">
                <a:latin typeface="微软雅黑"/>
                <a:cs typeface="微软雅黑"/>
              </a:rPr>
              <a:t>-</a:t>
            </a:r>
            <a:r>
              <a:rPr sz="2500" dirty="0">
                <a:latin typeface="微软雅黑"/>
                <a:cs typeface="微软雅黑"/>
              </a:rPr>
              <a:t>项目价值</a:t>
            </a:r>
            <a:endParaRPr sz="2500">
              <a:latin typeface="微软雅黑"/>
              <a:cs typeface="微软雅黑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xfrm>
            <a:off x="1853773" y="6525548"/>
            <a:ext cx="1809750" cy="206467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endParaRPr spc="-5" dirty="0"/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xfrm>
            <a:off x="11318033" y="6516404"/>
            <a:ext cx="622300" cy="206467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/>
              <a:t>— </a:t>
            </a:r>
            <a:fld id="{81D60167-4931-47E6-BA6A-407CBD079E47}" type="slidenum">
              <a:rPr dirty="0"/>
              <a:t>38</a:t>
            </a:fld>
            <a:r>
              <a:rPr spc="-105" dirty="0"/>
              <a:t> </a:t>
            </a:r>
            <a:r>
              <a:rPr dirty="0"/>
              <a:t>—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50652" y="6516491"/>
            <a:ext cx="1362710" cy="21672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endParaRPr sz="12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4637" y="4823460"/>
            <a:ext cx="5546725" cy="1308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240">
              <a:lnSpc>
                <a:spcPct val="148600"/>
              </a:lnSpc>
              <a:spcBef>
                <a:spcPts val="100"/>
              </a:spcBef>
            </a:pPr>
            <a:r>
              <a:rPr sz="1400" dirty="0">
                <a:latin typeface="微软雅黑"/>
                <a:cs typeface="微软雅黑"/>
              </a:rPr>
              <a:t>浙江金融资产交易中心是按照国务院相关法律法规、《浙江省人民政府 办公厅关于印发浙江省交易场所管理办法（试行）的通知》（浙政办发</a:t>
            </a:r>
            <a:endParaRPr sz="1400">
              <a:latin typeface="微软雅黑"/>
              <a:cs typeface="微软雅黑"/>
            </a:endParaRPr>
          </a:p>
          <a:p>
            <a:pPr marL="12700" marR="5080">
              <a:lnSpc>
                <a:spcPts val="2590"/>
              </a:lnSpc>
              <a:spcBef>
                <a:spcPts val="165"/>
              </a:spcBef>
            </a:pPr>
            <a:r>
              <a:rPr sz="1400" dirty="0">
                <a:latin typeface="微软雅黑"/>
                <a:cs typeface="微软雅黑"/>
              </a:rPr>
              <a:t>〔</a:t>
            </a:r>
            <a:r>
              <a:rPr sz="1400" dirty="0">
                <a:latin typeface="Calibri"/>
                <a:cs typeface="Calibri"/>
              </a:rPr>
              <a:t>2013</a:t>
            </a:r>
            <a:r>
              <a:rPr sz="1400" dirty="0">
                <a:latin typeface="微软雅黑"/>
                <a:cs typeface="微软雅黑"/>
              </a:rPr>
              <a:t>〕</a:t>
            </a:r>
            <a:r>
              <a:rPr sz="1400" dirty="0">
                <a:latin typeface="Calibri"/>
                <a:cs typeface="Calibri"/>
              </a:rPr>
              <a:t>55</a:t>
            </a:r>
            <a:r>
              <a:rPr sz="1400" dirty="0">
                <a:latin typeface="微软雅黑"/>
                <a:cs typeface="微软雅黑"/>
              </a:rPr>
              <a:t>号）等文件精神，在浙江省省委省政府的指导和大力支持下 设立的省级综合性金融资产及相关产品专业交易平台。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96389" y="1358375"/>
            <a:ext cx="4551680" cy="508000"/>
          </a:xfrm>
          <a:custGeom>
            <a:avLst/>
            <a:gdLst/>
            <a:ahLst/>
            <a:cxnLst/>
            <a:rect l="l" t="t" r="r" b="b"/>
            <a:pathLst>
              <a:path w="4551680" h="508000">
                <a:moveTo>
                  <a:pt x="4516837" y="0"/>
                </a:moveTo>
                <a:lnTo>
                  <a:pt x="34222" y="0"/>
                </a:lnTo>
                <a:lnTo>
                  <a:pt x="20901" y="2689"/>
                </a:lnTo>
                <a:lnTo>
                  <a:pt x="10023" y="10023"/>
                </a:lnTo>
                <a:lnTo>
                  <a:pt x="2689" y="20901"/>
                </a:lnTo>
                <a:lnTo>
                  <a:pt x="0" y="34222"/>
                </a:lnTo>
                <a:lnTo>
                  <a:pt x="0" y="473730"/>
                </a:lnTo>
                <a:lnTo>
                  <a:pt x="2689" y="487051"/>
                </a:lnTo>
                <a:lnTo>
                  <a:pt x="10023" y="497929"/>
                </a:lnTo>
                <a:lnTo>
                  <a:pt x="20901" y="505263"/>
                </a:lnTo>
                <a:lnTo>
                  <a:pt x="34222" y="507953"/>
                </a:lnTo>
                <a:lnTo>
                  <a:pt x="4516837" y="507953"/>
                </a:lnTo>
                <a:lnTo>
                  <a:pt x="4530158" y="505263"/>
                </a:lnTo>
                <a:lnTo>
                  <a:pt x="4541036" y="497929"/>
                </a:lnTo>
                <a:lnTo>
                  <a:pt x="4548370" y="487051"/>
                </a:lnTo>
                <a:lnTo>
                  <a:pt x="4551060" y="473730"/>
                </a:lnTo>
                <a:lnTo>
                  <a:pt x="4551060" y="34222"/>
                </a:lnTo>
                <a:lnTo>
                  <a:pt x="4548370" y="20901"/>
                </a:lnTo>
                <a:lnTo>
                  <a:pt x="4541036" y="10023"/>
                </a:lnTo>
                <a:lnTo>
                  <a:pt x="4530158" y="2689"/>
                </a:lnTo>
                <a:lnTo>
                  <a:pt x="4516837" y="0"/>
                </a:lnTo>
                <a:close/>
              </a:path>
            </a:pathLst>
          </a:custGeom>
          <a:solidFill>
            <a:srgbClr val="177C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60639" y="4590878"/>
            <a:ext cx="4551045" cy="508000"/>
          </a:xfrm>
          <a:custGeom>
            <a:avLst/>
            <a:gdLst/>
            <a:ahLst/>
            <a:cxnLst/>
            <a:rect l="l" t="t" r="r" b="b"/>
            <a:pathLst>
              <a:path w="4551045" h="508000">
                <a:moveTo>
                  <a:pt x="4516819" y="0"/>
                </a:moveTo>
                <a:lnTo>
                  <a:pt x="34221" y="0"/>
                </a:lnTo>
                <a:lnTo>
                  <a:pt x="20900" y="2689"/>
                </a:lnTo>
                <a:lnTo>
                  <a:pt x="10023" y="10023"/>
                </a:lnTo>
                <a:lnTo>
                  <a:pt x="2689" y="20901"/>
                </a:lnTo>
                <a:lnTo>
                  <a:pt x="0" y="34222"/>
                </a:lnTo>
                <a:lnTo>
                  <a:pt x="0" y="473731"/>
                </a:lnTo>
                <a:lnTo>
                  <a:pt x="2689" y="487052"/>
                </a:lnTo>
                <a:lnTo>
                  <a:pt x="10023" y="497930"/>
                </a:lnTo>
                <a:lnTo>
                  <a:pt x="20900" y="505264"/>
                </a:lnTo>
                <a:lnTo>
                  <a:pt x="34221" y="507954"/>
                </a:lnTo>
                <a:lnTo>
                  <a:pt x="4516819" y="507954"/>
                </a:lnTo>
                <a:lnTo>
                  <a:pt x="4530140" y="505264"/>
                </a:lnTo>
                <a:lnTo>
                  <a:pt x="4541018" y="497930"/>
                </a:lnTo>
                <a:lnTo>
                  <a:pt x="4548352" y="487052"/>
                </a:lnTo>
                <a:lnTo>
                  <a:pt x="4551042" y="473731"/>
                </a:lnTo>
                <a:lnTo>
                  <a:pt x="4551042" y="34222"/>
                </a:lnTo>
                <a:lnTo>
                  <a:pt x="4548352" y="20901"/>
                </a:lnTo>
                <a:lnTo>
                  <a:pt x="4541018" y="10023"/>
                </a:lnTo>
                <a:lnTo>
                  <a:pt x="4530140" y="2689"/>
                </a:lnTo>
                <a:lnTo>
                  <a:pt x="4516819" y="0"/>
                </a:lnTo>
                <a:close/>
              </a:path>
            </a:pathLst>
          </a:custGeom>
          <a:solidFill>
            <a:srgbClr val="177C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47768" y="1180951"/>
            <a:ext cx="0" cy="5071745"/>
          </a:xfrm>
          <a:custGeom>
            <a:avLst/>
            <a:gdLst/>
            <a:ahLst/>
            <a:cxnLst/>
            <a:rect l="l" t="t" r="r" b="b"/>
            <a:pathLst>
              <a:path h="5071745">
                <a:moveTo>
                  <a:pt x="0" y="0"/>
                </a:moveTo>
                <a:lnTo>
                  <a:pt x="1" y="5071387"/>
                </a:lnTo>
              </a:path>
            </a:pathLst>
          </a:custGeom>
          <a:ln w="63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839379" y="4681220"/>
            <a:ext cx="4292600" cy="1396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微软雅黑"/>
                <a:cs typeface="微软雅黑"/>
              </a:rPr>
              <a:t>最终实现效果</a:t>
            </a:r>
            <a:endParaRPr sz="1800">
              <a:latin typeface="微软雅黑"/>
              <a:cs typeface="微软雅黑"/>
            </a:endParaRPr>
          </a:p>
          <a:p>
            <a:pPr marL="12700" marR="5080" algn="just">
              <a:lnSpc>
                <a:spcPct val="148600"/>
              </a:lnSpc>
              <a:spcBef>
                <a:spcPts val="1140"/>
              </a:spcBef>
            </a:pPr>
            <a:r>
              <a:rPr sz="1400" dirty="0">
                <a:latin typeface="微软雅黑"/>
                <a:cs typeface="微软雅黑"/>
              </a:rPr>
              <a:t>为浙金中心建设一套一键切换平台，实现核心交易系统 的一键式容灾切换。并部署一套大屏展示系统，监控容 灾系统运行状态。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96388" y="2952747"/>
            <a:ext cx="4596130" cy="508000"/>
          </a:xfrm>
          <a:custGeom>
            <a:avLst/>
            <a:gdLst/>
            <a:ahLst/>
            <a:cxnLst/>
            <a:rect l="l" t="t" r="r" b="b"/>
            <a:pathLst>
              <a:path w="4596130" h="508000">
                <a:moveTo>
                  <a:pt x="4570566" y="0"/>
                </a:moveTo>
                <a:lnTo>
                  <a:pt x="24936" y="0"/>
                </a:lnTo>
                <a:lnTo>
                  <a:pt x="15230" y="1959"/>
                </a:lnTo>
                <a:lnTo>
                  <a:pt x="7303" y="7303"/>
                </a:lnTo>
                <a:lnTo>
                  <a:pt x="1959" y="15230"/>
                </a:lnTo>
                <a:lnTo>
                  <a:pt x="0" y="24937"/>
                </a:lnTo>
                <a:lnTo>
                  <a:pt x="0" y="483017"/>
                </a:lnTo>
                <a:lnTo>
                  <a:pt x="1959" y="492724"/>
                </a:lnTo>
                <a:lnTo>
                  <a:pt x="7303" y="500651"/>
                </a:lnTo>
                <a:lnTo>
                  <a:pt x="15230" y="505995"/>
                </a:lnTo>
                <a:lnTo>
                  <a:pt x="24936" y="507955"/>
                </a:lnTo>
                <a:lnTo>
                  <a:pt x="4570566" y="507955"/>
                </a:lnTo>
                <a:lnTo>
                  <a:pt x="4580273" y="505995"/>
                </a:lnTo>
                <a:lnTo>
                  <a:pt x="4588199" y="500651"/>
                </a:lnTo>
                <a:lnTo>
                  <a:pt x="4593544" y="492724"/>
                </a:lnTo>
                <a:lnTo>
                  <a:pt x="4595503" y="483017"/>
                </a:lnTo>
                <a:lnTo>
                  <a:pt x="4595503" y="24937"/>
                </a:lnTo>
                <a:lnTo>
                  <a:pt x="4593544" y="15230"/>
                </a:lnTo>
                <a:lnTo>
                  <a:pt x="4588199" y="7303"/>
                </a:lnTo>
                <a:lnTo>
                  <a:pt x="4580273" y="1959"/>
                </a:lnTo>
                <a:lnTo>
                  <a:pt x="4570566" y="0"/>
                </a:lnTo>
                <a:close/>
              </a:path>
            </a:pathLst>
          </a:custGeom>
          <a:solidFill>
            <a:srgbClr val="30BD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875126" y="1450340"/>
            <a:ext cx="4292600" cy="2981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微软雅黑"/>
                <a:cs typeface="微软雅黑"/>
              </a:rPr>
              <a:t>项目建设背景</a:t>
            </a:r>
            <a:endParaRPr sz="1800">
              <a:latin typeface="微软雅黑"/>
              <a:cs typeface="微软雅黑"/>
            </a:endParaRPr>
          </a:p>
          <a:p>
            <a:pPr marL="12700" marR="5080" algn="just">
              <a:lnSpc>
                <a:spcPct val="149300"/>
              </a:lnSpc>
              <a:spcBef>
                <a:spcPts val="1250"/>
              </a:spcBef>
            </a:pPr>
            <a:r>
              <a:rPr sz="1400" dirty="0">
                <a:latin typeface="微软雅黑"/>
                <a:cs typeface="微软雅黑"/>
              </a:rPr>
              <a:t>随着浙金中心的业务不断发展，信息化系统的重要性与 日俱增。为了保障业务系统正常运行，浙金中心需要建 设一套一键切换平台，提升容灾系统可用性。</a:t>
            </a:r>
            <a:endParaRPr sz="1400">
              <a:latin typeface="微软雅黑"/>
              <a:cs typeface="微软雅黑"/>
            </a:endParaRPr>
          </a:p>
          <a:p>
            <a:pPr marL="19685">
              <a:lnSpc>
                <a:spcPct val="100000"/>
              </a:lnSpc>
              <a:spcBef>
                <a:spcPts val="1614"/>
              </a:spcBef>
            </a:pPr>
            <a:r>
              <a:rPr sz="1800" b="1" dirty="0">
                <a:solidFill>
                  <a:srgbClr val="FFFFFF"/>
                </a:solidFill>
                <a:latin typeface="微软雅黑"/>
                <a:cs typeface="微软雅黑"/>
              </a:rPr>
              <a:t>信息系统现状</a:t>
            </a:r>
            <a:endParaRPr sz="1800">
              <a:latin typeface="微软雅黑"/>
              <a:cs typeface="微软雅黑"/>
            </a:endParaRPr>
          </a:p>
          <a:p>
            <a:pPr marL="12700" marR="5080" algn="just">
              <a:lnSpc>
                <a:spcPct val="148600"/>
              </a:lnSpc>
              <a:spcBef>
                <a:spcPts val="1075"/>
              </a:spcBef>
            </a:pPr>
            <a:r>
              <a:rPr sz="1400" dirty="0">
                <a:latin typeface="微软雅黑"/>
                <a:cs typeface="微软雅黑"/>
              </a:rPr>
              <a:t>目前浙金中心已近初步完成了信息化系统的建设，也搭 建了容灾系统，本次项目在现有的容灾平台上搭建一键 切换平台，提升容灾可用性。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2104" y="1426557"/>
            <a:ext cx="5568664" cy="1974344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3804" y="3525927"/>
            <a:ext cx="5185261" cy="9094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14843" y="90423"/>
            <a:ext cx="3926204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微软雅黑"/>
                <a:cs typeface="微软雅黑"/>
              </a:rPr>
              <a:t>案例</a:t>
            </a:r>
            <a:r>
              <a:rPr sz="2500" spc="-5" dirty="0">
                <a:latin typeface="微软雅黑"/>
                <a:cs typeface="微软雅黑"/>
              </a:rPr>
              <a:t>.</a:t>
            </a:r>
            <a:r>
              <a:rPr sz="2500" dirty="0">
                <a:latin typeface="微软雅黑"/>
                <a:cs typeface="微软雅黑"/>
              </a:rPr>
              <a:t>浙金中心一键切换案例</a:t>
            </a:r>
            <a:endParaRPr sz="2500">
              <a:latin typeface="微软雅黑"/>
              <a:cs typeface="微软雅黑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1853773" y="6525548"/>
            <a:ext cx="1809750" cy="206467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endParaRPr spc="-5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/>
              <a:t>— </a:t>
            </a:r>
            <a:fld id="{81D60167-4931-47E6-BA6A-407CBD079E47}" type="slidenum">
              <a:rPr dirty="0"/>
              <a:t>39</a:t>
            </a:fld>
            <a:r>
              <a:rPr spc="-105" dirty="0"/>
              <a:t> </a:t>
            </a:r>
            <a:r>
              <a:rPr dirty="0"/>
              <a:t>—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50652" y="6516491"/>
            <a:ext cx="1362710" cy="21672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endParaRPr sz="12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4843" y="90423"/>
            <a:ext cx="63754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微软雅黑"/>
                <a:cs typeface="微软雅黑"/>
              </a:rPr>
              <a:t>科技与金融深度融合，促进金融生态智慧发展</a:t>
            </a:r>
            <a:endParaRPr sz="2500">
              <a:latin typeface="微软雅黑"/>
              <a:cs typeface="微软雅黑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xfrm>
            <a:off x="1853773" y="6525548"/>
            <a:ext cx="1809750" cy="206467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endParaRPr spc="-5" dirty="0"/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/>
              <a:t>— </a:t>
            </a:r>
            <a:fld id="{81D60167-4931-47E6-BA6A-407CBD079E47}" type="slidenum">
              <a:rPr dirty="0"/>
              <a:t>4</a:t>
            </a:fld>
            <a:r>
              <a:rPr spc="-105" dirty="0"/>
              <a:t> </a:t>
            </a:r>
            <a:r>
              <a:rPr dirty="0"/>
              <a:t>—</a:t>
            </a:r>
          </a:p>
        </p:txBody>
      </p:sp>
      <p:sp>
        <p:nvSpPr>
          <p:cNvPr id="3" name="object 3"/>
          <p:cNvSpPr/>
          <p:nvPr/>
        </p:nvSpPr>
        <p:spPr>
          <a:xfrm>
            <a:off x="762289" y="985969"/>
            <a:ext cx="3708400" cy="494030"/>
          </a:xfrm>
          <a:custGeom>
            <a:avLst/>
            <a:gdLst/>
            <a:ahLst/>
            <a:cxnLst/>
            <a:rect l="l" t="t" r="r" b="b"/>
            <a:pathLst>
              <a:path w="3708400" h="494030">
                <a:moveTo>
                  <a:pt x="3461034" y="0"/>
                </a:moveTo>
                <a:lnTo>
                  <a:pt x="0" y="0"/>
                </a:lnTo>
                <a:lnTo>
                  <a:pt x="0" y="493922"/>
                </a:lnTo>
                <a:lnTo>
                  <a:pt x="3461034" y="493922"/>
                </a:lnTo>
                <a:lnTo>
                  <a:pt x="3707999" y="246960"/>
                </a:lnTo>
                <a:lnTo>
                  <a:pt x="3461034" y="0"/>
                </a:lnTo>
                <a:close/>
              </a:path>
            </a:pathLst>
          </a:custGeom>
          <a:solidFill>
            <a:srgbClr val="1146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01156" y="985969"/>
            <a:ext cx="3708400" cy="494030"/>
          </a:xfrm>
          <a:custGeom>
            <a:avLst/>
            <a:gdLst/>
            <a:ahLst/>
            <a:cxnLst/>
            <a:rect l="l" t="t" r="r" b="b"/>
            <a:pathLst>
              <a:path w="3708400" h="494030">
                <a:moveTo>
                  <a:pt x="3460945" y="0"/>
                </a:moveTo>
                <a:lnTo>
                  <a:pt x="0" y="0"/>
                </a:lnTo>
                <a:lnTo>
                  <a:pt x="247054" y="246960"/>
                </a:lnTo>
                <a:lnTo>
                  <a:pt x="0" y="493922"/>
                </a:lnTo>
                <a:lnTo>
                  <a:pt x="3460945" y="493922"/>
                </a:lnTo>
                <a:lnTo>
                  <a:pt x="3707999" y="246960"/>
                </a:lnTo>
                <a:lnTo>
                  <a:pt x="3460945" y="0"/>
                </a:lnTo>
                <a:close/>
              </a:path>
            </a:pathLst>
          </a:custGeom>
          <a:solidFill>
            <a:srgbClr val="1146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36067" y="980728"/>
            <a:ext cx="3708400" cy="499745"/>
          </a:xfrm>
          <a:custGeom>
            <a:avLst/>
            <a:gdLst/>
            <a:ahLst/>
            <a:cxnLst/>
            <a:rect l="l" t="t" r="r" b="b"/>
            <a:pathLst>
              <a:path w="3708400" h="499744">
                <a:moveTo>
                  <a:pt x="3458865" y="0"/>
                </a:moveTo>
                <a:lnTo>
                  <a:pt x="0" y="0"/>
                </a:lnTo>
                <a:lnTo>
                  <a:pt x="249134" y="249581"/>
                </a:lnTo>
                <a:lnTo>
                  <a:pt x="0" y="499163"/>
                </a:lnTo>
                <a:lnTo>
                  <a:pt x="3458865" y="499163"/>
                </a:lnTo>
                <a:lnTo>
                  <a:pt x="3707999" y="249581"/>
                </a:lnTo>
                <a:lnTo>
                  <a:pt x="3458865" y="0"/>
                </a:lnTo>
                <a:close/>
              </a:path>
            </a:pathLst>
          </a:custGeom>
          <a:solidFill>
            <a:srgbClr val="1146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2289" y="1532280"/>
            <a:ext cx="3416935" cy="4532630"/>
          </a:xfrm>
          <a:custGeom>
            <a:avLst/>
            <a:gdLst/>
            <a:ahLst/>
            <a:cxnLst/>
            <a:rect l="l" t="t" r="r" b="b"/>
            <a:pathLst>
              <a:path w="3416935" h="4532630">
                <a:moveTo>
                  <a:pt x="3276192" y="0"/>
                </a:moveTo>
                <a:lnTo>
                  <a:pt x="140207" y="0"/>
                </a:lnTo>
                <a:lnTo>
                  <a:pt x="95890" y="7147"/>
                </a:lnTo>
                <a:lnTo>
                  <a:pt x="57402" y="27051"/>
                </a:lnTo>
                <a:lnTo>
                  <a:pt x="27051" y="57402"/>
                </a:lnTo>
                <a:lnTo>
                  <a:pt x="7147" y="95890"/>
                </a:lnTo>
                <a:lnTo>
                  <a:pt x="0" y="140206"/>
                </a:lnTo>
                <a:lnTo>
                  <a:pt x="0" y="4392104"/>
                </a:lnTo>
                <a:lnTo>
                  <a:pt x="7147" y="4436420"/>
                </a:lnTo>
                <a:lnTo>
                  <a:pt x="27051" y="4474908"/>
                </a:lnTo>
                <a:lnTo>
                  <a:pt x="57402" y="4505259"/>
                </a:lnTo>
                <a:lnTo>
                  <a:pt x="95890" y="4525163"/>
                </a:lnTo>
                <a:lnTo>
                  <a:pt x="140207" y="4532311"/>
                </a:lnTo>
                <a:lnTo>
                  <a:pt x="3276192" y="4532311"/>
                </a:lnTo>
                <a:lnTo>
                  <a:pt x="3320509" y="4525163"/>
                </a:lnTo>
                <a:lnTo>
                  <a:pt x="3358997" y="4505259"/>
                </a:lnTo>
                <a:lnTo>
                  <a:pt x="3389347" y="4474908"/>
                </a:lnTo>
                <a:lnTo>
                  <a:pt x="3409251" y="4436420"/>
                </a:lnTo>
                <a:lnTo>
                  <a:pt x="3416399" y="4392104"/>
                </a:lnTo>
                <a:lnTo>
                  <a:pt x="3416399" y="140206"/>
                </a:lnTo>
                <a:lnTo>
                  <a:pt x="3409251" y="95890"/>
                </a:lnTo>
                <a:lnTo>
                  <a:pt x="3389347" y="57402"/>
                </a:lnTo>
                <a:lnTo>
                  <a:pt x="3358997" y="27051"/>
                </a:lnTo>
                <a:lnTo>
                  <a:pt x="3320509" y="7147"/>
                </a:lnTo>
                <a:lnTo>
                  <a:pt x="3276192" y="0"/>
                </a:lnTo>
                <a:close/>
              </a:path>
            </a:pathLst>
          </a:custGeom>
          <a:solidFill>
            <a:srgbClr val="FFFFFF">
              <a:alpha val="611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2289" y="1532280"/>
            <a:ext cx="3416935" cy="4532630"/>
          </a:xfrm>
          <a:custGeom>
            <a:avLst/>
            <a:gdLst/>
            <a:ahLst/>
            <a:cxnLst/>
            <a:rect l="l" t="t" r="r" b="b"/>
            <a:pathLst>
              <a:path w="3416935" h="4532630">
                <a:moveTo>
                  <a:pt x="0" y="140207"/>
                </a:moveTo>
                <a:lnTo>
                  <a:pt x="7147" y="95890"/>
                </a:lnTo>
                <a:lnTo>
                  <a:pt x="27051" y="57402"/>
                </a:lnTo>
                <a:lnTo>
                  <a:pt x="57402" y="27051"/>
                </a:lnTo>
                <a:lnTo>
                  <a:pt x="95890" y="7147"/>
                </a:lnTo>
                <a:lnTo>
                  <a:pt x="140207" y="0"/>
                </a:lnTo>
                <a:lnTo>
                  <a:pt x="3276193" y="0"/>
                </a:lnTo>
                <a:lnTo>
                  <a:pt x="3320509" y="7147"/>
                </a:lnTo>
                <a:lnTo>
                  <a:pt x="3358997" y="27051"/>
                </a:lnTo>
                <a:lnTo>
                  <a:pt x="3389348" y="57402"/>
                </a:lnTo>
                <a:lnTo>
                  <a:pt x="3409252" y="95890"/>
                </a:lnTo>
                <a:lnTo>
                  <a:pt x="3416400" y="140207"/>
                </a:lnTo>
                <a:lnTo>
                  <a:pt x="3416400" y="4392105"/>
                </a:lnTo>
                <a:lnTo>
                  <a:pt x="3409252" y="4436421"/>
                </a:lnTo>
                <a:lnTo>
                  <a:pt x="3389348" y="4474909"/>
                </a:lnTo>
                <a:lnTo>
                  <a:pt x="3358997" y="4505260"/>
                </a:lnTo>
                <a:lnTo>
                  <a:pt x="3320509" y="4525164"/>
                </a:lnTo>
                <a:lnTo>
                  <a:pt x="3276193" y="4532312"/>
                </a:lnTo>
                <a:lnTo>
                  <a:pt x="140207" y="4532312"/>
                </a:lnTo>
                <a:lnTo>
                  <a:pt x="95890" y="4525164"/>
                </a:lnTo>
                <a:lnTo>
                  <a:pt x="57402" y="4505260"/>
                </a:lnTo>
                <a:lnTo>
                  <a:pt x="27051" y="4474909"/>
                </a:lnTo>
                <a:lnTo>
                  <a:pt x="7147" y="4436421"/>
                </a:lnTo>
                <a:lnTo>
                  <a:pt x="0" y="4392105"/>
                </a:lnTo>
                <a:lnTo>
                  <a:pt x="0" y="140207"/>
                </a:lnTo>
                <a:close/>
              </a:path>
            </a:pathLst>
          </a:custGeom>
          <a:ln w="19050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46955" y="1532280"/>
            <a:ext cx="3416935" cy="4532630"/>
          </a:xfrm>
          <a:custGeom>
            <a:avLst/>
            <a:gdLst/>
            <a:ahLst/>
            <a:cxnLst/>
            <a:rect l="l" t="t" r="r" b="b"/>
            <a:pathLst>
              <a:path w="3416934" h="4532630">
                <a:moveTo>
                  <a:pt x="3276192" y="0"/>
                </a:moveTo>
                <a:lnTo>
                  <a:pt x="140208" y="0"/>
                </a:lnTo>
                <a:lnTo>
                  <a:pt x="95891" y="7147"/>
                </a:lnTo>
                <a:lnTo>
                  <a:pt x="57403" y="27051"/>
                </a:lnTo>
                <a:lnTo>
                  <a:pt x="27052" y="57402"/>
                </a:lnTo>
                <a:lnTo>
                  <a:pt x="7147" y="95890"/>
                </a:lnTo>
                <a:lnTo>
                  <a:pt x="0" y="140206"/>
                </a:lnTo>
                <a:lnTo>
                  <a:pt x="0" y="4392104"/>
                </a:lnTo>
                <a:lnTo>
                  <a:pt x="7147" y="4436420"/>
                </a:lnTo>
                <a:lnTo>
                  <a:pt x="27052" y="4474908"/>
                </a:lnTo>
                <a:lnTo>
                  <a:pt x="57403" y="4505259"/>
                </a:lnTo>
                <a:lnTo>
                  <a:pt x="95891" y="4525163"/>
                </a:lnTo>
                <a:lnTo>
                  <a:pt x="140208" y="4532311"/>
                </a:lnTo>
                <a:lnTo>
                  <a:pt x="3276192" y="4532311"/>
                </a:lnTo>
                <a:lnTo>
                  <a:pt x="3320508" y="4525163"/>
                </a:lnTo>
                <a:lnTo>
                  <a:pt x="3358997" y="4505259"/>
                </a:lnTo>
                <a:lnTo>
                  <a:pt x="3389348" y="4474908"/>
                </a:lnTo>
                <a:lnTo>
                  <a:pt x="3409252" y="4436420"/>
                </a:lnTo>
                <a:lnTo>
                  <a:pt x="3416400" y="4392104"/>
                </a:lnTo>
                <a:lnTo>
                  <a:pt x="3416400" y="140206"/>
                </a:lnTo>
                <a:lnTo>
                  <a:pt x="3409252" y="95890"/>
                </a:lnTo>
                <a:lnTo>
                  <a:pt x="3389348" y="57402"/>
                </a:lnTo>
                <a:lnTo>
                  <a:pt x="3358997" y="27051"/>
                </a:lnTo>
                <a:lnTo>
                  <a:pt x="3320508" y="7147"/>
                </a:lnTo>
                <a:lnTo>
                  <a:pt x="3276192" y="0"/>
                </a:lnTo>
                <a:close/>
              </a:path>
            </a:pathLst>
          </a:custGeom>
          <a:solidFill>
            <a:srgbClr val="FFFFFF">
              <a:alpha val="611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46955" y="1532280"/>
            <a:ext cx="3416935" cy="4532630"/>
          </a:xfrm>
          <a:custGeom>
            <a:avLst/>
            <a:gdLst/>
            <a:ahLst/>
            <a:cxnLst/>
            <a:rect l="l" t="t" r="r" b="b"/>
            <a:pathLst>
              <a:path w="3416934" h="4532630">
                <a:moveTo>
                  <a:pt x="0" y="140207"/>
                </a:moveTo>
                <a:lnTo>
                  <a:pt x="7147" y="95890"/>
                </a:lnTo>
                <a:lnTo>
                  <a:pt x="27051" y="57402"/>
                </a:lnTo>
                <a:lnTo>
                  <a:pt x="57402" y="27051"/>
                </a:lnTo>
                <a:lnTo>
                  <a:pt x="95890" y="7147"/>
                </a:lnTo>
                <a:lnTo>
                  <a:pt x="140207" y="0"/>
                </a:lnTo>
                <a:lnTo>
                  <a:pt x="3276193" y="0"/>
                </a:lnTo>
                <a:lnTo>
                  <a:pt x="3320509" y="7147"/>
                </a:lnTo>
                <a:lnTo>
                  <a:pt x="3358997" y="27051"/>
                </a:lnTo>
                <a:lnTo>
                  <a:pt x="3389348" y="57402"/>
                </a:lnTo>
                <a:lnTo>
                  <a:pt x="3409252" y="95890"/>
                </a:lnTo>
                <a:lnTo>
                  <a:pt x="3416400" y="140207"/>
                </a:lnTo>
                <a:lnTo>
                  <a:pt x="3416400" y="4392105"/>
                </a:lnTo>
                <a:lnTo>
                  <a:pt x="3409252" y="4436421"/>
                </a:lnTo>
                <a:lnTo>
                  <a:pt x="3389348" y="4474909"/>
                </a:lnTo>
                <a:lnTo>
                  <a:pt x="3358997" y="4505260"/>
                </a:lnTo>
                <a:lnTo>
                  <a:pt x="3320509" y="4525164"/>
                </a:lnTo>
                <a:lnTo>
                  <a:pt x="3276193" y="4532312"/>
                </a:lnTo>
                <a:lnTo>
                  <a:pt x="140207" y="4532312"/>
                </a:lnTo>
                <a:lnTo>
                  <a:pt x="95890" y="4525164"/>
                </a:lnTo>
                <a:lnTo>
                  <a:pt x="57402" y="4505260"/>
                </a:lnTo>
                <a:lnTo>
                  <a:pt x="27051" y="4474909"/>
                </a:lnTo>
                <a:lnTo>
                  <a:pt x="7147" y="4436421"/>
                </a:lnTo>
                <a:lnTo>
                  <a:pt x="0" y="4392105"/>
                </a:lnTo>
                <a:lnTo>
                  <a:pt x="0" y="140207"/>
                </a:lnTo>
                <a:close/>
              </a:path>
            </a:pathLst>
          </a:custGeom>
          <a:ln w="19050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29354" y="1532280"/>
            <a:ext cx="3415029" cy="4532630"/>
          </a:xfrm>
          <a:custGeom>
            <a:avLst/>
            <a:gdLst/>
            <a:ahLst/>
            <a:cxnLst/>
            <a:rect l="l" t="t" r="r" b="b"/>
            <a:pathLst>
              <a:path w="3415029" h="4532630">
                <a:moveTo>
                  <a:pt x="3274574" y="0"/>
                </a:moveTo>
                <a:lnTo>
                  <a:pt x="140138" y="0"/>
                </a:lnTo>
                <a:lnTo>
                  <a:pt x="95843" y="7144"/>
                </a:lnTo>
                <a:lnTo>
                  <a:pt x="57374" y="27038"/>
                </a:lnTo>
                <a:lnTo>
                  <a:pt x="27038" y="57374"/>
                </a:lnTo>
                <a:lnTo>
                  <a:pt x="7144" y="95842"/>
                </a:lnTo>
                <a:lnTo>
                  <a:pt x="0" y="140136"/>
                </a:lnTo>
                <a:lnTo>
                  <a:pt x="0" y="4392173"/>
                </a:lnTo>
                <a:lnTo>
                  <a:pt x="7144" y="4436468"/>
                </a:lnTo>
                <a:lnTo>
                  <a:pt x="27038" y="4474937"/>
                </a:lnTo>
                <a:lnTo>
                  <a:pt x="57374" y="4505273"/>
                </a:lnTo>
                <a:lnTo>
                  <a:pt x="95843" y="4525167"/>
                </a:lnTo>
                <a:lnTo>
                  <a:pt x="140138" y="4532311"/>
                </a:lnTo>
                <a:lnTo>
                  <a:pt x="3274574" y="4532311"/>
                </a:lnTo>
                <a:lnTo>
                  <a:pt x="3318868" y="4525167"/>
                </a:lnTo>
                <a:lnTo>
                  <a:pt x="3357338" y="4505273"/>
                </a:lnTo>
                <a:lnTo>
                  <a:pt x="3387674" y="4474937"/>
                </a:lnTo>
                <a:lnTo>
                  <a:pt x="3407568" y="4436468"/>
                </a:lnTo>
                <a:lnTo>
                  <a:pt x="3414712" y="4392173"/>
                </a:lnTo>
                <a:lnTo>
                  <a:pt x="3414712" y="140136"/>
                </a:lnTo>
                <a:lnTo>
                  <a:pt x="3407568" y="95842"/>
                </a:lnTo>
                <a:lnTo>
                  <a:pt x="3387674" y="57374"/>
                </a:lnTo>
                <a:lnTo>
                  <a:pt x="3357338" y="27038"/>
                </a:lnTo>
                <a:lnTo>
                  <a:pt x="3318868" y="7144"/>
                </a:lnTo>
                <a:lnTo>
                  <a:pt x="3274574" y="0"/>
                </a:lnTo>
                <a:close/>
              </a:path>
            </a:pathLst>
          </a:custGeom>
          <a:solidFill>
            <a:srgbClr val="FFFFFF">
              <a:alpha val="611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29354" y="1532280"/>
            <a:ext cx="3415029" cy="4532630"/>
          </a:xfrm>
          <a:custGeom>
            <a:avLst/>
            <a:gdLst/>
            <a:ahLst/>
            <a:cxnLst/>
            <a:rect l="l" t="t" r="r" b="b"/>
            <a:pathLst>
              <a:path w="3415029" h="4532630">
                <a:moveTo>
                  <a:pt x="0" y="140137"/>
                </a:moveTo>
                <a:lnTo>
                  <a:pt x="7144" y="95843"/>
                </a:lnTo>
                <a:lnTo>
                  <a:pt x="27038" y="57374"/>
                </a:lnTo>
                <a:lnTo>
                  <a:pt x="57374" y="27038"/>
                </a:lnTo>
                <a:lnTo>
                  <a:pt x="95843" y="7144"/>
                </a:lnTo>
                <a:lnTo>
                  <a:pt x="140138" y="0"/>
                </a:lnTo>
                <a:lnTo>
                  <a:pt x="3274575" y="0"/>
                </a:lnTo>
                <a:lnTo>
                  <a:pt x="3318869" y="7144"/>
                </a:lnTo>
                <a:lnTo>
                  <a:pt x="3357338" y="27038"/>
                </a:lnTo>
                <a:lnTo>
                  <a:pt x="3387674" y="57374"/>
                </a:lnTo>
                <a:lnTo>
                  <a:pt x="3407568" y="95843"/>
                </a:lnTo>
                <a:lnTo>
                  <a:pt x="3414713" y="140137"/>
                </a:lnTo>
                <a:lnTo>
                  <a:pt x="3414713" y="4392174"/>
                </a:lnTo>
                <a:lnTo>
                  <a:pt x="3407568" y="4436468"/>
                </a:lnTo>
                <a:lnTo>
                  <a:pt x="3387674" y="4474937"/>
                </a:lnTo>
                <a:lnTo>
                  <a:pt x="3357338" y="4505273"/>
                </a:lnTo>
                <a:lnTo>
                  <a:pt x="3318869" y="4525167"/>
                </a:lnTo>
                <a:lnTo>
                  <a:pt x="3274575" y="4532312"/>
                </a:lnTo>
                <a:lnTo>
                  <a:pt x="140138" y="4532312"/>
                </a:lnTo>
                <a:lnTo>
                  <a:pt x="95843" y="4525167"/>
                </a:lnTo>
                <a:lnTo>
                  <a:pt x="57374" y="4505273"/>
                </a:lnTo>
                <a:lnTo>
                  <a:pt x="27038" y="4474937"/>
                </a:lnTo>
                <a:lnTo>
                  <a:pt x="7144" y="4436468"/>
                </a:lnTo>
                <a:lnTo>
                  <a:pt x="0" y="4392174"/>
                </a:lnTo>
                <a:lnTo>
                  <a:pt x="0" y="140137"/>
                </a:lnTo>
                <a:close/>
              </a:path>
            </a:pathLst>
          </a:custGeom>
          <a:ln w="19050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90890" y="1671980"/>
            <a:ext cx="2959735" cy="479425"/>
          </a:xfrm>
          <a:custGeom>
            <a:avLst/>
            <a:gdLst/>
            <a:ahLst/>
            <a:cxnLst/>
            <a:rect l="l" t="t" r="r" b="b"/>
            <a:pathLst>
              <a:path w="2959735" h="479425">
                <a:moveTo>
                  <a:pt x="2926927" y="0"/>
                </a:moveTo>
                <a:lnTo>
                  <a:pt x="32271" y="0"/>
                </a:lnTo>
                <a:lnTo>
                  <a:pt x="19709" y="2535"/>
                </a:lnTo>
                <a:lnTo>
                  <a:pt x="9452" y="9451"/>
                </a:lnTo>
                <a:lnTo>
                  <a:pt x="2536" y="19709"/>
                </a:lnTo>
                <a:lnTo>
                  <a:pt x="0" y="32270"/>
                </a:lnTo>
                <a:lnTo>
                  <a:pt x="0" y="447153"/>
                </a:lnTo>
                <a:lnTo>
                  <a:pt x="2536" y="459714"/>
                </a:lnTo>
                <a:lnTo>
                  <a:pt x="9452" y="469972"/>
                </a:lnTo>
                <a:lnTo>
                  <a:pt x="19709" y="476888"/>
                </a:lnTo>
                <a:lnTo>
                  <a:pt x="32271" y="479425"/>
                </a:lnTo>
                <a:lnTo>
                  <a:pt x="2926927" y="479425"/>
                </a:lnTo>
                <a:lnTo>
                  <a:pt x="2939489" y="476888"/>
                </a:lnTo>
                <a:lnTo>
                  <a:pt x="2949747" y="469972"/>
                </a:lnTo>
                <a:lnTo>
                  <a:pt x="2956663" y="459714"/>
                </a:lnTo>
                <a:lnTo>
                  <a:pt x="2959199" y="447153"/>
                </a:lnTo>
                <a:lnTo>
                  <a:pt x="2959199" y="32270"/>
                </a:lnTo>
                <a:lnTo>
                  <a:pt x="2956663" y="19709"/>
                </a:lnTo>
                <a:lnTo>
                  <a:pt x="2949747" y="9451"/>
                </a:lnTo>
                <a:lnTo>
                  <a:pt x="2939489" y="2535"/>
                </a:lnTo>
                <a:lnTo>
                  <a:pt x="2926927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75555" y="1671980"/>
            <a:ext cx="2959735" cy="479425"/>
          </a:xfrm>
          <a:custGeom>
            <a:avLst/>
            <a:gdLst/>
            <a:ahLst/>
            <a:cxnLst/>
            <a:rect l="l" t="t" r="r" b="b"/>
            <a:pathLst>
              <a:path w="2959734" h="479425">
                <a:moveTo>
                  <a:pt x="2926928" y="0"/>
                </a:moveTo>
                <a:lnTo>
                  <a:pt x="32271" y="0"/>
                </a:lnTo>
                <a:lnTo>
                  <a:pt x="19710" y="2535"/>
                </a:lnTo>
                <a:lnTo>
                  <a:pt x="9452" y="9451"/>
                </a:lnTo>
                <a:lnTo>
                  <a:pt x="2536" y="19709"/>
                </a:lnTo>
                <a:lnTo>
                  <a:pt x="0" y="32270"/>
                </a:lnTo>
                <a:lnTo>
                  <a:pt x="0" y="447153"/>
                </a:lnTo>
                <a:lnTo>
                  <a:pt x="2536" y="459714"/>
                </a:lnTo>
                <a:lnTo>
                  <a:pt x="9452" y="469972"/>
                </a:lnTo>
                <a:lnTo>
                  <a:pt x="19710" y="476888"/>
                </a:lnTo>
                <a:lnTo>
                  <a:pt x="32271" y="479425"/>
                </a:lnTo>
                <a:lnTo>
                  <a:pt x="2926928" y="479425"/>
                </a:lnTo>
                <a:lnTo>
                  <a:pt x="2939490" y="476888"/>
                </a:lnTo>
                <a:lnTo>
                  <a:pt x="2949748" y="469972"/>
                </a:lnTo>
                <a:lnTo>
                  <a:pt x="2956664" y="459714"/>
                </a:lnTo>
                <a:lnTo>
                  <a:pt x="2959200" y="447153"/>
                </a:lnTo>
                <a:lnTo>
                  <a:pt x="2959200" y="32270"/>
                </a:lnTo>
                <a:lnTo>
                  <a:pt x="2956664" y="19709"/>
                </a:lnTo>
                <a:lnTo>
                  <a:pt x="2949748" y="9451"/>
                </a:lnTo>
                <a:lnTo>
                  <a:pt x="2939490" y="2535"/>
                </a:lnTo>
                <a:lnTo>
                  <a:pt x="2926928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357954" y="1671980"/>
            <a:ext cx="2957830" cy="479425"/>
          </a:xfrm>
          <a:custGeom>
            <a:avLst/>
            <a:gdLst/>
            <a:ahLst/>
            <a:cxnLst/>
            <a:rect l="l" t="t" r="r" b="b"/>
            <a:pathLst>
              <a:path w="2957829" h="479425">
                <a:moveTo>
                  <a:pt x="2925243" y="0"/>
                </a:moveTo>
                <a:lnTo>
                  <a:pt x="32269" y="0"/>
                </a:lnTo>
                <a:lnTo>
                  <a:pt x="19708" y="2535"/>
                </a:lnTo>
                <a:lnTo>
                  <a:pt x="9451" y="9451"/>
                </a:lnTo>
                <a:lnTo>
                  <a:pt x="2535" y="19708"/>
                </a:lnTo>
                <a:lnTo>
                  <a:pt x="0" y="32269"/>
                </a:lnTo>
                <a:lnTo>
                  <a:pt x="0" y="447155"/>
                </a:lnTo>
                <a:lnTo>
                  <a:pt x="2535" y="459716"/>
                </a:lnTo>
                <a:lnTo>
                  <a:pt x="9451" y="469973"/>
                </a:lnTo>
                <a:lnTo>
                  <a:pt x="19708" y="476889"/>
                </a:lnTo>
                <a:lnTo>
                  <a:pt x="32269" y="479425"/>
                </a:lnTo>
                <a:lnTo>
                  <a:pt x="2925243" y="479425"/>
                </a:lnTo>
                <a:lnTo>
                  <a:pt x="2937803" y="476889"/>
                </a:lnTo>
                <a:lnTo>
                  <a:pt x="2948061" y="469973"/>
                </a:lnTo>
                <a:lnTo>
                  <a:pt x="2954976" y="459716"/>
                </a:lnTo>
                <a:lnTo>
                  <a:pt x="2957512" y="447155"/>
                </a:lnTo>
                <a:lnTo>
                  <a:pt x="2957512" y="32269"/>
                </a:lnTo>
                <a:lnTo>
                  <a:pt x="2954976" y="19708"/>
                </a:lnTo>
                <a:lnTo>
                  <a:pt x="2948061" y="9451"/>
                </a:lnTo>
                <a:lnTo>
                  <a:pt x="2937803" y="2535"/>
                </a:lnTo>
                <a:lnTo>
                  <a:pt x="2925243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657689" y="1023620"/>
            <a:ext cx="1625600" cy="154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6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微软雅黑"/>
                <a:cs typeface="微软雅黑"/>
              </a:rPr>
              <a:t>金融</a:t>
            </a:r>
            <a:r>
              <a:rPr sz="2400" b="1" spc="-5" dirty="0">
                <a:solidFill>
                  <a:srgbClr val="FFFFFF"/>
                </a:solidFill>
                <a:latin typeface="微软雅黑"/>
                <a:cs typeface="微软雅黑"/>
              </a:rPr>
              <a:t>1.0</a:t>
            </a:r>
            <a:endParaRPr sz="24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500">
              <a:latin typeface="微软雅黑"/>
              <a:cs typeface="微软雅黑"/>
            </a:endParaRPr>
          </a:p>
          <a:p>
            <a:pPr algn="ctr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微软雅黑"/>
                <a:cs typeface="微软雅黑"/>
              </a:rPr>
              <a:t>自动化、电子化</a:t>
            </a:r>
            <a:endParaRPr sz="1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150">
              <a:latin typeface="微软雅黑"/>
              <a:cs typeface="微软雅黑"/>
            </a:endParaRPr>
          </a:p>
          <a:p>
            <a:pPr marL="12700" algn="ctr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微软雅黑"/>
                <a:cs typeface="微软雅黑"/>
              </a:rPr>
              <a:t>1993-2006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42355" y="1023620"/>
            <a:ext cx="1625600" cy="154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微软雅黑"/>
                <a:cs typeface="微软雅黑"/>
              </a:rPr>
              <a:t>金融</a:t>
            </a:r>
            <a:r>
              <a:rPr sz="2400" b="1" spc="-5" dirty="0">
                <a:solidFill>
                  <a:srgbClr val="FFFFFF"/>
                </a:solidFill>
                <a:latin typeface="微软雅黑"/>
                <a:cs typeface="微软雅黑"/>
              </a:rPr>
              <a:t>2.0</a:t>
            </a:r>
            <a:endParaRPr sz="24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500" dirty="0">
              <a:latin typeface="微软雅黑"/>
              <a:cs typeface="微软雅黑"/>
            </a:endParaRPr>
          </a:p>
          <a:p>
            <a:pPr algn="ctr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微软雅黑"/>
                <a:cs typeface="微软雅黑"/>
              </a:rPr>
              <a:t>网络化、移动化</a:t>
            </a:r>
            <a:endParaRPr sz="18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150" dirty="0">
              <a:latin typeface="微软雅黑"/>
              <a:cs typeface="微软雅黑"/>
            </a:endParaRPr>
          </a:p>
          <a:p>
            <a:pPr marL="2540" algn="ctr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微软雅黑"/>
                <a:cs typeface="微软雅黑"/>
              </a:rPr>
              <a:t>2007-2016</a:t>
            </a:r>
            <a:endParaRPr sz="1600" dirty="0">
              <a:latin typeface="微软雅黑"/>
              <a:cs typeface="微软雅黑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023911" y="1020571"/>
            <a:ext cx="1625600" cy="1550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微软雅黑"/>
                <a:cs typeface="微软雅黑"/>
              </a:rPr>
              <a:t>金融</a:t>
            </a:r>
            <a:r>
              <a:rPr sz="2400" b="1" spc="-5" dirty="0">
                <a:solidFill>
                  <a:srgbClr val="FFFFFF"/>
                </a:solidFill>
                <a:latin typeface="微软雅黑"/>
                <a:cs typeface="微软雅黑"/>
              </a:rPr>
              <a:t>3.0</a:t>
            </a:r>
            <a:endParaRPr sz="24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500">
              <a:latin typeface="微软雅黑"/>
              <a:cs typeface="微软雅黑"/>
            </a:endParaRPr>
          </a:p>
          <a:p>
            <a:pPr algn="ctr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微软雅黑"/>
                <a:cs typeface="微软雅黑"/>
              </a:rPr>
              <a:t>数字化、智能化</a:t>
            </a:r>
            <a:endParaRPr sz="1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150">
              <a:latin typeface="微软雅黑"/>
              <a:cs typeface="微软雅黑"/>
            </a:endParaRPr>
          </a:p>
          <a:p>
            <a:pPr marL="2540" algn="ctr">
              <a:lnSpc>
                <a:spcPct val="100000"/>
              </a:lnSpc>
            </a:pPr>
            <a:r>
              <a:rPr sz="1600" spc="-5" dirty="0">
                <a:latin typeface="微软雅黑"/>
                <a:cs typeface="微软雅黑"/>
              </a:rPr>
              <a:t>2017</a:t>
            </a:r>
            <a:r>
              <a:rPr sz="1600" dirty="0">
                <a:latin typeface="微软雅黑"/>
                <a:cs typeface="微软雅黑"/>
              </a:rPr>
              <a:t>以后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60558" y="2564549"/>
            <a:ext cx="10783570" cy="2200275"/>
          </a:xfrm>
          <a:custGeom>
            <a:avLst/>
            <a:gdLst/>
            <a:ahLst/>
            <a:cxnLst/>
            <a:rect l="l" t="t" r="r" b="b"/>
            <a:pathLst>
              <a:path w="10783570" h="2200275">
                <a:moveTo>
                  <a:pt x="1451366" y="2163616"/>
                </a:moveTo>
                <a:lnTo>
                  <a:pt x="622421" y="2163617"/>
                </a:lnTo>
                <a:lnTo>
                  <a:pt x="310357" y="2168170"/>
                </a:lnTo>
                <a:lnTo>
                  <a:pt x="0" y="2171306"/>
                </a:lnTo>
                <a:lnTo>
                  <a:pt x="288" y="2199880"/>
                </a:lnTo>
                <a:lnTo>
                  <a:pt x="780313" y="2188932"/>
                </a:lnTo>
                <a:lnTo>
                  <a:pt x="1098478" y="2179581"/>
                </a:lnTo>
                <a:lnTo>
                  <a:pt x="1422745" y="2165259"/>
                </a:lnTo>
                <a:lnTo>
                  <a:pt x="1451366" y="2163616"/>
                </a:lnTo>
                <a:close/>
              </a:path>
              <a:path w="10783570" h="2200275">
                <a:moveTo>
                  <a:pt x="1580072" y="2156226"/>
                </a:moveTo>
                <a:lnTo>
                  <a:pt x="937856" y="2156228"/>
                </a:lnTo>
                <a:lnTo>
                  <a:pt x="779605" y="2160366"/>
                </a:lnTo>
                <a:lnTo>
                  <a:pt x="622420" y="2163617"/>
                </a:lnTo>
                <a:lnTo>
                  <a:pt x="1451366" y="2163616"/>
                </a:lnTo>
                <a:lnTo>
                  <a:pt x="1580072" y="2156226"/>
                </a:lnTo>
                <a:close/>
              </a:path>
              <a:path w="10783570" h="2200275">
                <a:moveTo>
                  <a:pt x="1658498" y="2151024"/>
                </a:moveTo>
                <a:lnTo>
                  <a:pt x="1097390" y="2151028"/>
                </a:lnTo>
                <a:lnTo>
                  <a:pt x="937879" y="2156228"/>
                </a:lnTo>
                <a:lnTo>
                  <a:pt x="1580072" y="2156226"/>
                </a:lnTo>
                <a:lnTo>
                  <a:pt x="1658498" y="2151024"/>
                </a:lnTo>
                <a:close/>
              </a:path>
              <a:path w="10783570" h="2200275">
                <a:moveTo>
                  <a:pt x="1754244" y="2144581"/>
                </a:moveTo>
                <a:lnTo>
                  <a:pt x="1258422" y="2144586"/>
                </a:lnTo>
                <a:lnTo>
                  <a:pt x="1097440" y="2151026"/>
                </a:lnTo>
                <a:lnTo>
                  <a:pt x="1658498" y="2151024"/>
                </a:lnTo>
                <a:lnTo>
                  <a:pt x="1754244" y="2144581"/>
                </a:lnTo>
                <a:close/>
              </a:path>
              <a:path w="10783570" h="2200275">
                <a:moveTo>
                  <a:pt x="1970108" y="2127265"/>
                </a:moveTo>
                <a:lnTo>
                  <a:pt x="1585853" y="2127274"/>
                </a:lnTo>
                <a:lnTo>
                  <a:pt x="1421171" y="2136728"/>
                </a:lnTo>
                <a:lnTo>
                  <a:pt x="1258465" y="2144584"/>
                </a:lnTo>
                <a:lnTo>
                  <a:pt x="1754244" y="2144581"/>
                </a:lnTo>
                <a:lnTo>
                  <a:pt x="1924343" y="2131341"/>
                </a:lnTo>
                <a:lnTo>
                  <a:pt x="1970108" y="2127265"/>
                </a:lnTo>
                <a:close/>
              </a:path>
              <a:path w="10783570" h="2200275">
                <a:moveTo>
                  <a:pt x="2096156" y="2116037"/>
                </a:moveTo>
                <a:lnTo>
                  <a:pt x="1752687" y="2116047"/>
                </a:lnTo>
                <a:lnTo>
                  <a:pt x="1585934" y="2127268"/>
                </a:lnTo>
                <a:lnTo>
                  <a:pt x="1970108" y="2127265"/>
                </a:lnTo>
                <a:lnTo>
                  <a:pt x="2096156" y="2116037"/>
                </a:lnTo>
                <a:close/>
              </a:path>
              <a:path w="10783570" h="2200275">
                <a:moveTo>
                  <a:pt x="2226865" y="2102859"/>
                </a:moveTo>
                <a:lnTo>
                  <a:pt x="1921887" y="2102872"/>
                </a:lnTo>
                <a:lnTo>
                  <a:pt x="1752694" y="2116046"/>
                </a:lnTo>
                <a:lnTo>
                  <a:pt x="1752837" y="2116037"/>
                </a:lnTo>
                <a:lnTo>
                  <a:pt x="2096156" y="2116037"/>
                </a:lnTo>
                <a:lnTo>
                  <a:pt x="2226865" y="2102859"/>
                </a:lnTo>
                <a:close/>
              </a:path>
              <a:path w="10783570" h="2200275">
                <a:moveTo>
                  <a:pt x="2366999" y="2087556"/>
                </a:moveTo>
                <a:lnTo>
                  <a:pt x="2093672" y="2087571"/>
                </a:lnTo>
                <a:lnTo>
                  <a:pt x="1921917" y="2102869"/>
                </a:lnTo>
                <a:lnTo>
                  <a:pt x="1922045" y="2102859"/>
                </a:lnTo>
                <a:lnTo>
                  <a:pt x="2226865" y="2102859"/>
                </a:lnTo>
                <a:lnTo>
                  <a:pt x="2271384" y="2098370"/>
                </a:lnTo>
                <a:lnTo>
                  <a:pt x="2366999" y="2087556"/>
                </a:lnTo>
                <a:close/>
              </a:path>
              <a:path w="10783570" h="2200275">
                <a:moveTo>
                  <a:pt x="2515295" y="2069947"/>
                </a:moveTo>
                <a:lnTo>
                  <a:pt x="2268405" y="2069950"/>
                </a:lnTo>
                <a:lnTo>
                  <a:pt x="2093708" y="2087567"/>
                </a:lnTo>
                <a:lnTo>
                  <a:pt x="2093838" y="2087556"/>
                </a:lnTo>
                <a:lnTo>
                  <a:pt x="2366999" y="2087556"/>
                </a:lnTo>
                <a:lnTo>
                  <a:pt x="2449340" y="2078243"/>
                </a:lnTo>
                <a:lnTo>
                  <a:pt x="2515295" y="2069947"/>
                </a:lnTo>
                <a:close/>
              </a:path>
              <a:path w="10783570" h="2200275">
                <a:moveTo>
                  <a:pt x="2670801" y="2049858"/>
                </a:moveTo>
                <a:lnTo>
                  <a:pt x="2445984" y="2049865"/>
                </a:lnTo>
                <a:lnTo>
                  <a:pt x="2268402" y="2069950"/>
                </a:lnTo>
                <a:lnTo>
                  <a:pt x="2515295" y="2069947"/>
                </a:lnTo>
                <a:lnTo>
                  <a:pt x="2630544" y="2055451"/>
                </a:lnTo>
                <a:lnTo>
                  <a:pt x="2670801" y="2049858"/>
                </a:lnTo>
                <a:close/>
              </a:path>
              <a:path w="10783570" h="2200275">
                <a:moveTo>
                  <a:pt x="2832979" y="2027111"/>
                </a:moveTo>
                <a:lnTo>
                  <a:pt x="2626704" y="2027135"/>
                </a:lnTo>
                <a:lnTo>
                  <a:pt x="2445980" y="2049865"/>
                </a:lnTo>
                <a:lnTo>
                  <a:pt x="2670801" y="2049858"/>
                </a:lnTo>
                <a:lnTo>
                  <a:pt x="2815621" y="2029738"/>
                </a:lnTo>
                <a:lnTo>
                  <a:pt x="2832979" y="2027111"/>
                </a:lnTo>
                <a:close/>
              </a:path>
              <a:path w="10783570" h="2200275">
                <a:moveTo>
                  <a:pt x="3002602" y="2001446"/>
                </a:moveTo>
                <a:lnTo>
                  <a:pt x="2811562" y="2001452"/>
                </a:lnTo>
                <a:lnTo>
                  <a:pt x="2626789" y="2027123"/>
                </a:lnTo>
                <a:lnTo>
                  <a:pt x="2832979" y="2027111"/>
                </a:lnTo>
                <a:lnTo>
                  <a:pt x="3002602" y="2001446"/>
                </a:lnTo>
                <a:close/>
              </a:path>
              <a:path w="10783570" h="2200275">
                <a:moveTo>
                  <a:pt x="3178797" y="1972876"/>
                </a:moveTo>
                <a:lnTo>
                  <a:pt x="3000425" y="1972876"/>
                </a:lnTo>
                <a:lnTo>
                  <a:pt x="2811559" y="2001452"/>
                </a:lnTo>
                <a:lnTo>
                  <a:pt x="3002602" y="2001446"/>
                </a:lnTo>
                <a:lnTo>
                  <a:pt x="3004776" y="2001117"/>
                </a:lnTo>
                <a:lnTo>
                  <a:pt x="3178797" y="1972876"/>
                </a:lnTo>
                <a:close/>
              </a:path>
              <a:path w="10783570" h="2200275">
                <a:moveTo>
                  <a:pt x="3361503" y="1941630"/>
                </a:moveTo>
                <a:lnTo>
                  <a:pt x="3192942" y="1941631"/>
                </a:lnTo>
                <a:lnTo>
                  <a:pt x="3000274" y="1972899"/>
                </a:lnTo>
                <a:lnTo>
                  <a:pt x="3000425" y="1972876"/>
                </a:lnTo>
                <a:lnTo>
                  <a:pt x="3178797" y="1972876"/>
                </a:lnTo>
                <a:lnTo>
                  <a:pt x="3361503" y="1941630"/>
                </a:lnTo>
                <a:close/>
              </a:path>
              <a:path w="10783570" h="2200275">
                <a:moveTo>
                  <a:pt x="3549504" y="1907946"/>
                </a:moveTo>
                <a:lnTo>
                  <a:pt x="3388759" y="1907946"/>
                </a:lnTo>
                <a:lnTo>
                  <a:pt x="3192941" y="1941631"/>
                </a:lnTo>
                <a:lnTo>
                  <a:pt x="3361503" y="1941630"/>
                </a:lnTo>
                <a:lnTo>
                  <a:pt x="3549504" y="1907946"/>
                </a:lnTo>
                <a:close/>
              </a:path>
              <a:path w="10783570" h="2200275">
                <a:moveTo>
                  <a:pt x="3741904" y="1872056"/>
                </a:moveTo>
                <a:lnTo>
                  <a:pt x="3587441" y="1872056"/>
                </a:lnTo>
                <a:lnTo>
                  <a:pt x="3388668" y="1907962"/>
                </a:lnTo>
                <a:lnTo>
                  <a:pt x="3549504" y="1907946"/>
                </a:lnTo>
                <a:lnTo>
                  <a:pt x="3741904" y="1872056"/>
                </a:lnTo>
                <a:close/>
              </a:path>
              <a:path w="10783570" h="2200275">
                <a:moveTo>
                  <a:pt x="3937942" y="1834193"/>
                </a:moveTo>
                <a:lnTo>
                  <a:pt x="3788578" y="1834193"/>
                </a:lnTo>
                <a:lnTo>
                  <a:pt x="3587399" y="1872063"/>
                </a:lnTo>
                <a:lnTo>
                  <a:pt x="3741904" y="1872056"/>
                </a:lnTo>
                <a:lnTo>
                  <a:pt x="3937942" y="1834193"/>
                </a:lnTo>
                <a:close/>
              </a:path>
              <a:path w="10783570" h="2200275">
                <a:moveTo>
                  <a:pt x="4136971" y="1794592"/>
                </a:moveTo>
                <a:lnTo>
                  <a:pt x="3991755" y="1794592"/>
                </a:lnTo>
                <a:lnTo>
                  <a:pt x="3788487" y="1834210"/>
                </a:lnTo>
                <a:lnTo>
                  <a:pt x="3937942" y="1834193"/>
                </a:lnTo>
                <a:lnTo>
                  <a:pt x="4136971" y="1794592"/>
                </a:lnTo>
                <a:close/>
              </a:path>
              <a:path w="10783570" h="2200275">
                <a:moveTo>
                  <a:pt x="4541680" y="1711112"/>
                </a:moveTo>
                <a:lnTo>
                  <a:pt x="4402525" y="1711124"/>
                </a:lnTo>
                <a:lnTo>
                  <a:pt x="4196495" y="1753501"/>
                </a:lnTo>
                <a:lnTo>
                  <a:pt x="3991702" y="1794602"/>
                </a:lnTo>
                <a:lnTo>
                  <a:pt x="4136971" y="1794592"/>
                </a:lnTo>
                <a:lnTo>
                  <a:pt x="4338397" y="1753487"/>
                </a:lnTo>
                <a:lnTo>
                  <a:pt x="4541680" y="1711112"/>
                </a:lnTo>
                <a:close/>
              </a:path>
              <a:path w="10783570" h="2200275">
                <a:moveTo>
                  <a:pt x="4745480" y="1667701"/>
                </a:moveTo>
                <a:lnTo>
                  <a:pt x="4609339" y="1667714"/>
                </a:lnTo>
                <a:lnTo>
                  <a:pt x="4402524" y="1711124"/>
                </a:lnTo>
                <a:lnTo>
                  <a:pt x="4541680" y="1711112"/>
                </a:lnTo>
                <a:lnTo>
                  <a:pt x="4745480" y="1667701"/>
                </a:lnTo>
                <a:close/>
              </a:path>
              <a:path w="10783570" h="2200275">
                <a:moveTo>
                  <a:pt x="5157816" y="1578702"/>
                </a:moveTo>
                <a:lnTo>
                  <a:pt x="5023751" y="1578712"/>
                </a:lnTo>
                <a:lnTo>
                  <a:pt x="4609334" y="1667714"/>
                </a:lnTo>
                <a:lnTo>
                  <a:pt x="4745480" y="1667701"/>
                </a:lnTo>
                <a:lnTo>
                  <a:pt x="5157816" y="1578702"/>
                </a:lnTo>
                <a:close/>
              </a:path>
              <a:path w="10783570" h="2200275">
                <a:moveTo>
                  <a:pt x="9033551" y="649889"/>
                </a:moveTo>
                <a:lnTo>
                  <a:pt x="8926988" y="649902"/>
                </a:lnTo>
                <a:lnTo>
                  <a:pt x="8666492" y="720437"/>
                </a:lnTo>
                <a:lnTo>
                  <a:pt x="7983550" y="896280"/>
                </a:lnTo>
                <a:lnTo>
                  <a:pt x="6689360" y="1207438"/>
                </a:lnTo>
                <a:lnTo>
                  <a:pt x="5023771" y="1578708"/>
                </a:lnTo>
                <a:lnTo>
                  <a:pt x="5157816" y="1578702"/>
                </a:lnTo>
                <a:lnTo>
                  <a:pt x="6914187" y="1184375"/>
                </a:lnTo>
                <a:lnTo>
                  <a:pt x="8093201" y="898201"/>
                </a:lnTo>
                <a:lnTo>
                  <a:pt x="8763256" y="724118"/>
                </a:lnTo>
                <a:lnTo>
                  <a:pt x="9033551" y="649889"/>
                </a:lnTo>
                <a:close/>
              </a:path>
              <a:path w="10783570" h="2200275">
                <a:moveTo>
                  <a:pt x="9113146" y="627251"/>
                </a:moveTo>
                <a:lnTo>
                  <a:pt x="9008535" y="627251"/>
                </a:lnTo>
                <a:lnTo>
                  <a:pt x="8926987" y="649902"/>
                </a:lnTo>
                <a:lnTo>
                  <a:pt x="9033551" y="649889"/>
                </a:lnTo>
                <a:lnTo>
                  <a:pt x="9094943" y="632589"/>
                </a:lnTo>
                <a:lnTo>
                  <a:pt x="9113146" y="627251"/>
                </a:lnTo>
                <a:close/>
              </a:path>
              <a:path w="10783570" h="2200275">
                <a:moveTo>
                  <a:pt x="9188669" y="605105"/>
                </a:moveTo>
                <a:lnTo>
                  <a:pt x="9087120" y="605105"/>
                </a:lnTo>
                <a:lnTo>
                  <a:pt x="9008484" y="627265"/>
                </a:lnTo>
                <a:lnTo>
                  <a:pt x="9113146" y="627251"/>
                </a:lnTo>
                <a:lnTo>
                  <a:pt x="9188669" y="605105"/>
                </a:lnTo>
                <a:close/>
              </a:path>
              <a:path w="10783570" h="2200275">
                <a:moveTo>
                  <a:pt x="9338011" y="559815"/>
                </a:moveTo>
                <a:lnTo>
                  <a:pt x="9241567" y="559815"/>
                </a:lnTo>
                <a:lnTo>
                  <a:pt x="9087072" y="605118"/>
                </a:lnTo>
                <a:lnTo>
                  <a:pt x="9188669" y="605105"/>
                </a:lnTo>
                <a:lnTo>
                  <a:pt x="9249714" y="587204"/>
                </a:lnTo>
                <a:lnTo>
                  <a:pt x="9338011" y="559815"/>
                </a:lnTo>
                <a:close/>
              </a:path>
              <a:path w="10783570" h="2200275">
                <a:moveTo>
                  <a:pt x="9488117" y="512001"/>
                </a:moveTo>
                <a:lnTo>
                  <a:pt x="9395706" y="512001"/>
                </a:lnTo>
                <a:lnTo>
                  <a:pt x="9241507" y="559833"/>
                </a:lnTo>
                <a:lnTo>
                  <a:pt x="9338011" y="559815"/>
                </a:lnTo>
                <a:lnTo>
                  <a:pt x="9404264" y="539264"/>
                </a:lnTo>
                <a:lnTo>
                  <a:pt x="9488117" y="512001"/>
                </a:lnTo>
                <a:close/>
              </a:path>
              <a:path w="10783570" h="2200275">
                <a:moveTo>
                  <a:pt x="9637431" y="462390"/>
                </a:moveTo>
                <a:lnTo>
                  <a:pt x="9548289" y="462390"/>
                </a:lnTo>
                <a:lnTo>
                  <a:pt x="9395581" y="512040"/>
                </a:lnTo>
                <a:lnTo>
                  <a:pt x="9488117" y="512001"/>
                </a:lnTo>
                <a:lnTo>
                  <a:pt x="9557205" y="489539"/>
                </a:lnTo>
                <a:lnTo>
                  <a:pt x="9637431" y="462390"/>
                </a:lnTo>
                <a:close/>
              </a:path>
              <a:path w="10783570" h="2200275">
                <a:moveTo>
                  <a:pt x="9784953" y="411737"/>
                </a:moveTo>
                <a:lnTo>
                  <a:pt x="9697967" y="411737"/>
                </a:lnTo>
                <a:lnTo>
                  <a:pt x="9548163" y="462431"/>
                </a:lnTo>
                <a:lnTo>
                  <a:pt x="9637431" y="462390"/>
                </a:lnTo>
                <a:lnTo>
                  <a:pt x="9780673" y="413249"/>
                </a:lnTo>
                <a:lnTo>
                  <a:pt x="9784953" y="411737"/>
                </a:lnTo>
                <a:close/>
              </a:path>
              <a:path w="10783570" h="2200275">
                <a:moveTo>
                  <a:pt x="9857021" y="386269"/>
                </a:moveTo>
                <a:lnTo>
                  <a:pt x="9771260" y="386269"/>
                </a:lnTo>
                <a:lnTo>
                  <a:pt x="9697858" y="411774"/>
                </a:lnTo>
                <a:lnTo>
                  <a:pt x="9784953" y="411737"/>
                </a:lnTo>
                <a:lnTo>
                  <a:pt x="9857021" y="386269"/>
                </a:lnTo>
                <a:close/>
              </a:path>
              <a:path w="10783570" h="2200275">
                <a:moveTo>
                  <a:pt x="9927991" y="360809"/>
                </a:moveTo>
                <a:lnTo>
                  <a:pt x="9843362" y="360809"/>
                </a:lnTo>
                <a:lnTo>
                  <a:pt x="9771194" y="386292"/>
                </a:lnTo>
                <a:lnTo>
                  <a:pt x="9857021" y="386269"/>
                </a:lnTo>
                <a:lnTo>
                  <a:pt x="9927991" y="360809"/>
                </a:lnTo>
                <a:close/>
              </a:path>
              <a:path w="10783570" h="2200275">
                <a:moveTo>
                  <a:pt x="9997645" y="335469"/>
                </a:moveTo>
                <a:lnTo>
                  <a:pt x="9914063" y="335469"/>
                </a:lnTo>
                <a:lnTo>
                  <a:pt x="9843297" y="360832"/>
                </a:lnTo>
                <a:lnTo>
                  <a:pt x="9927991" y="360809"/>
                </a:lnTo>
                <a:lnTo>
                  <a:pt x="9997645" y="335469"/>
                </a:lnTo>
                <a:close/>
              </a:path>
              <a:path w="10783570" h="2200275">
                <a:moveTo>
                  <a:pt x="10132304" y="285515"/>
                </a:moveTo>
                <a:lnTo>
                  <a:pt x="10050594" y="285515"/>
                </a:lnTo>
                <a:lnTo>
                  <a:pt x="9983139" y="310360"/>
                </a:lnTo>
                <a:lnTo>
                  <a:pt x="9914041" y="335476"/>
                </a:lnTo>
                <a:lnTo>
                  <a:pt x="9997645" y="335469"/>
                </a:lnTo>
                <a:lnTo>
                  <a:pt x="10065809" y="310338"/>
                </a:lnTo>
                <a:lnTo>
                  <a:pt x="10132304" y="285515"/>
                </a:lnTo>
                <a:close/>
              </a:path>
              <a:path w="10783570" h="2200275">
                <a:moveTo>
                  <a:pt x="10378120" y="191170"/>
                </a:moveTo>
                <a:lnTo>
                  <a:pt x="10299463" y="191170"/>
                </a:lnTo>
                <a:lnTo>
                  <a:pt x="10240643" y="213843"/>
                </a:lnTo>
                <a:lnTo>
                  <a:pt x="10179461" y="237182"/>
                </a:lnTo>
                <a:lnTo>
                  <a:pt x="10116036" y="261112"/>
                </a:lnTo>
                <a:lnTo>
                  <a:pt x="10050584" y="285518"/>
                </a:lnTo>
                <a:lnTo>
                  <a:pt x="10132304" y="285515"/>
                </a:lnTo>
                <a:lnTo>
                  <a:pt x="10196958" y="261091"/>
                </a:lnTo>
                <a:lnTo>
                  <a:pt x="10259592" y="237163"/>
                </a:lnTo>
                <a:lnTo>
                  <a:pt x="10320038" y="213824"/>
                </a:lnTo>
                <a:lnTo>
                  <a:pt x="10378120" y="191170"/>
                </a:lnTo>
                <a:close/>
              </a:path>
              <a:path w="10783570" h="2200275">
                <a:moveTo>
                  <a:pt x="10646183" y="52673"/>
                </a:moveTo>
                <a:lnTo>
                  <a:pt x="10629277" y="59688"/>
                </a:lnTo>
                <a:lnTo>
                  <a:pt x="10355620" y="169310"/>
                </a:lnTo>
                <a:lnTo>
                  <a:pt x="10299420" y="191187"/>
                </a:lnTo>
                <a:lnTo>
                  <a:pt x="10378120" y="191170"/>
                </a:lnTo>
                <a:lnTo>
                  <a:pt x="10433670" y="169293"/>
                </a:lnTo>
                <a:lnTo>
                  <a:pt x="10640195" y="86094"/>
                </a:lnTo>
                <a:lnTo>
                  <a:pt x="10657218" y="79031"/>
                </a:lnTo>
                <a:lnTo>
                  <a:pt x="10646183" y="52673"/>
                </a:lnTo>
                <a:close/>
              </a:path>
              <a:path w="10783570" h="2200275">
                <a:moveTo>
                  <a:pt x="10752126" y="47180"/>
                </a:moveTo>
                <a:lnTo>
                  <a:pt x="10659421" y="47180"/>
                </a:lnTo>
                <a:lnTo>
                  <a:pt x="10670373" y="73573"/>
                </a:lnTo>
                <a:lnTo>
                  <a:pt x="10657218" y="79031"/>
                </a:lnTo>
                <a:lnTo>
                  <a:pt x="10679306" y="131790"/>
                </a:lnTo>
                <a:lnTo>
                  <a:pt x="10752126" y="47180"/>
                </a:lnTo>
                <a:close/>
              </a:path>
              <a:path w="10783570" h="2200275">
                <a:moveTo>
                  <a:pt x="10659421" y="47180"/>
                </a:moveTo>
                <a:lnTo>
                  <a:pt x="10646183" y="52673"/>
                </a:lnTo>
                <a:lnTo>
                  <a:pt x="10657218" y="79031"/>
                </a:lnTo>
                <a:lnTo>
                  <a:pt x="10670373" y="73573"/>
                </a:lnTo>
                <a:lnTo>
                  <a:pt x="10659421" y="47180"/>
                </a:lnTo>
                <a:close/>
              </a:path>
              <a:path w="10783570" h="2200275">
                <a:moveTo>
                  <a:pt x="10624130" y="0"/>
                </a:moveTo>
                <a:lnTo>
                  <a:pt x="10646183" y="52673"/>
                </a:lnTo>
                <a:lnTo>
                  <a:pt x="10659421" y="47180"/>
                </a:lnTo>
                <a:lnTo>
                  <a:pt x="10752126" y="47180"/>
                </a:lnTo>
                <a:lnTo>
                  <a:pt x="10783508" y="10717"/>
                </a:lnTo>
                <a:lnTo>
                  <a:pt x="10624130" y="0"/>
                </a:lnTo>
                <a:close/>
              </a:path>
            </a:pathLst>
          </a:custGeom>
          <a:solidFill>
            <a:srgbClr val="1240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10394" y="4491261"/>
            <a:ext cx="180975" cy="519430"/>
          </a:xfrm>
          <a:custGeom>
            <a:avLst/>
            <a:gdLst/>
            <a:ahLst/>
            <a:cxnLst/>
            <a:rect l="l" t="t" r="r" b="b"/>
            <a:pathLst>
              <a:path w="180975" h="519429">
                <a:moveTo>
                  <a:pt x="90487" y="0"/>
                </a:moveTo>
                <a:lnTo>
                  <a:pt x="44816" y="35453"/>
                </a:lnTo>
                <a:lnTo>
                  <a:pt x="26503" y="76057"/>
                </a:lnTo>
                <a:lnTo>
                  <a:pt x="12354" y="128612"/>
                </a:lnTo>
                <a:lnTo>
                  <a:pt x="3232" y="190643"/>
                </a:lnTo>
                <a:lnTo>
                  <a:pt x="0" y="259675"/>
                </a:lnTo>
                <a:lnTo>
                  <a:pt x="3232" y="328707"/>
                </a:lnTo>
                <a:lnTo>
                  <a:pt x="12354" y="390738"/>
                </a:lnTo>
                <a:lnTo>
                  <a:pt x="26503" y="443293"/>
                </a:lnTo>
                <a:lnTo>
                  <a:pt x="44816" y="483897"/>
                </a:lnTo>
                <a:lnTo>
                  <a:pt x="90487" y="519351"/>
                </a:lnTo>
                <a:lnTo>
                  <a:pt x="114542" y="510075"/>
                </a:lnTo>
                <a:lnTo>
                  <a:pt x="154472" y="443293"/>
                </a:lnTo>
                <a:lnTo>
                  <a:pt x="168621" y="390738"/>
                </a:lnTo>
                <a:lnTo>
                  <a:pt x="177742" y="328707"/>
                </a:lnTo>
                <a:lnTo>
                  <a:pt x="180974" y="259675"/>
                </a:lnTo>
                <a:lnTo>
                  <a:pt x="177742" y="190643"/>
                </a:lnTo>
                <a:lnTo>
                  <a:pt x="168621" y="128612"/>
                </a:lnTo>
                <a:lnTo>
                  <a:pt x="154472" y="76057"/>
                </a:lnTo>
                <a:lnTo>
                  <a:pt x="136158" y="35453"/>
                </a:lnTo>
                <a:lnTo>
                  <a:pt x="90487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64821" y="4385956"/>
            <a:ext cx="179705" cy="519430"/>
          </a:xfrm>
          <a:custGeom>
            <a:avLst/>
            <a:gdLst/>
            <a:ahLst/>
            <a:cxnLst/>
            <a:rect l="l" t="t" r="r" b="b"/>
            <a:pathLst>
              <a:path w="179705" h="519429">
                <a:moveTo>
                  <a:pt x="89693" y="0"/>
                </a:moveTo>
                <a:lnTo>
                  <a:pt x="44423" y="35453"/>
                </a:lnTo>
                <a:lnTo>
                  <a:pt x="26270" y="76057"/>
                </a:lnTo>
                <a:lnTo>
                  <a:pt x="12245" y="128612"/>
                </a:lnTo>
                <a:lnTo>
                  <a:pt x="3203" y="190643"/>
                </a:lnTo>
                <a:lnTo>
                  <a:pt x="0" y="259675"/>
                </a:lnTo>
                <a:lnTo>
                  <a:pt x="3203" y="328707"/>
                </a:lnTo>
                <a:lnTo>
                  <a:pt x="12245" y="390738"/>
                </a:lnTo>
                <a:lnTo>
                  <a:pt x="26270" y="443293"/>
                </a:lnTo>
                <a:lnTo>
                  <a:pt x="44423" y="483897"/>
                </a:lnTo>
                <a:lnTo>
                  <a:pt x="89693" y="519351"/>
                </a:lnTo>
                <a:lnTo>
                  <a:pt x="113537" y="510075"/>
                </a:lnTo>
                <a:lnTo>
                  <a:pt x="153116" y="443293"/>
                </a:lnTo>
                <a:lnTo>
                  <a:pt x="167140" y="390738"/>
                </a:lnTo>
                <a:lnTo>
                  <a:pt x="176182" y="328707"/>
                </a:lnTo>
                <a:lnTo>
                  <a:pt x="179386" y="259675"/>
                </a:lnTo>
                <a:lnTo>
                  <a:pt x="176182" y="190643"/>
                </a:lnTo>
                <a:lnTo>
                  <a:pt x="167140" y="128612"/>
                </a:lnTo>
                <a:lnTo>
                  <a:pt x="153116" y="76057"/>
                </a:lnTo>
                <a:lnTo>
                  <a:pt x="134963" y="35453"/>
                </a:lnTo>
                <a:lnTo>
                  <a:pt x="89693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36764" y="4053108"/>
            <a:ext cx="180975" cy="519430"/>
          </a:xfrm>
          <a:custGeom>
            <a:avLst/>
            <a:gdLst/>
            <a:ahLst/>
            <a:cxnLst/>
            <a:rect l="l" t="t" r="r" b="b"/>
            <a:pathLst>
              <a:path w="180975" h="519429">
                <a:moveTo>
                  <a:pt x="90487" y="0"/>
                </a:moveTo>
                <a:lnTo>
                  <a:pt x="44816" y="35453"/>
                </a:lnTo>
                <a:lnTo>
                  <a:pt x="26502" y="76057"/>
                </a:lnTo>
                <a:lnTo>
                  <a:pt x="12353" y="128612"/>
                </a:lnTo>
                <a:lnTo>
                  <a:pt x="3232" y="190643"/>
                </a:lnTo>
                <a:lnTo>
                  <a:pt x="0" y="259675"/>
                </a:lnTo>
                <a:lnTo>
                  <a:pt x="3232" y="328707"/>
                </a:lnTo>
                <a:lnTo>
                  <a:pt x="12353" y="390738"/>
                </a:lnTo>
                <a:lnTo>
                  <a:pt x="26502" y="443293"/>
                </a:lnTo>
                <a:lnTo>
                  <a:pt x="44816" y="483897"/>
                </a:lnTo>
                <a:lnTo>
                  <a:pt x="90487" y="519351"/>
                </a:lnTo>
                <a:lnTo>
                  <a:pt x="114542" y="510075"/>
                </a:lnTo>
                <a:lnTo>
                  <a:pt x="154471" y="443293"/>
                </a:lnTo>
                <a:lnTo>
                  <a:pt x="168620" y="390738"/>
                </a:lnTo>
                <a:lnTo>
                  <a:pt x="177742" y="328707"/>
                </a:lnTo>
                <a:lnTo>
                  <a:pt x="180975" y="259675"/>
                </a:lnTo>
                <a:lnTo>
                  <a:pt x="177742" y="190643"/>
                </a:lnTo>
                <a:lnTo>
                  <a:pt x="168620" y="128612"/>
                </a:lnTo>
                <a:lnTo>
                  <a:pt x="154471" y="76057"/>
                </a:lnTo>
                <a:lnTo>
                  <a:pt x="136158" y="35453"/>
                </a:lnTo>
                <a:lnTo>
                  <a:pt x="90487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81065" y="3608081"/>
            <a:ext cx="179705" cy="519430"/>
          </a:xfrm>
          <a:custGeom>
            <a:avLst/>
            <a:gdLst/>
            <a:ahLst/>
            <a:cxnLst/>
            <a:rect l="l" t="t" r="r" b="b"/>
            <a:pathLst>
              <a:path w="179704" h="519429">
                <a:moveTo>
                  <a:pt x="89693" y="0"/>
                </a:moveTo>
                <a:lnTo>
                  <a:pt x="44423" y="35453"/>
                </a:lnTo>
                <a:lnTo>
                  <a:pt x="26270" y="76057"/>
                </a:lnTo>
                <a:lnTo>
                  <a:pt x="12245" y="128612"/>
                </a:lnTo>
                <a:lnTo>
                  <a:pt x="3203" y="190643"/>
                </a:lnTo>
                <a:lnTo>
                  <a:pt x="0" y="259675"/>
                </a:lnTo>
                <a:lnTo>
                  <a:pt x="3203" y="328707"/>
                </a:lnTo>
                <a:lnTo>
                  <a:pt x="12245" y="390738"/>
                </a:lnTo>
                <a:lnTo>
                  <a:pt x="26270" y="443293"/>
                </a:lnTo>
                <a:lnTo>
                  <a:pt x="44423" y="483896"/>
                </a:lnTo>
                <a:lnTo>
                  <a:pt x="89693" y="519349"/>
                </a:lnTo>
                <a:lnTo>
                  <a:pt x="113538" y="510074"/>
                </a:lnTo>
                <a:lnTo>
                  <a:pt x="153117" y="443293"/>
                </a:lnTo>
                <a:lnTo>
                  <a:pt x="167142" y="390738"/>
                </a:lnTo>
                <a:lnTo>
                  <a:pt x="176184" y="328707"/>
                </a:lnTo>
                <a:lnTo>
                  <a:pt x="179388" y="259675"/>
                </a:lnTo>
                <a:lnTo>
                  <a:pt x="176184" y="190643"/>
                </a:lnTo>
                <a:lnTo>
                  <a:pt x="167142" y="128612"/>
                </a:lnTo>
                <a:lnTo>
                  <a:pt x="153117" y="76057"/>
                </a:lnTo>
                <a:lnTo>
                  <a:pt x="134964" y="35453"/>
                </a:lnTo>
                <a:lnTo>
                  <a:pt x="89693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365098" y="3033933"/>
            <a:ext cx="179705" cy="519430"/>
          </a:xfrm>
          <a:custGeom>
            <a:avLst/>
            <a:gdLst/>
            <a:ahLst/>
            <a:cxnLst/>
            <a:rect l="l" t="t" r="r" b="b"/>
            <a:pathLst>
              <a:path w="179704" h="519429">
                <a:moveTo>
                  <a:pt x="89693" y="0"/>
                </a:moveTo>
                <a:lnTo>
                  <a:pt x="44423" y="35453"/>
                </a:lnTo>
                <a:lnTo>
                  <a:pt x="26270" y="76057"/>
                </a:lnTo>
                <a:lnTo>
                  <a:pt x="12245" y="128612"/>
                </a:lnTo>
                <a:lnTo>
                  <a:pt x="3203" y="190643"/>
                </a:lnTo>
                <a:lnTo>
                  <a:pt x="0" y="259675"/>
                </a:lnTo>
                <a:lnTo>
                  <a:pt x="3203" y="328707"/>
                </a:lnTo>
                <a:lnTo>
                  <a:pt x="12245" y="390738"/>
                </a:lnTo>
                <a:lnTo>
                  <a:pt x="26270" y="443293"/>
                </a:lnTo>
                <a:lnTo>
                  <a:pt x="44423" y="483897"/>
                </a:lnTo>
                <a:lnTo>
                  <a:pt x="89693" y="519351"/>
                </a:lnTo>
                <a:lnTo>
                  <a:pt x="113537" y="510075"/>
                </a:lnTo>
                <a:lnTo>
                  <a:pt x="153116" y="443293"/>
                </a:lnTo>
                <a:lnTo>
                  <a:pt x="167141" y="390738"/>
                </a:lnTo>
                <a:lnTo>
                  <a:pt x="176183" y="328707"/>
                </a:lnTo>
                <a:lnTo>
                  <a:pt x="179387" y="259675"/>
                </a:lnTo>
                <a:lnTo>
                  <a:pt x="176183" y="190643"/>
                </a:lnTo>
                <a:lnTo>
                  <a:pt x="167141" y="128612"/>
                </a:lnTo>
                <a:lnTo>
                  <a:pt x="153116" y="76057"/>
                </a:lnTo>
                <a:lnTo>
                  <a:pt x="134963" y="35453"/>
                </a:lnTo>
                <a:lnTo>
                  <a:pt x="89693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758041" y="2577757"/>
            <a:ext cx="179705" cy="519430"/>
          </a:xfrm>
          <a:custGeom>
            <a:avLst/>
            <a:gdLst/>
            <a:ahLst/>
            <a:cxnLst/>
            <a:rect l="l" t="t" r="r" b="b"/>
            <a:pathLst>
              <a:path w="179704" h="519430">
                <a:moveTo>
                  <a:pt x="89693" y="0"/>
                </a:moveTo>
                <a:lnTo>
                  <a:pt x="44423" y="35453"/>
                </a:lnTo>
                <a:lnTo>
                  <a:pt x="26270" y="76057"/>
                </a:lnTo>
                <a:lnTo>
                  <a:pt x="12245" y="128612"/>
                </a:lnTo>
                <a:lnTo>
                  <a:pt x="3203" y="190643"/>
                </a:lnTo>
                <a:lnTo>
                  <a:pt x="0" y="259675"/>
                </a:lnTo>
                <a:lnTo>
                  <a:pt x="3203" y="328707"/>
                </a:lnTo>
                <a:lnTo>
                  <a:pt x="12245" y="390738"/>
                </a:lnTo>
                <a:lnTo>
                  <a:pt x="26270" y="443293"/>
                </a:lnTo>
                <a:lnTo>
                  <a:pt x="44423" y="483897"/>
                </a:lnTo>
                <a:lnTo>
                  <a:pt x="89693" y="519351"/>
                </a:lnTo>
                <a:lnTo>
                  <a:pt x="113537" y="510075"/>
                </a:lnTo>
                <a:lnTo>
                  <a:pt x="153116" y="443293"/>
                </a:lnTo>
                <a:lnTo>
                  <a:pt x="167140" y="390738"/>
                </a:lnTo>
                <a:lnTo>
                  <a:pt x="176182" y="328707"/>
                </a:lnTo>
                <a:lnTo>
                  <a:pt x="179386" y="259675"/>
                </a:lnTo>
                <a:lnTo>
                  <a:pt x="176182" y="190643"/>
                </a:lnTo>
                <a:lnTo>
                  <a:pt x="167140" y="128612"/>
                </a:lnTo>
                <a:lnTo>
                  <a:pt x="153116" y="76057"/>
                </a:lnTo>
                <a:lnTo>
                  <a:pt x="134963" y="35453"/>
                </a:lnTo>
                <a:lnTo>
                  <a:pt x="89693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050908" y="2823734"/>
            <a:ext cx="180975" cy="519430"/>
          </a:xfrm>
          <a:custGeom>
            <a:avLst/>
            <a:gdLst/>
            <a:ahLst/>
            <a:cxnLst/>
            <a:rect l="l" t="t" r="r" b="b"/>
            <a:pathLst>
              <a:path w="180975" h="519429">
                <a:moveTo>
                  <a:pt x="90487" y="0"/>
                </a:moveTo>
                <a:lnTo>
                  <a:pt x="44816" y="35453"/>
                </a:lnTo>
                <a:lnTo>
                  <a:pt x="26503" y="76057"/>
                </a:lnTo>
                <a:lnTo>
                  <a:pt x="12354" y="128612"/>
                </a:lnTo>
                <a:lnTo>
                  <a:pt x="3232" y="190643"/>
                </a:lnTo>
                <a:lnTo>
                  <a:pt x="0" y="259675"/>
                </a:lnTo>
                <a:lnTo>
                  <a:pt x="3232" y="328707"/>
                </a:lnTo>
                <a:lnTo>
                  <a:pt x="12354" y="390738"/>
                </a:lnTo>
                <a:lnTo>
                  <a:pt x="26503" y="443293"/>
                </a:lnTo>
                <a:lnTo>
                  <a:pt x="44816" y="483897"/>
                </a:lnTo>
                <a:lnTo>
                  <a:pt x="90487" y="519351"/>
                </a:lnTo>
                <a:lnTo>
                  <a:pt x="114542" y="510075"/>
                </a:lnTo>
                <a:lnTo>
                  <a:pt x="154471" y="443293"/>
                </a:lnTo>
                <a:lnTo>
                  <a:pt x="168620" y="390738"/>
                </a:lnTo>
                <a:lnTo>
                  <a:pt x="177742" y="328707"/>
                </a:lnTo>
                <a:lnTo>
                  <a:pt x="180975" y="259675"/>
                </a:lnTo>
                <a:lnTo>
                  <a:pt x="177742" y="190643"/>
                </a:lnTo>
                <a:lnTo>
                  <a:pt x="168620" y="128612"/>
                </a:lnTo>
                <a:lnTo>
                  <a:pt x="154471" y="76057"/>
                </a:lnTo>
                <a:lnTo>
                  <a:pt x="136158" y="35453"/>
                </a:lnTo>
                <a:lnTo>
                  <a:pt x="90487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645329" y="3206325"/>
            <a:ext cx="179705" cy="519430"/>
          </a:xfrm>
          <a:custGeom>
            <a:avLst/>
            <a:gdLst/>
            <a:ahLst/>
            <a:cxnLst/>
            <a:rect l="l" t="t" r="r" b="b"/>
            <a:pathLst>
              <a:path w="179704" h="519429">
                <a:moveTo>
                  <a:pt x="89693" y="0"/>
                </a:moveTo>
                <a:lnTo>
                  <a:pt x="44423" y="35453"/>
                </a:lnTo>
                <a:lnTo>
                  <a:pt x="26270" y="76057"/>
                </a:lnTo>
                <a:lnTo>
                  <a:pt x="12245" y="128612"/>
                </a:lnTo>
                <a:lnTo>
                  <a:pt x="3203" y="190643"/>
                </a:lnTo>
                <a:lnTo>
                  <a:pt x="0" y="259675"/>
                </a:lnTo>
                <a:lnTo>
                  <a:pt x="3203" y="328707"/>
                </a:lnTo>
                <a:lnTo>
                  <a:pt x="12245" y="390738"/>
                </a:lnTo>
                <a:lnTo>
                  <a:pt x="26270" y="443293"/>
                </a:lnTo>
                <a:lnTo>
                  <a:pt x="44423" y="483897"/>
                </a:lnTo>
                <a:lnTo>
                  <a:pt x="89693" y="519351"/>
                </a:lnTo>
                <a:lnTo>
                  <a:pt x="113537" y="510075"/>
                </a:lnTo>
                <a:lnTo>
                  <a:pt x="153116" y="443293"/>
                </a:lnTo>
                <a:lnTo>
                  <a:pt x="167141" y="390738"/>
                </a:lnTo>
                <a:lnTo>
                  <a:pt x="176183" y="328707"/>
                </a:lnTo>
                <a:lnTo>
                  <a:pt x="179387" y="259675"/>
                </a:lnTo>
                <a:lnTo>
                  <a:pt x="176183" y="190643"/>
                </a:lnTo>
                <a:lnTo>
                  <a:pt x="167141" y="128612"/>
                </a:lnTo>
                <a:lnTo>
                  <a:pt x="153116" y="76057"/>
                </a:lnTo>
                <a:lnTo>
                  <a:pt x="134963" y="35453"/>
                </a:lnTo>
                <a:lnTo>
                  <a:pt x="89693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181782" y="4173220"/>
            <a:ext cx="8382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微软雅黑"/>
                <a:cs typeface="微软雅黑"/>
              </a:rPr>
              <a:t>信贷系统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35413" y="4051300"/>
            <a:ext cx="8382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微软雅黑"/>
                <a:cs typeface="微软雅黑"/>
              </a:rPr>
              <a:t>清算系统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708150" y="3795267"/>
            <a:ext cx="8382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微软雅黑"/>
                <a:cs typeface="微软雅黑"/>
              </a:rPr>
              <a:t>移动支付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684176" y="3736359"/>
            <a:ext cx="228600" cy="6756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 algn="just">
              <a:lnSpc>
                <a:spcPts val="1600"/>
              </a:lnSpc>
              <a:spcBef>
                <a:spcPts val="420"/>
              </a:spcBef>
            </a:pPr>
            <a:r>
              <a:rPr sz="1600" b="1" dirty="0">
                <a:latin typeface="微软雅黑"/>
                <a:cs typeface="微软雅黑"/>
              </a:rPr>
              <a:t>物 联 网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375900" y="3593103"/>
            <a:ext cx="228600" cy="6756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 algn="just">
              <a:lnSpc>
                <a:spcPts val="1600"/>
              </a:lnSpc>
              <a:spcBef>
                <a:spcPts val="420"/>
              </a:spcBef>
            </a:pPr>
            <a:r>
              <a:rPr sz="1600" b="1" dirty="0">
                <a:latin typeface="微软雅黑"/>
                <a:cs typeface="微软雅黑"/>
              </a:rPr>
              <a:t>云 计 算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074674" y="3376695"/>
            <a:ext cx="228600" cy="6756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 algn="just">
              <a:lnSpc>
                <a:spcPts val="1600"/>
              </a:lnSpc>
              <a:spcBef>
                <a:spcPts val="420"/>
              </a:spcBef>
            </a:pPr>
            <a:r>
              <a:rPr sz="1600" b="1" dirty="0">
                <a:latin typeface="微软雅黑"/>
                <a:cs typeface="微软雅黑"/>
              </a:rPr>
              <a:t>大 数 据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781014" y="3160287"/>
            <a:ext cx="228600" cy="6756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 algn="just">
              <a:lnSpc>
                <a:spcPts val="1600"/>
              </a:lnSpc>
              <a:spcBef>
                <a:spcPts val="420"/>
              </a:spcBef>
            </a:pPr>
            <a:r>
              <a:rPr sz="1600" b="1" dirty="0">
                <a:latin typeface="微软雅黑"/>
                <a:cs typeface="微软雅黑"/>
              </a:rPr>
              <a:t>区 块 链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389744" y="5169916"/>
            <a:ext cx="2139950" cy="73279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600" dirty="0">
                <a:latin typeface="微软雅黑"/>
                <a:cs typeface="微软雅黑"/>
              </a:rPr>
              <a:t>专用网络，内外隔离</a:t>
            </a:r>
            <a:endParaRPr sz="1600">
              <a:latin typeface="微软雅黑"/>
              <a:cs typeface="微软雅黑"/>
            </a:endParaRPr>
          </a:p>
          <a:p>
            <a:pPr marL="298450" indent="-28575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600" dirty="0">
                <a:latin typeface="微软雅黑"/>
                <a:cs typeface="微软雅黑"/>
              </a:rPr>
              <a:t>强一致性保证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869224" y="5169916"/>
            <a:ext cx="2546350" cy="73279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600" dirty="0">
                <a:latin typeface="微软雅黑"/>
                <a:cs typeface="微软雅黑"/>
              </a:rPr>
              <a:t>线上化、</a:t>
            </a:r>
            <a:r>
              <a:rPr sz="1600" spc="-5" dirty="0">
                <a:latin typeface="微软雅黑"/>
                <a:cs typeface="微软雅黑"/>
              </a:rPr>
              <a:t>APP</a:t>
            </a:r>
            <a:r>
              <a:rPr sz="1600" dirty="0">
                <a:latin typeface="微软雅黑"/>
                <a:cs typeface="微软雅黑"/>
              </a:rPr>
              <a:t>化、互动化</a:t>
            </a:r>
            <a:endParaRPr sz="1600">
              <a:latin typeface="微软雅黑"/>
              <a:cs typeface="微软雅黑"/>
            </a:endParaRPr>
          </a:p>
          <a:p>
            <a:pPr marL="298450" indent="-28575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600" dirty="0">
                <a:latin typeface="微软雅黑"/>
                <a:cs typeface="微软雅黑"/>
              </a:rPr>
              <a:t>漏洞、黑客问题日益突出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550780" y="4795011"/>
            <a:ext cx="2546350" cy="110744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98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600" dirty="0">
                <a:latin typeface="微软雅黑"/>
                <a:cs typeface="微软雅黑"/>
              </a:rPr>
              <a:t>资产数据化，数据资产化</a:t>
            </a:r>
            <a:endParaRPr sz="1600">
              <a:latin typeface="微软雅黑"/>
              <a:cs typeface="微软雅黑"/>
            </a:endParaRPr>
          </a:p>
          <a:p>
            <a:pPr marL="298450" indent="-285750">
              <a:lnSpc>
                <a:spcPct val="100000"/>
              </a:lnSpc>
              <a:spcBef>
                <a:spcPts val="89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600" dirty="0">
                <a:latin typeface="微软雅黑"/>
                <a:cs typeface="微软雅黑"/>
              </a:rPr>
              <a:t>黑客攻击手段更加专业化</a:t>
            </a:r>
            <a:endParaRPr sz="1600">
              <a:latin typeface="微软雅黑"/>
              <a:cs typeface="微软雅黑"/>
            </a:endParaRPr>
          </a:p>
          <a:p>
            <a:pPr marL="298450" indent="-285750">
              <a:lnSpc>
                <a:spcPct val="100000"/>
              </a:lnSpc>
              <a:spcBef>
                <a:spcPts val="98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600" dirty="0">
                <a:latin typeface="微软雅黑"/>
                <a:cs typeface="微软雅黑"/>
              </a:rPr>
              <a:t>数据安全问题更加多样化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180829" y="3799116"/>
            <a:ext cx="180975" cy="519430"/>
          </a:xfrm>
          <a:custGeom>
            <a:avLst/>
            <a:gdLst/>
            <a:ahLst/>
            <a:cxnLst/>
            <a:rect l="l" t="t" r="r" b="b"/>
            <a:pathLst>
              <a:path w="180975" h="519429">
                <a:moveTo>
                  <a:pt x="90487" y="0"/>
                </a:moveTo>
                <a:lnTo>
                  <a:pt x="44816" y="35453"/>
                </a:lnTo>
                <a:lnTo>
                  <a:pt x="26503" y="76057"/>
                </a:lnTo>
                <a:lnTo>
                  <a:pt x="12354" y="128612"/>
                </a:lnTo>
                <a:lnTo>
                  <a:pt x="3232" y="190643"/>
                </a:lnTo>
                <a:lnTo>
                  <a:pt x="0" y="259675"/>
                </a:lnTo>
                <a:lnTo>
                  <a:pt x="3232" y="328707"/>
                </a:lnTo>
                <a:lnTo>
                  <a:pt x="12354" y="390738"/>
                </a:lnTo>
                <a:lnTo>
                  <a:pt x="26503" y="443293"/>
                </a:lnTo>
                <a:lnTo>
                  <a:pt x="44816" y="483896"/>
                </a:lnTo>
                <a:lnTo>
                  <a:pt x="90487" y="519349"/>
                </a:lnTo>
                <a:lnTo>
                  <a:pt x="114542" y="510074"/>
                </a:lnTo>
                <a:lnTo>
                  <a:pt x="154472" y="443293"/>
                </a:lnTo>
                <a:lnTo>
                  <a:pt x="168621" y="390738"/>
                </a:lnTo>
                <a:lnTo>
                  <a:pt x="177742" y="328707"/>
                </a:lnTo>
                <a:lnTo>
                  <a:pt x="180975" y="259675"/>
                </a:lnTo>
                <a:lnTo>
                  <a:pt x="177742" y="190643"/>
                </a:lnTo>
                <a:lnTo>
                  <a:pt x="168621" y="128612"/>
                </a:lnTo>
                <a:lnTo>
                  <a:pt x="154472" y="76057"/>
                </a:lnTo>
                <a:lnTo>
                  <a:pt x="136158" y="35453"/>
                </a:lnTo>
                <a:lnTo>
                  <a:pt x="90487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780619" y="3365500"/>
            <a:ext cx="18351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983615" algn="l"/>
              </a:tabLst>
            </a:pPr>
            <a:r>
              <a:rPr sz="2400" b="1" baseline="-38194" dirty="0">
                <a:latin typeface="微软雅黑"/>
                <a:cs typeface="微软雅黑"/>
              </a:rPr>
              <a:t>惠普金融	</a:t>
            </a:r>
            <a:r>
              <a:rPr sz="1600" b="1" dirty="0">
                <a:latin typeface="微软雅黑"/>
                <a:cs typeface="微软雅黑"/>
              </a:rPr>
              <a:t>互联网化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50652" y="6516491"/>
            <a:ext cx="1362710" cy="21672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endParaRPr sz="12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4100" y="4898644"/>
            <a:ext cx="11303000" cy="147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04800">
              <a:lnSpc>
                <a:spcPct val="145000"/>
              </a:lnSpc>
              <a:spcBef>
                <a:spcPts val="100"/>
              </a:spcBef>
            </a:pPr>
            <a:r>
              <a:rPr sz="1600" dirty="0">
                <a:latin typeface="微软雅黑"/>
                <a:cs typeface="微软雅黑"/>
              </a:rPr>
              <a:t>浙金中心本次主要实现核心交易系统的容灾系统建设，主机房位于滨江，容灾机房分别位于钱江和嘉兴。其中钱江机房作为 同城双活机房，嘉兴机房实现数据级容灾。</a:t>
            </a:r>
            <a:endParaRPr sz="1600">
              <a:latin typeface="微软雅黑"/>
              <a:cs typeface="微软雅黑"/>
            </a:endParaRPr>
          </a:p>
          <a:p>
            <a:pPr marL="12700" marR="5080" indent="304800">
              <a:lnSpc>
                <a:spcPct val="151300"/>
              </a:lnSpc>
            </a:pPr>
            <a:r>
              <a:rPr sz="1600" dirty="0">
                <a:latin typeface="微软雅黑"/>
                <a:cs typeface="微软雅黑"/>
              </a:rPr>
              <a:t>整个容灾整系统通过切换大屏统一调度，用户可以随时查看容灾系统可用性，并可通过一键切换功能，随时随刻的将业务系 统切换到容灾机房。降低了管理难度，提升了系统体可用性。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38150" y="1212007"/>
            <a:ext cx="6552279" cy="3685656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5035" y="1212007"/>
            <a:ext cx="4117742" cy="3685656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4843" y="90423"/>
            <a:ext cx="3926204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微软雅黑"/>
                <a:cs typeface="微软雅黑"/>
              </a:rPr>
              <a:t>案例</a:t>
            </a:r>
            <a:r>
              <a:rPr sz="2500" spc="-5" dirty="0">
                <a:latin typeface="微软雅黑"/>
                <a:cs typeface="微软雅黑"/>
              </a:rPr>
              <a:t>.</a:t>
            </a:r>
            <a:r>
              <a:rPr sz="2500" dirty="0">
                <a:latin typeface="微软雅黑"/>
                <a:cs typeface="微软雅黑"/>
              </a:rPr>
              <a:t>浙金中心一键切换案例</a:t>
            </a:r>
            <a:endParaRPr sz="25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853773" y="6525548"/>
            <a:ext cx="1809750" cy="206467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/>
              <a:t>— </a:t>
            </a:r>
            <a:fld id="{81D60167-4931-47E6-BA6A-407CBD079E47}" type="slidenum">
              <a:rPr dirty="0"/>
              <a:t>40</a:t>
            </a:fld>
            <a:r>
              <a:rPr spc="-105" dirty="0"/>
              <a:t> </a:t>
            </a:r>
            <a:r>
              <a:rPr dirty="0"/>
              <a:t>—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0652" y="6516491"/>
            <a:ext cx="1362710" cy="21672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endParaRPr sz="12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8494F0-8A2C-473C-87A9-19C183DB0BC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D3F4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3D3F4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0" y="1614512"/>
            <a:ext cx="12192000" cy="2978332"/>
            <a:chOff x="0" y="2215049"/>
            <a:chExt cx="13000383" cy="2487561"/>
          </a:xfrm>
        </p:grpSpPr>
        <p:pic>
          <p:nvPicPr>
            <p:cNvPr id="27" name="图片 26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0" y="2215049"/>
              <a:ext cx="13000383" cy="2487561"/>
            </a:xfrm>
            <a:prstGeom prst="rect">
              <a:avLst/>
            </a:prstGeom>
          </p:spPr>
        </p:pic>
        <p:sp>
          <p:nvSpPr>
            <p:cNvPr id="28" name="矩形 27"/>
            <p:cNvSpPr/>
            <p:nvPr/>
          </p:nvSpPr>
          <p:spPr>
            <a:xfrm>
              <a:off x="0" y="2215049"/>
              <a:ext cx="13000382" cy="2487561"/>
            </a:xfrm>
            <a:prstGeom prst="rect">
              <a:avLst/>
            </a:prstGeom>
            <a:solidFill>
              <a:srgbClr val="0070C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endParaRPr>
            </a:p>
          </p:txBody>
        </p:sp>
      </p:grpSp>
      <p:sp>
        <p:nvSpPr>
          <p:cNvPr id="29" name="任意多边形 28"/>
          <p:cNvSpPr/>
          <p:nvPr/>
        </p:nvSpPr>
        <p:spPr>
          <a:xfrm>
            <a:off x="4363233" y="2068863"/>
            <a:ext cx="3506539" cy="2069635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30" name="任意多边形 29"/>
          <p:cNvSpPr/>
          <p:nvPr/>
        </p:nvSpPr>
        <p:spPr>
          <a:xfrm>
            <a:off x="6517213" y="1604209"/>
            <a:ext cx="2253807" cy="140346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31" name="TextBox 5"/>
          <p:cNvSpPr txBox="1"/>
          <p:nvPr/>
        </p:nvSpPr>
        <p:spPr>
          <a:xfrm>
            <a:off x="3201640" y="2595678"/>
            <a:ext cx="4548778" cy="10147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brima" panose="02000000000000000000" pitchFamily="2" charset="0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3400173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4843" y="90423"/>
            <a:ext cx="51054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微软雅黑"/>
                <a:cs typeface="微软雅黑"/>
              </a:rPr>
              <a:t>数字化金融时代，面临更多安全挑战</a:t>
            </a:r>
            <a:endParaRPr sz="2500">
              <a:latin typeface="微软雅黑"/>
              <a:cs typeface="微软雅黑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1853773" y="6525548"/>
            <a:ext cx="1809750" cy="206467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endParaRPr spc="-5" dirty="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/>
              <a:t>— </a:t>
            </a:r>
            <a:fld id="{81D60167-4931-47E6-BA6A-407CBD079E47}" type="slidenum">
              <a:rPr dirty="0"/>
              <a:t>5</a:t>
            </a:fld>
            <a:r>
              <a:rPr spc="-105" dirty="0"/>
              <a:t> </a:t>
            </a:r>
            <a:r>
              <a:rPr dirty="0"/>
              <a:t>—</a:t>
            </a:r>
          </a:p>
        </p:txBody>
      </p:sp>
      <p:sp>
        <p:nvSpPr>
          <p:cNvPr id="3" name="object 3"/>
          <p:cNvSpPr/>
          <p:nvPr/>
        </p:nvSpPr>
        <p:spPr>
          <a:xfrm>
            <a:off x="8101012" y="1052736"/>
            <a:ext cx="3727450" cy="4902200"/>
          </a:xfrm>
          <a:custGeom>
            <a:avLst/>
            <a:gdLst/>
            <a:ahLst/>
            <a:cxnLst/>
            <a:rect l="l" t="t" r="r" b="b"/>
            <a:pathLst>
              <a:path w="3727450" h="4902200">
                <a:moveTo>
                  <a:pt x="3556655" y="0"/>
                </a:moveTo>
                <a:lnTo>
                  <a:pt x="170794" y="0"/>
                </a:lnTo>
                <a:lnTo>
                  <a:pt x="125390" y="6100"/>
                </a:lnTo>
                <a:lnTo>
                  <a:pt x="84591" y="23318"/>
                </a:lnTo>
                <a:lnTo>
                  <a:pt x="50024" y="50024"/>
                </a:lnTo>
                <a:lnTo>
                  <a:pt x="23318" y="84591"/>
                </a:lnTo>
                <a:lnTo>
                  <a:pt x="6100" y="125390"/>
                </a:lnTo>
                <a:lnTo>
                  <a:pt x="0" y="170794"/>
                </a:lnTo>
                <a:lnTo>
                  <a:pt x="0" y="4731405"/>
                </a:lnTo>
                <a:lnTo>
                  <a:pt x="6100" y="4776809"/>
                </a:lnTo>
                <a:lnTo>
                  <a:pt x="23318" y="4817608"/>
                </a:lnTo>
                <a:lnTo>
                  <a:pt x="50024" y="4852175"/>
                </a:lnTo>
                <a:lnTo>
                  <a:pt x="84591" y="4878881"/>
                </a:lnTo>
                <a:lnTo>
                  <a:pt x="125390" y="4896098"/>
                </a:lnTo>
                <a:lnTo>
                  <a:pt x="170794" y="4902199"/>
                </a:lnTo>
                <a:lnTo>
                  <a:pt x="3556655" y="4902199"/>
                </a:lnTo>
                <a:lnTo>
                  <a:pt x="3602059" y="4896098"/>
                </a:lnTo>
                <a:lnTo>
                  <a:pt x="3642858" y="4878881"/>
                </a:lnTo>
                <a:lnTo>
                  <a:pt x="3677425" y="4852175"/>
                </a:lnTo>
                <a:lnTo>
                  <a:pt x="3704131" y="4817608"/>
                </a:lnTo>
                <a:lnTo>
                  <a:pt x="3721349" y="4776809"/>
                </a:lnTo>
                <a:lnTo>
                  <a:pt x="3727450" y="4731405"/>
                </a:lnTo>
                <a:lnTo>
                  <a:pt x="3727450" y="170794"/>
                </a:lnTo>
                <a:lnTo>
                  <a:pt x="3721349" y="125390"/>
                </a:lnTo>
                <a:lnTo>
                  <a:pt x="3704131" y="84591"/>
                </a:lnTo>
                <a:lnTo>
                  <a:pt x="3677425" y="50024"/>
                </a:lnTo>
                <a:lnTo>
                  <a:pt x="3642858" y="23318"/>
                </a:lnTo>
                <a:lnTo>
                  <a:pt x="3602059" y="6100"/>
                </a:lnTo>
                <a:lnTo>
                  <a:pt x="35566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01012" y="1052736"/>
            <a:ext cx="3727450" cy="4902200"/>
          </a:xfrm>
          <a:custGeom>
            <a:avLst/>
            <a:gdLst/>
            <a:ahLst/>
            <a:cxnLst/>
            <a:rect l="l" t="t" r="r" b="b"/>
            <a:pathLst>
              <a:path w="3727450" h="4902200">
                <a:moveTo>
                  <a:pt x="0" y="170794"/>
                </a:moveTo>
                <a:lnTo>
                  <a:pt x="6100" y="125390"/>
                </a:lnTo>
                <a:lnTo>
                  <a:pt x="23318" y="84591"/>
                </a:lnTo>
                <a:lnTo>
                  <a:pt x="50024" y="50024"/>
                </a:lnTo>
                <a:lnTo>
                  <a:pt x="84591" y="23318"/>
                </a:lnTo>
                <a:lnTo>
                  <a:pt x="125390" y="6100"/>
                </a:lnTo>
                <a:lnTo>
                  <a:pt x="170794" y="0"/>
                </a:lnTo>
                <a:lnTo>
                  <a:pt x="3556655" y="0"/>
                </a:lnTo>
                <a:lnTo>
                  <a:pt x="3602059" y="6100"/>
                </a:lnTo>
                <a:lnTo>
                  <a:pt x="3642858" y="23318"/>
                </a:lnTo>
                <a:lnTo>
                  <a:pt x="3677425" y="50024"/>
                </a:lnTo>
                <a:lnTo>
                  <a:pt x="3704131" y="84591"/>
                </a:lnTo>
                <a:lnTo>
                  <a:pt x="3721349" y="125390"/>
                </a:lnTo>
                <a:lnTo>
                  <a:pt x="3727450" y="170794"/>
                </a:lnTo>
                <a:lnTo>
                  <a:pt x="3727450" y="4731406"/>
                </a:lnTo>
                <a:lnTo>
                  <a:pt x="3721349" y="4776809"/>
                </a:lnTo>
                <a:lnTo>
                  <a:pt x="3704131" y="4817609"/>
                </a:lnTo>
                <a:lnTo>
                  <a:pt x="3677425" y="4852175"/>
                </a:lnTo>
                <a:lnTo>
                  <a:pt x="3642858" y="4878881"/>
                </a:lnTo>
                <a:lnTo>
                  <a:pt x="3602059" y="4896099"/>
                </a:lnTo>
                <a:lnTo>
                  <a:pt x="3556655" y="4902200"/>
                </a:lnTo>
                <a:lnTo>
                  <a:pt x="170794" y="4902200"/>
                </a:lnTo>
                <a:lnTo>
                  <a:pt x="125390" y="4896099"/>
                </a:lnTo>
                <a:lnTo>
                  <a:pt x="84591" y="4878881"/>
                </a:lnTo>
                <a:lnTo>
                  <a:pt x="50024" y="4852175"/>
                </a:lnTo>
                <a:lnTo>
                  <a:pt x="23318" y="4817609"/>
                </a:lnTo>
                <a:lnTo>
                  <a:pt x="6100" y="4776809"/>
                </a:lnTo>
                <a:lnTo>
                  <a:pt x="0" y="4731406"/>
                </a:lnTo>
                <a:lnTo>
                  <a:pt x="0" y="170794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93075" y="2643410"/>
            <a:ext cx="3745229" cy="1079500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343535" rIns="0" bIns="0" rtlCol="0">
            <a:spAutoFit/>
          </a:bodyPr>
          <a:lstStyle/>
          <a:p>
            <a:pPr marL="957580">
              <a:lnSpc>
                <a:spcPct val="100000"/>
              </a:lnSpc>
              <a:spcBef>
                <a:spcPts val="2705"/>
              </a:spcBef>
            </a:pPr>
            <a:r>
              <a:rPr sz="2400" b="1" dirty="0">
                <a:solidFill>
                  <a:srgbClr val="FFFFFF"/>
                </a:solidFill>
                <a:latin typeface="微软雅黑"/>
                <a:cs typeface="微软雅黑"/>
              </a:rPr>
              <a:t>监管日益严格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622535" y="1399032"/>
            <a:ext cx="938783" cy="954024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262302" y="4208779"/>
            <a:ext cx="3602354" cy="1263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455" indent="-7175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84455" algn="l"/>
              </a:tabLst>
            </a:pPr>
            <a:r>
              <a:rPr sz="1200" b="1" dirty="0">
                <a:solidFill>
                  <a:srgbClr val="404040"/>
                </a:solidFill>
                <a:latin typeface="微软雅黑"/>
                <a:cs typeface="微软雅黑"/>
              </a:rPr>
              <a:t>《银行业金融机构数据治理指引》</a:t>
            </a:r>
            <a:endParaRPr sz="1200">
              <a:latin typeface="微软雅黑"/>
              <a:cs typeface="微软雅黑"/>
            </a:endParaRPr>
          </a:p>
          <a:p>
            <a:pPr marL="84455" indent="-71755">
              <a:lnSpc>
                <a:spcPct val="100000"/>
              </a:lnSpc>
              <a:spcBef>
                <a:spcPts val="1365"/>
              </a:spcBef>
              <a:buFont typeface="Arial"/>
              <a:buChar char="•"/>
              <a:tabLst>
                <a:tab pos="84455" algn="l"/>
              </a:tabLst>
            </a:pPr>
            <a:r>
              <a:rPr sz="1200" b="1" dirty="0">
                <a:solidFill>
                  <a:srgbClr val="404040"/>
                </a:solidFill>
                <a:latin typeface="微软雅黑"/>
                <a:cs typeface="微软雅黑"/>
              </a:rPr>
              <a:t>《金融行业信息系统信息安全等级保护实施指引》</a:t>
            </a:r>
            <a:endParaRPr sz="1200">
              <a:latin typeface="微软雅黑"/>
              <a:cs typeface="微软雅黑"/>
            </a:endParaRPr>
          </a:p>
          <a:p>
            <a:pPr marL="84455" indent="-71755">
              <a:lnSpc>
                <a:spcPct val="100000"/>
              </a:lnSpc>
              <a:spcBef>
                <a:spcPts val="1250"/>
              </a:spcBef>
              <a:buFont typeface="Arial"/>
              <a:buChar char="•"/>
              <a:tabLst>
                <a:tab pos="84455" algn="l"/>
              </a:tabLst>
            </a:pPr>
            <a:r>
              <a:rPr sz="1200" b="1" dirty="0">
                <a:solidFill>
                  <a:srgbClr val="404040"/>
                </a:solidFill>
                <a:latin typeface="微软雅黑"/>
                <a:cs typeface="微软雅黑"/>
              </a:rPr>
              <a:t>《中华人民共和国网络安全法》、</a:t>
            </a:r>
            <a:r>
              <a:rPr sz="1200" b="1" spc="-5" dirty="0">
                <a:solidFill>
                  <a:srgbClr val="404040"/>
                </a:solidFill>
                <a:latin typeface="微软雅黑"/>
                <a:cs typeface="微软雅黑"/>
              </a:rPr>
              <a:t>GDPR</a:t>
            </a:r>
            <a:r>
              <a:rPr sz="1200" b="1" dirty="0">
                <a:solidFill>
                  <a:srgbClr val="404040"/>
                </a:solidFill>
                <a:latin typeface="微软雅黑"/>
                <a:cs typeface="微软雅黑"/>
              </a:rPr>
              <a:t>等</a:t>
            </a:r>
            <a:endParaRPr sz="1200">
              <a:latin typeface="微软雅黑"/>
              <a:cs typeface="微软雅黑"/>
            </a:endParaRPr>
          </a:p>
          <a:p>
            <a:pPr marL="84455" indent="-71755">
              <a:lnSpc>
                <a:spcPct val="100000"/>
              </a:lnSpc>
              <a:spcBef>
                <a:spcPts val="1370"/>
              </a:spcBef>
              <a:buFont typeface="Arial"/>
              <a:buChar char="•"/>
              <a:tabLst>
                <a:tab pos="84455" algn="l"/>
              </a:tabLst>
            </a:pPr>
            <a:r>
              <a:rPr sz="1200" b="1" dirty="0">
                <a:solidFill>
                  <a:srgbClr val="404040"/>
                </a:solidFill>
                <a:latin typeface="微软雅黑"/>
                <a:cs typeface="微软雅黑"/>
              </a:rPr>
              <a:t>《数据安全法》“十三届全国人大常委会立法规划”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1313" y="1052736"/>
            <a:ext cx="3729354" cy="4902200"/>
          </a:xfrm>
          <a:custGeom>
            <a:avLst/>
            <a:gdLst/>
            <a:ahLst/>
            <a:cxnLst/>
            <a:rect l="l" t="t" r="r" b="b"/>
            <a:pathLst>
              <a:path w="3729354" h="4902200">
                <a:moveTo>
                  <a:pt x="3558172" y="0"/>
                </a:moveTo>
                <a:lnTo>
                  <a:pt x="170864" y="0"/>
                </a:lnTo>
                <a:lnTo>
                  <a:pt x="125441" y="6103"/>
                </a:lnTo>
                <a:lnTo>
                  <a:pt x="84625" y="23327"/>
                </a:lnTo>
                <a:lnTo>
                  <a:pt x="50044" y="50044"/>
                </a:lnTo>
                <a:lnTo>
                  <a:pt x="23327" y="84625"/>
                </a:lnTo>
                <a:lnTo>
                  <a:pt x="6103" y="125441"/>
                </a:lnTo>
                <a:lnTo>
                  <a:pt x="0" y="170864"/>
                </a:lnTo>
                <a:lnTo>
                  <a:pt x="0" y="4731335"/>
                </a:lnTo>
                <a:lnTo>
                  <a:pt x="6103" y="4776758"/>
                </a:lnTo>
                <a:lnTo>
                  <a:pt x="23327" y="4817574"/>
                </a:lnTo>
                <a:lnTo>
                  <a:pt x="50044" y="4852155"/>
                </a:lnTo>
                <a:lnTo>
                  <a:pt x="84625" y="4878871"/>
                </a:lnTo>
                <a:lnTo>
                  <a:pt x="125441" y="4896096"/>
                </a:lnTo>
                <a:lnTo>
                  <a:pt x="170864" y="4902199"/>
                </a:lnTo>
                <a:lnTo>
                  <a:pt x="3558172" y="4902199"/>
                </a:lnTo>
                <a:lnTo>
                  <a:pt x="3603595" y="4896096"/>
                </a:lnTo>
                <a:lnTo>
                  <a:pt x="3644411" y="4878871"/>
                </a:lnTo>
                <a:lnTo>
                  <a:pt x="3678992" y="4852155"/>
                </a:lnTo>
                <a:lnTo>
                  <a:pt x="3705709" y="4817574"/>
                </a:lnTo>
                <a:lnTo>
                  <a:pt x="3722933" y="4776758"/>
                </a:lnTo>
                <a:lnTo>
                  <a:pt x="3729036" y="4731335"/>
                </a:lnTo>
                <a:lnTo>
                  <a:pt x="3729036" y="170864"/>
                </a:lnTo>
                <a:lnTo>
                  <a:pt x="3722933" y="125441"/>
                </a:lnTo>
                <a:lnTo>
                  <a:pt x="3705709" y="84625"/>
                </a:lnTo>
                <a:lnTo>
                  <a:pt x="3678992" y="50044"/>
                </a:lnTo>
                <a:lnTo>
                  <a:pt x="3644411" y="23327"/>
                </a:lnTo>
                <a:lnTo>
                  <a:pt x="3603595" y="6103"/>
                </a:lnTo>
                <a:lnTo>
                  <a:pt x="3558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1313" y="1052736"/>
            <a:ext cx="3729354" cy="4902200"/>
          </a:xfrm>
          <a:custGeom>
            <a:avLst/>
            <a:gdLst/>
            <a:ahLst/>
            <a:cxnLst/>
            <a:rect l="l" t="t" r="r" b="b"/>
            <a:pathLst>
              <a:path w="3729354" h="4902200">
                <a:moveTo>
                  <a:pt x="0" y="170864"/>
                </a:moveTo>
                <a:lnTo>
                  <a:pt x="6103" y="125441"/>
                </a:lnTo>
                <a:lnTo>
                  <a:pt x="23327" y="84625"/>
                </a:lnTo>
                <a:lnTo>
                  <a:pt x="50044" y="50044"/>
                </a:lnTo>
                <a:lnTo>
                  <a:pt x="84625" y="23327"/>
                </a:lnTo>
                <a:lnTo>
                  <a:pt x="125441" y="6103"/>
                </a:lnTo>
                <a:lnTo>
                  <a:pt x="170864" y="0"/>
                </a:lnTo>
                <a:lnTo>
                  <a:pt x="3558173" y="0"/>
                </a:lnTo>
                <a:lnTo>
                  <a:pt x="3603595" y="6103"/>
                </a:lnTo>
                <a:lnTo>
                  <a:pt x="3644411" y="23327"/>
                </a:lnTo>
                <a:lnTo>
                  <a:pt x="3678992" y="50044"/>
                </a:lnTo>
                <a:lnTo>
                  <a:pt x="3705709" y="84625"/>
                </a:lnTo>
                <a:lnTo>
                  <a:pt x="3722933" y="125441"/>
                </a:lnTo>
                <a:lnTo>
                  <a:pt x="3729037" y="170864"/>
                </a:lnTo>
                <a:lnTo>
                  <a:pt x="3729037" y="4731336"/>
                </a:lnTo>
                <a:lnTo>
                  <a:pt x="3722933" y="4776758"/>
                </a:lnTo>
                <a:lnTo>
                  <a:pt x="3705709" y="4817574"/>
                </a:lnTo>
                <a:lnTo>
                  <a:pt x="3678992" y="4852155"/>
                </a:lnTo>
                <a:lnTo>
                  <a:pt x="3644411" y="4878872"/>
                </a:lnTo>
                <a:lnTo>
                  <a:pt x="3603595" y="4896096"/>
                </a:lnTo>
                <a:lnTo>
                  <a:pt x="3558173" y="4902200"/>
                </a:lnTo>
                <a:lnTo>
                  <a:pt x="170864" y="4902200"/>
                </a:lnTo>
                <a:lnTo>
                  <a:pt x="125441" y="4896096"/>
                </a:lnTo>
                <a:lnTo>
                  <a:pt x="84625" y="4878872"/>
                </a:lnTo>
                <a:lnTo>
                  <a:pt x="50044" y="4852155"/>
                </a:lnTo>
                <a:lnTo>
                  <a:pt x="23327" y="4817574"/>
                </a:lnTo>
                <a:lnTo>
                  <a:pt x="6103" y="4776758"/>
                </a:lnTo>
                <a:lnTo>
                  <a:pt x="0" y="4731336"/>
                </a:lnTo>
                <a:lnTo>
                  <a:pt x="0" y="170864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38138" y="2643410"/>
            <a:ext cx="3745229" cy="1079500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343535" rIns="0" bIns="0" rtlCol="0">
            <a:spAutoFit/>
          </a:bodyPr>
          <a:lstStyle/>
          <a:p>
            <a:pPr marL="805180">
              <a:lnSpc>
                <a:spcPct val="100000"/>
              </a:lnSpc>
              <a:spcBef>
                <a:spcPts val="2705"/>
              </a:spcBef>
            </a:pPr>
            <a:r>
              <a:rPr sz="2400" b="1" dirty="0">
                <a:solidFill>
                  <a:srgbClr val="FFFFFF"/>
                </a:solidFill>
                <a:latin typeface="微软雅黑"/>
                <a:cs typeface="微软雅黑"/>
              </a:rPr>
              <a:t>新环境日新月异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11325" y="1403574"/>
            <a:ext cx="935037" cy="9477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45465" y="4138676"/>
            <a:ext cx="3297554" cy="1263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455" indent="-7175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84455" algn="l"/>
              </a:tabLst>
            </a:pPr>
            <a:r>
              <a:rPr sz="1200" b="1" dirty="0">
                <a:solidFill>
                  <a:srgbClr val="404040"/>
                </a:solidFill>
                <a:latin typeface="微软雅黑"/>
                <a:cs typeface="微软雅黑"/>
              </a:rPr>
              <a:t>习惯于数字消费的新社会环境，更关注在线体验</a:t>
            </a:r>
            <a:endParaRPr sz="1200">
              <a:latin typeface="微软雅黑"/>
              <a:cs typeface="微软雅黑"/>
            </a:endParaRPr>
          </a:p>
          <a:p>
            <a:pPr marL="84455" indent="-71755">
              <a:lnSpc>
                <a:spcPct val="100000"/>
              </a:lnSpc>
              <a:spcBef>
                <a:spcPts val="1365"/>
              </a:spcBef>
              <a:buFont typeface="Arial"/>
              <a:buChar char="•"/>
              <a:tabLst>
                <a:tab pos="84455" algn="l"/>
              </a:tabLst>
            </a:pPr>
            <a:r>
              <a:rPr sz="1200" b="1" dirty="0">
                <a:solidFill>
                  <a:srgbClr val="404040"/>
                </a:solidFill>
                <a:latin typeface="微软雅黑"/>
                <a:cs typeface="微软雅黑"/>
              </a:rPr>
              <a:t>数据整合、安全和隐私等监管和合规要求更严格</a:t>
            </a:r>
            <a:endParaRPr sz="1200">
              <a:latin typeface="微软雅黑"/>
              <a:cs typeface="微软雅黑"/>
            </a:endParaRPr>
          </a:p>
          <a:p>
            <a:pPr marL="84455" indent="-71755">
              <a:lnSpc>
                <a:spcPct val="100000"/>
              </a:lnSpc>
              <a:spcBef>
                <a:spcPts val="1250"/>
              </a:spcBef>
              <a:buFont typeface="Arial"/>
              <a:buChar char="•"/>
              <a:tabLst>
                <a:tab pos="84455" algn="l"/>
              </a:tabLst>
            </a:pPr>
            <a:r>
              <a:rPr sz="1200" b="1" dirty="0">
                <a:solidFill>
                  <a:srgbClr val="404040"/>
                </a:solidFill>
                <a:latin typeface="微软雅黑"/>
                <a:cs typeface="微软雅黑"/>
              </a:rPr>
              <a:t>互联网</a:t>
            </a:r>
            <a:r>
              <a:rPr sz="1200" b="1" spc="-5" dirty="0">
                <a:solidFill>
                  <a:srgbClr val="404040"/>
                </a:solidFill>
                <a:latin typeface="微软雅黑"/>
                <a:cs typeface="微软雅黑"/>
              </a:rPr>
              <a:t>+</a:t>
            </a:r>
            <a:r>
              <a:rPr sz="1200" b="1" dirty="0">
                <a:solidFill>
                  <a:srgbClr val="404040"/>
                </a:solidFill>
                <a:latin typeface="微软雅黑"/>
                <a:cs typeface="微软雅黑"/>
              </a:rPr>
              <a:t>及跨领域跨行业竞争环境加剧</a:t>
            </a:r>
            <a:endParaRPr sz="1200">
              <a:latin typeface="微软雅黑"/>
              <a:cs typeface="微软雅黑"/>
            </a:endParaRPr>
          </a:p>
          <a:p>
            <a:pPr marL="84455" indent="-71755">
              <a:lnSpc>
                <a:spcPct val="100000"/>
              </a:lnSpc>
              <a:spcBef>
                <a:spcPts val="1365"/>
              </a:spcBef>
              <a:buFont typeface="Arial"/>
              <a:buChar char="•"/>
              <a:tabLst>
                <a:tab pos="84455" algn="l"/>
              </a:tabLst>
            </a:pPr>
            <a:r>
              <a:rPr sz="1200" b="1" dirty="0">
                <a:solidFill>
                  <a:srgbClr val="404040"/>
                </a:solidFill>
                <a:latin typeface="微软雅黑"/>
                <a:cs typeface="微软雅黑"/>
              </a:rPr>
              <a:t>新技术环境为险企业务和价值创新提供便利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225925" y="1068611"/>
            <a:ext cx="3729354" cy="4902200"/>
          </a:xfrm>
          <a:custGeom>
            <a:avLst/>
            <a:gdLst/>
            <a:ahLst/>
            <a:cxnLst/>
            <a:rect l="l" t="t" r="r" b="b"/>
            <a:pathLst>
              <a:path w="3729354" h="4902200">
                <a:moveTo>
                  <a:pt x="3558174" y="0"/>
                </a:moveTo>
                <a:lnTo>
                  <a:pt x="170864" y="0"/>
                </a:lnTo>
                <a:lnTo>
                  <a:pt x="125441" y="6103"/>
                </a:lnTo>
                <a:lnTo>
                  <a:pt x="84625" y="23327"/>
                </a:lnTo>
                <a:lnTo>
                  <a:pt x="50044" y="50044"/>
                </a:lnTo>
                <a:lnTo>
                  <a:pt x="23327" y="84625"/>
                </a:lnTo>
                <a:lnTo>
                  <a:pt x="6103" y="125441"/>
                </a:lnTo>
                <a:lnTo>
                  <a:pt x="0" y="170863"/>
                </a:lnTo>
                <a:lnTo>
                  <a:pt x="0" y="4731335"/>
                </a:lnTo>
                <a:lnTo>
                  <a:pt x="6103" y="4776758"/>
                </a:lnTo>
                <a:lnTo>
                  <a:pt x="23327" y="4817574"/>
                </a:lnTo>
                <a:lnTo>
                  <a:pt x="50044" y="4852154"/>
                </a:lnTo>
                <a:lnTo>
                  <a:pt x="84625" y="4878871"/>
                </a:lnTo>
                <a:lnTo>
                  <a:pt x="125441" y="4896096"/>
                </a:lnTo>
                <a:lnTo>
                  <a:pt x="170864" y="4902199"/>
                </a:lnTo>
                <a:lnTo>
                  <a:pt x="3558174" y="4902199"/>
                </a:lnTo>
                <a:lnTo>
                  <a:pt x="3603596" y="4896096"/>
                </a:lnTo>
                <a:lnTo>
                  <a:pt x="3644412" y="4878871"/>
                </a:lnTo>
                <a:lnTo>
                  <a:pt x="3678992" y="4852154"/>
                </a:lnTo>
                <a:lnTo>
                  <a:pt x="3705709" y="4817574"/>
                </a:lnTo>
                <a:lnTo>
                  <a:pt x="3722934" y="4776758"/>
                </a:lnTo>
                <a:lnTo>
                  <a:pt x="3729037" y="4731335"/>
                </a:lnTo>
                <a:lnTo>
                  <a:pt x="3729037" y="170863"/>
                </a:lnTo>
                <a:lnTo>
                  <a:pt x="3722934" y="125441"/>
                </a:lnTo>
                <a:lnTo>
                  <a:pt x="3705709" y="84625"/>
                </a:lnTo>
                <a:lnTo>
                  <a:pt x="3678992" y="50044"/>
                </a:lnTo>
                <a:lnTo>
                  <a:pt x="3644412" y="23327"/>
                </a:lnTo>
                <a:lnTo>
                  <a:pt x="3603596" y="6103"/>
                </a:lnTo>
                <a:lnTo>
                  <a:pt x="35581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25925" y="1068611"/>
            <a:ext cx="3729354" cy="4902200"/>
          </a:xfrm>
          <a:custGeom>
            <a:avLst/>
            <a:gdLst/>
            <a:ahLst/>
            <a:cxnLst/>
            <a:rect l="l" t="t" r="r" b="b"/>
            <a:pathLst>
              <a:path w="3729354" h="4902200">
                <a:moveTo>
                  <a:pt x="0" y="170864"/>
                </a:moveTo>
                <a:lnTo>
                  <a:pt x="6103" y="125441"/>
                </a:lnTo>
                <a:lnTo>
                  <a:pt x="23327" y="84625"/>
                </a:lnTo>
                <a:lnTo>
                  <a:pt x="50044" y="50044"/>
                </a:lnTo>
                <a:lnTo>
                  <a:pt x="84625" y="23327"/>
                </a:lnTo>
                <a:lnTo>
                  <a:pt x="125441" y="6103"/>
                </a:lnTo>
                <a:lnTo>
                  <a:pt x="170864" y="0"/>
                </a:lnTo>
                <a:lnTo>
                  <a:pt x="3558174" y="0"/>
                </a:lnTo>
                <a:lnTo>
                  <a:pt x="3603596" y="6103"/>
                </a:lnTo>
                <a:lnTo>
                  <a:pt x="3644412" y="23327"/>
                </a:lnTo>
                <a:lnTo>
                  <a:pt x="3678993" y="50044"/>
                </a:lnTo>
                <a:lnTo>
                  <a:pt x="3705710" y="84625"/>
                </a:lnTo>
                <a:lnTo>
                  <a:pt x="3722934" y="125441"/>
                </a:lnTo>
                <a:lnTo>
                  <a:pt x="3729038" y="170864"/>
                </a:lnTo>
                <a:lnTo>
                  <a:pt x="3729038" y="4731336"/>
                </a:lnTo>
                <a:lnTo>
                  <a:pt x="3722934" y="4776758"/>
                </a:lnTo>
                <a:lnTo>
                  <a:pt x="3705710" y="4817574"/>
                </a:lnTo>
                <a:lnTo>
                  <a:pt x="3678993" y="4852155"/>
                </a:lnTo>
                <a:lnTo>
                  <a:pt x="3644412" y="4878872"/>
                </a:lnTo>
                <a:lnTo>
                  <a:pt x="3603596" y="4896096"/>
                </a:lnTo>
                <a:lnTo>
                  <a:pt x="3558174" y="4902200"/>
                </a:lnTo>
                <a:lnTo>
                  <a:pt x="170864" y="4902200"/>
                </a:lnTo>
                <a:lnTo>
                  <a:pt x="125441" y="4896096"/>
                </a:lnTo>
                <a:lnTo>
                  <a:pt x="84625" y="4878872"/>
                </a:lnTo>
                <a:lnTo>
                  <a:pt x="50044" y="4852155"/>
                </a:lnTo>
                <a:lnTo>
                  <a:pt x="23327" y="4817574"/>
                </a:lnTo>
                <a:lnTo>
                  <a:pt x="6103" y="4776758"/>
                </a:lnTo>
                <a:lnTo>
                  <a:pt x="0" y="4731336"/>
                </a:lnTo>
                <a:lnTo>
                  <a:pt x="0" y="170864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225925" y="2659285"/>
            <a:ext cx="3729354" cy="1079500"/>
          </a:xfrm>
          <a:prstGeom prst="rect">
            <a:avLst/>
          </a:prstGeom>
          <a:solidFill>
            <a:srgbClr val="114621"/>
          </a:solidFill>
        </p:spPr>
        <p:txBody>
          <a:bodyPr vert="horz" wrap="square" lIns="0" tIns="342900" rIns="0" bIns="0" rtlCol="0">
            <a:spAutoFit/>
          </a:bodyPr>
          <a:lstStyle/>
          <a:p>
            <a:pPr marL="797560">
              <a:lnSpc>
                <a:spcPct val="100000"/>
              </a:lnSpc>
              <a:spcBef>
                <a:spcPts val="2700"/>
              </a:spcBef>
            </a:pPr>
            <a:r>
              <a:rPr sz="2400" b="1" dirty="0">
                <a:solidFill>
                  <a:srgbClr val="FFFFFF"/>
                </a:solidFill>
                <a:latin typeface="微软雅黑"/>
                <a:cs typeface="微软雅黑"/>
              </a:rPr>
              <a:t>新场景层出不穷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524500" y="1417861"/>
            <a:ext cx="936625" cy="960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518977" y="4135628"/>
            <a:ext cx="3145155" cy="1263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455" indent="-7175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84455" algn="l"/>
              </a:tabLst>
            </a:pPr>
            <a:r>
              <a:rPr sz="1200" b="1" spc="-10" dirty="0">
                <a:solidFill>
                  <a:srgbClr val="404040"/>
                </a:solidFill>
                <a:latin typeface="微软雅黑"/>
                <a:cs typeface="微软雅黑"/>
              </a:rPr>
              <a:t>5G</a:t>
            </a:r>
            <a:r>
              <a:rPr sz="1200" b="1" dirty="0">
                <a:solidFill>
                  <a:srgbClr val="404040"/>
                </a:solidFill>
                <a:latin typeface="微软雅黑"/>
                <a:cs typeface="微软雅黑"/>
              </a:rPr>
              <a:t>无线带宽将带个金融行业更多想象空间</a:t>
            </a:r>
            <a:endParaRPr sz="1200">
              <a:latin typeface="微软雅黑"/>
              <a:cs typeface="微软雅黑"/>
            </a:endParaRPr>
          </a:p>
          <a:p>
            <a:pPr marL="84455" indent="-71755">
              <a:lnSpc>
                <a:spcPct val="100000"/>
              </a:lnSpc>
              <a:spcBef>
                <a:spcPts val="1365"/>
              </a:spcBef>
              <a:buFont typeface="Arial"/>
              <a:buChar char="•"/>
              <a:tabLst>
                <a:tab pos="84455" algn="l"/>
              </a:tabLst>
            </a:pPr>
            <a:r>
              <a:rPr sz="1200" b="1" dirty="0">
                <a:solidFill>
                  <a:srgbClr val="404040"/>
                </a:solidFill>
                <a:latin typeface="微软雅黑"/>
                <a:cs typeface="微软雅黑"/>
              </a:rPr>
              <a:t>物联网继续高歌猛进促进万物互联</a:t>
            </a:r>
            <a:endParaRPr sz="1200">
              <a:latin typeface="微软雅黑"/>
              <a:cs typeface="微软雅黑"/>
            </a:endParaRPr>
          </a:p>
          <a:p>
            <a:pPr marL="84455" indent="-71755">
              <a:lnSpc>
                <a:spcPct val="100000"/>
              </a:lnSpc>
              <a:spcBef>
                <a:spcPts val="1275"/>
              </a:spcBef>
              <a:buFont typeface="Arial"/>
              <a:buChar char="•"/>
              <a:tabLst>
                <a:tab pos="84455" algn="l"/>
              </a:tabLst>
            </a:pPr>
            <a:r>
              <a:rPr sz="1200" b="1" dirty="0">
                <a:solidFill>
                  <a:srgbClr val="404040"/>
                </a:solidFill>
                <a:latin typeface="微软雅黑"/>
                <a:cs typeface="微软雅黑"/>
              </a:rPr>
              <a:t>量子计算将为反欺诈带来更好的安全保障</a:t>
            </a:r>
            <a:endParaRPr sz="1200">
              <a:latin typeface="微软雅黑"/>
              <a:cs typeface="微软雅黑"/>
            </a:endParaRPr>
          </a:p>
          <a:p>
            <a:pPr marL="84455" indent="-71755">
              <a:lnSpc>
                <a:spcPct val="100000"/>
              </a:lnSpc>
              <a:spcBef>
                <a:spcPts val="1345"/>
              </a:spcBef>
              <a:buFont typeface="Arial"/>
              <a:buChar char="•"/>
              <a:tabLst>
                <a:tab pos="84455" algn="l"/>
              </a:tabLst>
            </a:pPr>
            <a:r>
              <a:rPr sz="1200" b="1" dirty="0">
                <a:solidFill>
                  <a:srgbClr val="404040"/>
                </a:solidFill>
                <a:latin typeface="微软雅黑"/>
                <a:cs typeface="微软雅黑"/>
              </a:rPr>
              <a:t>人工智能催化金融业务个性化精细化和智能化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0652" y="6516491"/>
            <a:ext cx="1362710" cy="21672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endParaRPr sz="12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564" y="1176423"/>
            <a:ext cx="6614835" cy="2180568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4843" y="90423"/>
            <a:ext cx="25654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微软雅黑"/>
                <a:cs typeface="微软雅黑"/>
              </a:rPr>
              <a:t>金融行业解决方案</a:t>
            </a:r>
            <a:endParaRPr sz="2500">
              <a:latin typeface="微软雅黑"/>
              <a:cs typeface="微软雅黑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xfrm>
            <a:off x="1853773" y="6525548"/>
            <a:ext cx="1809750" cy="206467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endParaRPr spc="-5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18033" y="6516404"/>
            <a:ext cx="622300" cy="206467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/>
              <a:t>— </a:t>
            </a:r>
            <a:fld id="{81D60167-4931-47E6-BA6A-407CBD079E47}" type="slidenum">
              <a:rPr dirty="0"/>
              <a:t>6</a:t>
            </a:fld>
            <a:r>
              <a:rPr spc="-105" dirty="0"/>
              <a:t> </a:t>
            </a:r>
            <a:r>
              <a:rPr dirty="0"/>
              <a:t>—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9140" y="4012692"/>
            <a:ext cx="3797300" cy="1148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 err="1">
                <a:latin typeface="微软雅黑"/>
                <a:cs typeface="微软雅黑"/>
              </a:rPr>
              <a:t>数据安全解决方案</a:t>
            </a:r>
            <a:endParaRPr sz="20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1100" dirty="0" err="1">
                <a:latin typeface="微软雅黑"/>
                <a:cs typeface="微软雅黑"/>
              </a:rPr>
              <a:t>能够为用户提供全方位的运维保障服务</a:t>
            </a:r>
            <a:endParaRPr sz="1100" dirty="0">
              <a:latin typeface="微软雅黑"/>
              <a:cs typeface="微软雅黑"/>
            </a:endParaRPr>
          </a:p>
          <a:p>
            <a:pPr marL="12700" marR="5080">
              <a:lnSpc>
                <a:spcPct val="143600"/>
              </a:lnSpc>
              <a:spcBef>
                <a:spcPts val="120"/>
              </a:spcBef>
            </a:pPr>
            <a:r>
              <a:rPr sz="1100" dirty="0">
                <a:latin typeface="微软雅黑"/>
                <a:cs typeface="微软雅黑"/>
              </a:rPr>
              <a:t>目前已经服务与上千家企业，金融客户涵盖了银行、证券、基 金、保险等不同种类的用户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30624" y="1136396"/>
            <a:ext cx="3657600" cy="885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微软雅黑"/>
                <a:cs typeface="微软雅黑"/>
              </a:rPr>
              <a:t>数据安全</a:t>
            </a:r>
            <a:endParaRPr sz="1800">
              <a:latin typeface="微软雅黑"/>
              <a:cs typeface="微软雅黑"/>
            </a:endParaRPr>
          </a:p>
          <a:p>
            <a:pPr marL="12700" marR="5080">
              <a:lnSpc>
                <a:spcPct val="152700"/>
              </a:lnSpc>
              <a:spcBef>
                <a:spcPts val="580"/>
              </a:spcBef>
            </a:pPr>
            <a:r>
              <a:rPr sz="1100" dirty="0">
                <a:latin typeface="微软雅黑"/>
                <a:cs typeface="微软雅黑"/>
              </a:rPr>
              <a:t>数据库访问控制、数据库加密、数据库审计、数据库防火墙 数据脱敏、防勒索</a:t>
            </a:r>
            <a:r>
              <a:rPr sz="1100" dirty="0">
                <a:latin typeface="Calibri"/>
                <a:cs typeface="Calibri"/>
              </a:rPr>
              <a:t>……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30624" y="2468371"/>
            <a:ext cx="2341245" cy="885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微软雅黑"/>
                <a:cs typeface="微软雅黑"/>
              </a:rPr>
              <a:t>容灾切换</a:t>
            </a:r>
            <a:endParaRPr sz="1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1100" dirty="0">
                <a:latin typeface="微软雅黑"/>
                <a:cs typeface="微软雅黑"/>
              </a:rPr>
              <a:t>一键切换解决方案</a:t>
            </a:r>
            <a:endParaRPr sz="11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100" dirty="0">
                <a:latin typeface="微软雅黑"/>
                <a:cs typeface="微软雅黑"/>
              </a:rPr>
              <a:t>备份一体机、</a:t>
            </a:r>
            <a:r>
              <a:rPr sz="1100" dirty="0">
                <a:latin typeface="Calibri"/>
                <a:cs typeface="Calibri"/>
              </a:rPr>
              <a:t>C</a:t>
            </a:r>
            <a:r>
              <a:rPr sz="1100" spc="-5" dirty="0">
                <a:latin typeface="Calibri"/>
                <a:cs typeface="Calibri"/>
              </a:rPr>
              <a:t>D</a:t>
            </a:r>
            <a:r>
              <a:rPr sz="1100" spc="-10" dirty="0">
                <a:latin typeface="Calibri"/>
                <a:cs typeface="Calibri"/>
              </a:rPr>
              <a:t>P</a:t>
            </a:r>
            <a:r>
              <a:rPr sz="1100" dirty="0">
                <a:latin typeface="微软雅黑"/>
                <a:cs typeface="微软雅黑"/>
              </a:rPr>
              <a:t>、数据库容灾切</a:t>
            </a:r>
            <a:r>
              <a:rPr sz="1100" spc="250" dirty="0">
                <a:latin typeface="微软雅黑"/>
                <a:cs typeface="微软雅黑"/>
              </a:rPr>
              <a:t>换</a:t>
            </a:r>
            <a:r>
              <a:rPr sz="1100" dirty="0">
                <a:latin typeface="Calibri"/>
                <a:cs typeface="Calibri"/>
              </a:rPr>
              <a:t>…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30624" y="3803395"/>
            <a:ext cx="2260600" cy="885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微软雅黑"/>
                <a:cs typeface="微软雅黑"/>
              </a:rPr>
              <a:t>数据治理</a:t>
            </a:r>
            <a:endParaRPr sz="1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1100" dirty="0">
                <a:latin typeface="微软雅黑"/>
                <a:cs typeface="微软雅黑"/>
              </a:rPr>
              <a:t>暗数据发现系统、敏感数据分级分类</a:t>
            </a:r>
            <a:endParaRPr sz="11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100" spc="-5" dirty="0">
                <a:latin typeface="Calibri"/>
                <a:cs typeface="Calibri"/>
              </a:rPr>
              <a:t>EAST</a:t>
            </a:r>
            <a:r>
              <a:rPr sz="1100" dirty="0">
                <a:latin typeface="微软雅黑"/>
                <a:cs typeface="微软雅黑"/>
              </a:rPr>
              <a:t>数据质量校验系</a:t>
            </a:r>
            <a:r>
              <a:rPr sz="1100" spc="250" dirty="0">
                <a:latin typeface="微软雅黑"/>
                <a:cs typeface="微软雅黑"/>
              </a:rPr>
              <a:t>统</a:t>
            </a:r>
            <a:r>
              <a:rPr sz="1100" dirty="0">
                <a:latin typeface="Calibri"/>
                <a:cs typeface="Calibri"/>
              </a:rPr>
              <a:t>…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30624" y="5138420"/>
            <a:ext cx="1911350" cy="885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微软雅黑"/>
                <a:cs typeface="微软雅黑"/>
              </a:rPr>
              <a:t>一体化保障</a:t>
            </a:r>
            <a:endParaRPr sz="1800">
              <a:latin typeface="微软雅黑"/>
              <a:cs typeface="微软雅黑"/>
            </a:endParaRPr>
          </a:p>
          <a:p>
            <a:pPr marL="12700" marR="5080">
              <a:lnSpc>
                <a:spcPct val="152700"/>
              </a:lnSpc>
              <a:spcBef>
                <a:spcPts val="580"/>
              </a:spcBef>
            </a:pPr>
            <a:r>
              <a:rPr sz="1100" dirty="0">
                <a:latin typeface="微软雅黑"/>
                <a:cs typeface="微软雅黑"/>
              </a:rPr>
              <a:t>数据库运行管理平台</a:t>
            </a:r>
            <a:r>
              <a:rPr sz="1100" dirty="0">
                <a:latin typeface="Calibri"/>
                <a:cs typeface="Calibri"/>
              </a:rPr>
              <a:t>+</a:t>
            </a:r>
            <a:r>
              <a:rPr sz="1100" dirty="0">
                <a:latin typeface="微软雅黑"/>
                <a:cs typeface="微软雅黑"/>
              </a:rPr>
              <a:t>专家服务 运维一体机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948374" y="1095376"/>
            <a:ext cx="429259" cy="429259"/>
          </a:xfrm>
          <a:custGeom>
            <a:avLst/>
            <a:gdLst/>
            <a:ahLst/>
            <a:cxnLst/>
            <a:rect l="l" t="t" r="r" b="b"/>
            <a:pathLst>
              <a:path w="429259" h="429259">
                <a:moveTo>
                  <a:pt x="214425" y="0"/>
                </a:moveTo>
                <a:lnTo>
                  <a:pt x="165259" y="5663"/>
                </a:lnTo>
                <a:lnTo>
                  <a:pt x="120126" y="21794"/>
                </a:lnTo>
                <a:lnTo>
                  <a:pt x="80313" y="47106"/>
                </a:lnTo>
                <a:lnTo>
                  <a:pt x="47106" y="80312"/>
                </a:lnTo>
                <a:lnTo>
                  <a:pt x="21794" y="120125"/>
                </a:lnTo>
                <a:lnTo>
                  <a:pt x="5663" y="165258"/>
                </a:lnTo>
                <a:lnTo>
                  <a:pt x="0" y="214424"/>
                </a:lnTo>
                <a:lnTo>
                  <a:pt x="5663" y="263589"/>
                </a:lnTo>
                <a:lnTo>
                  <a:pt x="21794" y="308722"/>
                </a:lnTo>
                <a:lnTo>
                  <a:pt x="47106" y="348534"/>
                </a:lnTo>
                <a:lnTo>
                  <a:pt x="80313" y="381740"/>
                </a:lnTo>
                <a:lnTo>
                  <a:pt x="120126" y="407053"/>
                </a:lnTo>
                <a:lnTo>
                  <a:pt x="165259" y="423184"/>
                </a:lnTo>
                <a:lnTo>
                  <a:pt x="214425" y="428847"/>
                </a:lnTo>
                <a:lnTo>
                  <a:pt x="263591" y="423184"/>
                </a:lnTo>
                <a:lnTo>
                  <a:pt x="308724" y="407053"/>
                </a:lnTo>
                <a:lnTo>
                  <a:pt x="348537" y="381740"/>
                </a:lnTo>
                <a:lnTo>
                  <a:pt x="381744" y="348534"/>
                </a:lnTo>
                <a:lnTo>
                  <a:pt x="407056" y="308722"/>
                </a:lnTo>
                <a:lnTo>
                  <a:pt x="423187" y="263589"/>
                </a:lnTo>
                <a:lnTo>
                  <a:pt x="428851" y="214424"/>
                </a:lnTo>
                <a:lnTo>
                  <a:pt x="423187" y="165258"/>
                </a:lnTo>
                <a:lnTo>
                  <a:pt x="407056" y="120125"/>
                </a:lnTo>
                <a:lnTo>
                  <a:pt x="381744" y="80312"/>
                </a:lnTo>
                <a:lnTo>
                  <a:pt x="348537" y="47106"/>
                </a:lnTo>
                <a:lnTo>
                  <a:pt x="308724" y="21794"/>
                </a:lnTo>
                <a:lnTo>
                  <a:pt x="263591" y="5663"/>
                </a:lnTo>
                <a:lnTo>
                  <a:pt x="214425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48374" y="1095376"/>
            <a:ext cx="429259" cy="429259"/>
          </a:xfrm>
          <a:custGeom>
            <a:avLst/>
            <a:gdLst/>
            <a:ahLst/>
            <a:cxnLst/>
            <a:rect l="l" t="t" r="r" b="b"/>
            <a:pathLst>
              <a:path w="429259" h="429259">
                <a:moveTo>
                  <a:pt x="0" y="214424"/>
                </a:moveTo>
                <a:lnTo>
                  <a:pt x="5663" y="165258"/>
                </a:lnTo>
                <a:lnTo>
                  <a:pt x="21794" y="120125"/>
                </a:lnTo>
                <a:lnTo>
                  <a:pt x="47106" y="80312"/>
                </a:lnTo>
                <a:lnTo>
                  <a:pt x="80313" y="47106"/>
                </a:lnTo>
                <a:lnTo>
                  <a:pt x="120126" y="21794"/>
                </a:lnTo>
                <a:lnTo>
                  <a:pt x="165259" y="5663"/>
                </a:lnTo>
                <a:lnTo>
                  <a:pt x="214425" y="0"/>
                </a:lnTo>
                <a:lnTo>
                  <a:pt x="263590" y="5663"/>
                </a:lnTo>
                <a:lnTo>
                  <a:pt x="308723" y="21794"/>
                </a:lnTo>
                <a:lnTo>
                  <a:pt x="348536" y="47106"/>
                </a:lnTo>
                <a:lnTo>
                  <a:pt x="381743" y="80312"/>
                </a:lnTo>
                <a:lnTo>
                  <a:pt x="407055" y="120125"/>
                </a:lnTo>
                <a:lnTo>
                  <a:pt x="423186" y="165258"/>
                </a:lnTo>
                <a:lnTo>
                  <a:pt x="428850" y="214424"/>
                </a:lnTo>
                <a:lnTo>
                  <a:pt x="423186" y="263589"/>
                </a:lnTo>
                <a:lnTo>
                  <a:pt x="407055" y="308722"/>
                </a:lnTo>
                <a:lnTo>
                  <a:pt x="381743" y="348535"/>
                </a:lnTo>
                <a:lnTo>
                  <a:pt x="348536" y="381741"/>
                </a:lnTo>
                <a:lnTo>
                  <a:pt x="308723" y="407053"/>
                </a:lnTo>
                <a:lnTo>
                  <a:pt x="263590" y="423184"/>
                </a:lnTo>
                <a:lnTo>
                  <a:pt x="214425" y="428848"/>
                </a:lnTo>
                <a:lnTo>
                  <a:pt x="165259" y="423184"/>
                </a:lnTo>
                <a:lnTo>
                  <a:pt x="120126" y="407053"/>
                </a:lnTo>
                <a:lnTo>
                  <a:pt x="80313" y="381741"/>
                </a:lnTo>
                <a:lnTo>
                  <a:pt x="47106" y="348535"/>
                </a:lnTo>
                <a:lnTo>
                  <a:pt x="21794" y="308722"/>
                </a:lnTo>
                <a:lnTo>
                  <a:pt x="5663" y="263589"/>
                </a:lnTo>
                <a:lnTo>
                  <a:pt x="0" y="214424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47617" y="1205377"/>
            <a:ext cx="230402" cy="208843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48374" y="2429352"/>
            <a:ext cx="429259" cy="429259"/>
          </a:xfrm>
          <a:custGeom>
            <a:avLst/>
            <a:gdLst/>
            <a:ahLst/>
            <a:cxnLst/>
            <a:rect l="l" t="t" r="r" b="b"/>
            <a:pathLst>
              <a:path w="429259" h="429260">
                <a:moveTo>
                  <a:pt x="214425" y="0"/>
                </a:moveTo>
                <a:lnTo>
                  <a:pt x="165259" y="5663"/>
                </a:lnTo>
                <a:lnTo>
                  <a:pt x="120126" y="21794"/>
                </a:lnTo>
                <a:lnTo>
                  <a:pt x="80313" y="47106"/>
                </a:lnTo>
                <a:lnTo>
                  <a:pt x="47106" y="80313"/>
                </a:lnTo>
                <a:lnTo>
                  <a:pt x="21794" y="120126"/>
                </a:lnTo>
                <a:lnTo>
                  <a:pt x="5663" y="165259"/>
                </a:lnTo>
                <a:lnTo>
                  <a:pt x="0" y="214424"/>
                </a:lnTo>
                <a:lnTo>
                  <a:pt x="5663" y="263589"/>
                </a:lnTo>
                <a:lnTo>
                  <a:pt x="21794" y="308722"/>
                </a:lnTo>
                <a:lnTo>
                  <a:pt x="47106" y="348535"/>
                </a:lnTo>
                <a:lnTo>
                  <a:pt x="80313" y="381742"/>
                </a:lnTo>
                <a:lnTo>
                  <a:pt x="120126" y="407054"/>
                </a:lnTo>
                <a:lnTo>
                  <a:pt x="165259" y="423185"/>
                </a:lnTo>
                <a:lnTo>
                  <a:pt x="214425" y="428848"/>
                </a:lnTo>
                <a:lnTo>
                  <a:pt x="263591" y="423185"/>
                </a:lnTo>
                <a:lnTo>
                  <a:pt x="308724" y="407054"/>
                </a:lnTo>
                <a:lnTo>
                  <a:pt x="348537" y="381742"/>
                </a:lnTo>
                <a:lnTo>
                  <a:pt x="381744" y="348535"/>
                </a:lnTo>
                <a:lnTo>
                  <a:pt x="407056" y="308722"/>
                </a:lnTo>
                <a:lnTo>
                  <a:pt x="423187" y="263589"/>
                </a:lnTo>
                <a:lnTo>
                  <a:pt x="428851" y="214424"/>
                </a:lnTo>
                <a:lnTo>
                  <a:pt x="423187" y="165259"/>
                </a:lnTo>
                <a:lnTo>
                  <a:pt x="407056" y="120126"/>
                </a:lnTo>
                <a:lnTo>
                  <a:pt x="381744" y="80313"/>
                </a:lnTo>
                <a:lnTo>
                  <a:pt x="348537" y="47106"/>
                </a:lnTo>
                <a:lnTo>
                  <a:pt x="308724" y="21794"/>
                </a:lnTo>
                <a:lnTo>
                  <a:pt x="263591" y="5663"/>
                </a:lnTo>
                <a:lnTo>
                  <a:pt x="214425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48374" y="2429352"/>
            <a:ext cx="429259" cy="429259"/>
          </a:xfrm>
          <a:custGeom>
            <a:avLst/>
            <a:gdLst/>
            <a:ahLst/>
            <a:cxnLst/>
            <a:rect l="l" t="t" r="r" b="b"/>
            <a:pathLst>
              <a:path w="429259" h="429260">
                <a:moveTo>
                  <a:pt x="0" y="214424"/>
                </a:moveTo>
                <a:lnTo>
                  <a:pt x="5663" y="165258"/>
                </a:lnTo>
                <a:lnTo>
                  <a:pt x="21794" y="120125"/>
                </a:lnTo>
                <a:lnTo>
                  <a:pt x="47106" y="80312"/>
                </a:lnTo>
                <a:lnTo>
                  <a:pt x="80313" y="47106"/>
                </a:lnTo>
                <a:lnTo>
                  <a:pt x="120126" y="21794"/>
                </a:lnTo>
                <a:lnTo>
                  <a:pt x="165259" y="5663"/>
                </a:lnTo>
                <a:lnTo>
                  <a:pt x="214425" y="0"/>
                </a:lnTo>
                <a:lnTo>
                  <a:pt x="263590" y="5663"/>
                </a:lnTo>
                <a:lnTo>
                  <a:pt x="308723" y="21794"/>
                </a:lnTo>
                <a:lnTo>
                  <a:pt x="348536" y="47106"/>
                </a:lnTo>
                <a:lnTo>
                  <a:pt x="381743" y="80312"/>
                </a:lnTo>
                <a:lnTo>
                  <a:pt x="407055" y="120125"/>
                </a:lnTo>
                <a:lnTo>
                  <a:pt x="423186" y="165258"/>
                </a:lnTo>
                <a:lnTo>
                  <a:pt x="428850" y="214424"/>
                </a:lnTo>
                <a:lnTo>
                  <a:pt x="423186" y="263589"/>
                </a:lnTo>
                <a:lnTo>
                  <a:pt x="407055" y="308722"/>
                </a:lnTo>
                <a:lnTo>
                  <a:pt x="381743" y="348535"/>
                </a:lnTo>
                <a:lnTo>
                  <a:pt x="348536" y="381741"/>
                </a:lnTo>
                <a:lnTo>
                  <a:pt x="308723" y="407053"/>
                </a:lnTo>
                <a:lnTo>
                  <a:pt x="263590" y="423184"/>
                </a:lnTo>
                <a:lnTo>
                  <a:pt x="214425" y="428848"/>
                </a:lnTo>
                <a:lnTo>
                  <a:pt x="165259" y="423184"/>
                </a:lnTo>
                <a:lnTo>
                  <a:pt x="120126" y="407053"/>
                </a:lnTo>
                <a:lnTo>
                  <a:pt x="80313" y="381741"/>
                </a:lnTo>
                <a:lnTo>
                  <a:pt x="47106" y="348535"/>
                </a:lnTo>
                <a:lnTo>
                  <a:pt x="21794" y="308722"/>
                </a:lnTo>
                <a:lnTo>
                  <a:pt x="5663" y="263589"/>
                </a:lnTo>
                <a:lnTo>
                  <a:pt x="0" y="214424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47617" y="2539353"/>
            <a:ext cx="230402" cy="208843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48374" y="3763329"/>
            <a:ext cx="429259" cy="429259"/>
          </a:xfrm>
          <a:custGeom>
            <a:avLst/>
            <a:gdLst/>
            <a:ahLst/>
            <a:cxnLst/>
            <a:rect l="l" t="t" r="r" b="b"/>
            <a:pathLst>
              <a:path w="429259" h="429260">
                <a:moveTo>
                  <a:pt x="214425" y="0"/>
                </a:moveTo>
                <a:lnTo>
                  <a:pt x="165259" y="5663"/>
                </a:lnTo>
                <a:lnTo>
                  <a:pt x="120126" y="21794"/>
                </a:lnTo>
                <a:lnTo>
                  <a:pt x="80313" y="47106"/>
                </a:lnTo>
                <a:lnTo>
                  <a:pt x="47106" y="80312"/>
                </a:lnTo>
                <a:lnTo>
                  <a:pt x="21794" y="120125"/>
                </a:lnTo>
                <a:lnTo>
                  <a:pt x="5663" y="165258"/>
                </a:lnTo>
                <a:lnTo>
                  <a:pt x="0" y="214424"/>
                </a:lnTo>
                <a:lnTo>
                  <a:pt x="5663" y="263589"/>
                </a:lnTo>
                <a:lnTo>
                  <a:pt x="21794" y="308722"/>
                </a:lnTo>
                <a:lnTo>
                  <a:pt x="47106" y="348535"/>
                </a:lnTo>
                <a:lnTo>
                  <a:pt x="80313" y="381741"/>
                </a:lnTo>
                <a:lnTo>
                  <a:pt x="120126" y="407054"/>
                </a:lnTo>
                <a:lnTo>
                  <a:pt x="165259" y="423185"/>
                </a:lnTo>
                <a:lnTo>
                  <a:pt x="214425" y="428848"/>
                </a:lnTo>
                <a:lnTo>
                  <a:pt x="263591" y="423185"/>
                </a:lnTo>
                <a:lnTo>
                  <a:pt x="308724" y="407054"/>
                </a:lnTo>
                <a:lnTo>
                  <a:pt x="348537" y="381741"/>
                </a:lnTo>
                <a:lnTo>
                  <a:pt x="381744" y="348535"/>
                </a:lnTo>
                <a:lnTo>
                  <a:pt x="407056" y="308722"/>
                </a:lnTo>
                <a:lnTo>
                  <a:pt x="423187" y="263589"/>
                </a:lnTo>
                <a:lnTo>
                  <a:pt x="428851" y="214424"/>
                </a:lnTo>
                <a:lnTo>
                  <a:pt x="423187" y="165258"/>
                </a:lnTo>
                <a:lnTo>
                  <a:pt x="407056" y="120125"/>
                </a:lnTo>
                <a:lnTo>
                  <a:pt x="381744" y="80312"/>
                </a:lnTo>
                <a:lnTo>
                  <a:pt x="348537" y="47106"/>
                </a:lnTo>
                <a:lnTo>
                  <a:pt x="308724" y="21794"/>
                </a:lnTo>
                <a:lnTo>
                  <a:pt x="263591" y="5663"/>
                </a:lnTo>
                <a:lnTo>
                  <a:pt x="214425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48374" y="3763329"/>
            <a:ext cx="429259" cy="429259"/>
          </a:xfrm>
          <a:custGeom>
            <a:avLst/>
            <a:gdLst/>
            <a:ahLst/>
            <a:cxnLst/>
            <a:rect l="l" t="t" r="r" b="b"/>
            <a:pathLst>
              <a:path w="429259" h="429260">
                <a:moveTo>
                  <a:pt x="0" y="214424"/>
                </a:moveTo>
                <a:lnTo>
                  <a:pt x="5663" y="165258"/>
                </a:lnTo>
                <a:lnTo>
                  <a:pt x="21794" y="120125"/>
                </a:lnTo>
                <a:lnTo>
                  <a:pt x="47106" y="80312"/>
                </a:lnTo>
                <a:lnTo>
                  <a:pt x="80313" y="47106"/>
                </a:lnTo>
                <a:lnTo>
                  <a:pt x="120126" y="21794"/>
                </a:lnTo>
                <a:lnTo>
                  <a:pt x="165259" y="5663"/>
                </a:lnTo>
                <a:lnTo>
                  <a:pt x="214425" y="0"/>
                </a:lnTo>
                <a:lnTo>
                  <a:pt x="263590" y="5663"/>
                </a:lnTo>
                <a:lnTo>
                  <a:pt x="308723" y="21794"/>
                </a:lnTo>
                <a:lnTo>
                  <a:pt x="348536" y="47106"/>
                </a:lnTo>
                <a:lnTo>
                  <a:pt x="381743" y="80312"/>
                </a:lnTo>
                <a:lnTo>
                  <a:pt x="407055" y="120125"/>
                </a:lnTo>
                <a:lnTo>
                  <a:pt x="423186" y="165258"/>
                </a:lnTo>
                <a:lnTo>
                  <a:pt x="428850" y="214424"/>
                </a:lnTo>
                <a:lnTo>
                  <a:pt x="423186" y="263589"/>
                </a:lnTo>
                <a:lnTo>
                  <a:pt x="407055" y="308722"/>
                </a:lnTo>
                <a:lnTo>
                  <a:pt x="381743" y="348535"/>
                </a:lnTo>
                <a:lnTo>
                  <a:pt x="348536" y="381741"/>
                </a:lnTo>
                <a:lnTo>
                  <a:pt x="308723" y="407053"/>
                </a:lnTo>
                <a:lnTo>
                  <a:pt x="263590" y="423184"/>
                </a:lnTo>
                <a:lnTo>
                  <a:pt x="214425" y="428848"/>
                </a:lnTo>
                <a:lnTo>
                  <a:pt x="165259" y="423184"/>
                </a:lnTo>
                <a:lnTo>
                  <a:pt x="120126" y="407053"/>
                </a:lnTo>
                <a:lnTo>
                  <a:pt x="80313" y="381741"/>
                </a:lnTo>
                <a:lnTo>
                  <a:pt x="47106" y="348535"/>
                </a:lnTo>
                <a:lnTo>
                  <a:pt x="21794" y="308722"/>
                </a:lnTo>
                <a:lnTo>
                  <a:pt x="5663" y="263589"/>
                </a:lnTo>
                <a:lnTo>
                  <a:pt x="0" y="214424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47617" y="3873331"/>
            <a:ext cx="230402" cy="208843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48374" y="5097307"/>
            <a:ext cx="429259" cy="429259"/>
          </a:xfrm>
          <a:custGeom>
            <a:avLst/>
            <a:gdLst/>
            <a:ahLst/>
            <a:cxnLst/>
            <a:rect l="l" t="t" r="r" b="b"/>
            <a:pathLst>
              <a:path w="429259" h="429260">
                <a:moveTo>
                  <a:pt x="214425" y="0"/>
                </a:moveTo>
                <a:lnTo>
                  <a:pt x="165259" y="5663"/>
                </a:lnTo>
                <a:lnTo>
                  <a:pt x="120126" y="21794"/>
                </a:lnTo>
                <a:lnTo>
                  <a:pt x="80313" y="47106"/>
                </a:lnTo>
                <a:lnTo>
                  <a:pt x="47106" y="80312"/>
                </a:lnTo>
                <a:lnTo>
                  <a:pt x="21794" y="120125"/>
                </a:lnTo>
                <a:lnTo>
                  <a:pt x="5663" y="165257"/>
                </a:lnTo>
                <a:lnTo>
                  <a:pt x="0" y="214422"/>
                </a:lnTo>
                <a:lnTo>
                  <a:pt x="5663" y="263588"/>
                </a:lnTo>
                <a:lnTo>
                  <a:pt x="21794" y="308721"/>
                </a:lnTo>
                <a:lnTo>
                  <a:pt x="47106" y="348534"/>
                </a:lnTo>
                <a:lnTo>
                  <a:pt x="80313" y="381740"/>
                </a:lnTo>
                <a:lnTo>
                  <a:pt x="120126" y="407052"/>
                </a:lnTo>
                <a:lnTo>
                  <a:pt x="165259" y="423184"/>
                </a:lnTo>
                <a:lnTo>
                  <a:pt x="214425" y="428847"/>
                </a:lnTo>
                <a:lnTo>
                  <a:pt x="263591" y="423184"/>
                </a:lnTo>
                <a:lnTo>
                  <a:pt x="308724" y="407052"/>
                </a:lnTo>
                <a:lnTo>
                  <a:pt x="348537" y="381740"/>
                </a:lnTo>
                <a:lnTo>
                  <a:pt x="381744" y="348534"/>
                </a:lnTo>
                <a:lnTo>
                  <a:pt x="407056" y="308721"/>
                </a:lnTo>
                <a:lnTo>
                  <a:pt x="423187" y="263588"/>
                </a:lnTo>
                <a:lnTo>
                  <a:pt x="428851" y="214422"/>
                </a:lnTo>
                <a:lnTo>
                  <a:pt x="423187" y="165257"/>
                </a:lnTo>
                <a:lnTo>
                  <a:pt x="407056" y="120125"/>
                </a:lnTo>
                <a:lnTo>
                  <a:pt x="381744" y="80312"/>
                </a:lnTo>
                <a:lnTo>
                  <a:pt x="348537" y="47106"/>
                </a:lnTo>
                <a:lnTo>
                  <a:pt x="308724" y="21794"/>
                </a:lnTo>
                <a:lnTo>
                  <a:pt x="263591" y="5663"/>
                </a:lnTo>
                <a:lnTo>
                  <a:pt x="214425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48374" y="5097307"/>
            <a:ext cx="429259" cy="429259"/>
          </a:xfrm>
          <a:custGeom>
            <a:avLst/>
            <a:gdLst/>
            <a:ahLst/>
            <a:cxnLst/>
            <a:rect l="l" t="t" r="r" b="b"/>
            <a:pathLst>
              <a:path w="429259" h="429260">
                <a:moveTo>
                  <a:pt x="0" y="214424"/>
                </a:moveTo>
                <a:lnTo>
                  <a:pt x="5663" y="165258"/>
                </a:lnTo>
                <a:lnTo>
                  <a:pt x="21794" y="120125"/>
                </a:lnTo>
                <a:lnTo>
                  <a:pt x="47106" y="80312"/>
                </a:lnTo>
                <a:lnTo>
                  <a:pt x="80313" y="47106"/>
                </a:lnTo>
                <a:lnTo>
                  <a:pt x="120126" y="21794"/>
                </a:lnTo>
                <a:lnTo>
                  <a:pt x="165259" y="5663"/>
                </a:lnTo>
                <a:lnTo>
                  <a:pt x="214425" y="0"/>
                </a:lnTo>
                <a:lnTo>
                  <a:pt x="263590" y="5663"/>
                </a:lnTo>
                <a:lnTo>
                  <a:pt x="308723" y="21794"/>
                </a:lnTo>
                <a:lnTo>
                  <a:pt x="348536" y="47106"/>
                </a:lnTo>
                <a:lnTo>
                  <a:pt x="381743" y="80312"/>
                </a:lnTo>
                <a:lnTo>
                  <a:pt x="407055" y="120125"/>
                </a:lnTo>
                <a:lnTo>
                  <a:pt x="423186" y="165258"/>
                </a:lnTo>
                <a:lnTo>
                  <a:pt x="428850" y="214424"/>
                </a:lnTo>
                <a:lnTo>
                  <a:pt x="423186" y="263589"/>
                </a:lnTo>
                <a:lnTo>
                  <a:pt x="407055" y="308722"/>
                </a:lnTo>
                <a:lnTo>
                  <a:pt x="381743" y="348535"/>
                </a:lnTo>
                <a:lnTo>
                  <a:pt x="348536" y="381741"/>
                </a:lnTo>
                <a:lnTo>
                  <a:pt x="308723" y="407053"/>
                </a:lnTo>
                <a:lnTo>
                  <a:pt x="263590" y="423184"/>
                </a:lnTo>
                <a:lnTo>
                  <a:pt x="214425" y="428848"/>
                </a:lnTo>
                <a:lnTo>
                  <a:pt x="165259" y="423184"/>
                </a:lnTo>
                <a:lnTo>
                  <a:pt x="120126" y="407053"/>
                </a:lnTo>
                <a:lnTo>
                  <a:pt x="80313" y="381741"/>
                </a:lnTo>
                <a:lnTo>
                  <a:pt x="47106" y="348535"/>
                </a:lnTo>
                <a:lnTo>
                  <a:pt x="21794" y="308722"/>
                </a:lnTo>
                <a:lnTo>
                  <a:pt x="5663" y="263589"/>
                </a:lnTo>
                <a:lnTo>
                  <a:pt x="0" y="214424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47617" y="5207307"/>
            <a:ext cx="230402" cy="208843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50652" y="6516491"/>
            <a:ext cx="1362710" cy="21672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endParaRPr sz="12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4843" y="90423"/>
            <a:ext cx="25654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微软雅黑"/>
                <a:cs typeface="微软雅黑"/>
              </a:rPr>
              <a:t>金融行业典型用户</a:t>
            </a:r>
            <a:endParaRPr sz="2500">
              <a:latin typeface="微软雅黑"/>
              <a:cs typeface="微软雅黑"/>
            </a:endParaRPr>
          </a:p>
        </p:txBody>
      </p:sp>
      <p:sp>
        <p:nvSpPr>
          <p:cNvPr id="115" name="object 115"/>
          <p:cNvSpPr txBox="1">
            <a:spLocks noGrp="1"/>
          </p:cNvSpPr>
          <p:nvPr>
            <p:ph type="ftr" sz="quarter" idx="5"/>
          </p:nvPr>
        </p:nvSpPr>
        <p:spPr>
          <a:xfrm>
            <a:off x="1853773" y="6525548"/>
            <a:ext cx="1809750" cy="206467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endParaRPr spc="-5" dirty="0"/>
          </a:p>
        </p:txBody>
      </p:sp>
      <p:sp>
        <p:nvSpPr>
          <p:cNvPr id="114" name="object 1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/>
              <a:t>— </a:t>
            </a:r>
            <a:fld id="{81D60167-4931-47E6-BA6A-407CBD079E47}" type="slidenum">
              <a:rPr dirty="0"/>
              <a:t>7</a:t>
            </a:fld>
            <a:r>
              <a:rPr spc="-105" dirty="0"/>
              <a:t> </a:t>
            </a:r>
            <a:r>
              <a:rPr dirty="0"/>
              <a:t>—</a:t>
            </a:r>
          </a:p>
        </p:txBody>
      </p:sp>
      <p:sp>
        <p:nvSpPr>
          <p:cNvPr id="3" name="object 3"/>
          <p:cNvSpPr/>
          <p:nvPr/>
        </p:nvSpPr>
        <p:spPr>
          <a:xfrm>
            <a:off x="1981024" y="5411596"/>
            <a:ext cx="8699500" cy="0"/>
          </a:xfrm>
          <a:custGeom>
            <a:avLst/>
            <a:gdLst/>
            <a:ahLst/>
            <a:cxnLst/>
            <a:rect l="l" t="t" r="r" b="b"/>
            <a:pathLst>
              <a:path w="8699500">
                <a:moveTo>
                  <a:pt x="0" y="0"/>
                </a:moveTo>
                <a:lnTo>
                  <a:pt x="8699217" y="1"/>
                </a:lnTo>
              </a:path>
            </a:pathLst>
          </a:custGeom>
          <a:ln w="571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46405" y="5194287"/>
            <a:ext cx="434975" cy="434975"/>
          </a:xfrm>
          <a:custGeom>
            <a:avLst/>
            <a:gdLst/>
            <a:ahLst/>
            <a:cxnLst/>
            <a:rect l="l" t="t" r="r" b="b"/>
            <a:pathLst>
              <a:path w="434975" h="434975">
                <a:moveTo>
                  <a:pt x="217309" y="0"/>
                </a:moveTo>
                <a:lnTo>
                  <a:pt x="167482" y="5739"/>
                </a:lnTo>
                <a:lnTo>
                  <a:pt x="121742" y="22087"/>
                </a:lnTo>
                <a:lnTo>
                  <a:pt x="81393" y="47740"/>
                </a:lnTo>
                <a:lnTo>
                  <a:pt x="47740" y="81393"/>
                </a:lnTo>
                <a:lnTo>
                  <a:pt x="22087" y="121742"/>
                </a:lnTo>
                <a:lnTo>
                  <a:pt x="5739" y="167482"/>
                </a:lnTo>
                <a:lnTo>
                  <a:pt x="0" y="217309"/>
                </a:lnTo>
                <a:lnTo>
                  <a:pt x="5739" y="267136"/>
                </a:lnTo>
                <a:lnTo>
                  <a:pt x="22087" y="312876"/>
                </a:lnTo>
                <a:lnTo>
                  <a:pt x="47740" y="353225"/>
                </a:lnTo>
                <a:lnTo>
                  <a:pt x="81393" y="386878"/>
                </a:lnTo>
                <a:lnTo>
                  <a:pt x="121742" y="412530"/>
                </a:lnTo>
                <a:lnTo>
                  <a:pt x="167482" y="428879"/>
                </a:lnTo>
                <a:lnTo>
                  <a:pt x="217309" y="434618"/>
                </a:lnTo>
                <a:lnTo>
                  <a:pt x="267136" y="428879"/>
                </a:lnTo>
                <a:lnTo>
                  <a:pt x="312876" y="412530"/>
                </a:lnTo>
                <a:lnTo>
                  <a:pt x="353225" y="386878"/>
                </a:lnTo>
                <a:lnTo>
                  <a:pt x="386878" y="353225"/>
                </a:lnTo>
                <a:lnTo>
                  <a:pt x="412531" y="312876"/>
                </a:lnTo>
                <a:lnTo>
                  <a:pt x="428880" y="267136"/>
                </a:lnTo>
                <a:lnTo>
                  <a:pt x="434619" y="217309"/>
                </a:lnTo>
                <a:lnTo>
                  <a:pt x="428880" y="167482"/>
                </a:lnTo>
                <a:lnTo>
                  <a:pt x="412531" y="121742"/>
                </a:lnTo>
                <a:lnTo>
                  <a:pt x="386878" y="81393"/>
                </a:lnTo>
                <a:lnTo>
                  <a:pt x="353225" y="47740"/>
                </a:lnTo>
                <a:lnTo>
                  <a:pt x="312876" y="22087"/>
                </a:lnTo>
                <a:lnTo>
                  <a:pt x="267136" y="5739"/>
                </a:lnTo>
                <a:lnTo>
                  <a:pt x="217309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6405" y="5194287"/>
            <a:ext cx="434975" cy="434975"/>
          </a:xfrm>
          <a:custGeom>
            <a:avLst/>
            <a:gdLst/>
            <a:ahLst/>
            <a:cxnLst/>
            <a:rect l="l" t="t" r="r" b="b"/>
            <a:pathLst>
              <a:path w="434975" h="434975">
                <a:moveTo>
                  <a:pt x="0" y="217309"/>
                </a:moveTo>
                <a:lnTo>
                  <a:pt x="5739" y="167482"/>
                </a:lnTo>
                <a:lnTo>
                  <a:pt x="22087" y="121742"/>
                </a:lnTo>
                <a:lnTo>
                  <a:pt x="47740" y="81393"/>
                </a:lnTo>
                <a:lnTo>
                  <a:pt x="81393" y="47740"/>
                </a:lnTo>
                <a:lnTo>
                  <a:pt x="121742" y="22087"/>
                </a:lnTo>
                <a:lnTo>
                  <a:pt x="167482" y="5739"/>
                </a:lnTo>
                <a:lnTo>
                  <a:pt x="217310" y="0"/>
                </a:lnTo>
                <a:lnTo>
                  <a:pt x="267137" y="5739"/>
                </a:lnTo>
                <a:lnTo>
                  <a:pt x="312877" y="22087"/>
                </a:lnTo>
                <a:lnTo>
                  <a:pt x="353226" y="47740"/>
                </a:lnTo>
                <a:lnTo>
                  <a:pt x="386879" y="81393"/>
                </a:lnTo>
                <a:lnTo>
                  <a:pt x="412532" y="121742"/>
                </a:lnTo>
                <a:lnTo>
                  <a:pt x="428880" y="167482"/>
                </a:lnTo>
                <a:lnTo>
                  <a:pt x="434620" y="217309"/>
                </a:lnTo>
                <a:lnTo>
                  <a:pt x="428880" y="267135"/>
                </a:lnTo>
                <a:lnTo>
                  <a:pt x="412532" y="312875"/>
                </a:lnTo>
                <a:lnTo>
                  <a:pt x="386879" y="353224"/>
                </a:lnTo>
                <a:lnTo>
                  <a:pt x="353226" y="386877"/>
                </a:lnTo>
                <a:lnTo>
                  <a:pt x="312877" y="412530"/>
                </a:lnTo>
                <a:lnTo>
                  <a:pt x="267137" y="428878"/>
                </a:lnTo>
                <a:lnTo>
                  <a:pt x="217310" y="434618"/>
                </a:lnTo>
                <a:lnTo>
                  <a:pt x="167482" y="428878"/>
                </a:lnTo>
                <a:lnTo>
                  <a:pt x="121742" y="412530"/>
                </a:lnTo>
                <a:lnTo>
                  <a:pt x="81393" y="386877"/>
                </a:lnTo>
                <a:lnTo>
                  <a:pt x="47740" y="353224"/>
                </a:lnTo>
                <a:lnTo>
                  <a:pt x="22087" y="312875"/>
                </a:lnTo>
                <a:lnTo>
                  <a:pt x="5739" y="267135"/>
                </a:lnTo>
                <a:lnTo>
                  <a:pt x="0" y="217309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45474" y="5296125"/>
            <a:ext cx="236542" cy="230934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91787" y="5194287"/>
            <a:ext cx="434975" cy="434975"/>
          </a:xfrm>
          <a:custGeom>
            <a:avLst/>
            <a:gdLst/>
            <a:ahLst/>
            <a:cxnLst/>
            <a:rect l="l" t="t" r="r" b="b"/>
            <a:pathLst>
              <a:path w="434975" h="434975">
                <a:moveTo>
                  <a:pt x="217309" y="0"/>
                </a:moveTo>
                <a:lnTo>
                  <a:pt x="167482" y="5739"/>
                </a:lnTo>
                <a:lnTo>
                  <a:pt x="121742" y="22087"/>
                </a:lnTo>
                <a:lnTo>
                  <a:pt x="81393" y="47740"/>
                </a:lnTo>
                <a:lnTo>
                  <a:pt x="47740" y="81393"/>
                </a:lnTo>
                <a:lnTo>
                  <a:pt x="22087" y="121742"/>
                </a:lnTo>
                <a:lnTo>
                  <a:pt x="5739" y="167482"/>
                </a:lnTo>
                <a:lnTo>
                  <a:pt x="0" y="217309"/>
                </a:lnTo>
                <a:lnTo>
                  <a:pt x="5739" y="267136"/>
                </a:lnTo>
                <a:lnTo>
                  <a:pt x="22087" y="312876"/>
                </a:lnTo>
                <a:lnTo>
                  <a:pt x="47740" y="353225"/>
                </a:lnTo>
                <a:lnTo>
                  <a:pt x="81393" y="386878"/>
                </a:lnTo>
                <a:lnTo>
                  <a:pt x="121742" y="412530"/>
                </a:lnTo>
                <a:lnTo>
                  <a:pt x="167482" y="428879"/>
                </a:lnTo>
                <a:lnTo>
                  <a:pt x="217309" y="434618"/>
                </a:lnTo>
                <a:lnTo>
                  <a:pt x="267136" y="428879"/>
                </a:lnTo>
                <a:lnTo>
                  <a:pt x="312876" y="412530"/>
                </a:lnTo>
                <a:lnTo>
                  <a:pt x="353225" y="386878"/>
                </a:lnTo>
                <a:lnTo>
                  <a:pt x="386878" y="353225"/>
                </a:lnTo>
                <a:lnTo>
                  <a:pt x="412531" y="312876"/>
                </a:lnTo>
                <a:lnTo>
                  <a:pt x="428880" y="267136"/>
                </a:lnTo>
                <a:lnTo>
                  <a:pt x="434619" y="217309"/>
                </a:lnTo>
                <a:lnTo>
                  <a:pt x="428880" y="167482"/>
                </a:lnTo>
                <a:lnTo>
                  <a:pt x="412531" y="121742"/>
                </a:lnTo>
                <a:lnTo>
                  <a:pt x="386878" y="81393"/>
                </a:lnTo>
                <a:lnTo>
                  <a:pt x="353225" y="47740"/>
                </a:lnTo>
                <a:lnTo>
                  <a:pt x="312876" y="22087"/>
                </a:lnTo>
                <a:lnTo>
                  <a:pt x="267136" y="5739"/>
                </a:lnTo>
                <a:lnTo>
                  <a:pt x="217309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91787" y="5194287"/>
            <a:ext cx="434975" cy="434975"/>
          </a:xfrm>
          <a:custGeom>
            <a:avLst/>
            <a:gdLst/>
            <a:ahLst/>
            <a:cxnLst/>
            <a:rect l="l" t="t" r="r" b="b"/>
            <a:pathLst>
              <a:path w="434975" h="434975">
                <a:moveTo>
                  <a:pt x="0" y="217309"/>
                </a:moveTo>
                <a:lnTo>
                  <a:pt x="5739" y="167482"/>
                </a:lnTo>
                <a:lnTo>
                  <a:pt x="22087" y="121742"/>
                </a:lnTo>
                <a:lnTo>
                  <a:pt x="47740" y="81393"/>
                </a:lnTo>
                <a:lnTo>
                  <a:pt x="81393" y="47740"/>
                </a:lnTo>
                <a:lnTo>
                  <a:pt x="121742" y="22087"/>
                </a:lnTo>
                <a:lnTo>
                  <a:pt x="167482" y="5739"/>
                </a:lnTo>
                <a:lnTo>
                  <a:pt x="217310" y="0"/>
                </a:lnTo>
                <a:lnTo>
                  <a:pt x="267137" y="5739"/>
                </a:lnTo>
                <a:lnTo>
                  <a:pt x="312877" y="22087"/>
                </a:lnTo>
                <a:lnTo>
                  <a:pt x="353226" y="47740"/>
                </a:lnTo>
                <a:lnTo>
                  <a:pt x="386879" y="81393"/>
                </a:lnTo>
                <a:lnTo>
                  <a:pt x="412532" y="121742"/>
                </a:lnTo>
                <a:lnTo>
                  <a:pt x="428880" y="167482"/>
                </a:lnTo>
                <a:lnTo>
                  <a:pt x="434620" y="217309"/>
                </a:lnTo>
                <a:lnTo>
                  <a:pt x="428880" y="267135"/>
                </a:lnTo>
                <a:lnTo>
                  <a:pt x="412532" y="312875"/>
                </a:lnTo>
                <a:lnTo>
                  <a:pt x="386879" y="353224"/>
                </a:lnTo>
                <a:lnTo>
                  <a:pt x="353226" y="386877"/>
                </a:lnTo>
                <a:lnTo>
                  <a:pt x="312877" y="412530"/>
                </a:lnTo>
                <a:lnTo>
                  <a:pt x="267137" y="428878"/>
                </a:lnTo>
                <a:lnTo>
                  <a:pt x="217310" y="434618"/>
                </a:lnTo>
                <a:lnTo>
                  <a:pt x="167482" y="428878"/>
                </a:lnTo>
                <a:lnTo>
                  <a:pt x="121742" y="412530"/>
                </a:lnTo>
                <a:lnTo>
                  <a:pt x="81393" y="386877"/>
                </a:lnTo>
                <a:lnTo>
                  <a:pt x="47740" y="353224"/>
                </a:lnTo>
                <a:lnTo>
                  <a:pt x="22087" y="312875"/>
                </a:lnTo>
                <a:lnTo>
                  <a:pt x="5739" y="267135"/>
                </a:lnTo>
                <a:lnTo>
                  <a:pt x="0" y="217309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90856" y="5296125"/>
            <a:ext cx="236542" cy="230934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55134" y="5194287"/>
            <a:ext cx="434975" cy="434975"/>
          </a:xfrm>
          <a:custGeom>
            <a:avLst/>
            <a:gdLst/>
            <a:ahLst/>
            <a:cxnLst/>
            <a:rect l="l" t="t" r="r" b="b"/>
            <a:pathLst>
              <a:path w="434975" h="434975">
                <a:moveTo>
                  <a:pt x="217309" y="0"/>
                </a:moveTo>
                <a:lnTo>
                  <a:pt x="167482" y="5739"/>
                </a:lnTo>
                <a:lnTo>
                  <a:pt x="121742" y="22087"/>
                </a:lnTo>
                <a:lnTo>
                  <a:pt x="81393" y="47740"/>
                </a:lnTo>
                <a:lnTo>
                  <a:pt x="47740" y="81393"/>
                </a:lnTo>
                <a:lnTo>
                  <a:pt x="22087" y="121742"/>
                </a:lnTo>
                <a:lnTo>
                  <a:pt x="5739" y="167482"/>
                </a:lnTo>
                <a:lnTo>
                  <a:pt x="0" y="217309"/>
                </a:lnTo>
                <a:lnTo>
                  <a:pt x="5739" y="267136"/>
                </a:lnTo>
                <a:lnTo>
                  <a:pt x="22087" y="312876"/>
                </a:lnTo>
                <a:lnTo>
                  <a:pt x="47740" y="353225"/>
                </a:lnTo>
                <a:lnTo>
                  <a:pt x="81393" y="386878"/>
                </a:lnTo>
                <a:lnTo>
                  <a:pt x="121742" y="412530"/>
                </a:lnTo>
                <a:lnTo>
                  <a:pt x="167482" y="428879"/>
                </a:lnTo>
                <a:lnTo>
                  <a:pt x="217309" y="434618"/>
                </a:lnTo>
                <a:lnTo>
                  <a:pt x="267137" y="428879"/>
                </a:lnTo>
                <a:lnTo>
                  <a:pt x="312877" y="412530"/>
                </a:lnTo>
                <a:lnTo>
                  <a:pt x="353226" y="386878"/>
                </a:lnTo>
                <a:lnTo>
                  <a:pt x="386879" y="353225"/>
                </a:lnTo>
                <a:lnTo>
                  <a:pt x="412532" y="312876"/>
                </a:lnTo>
                <a:lnTo>
                  <a:pt x="428881" y="267136"/>
                </a:lnTo>
                <a:lnTo>
                  <a:pt x="434620" y="217309"/>
                </a:lnTo>
                <a:lnTo>
                  <a:pt x="428881" y="167482"/>
                </a:lnTo>
                <a:lnTo>
                  <a:pt x="412532" y="121742"/>
                </a:lnTo>
                <a:lnTo>
                  <a:pt x="386879" y="81393"/>
                </a:lnTo>
                <a:lnTo>
                  <a:pt x="353226" y="47740"/>
                </a:lnTo>
                <a:lnTo>
                  <a:pt x="312877" y="22087"/>
                </a:lnTo>
                <a:lnTo>
                  <a:pt x="267137" y="5739"/>
                </a:lnTo>
                <a:lnTo>
                  <a:pt x="21730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55134" y="5194287"/>
            <a:ext cx="434975" cy="434975"/>
          </a:xfrm>
          <a:custGeom>
            <a:avLst/>
            <a:gdLst/>
            <a:ahLst/>
            <a:cxnLst/>
            <a:rect l="l" t="t" r="r" b="b"/>
            <a:pathLst>
              <a:path w="434975" h="434975">
                <a:moveTo>
                  <a:pt x="0" y="217309"/>
                </a:moveTo>
                <a:lnTo>
                  <a:pt x="5739" y="167482"/>
                </a:lnTo>
                <a:lnTo>
                  <a:pt x="22087" y="121742"/>
                </a:lnTo>
                <a:lnTo>
                  <a:pt x="47740" y="81393"/>
                </a:lnTo>
                <a:lnTo>
                  <a:pt x="81393" y="47740"/>
                </a:lnTo>
                <a:lnTo>
                  <a:pt x="121742" y="22087"/>
                </a:lnTo>
                <a:lnTo>
                  <a:pt x="167482" y="5739"/>
                </a:lnTo>
                <a:lnTo>
                  <a:pt x="217310" y="0"/>
                </a:lnTo>
                <a:lnTo>
                  <a:pt x="267137" y="5739"/>
                </a:lnTo>
                <a:lnTo>
                  <a:pt x="312877" y="22087"/>
                </a:lnTo>
                <a:lnTo>
                  <a:pt x="353226" y="47740"/>
                </a:lnTo>
                <a:lnTo>
                  <a:pt x="386879" y="81393"/>
                </a:lnTo>
                <a:lnTo>
                  <a:pt x="412532" y="121742"/>
                </a:lnTo>
                <a:lnTo>
                  <a:pt x="428880" y="167482"/>
                </a:lnTo>
                <a:lnTo>
                  <a:pt x="434620" y="217309"/>
                </a:lnTo>
                <a:lnTo>
                  <a:pt x="428880" y="267135"/>
                </a:lnTo>
                <a:lnTo>
                  <a:pt x="412532" y="312875"/>
                </a:lnTo>
                <a:lnTo>
                  <a:pt x="386879" y="353224"/>
                </a:lnTo>
                <a:lnTo>
                  <a:pt x="353226" y="386877"/>
                </a:lnTo>
                <a:lnTo>
                  <a:pt x="312877" y="412530"/>
                </a:lnTo>
                <a:lnTo>
                  <a:pt x="267137" y="428878"/>
                </a:lnTo>
                <a:lnTo>
                  <a:pt x="217310" y="434618"/>
                </a:lnTo>
                <a:lnTo>
                  <a:pt x="167482" y="428878"/>
                </a:lnTo>
                <a:lnTo>
                  <a:pt x="121742" y="412530"/>
                </a:lnTo>
                <a:lnTo>
                  <a:pt x="81393" y="386877"/>
                </a:lnTo>
                <a:lnTo>
                  <a:pt x="47740" y="353224"/>
                </a:lnTo>
                <a:lnTo>
                  <a:pt x="22087" y="312875"/>
                </a:lnTo>
                <a:lnTo>
                  <a:pt x="5739" y="267135"/>
                </a:lnTo>
                <a:lnTo>
                  <a:pt x="0" y="217309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54204" y="5296125"/>
            <a:ext cx="236541" cy="230934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314477" y="5194287"/>
            <a:ext cx="434975" cy="434975"/>
          </a:xfrm>
          <a:custGeom>
            <a:avLst/>
            <a:gdLst/>
            <a:ahLst/>
            <a:cxnLst/>
            <a:rect l="l" t="t" r="r" b="b"/>
            <a:pathLst>
              <a:path w="434975" h="434975">
                <a:moveTo>
                  <a:pt x="217309" y="0"/>
                </a:moveTo>
                <a:lnTo>
                  <a:pt x="167482" y="5739"/>
                </a:lnTo>
                <a:lnTo>
                  <a:pt x="121742" y="22087"/>
                </a:lnTo>
                <a:lnTo>
                  <a:pt x="81393" y="47740"/>
                </a:lnTo>
                <a:lnTo>
                  <a:pt x="47740" y="81393"/>
                </a:lnTo>
                <a:lnTo>
                  <a:pt x="22087" y="121742"/>
                </a:lnTo>
                <a:lnTo>
                  <a:pt x="5739" y="167482"/>
                </a:lnTo>
                <a:lnTo>
                  <a:pt x="0" y="217309"/>
                </a:lnTo>
                <a:lnTo>
                  <a:pt x="5739" y="267136"/>
                </a:lnTo>
                <a:lnTo>
                  <a:pt x="22087" y="312876"/>
                </a:lnTo>
                <a:lnTo>
                  <a:pt x="47740" y="353225"/>
                </a:lnTo>
                <a:lnTo>
                  <a:pt x="81393" y="386878"/>
                </a:lnTo>
                <a:lnTo>
                  <a:pt x="121742" y="412530"/>
                </a:lnTo>
                <a:lnTo>
                  <a:pt x="167482" y="428879"/>
                </a:lnTo>
                <a:lnTo>
                  <a:pt x="217309" y="434618"/>
                </a:lnTo>
                <a:lnTo>
                  <a:pt x="267137" y="428879"/>
                </a:lnTo>
                <a:lnTo>
                  <a:pt x="312877" y="412530"/>
                </a:lnTo>
                <a:lnTo>
                  <a:pt x="353226" y="386878"/>
                </a:lnTo>
                <a:lnTo>
                  <a:pt x="386879" y="353225"/>
                </a:lnTo>
                <a:lnTo>
                  <a:pt x="412532" y="312876"/>
                </a:lnTo>
                <a:lnTo>
                  <a:pt x="428881" y="267136"/>
                </a:lnTo>
                <a:lnTo>
                  <a:pt x="434620" y="217309"/>
                </a:lnTo>
                <a:lnTo>
                  <a:pt x="428881" y="167482"/>
                </a:lnTo>
                <a:lnTo>
                  <a:pt x="412532" y="121742"/>
                </a:lnTo>
                <a:lnTo>
                  <a:pt x="386879" y="81393"/>
                </a:lnTo>
                <a:lnTo>
                  <a:pt x="353226" y="47740"/>
                </a:lnTo>
                <a:lnTo>
                  <a:pt x="312877" y="22087"/>
                </a:lnTo>
                <a:lnTo>
                  <a:pt x="267137" y="5739"/>
                </a:lnTo>
                <a:lnTo>
                  <a:pt x="21730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314477" y="5194287"/>
            <a:ext cx="434975" cy="434975"/>
          </a:xfrm>
          <a:custGeom>
            <a:avLst/>
            <a:gdLst/>
            <a:ahLst/>
            <a:cxnLst/>
            <a:rect l="l" t="t" r="r" b="b"/>
            <a:pathLst>
              <a:path w="434975" h="434975">
                <a:moveTo>
                  <a:pt x="0" y="217309"/>
                </a:moveTo>
                <a:lnTo>
                  <a:pt x="5739" y="167482"/>
                </a:lnTo>
                <a:lnTo>
                  <a:pt x="22087" y="121742"/>
                </a:lnTo>
                <a:lnTo>
                  <a:pt x="47740" y="81393"/>
                </a:lnTo>
                <a:lnTo>
                  <a:pt x="81393" y="47740"/>
                </a:lnTo>
                <a:lnTo>
                  <a:pt x="121742" y="22087"/>
                </a:lnTo>
                <a:lnTo>
                  <a:pt x="167482" y="5739"/>
                </a:lnTo>
                <a:lnTo>
                  <a:pt x="217310" y="0"/>
                </a:lnTo>
                <a:lnTo>
                  <a:pt x="267137" y="5739"/>
                </a:lnTo>
                <a:lnTo>
                  <a:pt x="312877" y="22087"/>
                </a:lnTo>
                <a:lnTo>
                  <a:pt x="353226" y="47740"/>
                </a:lnTo>
                <a:lnTo>
                  <a:pt x="386879" y="81393"/>
                </a:lnTo>
                <a:lnTo>
                  <a:pt x="412532" y="121742"/>
                </a:lnTo>
                <a:lnTo>
                  <a:pt x="428880" y="167482"/>
                </a:lnTo>
                <a:lnTo>
                  <a:pt x="434620" y="217309"/>
                </a:lnTo>
                <a:lnTo>
                  <a:pt x="428880" y="267135"/>
                </a:lnTo>
                <a:lnTo>
                  <a:pt x="412532" y="312875"/>
                </a:lnTo>
                <a:lnTo>
                  <a:pt x="386879" y="353224"/>
                </a:lnTo>
                <a:lnTo>
                  <a:pt x="353226" y="386877"/>
                </a:lnTo>
                <a:lnTo>
                  <a:pt x="312877" y="412530"/>
                </a:lnTo>
                <a:lnTo>
                  <a:pt x="267137" y="428878"/>
                </a:lnTo>
                <a:lnTo>
                  <a:pt x="217310" y="434618"/>
                </a:lnTo>
                <a:lnTo>
                  <a:pt x="167482" y="428878"/>
                </a:lnTo>
                <a:lnTo>
                  <a:pt x="121742" y="412530"/>
                </a:lnTo>
                <a:lnTo>
                  <a:pt x="81393" y="386877"/>
                </a:lnTo>
                <a:lnTo>
                  <a:pt x="47740" y="353224"/>
                </a:lnTo>
                <a:lnTo>
                  <a:pt x="22087" y="312875"/>
                </a:lnTo>
                <a:lnTo>
                  <a:pt x="5739" y="267135"/>
                </a:lnTo>
                <a:lnTo>
                  <a:pt x="0" y="217309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413547" y="5296125"/>
            <a:ext cx="236542" cy="230934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35851" y="2486282"/>
            <a:ext cx="33020" cy="2581275"/>
          </a:xfrm>
          <a:custGeom>
            <a:avLst/>
            <a:gdLst/>
            <a:ahLst/>
            <a:cxnLst/>
            <a:rect l="l" t="t" r="r" b="b"/>
            <a:pathLst>
              <a:path w="33019" h="2581275">
                <a:moveTo>
                  <a:pt x="7349" y="0"/>
                </a:moveTo>
                <a:lnTo>
                  <a:pt x="2089" y="46"/>
                </a:lnTo>
                <a:lnTo>
                  <a:pt x="60" y="2113"/>
                </a:lnTo>
                <a:lnTo>
                  <a:pt x="0" y="4743"/>
                </a:lnTo>
                <a:lnTo>
                  <a:pt x="195" y="26508"/>
                </a:lnTo>
                <a:lnTo>
                  <a:pt x="2346" y="28620"/>
                </a:lnTo>
                <a:lnTo>
                  <a:pt x="7607" y="28573"/>
                </a:lnTo>
                <a:lnTo>
                  <a:pt x="9719" y="26422"/>
                </a:lnTo>
                <a:lnTo>
                  <a:pt x="9500" y="2113"/>
                </a:lnTo>
                <a:lnTo>
                  <a:pt x="7349" y="0"/>
                </a:lnTo>
                <a:close/>
              </a:path>
              <a:path w="33019" h="2581275">
                <a:moveTo>
                  <a:pt x="7692" y="38098"/>
                </a:moveTo>
                <a:lnTo>
                  <a:pt x="2432" y="38145"/>
                </a:lnTo>
                <a:lnTo>
                  <a:pt x="402" y="40212"/>
                </a:lnTo>
                <a:lnTo>
                  <a:pt x="341" y="42842"/>
                </a:lnTo>
                <a:lnTo>
                  <a:pt x="537" y="64606"/>
                </a:lnTo>
                <a:lnTo>
                  <a:pt x="2688" y="66719"/>
                </a:lnTo>
                <a:lnTo>
                  <a:pt x="7948" y="66672"/>
                </a:lnTo>
                <a:lnTo>
                  <a:pt x="10062" y="64521"/>
                </a:lnTo>
                <a:lnTo>
                  <a:pt x="9843" y="40212"/>
                </a:lnTo>
                <a:lnTo>
                  <a:pt x="7692" y="38098"/>
                </a:lnTo>
                <a:close/>
              </a:path>
              <a:path w="33019" h="2581275">
                <a:moveTo>
                  <a:pt x="8034" y="76197"/>
                </a:moveTo>
                <a:lnTo>
                  <a:pt x="2773" y="76244"/>
                </a:lnTo>
                <a:lnTo>
                  <a:pt x="746" y="78309"/>
                </a:lnTo>
                <a:lnTo>
                  <a:pt x="684" y="80939"/>
                </a:lnTo>
                <a:lnTo>
                  <a:pt x="880" y="102704"/>
                </a:lnTo>
                <a:lnTo>
                  <a:pt x="3031" y="104818"/>
                </a:lnTo>
                <a:lnTo>
                  <a:pt x="8291" y="104771"/>
                </a:lnTo>
                <a:lnTo>
                  <a:pt x="10403" y="102619"/>
                </a:lnTo>
                <a:lnTo>
                  <a:pt x="10185" y="78309"/>
                </a:lnTo>
                <a:lnTo>
                  <a:pt x="8034" y="76197"/>
                </a:lnTo>
                <a:close/>
              </a:path>
              <a:path w="33019" h="2581275">
                <a:moveTo>
                  <a:pt x="8376" y="114296"/>
                </a:moveTo>
                <a:lnTo>
                  <a:pt x="3116" y="114343"/>
                </a:lnTo>
                <a:lnTo>
                  <a:pt x="1088" y="116408"/>
                </a:lnTo>
                <a:lnTo>
                  <a:pt x="1026" y="119038"/>
                </a:lnTo>
                <a:lnTo>
                  <a:pt x="1221" y="140803"/>
                </a:lnTo>
                <a:lnTo>
                  <a:pt x="3373" y="142916"/>
                </a:lnTo>
                <a:lnTo>
                  <a:pt x="8633" y="142869"/>
                </a:lnTo>
                <a:lnTo>
                  <a:pt x="10746" y="140718"/>
                </a:lnTo>
                <a:lnTo>
                  <a:pt x="10528" y="116408"/>
                </a:lnTo>
                <a:lnTo>
                  <a:pt x="8376" y="114296"/>
                </a:lnTo>
                <a:close/>
              </a:path>
              <a:path w="33019" h="2581275">
                <a:moveTo>
                  <a:pt x="8718" y="152393"/>
                </a:moveTo>
                <a:lnTo>
                  <a:pt x="3458" y="152440"/>
                </a:lnTo>
                <a:lnTo>
                  <a:pt x="1429" y="154506"/>
                </a:lnTo>
                <a:lnTo>
                  <a:pt x="1369" y="157137"/>
                </a:lnTo>
                <a:lnTo>
                  <a:pt x="1564" y="178902"/>
                </a:lnTo>
                <a:lnTo>
                  <a:pt x="3716" y="181015"/>
                </a:lnTo>
                <a:lnTo>
                  <a:pt x="8975" y="180967"/>
                </a:lnTo>
                <a:lnTo>
                  <a:pt x="11088" y="178815"/>
                </a:lnTo>
                <a:lnTo>
                  <a:pt x="10869" y="154506"/>
                </a:lnTo>
                <a:lnTo>
                  <a:pt x="8718" y="152393"/>
                </a:lnTo>
                <a:close/>
              </a:path>
              <a:path w="33019" h="2581275">
                <a:moveTo>
                  <a:pt x="9061" y="190492"/>
                </a:moveTo>
                <a:lnTo>
                  <a:pt x="3801" y="190539"/>
                </a:lnTo>
                <a:lnTo>
                  <a:pt x="1771" y="192605"/>
                </a:lnTo>
                <a:lnTo>
                  <a:pt x="1710" y="195235"/>
                </a:lnTo>
                <a:lnTo>
                  <a:pt x="1906" y="217001"/>
                </a:lnTo>
                <a:lnTo>
                  <a:pt x="4057" y="219113"/>
                </a:lnTo>
                <a:lnTo>
                  <a:pt x="9317" y="219066"/>
                </a:lnTo>
                <a:lnTo>
                  <a:pt x="11431" y="216914"/>
                </a:lnTo>
                <a:lnTo>
                  <a:pt x="11212" y="192605"/>
                </a:lnTo>
                <a:lnTo>
                  <a:pt x="9061" y="190492"/>
                </a:lnTo>
                <a:close/>
              </a:path>
              <a:path w="33019" h="2581275">
                <a:moveTo>
                  <a:pt x="9403" y="228591"/>
                </a:moveTo>
                <a:lnTo>
                  <a:pt x="4142" y="228638"/>
                </a:lnTo>
                <a:lnTo>
                  <a:pt x="2114" y="230704"/>
                </a:lnTo>
                <a:lnTo>
                  <a:pt x="2053" y="233334"/>
                </a:lnTo>
                <a:lnTo>
                  <a:pt x="2249" y="255098"/>
                </a:lnTo>
                <a:lnTo>
                  <a:pt x="4400" y="257211"/>
                </a:lnTo>
                <a:lnTo>
                  <a:pt x="9659" y="257164"/>
                </a:lnTo>
                <a:lnTo>
                  <a:pt x="11772" y="255013"/>
                </a:lnTo>
                <a:lnTo>
                  <a:pt x="11554" y="230704"/>
                </a:lnTo>
                <a:lnTo>
                  <a:pt x="9403" y="228591"/>
                </a:lnTo>
                <a:close/>
              </a:path>
              <a:path w="33019" h="2581275">
                <a:moveTo>
                  <a:pt x="9745" y="266689"/>
                </a:moveTo>
                <a:lnTo>
                  <a:pt x="4485" y="266736"/>
                </a:lnTo>
                <a:lnTo>
                  <a:pt x="2457" y="268801"/>
                </a:lnTo>
                <a:lnTo>
                  <a:pt x="2395" y="271432"/>
                </a:lnTo>
                <a:lnTo>
                  <a:pt x="2590" y="293197"/>
                </a:lnTo>
                <a:lnTo>
                  <a:pt x="4742" y="295310"/>
                </a:lnTo>
                <a:lnTo>
                  <a:pt x="10002" y="295263"/>
                </a:lnTo>
                <a:lnTo>
                  <a:pt x="12115" y="293112"/>
                </a:lnTo>
                <a:lnTo>
                  <a:pt x="11897" y="268801"/>
                </a:lnTo>
                <a:lnTo>
                  <a:pt x="9745" y="266689"/>
                </a:lnTo>
                <a:close/>
              </a:path>
              <a:path w="33019" h="2581275">
                <a:moveTo>
                  <a:pt x="10087" y="304787"/>
                </a:moveTo>
                <a:lnTo>
                  <a:pt x="4827" y="304835"/>
                </a:lnTo>
                <a:lnTo>
                  <a:pt x="2800" y="306900"/>
                </a:lnTo>
                <a:lnTo>
                  <a:pt x="2738" y="309530"/>
                </a:lnTo>
                <a:lnTo>
                  <a:pt x="2933" y="331296"/>
                </a:lnTo>
                <a:lnTo>
                  <a:pt x="5083" y="333409"/>
                </a:lnTo>
                <a:lnTo>
                  <a:pt x="10344" y="333362"/>
                </a:lnTo>
                <a:lnTo>
                  <a:pt x="12457" y="331210"/>
                </a:lnTo>
                <a:lnTo>
                  <a:pt x="12238" y="306900"/>
                </a:lnTo>
                <a:lnTo>
                  <a:pt x="10087" y="304787"/>
                </a:lnTo>
                <a:close/>
              </a:path>
              <a:path w="33019" h="2581275">
                <a:moveTo>
                  <a:pt x="10430" y="342886"/>
                </a:moveTo>
                <a:lnTo>
                  <a:pt x="5170" y="342933"/>
                </a:lnTo>
                <a:lnTo>
                  <a:pt x="3140" y="344999"/>
                </a:lnTo>
                <a:lnTo>
                  <a:pt x="3079" y="347629"/>
                </a:lnTo>
                <a:lnTo>
                  <a:pt x="3275" y="369394"/>
                </a:lnTo>
                <a:lnTo>
                  <a:pt x="5426" y="371508"/>
                </a:lnTo>
                <a:lnTo>
                  <a:pt x="10687" y="371459"/>
                </a:lnTo>
                <a:lnTo>
                  <a:pt x="12800" y="369308"/>
                </a:lnTo>
                <a:lnTo>
                  <a:pt x="12581" y="344999"/>
                </a:lnTo>
                <a:lnTo>
                  <a:pt x="10430" y="342886"/>
                </a:lnTo>
                <a:close/>
              </a:path>
              <a:path w="33019" h="2581275">
                <a:moveTo>
                  <a:pt x="10772" y="380984"/>
                </a:moveTo>
                <a:lnTo>
                  <a:pt x="5511" y="381031"/>
                </a:lnTo>
                <a:lnTo>
                  <a:pt x="3483" y="383098"/>
                </a:lnTo>
                <a:lnTo>
                  <a:pt x="3422" y="385728"/>
                </a:lnTo>
                <a:lnTo>
                  <a:pt x="3618" y="407493"/>
                </a:lnTo>
                <a:lnTo>
                  <a:pt x="5768" y="409605"/>
                </a:lnTo>
                <a:lnTo>
                  <a:pt x="11028" y="409558"/>
                </a:lnTo>
                <a:lnTo>
                  <a:pt x="13141" y="407407"/>
                </a:lnTo>
                <a:lnTo>
                  <a:pt x="12923" y="383098"/>
                </a:lnTo>
                <a:lnTo>
                  <a:pt x="10772" y="380984"/>
                </a:lnTo>
                <a:close/>
              </a:path>
              <a:path w="33019" h="2581275">
                <a:moveTo>
                  <a:pt x="11115" y="419083"/>
                </a:moveTo>
                <a:lnTo>
                  <a:pt x="5854" y="419130"/>
                </a:lnTo>
                <a:lnTo>
                  <a:pt x="3824" y="421196"/>
                </a:lnTo>
                <a:lnTo>
                  <a:pt x="3764" y="423826"/>
                </a:lnTo>
                <a:lnTo>
                  <a:pt x="3959" y="445590"/>
                </a:lnTo>
                <a:lnTo>
                  <a:pt x="6111" y="447704"/>
                </a:lnTo>
                <a:lnTo>
                  <a:pt x="11371" y="447657"/>
                </a:lnTo>
                <a:lnTo>
                  <a:pt x="13484" y="445505"/>
                </a:lnTo>
                <a:lnTo>
                  <a:pt x="13266" y="421196"/>
                </a:lnTo>
                <a:lnTo>
                  <a:pt x="11115" y="419083"/>
                </a:lnTo>
                <a:close/>
              </a:path>
              <a:path w="33019" h="2581275">
                <a:moveTo>
                  <a:pt x="11456" y="457182"/>
                </a:moveTo>
                <a:lnTo>
                  <a:pt x="6196" y="457229"/>
                </a:lnTo>
                <a:lnTo>
                  <a:pt x="4169" y="459294"/>
                </a:lnTo>
                <a:lnTo>
                  <a:pt x="4107" y="461924"/>
                </a:lnTo>
                <a:lnTo>
                  <a:pt x="4301" y="483689"/>
                </a:lnTo>
                <a:lnTo>
                  <a:pt x="6452" y="485802"/>
                </a:lnTo>
                <a:lnTo>
                  <a:pt x="11713" y="485755"/>
                </a:lnTo>
                <a:lnTo>
                  <a:pt x="13826" y="483604"/>
                </a:lnTo>
                <a:lnTo>
                  <a:pt x="13608" y="459294"/>
                </a:lnTo>
                <a:lnTo>
                  <a:pt x="11456" y="457182"/>
                </a:lnTo>
                <a:close/>
              </a:path>
              <a:path w="33019" h="2581275">
                <a:moveTo>
                  <a:pt x="11799" y="495279"/>
                </a:moveTo>
                <a:lnTo>
                  <a:pt x="6539" y="495327"/>
                </a:lnTo>
                <a:lnTo>
                  <a:pt x="4509" y="497392"/>
                </a:lnTo>
                <a:lnTo>
                  <a:pt x="4448" y="500023"/>
                </a:lnTo>
                <a:lnTo>
                  <a:pt x="4644" y="521788"/>
                </a:lnTo>
                <a:lnTo>
                  <a:pt x="6795" y="523901"/>
                </a:lnTo>
                <a:lnTo>
                  <a:pt x="12056" y="523853"/>
                </a:lnTo>
                <a:lnTo>
                  <a:pt x="14169" y="521702"/>
                </a:lnTo>
                <a:lnTo>
                  <a:pt x="13950" y="497392"/>
                </a:lnTo>
                <a:lnTo>
                  <a:pt x="11799" y="495279"/>
                </a:lnTo>
                <a:close/>
              </a:path>
              <a:path w="33019" h="2581275">
                <a:moveTo>
                  <a:pt x="12141" y="533378"/>
                </a:moveTo>
                <a:lnTo>
                  <a:pt x="6880" y="533425"/>
                </a:lnTo>
                <a:lnTo>
                  <a:pt x="4852" y="535491"/>
                </a:lnTo>
                <a:lnTo>
                  <a:pt x="4791" y="538121"/>
                </a:lnTo>
                <a:lnTo>
                  <a:pt x="4986" y="559887"/>
                </a:lnTo>
                <a:lnTo>
                  <a:pt x="7137" y="561999"/>
                </a:lnTo>
                <a:lnTo>
                  <a:pt x="12397" y="561952"/>
                </a:lnTo>
                <a:lnTo>
                  <a:pt x="14511" y="559800"/>
                </a:lnTo>
                <a:lnTo>
                  <a:pt x="14292" y="535491"/>
                </a:lnTo>
                <a:lnTo>
                  <a:pt x="12141" y="533378"/>
                </a:lnTo>
                <a:close/>
              </a:path>
              <a:path w="33019" h="2581275">
                <a:moveTo>
                  <a:pt x="12484" y="571477"/>
                </a:moveTo>
                <a:lnTo>
                  <a:pt x="7223" y="571524"/>
                </a:lnTo>
                <a:lnTo>
                  <a:pt x="5194" y="573590"/>
                </a:lnTo>
                <a:lnTo>
                  <a:pt x="5133" y="576220"/>
                </a:lnTo>
                <a:lnTo>
                  <a:pt x="5328" y="597984"/>
                </a:lnTo>
                <a:lnTo>
                  <a:pt x="7480" y="600097"/>
                </a:lnTo>
                <a:lnTo>
                  <a:pt x="12740" y="600050"/>
                </a:lnTo>
                <a:lnTo>
                  <a:pt x="14853" y="597899"/>
                </a:lnTo>
                <a:lnTo>
                  <a:pt x="14635" y="573590"/>
                </a:lnTo>
                <a:lnTo>
                  <a:pt x="12484" y="571477"/>
                </a:lnTo>
                <a:close/>
              </a:path>
              <a:path w="33019" h="2581275">
                <a:moveTo>
                  <a:pt x="12825" y="609575"/>
                </a:moveTo>
                <a:lnTo>
                  <a:pt x="7565" y="609622"/>
                </a:lnTo>
                <a:lnTo>
                  <a:pt x="5535" y="611689"/>
                </a:lnTo>
                <a:lnTo>
                  <a:pt x="5474" y="614319"/>
                </a:lnTo>
                <a:lnTo>
                  <a:pt x="5670" y="636083"/>
                </a:lnTo>
                <a:lnTo>
                  <a:pt x="7821" y="638196"/>
                </a:lnTo>
                <a:lnTo>
                  <a:pt x="13082" y="638149"/>
                </a:lnTo>
                <a:lnTo>
                  <a:pt x="15195" y="635998"/>
                </a:lnTo>
                <a:lnTo>
                  <a:pt x="14977" y="611689"/>
                </a:lnTo>
                <a:lnTo>
                  <a:pt x="12825" y="609575"/>
                </a:lnTo>
                <a:close/>
              </a:path>
              <a:path w="33019" h="2581275">
                <a:moveTo>
                  <a:pt x="13168" y="647674"/>
                </a:moveTo>
                <a:lnTo>
                  <a:pt x="7908" y="647721"/>
                </a:lnTo>
                <a:lnTo>
                  <a:pt x="5879" y="649786"/>
                </a:lnTo>
                <a:lnTo>
                  <a:pt x="5817" y="652416"/>
                </a:lnTo>
                <a:lnTo>
                  <a:pt x="6013" y="674182"/>
                </a:lnTo>
                <a:lnTo>
                  <a:pt x="8164" y="676295"/>
                </a:lnTo>
                <a:lnTo>
                  <a:pt x="13425" y="676248"/>
                </a:lnTo>
                <a:lnTo>
                  <a:pt x="15538" y="674096"/>
                </a:lnTo>
                <a:lnTo>
                  <a:pt x="15320" y="649786"/>
                </a:lnTo>
                <a:lnTo>
                  <a:pt x="13168" y="647674"/>
                </a:lnTo>
                <a:close/>
              </a:path>
              <a:path w="33019" h="2581275">
                <a:moveTo>
                  <a:pt x="13510" y="685772"/>
                </a:moveTo>
                <a:lnTo>
                  <a:pt x="8249" y="685820"/>
                </a:lnTo>
                <a:lnTo>
                  <a:pt x="6221" y="687885"/>
                </a:lnTo>
                <a:lnTo>
                  <a:pt x="6159" y="690515"/>
                </a:lnTo>
                <a:lnTo>
                  <a:pt x="6355" y="712280"/>
                </a:lnTo>
                <a:lnTo>
                  <a:pt x="8506" y="714394"/>
                </a:lnTo>
                <a:lnTo>
                  <a:pt x="13766" y="714345"/>
                </a:lnTo>
                <a:lnTo>
                  <a:pt x="15880" y="712195"/>
                </a:lnTo>
                <a:lnTo>
                  <a:pt x="15661" y="687885"/>
                </a:lnTo>
                <a:lnTo>
                  <a:pt x="13510" y="685772"/>
                </a:lnTo>
                <a:close/>
              </a:path>
              <a:path w="33019" h="2581275">
                <a:moveTo>
                  <a:pt x="13853" y="723870"/>
                </a:moveTo>
                <a:lnTo>
                  <a:pt x="8592" y="723917"/>
                </a:lnTo>
                <a:lnTo>
                  <a:pt x="6563" y="725984"/>
                </a:lnTo>
                <a:lnTo>
                  <a:pt x="6502" y="728614"/>
                </a:lnTo>
                <a:lnTo>
                  <a:pt x="6697" y="750379"/>
                </a:lnTo>
                <a:lnTo>
                  <a:pt x="8849" y="752492"/>
                </a:lnTo>
                <a:lnTo>
                  <a:pt x="14109" y="752444"/>
                </a:lnTo>
                <a:lnTo>
                  <a:pt x="16222" y="750293"/>
                </a:lnTo>
                <a:lnTo>
                  <a:pt x="16004" y="725984"/>
                </a:lnTo>
                <a:lnTo>
                  <a:pt x="13853" y="723870"/>
                </a:lnTo>
                <a:close/>
              </a:path>
              <a:path w="33019" h="2581275">
                <a:moveTo>
                  <a:pt x="14194" y="761969"/>
                </a:moveTo>
                <a:lnTo>
                  <a:pt x="8934" y="762016"/>
                </a:lnTo>
                <a:lnTo>
                  <a:pt x="6904" y="764082"/>
                </a:lnTo>
                <a:lnTo>
                  <a:pt x="6844" y="766712"/>
                </a:lnTo>
                <a:lnTo>
                  <a:pt x="7039" y="788478"/>
                </a:lnTo>
                <a:lnTo>
                  <a:pt x="9190" y="790590"/>
                </a:lnTo>
                <a:lnTo>
                  <a:pt x="14451" y="790543"/>
                </a:lnTo>
                <a:lnTo>
                  <a:pt x="16564" y="788391"/>
                </a:lnTo>
                <a:lnTo>
                  <a:pt x="16346" y="764082"/>
                </a:lnTo>
                <a:lnTo>
                  <a:pt x="14194" y="761969"/>
                </a:lnTo>
                <a:close/>
              </a:path>
              <a:path w="33019" h="2581275">
                <a:moveTo>
                  <a:pt x="14537" y="800068"/>
                </a:moveTo>
                <a:lnTo>
                  <a:pt x="9277" y="800115"/>
                </a:lnTo>
                <a:lnTo>
                  <a:pt x="7247" y="802181"/>
                </a:lnTo>
                <a:lnTo>
                  <a:pt x="7186" y="804811"/>
                </a:lnTo>
                <a:lnTo>
                  <a:pt x="7382" y="826575"/>
                </a:lnTo>
                <a:lnTo>
                  <a:pt x="9533" y="828688"/>
                </a:lnTo>
                <a:lnTo>
                  <a:pt x="14794" y="828641"/>
                </a:lnTo>
                <a:lnTo>
                  <a:pt x="16907" y="826490"/>
                </a:lnTo>
                <a:lnTo>
                  <a:pt x="16689" y="802181"/>
                </a:lnTo>
                <a:lnTo>
                  <a:pt x="14537" y="800068"/>
                </a:lnTo>
                <a:close/>
              </a:path>
              <a:path w="33019" h="2581275">
                <a:moveTo>
                  <a:pt x="14879" y="838166"/>
                </a:moveTo>
                <a:lnTo>
                  <a:pt x="9618" y="838213"/>
                </a:lnTo>
                <a:lnTo>
                  <a:pt x="7590" y="840278"/>
                </a:lnTo>
                <a:lnTo>
                  <a:pt x="7528" y="842909"/>
                </a:lnTo>
                <a:lnTo>
                  <a:pt x="7724" y="864674"/>
                </a:lnTo>
                <a:lnTo>
                  <a:pt x="9875" y="866787"/>
                </a:lnTo>
                <a:lnTo>
                  <a:pt x="15135" y="866740"/>
                </a:lnTo>
                <a:lnTo>
                  <a:pt x="17249" y="864589"/>
                </a:lnTo>
                <a:lnTo>
                  <a:pt x="17030" y="840278"/>
                </a:lnTo>
                <a:lnTo>
                  <a:pt x="14879" y="838166"/>
                </a:lnTo>
                <a:close/>
              </a:path>
              <a:path w="33019" h="2581275">
                <a:moveTo>
                  <a:pt x="15222" y="876264"/>
                </a:moveTo>
                <a:lnTo>
                  <a:pt x="9961" y="876312"/>
                </a:lnTo>
                <a:lnTo>
                  <a:pt x="7933" y="878377"/>
                </a:lnTo>
                <a:lnTo>
                  <a:pt x="7871" y="881007"/>
                </a:lnTo>
                <a:lnTo>
                  <a:pt x="8067" y="902773"/>
                </a:lnTo>
                <a:lnTo>
                  <a:pt x="10218" y="904886"/>
                </a:lnTo>
                <a:lnTo>
                  <a:pt x="15478" y="904839"/>
                </a:lnTo>
                <a:lnTo>
                  <a:pt x="17592" y="902688"/>
                </a:lnTo>
                <a:lnTo>
                  <a:pt x="17373" y="878377"/>
                </a:lnTo>
                <a:lnTo>
                  <a:pt x="15222" y="876264"/>
                </a:lnTo>
                <a:close/>
              </a:path>
              <a:path w="33019" h="2581275">
                <a:moveTo>
                  <a:pt x="15563" y="914363"/>
                </a:moveTo>
                <a:lnTo>
                  <a:pt x="10303" y="914410"/>
                </a:lnTo>
                <a:lnTo>
                  <a:pt x="8273" y="916476"/>
                </a:lnTo>
                <a:lnTo>
                  <a:pt x="8213" y="919106"/>
                </a:lnTo>
                <a:lnTo>
                  <a:pt x="8408" y="940871"/>
                </a:lnTo>
                <a:lnTo>
                  <a:pt x="10560" y="942985"/>
                </a:lnTo>
                <a:lnTo>
                  <a:pt x="15820" y="942936"/>
                </a:lnTo>
                <a:lnTo>
                  <a:pt x="17933" y="940785"/>
                </a:lnTo>
                <a:lnTo>
                  <a:pt x="17715" y="916476"/>
                </a:lnTo>
                <a:lnTo>
                  <a:pt x="15563" y="914363"/>
                </a:lnTo>
                <a:close/>
              </a:path>
              <a:path w="33019" h="2581275">
                <a:moveTo>
                  <a:pt x="15906" y="952461"/>
                </a:moveTo>
                <a:lnTo>
                  <a:pt x="10646" y="952508"/>
                </a:lnTo>
                <a:lnTo>
                  <a:pt x="8616" y="954575"/>
                </a:lnTo>
                <a:lnTo>
                  <a:pt x="8555" y="957205"/>
                </a:lnTo>
                <a:lnTo>
                  <a:pt x="8751" y="978970"/>
                </a:lnTo>
                <a:lnTo>
                  <a:pt x="10902" y="981082"/>
                </a:lnTo>
                <a:lnTo>
                  <a:pt x="16163" y="981035"/>
                </a:lnTo>
                <a:lnTo>
                  <a:pt x="18276" y="978884"/>
                </a:lnTo>
                <a:lnTo>
                  <a:pt x="18058" y="954575"/>
                </a:lnTo>
                <a:lnTo>
                  <a:pt x="15906" y="952461"/>
                </a:lnTo>
                <a:close/>
              </a:path>
              <a:path w="33019" h="2581275">
                <a:moveTo>
                  <a:pt x="16248" y="990560"/>
                </a:moveTo>
                <a:lnTo>
                  <a:pt x="10988" y="990607"/>
                </a:lnTo>
                <a:lnTo>
                  <a:pt x="8958" y="992673"/>
                </a:lnTo>
                <a:lnTo>
                  <a:pt x="8897" y="995304"/>
                </a:lnTo>
                <a:lnTo>
                  <a:pt x="9093" y="1017068"/>
                </a:lnTo>
                <a:lnTo>
                  <a:pt x="11244" y="1019181"/>
                </a:lnTo>
                <a:lnTo>
                  <a:pt x="16504" y="1019134"/>
                </a:lnTo>
                <a:lnTo>
                  <a:pt x="18618" y="1016982"/>
                </a:lnTo>
                <a:lnTo>
                  <a:pt x="18399" y="992673"/>
                </a:lnTo>
                <a:lnTo>
                  <a:pt x="16248" y="990560"/>
                </a:lnTo>
                <a:close/>
              </a:path>
              <a:path w="33019" h="2581275">
                <a:moveTo>
                  <a:pt x="16591" y="1028659"/>
                </a:moveTo>
                <a:lnTo>
                  <a:pt x="11330" y="1028706"/>
                </a:lnTo>
                <a:lnTo>
                  <a:pt x="9301" y="1030772"/>
                </a:lnTo>
                <a:lnTo>
                  <a:pt x="9240" y="1033402"/>
                </a:lnTo>
                <a:lnTo>
                  <a:pt x="9436" y="1055166"/>
                </a:lnTo>
                <a:lnTo>
                  <a:pt x="11587" y="1057280"/>
                </a:lnTo>
                <a:lnTo>
                  <a:pt x="16847" y="1057233"/>
                </a:lnTo>
                <a:lnTo>
                  <a:pt x="18961" y="1055081"/>
                </a:lnTo>
                <a:lnTo>
                  <a:pt x="18742" y="1030772"/>
                </a:lnTo>
                <a:lnTo>
                  <a:pt x="16591" y="1028659"/>
                </a:lnTo>
                <a:close/>
              </a:path>
              <a:path w="33019" h="2581275">
                <a:moveTo>
                  <a:pt x="16932" y="1066758"/>
                </a:moveTo>
                <a:lnTo>
                  <a:pt x="11672" y="1066805"/>
                </a:lnTo>
                <a:lnTo>
                  <a:pt x="9644" y="1068870"/>
                </a:lnTo>
                <a:lnTo>
                  <a:pt x="9582" y="1071500"/>
                </a:lnTo>
                <a:lnTo>
                  <a:pt x="9777" y="1093265"/>
                </a:lnTo>
                <a:lnTo>
                  <a:pt x="11929" y="1095378"/>
                </a:lnTo>
                <a:lnTo>
                  <a:pt x="17189" y="1095331"/>
                </a:lnTo>
                <a:lnTo>
                  <a:pt x="19302" y="1093180"/>
                </a:lnTo>
                <a:lnTo>
                  <a:pt x="19084" y="1068870"/>
                </a:lnTo>
                <a:lnTo>
                  <a:pt x="16932" y="1066758"/>
                </a:lnTo>
                <a:close/>
              </a:path>
              <a:path w="33019" h="2581275">
                <a:moveTo>
                  <a:pt x="17275" y="1104855"/>
                </a:moveTo>
                <a:lnTo>
                  <a:pt x="12015" y="1104903"/>
                </a:lnTo>
                <a:lnTo>
                  <a:pt x="9987" y="1106968"/>
                </a:lnTo>
                <a:lnTo>
                  <a:pt x="9925" y="1109599"/>
                </a:lnTo>
                <a:lnTo>
                  <a:pt x="10120" y="1131364"/>
                </a:lnTo>
                <a:lnTo>
                  <a:pt x="12272" y="1133477"/>
                </a:lnTo>
                <a:lnTo>
                  <a:pt x="17532" y="1133429"/>
                </a:lnTo>
                <a:lnTo>
                  <a:pt x="19644" y="1131279"/>
                </a:lnTo>
                <a:lnTo>
                  <a:pt x="19427" y="1106968"/>
                </a:lnTo>
                <a:lnTo>
                  <a:pt x="17275" y="1104855"/>
                </a:lnTo>
                <a:close/>
              </a:path>
              <a:path w="33019" h="2581275">
                <a:moveTo>
                  <a:pt x="17617" y="1142954"/>
                </a:moveTo>
                <a:lnTo>
                  <a:pt x="12357" y="1143001"/>
                </a:lnTo>
                <a:lnTo>
                  <a:pt x="10327" y="1145067"/>
                </a:lnTo>
                <a:lnTo>
                  <a:pt x="10266" y="1147697"/>
                </a:lnTo>
                <a:lnTo>
                  <a:pt x="10462" y="1169462"/>
                </a:lnTo>
                <a:lnTo>
                  <a:pt x="12613" y="1171574"/>
                </a:lnTo>
                <a:lnTo>
                  <a:pt x="17873" y="1171528"/>
                </a:lnTo>
                <a:lnTo>
                  <a:pt x="19987" y="1169376"/>
                </a:lnTo>
                <a:lnTo>
                  <a:pt x="19768" y="1145067"/>
                </a:lnTo>
                <a:lnTo>
                  <a:pt x="17617" y="1142954"/>
                </a:lnTo>
                <a:close/>
              </a:path>
              <a:path w="33019" h="2581275">
                <a:moveTo>
                  <a:pt x="17960" y="1181053"/>
                </a:moveTo>
                <a:lnTo>
                  <a:pt x="12699" y="1181099"/>
                </a:lnTo>
                <a:lnTo>
                  <a:pt x="10670" y="1183166"/>
                </a:lnTo>
                <a:lnTo>
                  <a:pt x="10609" y="1185796"/>
                </a:lnTo>
                <a:lnTo>
                  <a:pt x="10805" y="1207560"/>
                </a:lnTo>
                <a:lnTo>
                  <a:pt x="12956" y="1209673"/>
                </a:lnTo>
                <a:lnTo>
                  <a:pt x="18216" y="1209626"/>
                </a:lnTo>
                <a:lnTo>
                  <a:pt x="20328" y="1207475"/>
                </a:lnTo>
                <a:lnTo>
                  <a:pt x="20111" y="1183166"/>
                </a:lnTo>
                <a:lnTo>
                  <a:pt x="17960" y="1181053"/>
                </a:lnTo>
                <a:close/>
              </a:path>
              <a:path w="33019" h="2581275">
                <a:moveTo>
                  <a:pt x="18301" y="1219151"/>
                </a:moveTo>
                <a:lnTo>
                  <a:pt x="13041" y="1219198"/>
                </a:lnTo>
                <a:lnTo>
                  <a:pt x="11011" y="1221265"/>
                </a:lnTo>
                <a:lnTo>
                  <a:pt x="10951" y="1223895"/>
                </a:lnTo>
                <a:lnTo>
                  <a:pt x="11146" y="1245659"/>
                </a:lnTo>
                <a:lnTo>
                  <a:pt x="13298" y="1247772"/>
                </a:lnTo>
                <a:lnTo>
                  <a:pt x="18558" y="1247725"/>
                </a:lnTo>
                <a:lnTo>
                  <a:pt x="20671" y="1245574"/>
                </a:lnTo>
                <a:lnTo>
                  <a:pt x="20453" y="1221265"/>
                </a:lnTo>
                <a:lnTo>
                  <a:pt x="18301" y="1219151"/>
                </a:lnTo>
                <a:close/>
              </a:path>
              <a:path w="33019" h="2581275">
                <a:moveTo>
                  <a:pt x="18644" y="1257250"/>
                </a:moveTo>
                <a:lnTo>
                  <a:pt x="13384" y="1257297"/>
                </a:lnTo>
                <a:lnTo>
                  <a:pt x="11356" y="1259362"/>
                </a:lnTo>
                <a:lnTo>
                  <a:pt x="11294" y="1261992"/>
                </a:lnTo>
                <a:lnTo>
                  <a:pt x="11489" y="1283757"/>
                </a:lnTo>
                <a:lnTo>
                  <a:pt x="13641" y="1285871"/>
                </a:lnTo>
                <a:lnTo>
                  <a:pt x="18901" y="1285824"/>
                </a:lnTo>
                <a:lnTo>
                  <a:pt x="21013" y="1283672"/>
                </a:lnTo>
                <a:lnTo>
                  <a:pt x="20794" y="1259362"/>
                </a:lnTo>
                <a:lnTo>
                  <a:pt x="18644" y="1257250"/>
                </a:lnTo>
                <a:close/>
              </a:path>
              <a:path w="33019" h="2581275">
                <a:moveTo>
                  <a:pt x="18986" y="1295349"/>
                </a:moveTo>
                <a:lnTo>
                  <a:pt x="13726" y="1295396"/>
                </a:lnTo>
                <a:lnTo>
                  <a:pt x="11697" y="1297461"/>
                </a:lnTo>
                <a:lnTo>
                  <a:pt x="11635" y="1300091"/>
                </a:lnTo>
                <a:lnTo>
                  <a:pt x="11831" y="1321856"/>
                </a:lnTo>
                <a:lnTo>
                  <a:pt x="13982" y="1323969"/>
                </a:lnTo>
                <a:lnTo>
                  <a:pt x="19243" y="1323922"/>
                </a:lnTo>
                <a:lnTo>
                  <a:pt x="21356" y="1321771"/>
                </a:lnTo>
                <a:lnTo>
                  <a:pt x="21137" y="1297461"/>
                </a:lnTo>
                <a:lnTo>
                  <a:pt x="18986" y="1295349"/>
                </a:lnTo>
                <a:close/>
              </a:path>
              <a:path w="33019" h="2581275">
                <a:moveTo>
                  <a:pt x="19329" y="1333446"/>
                </a:moveTo>
                <a:lnTo>
                  <a:pt x="14069" y="1333494"/>
                </a:lnTo>
                <a:lnTo>
                  <a:pt x="12039" y="1335559"/>
                </a:lnTo>
                <a:lnTo>
                  <a:pt x="11978" y="1338190"/>
                </a:lnTo>
                <a:lnTo>
                  <a:pt x="12174" y="1359955"/>
                </a:lnTo>
                <a:lnTo>
                  <a:pt x="14325" y="1362068"/>
                </a:lnTo>
                <a:lnTo>
                  <a:pt x="19585" y="1362020"/>
                </a:lnTo>
                <a:lnTo>
                  <a:pt x="21697" y="1359869"/>
                </a:lnTo>
                <a:lnTo>
                  <a:pt x="21479" y="1335559"/>
                </a:lnTo>
                <a:lnTo>
                  <a:pt x="19329" y="1333446"/>
                </a:lnTo>
                <a:close/>
              </a:path>
              <a:path w="33019" h="2581275">
                <a:moveTo>
                  <a:pt x="19671" y="1371545"/>
                </a:moveTo>
                <a:lnTo>
                  <a:pt x="14410" y="1371592"/>
                </a:lnTo>
                <a:lnTo>
                  <a:pt x="12380" y="1373658"/>
                </a:lnTo>
                <a:lnTo>
                  <a:pt x="12320" y="1376288"/>
                </a:lnTo>
                <a:lnTo>
                  <a:pt x="12515" y="1398054"/>
                </a:lnTo>
                <a:lnTo>
                  <a:pt x="14667" y="1400166"/>
                </a:lnTo>
                <a:lnTo>
                  <a:pt x="19927" y="1400119"/>
                </a:lnTo>
                <a:lnTo>
                  <a:pt x="22040" y="1397967"/>
                </a:lnTo>
                <a:lnTo>
                  <a:pt x="21822" y="1373658"/>
                </a:lnTo>
                <a:lnTo>
                  <a:pt x="19671" y="1371545"/>
                </a:lnTo>
                <a:close/>
              </a:path>
              <a:path w="33019" h="2581275">
                <a:moveTo>
                  <a:pt x="20012" y="1409644"/>
                </a:moveTo>
                <a:lnTo>
                  <a:pt x="14753" y="1409691"/>
                </a:lnTo>
                <a:lnTo>
                  <a:pt x="12723" y="1411757"/>
                </a:lnTo>
                <a:lnTo>
                  <a:pt x="12663" y="1414387"/>
                </a:lnTo>
                <a:lnTo>
                  <a:pt x="12858" y="1436151"/>
                </a:lnTo>
                <a:lnTo>
                  <a:pt x="15010" y="1438264"/>
                </a:lnTo>
                <a:lnTo>
                  <a:pt x="20270" y="1438217"/>
                </a:lnTo>
                <a:lnTo>
                  <a:pt x="22382" y="1436066"/>
                </a:lnTo>
                <a:lnTo>
                  <a:pt x="22164" y="1411757"/>
                </a:lnTo>
                <a:lnTo>
                  <a:pt x="20012" y="1409644"/>
                </a:lnTo>
                <a:close/>
              </a:path>
              <a:path w="33019" h="2581275">
                <a:moveTo>
                  <a:pt x="20355" y="1447742"/>
                </a:moveTo>
                <a:lnTo>
                  <a:pt x="15095" y="1447789"/>
                </a:lnTo>
                <a:lnTo>
                  <a:pt x="13065" y="1449856"/>
                </a:lnTo>
                <a:lnTo>
                  <a:pt x="13004" y="1452486"/>
                </a:lnTo>
                <a:lnTo>
                  <a:pt x="13200" y="1474250"/>
                </a:lnTo>
                <a:lnTo>
                  <a:pt x="15351" y="1476363"/>
                </a:lnTo>
                <a:lnTo>
                  <a:pt x="20612" y="1476316"/>
                </a:lnTo>
                <a:lnTo>
                  <a:pt x="22725" y="1474165"/>
                </a:lnTo>
                <a:lnTo>
                  <a:pt x="22506" y="1449856"/>
                </a:lnTo>
                <a:lnTo>
                  <a:pt x="20355" y="1447742"/>
                </a:lnTo>
                <a:close/>
              </a:path>
              <a:path w="33019" h="2581275">
                <a:moveTo>
                  <a:pt x="20697" y="1485841"/>
                </a:moveTo>
                <a:lnTo>
                  <a:pt x="15436" y="1485888"/>
                </a:lnTo>
                <a:lnTo>
                  <a:pt x="13409" y="1487953"/>
                </a:lnTo>
                <a:lnTo>
                  <a:pt x="13347" y="1490583"/>
                </a:lnTo>
                <a:lnTo>
                  <a:pt x="13543" y="1512349"/>
                </a:lnTo>
                <a:lnTo>
                  <a:pt x="15694" y="1514462"/>
                </a:lnTo>
                <a:lnTo>
                  <a:pt x="20954" y="1514415"/>
                </a:lnTo>
                <a:lnTo>
                  <a:pt x="23067" y="1512263"/>
                </a:lnTo>
                <a:lnTo>
                  <a:pt x="22848" y="1487953"/>
                </a:lnTo>
                <a:lnTo>
                  <a:pt x="20697" y="1485841"/>
                </a:lnTo>
                <a:close/>
              </a:path>
              <a:path w="33019" h="2581275">
                <a:moveTo>
                  <a:pt x="21040" y="1523939"/>
                </a:moveTo>
                <a:lnTo>
                  <a:pt x="15779" y="1523987"/>
                </a:lnTo>
                <a:lnTo>
                  <a:pt x="13751" y="1526052"/>
                </a:lnTo>
                <a:lnTo>
                  <a:pt x="13689" y="1528682"/>
                </a:lnTo>
                <a:lnTo>
                  <a:pt x="13884" y="1550447"/>
                </a:lnTo>
                <a:lnTo>
                  <a:pt x="16036" y="1552561"/>
                </a:lnTo>
                <a:lnTo>
                  <a:pt x="21296" y="1552512"/>
                </a:lnTo>
                <a:lnTo>
                  <a:pt x="23409" y="1550362"/>
                </a:lnTo>
                <a:lnTo>
                  <a:pt x="23191" y="1526052"/>
                </a:lnTo>
                <a:lnTo>
                  <a:pt x="21040" y="1523939"/>
                </a:lnTo>
                <a:close/>
              </a:path>
              <a:path w="33019" h="2581275">
                <a:moveTo>
                  <a:pt x="21381" y="1562037"/>
                </a:moveTo>
                <a:lnTo>
                  <a:pt x="16121" y="1562084"/>
                </a:lnTo>
                <a:lnTo>
                  <a:pt x="14092" y="1564151"/>
                </a:lnTo>
                <a:lnTo>
                  <a:pt x="14032" y="1566781"/>
                </a:lnTo>
                <a:lnTo>
                  <a:pt x="14227" y="1588546"/>
                </a:lnTo>
                <a:lnTo>
                  <a:pt x="16379" y="1590658"/>
                </a:lnTo>
                <a:lnTo>
                  <a:pt x="21639" y="1590611"/>
                </a:lnTo>
                <a:lnTo>
                  <a:pt x="23751" y="1588460"/>
                </a:lnTo>
                <a:lnTo>
                  <a:pt x="23533" y="1564151"/>
                </a:lnTo>
                <a:lnTo>
                  <a:pt x="21381" y="1562037"/>
                </a:lnTo>
                <a:close/>
              </a:path>
              <a:path w="33019" h="2581275">
                <a:moveTo>
                  <a:pt x="21724" y="1600136"/>
                </a:moveTo>
                <a:lnTo>
                  <a:pt x="16464" y="1600183"/>
                </a:lnTo>
                <a:lnTo>
                  <a:pt x="14434" y="1602249"/>
                </a:lnTo>
                <a:lnTo>
                  <a:pt x="14373" y="1604879"/>
                </a:lnTo>
                <a:lnTo>
                  <a:pt x="14569" y="1626643"/>
                </a:lnTo>
                <a:lnTo>
                  <a:pt x="16720" y="1628757"/>
                </a:lnTo>
                <a:lnTo>
                  <a:pt x="21981" y="1628710"/>
                </a:lnTo>
                <a:lnTo>
                  <a:pt x="24094" y="1626558"/>
                </a:lnTo>
                <a:lnTo>
                  <a:pt x="23875" y="1602249"/>
                </a:lnTo>
                <a:lnTo>
                  <a:pt x="21724" y="1600136"/>
                </a:lnTo>
                <a:close/>
              </a:path>
              <a:path w="33019" h="2581275">
                <a:moveTo>
                  <a:pt x="22066" y="1638235"/>
                </a:moveTo>
                <a:lnTo>
                  <a:pt x="16805" y="1638282"/>
                </a:lnTo>
                <a:lnTo>
                  <a:pt x="14777" y="1640348"/>
                </a:lnTo>
                <a:lnTo>
                  <a:pt x="14716" y="1642978"/>
                </a:lnTo>
                <a:lnTo>
                  <a:pt x="14912" y="1664742"/>
                </a:lnTo>
                <a:lnTo>
                  <a:pt x="17063" y="1666855"/>
                </a:lnTo>
                <a:lnTo>
                  <a:pt x="22324" y="1666808"/>
                </a:lnTo>
                <a:lnTo>
                  <a:pt x="24436" y="1664657"/>
                </a:lnTo>
                <a:lnTo>
                  <a:pt x="24217" y="1640348"/>
                </a:lnTo>
                <a:lnTo>
                  <a:pt x="22066" y="1638235"/>
                </a:lnTo>
                <a:close/>
              </a:path>
              <a:path w="33019" h="2581275">
                <a:moveTo>
                  <a:pt x="22409" y="1676333"/>
                </a:moveTo>
                <a:lnTo>
                  <a:pt x="17148" y="1676380"/>
                </a:lnTo>
                <a:lnTo>
                  <a:pt x="15120" y="1678445"/>
                </a:lnTo>
                <a:lnTo>
                  <a:pt x="15058" y="1681076"/>
                </a:lnTo>
                <a:lnTo>
                  <a:pt x="15253" y="1702841"/>
                </a:lnTo>
                <a:lnTo>
                  <a:pt x="17405" y="1704954"/>
                </a:lnTo>
                <a:lnTo>
                  <a:pt x="22665" y="1704907"/>
                </a:lnTo>
                <a:lnTo>
                  <a:pt x="24778" y="1702756"/>
                </a:lnTo>
                <a:lnTo>
                  <a:pt x="24560" y="1678445"/>
                </a:lnTo>
                <a:lnTo>
                  <a:pt x="22409" y="1676333"/>
                </a:lnTo>
                <a:close/>
              </a:path>
              <a:path w="33019" h="2581275">
                <a:moveTo>
                  <a:pt x="22750" y="1714432"/>
                </a:moveTo>
                <a:lnTo>
                  <a:pt x="17490" y="1714479"/>
                </a:lnTo>
                <a:lnTo>
                  <a:pt x="15463" y="1716544"/>
                </a:lnTo>
                <a:lnTo>
                  <a:pt x="15401" y="1719174"/>
                </a:lnTo>
                <a:lnTo>
                  <a:pt x="15596" y="1740940"/>
                </a:lnTo>
                <a:lnTo>
                  <a:pt x="17748" y="1743053"/>
                </a:lnTo>
                <a:lnTo>
                  <a:pt x="23008" y="1743006"/>
                </a:lnTo>
                <a:lnTo>
                  <a:pt x="25120" y="1740855"/>
                </a:lnTo>
                <a:lnTo>
                  <a:pt x="24902" y="1716544"/>
                </a:lnTo>
                <a:lnTo>
                  <a:pt x="22750" y="1714432"/>
                </a:lnTo>
                <a:close/>
              </a:path>
              <a:path w="33019" h="2581275">
                <a:moveTo>
                  <a:pt x="23093" y="1752530"/>
                </a:moveTo>
                <a:lnTo>
                  <a:pt x="17833" y="1752578"/>
                </a:lnTo>
                <a:lnTo>
                  <a:pt x="15803" y="1754643"/>
                </a:lnTo>
                <a:lnTo>
                  <a:pt x="15742" y="1757273"/>
                </a:lnTo>
                <a:lnTo>
                  <a:pt x="15938" y="1779038"/>
                </a:lnTo>
                <a:lnTo>
                  <a:pt x="18089" y="1781152"/>
                </a:lnTo>
                <a:lnTo>
                  <a:pt x="23350" y="1781103"/>
                </a:lnTo>
                <a:lnTo>
                  <a:pt x="25463" y="1778952"/>
                </a:lnTo>
                <a:lnTo>
                  <a:pt x="25245" y="1754643"/>
                </a:lnTo>
                <a:lnTo>
                  <a:pt x="23093" y="1752530"/>
                </a:lnTo>
                <a:close/>
              </a:path>
              <a:path w="33019" h="2581275">
                <a:moveTo>
                  <a:pt x="23435" y="1790628"/>
                </a:moveTo>
                <a:lnTo>
                  <a:pt x="18174" y="1790675"/>
                </a:lnTo>
                <a:lnTo>
                  <a:pt x="16146" y="1792742"/>
                </a:lnTo>
                <a:lnTo>
                  <a:pt x="16085" y="1795372"/>
                </a:lnTo>
                <a:lnTo>
                  <a:pt x="16281" y="1817137"/>
                </a:lnTo>
                <a:lnTo>
                  <a:pt x="18432" y="1819249"/>
                </a:lnTo>
                <a:lnTo>
                  <a:pt x="23691" y="1819202"/>
                </a:lnTo>
                <a:lnTo>
                  <a:pt x="25805" y="1817051"/>
                </a:lnTo>
                <a:lnTo>
                  <a:pt x="25586" y="1792742"/>
                </a:lnTo>
                <a:lnTo>
                  <a:pt x="23435" y="1790628"/>
                </a:lnTo>
                <a:close/>
              </a:path>
              <a:path w="33019" h="2581275">
                <a:moveTo>
                  <a:pt x="23778" y="1828727"/>
                </a:moveTo>
                <a:lnTo>
                  <a:pt x="18517" y="1828774"/>
                </a:lnTo>
                <a:lnTo>
                  <a:pt x="16488" y="1830840"/>
                </a:lnTo>
                <a:lnTo>
                  <a:pt x="16427" y="1833471"/>
                </a:lnTo>
                <a:lnTo>
                  <a:pt x="16623" y="1855235"/>
                </a:lnTo>
                <a:lnTo>
                  <a:pt x="18774" y="1857348"/>
                </a:lnTo>
                <a:lnTo>
                  <a:pt x="24034" y="1857301"/>
                </a:lnTo>
                <a:lnTo>
                  <a:pt x="26148" y="1855149"/>
                </a:lnTo>
                <a:lnTo>
                  <a:pt x="25929" y="1830840"/>
                </a:lnTo>
                <a:lnTo>
                  <a:pt x="23778" y="1828727"/>
                </a:lnTo>
                <a:close/>
              </a:path>
              <a:path w="33019" h="2581275">
                <a:moveTo>
                  <a:pt x="24119" y="1866826"/>
                </a:moveTo>
                <a:lnTo>
                  <a:pt x="18859" y="1866873"/>
                </a:lnTo>
                <a:lnTo>
                  <a:pt x="16831" y="1868939"/>
                </a:lnTo>
                <a:lnTo>
                  <a:pt x="16770" y="1871569"/>
                </a:lnTo>
                <a:lnTo>
                  <a:pt x="16965" y="1893333"/>
                </a:lnTo>
                <a:lnTo>
                  <a:pt x="19116" y="1895447"/>
                </a:lnTo>
                <a:lnTo>
                  <a:pt x="24376" y="1895400"/>
                </a:lnTo>
                <a:lnTo>
                  <a:pt x="26489" y="1893248"/>
                </a:lnTo>
                <a:lnTo>
                  <a:pt x="26271" y="1868939"/>
                </a:lnTo>
                <a:lnTo>
                  <a:pt x="24119" y="1866826"/>
                </a:lnTo>
                <a:close/>
              </a:path>
              <a:path w="33019" h="2581275">
                <a:moveTo>
                  <a:pt x="24462" y="1904925"/>
                </a:moveTo>
                <a:lnTo>
                  <a:pt x="19202" y="1904972"/>
                </a:lnTo>
                <a:lnTo>
                  <a:pt x="17173" y="1907037"/>
                </a:lnTo>
                <a:lnTo>
                  <a:pt x="17111" y="1909667"/>
                </a:lnTo>
                <a:lnTo>
                  <a:pt x="17307" y="1931432"/>
                </a:lnTo>
                <a:lnTo>
                  <a:pt x="19458" y="1933545"/>
                </a:lnTo>
                <a:lnTo>
                  <a:pt x="24719" y="1933498"/>
                </a:lnTo>
                <a:lnTo>
                  <a:pt x="26832" y="1931347"/>
                </a:lnTo>
                <a:lnTo>
                  <a:pt x="26614" y="1907037"/>
                </a:lnTo>
                <a:lnTo>
                  <a:pt x="24462" y="1904925"/>
                </a:lnTo>
                <a:close/>
              </a:path>
              <a:path w="33019" h="2581275">
                <a:moveTo>
                  <a:pt x="24804" y="1943022"/>
                </a:moveTo>
                <a:lnTo>
                  <a:pt x="19544" y="1943070"/>
                </a:lnTo>
                <a:lnTo>
                  <a:pt x="17516" y="1945135"/>
                </a:lnTo>
                <a:lnTo>
                  <a:pt x="17454" y="1947765"/>
                </a:lnTo>
                <a:lnTo>
                  <a:pt x="17650" y="1969531"/>
                </a:lnTo>
                <a:lnTo>
                  <a:pt x="19800" y="1971644"/>
                </a:lnTo>
                <a:lnTo>
                  <a:pt x="25060" y="1971596"/>
                </a:lnTo>
                <a:lnTo>
                  <a:pt x="27174" y="1969446"/>
                </a:lnTo>
                <a:lnTo>
                  <a:pt x="26955" y="1945135"/>
                </a:lnTo>
                <a:lnTo>
                  <a:pt x="24804" y="1943022"/>
                </a:lnTo>
                <a:close/>
              </a:path>
              <a:path w="33019" h="2581275">
                <a:moveTo>
                  <a:pt x="25147" y="1981121"/>
                </a:moveTo>
                <a:lnTo>
                  <a:pt x="19886" y="1981168"/>
                </a:lnTo>
                <a:lnTo>
                  <a:pt x="17857" y="1983234"/>
                </a:lnTo>
                <a:lnTo>
                  <a:pt x="17796" y="1985864"/>
                </a:lnTo>
                <a:lnTo>
                  <a:pt x="17992" y="2007629"/>
                </a:lnTo>
                <a:lnTo>
                  <a:pt x="20143" y="2009741"/>
                </a:lnTo>
                <a:lnTo>
                  <a:pt x="25403" y="2009694"/>
                </a:lnTo>
                <a:lnTo>
                  <a:pt x="27517" y="2007543"/>
                </a:lnTo>
                <a:lnTo>
                  <a:pt x="27298" y="1983234"/>
                </a:lnTo>
                <a:lnTo>
                  <a:pt x="25147" y="1981121"/>
                </a:lnTo>
                <a:close/>
              </a:path>
              <a:path w="33019" h="2581275">
                <a:moveTo>
                  <a:pt x="25488" y="2019219"/>
                </a:moveTo>
                <a:lnTo>
                  <a:pt x="20228" y="2019266"/>
                </a:lnTo>
                <a:lnTo>
                  <a:pt x="18200" y="2021333"/>
                </a:lnTo>
                <a:lnTo>
                  <a:pt x="18139" y="2023963"/>
                </a:lnTo>
                <a:lnTo>
                  <a:pt x="18333" y="2045727"/>
                </a:lnTo>
                <a:lnTo>
                  <a:pt x="20485" y="2047840"/>
                </a:lnTo>
                <a:lnTo>
                  <a:pt x="25745" y="2047793"/>
                </a:lnTo>
                <a:lnTo>
                  <a:pt x="27858" y="2045642"/>
                </a:lnTo>
                <a:lnTo>
                  <a:pt x="27640" y="2021333"/>
                </a:lnTo>
                <a:lnTo>
                  <a:pt x="25488" y="2019219"/>
                </a:lnTo>
                <a:close/>
              </a:path>
              <a:path w="33019" h="2581275">
                <a:moveTo>
                  <a:pt x="25831" y="2057318"/>
                </a:moveTo>
                <a:lnTo>
                  <a:pt x="20571" y="2057365"/>
                </a:lnTo>
                <a:lnTo>
                  <a:pt x="18541" y="2059431"/>
                </a:lnTo>
                <a:lnTo>
                  <a:pt x="18481" y="2062062"/>
                </a:lnTo>
                <a:lnTo>
                  <a:pt x="18676" y="2083826"/>
                </a:lnTo>
                <a:lnTo>
                  <a:pt x="20827" y="2085939"/>
                </a:lnTo>
                <a:lnTo>
                  <a:pt x="26088" y="2085892"/>
                </a:lnTo>
                <a:lnTo>
                  <a:pt x="28201" y="2083741"/>
                </a:lnTo>
                <a:lnTo>
                  <a:pt x="27983" y="2059431"/>
                </a:lnTo>
                <a:lnTo>
                  <a:pt x="25831" y="2057318"/>
                </a:lnTo>
                <a:close/>
              </a:path>
              <a:path w="33019" h="2581275">
                <a:moveTo>
                  <a:pt x="26173" y="2095416"/>
                </a:moveTo>
                <a:lnTo>
                  <a:pt x="20913" y="2095464"/>
                </a:lnTo>
                <a:lnTo>
                  <a:pt x="18884" y="2097529"/>
                </a:lnTo>
                <a:lnTo>
                  <a:pt x="18823" y="2100159"/>
                </a:lnTo>
                <a:lnTo>
                  <a:pt x="19018" y="2121924"/>
                </a:lnTo>
                <a:lnTo>
                  <a:pt x="21169" y="2124038"/>
                </a:lnTo>
                <a:lnTo>
                  <a:pt x="26429" y="2123991"/>
                </a:lnTo>
                <a:lnTo>
                  <a:pt x="28543" y="2121838"/>
                </a:lnTo>
                <a:lnTo>
                  <a:pt x="28324" y="2097529"/>
                </a:lnTo>
                <a:lnTo>
                  <a:pt x="26173" y="2095416"/>
                </a:lnTo>
                <a:close/>
              </a:path>
              <a:path w="33019" h="2581275">
                <a:moveTo>
                  <a:pt x="26516" y="2133514"/>
                </a:moveTo>
                <a:lnTo>
                  <a:pt x="21255" y="2133561"/>
                </a:lnTo>
                <a:lnTo>
                  <a:pt x="19226" y="2135628"/>
                </a:lnTo>
                <a:lnTo>
                  <a:pt x="19165" y="2138258"/>
                </a:lnTo>
                <a:lnTo>
                  <a:pt x="19361" y="2160023"/>
                </a:lnTo>
                <a:lnTo>
                  <a:pt x="21512" y="2162136"/>
                </a:lnTo>
                <a:lnTo>
                  <a:pt x="26772" y="2162088"/>
                </a:lnTo>
                <a:lnTo>
                  <a:pt x="28886" y="2159937"/>
                </a:lnTo>
                <a:lnTo>
                  <a:pt x="28667" y="2135628"/>
                </a:lnTo>
                <a:lnTo>
                  <a:pt x="26516" y="2133514"/>
                </a:lnTo>
                <a:close/>
              </a:path>
              <a:path w="33019" h="2581275">
                <a:moveTo>
                  <a:pt x="26857" y="2171613"/>
                </a:moveTo>
                <a:lnTo>
                  <a:pt x="21597" y="2171660"/>
                </a:lnTo>
                <a:lnTo>
                  <a:pt x="19567" y="2173726"/>
                </a:lnTo>
                <a:lnTo>
                  <a:pt x="19507" y="2176357"/>
                </a:lnTo>
                <a:lnTo>
                  <a:pt x="19702" y="2198122"/>
                </a:lnTo>
                <a:lnTo>
                  <a:pt x="21854" y="2200234"/>
                </a:lnTo>
                <a:lnTo>
                  <a:pt x="27114" y="2200187"/>
                </a:lnTo>
                <a:lnTo>
                  <a:pt x="29227" y="2198035"/>
                </a:lnTo>
                <a:lnTo>
                  <a:pt x="29009" y="2173726"/>
                </a:lnTo>
                <a:lnTo>
                  <a:pt x="26857" y="2171613"/>
                </a:lnTo>
                <a:close/>
              </a:path>
              <a:path w="33019" h="2581275">
                <a:moveTo>
                  <a:pt x="27200" y="2209712"/>
                </a:moveTo>
                <a:lnTo>
                  <a:pt x="21940" y="2209759"/>
                </a:lnTo>
                <a:lnTo>
                  <a:pt x="19910" y="2211825"/>
                </a:lnTo>
                <a:lnTo>
                  <a:pt x="19850" y="2214455"/>
                </a:lnTo>
                <a:lnTo>
                  <a:pt x="20045" y="2236219"/>
                </a:lnTo>
                <a:lnTo>
                  <a:pt x="22197" y="2238333"/>
                </a:lnTo>
                <a:lnTo>
                  <a:pt x="27457" y="2238286"/>
                </a:lnTo>
                <a:lnTo>
                  <a:pt x="29570" y="2236134"/>
                </a:lnTo>
                <a:lnTo>
                  <a:pt x="29352" y="2211825"/>
                </a:lnTo>
                <a:lnTo>
                  <a:pt x="27200" y="2209712"/>
                </a:lnTo>
                <a:close/>
              </a:path>
              <a:path w="33019" h="2581275">
                <a:moveTo>
                  <a:pt x="27542" y="2247811"/>
                </a:moveTo>
                <a:lnTo>
                  <a:pt x="22282" y="2247858"/>
                </a:lnTo>
                <a:lnTo>
                  <a:pt x="20253" y="2249923"/>
                </a:lnTo>
                <a:lnTo>
                  <a:pt x="20191" y="2252553"/>
                </a:lnTo>
                <a:lnTo>
                  <a:pt x="20387" y="2274318"/>
                </a:lnTo>
                <a:lnTo>
                  <a:pt x="22538" y="2276431"/>
                </a:lnTo>
                <a:lnTo>
                  <a:pt x="27799" y="2276384"/>
                </a:lnTo>
                <a:lnTo>
                  <a:pt x="29912" y="2274233"/>
                </a:lnTo>
                <a:lnTo>
                  <a:pt x="29693" y="2249923"/>
                </a:lnTo>
                <a:lnTo>
                  <a:pt x="27542" y="2247811"/>
                </a:lnTo>
                <a:close/>
              </a:path>
              <a:path w="33019" h="2581275">
                <a:moveTo>
                  <a:pt x="27885" y="2285908"/>
                </a:moveTo>
                <a:lnTo>
                  <a:pt x="22625" y="2285956"/>
                </a:lnTo>
                <a:lnTo>
                  <a:pt x="20596" y="2288021"/>
                </a:lnTo>
                <a:lnTo>
                  <a:pt x="20534" y="2290652"/>
                </a:lnTo>
                <a:lnTo>
                  <a:pt x="20730" y="2312417"/>
                </a:lnTo>
                <a:lnTo>
                  <a:pt x="22881" y="2314530"/>
                </a:lnTo>
                <a:lnTo>
                  <a:pt x="28141" y="2314483"/>
                </a:lnTo>
                <a:lnTo>
                  <a:pt x="30255" y="2312332"/>
                </a:lnTo>
                <a:lnTo>
                  <a:pt x="30036" y="2288021"/>
                </a:lnTo>
                <a:lnTo>
                  <a:pt x="27885" y="2285908"/>
                </a:lnTo>
                <a:close/>
              </a:path>
              <a:path w="33019" h="2581275">
                <a:moveTo>
                  <a:pt x="28227" y="2324007"/>
                </a:moveTo>
                <a:lnTo>
                  <a:pt x="22966" y="2324054"/>
                </a:lnTo>
                <a:lnTo>
                  <a:pt x="20936" y="2326120"/>
                </a:lnTo>
                <a:lnTo>
                  <a:pt x="20876" y="2328750"/>
                </a:lnTo>
                <a:lnTo>
                  <a:pt x="21071" y="2350516"/>
                </a:lnTo>
                <a:lnTo>
                  <a:pt x="23223" y="2352629"/>
                </a:lnTo>
                <a:lnTo>
                  <a:pt x="28483" y="2352581"/>
                </a:lnTo>
                <a:lnTo>
                  <a:pt x="30596" y="2350429"/>
                </a:lnTo>
                <a:lnTo>
                  <a:pt x="30378" y="2326120"/>
                </a:lnTo>
                <a:lnTo>
                  <a:pt x="28227" y="2324007"/>
                </a:lnTo>
                <a:close/>
              </a:path>
              <a:path w="33019" h="2581275">
                <a:moveTo>
                  <a:pt x="28569" y="2362106"/>
                </a:moveTo>
                <a:lnTo>
                  <a:pt x="23309" y="2362153"/>
                </a:lnTo>
                <a:lnTo>
                  <a:pt x="21279" y="2364219"/>
                </a:lnTo>
                <a:lnTo>
                  <a:pt x="21219" y="2366849"/>
                </a:lnTo>
                <a:lnTo>
                  <a:pt x="21414" y="2388613"/>
                </a:lnTo>
                <a:lnTo>
                  <a:pt x="23566" y="2390726"/>
                </a:lnTo>
                <a:lnTo>
                  <a:pt x="28826" y="2390679"/>
                </a:lnTo>
                <a:lnTo>
                  <a:pt x="30939" y="2388528"/>
                </a:lnTo>
                <a:lnTo>
                  <a:pt x="30721" y="2364219"/>
                </a:lnTo>
                <a:lnTo>
                  <a:pt x="28569" y="2362106"/>
                </a:lnTo>
                <a:close/>
              </a:path>
              <a:path w="33019" h="2581275">
                <a:moveTo>
                  <a:pt x="28911" y="2400203"/>
                </a:moveTo>
                <a:lnTo>
                  <a:pt x="23651" y="2400251"/>
                </a:lnTo>
                <a:lnTo>
                  <a:pt x="21622" y="2402316"/>
                </a:lnTo>
                <a:lnTo>
                  <a:pt x="21560" y="2404946"/>
                </a:lnTo>
                <a:lnTo>
                  <a:pt x="21756" y="2426712"/>
                </a:lnTo>
                <a:lnTo>
                  <a:pt x="23907" y="2428825"/>
                </a:lnTo>
                <a:lnTo>
                  <a:pt x="29168" y="2428778"/>
                </a:lnTo>
                <a:lnTo>
                  <a:pt x="31281" y="2426627"/>
                </a:lnTo>
                <a:lnTo>
                  <a:pt x="31062" y="2402316"/>
                </a:lnTo>
                <a:lnTo>
                  <a:pt x="28911" y="2400203"/>
                </a:lnTo>
                <a:close/>
              </a:path>
              <a:path w="33019" h="2581275">
                <a:moveTo>
                  <a:pt x="29254" y="2438302"/>
                </a:moveTo>
                <a:lnTo>
                  <a:pt x="23994" y="2438349"/>
                </a:lnTo>
                <a:lnTo>
                  <a:pt x="21965" y="2440415"/>
                </a:lnTo>
                <a:lnTo>
                  <a:pt x="21903" y="2443045"/>
                </a:lnTo>
                <a:lnTo>
                  <a:pt x="22099" y="2464810"/>
                </a:lnTo>
                <a:lnTo>
                  <a:pt x="24250" y="2466922"/>
                </a:lnTo>
                <a:lnTo>
                  <a:pt x="29510" y="2466875"/>
                </a:lnTo>
                <a:lnTo>
                  <a:pt x="31624" y="2464724"/>
                </a:lnTo>
                <a:lnTo>
                  <a:pt x="31405" y="2440415"/>
                </a:lnTo>
                <a:lnTo>
                  <a:pt x="29254" y="2438302"/>
                </a:lnTo>
                <a:close/>
              </a:path>
              <a:path w="33019" h="2581275">
                <a:moveTo>
                  <a:pt x="29596" y="2476400"/>
                </a:moveTo>
                <a:lnTo>
                  <a:pt x="24335" y="2476447"/>
                </a:lnTo>
                <a:lnTo>
                  <a:pt x="22307" y="2478512"/>
                </a:lnTo>
                <a:lnTo>
                  <a:pt x="22245" y="2481144"/>
                </a:lnTo>
                <a:lnTo>
                  <a:pt x="22440" y="2502908"/>
                </a:lnTo>
                <a:lnTo>
                  <a:pt x="24592" y="2505021"/>
                </a:lnTo>
                <a:lnTo>
                  <a:pt x="29852" y="2504974"/>
                </a:lnTo>
                <a:lnTo>
                  <a:pt x="31965" y="2502823"/>
                </a:lnTo>
                <a:lnTo>
                  <a:pt x="31747" y="2478512"/>
                </a:lnTo>
                <a:lnTo>
                  <a:pt x="29596" y="2476400"/>
                </a:lnTo>
                <a:close/>
              </a:path>
              <a:path w="33019" h="2581275">
                <a:moveTo>
                  <a:pt x="29938" y="2514499"/>
                </a:moveTo>
                <a:lnTo>
                  <a:pt x="24678" y="2514546"/>
                </a:lnTo>
                <a:lnTo>
                  <a:pt x="22650" y="2516611"/>
                </a:lnTo>
                <a:lnTo>
                  <a:pt x="22588" y="2519241"/>
                </a:lnTo>
                <a:lnTo>
                  <a:pt x="22783" y="2541007"/>
                </a:lnTo>
                <a:lnTo>
                  <a:pt x="24935" y="2543120"/>
                </a:lnTo>
                <a:lnTo>
                  <a:pt x="30195" y="2543073"/>
                </a:lnTo>
                <a:lnTo>
                  <a:pt x="32308" y="2540920"/>
                </a:lnTo>
                <a:lnTo>
                  <a:pt x="32090" y="2516611"/>
                </a:lnTo>
                <a:lnTo>
                  <a:pt x="29938" y="2514499"/>
                </a:lnTo>
                <a:close/>
              </a:path>
              <a:path w="33019" h="2581275">
                <a:moveTo>
                  <a:pt x="30280" y="2552597"/>
                </a:moveTo>
                <a:lnTo>
                  <a:pt x="25020" y="2552644"/>
                </a:lnTo>
                <a:lnTo>
                  <a:pt x="22990" y="2554710"/>
                </a:lnTo>
                <a:lnTo>
                  <a:pt x="22929" y="2557340"/>
                </a:lnTo>
                <a:lnTo>
                  <a:pt x="23125" y="2579010"/>
                </a:lnTo>
                <a:lnTo>
                  <a:pt x="25276" y="2581123"/>
                </a:lnTo>
                <a:lnTo>
                  <a:pt x="30537" y="2581076"/>
                </a:lnTo>
                <a:lnTo>
                  <a:pt x="32649" y="2578925"/>
                </a:lnTo>
                <a:lnTo>
                  <a:pt x="32431" y="2554710"/>
                </a:lnTo>
                <a:lnTo>
                  <a:pt x="30280" y="255259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95400" y="2491069"/>
            <a:ext cx="2091055" cy="396240"/>
          </a:xfrm>
          <a:custGeom>
            <a:avLst/>
            <a:gdLst/>
            <a:ahLst/>
            <a:cxnLst/>
            <a:rect l="l" t="t" r="r" b="b"/>
            <a:pathLst>
              <a:path w="2091055" h="396239">
                <a:moveTo>
                  <a:pt x="2065256" y="0"/>
                </a:moveTo>
                <a:lnTo>
                  <a:pt x="25170" y="0"/>
                </a:lnTo>
                <a:lnTo>
                  <a:pt x="15372" y="1977"/>
                </a:lnTo>
                <a:lnTo>
                  <a:pt x="7372" y="7372"/>
                </a:lnTo>
                <a:lnTo>
                  <a:pt x="1977" y="15372"/>
                </a:lnTo>
                <a:lnTo>
                  <a:pt x="0" y="25170"/>
                </a:lnTo>
                <a:lnTo>
                  <a:pt x="0" y="370829"/>
                </a:lnTo>
                <a:lnTo>
                  <a:pt x="1977" y="380626"/>
                </a:lnTo>
                <a:lnTo>
                  <a:pt x="7372" y="388627"/>
                </a:lnTo>
                <a:lnTo>
                  <a:pt x="15372" y="394021"/>
                </a:lnTo>
                <a:lnTo>
                  <a:pt x="25170" y="395999"/>
                </a:lnTo>
                <a:lnTo>
                  <a:pt x="2065256" y="395999"/>
                </a:lnTo>
                <a:lnTo>
                  <a:pt x="2075053" y="394021"/>
                </a:lnTo>
                <a:lnTo>
                  <a:pt x="2083054" y="388627"/>
                </a:lnTo>
                <a:lnTo>
                  <a:pt x="2088449" y="380626"/>
                </a:lnTo>
                <a:lnTo>
                  <a:pt x="2090427" y="370829"/>
                </a:lnTo>
                <a:lnTo>
                  <a:pt x="2090427" y="25170"/>
                </a:lnTo>
                <a:lnTo>
                  <a:pt x="2088449" y="15372"/>
                </a:lnTo>
                <a:lnTo>
                  <a:pt x="2083054" y="7372"/>
                </a:lnTo>
                <a:lnTo>
                  <a:pt x="2075053" y="1977"/>
                </a:lnTo>
                <a:lnTo>
                  <a:pt x="2065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5400" y="2491069"/>
            <a:ext cx="2091055" cy="396240"/>
          </a:xfrm>
          <a:custGeom>
            <a:avLst/>
            <a:gdLst/>
            <a:ahLst/>
            <a:cxnLst/>
            <a:rect l="l" t="t" r="r" b="b"/>
            <a:pathLst>
              <a:path w="2091055" h="396239">
                <a:moveTo>
                  <a:pt x="0" y="25170"/>
                </a:moveTo>
                <a:lnTo>
                  <a:pt x="1977" y="15372"/>
                </a:lnTo>
                <a:lnTo>
                  <a:pt x="7372" y="7372"/>
                </a:lnTo>
                <a:lnTo>
                  <a:pt x="15372" y="1978"/>
                </a:lnTo>
                <a:lnTo>
                  <a:pt x="25170" y="0"/>
                </a:lnTo>
                <a:lnTo>
                  <a:pt x="2065257" y="0"/>
                </a:lnTo>
                <a:lnTo>
                  <a:pt x="2075054" y="1978"/>
                </a:lnTo>
                <a:lnTo>
                  <a:pt x="2083054" y="7372"/>
                </a:lnTo>
                <a:lnTo>
                  <a:pt x="2088449" y="15372"/>
                </a:lnTo>
                <a:lnTo>
                  <a:pt x="2090427" y="25170"/>
                </a:lnTo>
                <a:lnTo>
                  <a:pt x="2090427" y="370829"/>
                </a:lnTo>
                <a:lnTo>
                  <a:pt x="2088449" y="380627"/>
                </a:lnTo>
                <a:lnTo>
                  <a:pt x="2083054" y="388627"/>
                </a:lnTo>
                <a:lnTo>
                  <a:pt x="2075054" y="394022"/>
                </a:lnTo>
                <a:lnTo>
                  <a:pt x="2065257" y="396000"/>
                </a:lnTo>
                <a:lnTo>
                  <a:pt x="25170" y="396000"/>
                </a:lnTo>
                <a:lnTo>
                  <a:pt x="15372" y="394022"/>
                </a:lnTo>
                <a:lnTo>
                  <a:pt x="7372" y="388627"/>
                </a:lnTo>
                <a:lnTo>
                  <a:pt x="1977" y="380627"/>
                </a:lnTo>
                <a:lnTo>
                  <a:pt x="0" y="370829"/>
                </a:lnTo>
                <a:lnTo>
                  <a:pt x="0" y="25170"/>
                </a:lnTo>
                <a:close/>
              </a:path>
            </a:pathLst>
          </a:custGeom>
          <a:ln w="952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423113" y="2572003"/>
            <a:ext cx="635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微软雅黑"/>
                <a:cs typeface="微软雅黑"/>
              </a:rPr>
              <a:t>浙商银行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95400" y="3553815"/>
            <a:ext cx="2091055" cy="396240"/>
          </a:xfrm>
          <a:custGeom>
            <a:avLst/>
            <a:gdLst/>
            <a:ahLst/>
            <a:cxnLst/>
            <a:rect l="l" t="t" r="r" b="b"/>
            <a:pathLst>
              <a:path w="2091055" h="396239">
                <a:moveTo>
                  <a:pt x="2065256" y="0"/>
                </a:moveTo>
                <a:lnTo>
                  <a:pt x="25170" y="0"/>
                </a:lnTo>
                <a:lnTo>
                  <a:pt x="15372" y="1977"/>
                </a:lnTo>
                <a:lnTo>
                  <a:pt x="7372" y="7372"/>
                </a:lnTo>
                <a:lnTo>
                  <a:pt x="1977" y="15372"/>
                </a:lnTo>
                <a:lnTo>
                  <a:pt x="0" y="25170"/>
                </a:lnTo>
                <a:lnTo>
                  <a:pt x="0" y="370828"/>
                </a:lnTo>
                <a:lnTo>
                  <a:pt x="1977" y="380626"/>
                </a:lnTo>
                <a:lnTo>
                  <a:pt x="7372" y="388627"/>
                </a:lnTo>
                <a:lnTo>
                  <a:pt x="15372" y="394021"/>
                </a:lnTo>
                <a:lnTo>
                  <a:pt x="25170" y="395999"/>
                </a:lnTo>
                <a:lnTo>
                  <a:pt x="2065256" y="395999"/>
                </a:lnTo>
                <a:lnTo>
                  <a:pt x="2075053" y="394021"/>
                </a:lnTo>
                <a:lnTo>
                  <a:pt x="2083054" y="388627"/>
                </a:lnTo>
                <a:lnTo>
                  <a:pt x="2088449" y="380626"/>
                </a:lnTo>
                <a:lnTo>
                  <a:pt x="2090427" y="370828"/>
                </a:lnTo>
                <a:lnTo>
                  <a:pt x="2090427" y="25170"/>
                </a:lnTo>
                <a:lnTo>
                  <a:pt x="2088449" y="15372"/>
                </a:lnTo>
                <a:lnTo>
                  <a:pt x="2083054" y="7372"/>
                </a:lnTo>
                <a:lnTo>
                  <a:pt x="2075053" y="1977"/>
                </a:lnTo>
                <a:lnTo>
                  <a:pt x="2065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5400" y="3553815"/>
            <a:ext cx="2091055" cy="396240"/>
          </a:xfrm>
          <a:custGeom>
            <a:avLst/>
            <a:gdLst/>
            <a:ahLst/>
            <a:cxnLst/>
            <a:rect l="l" t="t" r="r" b="b"/>
            <a:pathLst>
              <a:path w="2091055" h="396239">
                <a:moveTo>
                  <a:pt x="0" y="25170"/>
                </a:moveTo>
                <a:lnTo>
                  <a:pt x="1977" y="15372"/>
                </a:lnTo>
                <a:lnTo>
                  <a:pt x="7372" y="7372"/>
                </a:lnTo>
                <a:lnTo>
                  <a:pt x="15372" y="1978"/>
                </a:lnTo>
                <a:lnTo>
                  <a:pt x="25170" y="0"/>
                </a:lnTo>
                <a:lnTo>
                  <a:pt x="2065257" y="0"/>
                </a:lnTo>
                <a:lnTo>
                  <a:pt x="2075054" y="1978"/>
                </a:lnTo>
                <a:lnTo>
                  <a:pt x="2083054" y="7372"/>
                </a:lnTo>
                <a:lnTo>
                  <a:pt x="2088449" y="15372"/>
                </a:lnTo>
                <a:lnTo>
                  <a:pt x="2090427" y="25170"/>
                </a:lnTo>
                <a:lnTo>
                  <a:pt x="2090427" y="370829"/>
                </a:lnTo>
                <a:lnTo>
                  <a:pt x="2088449" y="380627"/>
                </a:lnTo>
                <a:lnTo>
                  <a:pt x="2083054" y="388627"/>
                </a:lnTo>
                <a:lnTo>
                  <a:pt x="2075054" y="394022"/>
                </a:lnTo>
                <a:lnTo>
                  <a:pt x="2065257" y="396000"/>
                </a:lnTo>
                <a:lnTo>
                  <a:pt x="25170" y="396000"/>
                </a:lnTo>
                <a:lnTo>
                  <a:pt x="15372" y="394022"/>
                </a:lnTo>
                <a:lnTo>
                  <a:pt x="7372" y="388627"/>
                </a:lnTo>
                <a:lnTo>
                  <a:pt x="1977" y="380627"/>
                </a:lnTo>
                <a:lnTo>
                  <a:pt x="0" y="370829"/>
                </a:lnTo>
                <a:lnTo>
                  <a:pt x="0" y="25170"/>
                </a:lnTo>
                <a:close/>
              </a:path>
            </a:pathLst>
          </a:custGeom>
          <a:ln w="952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423113" y="3635755"/>
            <a:ext cx="635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微软雅黑"/>
                <a:cs typeface="微软雅黑"/>
              </a:rPr>
              <a:t>湖州银行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95400" y="4085187"/>
            <a:ext cx="2091055" cy="396240"/>
          </a:xfrm>
          <a:custGeom>
            <a:avLst/>
            <a:gdLst/>
            <a:ahLst/>
            <a:cxnLst/>
            <a:rect l="l" t="t" r="r" b="b"/>
            <a:pathLst>
              <a:path w="2091055" h="396239">
                <a:moveTo>
                  <a:pt x="2065256" y="0"/>
                </a:moveTo>
                <a:lnTo>
                  <a:pt x="25170" y="0"/>
                </a:lnTo>
                <a:lnTo>
                  <a:pt x="15372" y="1978"/>
                </a:lnTo>
                <a:lnTo>
                  <a:pt x="7372" y="7372"/>
                </a:lnTo>
                <a:lnTo>
                  <a:pt x="1977" y="15373"/>
                </a:lnTo>
                <a:lnTo>
                  <a:pt x="0" y="25170"/>
                </a:lnTo>
                <a:lnTo>
                  <a:pt x="0" y="370829"/>
                </a:lnTo>
                <a:lnTo>
                  <a:pt x="1977" y="380627"/>
                </a:lnTo>
                <a:lnTo>
                  <a:pt x="7372" y="388627"/>
                </a:lnTo>
                <a:lnTo>
                  <a:pt x="15372" y="394022"/>
                </a:lnTo>
                <a:lnTo>
                  <a:pt x="25170" y="395999"/>
                </a:lnTo>
                <a:lnTo>
                  <a:pt x="2065256" y="395999"/>
                </a:lnTo>
                <a:lnTo>
                  <a:pt x="2075053" y="394022"/>
                </a:lnTo>
                <a:lnTo>
                  <a:pt x="2083054" y="388627"/>
                </a:lnTo>
                <a:lnTo>
                  <a:pt x="2088449" y="380627"/>
                </a:lnTo>
                <a:lnTo>
                  <a:pt x="2090427" y="370829"/>
                </a:lnTo>
                <a:lnTo>
                  <a:pt x="2090427" y="25170"/>
                </a:lnTo>
                <a:lnTo>
                  <a:pt x="2088449" y="15373"/>
                </a:lnTo>
                <a:lnTo>
                  <a:pt x="2083054" y="7372"/>
                </a:lnTo>
                <a:lnTo>
                  <a:pt x="2075053" y="1978"/>
                </a:lnTo>
                <a:lnTo>
                  <a:pt x="2065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95400" y="4085187"/>
            <a:ext cx="2091055" cy="396240"/>
          </a:xfrm>
          <a:custGeom>
            <a:avLst/>
            <a:gdLst/>
            <a:ahLst/>
            <a:cxnLst/>
            <a:rect l="l" t="t" r="r" b="b"/>
            <a:pathLst>
              <a:path w="2091055" h="396239">
                <a:moveTo>
                  <a:pt x="0" y="25170"/>
                </a:moveTo>
                <a:lnTo>
                  <a:pt x="1977" y="15372"/>
                </a:lnTo>
                <a:lnTo>
                  <a:pt x="7372" y="7372"/>
                </a:lnTo>
                <a:lnTo>
                  <a:pt x="15372" y="1978"/>
                </a:lnTo>
                <a:lnTo>
                  <a:pt x="25170" y="0"/>
                </a:lnTo>
                <a:lnTo>
                  <a:pt x="2065257" y="0"/>
                </a:lnTo>
                <a:lnTo>
                  <a:pt x="2075054" y="1978"/>
                </a:lnTo>
                <a:lnTo>
                  <a:pt x="2083054" y="7372"/>
                </a:lnTo>
                <a:lnTo>
                  <a:pt x="2088449" y="15372"/>
                </a:lnTo>
                <a:lnTo>
                  <a:pt x="2090427" y="25170"/>
                </a:lnTo>
                <a:lnTo>
                  <a:pt x="2090427" y="370829"/>
                </a:lnTo>
                <a:lnTo>
                  <a:pt x="2088449" y="380627"/>
                </a:lnTo>
                <a:lnTo>
                  <a:pt x="2083054" y="388627"/>
                </a:lnTo>
                <a:lnTo>
                  <a:pt x="2075054" y="394022"/>
                </a:lnTo>
                <a:lnTo>
                  <a:pt x="2065257" y="396000"/>
                </a:lnTo>
                <a:lnTo>
                  <a:pt x="25170" y="396000"/>
                </a:lnTo>
                <a:lnTo>
                  <a:pt x="15372" y="394022"/>
                </a:lnTo>
                <a:lnTo>
                  <a:pt x="7372" y="388627"/>
                </a:lnTo>
                <a:lnTo>
                  <a:pt x="1977" y="380627"/>
                </a:lnTo>
                <a:lnTo>
                  <a:pt x="0" y="370829"/>
                </a:lnTo>
                <a:lnTo>
                  <a:pt x="0" y="25170"/>
                </a:lnTo>
                <a:close/>
              </a:path>
            </a:pathLst>
          </a:custGeom>
          <a:ln w="952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423113" y="4166107"/>
            <a:ext cx="635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微软雅黑"/>
                <a:cs typeface="微软雅黑"/>
              </a:rPr>
              <a:t>杭州银行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95400" y="4616560"/>
            <a:ext cx="2091055" cy="396240"/>
          </a:xfrm>
          <a:custGeom>
            <a:avLst/>
            <a:gdLst/>
            <a:ahLst/>
            <a:cxnLst/>
            <a:rect l="l" t="t" r="r" b="b"/>
            <a:pathLst>
              <a:path w="2091055" h="396239">
                <a:moveTo>
                  <a:pt x="2065256" y="0"/>
                </a:moveTo>
                <a:lnTo>
                  <a:pt x="25170" y="0"/>
                </a:lnTo>
                <a:lnTo>
                  <a:pt x="15372" y="1978"/>
                </a:lnTo>
                <a:lnTo>
                  <a:pt x="7372" y="7372"/>
                </a:lnTo>
                <a:lnTo>
                  <a:pt x="1977" y="15373"/>
                </a:lnTo>
                <a:lnTo>
                  <a:pt x="0" y="25170"/>
                </a:lnTo>
                <a:lnTo>
                  <a:pt x="0" y="370829"/>
                </a:lnTo>
                <a:lnTo>
                  <a:pt x="1977" y="380627"/>
                </a:lnTo>
                <a:lnTo>
                  <a:pt x="7372" y="388627"/>
                </a:lnTo>
                <a:lnTo>
                  <a:pt x="15372" y="394022"/>
                </a:lnTo>
                <a:lnTo>
                  <a:pt x="25170" y="395999"/>
                </a:lnTo>
                <a:lnTo>
                  <a:pt x="2065256" y="395999"/>
                </a:lnTo>
                <a:lnTo>
                  <a:pt x="2075053" y="394022"/>
                </a:lnTo>
                <a:lnTo>
                  <a:pt x="2083054" y="388627"/>
                </a:lnTo>
                <a:lnTo>
                  <a:pt x="2088449" y="380627"/>
                </a:lnTo>
                <a:lnTo>
                  <a:pt x="2090427" y="370829"/>
                </a:lnTo>
                <a:lnTo>
                  <a:pt x="2090427" y="25170"/>
                </a:lnTo>
                <a:lnTo>
                  <a:pt x="2088449" y="15373"/>
                </a:lnTo>
                <a:lnTo>
                  <a:pt x="2083054" y="7372"/>
                </a:lnTo>
                <a:lnTo>
                  <a:pt x="2075053" y="1978"/>
                </a:lnTo>
                <a:lnTo>
                  <a:pt x="2065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5400" y="4616560"/>
            <a:ext cx="2091055" cy="396240"/>
          </a:xfrm>
          <a:custGeom>
            <a:avLst/>
            <a:gdLst/>
            <a:ahLst/>
            <a:cxnLst/>
            <a:rect l="l" t="t" r="r" b="b"/>
            <a:pathLst>
              <a:path w="2091055" h="396239">
                <a:moveTo>
                  <a:pt x="0" y="25170"/>
                </a:moveTo>
                <a:lnTo>
                  <a:pt x="1977" y="15372"/>
                </a:lnTo>
                <a:lnTo>
                  <a:pt x="7372" y="7372"/>
                </a:lnTo>
                <a:lnTo>
                  <a:pt x="15372" y="1978"/>
                </a:lnTo>
                <a:lnTo>
                  <a:pt x="25170" y="0"/>
                </a:lnTo>
                <a:lnTo>
                  <a:pt x="2065257" y="0"/>
                </a:lnTo>
                <a:lnTo>
                  <a:pt x="2075054" y="1978"/>
                </a:lnTo>
                <a:lnTo>
                  <a:pt x="2083054" y="7372"/>
                </a:lnTo>
                <a:lnTo>
                  <a:pt x="2088449" y="15372"/>
                </a:lnTo>
                <a:lnTo>
                  <a:pt x="2090427" y="25170"/>
                </a:lnTo>
                <a:lnTo>
                  <a:pt x="2090427" y="370829"/>
                </a:lnTo>
                <a:lnTo>
                  <a:pt x="2088449" y="380627"/>
                </a:lnTo>
                <a:lnTo>
                  <a:pt x="2083054" y="388627"/>
                </a:lnTo>
                <a:lnTo>
                  <a:pt x="2075054" y="394022"/>
                </a:lnTo>
                <a:lnTo>
                  <a:pt x="2065257" y="396000"/>
                </a:lnTo>
                <a:lnTo>
                  <a:pt x="25170" y="396000"/>
                </a:lnTo>
                <a:lnTo>
                  <a:pt x="15372" y="394022"/>
                </a:lnTo>
                <a:lnTo>
                  <a:pt x="7372" y="388627"/>
                </a:lnTo>
                <a:lnTo>
                  <a:pt x="1977" y="380627"/>
                </a:lnTo>
                <a:lnTo>
                  <a:pt x="0" y="370829"/>
                </a:lnTo>
                <a:lnTo>
                  <a:pt x="0" y="25170"/>
                </a:lnTo>
                <a:close/>
              </a:path>
            </a:pathLst>
          </a:custGeom>
          <a:ln w="952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423113" y="4696459"/>
            <a:ext cx="635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微软雅黑"/>
                <a:cs typeface="微软雅黑"/>
              </a:rPr>
              <a:t>宁波银行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95400" y="3022441"/>
            <a:ext cx="2091055" cy="396240"/>
          </a:xfrm>
          <a:custGeom>
            <a:avLst/>
            <a:gdLst/>
            <a:ahLst/>
            <a:cxnLst/>
            <a:rect l="l" t="t" r="r" b="b"/>
            <a:pathLst>
              <a:path w="2091055" h="396239">
                <a:moveTo>
                  <a:pt x="2065256" y="0"/>
                </a:moveTo>
                <a:lnTo>
                  <a:pt x="25170" y="0"/>
                </a:lnTo>
                <a:lnTo>
                  <a:pt x="15372" y="1978"/>
                </a:lnTo>
                <a:lnTo>
                  <a:pt x="7372" y="7372"/>
                </a:lnTo>
                <a:lnTo>
                  <a:pt x="1978" y="15373"/>
                </a:lnTo>
                <a:lnTo>
                  <a:pt x="0" y="25171"/>
                </a:lnTo>
                <a:lnTo>
                  <a:pt x="0" y="370829"/>
                </a:lnTo>
                <a:lnTo>
                  <a:pt x="1978" y="380627"/>
                </a:lnTo>
                <a:lnTo>
                  <a:pt x="7372" y="388627"/>
                </a:lnTo>
                <a:lnTo>
                  <a:pt x="15372" y="394022"/>
                </a:lnTo>
                <a:lnTo>
                  <a:pt x="25170" y="395999"/>
                </a:lnTo>
                <a:lnTo>
                  <a:pt x="2065256" y="395999"/>
                </a:lnTo>
                <a:lnTo>
                  <a:pt x="2075053" y="394022"/>
                </a:lnTo>
                <a:lnTo>
                  <a:pt x="2083054" y="388627"/>
                </a:lnTo>
                <a:lnTo>
                  <a:pt x="2088448" y="380627"/>
                </a:lnTo>
                <a:lnTo>
                  <a:pt x="2090426" y="370829"/>
                </a:lnTo>
                <a:lnTo>
                  <a:pt x="2090426" y="25171"/>
                </a:lnTo>
                <a:lnTo>
                  <a:pt x="2088448" y="15373"/>
                </a:lnTo>
                <a:lnTo>
                  <a:pt x="2083054" y="7372"/>
                </a:lnTo>
                <a:lnTo>
                  <a:pt x="2075053" y="1978"/>
                </a:lnTo>
                <a:lnTo>
                  <a:pt x="2065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95400" y="3022441"/>
            <a:ext cx="2091055" cy="396240"/>
          </a:xfrm>
          <a:custGeom>
            <a:avLst/>
            <a:gdLst/>
            <a:ahLst/>
            <a:cxnLst/>
            <a:rect l="l" t="t" r="r" b="b"/>
            <a:pathLst>
              <a:path w="2091055" h="396239">
                <a:moveTo>
                  <a:pt x="0" y="25170"/>
                </a:moveTo>
                <a:lnTo>
                  <a:pt x="1977" y="15372"/>
                </a:lnTo>
                <a:lnTo>
                  <a:pt x="7372" y="7372"/>
                </a:lnTo>
                <a:lnTo>
                  <a:pt x="15372" y="1978"/>
                </a:lnTo>
                <a:lnTo>
                  <a:pt x="25170" y="0"/>
                </a:lnTo>
                <a:lnTo>
                  <a:pt x="2065257" y="0"/>
                </a:lnTo>
                <a:lnTo>
                  <a:pt x="2075054" y="1978"/>
                </a:lnTo>
                <a:lnTo>
                  <a:pt x="2083054" y="7372"/>
                </a:lnTo>
                <a:lnTo>
                  <a:pt x="2088449" y="15372"/>
                </a:lnTo>
                <a:lnTo>
                  <a:pt x="2090427" y="25170"/>
                </a:lnTo>
                <a:lnTo>
                  <a:pt x="2090427" y="370829"/>
                </a:lnTo>
                <a:lnTo>
                  <a:pt x="2088449" y="380627"/>
                </a:lnTo>
                <a:lnTo>
                  <a:pt x="2083054" y="388627"/>
                </a:lnTo>
                <a:lnTo>
                  <a:pt x="2075054" y="394022"/>
                </a:lnTo>
                <a:lnTo>
                  <a:pt x="2065257" y="396000"/>
                </a:lnTo>
                <a:lnTo>
                  <a:pt x="25170" y="396000"/>
                </a:lnTo>
                <a:lnTo>
                  <a:pt x="15372" y="394022"/>
                </a:lnTo>
                <a:lnTo>
                  <a:pt x="7372" y="388627"/>
                </a:lnTo>
                <a:lnTo>
                  <a:pt x="1977" y="380627"/>
                </a:lnTo>
                <a:lnTo>
                  <a:pt x="0" y="370829"/>
                </a:lnTo>
                <a:lnTo>
                  <a:pt x="0" y="25170"/>
                </a:lnTo>
                <a:close/>
              </a:path>
            </a:pathLst>
          </a:custGeom>
          <a:ln w="952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423114" y="3102355"/>
            <a:ext cx="635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微软雅黑"/>
                <a:cs typeface="微软雅黑"/>
              </a:rPr>
              <a:t>江苏银行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95400" y="908720"/>
            <a:ext cx="2091055" cy="396240"/>
          </a:xfrm>
          <a:custGeom>
            <a:avLst/>
            <a:gdLst/>
            <a:ahLst/>
            <a:cxnLst/>
            <a:rect l="l" t="t" r="r" b="b"/>
            <a:pathLst>
              <a:path w="2091055" h="396240">
                <a:moveTo>
                  <a:pt x="2065256" y="0"/>
                </a:moveTo>
                <a:lnTo>
                  <a:pt x="25170" y="0"/>
                </a:lnTo>
                <a:lnTo>
                  <a:pt x="15372" y="1977"/>
                </a:lnTo>
                <a:lnTo>
                  <a:pt x="7372" y="7372"/>
                </a:lnTo>
                <a:lnTo>
                  <a:pt x="1977" y="15372"/>
                </a:lnTo>
                <a:lnTo>
                  <a:pt x="0" y="25170"/>
                </a:lnTo>
                <a:lnTo>
                  <a:pt x="0" y="370828"/>
                </a:lnTo>
                <a:lnTo>
                  <a:pt x="1977" y="380626"/>
                </a:lnTo>
                <a:lnTo>
                  <a:pt x="7372" y="388627"/>
                </a:lnTo>
                <a:lnTo>
                  <a:pt x="15372" y="394021"/>
                </a:lnTo>
                <a:lnTo>
                  <a:pt x="25170" y="395999"/>
                </a:lnTo>
                <a:lnTo>
                  <a:pt x="2065256" y="395999"/>
                </a:lnTo>
                <a:lnTo>
                  <a:pt x="2075053" y="394021"/>
                </a:lnTo>
                <a:lnTo>
                  <a:pt x="2083054" y="388627"/>
                </a:lnTo>
                <a:lnTo>
                  <a:pt x="2088449" y="380626"/>
                </a:lnTo>
                <a:lnTo>
                  <a:pt x="2090427" y="370828"/>
                </a:lnTo>
                <a:lnTo>
                  <a:pt x="2090427" y="25170"/>
                </a:lnTo>
                <a:lnTo>
                  <a:pt x="2088449" y="15372"/>
                </a:lnTo>
                <a:lnTo>
                  <a:pt x="2083054" y="7372"/>
                </a:lnTo>
                <a:lnTo>
                  <a:pt x="2075053" y="1977"/>
                </a:lnTo>
                <a:lnTo>
                  <a:pt x="2065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95400" y="908720"/>
            <a:ext cx="2091055" cy="396240"/>
          </a:xfrm>
          <a:custGeom>
            <a:avLst/>
            <a:gdLst/>
            <a:ahLst/>
            <a:cxnLst/>
            <a:rect l="l" t="t" r="r" b="b"/>
            <a:pathLst>
              <a:path w="2091055" h="396240">
                <a:moveTo>
                  <a:pt x="0" y="25170"/>
                </a:moveTo>
                <a:lnTo>
                  <a:pt x="1977" y="15372"/>
                </a:lnTo>
                <a:lnTo>
                  <a:pt x="7372" y="7372"/>
                </a:lnTo>
                <a:lnTo>
                  <a:pt x="15372" y="1978"/>
                </a:lnTo>
                <a:lnTo>
                  <a:pt x="25170" y="0"/>
                </a:lnTo>
                <a:lnTo>
                  <a:pt x="2065257" y="0"/>
                </a:lnTo>
                <a:lnTo>
                  <a:pt x="2075054" y="1978"/>
                </a:lnTo>
                <a:lnTo>
                  <a:pt x="2083054" y="7372"/>
                </a:lnTo>
                <a:lnTo>
                  <a:pt x="2088449" y="15372"/>
                </a:lnTo>
                <a:lnTo>
                  <a:pt x="2090427" y="25170"/>
                </a:lnTo>
                <a:lnTo>
                  <a:pt x="2090427" y="370829"/>
                </a:lnTo>
                <a:lnTo>
                  <a:pt x="2088449" y="380627"/>
                </a:lnTo>
                <a:lnTo>
                  <a:pt x="2083054" y="388627"/>
                </a:lnTo>
                <a:lnTo>
                  <a:pt x="2075054" y="394022"/>
                </a:lnTo>
                <a:lnTo>
                  <a:pt x="2065257" y="396000"/>
                </a:lnTo>
                <a:lnTo>
                  <a:pt x="25170" y="396000"/>
                </a:lnTo>
                <a:lnTo>
                  <a:pt x="15372" y="394022"/>
                </a:lnTo>
                <a:lnTo>
                  <a:pt x="7372" y="388627"/>
                </a:lnTo>
                <a:lnTo>
                  <a:pt x="1977" y="380627"/>
                </a:lnTo>
                <a:lnTo>
                  <a:pt x="0" y="370829"/>
                </a:lnTo>
                <a:lnTo>
                  <a:pt x="0" y="25170"/>
                </a:lnTo>
                <a:close/>
              </a:path>
            </a:pathLst>
          </a:custGeom>
          <a:ln w="952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423113" y="990091"/>
            <a:ext cx="635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微软雅黑"/>
                <a:cs typeface="微软雅黑"/>
              </a:rPr>
              <a:t>包商银行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95400" y="1440092"/>
            <a:ext cx="2091055" cy="396240"/>
          </a:xfrm>
          <a:custGeom>
            <a:avLst/>
            <a:gdLst/>
            <a:ahLst/>
            <a:cxnLst/>
            <a:rect l="l" t="t" r="r" b="b"/>
            <a:pathLst>
              <a:path w="2091055" h="396239">
                <a:moveTo>
                  <a:pt x="2065256" y="0"/>
                </a:moveTo>
                <a:lnTo>
                  <a:pt x="25170" y="0"/>
                </a:lnTo>
                <a:lnTo>
                  <a:pt x="15372" y="1978"/>
                </a:lnTo>
                <a:lnTo>
                  <a:pt x="7372" y="7372"/>
                </a:lnTo>
                <a:lnTo>
                  <a:pt x="1977" y="15373"/>
                </a:lnTo>
                <a:lnTo>
                  <a:pt x="0" y="25171"/>
                </a:lnTo>
                <a:lnTo>
                  <a:pt x="0" y="370829"/>
                </a:lnTo>
                <a:lnTo>
                  <a:pt x="1977" y="380627"/>
                </a:lnTo>
                <a:lnTo>
                  <a:pt x="7372" y="388627"/>
                </a:lnTo>
                <a:lnTo>
                  <a:pt x="15372" y="394022"/>
                </a:lnTo>
                <a:lnTo>
                  <a:pt x="25170" y="395999"/>
                </a:lnTo>
                <a:lnTo>
                  <a:pt x="2065256" y="395999"/>
                </a:lnTo>
                <a:lnTo>
                  <a:pt x="2075053" y="394022"/>
                </a:lnTo>
                <a:lnTo>
                  <a:pt x="2083054" y="388627"/>
                </a:lnTo>
                <a:lnTo>
                  <a:pt x="2088449" y="380627"/>
                </a:lnTo>
                <a:lnTo>
                  <a:pt x="2090427" y="370829"/>
                </a:lnTo>
                <a:lnTo>
                  <a:pt x="2090427" y="25171"/>
                </a:lnTo>
                <a:lnTo>
                  <a:pt x="2088449" y="15373"/>
                </a:lnTo>
                <a:lnTo>
                  <a:pt x="2083054" y="7372"/>
                </a:lnTo>
                <a:lnTo>
                  <a:pt x="2075053" y="1978"/>
                </a:lnTo>
                <a:lnTo>
                  <a:pt x="2065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95400" y="1440092"/>
            <a:ext cx="2091055" cy="396240"/>
          </a:xfrm>
          <a:custGeom>
            <a:avLst/>
            <a:gdLst/>
            <a:ahLst/>
            <a:cxnLst/>
            <a:rect l="l" t="t" r="r" b="b"/>
            <a:pathLst>
              <a:path w="2091055" h="396239">
                <a:moveTo>
                  <a:pt x="0" y="25170"/>
                </a:moveTo>
                <a:lnTo>
                  <a:pt x="1977" y="15372"/>
                </a:lnTo>
                <a:lnTo>
                  <a:pt x="7372" y="7372"/>
                </a:lnTo>
                <a:lnTo>
                  <a:pt x="15372" y="1978"/>
                </a:lnTo>
                <a:lnTo>
                  <a:pt x="25170" y="0"/>
                </a:lnTo>
                <a:lnTo>
                  <a:pt x="2065257" y="0"/>
                </a:lnTo>
                <a:lnTo>
                  <a:pt x="2075054" y="1978"/>
                </a:lnTo>
                <a:lnTo>
                  <a:pt x="2083054" y="7372"/>
                </a:lnTo>
                <a:lnTo>
                  <a:pt x="2088449" y="15372"/>
                </a:lnTo>
                <a:lnTo>
                  <a:pt x="2090427" y="25170"/>
                </a:lnTo>
                <a:lnTo>
                  <a:pt x="2090427" y="370829"/>
                </a:lnTo>
                <a:lnTo>
                  <a:pt x="2088449" y="380627"/>
                </a:lnTo>
                <a:lnTo>
                  <a:pt x="2083054" y="388627"/>
                </a:lnTo>
                <a:lnTo>
                  <a:pt x="2075054" y="394022"/>
                </a:lnTo>
                <a:lnTo>
                  <a:pt x="2065257" y="396000"/>
                </a:lnTo>
                <a:lnTo>
                  <a:pt x="25170" y="396000"/>
                </a:lnTo>
                <a:lnTo>
                  <a:pt x="15372" y="394022"/>
                </a:lnTo>
                <a:lnTo>
                  <a:pt x="7372" y="388627"/>
                </a:lnTo>
                <a:lnTo>
                  <a:pt x="1977" y="380627"/>
                </a:lnTo>
                <a:lnTo>
                  <a:pt x="0" y="370829"/>
                </a:lnTo>
                <a:lnTo>
                  <a:pt x="0" y="25170"/>
                </a:lnTo>
                <a:close/>
              </a:path>
            </a:pathLst>
          </a:custGeom>
          <a:ln w="952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423113" y="1520444"/>
            <a:ext cx="635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微软雅黑"/>
                <a:cs typeface="微软雅黑"/>
              </a:rPr>
              <a:t>温州银行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95400" y="1971465"/>
            <a:ext cx="2091055" cy="396240"/>
          </a:xfrm>
          <a:custGeom>
            <a:avLst/>
            <a:gdLst/>
            <a:ahLst/>
            <a:cxnLst/>
            <a:rect l="l" t="t" r="r" b="b"/>
            <a:pathLst>
              <a:path w="2091055" h="396239">
                <a:moveTo>
                  <a:pt x="2065256" y="0"/>
                </a:moveTo>
                <a:lnTo>
                  <a:pt x="25170" y="0"/>
                </a:lnTo>
                <a:lnTo>
                  <a:pt x="15372" y="1978"/>
                </a:lnTo>
                <a:lnTo>
                  <a:pt x="7372" y="7372"/>
                </a:lnTo>
                <a:lnTo>
                  <a:pt x="1977" y="15373"/>
                </a:lnTo>
                <a:lnTo>
                  <a:pt x="0" y="25171"/>
                </a:lnTo>
                <a:lnTo>
                  <a:pt x="0" y="370829"/>
                </a:lnTo>
                <a:lnTo>
                  <a:pt x="1977" y="380627"/>
                </a:lnTo>
                <a:lnTo>
                  <a:pt x="7372" y="388627"/>
                </a:lnTo>
                <a:lnTo>
                  <a:pt x="15372" y="394022"/>
                </a:lnTo>
                <a:lnTo>
                  <a:pt x="25170" y="395999"/>
                </a:lnTo>
                <a:lnTo>
                  <a:pt x="2065256" y="395999"/>
                </a:lnTo>
                <a:lnTo>
                  <a:pt x="2075053" y="394022"/>
                </a:lnTo>
                <a:lnTo>
                  <a:pt x="2083054" y="388627"/>
                </a:lnTo>
                <a:lnTo>
                  <a:pt x="2088449" y="380627"/>
                </a:lnTo>
                <a:lnTo>
                  <a:pt x="2090427" y="370829"/>
                </a:lnTo>
                <a:lnTo>
                  <a:pt x="2090427" y="25171"/>
                </a:lnTo>
                <a:lnTo>
                  <a:pt x="2088449" y="15373"/>
                </a:lnTo>
                <a:lnTo>
                  <a:pt x="2083054" y="7372"/>
                </a:lnTo>
                <a:lnTo>
                  <a:pt x="2075053" y="1978"/>
                </a:lnTo>
                <a:lnTo>
                  <a:pt x="2065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5400" y="1971465"/>
            <a:ext cx="2091055" cy="396240"/>
          </a:xfrm>
          <a:custGeom>
            <a:avLst/>
            <a:gdLst/>
            <a:ahLst/>
            <a:cxnLst/>
            <a:rect l="l" t="t" r="r" b="b"/>
            <a:pathLst>
              <a:path w="2091055" h="396239">
                <a:moveTo>
                  <a:pt x="0" y="25170"/>
                </a:moveTo>
                <a:lnTo>
                  <a:pt x="1977" y="15372"/>
                </a:lnTo>
                <a:lnTo>
                  <a:pt x="7372" y="7372"/>
                </a:lnTo>
                <a:lnTo>
                  <a:pt x="15372" y="1978"/>
                </a:lnTo>
                <a:lnTo>
                  <a:pt x="25170" y="0"/>
                </a:lnTo>
                <a:lnTo>
                  <a:pt x="2065257" y="0"/>
                </a:lnTo>
                <a:lnTo>
                  <a:pt x="2075054" y="1978"/>
                </a:lnTo>
                <a:lnTo>
                  <a:pt x="2083054" y="7372"/>
                </a:lnTo>
                <a:lnTo>
                  <a:pt x="2088449" y="15372"/>
                </a:lnTo>
                <a:lnTo>
                  <a:pt x="2090427" y="25170"/>
                </a:lnTo>
                <a:lnTo>
                  <a:pt x="2090427" y="370829"/>
                </a:lnTo>
                <a:lnTo>
                  <a:pt x="2088449" y="380627"/>
                </a:lnTo>
                <a:lnTo>
                  <a:pt x="2083054" y="388627"/>
                </a:lnTo>
                <a:lnTo>
                  <a:pt x="2075054" y="394022"/>
                </a:lnTo>
                <a:lnTo>
                  <a:pt x="2065257" y="396000"/>
                </a:lnTo>
                <a:lnTo>
                  <a:pt x="25170" y="396000"/>
                </a:lnTo>
                <a:lnTo>
                  <a:pt x="15372" y="394022"/>
                </a:lnTo>
                <a:lnTo>
                  <a:pt x="7372" y="388627"/>
                </a:lnTo>
                <a:lnTo>
                  <a:pt x="1977" y="380627"/>
                </a:lnTo>
                <a:lnTo>
                  <a:pt x="0" y="370829"/>
                </a:lnTo>
                <a:lnTo>
                  <a:pt x="0" y="25170"/>
                </a:lnTo>
                <a:close/>
              </a:path>
            </a:pathLst>
          </a:custGeom>
          <a:ln w="952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423113" y="2053844"/>
            <a:ext cx="635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微软雅黑"/>
                <a:cs typeface="微软雅黑"/>
              </a:rPr>
              <a:t>台州银行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0467833" y="1399259"/>
            <a:ext cx="29209" cy="2150110"/>
          </a:xfrm>
          <a:custGeom>
            <a:avLst/>
            <a:gdLst/>
            <a:ahLst/>
            <a:cxnLst/>
            <a:rect l="l" t="t" r="r" b="b"/>
            <a:pathLst>
              <a:path w="29209" h="2150110">
                <a:moveTo>
                  <a:pt x="7350" y="0"/>
                </a:moveTo>
                <a:lnTo>
                  <a:pt x="2090" y="46"/>
                </a:lnTo>
                <a:lnTo>
                  <a:pt x="61" y="2112"/>
                </a:lnTo>
                <a:lnTo>
                  <a:pt x="0" y="4742"/>
                </a:lnTo>
                <a:lnTo>
                  <a:pt x="197" y="26508"/>
                </a:lnTo>
                <a:lnTo>
                  <a:pt x="2349" y="28620"/>
                </a:lnTo>
                <a:lnTo>
                  <a:pt x="7609" y="28573"/>
                </a:lnTo>
                <a:lnTo>
                  <a:pt x="9722" y="26421"/>
                </a:lnTo>
                <a:lnTo>
                  <a:pt x="9501" y="2112"/>
                </a:lnTo>
                <a:lnTo>
                  <a:pt x="7350" y="0"/>
                </a:lnTo>
                <a:close/>
              </a:path>
              <a:path w="29209" h="2150110">
                <a:moveTo>
                  <a:pt x="7697" y="38097"/>
                </a:moveTo>
                <a:lnTo>
                  <a:pt x="2436" y="38145"/>
                </a:lnTo>
                <a:lnTo>
                  <a:pt x="408" y="40210"/>
                </a:lnTo>
                <a:lnTo>
                  <a:pt x="346" y="42840"/>
                </a:lnTo>
                <a:lnTo>
                  <a:pt x="544" y="64606"/>
                </a:lnTo>
                <a:lnTo>
                  <a:pt x="2695" y="66719"/>
                </a:lnTo>
                <a:lnTo>
                  <a:pt x="7956" y="66671"/>
                </a:lnTo>
                <a:lnTo>
                  <a:pt x="10069" y="64519"/>
                </a:lnTo>
                <a:lnTo>
                  <a:pt x="9848" y="40210"/>
                </a:lnTo>
                <a:lnTo>
                  <a:pt x="7697" y="38097"/>
                </a:lnTo>
                <a:close/>
              </a:path>
              <a:path w="29209" h="2150110">
                <a:moveTo>
                  <a:pt x="8042" y="76196"/>
                </a:moveTo>
                <a:lnTo>
                  <a:pt x="2782" y="76244"/>
                </a:lnTo>
                <a:lnTo>
                  <a:pt x="755" y="78309"/>
                </a:lnTo>
                <a:lnTo>
                  <a:pt x="693" y="80939"/>
                </a:lnTo>
                <a:lnTo>
                  <a:pt x="891" y="102704"/>
                </a:lnTo>
                <a:lnTo>
                  <a:pt x="3042" y="104818"/>
                </a:lnTo>
                <a:lnTo>
                  <a:pt x="8302" y="104769"/>
                </a:lnTo>
                <a:lnTo>
                  <a:pt x="10415" y="102618"/>
                </a:lnTo>
                <a:lnTo>
                  <a:pt x="10194" y="78309"/>
                </a:lnTo>
                <a:lnTo>
                  <a:pt x="8042" y="76196"/>
                </a:lnTo>
                <a:close/>
              </a:path>
              <a:path w="29209" h="2150110">
                <a:moveTo>
                  <a:pt x="8389" y="114294"/>
                </a:moveTo>
                <a:lnTo>
                  <a:pt x="3129" y="114341"/>
                </a:lnTo>
                <a:lnTo>
                  <a:pt x="1101" y="116406"/>
                </a:lnTo>
                <a:lnTo>
                  <a:pt x="1038" y="119037"/>
                </a:lnTo>
                <a:lnTo>
                  <a:pt x="1236" y="140803"/>
                </a:lnTo>
                <a:lnTo>
                  <a:pt x="3388" y="142916"/>
                </a:lnTo>
                <a:lnTo>
                  <a:pt x="8648" y="142868"/>
                </a:lnTo>
                <a:lnTo>
                  <a:pt x="10761" y="140717"/>
                </a:lnTo>
                <a:lnTo>
                  <a:pt x="10540" y="116406"/>
                </a:lnTo>
                <a:lnTo>
                  <a:pt x="8389" y="114294"/>
                </a:lnTo>
                <a:close/>
              </a:path>
              <a:path w="29209" h="2150110">
                <a:moveTo>
                  <a:pt x="8736" y="152393"/>
                </a:moveTo>
                <a:lnTo>
                  <a:pt x="3475" y="152440"/>
                </a:lnTo>
                <a:lnTo>
                  <a:pt x="1447" y="154505"/>
                </a:lnTo>
                <a:lnTo>
                  <a:pt x="1385" y="157135"/>
                </a:lnTo>
                <a:lnTo>
                  <a:pt x="1583" y="178902"/>
                </a:lnTo>
                <a:lnTo>
                  <a:pt x="3734" y="181014"/>
                </a:lnTo>
                <a:lnTo>
                  <a:pt x="8995" y="180967"/>
                </a:lnTo>
                <a:lnTo>
                  <a:pt x="11108" y="178815"/>
                </a:lnTo>
                <a:lnTo>
                  <a:pt x="10887" y="154505"/>
                </a:lnTo>
                <a:lnTo>
                  <a:pt x="8736" y="152393"/>
                </a:lnTo>
                <a:close/>
              </a:path>
              <a:path w="29209" h="2150110">
                <a:moveTo>
                  <a:pt x="9081" y="190491"/>
                </a:moveTo>
                <a:lnTo>
                  <a:pt x="3821" y="190539"/>
                </a:lnTo>
                <a:lnTo>
                  <a:pt x="1793" y="192604"/>
                </a:lnTo>
                <a:lnTo>
                  <a:pt x="1732" y="195234"/>
                </a:lnTo>
                <a:lnTo>
                  <a:pt x="1930" y="216999"/>
                </a:lnTo>
                <a:lnTo>
                  <a:pt x="4081" y="219113"/>
                </a:lnTo>
                <a:lnTo>
                  <a:pt x="9341" y="219064"/>
                </a:lnTo>
                <a:lnTo>
                  <a:pt x="11453" y="216913"/>
                </a:lnTo>
                <a:lnTo>
                  <a:pt x="11232" y="192604"/>
                </a:lnTo>
                <a:lnTo>
                  <a:pt x="9081" y="190491"/>
                </a:lnTo>
                <a:close/>
              </a:path>
              <a:path w="29209" h="2150110">
                <a:moveTo>
                  <a:pt x="9428" y="228589"/>
                </a:moveTo>
                <a:lnTo>
                  <a:pt x="4167" y="228638"/>
                </a:lnTo>
                <a:lnTo>
                  <a:pt x="2139" y="230703"/>
                </a:lnTo>
                <a:lnTo>
                  <a:pt x="2077" y="233333"/>
                </a:lnTo>
                <a:lnTo>
                  <a:pt x="2275" y="255098"/>
                </a:lnTo>
                <a:lnTo>
                  <a:pt x="4426" y="257211"/>
                </a:lnTo>
                <a:lnTo>
                  <a:pt x="9687" y="257163"/>
                </a:lnTo>
                <a:lnTo>
                  <a:pt x="11800" y="255012"/>
                </a:lnTo>
                <a:lnTo>
                  <a:pt x="11579" y="230703"/>
                </a:lnTo>
                <a:lnTo>
                  <a:pt x="9428" y="228589"/>
                </a:lnTo>
                <a:close/>
              </a:path>
              <a:path w="29209" h="2150110">
                <a:moveTo>
                  <a:pt x="9774" y="266688"/>
                </a:moveTo>
                <a:lnTo>
                  <a:pt x="4514" y="266736"/>
                </a:lnTo>
                <a:lnTo>
                  <a:pt x="2487" y="268800"/>
                </a:lnTo>
                <a:lnTo>
                  <a:pt x="2424" y="271430"/>
                </a:lnTo>
                <a:lnTo>
                  <a:pt x="2622" y="293197"/>
                </a:lnTo>
                <a:lnTo>
                  <a:pt x="4773" y="295310"/>
                </a:lnTo>
                <a:lnTo>
                  <a:pt x="10034" y="295262"/>
                </a:lnTo>
                <a:lnTo>
                  <a:pt x="12147" y="293110"/>
                </a:lnTo>
                <a:lnTo>
                  <a:pt x="11926" y="268800"/>
                </a:lnTo>
                <a:lnTo>
                  <a:pt x="9774" y="266688"/>
                </a:lnTo>
                <a:close/>
              </a:path>
              <a:path w="29209" h="2150110">
                <a:moveTo>
                  <a:pt x="10120" y="304787"/>
                </a:moveTo>
                <a:lnTo>
                  <a:pt x="4860" y="304834"/>
                </a:lnTo>
                <a:lnTo>
                  <a:pt x="2832" y="306899"/>
                </a:lnTo>
                <a:lnTo>
                  <a:pt x="2771" y="309529"/>
                </a:lnTo>
                <a:lnTo>
                  <a:pt x="2968" y="331296"/>
                </a:lnTo>
                <a:lnTo>
                  <a:pt x="5120" y="333408"/>
                </a:lnTo>
                <a:lnTo>
                  <a:pt x="10380" y="333361"/>
                </a:lnTo>
                <a:lnTo>
                  <a:pt x="12492" y="331209"/>
                </a:lnTo>
                <a:lnTo>
                  <a:pt x="12271" y="306899"/>
                </a:lnTo>
                <a:lnTo>
                  <a:pt x="10120" y="304787"/>
                </a:lnTo>
                <a:close/>
              </a:path>
              <a:path w="29209" h="2150110">
                <a:moveTo>
                  <a:pt x="10467" y="342884"/>
                </a:moveTo>
                <a:lnTo>
                  <a:pt x="5206" y="342933"/>
                </a:lnTo>
                <a:lnTo>
                  <a:pt x="3178" y="344998"/>
                </a:lnTo>
                <a:lnTo>
                  <a:pt x="3116" y="347628"/>
                </a:lnTo>
                <a:lnTo>
                  <a:pt x="3314" y="369394"/>
                </a:lnTo>
                <a:lnTo>
                  <a:pt x="5465" y="371506"/>
                </a:lnTo>
                <a:lnTo>
                  <a:pt x="10726" y="371459"/>
                </a:lnTo>
                <a:lnTo>
                  <a:pt x="12839" y="369307"/>
                </a:lnTo>
                <a:lnTo>
                  <a:pt x="12618" y="344998"/>
                </a:lnTo>
                <a:lnTo>
                  <a:pt x="10467" y="342884"/>
                </a:lnTo>
                <a:close/>
              </a:path>
              <a:path w="29209" h="2150110">
                <a:moveTo>
                  <a:pt x="10813" y="380983"/>
                </a:moveTo>
                <a:lnTo>
                  <a:pt x="5553" y="381031"/>
                </a:lnTo>
                <a:lnTo>
                  <a:pt x="3524" y="383096"/>
                </a:lnTo>
                <a:lnTo>
                  <a:pt x="3463" y="385726"/>
                </a:lnTo>
                <a:lnTo>
                  <a:pt x="3661" y="407492"/>
                </a:lnTo>
                <a:lnTo>
                  <a:pt x="5812" y="409605"/>
                </a:lnTo>
                <a:lnTo>
                  <a:pt x="11072" y="409557"/>
                </a:lnTo>
                <a:lnTo>
                  <a:pt x="13186" y="407405"/>
                </a:lnTo>
                <a:lnTo>
                  <a:pt x="12965" y="383096"/>
                </a:lnTo>
                <a:lnTo>
                  <a:pt x="10813" y="380983"/>
                </a:lnTo>
                <a:close/>
              </a:path>
              <a:path w="29209" h="2150110">
                <a:moveTo>
                  <a:pt x="11159" y="419082"/>
                </a:moveTo>
                <a:lnTo>
                  <a:pt x="5898" y="419130"/>
                </a:lnTo>
                <a:lnTo>
                  <a:pt x="3871" y="421195"/>
                </a:lnTo>
                <a:lnTo>
                  <a:pt x="3810" y="423825"/>
                </a:lnTo>
                <a:lnTo>
                  <a:pt x="4007" y="445590"/>
                </a:lnTo>
                <a:lnTo>
                  <a:pt x="6159" y="447704"/>
                </a:lnTo>
                <a:lnTo>
                  <a:pt x="11419" y="447655"/>
                </a:lnTo>
                <a:lnTo>
                  <a:pt x="13531" y="445504"/>
                </a:lnTo>
                <a:lnTo>
                  <a:pt x="13310" y="421195"/>
                </a:lnTo>
                <a:lnTo>
                  <a:pt x="11159" y="419082"/>
                </a:lnTo>
                <a:close/>
              </a:path>
              <a:path w="29209" h="2150110">
                <a:moveTo>
                  <a:pt x="11505" y="457180"/>
                </a:moveTo>
                <a:lnTo>
                  <a:pt x="6245" y="457227"/>
                </a:lnTo>
                <a:lnTo>
                  <a:pt x="4217" y="459292"/>
                </a:lnTo>
                <a:lnTo>
                  <a:pt x="4155" y="461923"/>
                </a:lnTo>
                <a:lnTo>
                  <a:pt x="4353" y="483689"/>
                </a:lnTo>
                <a:lnTo>
                  <a:pt x="6504" y="485801"/>
                </a:lnTo>
                <a:lnTo>
                  <a:pt x="11765" y="485754"/>
                </a:lnTo>
                <a:lnTo>
                  <a:pt x="13878" y="483603"/>
                </a:lnTo>
                <a:lnTo>
                  <a:pt x="13657" y="459292"/>
                </a:lnTo>
                <a:lnTo>
                  <a:pt x="11505" y="457180"/>
                </a:lnTo>
                <a:close/>
              </a:path>
              <a:path w="29209" h="2150110">
                <a:moveTo>
                  <a:pt x="11851" y="495278"/>
                </a:moveTo>
                <a:lnTo>
                  <a:pt x="6592" y="495326"/>
                </a:lnTo>
                <a:lnTo>
                  <a:pt x="4563" y="497391"/>
                </a:lnTo>
                <a:lnTo>
                  <a:pt x="4502" y="500021"/>
                </a:lnTo>
                <a:lnTo>
                  <a:pt x="4700" y="521788"/>
                </a:lnTo>
                <a:lnTo>
                  <a:pt x="6851" y="523900"/>
                </a:lnTo>
                <a:lnTo>
                  <a:pt x="12111" y="523853"/>
                </a:lnTo>
                <a:lnTo>
                  <a:pt x="14225" y="521700"/>
                </a:lnTo>
                <a:lnTo>
                  <a:pt x="14004" y="497391"/>
                </a:lnTo>
                <a:lnTo>
                  <a:pt x="11851" y="495278"/>
                </a:lnTo>
                <a:close/>
              </a:path>
              <a:path w="29209" h="2150110">
                <a:moveTo>
                  <a:pt x="12198" y="533377"/>
                </a:moveTo>
                <a:lnTo>
                  <a:pt x="6937" y="533425"/>
                </a:lnTo>
                <a:lnTo>
                  <a:pt x="4910" y="535490"/>
                </a:lnTo>
                <a:lnTo>
                  <a:pt x="4848" y="538120"/>
                </a:lnTo>
                <a:lnTo>
                  <a:pt x="5046" y="559885"/>
                </a:lnTo>
                <a:lnTo>
                  <a:pt x="7198" y="561999"/>
                </a:lnTo>
                <a:lnTo>
                  <a:pt x="12458" y="561950"/>
                </a:lnTo>
                <a:lnTo>
                  <a:pt x="14570" y="559799"/>
                </a:lnTo>
                <a:lnTo>
                  <a:pt x="14349" y="535490"/>
                </a:lnTo>
                <a:lnTo>
                  <a:pt x="12198" y="533377"/>
                </a:lnTo>
                <a:close/>
              </a:path>
              <a:path w="29209" h="2150110">
                <a:moveTo>
                  <a:pt x="12544" y="571475"/>
                </a:moveTo>
                <a:lnTo>
                  <a:pt x="7284" y="571524"/>
                </a:lnTo>
                <a:lnTo>
                  <a:pt x="5256" y="573589"/>
                </a:lnTo>
                <a:lnTo>
                  <a:pt x="5194" y="576219"/>
                </a:lnTo>
                <a:lnTo>
                  <a:pt x="5392" y="597984"/>
                </a:lnTo>
                <a:lnTo>
                  <a:pt x="7543" y="600097"/>
                </a:lnTo>
                <a:lnTo>
                  <a:pt x="12803" y="600049"/>
                </a:lnTo>
                <a:lnTo>
                  <a:pt x="14917" y="597898"/>
                </a:lnTo>
                <a:lnTo>
                  <a:pt x="14696" y="573589"/>
                </a:lnTo>
                <a:lnTo>
                  <a:pt x="12544" y="571475"/>
                </a:lnTo>
                <a:close/>
              </a:path>
              <a:path w="29209" h="2150110">
                <a:moveTo>
                  <a:pt x="12890" y="609574"/>
                </a:moveTo>
                <a:lnTo>
                  <a:pt x="7629" y="609621"/>
                </a:lnTo>
                <a:lnTo>
                  <a:pt x="5602" y="611686"/>
                </a:lnTo>
                <a:lnTo>
                  <a:pt x="5541" y="614316"/>
                </a:lnTo>
                <a:lnTo>
                  <a:pt x="5738" y="636083"/>
                </a:lnTo>
                <a:lnTo>
                  <a:pt x="7890" y="638195"/>
                </a:lnTo>
                <a:lnTo>
                  <a:pt x="13150" y="638148"/>
                </a:lnTo>
                <a:lnTo>
                  <a:pt x="15263" y="635996"/>
                </a:lnTo>
                <a:lnTo>
                  <a:pt x="15042" y="611686"/>
                </a:lnTo>
                <a:lnTo>
                  <a:pt x="12890" y="609574"/>
                </a:lnTo>
                <a:close/>
              </a:path>
              <a:path w="29209" h="2150110">
                <a:moveTo>
                  <a:pt x="13236" y="647672"/>
                </a:moveTo>
                <a:lnTo>
                  <a:pt x="7976" y="647720"/>
                </a:lnTo>
                <a:lnTo>
                  <a:pt x="5949" y="649785"/>
                </a:lnTo>
                <a:lnTo>
                  <a:pt x="5887" y="652415"/>
                </a:lnTo>
                <a:lnTo>
                  <a:pt x="6084" y="674182"/>
                </a:lnTo>
                <a:lnTo>
                  <a:pt x="8236" y="676294"/>
                </a:lnTo>
                <a:lnTo>
                  <a:pt x="13497" y="676245"/>
                </a:lnTo>
                <a:lnTo>
                  <a:pt x="15609" y="674094"/>
                </a:lnTo>
                <a:lnTo>
                  <a:pt x="15388" y="649785"/>
                </a:lnTo>
                <a:lnTo>
                  <a:pt x="13236" y="647672"/>
                </a:lnTo>
                <a:close/>
              </a:path>
              <a:path w="29209" h="2150110">
                <a:moveTo>
                  <a:pt x="13583" y="685770"/>
                </a:moveTo>
                <a:lnTo>
                  <a:pt x="8323" y="685819"/>
                </a:lnTo>
                <a:lnTo>
                  <a:pt x="6294" y="687884"/>
                </a:lnTo>
                <a:lnTo>
                  <a:pt x="6233" y="690514"/>
                </a:lnTo>
                <a:lnTo>
                  <a:pt x="6431" y="712279"/>
                </a:lnTo>
                <a:lnTo>
                  <a:pt x="8582" y="714392"/>
                </a:lnTo>
                <a:lnTo>
                  <a:pt x="13842" y="714344"/>
                </a:lnTo>
                <a:lnTo>
                  <a:pt x="15956" y="712193"/>
                </a:lnTo>
                <a:lnTo>
                  <a:pt x="15735" y="687884"/>
                </a:lnTo>
                <a:lnTo>
                  <a:pt x="13583" y="685770"/>
                </a:lnTo>
                <a:close/>
              </a:path>
              <a:path w="29209" h="2150110">
                <a:moveTo>
                  <a:pt x="13929" y="723869"/>
                </a:moveTo>
                <a:lnTo>
                  <a:pt x="8668" y="723917"/>
                </a:lnTo>
                <a:lnTo>
                  <a:pt x="6642" y="725981"/>
                </a:lnTo>
                <a:lnTo>
                  <a:pt x="6579" y="728611"/>
                </a:lnTo>
                <a:lnTo>
                  <a:pt x="6777" y="750378"/>
                </a:lnTo>
                <a:lnTo>
                  <a:pt x="8929" y="752491"/>
                </a:lnTo>
                <a:lnTo>
                  <a:pt x="14189" y="752443"/>
                </a:lnTo>
                <a:lnTo>
                  <a:pt x="16301" y="750291"/>
                </a:lnTo>
                <a:lnTo>
                  <a:pt x="16081" y="725981"/>
                </a:lnTo>
                <a:lnTo>
                  <a:pt x="13929" y="723869"/>
                </a:lnTo>
                <a:close/>
              </a:path>
              <a:path w="29209" h="2150110">
                <a:moveTo>
                  <a:pt x="14275" y="761968"/>
                </a:moveTo>
                <a:lnTo>
                  <a:pt x="9015" y="762015"/>
                </a:lnTo>
                <a:lnTo>
                  <a:pt x="6987" y="764080"/>
                </a:lnTo>
                <a:lnTo>
                  <a:pt x="6925" y="766710"/>
                </a:lnTo>
                <a:lnTo>
                  <a:pt x="7123" y="788476"/>
                </a:lnTo>
                <a:lnTo>
                  <a:pt x="9275" y="790588"/>
                </a:lnTo>
                <a:lnTo>
                  <a:pt x="14536" y="790541"/>
                </a:lnTo>
                <a:lnTo>
                  <a:pt x="16648" y="788390"/>
                </a:lnTo>
                <a:lnTo>
                  <a:pt x="16427" y="764080"/>
                </a:lnTo>
                <a:lnTo>
                  <a:pt x="14275" y="761968"/>
                </a:lnTo>
                <a:close/>
              </a:path>
              <a:path w="29209" h="2150110">
                <a:moveTo>
                  <a:pt x="14622" y="800065"/>
                </a:moveTo>
                <a:lnTo>
                  <a:pt x="9362" y="800113"/>
                </a:lnTo>
                <a:lnTo>
                  <a:pt x="7333" y="802178"/>
                </a:lnTo>
                <a:lnTo>
                  <a:pt x="7272" y="804809"/>
                </a:lnTo>
                <a:lnTo>
                  <a:pt x="7469" y="826574"/>
                </a:lnTo>
                <a:lnTo>
                  <a:pt x="9621" y="828687"/>
                </a:lnTo>
                <a:lnTo>
                  <a:pt x="14881" y="828639"/>
                </a:lnTo>
                <a:lnTo>
                  <a:pt x="16994" y="826488"/>
                </a:lnTo>
                <a:lnTo>
                  <a:pt x="16773" y="802178"/>
                </a:lnTo>
                <a:lnTo>
                  <a:pt x="14622" y="800065"/>
                </a:lnTo>
                <a:close/>
              </a:path>
              <a:path w="29209" h="2150110">
                <a:moveTo>
                  <a:pt x="14967" y="838164"/>
                </a:moveTo>
                <a:lnTo>
                  <a:pt x="9707" y="838212"/>
                </a:lnTo>
                <a:lnTo>
                  <a:pt x="7680" y="840277"/>
                </a:lnTo>
                <a:lnTo>
                  <a:pt x="7618" y="842907"/>
                </a:lnTo>
                <a:lnTo>
                  <a:pt x="7816" y="864673"/>
                </a:lnTo>
                <a:lnTo>
                  <a:pt x="9967" y="866786"/>
                </a:lnTo>
                <a:lnTo>
                  <a:pt x="15228" y="866738"/>
                </a:lnTo>
                <a:lnTo>
                  <a:pt x="17340" y="864586"/>
                </a:lnTo>
                <a:lnTo>
                  <a:pt x="17119" y="840277"/>
                </a:lnTo>
                <a:lnTo>
                  <a:pt x="14967" y="838164"/>
                </a:lnTo>
                <a:close/>
              </a:path>
              <a:path w="29209" h="2150110">
                <a:moveTo>
                  <a:pt x="15314" y="876263"/>
                </a:moveTo>
                <a:lnTo>
                  <a:pt x="10054" y="876310"/>
                </a:lnTo>
                <a:lnTo>
                  <a:pt x="8025" y="878375"/>
                </a:lnTo>
                <a:lnTo>
                  <a:pt x="7964" y="881005"/>
                </a:lnTo>
                <a:lnTo>
                  <a:pt x="8162" y="902771"/>
                </a:lnTo>
                <a:lnTo>
                  <a:pt x="10314" y="904883"/>
                </a:lnTo>
                <a:lnTo>
                  <a:pt x="15575" y="904836"/>
                </a:lnTo>
                <a:lnTo>
                  <a:pt x="17687" y="902685"/>
                </a:lnTo>
                <a:lnTo>
                  <a:pt x="17466" y="878375"/>
                </a:lnTo>
                <a:lnTo>
                  <a:pt x="15314" y="876263"/>
                </a:lnTo>
                <a:close/>
              </a:path>
              <a:path w="29209" h="2150110">
                <a:moveTo>
                  <a:pt x="15661" y="914361"/>
                </a:moveTo>
                <a:lnTo>
                  <a:pt x="10401" y="914408"/>
                </a:lnTo>
                <a:lnTo>
                  <a:pt x="8372" y="916473"/>
                </a:lnTo>
                <a:lnTo>
                  <a:pt x="8310" y="919104"/>
                </a:lnTo>
                <a:lnTo>
                  <a:pt x="8508" y="940870"/>
                </a:lnTo>
                <a:lnTo>
                  <a:pt x="10660" y="942982"/>
                </a:lnTo>
                <a:lnTo>
                  <a:pt x="15920" y="942935"/>
                </a:lnTo>
                <a:lnTo>
                  <a:pt x="18033" y="940782"/>
                </a:lnTo>
                <a:lnTo>
                  <a:pt x="17812" y="916473"/>
                </a:lnTo>
                <a:lnTo>
                  <a:pt x="15661" y="914361"/>
                </a:lnTo>
                <a:close/>
              </a:path>
              <a:path w="29209" h="2150110">
                <a:moveTo>
                  <a:pt x="16006" y="952459"/>
                </a:moveTo>
                <a:lnTo>
                  <a:pt x="10746" y="952507"/>
                </a:lnTo>
                <a:lnTo>
                  <a:pt x="8719" y="954572"/>
                </a:lnTo>
                <a:lnTo>
                  <a:pt x="8657" y="957202"/>
                </a:lnTo>
                <a:lnTo>
                  <a:pt x="8855" y="978968"/>
                </a:lnTo>
                <a:lnTo>
                  <a:pt x="11006" y="981081"/>
                </a:lnTo>
                <a:lnTo>
                  <a:pt x="16267" y="981033"/>
                </a:lnTo>
                <a:lnTo>
                  <a:pt x="18379" y="978881"/>
                </a:lnTo>
                <a:lnTo>
                  <a:pt x="18158" y="954572"/>
                </a:lnTo>
                <a:lnTo>
                  <a:pt x="16006" y="952459"/>
                </a:lnTo>
                <a:close/>
              </a:path>
              <a:path w="29209" h="2150110">
                <a:moveTo>
                  <a:pt x="16353" y="990558"/>
                </a:moveTo>
                <a:lnTo>
                  <a:pt x="11093" y="990606"/>
                </a:lnTo>
                <a:lnTo>
                  <a:pt x="9064" y="992671"/>
                </a:lnTo>
                <a:lnTo>
                  <a:pt x="9003" y="995301"/>
                </a:lnTo>
                <a:lnTo>
                  <a:pt x="9200" y="1017066"/>
                </a:lnTo>
                <a:lnTo>
                  <a:pt x="11352" y="1019180"/>
                </a:lnTo>
                <a:lnTo>
                  <a:pt x="16612" y="1019131"/>
                </a:lnTo>
                <a:lnTo>
                  <a:pt x="18725" y="1016980"/>
                </a:lnTo>
                <a:lnTo>
                  <a:pt x="18504" y="992671"/>
                </a:lnTo>
                <a:lnTo>
                  <a:pt x="16353" y="990558"/>
                </a:lnTo>
                <a:close/>
              </a:path>
              <a:path w="29209" h="2150110">
                <a:moveTo>
                  <a:pt x="16700" y="1028656"/>
                </a:moveTo>
                <a:lnTo>
                  <a:pt x="11439" y="1028703"/>
                </a:lnTo>
                <a:lnTo>
                  <a:pt x="9412" y="1030768"/>
                </a:lnTo>
                <a:lnTo>
                  <a:pt x="9349" y="1033399"/>
                </a:lnTo>
                <a:lnTo>
                  <a:pt x="9547" y="1055165"/>
                </a:lnTo>
                <a:lnTo>
                  <a:pt x="11698" y="1057277"/>
                </a:lnTo>
                <a:lnTo>
                  <a:pt x="16959" y="1057230"/>
                </a:lnTo>
                <a:lnTo>
                  <a:pt x="19072" y="1055079"/>
                </a:lnTo>
                <a:lnTo>
                  <a:pt x="18851" y="1030768"/>
                </a:lnTo>
                <a:lnTo>
                  <a:pt x="16700" y="1028656"/>
                </a:lnTo>
                <a:close/>
              </a:path>
              <a:path w="29209" h="2150110">
                <a:moveTo>
                  <a:pt x="17045" y="1066754"/>
                </a:moveTo>
                <a:lnTo>
                  <a:pt x="11785" y="1066802"/>
                </a:lnTo>
                <a:lnTo>
                  <a:pt x="9758" y="1068867"/>
                </a:lnTo>
                <a:lnTo>
                  <a:pt x="9696" y="1071497"/>
                </a:lnTo>
                <a:lnTo>
                  <a:pt x="9894" y="1093264"/>
                </a:lnTo>
                <a:lnTo>
                  <a:pt x="12045" y="1095376"/>
                </a:lnTo>
                <a:lnTo>
                  <a:pt x="17306" y="1095329"/>
                </a:lnTo>
                <a:lnTo>
                  <a:pt x="19418" y="1093176"/>
                </a:lnTo>
                <a:lnTo>
                  <a:pt x="19197" y="1068867"/>
                </a:lnTo>
                <a:lnTo>
                  <a:pt x="17045" y="1066754"/>
                </a:lnTo>
                <a:close/>
              </a:path>
              <a:path w="29209" h="2150110">
                <a:moveTo>
                  <a:pt x="17392" y="1104853"/>
                </a:moveTo>
                <a:lnTo>
                  <a:pt x="12132" y="1104901"/>
                </a:lnTo>
                <a:lnTo>
                  <a:pt x="10103" y="1106966"/>
                </a:lnTo>
                <a:lnTo>
                  <a:pt x="10041" y="1109596"/>
                </a:lnTo>
                <a:lnTo>
                  <a:pt x="10239" y="1131361"/>
                </a:lnTo>
                <a:lnTo>
                  <a:pt x="12391" y="1133475"/>
                </a:lnTo>
                <a:lnTo>
                  <a:pt x="17651" y="1133426"/>
                </a:lnTo>
                <a:lnTo>
                  <a:pt x="19764" y="1131275"/>
                </a:lnTo>
                <a:lnTo>
                  <a:pt x="19543" y="1106966"/>
                </a:lnTo>
                <a:lnTo>
                  <a:pt x="17392" y="1104853"/>
                </a:lnTo>
                <a:close/>
              </a:path>
              <a:path w="29209" h="2150110">
                <a:moveTo>
                  <a:pt x="17739" y="1142951"/>
                </a:moveTo>
                <a:lnTo>
                  <a:pt x="12478" y="1143000"/>
                </a:lnTo>
                <a:lnTo>
                  <a:pt x="10450" y="1145065"/>
                </a:lnTo>
                <a:lnTo>
                  <a:pt x="10388" y="1147695"/>
                </a:lnTo>
                <a:lnTo>
                  <a:pt x="10586" y="1169460"/>
                </a:lnTo>
                <a:lnTo>
                  <a:pt x="12737" y="1171573"/>
                </a:lnTo>
                <a:lnTo>
                  <a:pt x="17998" y="1171525"/>
                </a:lnTo>
                <a:lnTo>
                  <a:pt x="20111" y="1169374"/>
                </a:lnTo>
                <a:lnTo>
                  <a:pt x="19890" y="1145065"/>
                </a:lnTo>
                <a:lnTo>
                  <a:pt x="17739" y="1142951"/>
                </a:lnTo>
                <a:close/>
              </a:path>
              <a:path w="29209" h="2150110">
                <a:moveTo>
                  <a:pt x="18084" y="1181050"/>
                </a:moveTo>
                <a:lnTo>
                  <a:pt x="12824" y="1181098"/>
                </a:lnTo>
                <a:lnTo>
                  <a:pt x="10796" y="1183163"/>
                </a:lnTo>
                <a:lnTo>
                  <a:pt x="10735" y="1185793"/>
                </a:lnTo>
                <a:lnTo>
                  <a:pt x="10933" y="1207559"/>
                </a:lnTo>
                <a:lnTo>
                  <a:pt x="13084" y="1209672"/>
                </a:lnTo>
                <a:lnTo>
                  <a:pt x="18344" y="1209624"/>
                </a:lnTo>
                <a:lnTo>
                  <a:pt x="20456" y="1207472"/>
                </a:lnTo>
                <a:lnTo>
                  <a:pt x="20235" y="1183163"/>
                </a:lnTo>
                <a:lnTo>
                  <a:pt x="18084" y="1181050"/>
                </a:lnTo>
                <a:close/>
              </a:path>
              <a:path w="29209" h="2150110">
                <a:moveTo>
                  <a:pt x="18431" y="1219149"/>
                </a:moveTo>
                <a:lnTo>
                  <a:pt x="13170" y="1219196"/>
                </a:lnTo>
                <a:lnTo>
                  <a:pt x="11143" y="1221261"/>
                </a:lnTo>
                <a:lnTo>
                  <a:pt x="11080" y="1223891"/>
                </a:lnTo>
                <a:lnTo>
                  <a:pt x="11278" y="1245657"/>
                </a:lnTo>
                <a:lnTo>
                  <a:pt x="13429" y="1247771"/>
                </a:lnTo>
                <a:lnTo>
                  <a:pt x="18690" y="1247722"/>
                </a:lnTo>
                <a:lnTo>
                  <a:pt x="20803" y="1245571"/>
                </a:lnTo>
                <a:lnTo>
                  <a:pt x="20582" y="1221261"/>
                </a:lnTo>
                <a:lnTo>
                  <a:pt x="18431" y="1219149"/>
                </a:lnTo>
                <a:close/>
              </a:path>
              <a:path w="29209" h="2150110">
                <a:moveTo>
                  <a:pt x="18777" y="1257247"/>
                </a:moveTo>
                <a:lnTo>
                  <a:pt x="13517" y="1257294"/>
                </a:lnTo>
                <a:lnTo>
                  <a:pt x="11489" y="1259359"/>
                </a:lnTo>
                <a:lnTo>
                  <a:pt x="11427" y="1261990"/>
                </a:lnTo>
                <a:lnTo>
                  <a:pt x="11625" y="1283756"/>
                </a:lnTo>
                <a:lnTo>
                  <a:pt x="13776" y="1285868"/>
                </a:lnTo>
                <a:lnTo>
                  <a:pt x="19037" y="1285821"/>
                </a:lnTo>
                <a:lnTo>
                  <a:pt x="21150" y="1283670"/>
                </a:lnTo>
                <a:lnTo>
                  <a:pt x="20929" y="1259359"/>
                </a:lnTo>
                <a:lnTo>
                  <a:pt x="18777" y="1257247"/>
                </a:lnTo>
                <a:close/>
              </a:path>
              <a:path w="29209" h="2150110">
                <a:moveTo>
                  <a:pt x="19123" y="1295345"/>
                </a:moveTo>
                <a:lnTo>
                  <a:pt x="13863" y="1295393"/>
                </a:lnTo>
                <a:lnTo>
                  <a:pt x="11835" y="1297458"/>
                </a:lnTo>
                <a:lnTo>
                  <a:pt x="11774" y="1300088"/>
                </a:lnTo>
                <a:lnTo>
                  <a:pt x="11972" y="1321854"/>
                </a:lnTo>
                <a:lnTo>
                  <a:pt x="14123" y="1323967"/>
                </a:lnTo>
                <a:lnTo>
                  <a:pt x="19383" y="1323919"/>
                </a:lnTo>
                <a:lnTo>
                  <a:pt x="21495" y="1321767"/>
                </a:lnTo>
                <a:lnTo>
                  <a:pt x="21274" y="1297458"/>
                </a:lnTo>
                <a:lnTo>
                  <a:pt x="19123" y="1295345"/>
                </a:lnTo>
                <a:close/>
              </a:path>
              <a:path w="29209" h="2150110">
                <a:moveTo>
                  <a:pt x="19470" y="1333444"/>
                </a:moveTo>
                <a:lnTo>
                  <a:pt x="14209" y="1333492"/>
                </a:lnTo>
                <a:lnTo>
                  <a:pt x="12181" y="1335557"/>
                </a:lnTo>
                <a:lnTo>
                  <a:pt x="12119" y="1338187"/>
                </a:lnTo>
                <a:lnTo>
                  <a:pt x="12317" y="1359952"/>
                </a:lnTo>
                <a:lnTo>
                  <a:pt x="14468" y="1362066"/>
                </a:lnTo>
                <a:lnTo>
                  <a:pt x="19729" y="1362017"/>
                </a:lnTo>
                <a:lnTo>
                  <a:pt x="21842" y="1359866"/>
                </a:lnTo>
                <a:lnTo>
                  <a:pt x="21621" y="1335557"/>
                </a:lnTo>
                <a:lnTo>
                  <a:pt x="19470" y="1333444"/>
                </a:lnTo>
                <a:close/>
              </a:path>
              <a:path w="29209" h="2150110">
                <a:moveTo>
                  <a:pt x="19816" y="1371542"/>
                </a:moveTo>
                <a:lnTo>
                  <a:pt x="14556" y="1371591"/>
                </a:lnTo>
                <a:lnTo>
                  <a:pt x="12528" y="1373656"/>
                </a:lnTo>
                <a:lnTo>
                  <a:pt x="12466" y="1376286"/>
                </a:lnTo>
                <a:lnTo>
                  <a:pt x="12664" y="1398051"/>
                </a:lnTo>
                <a:lnTo>
                  <a:pt x="14815" y="1400164"/>
                </a:lnTo>
                <a:lnTo>
                  <a:pt x="20075" y="1400116"/>
                </a:lnTo>
                <a:lnTo>
                  <a:pt x="22189" y="1397965"/>
                </a:lnTo>
                <a:lnTo>
                  <a:pt x="21968" y="1373656"/>
                </a:lnTo>
                <a:lnTo>
                  <a:pt x="19816" y="1371542"/>
                </a:lnTo>
                <a:close/>
              </a:path>
              <a:path w="29209" h="2150110">
                <a:moveTo>
                  <a:pt x="20162" y="1409641"/>
                </a:moveTo>
                <a:lnTo>
                  <a:pt x="14901" y="1409689"/>
                </a:lnTo>
                <a:lnTo>
                  <a:pt x="12875" y="1411753"/>
                </a:lnTo>
                <a:lnTo>
                  <a:pt x="12813" y="1414383"/>
                </a:lnTo>
                <a:lnTo>
                  <a:pt x="13010" y="1436150"/>
                </a:lnTo>
                <a:lnTo>
                  <a:pt x="15162" y="1438263"/>
                </a:lnTo>
                <a:lnTo>
                  <a:pt x="20422" y="1438215"/>
                </a:lnTo>
                <a:lnTo>
                  <a:pt x="22534" y="1436063"/>
                </a:lnTo>
                <a:lnTo>
                  <a:pt x="22313" y="1411753"/>
                </a:lnTo>
                <a:lnTo>
                  <a:pt x="20162" y="1409641"/>
                </a:lnTo>
                <a:close/>
              </a:path>
              <a:path w="29209" h="2150110">
                <a:moveTo>
                  <a:pt x="20508" y="1447740"/>
                </a:moveTo>
                <a:lnTo>
                  <a:pt x="15248" y="1447787"/>
                </a:lnTo>
                <a:lnTo>
                  <a:pt x="13220" y="1449852"/>
                </a:lnTo>
                <a:lnTo>
                  <a:pt x="13158" y="1452482"/>
                </a:lnTo>
                <a:lnTo>
                  <a:pt x="13356" y="1474249"/>
                </a:lnTo>
                <a:lnTo>
                  <a:pt x="15507" y="1476361"/>
                </a:lnTo>
                <a:lnTo>
                  <a:pt x="20768" y="1476314"/>
                </a:lnTo>
                <a:lnTo>
                  <a:pt x="22881" y="1474162"/>
                </a:lnTo>
                <a:lnTo>
                  <a:pt x="22660" y="1449852"/>
                </a:lnTo>
                <a:lnTo>
                  <a:pt x="20508" y="1447740"/>
                </a:lnTo>
                <a:close/>
              </a:path>
              <a:path w="29209" h="2150110">
                <a:moveTo>
                  <a:pt x="20854" y="1485837"/>
                </a:moveTo>
                <a:lnTo>
                  <a:pt x="15595" y="1485886"/>
                </a:lnTo>
                <a:lnTo>
                  <a:pt x="13566" y="1487951"/>
                </a:lnTo>
                <a:lnTo>
                  <a:pt x="13505" y="1490581"/>
                </a:lnTo>
                <a:lnTo>
                  <a:pt x="13703" y="1512347"/>
                </a:lnTo>
                <a:lnTo>
                  <a:pt x="15854" y="1514459"/>
                </a:lnTo>
                <a:lnTo>
                  <a:pt x="21114" y="1514412"/>
                </a:lnTo>
                <a:lnTo>
                  <a:pt x="23228" y="1512260"/>
                </a:lnTo>
                <a:lnTo>
                  <a:pt x="23007" y="1487951"/>
                </a:lnTo>
                <a:lnTo>
                  <a:pt x="20854" y="1485837"/>
                </a:lnTo>
                <a:close/>
              </a:path>
              <a:path w="29209" h="2150110">
                <a:moveTo>
                  <a:pt x="21201" y="1523936"/>
                </a:moveTo>
                <a:lnTo>
                  <a:pt x="15940" y="1523984"/>
                </a:lnTo>
                <a:lnTo>
                  <a:pt x="13913" y="1526049"/>
                </a:lnTo>
                <a:lnTo>
                  <a:pt x="13851" y="1528679"/>
                </a:lnTo>
                <a:lnTo>
                  <a:pt x="14049" y="1550445"/>
                </a:lnTo>
                <a:lnTo>
                  <a:pt x="16201" y="1552558"/>
                </a:lnTo>
                <a:lnTo>
                  <a:pt x="21461" y="1552510"/>
                </a:lnTo>
                <a:lnTo>
                  <a:pt x="23573" y="1550358"/>
                </a:lnTo>
                <a:lnTo>
                  <a:pt x="23352" y="1526049"/>
                </a:lnTo>
                <a:lnTo>
                  <a:pt x="21201" y="1523936"/>
                </a:lnTo>
                <a:close/>
              </a:path>
              <a:path w="29209" h="2150110">
                <a:moveTo>
                  <a:pt x="21547" y="1562035"/>
                </a:moveTo>
                <a:lnTo>
                  <a:pt x="16287" y="1562083"/>
                </a:lnTo>
                <a:lnTo>
                  <a:pt x="14259" y="1564148"/>
                </a:lnTo>
                <a:lnTo>
                  <a:pt x="14197" y="1566778"/>
                </a:lnTo>
                <a:lnTo>
                  <a:pt x="14395" y="1588543"/>
                </a:lnTo>
                <a:lnTo>
                  <a:pt x="16546" y="1590657"/>
                </a:lnTo>
                <a:lnTo>
                  <a:pt x="21806" y="1590608"/>
                </a:lnTo>
                <a:lnTo>
                  <a:pt x="23920" y="1588457"/>
                </a:lnTo>
                <a:lnTo>
                  <a:pt x="23699" y="1564148"/>
                </a:lnTo>
                <a:lnTo>
                  <a:pt x="21547" y="1562035"/>
                </a:lnTo>
                <a:close/>
              </a:path>
              <a:path w="29209" h="2150110">
                <a:moveTo>
                  <a:pt x="21893" y="1600133"/>
                </a:moveTo>
                <a:lnTo>
                  <a:pt x="16632" y="1600182"/>
                </a:lnTo>
                <a:lnTo>
                  <a:pt x="14605" y="1602247"/>
                </a:lnTo>
                <a:lnTo>
                  <a:pt x="14544" y="1604877"/>
                </a:lnTo>
                <a:lnTo>
                  <a:pt x="14741" y="1626642"/>
                </a:lnTo>
                <a:lnTo>
                  <a:pt x="16893" y="1628755"/>
                </a:lnTo>
                <a:lnTo>
                  <a:pt x="22153" y="1628707"/>
                </a:lnTo>
                <a:lnTo>
                  <a:pt x="24266" y="1626556"/>
                </a:lnTo>
                <a:lnTo>
                  <a:pt x="24045" y="1602247"/>
                </a:lnTo>
                <a:lnTo>
                  <a:pt x="21893" y="1600133"/>
                </a:lnTo>
                <a:close/>
              </a:path>
              <a:path w="29209" h="2150110">
                <a:moveTo>
                  <a:pt x="22239" y="1638232"/>
                </a:moveTo>
                <a:lnTo>
                  <a:pt x="16979" y="1638279"/>
                </a:lnTo>
                <a:lnTo>
                  <a:pt x="14952" y="1640344"/>
                </a:lnTo>
                <a:lnTo>
                  <a:pt x="14890" y="1642974"/>
                </a:lnTo>
                <a:lnTo>
                  <a:pt x="15087" y="1664741"/>
                </a:lnTo>
                <a:lnTo>
                  <a:pt x="17239" y="1666853"/>
                </a:lnTo>
                <a:lnTo>
                  <a:pt x="22500" y="1666806"/>
                </a:lnTo>
                <a:lnTo>
                  <a:pt x="24612" y="1664655"/>
                </a:lnTo>
                <a:lnTo>
                  <a:pt x="24391" y="1640344"/>
                </a:lnTo>
                <a:lnTo>
                  <a:pt x="22239" y="1638232"/>
                </a:lnTo>
                <a:close/>
              </a:path>
              <a:path w="29209" h="2150110">
                <a:moveTo>
                  <a:pt x="22586" y="1676330"/>
                </a:moveTo>
                <a:lnTo>
                  <a:pt x="17326" y="1676378"/>
                </a:lnTo>
                <a:lnTo>
                  <a:pt x="15297" y="1678443"/>
                </a:lnTo>
                <a:lnTo>
                  <a:pt x="15236" y="1681073"/>
                </a:lnTo>
                <a:lnTo>
                  <a:pt x="15434" y="1702838"/>
                </a:lnTo>
                <a:lnTo>
                  <a:pt x="17585" y="1704952"/>
                </a:lnTo>
                <a:lnTo>
                  <a:pt x="22845" y="1704903"/>
                </a:lnTo>
                <a:lnTo>
                  <a:pt x="24959" y="1702752"/>
                </a:lnTo>
                <a:lnTo>
                  <a:pt x="24738" y="1678443"/>
                </a:lnTo>
                <a:lnTo>
                  <a:pt x="22586" y="1676330"/>
                </a:lnTo>
                <a:close/>
              </a:path>
              <a:path w="29209" h="2150110">
                <a:moveTo>
                  <a:pt x="22932" y="1714428"/>
                </a:moveTo>
                <a:lnTo>
                  <a:pt x="17671" y="1714477"/>
                </a:lnTo>
                <a:lnTo>
                  <a:pt x="15644" y="1716542"/>
                </a:lnTo>
                <a:lnTo>
                  <a:pt x="15582" y="1719172"/>
                </a:lnTo>
                <a:lnTo>
                  <a:pt x="15780" y="1740937"/>
                </a:lnTo>
                <a:lnTo>
                  <a:pt x="17932" y="1743050"/>
                </a:lnTo>
                <a:lnTo>
                  <a:pt x="23192" y="1743002"/>
                </a:lnTo>
                <a:lnTo>
                  <a:pt x="25304" y="1740851"/>
                </a:lnTo>
                <a:lnTo>
                  <a:pt x="25084" y="1716542"/>
                </a:lnTo>
                <a:lnTo>
                  <a:pt x="22932" y="1714428"/>
                </a:lnTo>
                <a:close/>
              </a:path>
              <a:path w="29209" h="2150110">
                <a:moveTo>
                  <a:pt x="23278" y="1752527"/>
                </a:moveTo>
                <a:lnTo>
                  <a:pt x="18018" y="1752574"/>
                </a:lnTo>
                <a:lnTo>
                  <a:pt x="15991" y="1754639"/>
                </a:lnTo>
                <a:lnTo>
                  <a:pt x="15928" y="1757269"/>
                </a:lnTo>
                <a:lnTo>
                  <a:pt x="16126" y="1779036"/>
                </a:lnTo>
                <a:lnTo>
                  <a:pt x="18278" y="1781149"/>
                </a:lnTo>
                <a:lnTo>
                  <a:pt x="23539" y="1781101"/>
                </a:lnTo>
                <a:lnTo>
                  <a:pt x="25651" y="1778949"/>
                </a:lnTo>
                <a:lnTo>
                  <a:pt x="25430" y="1754639"/>
                </a:lnTo>
                <a:lnTo>
                  <a:pt x="23278" y="1752527"/>
                </a:lnTo>
                <a:close/>
              </a:path>
              <a:path w="29209" h="2150110">
                <a:moveTo>
                  <a:pt x="23625" y="1790626"/>
                </a:moveTo>
                <a:lnTo>
                  <a:pt x="18365" y="1790673"/>
                </a:lnTo>
                <a:lnTo>
                  <a:pt x="16336" y="1792738"/>
                </a:lnTo>
                <a:lnTo>
                  <a:pt x="16275" y="1795368"/>
                </a:lnTo>
                <a:lnTo>
                  <a:pt x="16472" y="1817135"/>
                </a:lnTo>
                <a:lnTo>
                  <a:pt x="18624" y="1819247"/>
                </a:lnTo>
                <a:lnTo>
                  <a:pt x="23884" y="1819200"/>
                </a:lnTo>
                <a:lnTo>
                  <a:pt x="25997" y="1817048"/>
                </a:lnTo>
                <a:lnTo>
                  <a:pt x="25776" y="1792738"/>
                </a:lnTo>
                <a:lnTo>
                  <a:pt x="23625" y="1790626"/>
                </a:lnTo>
                <a:close/>
              </a:path>
              <a:path w="29209" h="2150110">
                <a:moveTo>
                  <a:pt x="23970" y="1828723"/>
                </a:moveTo>
                <a:lnTo>
                  <a:pt x="18710" y="1828772"/>
                </a:lnTo>
                <a:lnTo>
                  <a:pt x="16683" y="1830837"/>
                </a:lnTo>
                <a:lnTo>
                  <a:pt x="16621" y="1833467"/>
                </a:lnTo>
                <a:lnTo>
                  <a:pt x="16819" y="1855232"/>
                </a:lnTo>
                <a:lnTo>
                  <a:pt x="18970" y="1857345"/>
                </a:lnTo>
                <a:lnTo>
                  <a:pt x="24231" y="1857297"/>
                </a:lnTo>
                <a:lnTo>
                  <a:pt x="26343" y="1855146"/>
                </a:lnTo>
                <a:lnTo>
                  <a:pt x="26122" y="1830837"/>
                </a:lnTo>
                <a:lnTo>
                  <a:pt x="23970" y="1828723"/>
                </a:lnTo>
                <a:close/>
              </a:path>
              <a:path w="29209" h="2150110">
                <a:moveTo>
                  <a:pt x="24317" y="1866822"/>
                </a:moveTo>
                <a:lnTo>
                  <a:pt x="19057" y="1866870"/>
                </a:lnTo>
                <a:lnTo>
                  <a:pt x="17028" y="1868935"/>
                </a:lnTo>
                <a:lnTo>
                  <a:pt x="16967" y="1871565"/>
                </a:lnTo>
                <a:lnTo>
                  <a:pt x="17165" y="1893331"/>
                </a:lnTo>
                <a:lnTo>
                  <a:pt x="19317" y="1895444"/>
                </a:lnTo>
                <a:lnTo>
                  <a:pt x="24576" y="1895396"/>
                </a:lnTo>
                <a:lnTo>
                  <a:pt x="26690" y="1893244"/>
                </a:lnTo>
                <a:lnTo>
                  <a:pt x="26469" y="1868935"/>
                </a:lnTo>
                <a:lnTo>
                  <a:pt x="24317" y="1866822"/>
                </a:lnTo>
                <a:close/>
              </a:path>
              <a:path w="29209" h="2150110">
                <a:moveTo>
                  <a:pt x="24664" y="1904921"/>
                </a:moveTo>
                <a:lnTo>
                  <a:pt x="19404" y="1904968"/>
                </a:lnTo>
                <a:lnTo>
                  <a:pt x="17375" y="1907033"/>
                </a:lnTo>
                <a:lnTo>
                  <a:pt x="17313" y="1909663"/>
                </a:lnTo>
                <a:lnTo>
                  <a:pt x="17511" y="1931429"/>
                </a:lnTo>
                <a:lnTo>
                  <a:pt x="19663" y="1933541"/>
                </a:lnTo>
                <a:lnTo>
                  <a:pt x="24923" y="1933494"/>
                </a:lnTo>
                <a:lnTo>
                  <a:pt x="27036" y="1931343"/>
                </a:lnTo>
                <a:lnTo>
                  <a:pt x="26815" y="1907033"/>
                </a:lnTo>
                <a:lnTo>
                  <a:pt x="24664" y="1904921"/>
                </a:lnTo>
                <a:close/>
              </a:path>
              <a:path w="29209" h="2150110">
                <a:moveTo>
                  <a:pt x="25009" y="1943018"/>
                </a:moveTo>
                <a:lnTo>
                  <a:pt x="19749" y="1943066"/>
                </a:lnTo>
                <a:lnTo>
                  <a:pt x="17722" y="1945131"/>
                </a:lnTo>
                <a:lnTo>
                  <a:pt x="17660" y="1947762"/>
                </a:lnTo>
                <a:lnTo>
                  <a:pt x="17858" y="1969528"/>
                </a:lnTo>
                <a:lnTo>
                  <a:pt x="20009" y="1971640"/>
                </a:lnTo>
                <a:lnTo>
                  <a:pt x="25270" y="1971592"/>
                </a:lnTo>
                <a:lnTo>
                  <a:pt x="27382" y="1969441"/>
                </a:lnTo>
                <a:lnTo>
                  <a:pt x="27161" y="1945131"/>
                </a:lnTo>
                <a:lnTo>
                  <a:pt x="25009" y="1943018"/>
                </a:lnTo>
                <a:close/>
              </a:path>
              <a:path w="29209" h="2150110">
                <a:moveTo>
                  <a:pt x="25356" y="1981117"/>
                </a:moveTo>
                <a:lnTo>
                  <a:pt x="20096" y="1981165"/>
                </a:lnTo>
                <a:lnTo>
                  <a:pt x="18067" y="1983230"/>
                </a:lnTo>
                <a:lnTo>
                  <a:pt x="18006" y="1985860"/>
                </a:lnTo>
                <a:lnTo>
                  <a:pt x="18203" y="2007626"/>
                </a:lnTo>
                <a:lnTo>
                  <a:pt x="20355" y="2009739"/>
                </a:lnTo>
                <a:lnTo>
                  <a:pt x="25615" y="2009691"/>
                </a:lnTo>
                <a:lnTo>
                  <a:pt x="27728" y="2007539"/>
                </a:lnTo>
                <a:lnTo>
                  <a:pt x="27507" y="1983230"/>
                </a:lnTo>
                <a:lnTo>
                  <a:pt x="25356" y="1981117"/>
                </a:lnTo>
                <a:close/>
              </a:path>
              <a:path w="29209" h="2150110">
                <a:moveTo>
                  <a:pt x="25703" y="2019216"/>
                </a:moveTo>
                <a:lnTo>
                  <a:pt x="20442" y="2019264"/>
                </a:lnTo>
                <a:lnTo>
                  <a:pt x="18414" y="2021329"/>
                </a:lnTo>
                <a:lnTo>
                  <a:pt x="18352" y="2023958"/>
                </a:lnTo>
                <a:lnTo>
                  <a:pt x="18550" y="2045724"/>
                </a:lnTo>
                <a:lnTo>
                  <a:pt x="20702" y="2047838"/>
                </a:lnTo>
                <a:lnTo>
                  <a:pt x="25962" y="2047789"/>
                </a:lnTo>
                <a:lnTo>
                  <a:pt x="28075" y="2045638"/>
                </a:lnTo>
                <a:lnTo>
                  <a:pt x="27854" y="2021329"/>
                </a:lnTo>
                <a:lnTo>
                  <a:pt x="25703" y="2019216"/>
                </a:lnTo>
                <a:close/>
              </a:path>
              <a:path w="29209" h="2150110">
                <a:moveTo>
                  <a:pt x="26048" y="2057314"/>
                </a:moveTo>
                <a:lnTo>
                  <a:pt x="20788" y="2057361"/>
                </a:lnTo>
                <a:lnTo>
                  <a:pt x="18761" y="2059426"/>
                </a:lnTo>
                <a:lnTo>
                  <a:pt x="18699" y="2062057"/>
                </a:lnTo>
                <a:lnTo>
                  <a:pt x="18897" y="2083823"/>
                </a:lnTo>
                <a:lnTo>
                  <a:pt x="21048" y="2085935"/>
                </a:lnTo>
                <a:lnTo>
                  <a:pt x="26309" y="2085888"/>
                </a:lnTo>
                <a:lnTo>
                  <a:pt x="28421" y="2083737"/>
                </a:lnTo>
                <a:lnTo>
                  <a:pt x="28200" y="2059426"/>
                </a:lnTo>
                <a:lnTo>
                  <a:pt x="26048" y="2057314"/>
                </a:lnTo>
                <a:close/>
              </a:path>
              <a:path w="29209" h="2150110">
                <a:moveTo>
                  <a:pt x="26395" y="2095412"/>
                </a:moveTo>
                <a:lnTo>
                  <a:pt x="21135" y="2095460"/>
                </a:lnTo>
                <a:lnTo>
                  <a:pt x="19106" y="2097525"/>
                </a:lnTo>
                <a:lnTo>
                  <a:pt x="19044" y="2100155"/>
                </a:lnTo>
                <a:lnTo>
                  <a:pt x="19242" y="2121921"/>
                </a:lnTo>
                <a:lnTo>
                  <a:pt x="21394" y="2124034"/>
                </a:lnTo>
                <a:lnTo>
                  <a:pt x="26654" y="2123986"/>
                </a:lnTo>
                <a:lnTo>
                  <a:pt x="28767" y="2121834"/>
                </a:lnTo>
                <a:lnTo>
                  <a:pt x="28546" y="2097525"/>
                </a:lnTo>
                <a:lnTo>
                  <a:pt x="26395" y="2095412"/>
                </a:lnTo>
                <a:close/>
              </a:path>
              <a:path w="29209" h="2150110">
                <a:moveTo>
                  <a:pt x="26742" y="2133511"/>
                </a:moveTo>
                <a:lnTo>
                  <a:pt x="21481" y="2133559"/>
                </a:lnTo>
                <a:lnTo>
                  <a:pt x="19453" y="2135624"/>
                </a:lnTo>
                <a:lnTo>
                  <a:pt x="19477" y="2147666"/>
                </a:lnTo>
                <a:lnTo>
                  <a:pt x="21629" y="2149779"/>
                </a:lnTo>
                <a:lnTo>
                  <a:pt x="26889" y="2149731"/>
                </a:lnTo>
                <a:lnTo>
                  <a:pt x="28916" y="2147666"/>
                </a:lnTo>
                <a:lnTo>
                  <a:pt x="28893" y="2135624"/>
                </a:lnTo>
                <a:lnTo>
                  <a:pt x="26742" y="213351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494219" y="5744971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微软雅黑"/>
                <a:cs typeface="微软雅黑"/>
              </a:rPr>
              <a:t>银行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302531" y="5738876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微软雅黑"/>
                <a:cs typeface="微软雅黑"/>
              </a:rPr>
              <a:t>证券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548024" y="3004651"/>
            <a:ext cx="2091055" cy="396240"/>
          </a:xfrm>
          <a:custGeom>
            <a:avLst/>
            <a:gdLst/>
            <a:ahLst/>
            <a:cxnLst/>
            <a:rect l="l" t="t" r="r" b="b"/>
            <a:pathLst>
              <a:path w="2091054" h="396239">
                <a:moveTo>
                  <a:pt x="2065256" y="0"/>
                </a:moveTo>
                <a:lnTo>
                  <a:pt x="25170" y="0"/>
                </a:lnTo>
                <a:lnTo>
                  <a:pt x="15372" y="1977"/>
                </a:lnTo>
                <a:lnTo>
                  <a:pt x="7372" y="7372"/>
                </a:lnTo>
                <a:lnTo>
                  <a:pt x="1977" y="15372"/>
                </a:lnTo>
                <a:lnTo>
                  <a:pt x="0" y="25170"/>
                </a:lnTo>
                <a:lnTo>
                  <a:pt x="0" y="370829"/>
                </a:lnTo>
                <a:lnTo>
                  <a:pt x="1977" y="380627"/>
                </a:lnTo>
                <a:lnTo>
                  <a:pt x="7372" y="388627"/>
                </a:lnTo>
                <a:lnTo>
                  <a:pt x="15372" y="394022"/>
                </a:lnTo>
                <a:lnTo>
                  <a:pt x="25170" y="395999"/>
                </a:lnTo>
                <a:lnTo>
                  <a:pt x="2065256" y="395999"/>
                </a:lnTo>
                <a:lnTo>
                  <a:pt x="2075053" y="394022"/>
                </a:lnTo>
                <a:lnTo>
                  <a:pt x="2083054" y="388627"/>
                </a:lnTo>
                <a:lnTo>
                  <a:pt x="2088448" y="380627"/>
                </a:lnTo>
                <a:lnTo>
                  <a:pt x="2090426" y="370829"/>
                </a:lnTo>
                <a:lnTo>
                  <a:pt x="2090426" y="25170"/>
                </a:lnTo>
                <a:lnTo>
                  <a:pt x="2088448" y="15372"/>
                </a:lnTo>
                <a:lnTo>
                  <a:pt x="2083054" y="7372"/>
                </a:lnTo>
                <a:lnTo>
                  <a:pt x="2075053" y="1977"/>
                </a:lnTo>
                <a:lnTo>
                  <a:pt x="2065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548024" y="3004651"/>
            <a:ext cx="2091055" cy="396240"/>
          </a:xfrm>
          <a:custGeom>
            <a:avLst/>
            <a:gdLst/>
            <a:ahLst/>
            <a:cxnLst/>
            <a:rect l="l" t="t" r="r" b="b"/>
            <a:pathLst>
              <a:path w="2091054" h="396239">
                <a:moveTo>
                  <a:pt x="0" y="25170"/>
                </a:moveTo>
                <a:lnTo>
                  <a:pt x="1977" y="15372"/>
                </a:lnTo>
                <a:lnTo>
                  <a:pt x="7372" y="7372"/>
                </a:lnTo>
                <a:lnTo>
                  <a:pt x="15372" y="1978"/>
                </a:lnTo>
                <a:lnTo>
                  <a:pt x="25170" y="0"/>
                </a:lnTo>
                <a:lnTo>
                  <a:pt x="2065257" y="0"/>
                </a:lnTo>
                <a:lnTo>
                  <a:pt x="2075054" y="1978"/>
                </a:lnTo>
                <a:lnTo>
                  <a:pt x="2083054" y="7372"/>
                </a:lnTo>
                <a:lnTo>
                  <a:pt x="2088449" y="15372"/>
                </a:lnTo>
                <a:lnTo>
                  <a:pt x="2090427" y="25170"/>
                </a:lnTo>
                <a:lnTo>
                  <a:pt x="2090427" y="370829"/>
                </a:lnTo>
                <a:lnTo>
                  <a:pt x="2088449" y="380627"/>
                </a:lnTo>
                <a:lnTo>
                  <a:pt x="2083054" y="388627"/>
                </a:lnTo>
                <a:lnTo>
                  <a:pt x="2075054" y="394022"/>
                </a:lnTo>
                <a:lnTo>
                  <a:pt x="2065257" y="396000"/>
                </a:lnTo>
                <a:lnTo>
                  <a:pt x="25170" y="396000"/>
                </a:lnTo>
                <a:lnTo>
                  <a:pt x="15372" y="394022"/>
                </a:lnTo>
                <a:lnTo>
                  <a:pt x="7372" y="388627"/>
                </a:lnTo>
                <a:lnTo>
                  <a:pt x="1977" y="380627"/>
                </a:lnTo>
                <a:lnTo>
                  <a:pt x="0" y="370829"/>
                </a:lnTo>
                <a:lnTo>
                  <a:pt x="0" y="25170"/>
                </a:lnTo>
                <a:close/>
              </a:path>
            </a:pathLst>
          </a:custGeom>
          <a:ln w="952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4275737" y="3087115"/>
            <a:ext cx="635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微软雅黑"/>
                <a:cs typeface="微软雅黑"/>
              </a:rPr>
              <a:t>金元证劵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548024" y="4067397"/>
            <a:ext cx="2091055" cy="396240"/>
          </a:xfrm>
          <a:custGeom>
            <a:avLst/>
            <a:gdLst/>
            <a:ahLst/>
            <a:cxnLst/>
            <a:rect l="l" t="t" r="r" b="b"/>
            <a:pathLst>
              <a:path w="2091054" h="396239">
                <a:moveTo>
                  <a:pt x="2065256" y="0"/>
                </a:moveTo>
                <a:lnTo>
                  <a:pt x="25170" y="0"/>
                </a:lnTo>
                <a:lnTo>
                  <a:pt x="15372" y="1977"/>
                </a:lnTo>
                <a:lnTo>
                  <a:pt x="7372" y="7372"/>
                </a:lnTo>
                <a:lnTo>
                  <a:pt x="1977" y="15372"/>
                </a:lnTo>
                <a:lnTo>
                  <a:pt x="0" y="25170"/>
                </a:lnTo>
                <a:lnTo>
                  <a:pt x="0" y="370829"/>
                </a:lnTo>
                <a:lnTo>
                  <a:pt x="1977" y="380627"/>
                </a:lnTo>
                <a:lnTo>
                  <a:pt x="7372" y="388627"/>
                </a:lnTo>
                <a:lnTo>
                  <a:pt x="15372" y="394022"/>
                </a:lnTo>
                <a:lnTo>
                  <a:pt x="25170" y="395999"/>
                </a:lnTo>
                <a:lnTo>
                  <a:pt x="2065256" y="395999"/>
                </a:lnTo>
                <a:lnTo>
                  <a:pt x="2075053" y="394022"/>
                </a:lnTo>
                <a:lnTo>
                  <a:pt x="2083054" y="388627"/>
                </a:lnTo>
                <a:lnTo>
                  <a:pt x="2088448" y="380627"/>
                </a:lnTo>
                <a:lnTo>
                  <a:pt x="2090426" y="370829"/>
                </a:lnTo>
                <a:lnTo>
                  <a:pt x="2090426" y="25170"/>
                </a:lnTo>
                <a:lnTo>
                  <a:pt x="2088448" y="15372"/>
                </a:lnTo>
                <a:lnTo>
                  <a:pt x="2083054" y="7372"/>
                </a:lnTo>
                <a:lnTo>
                  <a:pt x="2075053" y="1977"/>
                </a:lnTo>
                <a:lnTo>
                  <a:pt x="2065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548024" y="4067397"/>
            <a:ext cx="2091055" cy="396240"/>
          </a:xfrm>
          <a:custGeom>
            <a:avLst/>
            <a:gdLst/>
            <a:ahLst/>
            <a:cxnLst/>
            <a:rect l="l" t="t" r="r" b="b"/>
            <a:pathLst>
              <a:path w="2091054" h="396239">
                <a:moveTo>
                  <a:pt x="0" y="25170"/>
                </a:moveTo>
                <a:lnTo>
                  <a:pt x="1977" y="15372"/>
                </a:lnTo>
                <a:lnTo>
                  <a:pt x="7372" y="7372"/>
                </a:lnTo>
                <a:lnTo>
                  <a:pt x="15372" y="1978"/>
                </a:lnTo>
                <a:lnTo>
                  <a:pt x="25170" y="0"/>
                </a:lnTo>
                <a:lnTo>
                  <a:pt x="2065257" y="0"/>
                </a:lnTo>
                <a:lnTo>
                  <a:pt x="2075054" y="1978"/>
                </a:lnTo>
                <a:lnTo>
                  <a:pt x="2083054" y="7372"/>
                </a:lnTo>
                <a:lnTo>
                  <a:pt x="2088449" y="15372"/>
                </a:lnTo>
                <a:lnTo>
                  <a:pt x="2090427" y="25170"/>
                </a:lnTo>
                <a:lnTo>
                  <a:pt x="2090427" y="370829"/>
                </a:lnTo>
                <a:lnTo>
                  <a:pt x="2088449" y="380627"/>
                </a:lnTo>
                <a:lnTo>
                  <a:pt x="2083054" y="388627"/>
                </a:lnTo>
                <a:lnTo>
                  <a:pt x="2075054" y="394022"/>
                </a:lnTo>
                <a:lnTo>
                  <a:pt x="2065257" y="396000"/>
                </a:lnTo>
                <a:lnTo>
                  <a:pt x="25170" y="396000"/>
                </a:lnTo>
                <a:lnTo>
                  <a:pt x="15372" y="394022"/>
                </a:lnTo>
                <a:lnTo>
                  <a:pt x="7372" y="388627"/>
                </a:lnTo>
                <a:lnTo>
                  <a:pt x="1977" y="380627"/>
                </a:lnTo>
                <a:lnTo>
                  <a:pt x="0" y="370829"/>
                </a:lnTo>
                <a:lnTo>
                  <a:pt x="0" y="25170"/>
                </a:lnTo>
                <a:close/>
              </a:path>
            </a:pathLst>
          </a:custGeom>
          <a:ln w="952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4275737" y="4147820"/>
            <a:ext cx="635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微软雅黑"/>
                <a:cs typeface="微软雅黑"/>
              </a:rPr>
              <a:t>长城证券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548024" y="4598770"/>
            <a:ext cx="2091055" cy="396240"/>
          </a:xfrm>
          <a:custGeom>
            <a:avLst/>
            <a:gdLst/>
            <a:ahLst/>
            <a:cxnLst/>
            <a:rect l="l" t="t" r="r" b="b"/>
            <a:pathLst>
              <a:path w="2091054" h="396239">
                <a:moveTo>
                  <a:pt x="2065256" y="0"/>
                </a:moveTo>
                <a:lnTo>
                  <a:pt x="25170" y="0"/>
                </a:lnTo>
                <a:lnTo>
                  <a:pt x="15372" y="1977"/>
                </a:lnTo>
                <a:lnTo>
                  <a:pt x="7372" y="7372"/>
                </a:lnTo>
                <a:lnTo>
                  <a:pt x="1977" y="15372"/>
                </a:lnTo>
                <a:lnTo>
                  <a:pt x="0" y="25170"/>
                </a:lnTo>
                <a:lnTo>
                  <a:pt x="0" y="370829"/>
                </a:lnTo>
                <a:lnTo>
                  <a:pt x="1977" y="380626"/>
                </a:lnTo>
                <a:lnTo>
                  <a:pt x="7372" y="388627"/>
                </a:lnTo>
                <a:lnTo>
                  <a:pt x="15372" y="394021"/>
                </a:lnTo>
                <a:lnTo>
                  <a:pt x="25170" y="395999"/>
                </a:lnTo>
                <a:lnTo>
                  <a:pt x="2065256" y="395999"/>
                </a:lnTo>
                <a:lnTo>
                  <a:pt x="2075053" y="394021"/>
                </a:lnTo>
                <a:lnTo>
                  <a:pt x="2083054" y="388627"/>
                </a:lnTo>
                <a:lnTo>
                  <a:pt x="2088448" y="380626"/>
                </a:lnTo>
                <a:lnTo>
                  <a:pt x="2090426" y="370829"/>
                </a:lnTo>
                <a:lnTo>
                  <a:pt x="2090426" y="25170"/>
                </a:lnTo>
                <a:lnTo>
                  <a:pt x="2088448" y="15372"/>
                </a:lnTo>
                <a:lnTo>
                  <a:pt x="2083054" y="7372"/>
                </a:lnTo>
                <a:lnTo>
                  <a:pt x="2075053" y="1977"/>
                </a:lnTo>
                <a:lnTo>
                  <a:pt x="2065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548024" y="4598770"/>
            <a:ext cx="2091055" cy="396240"/>
          </a:xfrm>
          <a:custGeom>
            <a:avLst/>
            <a:gdLst/>
            <a:ahLst/>
            <a:cxnLst/>
            <a:rect l="l" t="t" r="r" b="b"/>
            <a:pathLst>
              <a:path w="2091054" h="396239">
                <a:moveTo>
                  <a:pt x="0" y="25170"/>
                </a:moveTo>
                <a:lnTo>
                  <a:pt x="1977" y="15372"/>
                </a:lnTo>
                <a:lnTo>
                  <a:pt x="7372" y="7372"/>
                </a:lnTo>
                <a:lnTo>
                  <a:pt x="15372" y="1978"/>
                </a:lnTo>
                <a:lnTo>
                  <a:pt x="25170" y="0"/>
                </a:lnTo>
                <a:lnTo>
                  <a:pt x="2065257" y="0"/>
                </a:lnTo>
                <a:lnTo>
                  <a:pt x="2075054" y="1978"/>
                </a:lnTo>
                <a:lnTo>
                  <a:pt x="2083054" y="7372"/>
                </a:lnTo>
                <a:lnTo>
                  <a:pt x="2088449" y="15372"/>
                </a:lnTo>
                <a:lnTo>
                  <a:pt x="2090427" y="25170"/>
                </a:lnTo>
                <a:lnTo>
                  <a:pt x="2090427" y="370829"/>
                </a:lnTo>
                <a:lnTo>
                  <a:pt x="2088449" y="380627"/>
                </a:lnTo>
                <a:lnTo>
                  <a:pt x="2083054" y="388627"/>
                </a:lnTo>
                <a:lnTo>
                  <a:pt x="2075054" y="394022"/>
                </a:lnTo>
                <a:lnTo>
                  <a:pt x="2065257" y="396000"/>
                </a:lnTo>
                <a:lnTo>
                  <a:pt x="25170" y="396000"/>
                </a:lnTo>
                <a:lnTo>
                  <a:pt x="15372" y="394022"/>
                </a:lnTo>
                <a:lnTo>
                  <a:pt x="7372" y="388627"/>
                </a:lnTo>
                <a:lnTo>
                  <a:pt x="1977" y="380627"/>
                </a:lnTo>
                <a:lnTo>
                  <a:pt x="0" y="370829"/>
                </a:lnTo>
                <a:lnTo>
                  <a:pt x="0" y="25170"/>
                </a:lnTo>
                <a:close/>
              </a:path>
            </a:pathLst>
          </a:custGeom>
          <a:ln w="952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4275737" y="4681220"/>
            <a:ext cx="635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微软雅黑"/>
                <a:cs typeface="微软雅黑"/>
              </a:rPr>
              <a:t>海通证券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548024" y="3536024"/>
            <a:ext cx="2091055" cy="396240"/>
          </a:xfrm>
          <a:custGeom>
            <a:avLst/>
            <a:gdLst/>
            <a:ahLst/>
            <a:cxnLst/>
            <a:rect l="l" t="t" r="r" b="b"/>
            <a:pathLst>
              <a:path w="2091054" h="396239">
                <a:moveTo>
                  <a:pt x="2065257" y="0"/>
                </a:moveTo>
                <a:lnTo>
                  <a:pt x="25170" y="0"/>
                </a:lnTo>
                <a:lnTo>
                  <a:pt x="15373" y="1977"/>
                </a:lnTo>
                <a:lnTo>
                  <a:pt x="7372" y="7372"/>
                </a:lnTo>
                <a:lnTo>
                  <a:pt x="1978" y="15372"/>
                </a:lnTo>
                <a:lnTo>
                  <a:pt x="0" y="25170"/>
                </a:lnTo>
                <a:lnTo>
                  <a:pt x="0" y="370829"/>
                </a:lnTo>
                <a:lnTo>
                  <a:pt x="1978" y="380627"/>
                </a:lnTo>
                <a:lnTo>
                  <a:pt x="7372" y="388627"/>
                </a:lnTo>
                <a:lnTo>
                  <a:pt x="15373" y="394022"/>
                </a:lnTo>
                <a:lnTo>
                  <a:pt x="25170" y="395999"/>
                </a:lnTo>
                <a:lnTo>
                  <a:pt x="2065257" y="395999"/>
                </a:lnTo>
                <a:lnTo>
                  <a:pt x="2075054" y="394022"/>
                </a:lnTo>
                <a:lnTo>
                  <a:pt x="2083055" y="388627"/>
                </a:lnTo>
                <a:lnTo>
                  <a:pt x="2088449" y="380627"/>
                </a:lnTo>
                <a:lnTo>
                  <a:pt x="2090427" y="370829"/>
                </a:lnTo>
                <a:lnTo>
                  <a:pt x="2090427" y="25170"/>
                </a:lnTo>
                <a:lnTo>
                  <a:pt x="2088449" y="15372"/>
                </a:lnTo>
                <a:lnTo>
                  <a:pt x="2083055" y="7372"/>
                </a:lnTo>
                <a:lnTo>
                  <a:pt x="2075054" y="1977"/>
                </a:lnTo>
                <a:lnTo>
                  <a:pt x="20652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548024" y="3536024"/>
            <a:ext cx="2091055" cy="396240"/>
          </a:xfrm>
          <a:custGeom>
            <a:avLst/>
            <a:gdLst/>
            <a:ahLst/>
            <a:cxnLst/>
            <a:rect l="l" t="t" r="r" b="b"/>
            <a:pathLst>
              <a:path w="2091054" h="396239">
                <a:moveTo>
                  <a:pt x="0" y="25170"/>
                </a:moveTo>
                <a:lnTo>
                  <a:pt x="1977" y="15372"/>
                </a:lnTo>
                <a:lnTo>
                  <a:pt x="7372" y="7372"/>
                </a:lnTo>
                <a:lnTo>
                  <a:pt x="15372" y="1978"/>
                </a:lnTo>
                <a:lnTo>
                  <a:pt x="25170" y="0"/>
                </a:lnTo>
                <a:lnTo>
                  <a:pt x="2065257" y="0"/>
                </a:lnTo>
                <a:lnTo>
                  <a:pt x="2075054" y="1978"/>
                </a:lnTo>
                <a:lnTo>
                  <a:pt x="2083054" y="7372"/>
                </a:lnTo>
                <a:lnTo>
                  <a:pt x="2088449" y="15372"/>
                </a:lnTo>
                <a:lnTo>
                  <a:pt x="2090427" y="25170"/>
                </a:lnTo>
                <a:lnTo>
                  <a:pt x="2090427" y="370829"/>
                </a:lnTo>
                <a:lnTo>
                  <a:pt x="2088449" y="380627"/>
                </a:lnTo>
                <a:lnTo>
                  <a:pt x="2083054" y="388627"/>
                </a:lnTo>
                <a:lnTo>
                  <a:pt x="2075054" y="394022"/>
                </a:lnTo>
                <a:lnTo>
                  <a:pt x="2065257" y="396000"/>
                </a:lnTo>
                <a:lnTo>
                  <a:pt x="25170" y="396000"/>
                </a:lnTo>
                <a:lnTo>
                  <a:pt x="15372" y="394022"/>
                </a:lnTo>
                <a:lnTo>
                  <a:pt x="7372" y="388627"/>
                </a:lnTo>
                <a:lnTo>
                  <a:pt x="1977" y="380627"/>
                </a:lnTo>
                <a:lnTo>
                  <a:pt x="0" y="370829"/>
                </a:lnTo>
                <a:lnTo>
                  <a:pt x="0" y="25170"/>
                </a:lnTo>
                <a:close/>
              </a:path>
            </a:pathLst>
          </a:custGeom>
          <a:ln w="952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4275738" y="3617467"/>
            <a:ext cx="635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微软雅黑"/>
                <a:cs typeface="微软雅黑"/>
              </a:rPr>
              <a:t>招商证券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548024" y="1422302"/>
            <a:ext cx="2091055" cy="396240"/>
          </a:xfrm>
          <a:custGeom>
            <a:avLst/>
            <a:gdLst/>
            <a:ahLst/>
            <a:cxnLst/>
            <a:rect l="l" t="t" r="r" b="b"/>
            <a:pathLst>
              <a:path w="2091054" h="396239">
                <a:moveTo>
                  <a:pt x="2065256" y="0"/>
                </a:moveTo>
                <a:lnTo>
                  <a:pt x="25170" y="0"/>
                </a:lnTo>
                <a:lnTo>
                  <a:pt x="15372" y="1977"/>
                </a:lnTo>
                <a:lnTo>
                  <a:pt x="7372" y="7372"/>
                </a:lnTo>
                <a:lnTo>
                  <a:pt x="1977" y="15372"/>
                </a:lnTo>
                <a:lnTo>
                  <a:pt x="0" y="25170"/>
                </a:lnTo>
                <a:lnTo>
                  <a:pt x="0" y="370829"/>
                </a:lnTo>
                <a:lnTo>
                  <a:pt x="1977" y="380627"/>
                </a:lnTo>
                <a:lnTo>
                  <a:pt x="7372" y="388627"/>
                </a:lnTo>
                <a:lnTo>
                  <a:pt x="15372" y="394022"/>
                </a:lnTo>
                <a:lnTo>
                  <a:pt x="25170" y="395999"/>
                </a:lnTo>
                <a:lnTo>
                  <a:pt x="2065256" y="395999"/>
                </a:lnTo>
                <a:lnTo>
                  <a:pt x="2075053" y="394022"/>
                </a:lnTo>
                <a:lnTo>
                  <a:pt x="2083054" y="388627"/>
                </a:lnTo>
                <a:lnTo>
                  <a:pt x="2088448" y="380627"/>
                </a:lnTo>
                <a:lnTo>
                  <a:pt x="2090426" y="370829"/>
                </a:lnTo>
                <a:lnTo>
                  <a:pt x="2090426" y="25170"/>
                </a:lnTo>
                <a:lnTo>
                  <a:pt x="2088448" y="15372"/>
                </a:lnTo>
                <a:lnTo>
                  <a:pt x="2083054" y="7372"/>
                </a:lnTo>
                <a:lnTo>
                  <a:pt x="2075053" y="1977"/>
                </a:lnTo>
                <a:lnTo>
                  <a:pt x="2065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548024" y="1422302"/>
            <a:ext cx="2091055" cy="396240"/>
          </a:xfrm>
          <a:custGeom>
            <a:avLst/>
            <a:gdLst/>
            <a:ahLst/>
            <a:cxnLst/>
            <a:rect l="l" t="t" r="r" b="b"/>
            <a:pathLst>
              <a:path w="2091054" h="396239">
                <a:moveTo>
                  <a:pt x="0" y="25170"/>
                </a:moveTo>
                <a:lnTo>
                  <a:pt x="1977" y="15372"/>
                </a:lnTo>
                <a:lnTo>
                  <a:pt x="7372" y="7372"/>
                </a:lnTo>
                <a:lnTo>
                  <a:pt x="15372" y="1978"/>
                </a:lnTo>
                <a:lnTo>
                  <a:pt x="25170" y="0"/>
                </a:lnTo>
                <a:lnTo>
                  <a:pt x="2065257" y="0"/>
                </a:lnTo>
                <a:lnTo>
                  <a:pt x="2075054" y="1978"/>
                </a:lnTo>
                <a:lnTo>
                  <a:pt x="2083054" y="7372"/>
                </a:lnTo>
                <a:lnTo>
                  <a:pt x="2088449" y="15372"/>
                </a:lnTo>
                <a:lnTo>
                  <a:pt x="2090427" y="25170"/>
                </a:lnTo>
                <a:lnTo>
                  <a:pt x="2090427" y="370829"/>
                </a:lnTo>
                <a:lnTo>
                  <a:pt x="2088449" y="380627"/>
                </a:lnTo>
                <a:lnTo>
                  <a:pt x="2083054" y="388627"/>
                </a:lnTo>
                <a:lnTo>
                  <a:pt x="2075054" y="394022"/>
                </a:lnTo>
                <a:lnTo>
                  <a:pt x="2065257" y="396000"/>
                </a:lnTo>
                <a:lnTo>
                  <a:pt x="25170" y="396000"/>
                </a:lnTo>
                <a:lnTo>
                  <a:pt x="15372" y="394022"/>
                </a:lnTo>
                <a:lnTo>
                  <a:pt x="7372" y="388627"/>
                </a:lnTo>
                <a:lnTo>
                  <a:pt x="1977" y="380627"/>
                </a:lnTo>
                <a:lnTo>
                  <a:pt x="0" y="370829"/>
                </a:lnTo>
                <a:lnTo>
                  <a:pt x="0" y="25170"/>
                </a:lnTo>
                <a:close/>
              </a:path>
            </a:pathLst>
          </a:custGeom>
          <a:ln w="952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4275737" y="1502155"/>
            <a:ext cx="635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微软雅黑"/>
                <a:cs typeface="微软雅黑"/>
              </a:rPr>
              <a:t>国信证券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548024" y="1953675"/>
            <a:ext cx="2091055" cy="396240"/>
          </a:xfrm>
          <a:custGeom>
            <a:avLst/>
            <a:gdLst/>
            <a:ahLst/>
            <a:cxnLst/>
            <a:rect l="l" t="t" r="r" b="b"/>
            <a:pathLst>
              <a:path w="2091054" h="396239">
                <a:moveTo>
                  <a:pt x="2065256" y="0"/>
                </a:moveTo>
                <a:lnTo>
                  <a:pt x="25170" y="0"/>
                </a:lnTo>
                <a:lnTo>
                  <a:pt x="15372" y="1977"/>
                </a:lnTo>
                <a:lnTo>
                  <a:pt x="7372" y="7372"/>
                </a:lnTo>
                <a:lnTo>
                  <a:pt x="1977" y="15372"/>
                </a:lnTo>
                <a:lnTo>
                  <a:pt x="0" y="25170"/>
                </a:lnTo>
                <a:lnTo>
                  <a:pt x="0" y="370829"/>
                </a:lnTo>
                <a:lnTo>
                  <a:pt x="1977" y="380626"/>
                </a:lnTo>
                <a:lnTo>
                  <a:pt x="7372" y="388627"/>
                </a:lnTo>
                <a:lnTo>
                  <a:pt x="15372" y="394021"/>
                </a:lnTo>
                <a:lnTo>
                  <a:pt x="25170" y="395999"/>
                </a:lnTo>
                <a:lnTo>
                  <a:pt x="2065256" y="395999"/>
                </a:lnTo>
                <a:lnTo>
                  <a:pt x="2075053" y="394021"/>
                </a:lnTo>
                <a:lnTo>
                  <a:pt x="2083054" y="388627"/>
                </a:lnTo>
                <a:lnTo>
                  <a:pt x="2088448" y="380626"/>
                </a:lnTo>
                <a:lnTo>
                  <a:pt x="2090426" y="370829"/>
                </a:lnTo>
                <a:lnTo>
                  <a:pt x="2090426" y="25170"/>
                </a:lnTo>
                <a:lnTo>
                  <a:pt x="2088448" y="15372"/>
                </a:lnTo>
                <a:lnTo>
                  <a:pt x="2083054" y="7372"/>
                </a:lnTo>
                <a:lnTo>
                  <a:pt x="2075053" y="1977"/>
                </a:lnTo>
                <a:lnTo>
                  <a:pt x="2065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548024" y="1953675"/>
            <a:ext cx="2091055" cy="396240"/>
          </a:xfrm>
          <a:custGeom>
            <a:avLst/>
            <a:gdLst/>
            <a:ahLst/>
            <a:cxnLst/>
            <a:rect l="l" t="t" r="r" b="b"/>
            <a:pathLst>
              <a:path w="2091054" h="396239">
                <a:moveTo>
                  <a:pt x="0" y="25170"/>
                </a:moveTo>
                <a:lnTo>
                  <a:pt x="1977" y="15372"/>
                </a:lnTo>
                <a:lnTo>
                  <a:pt x="7372" y="7372"/>
                </a:lnTo>
                <a:lnTo>
                  <a:pt x="15372" y="1978"/>
                </a:lnTo>
                <a:lnTo>
                  <a:pt x="25170" y="0"/>
                </a:lnTo>
                <a:lnTo>
                  <a:pt x="2065257" y="0"/>
                </a:lnTo>
                <a:lnTo>
                  <a:pt x="2075054" y="1978"/>
                </a:lnTo>
                <a:lnTo>
                  <a:pt x="2083054" y="7372"/>
                </a:lnTo>
                <a:lnTo>
                  <a:pt x="2088449" y="15372"/>
                </a:lnTo>
                <a:lnTo>
                  <a:pt x="2090427" y="25170"/>
                </a:lnTo>
                <a:lnTo>
                  <a:pt x="2090427" y="370829"/>
                </a:lnTo>
                <a:lnTo>
                  <a:pt x="2088449" y="380627"/>
                </a:lnTo>
                <a:lnTo>
                  <a:pt x="2083054" y="388627"/>
                </a:lnTo>
                <a:lnTo>
                  <a:pt x="2075054" y="394022"/>
                </a:lnTo>
                <a:lnTo>
                  <a:pt x="2065257" y="396000"/>
                </a:lnTo>
                <a:lnTo>
                  <a:pt x="25170" y="396000"/>
                </a:lnTo>
                <a:lnTo>
                  <a:pt x="15372" y="394022"/>
                </a:lnTo>
                <a:lnTo>
                  <a:pt x="7372" y="388627"/>
                </a:lnTo>
                <a:lnTo>
                  <a:pt x="1977" y="380627"/>
                </a:lnTo>
                <a:lnTo>
                  <a:pt x="0" y="370829"/>
                </a:lnTo>
                <a:lnTo>
                  <a:pt x="0" y="25170"/>
                </a:lnTo>
                <a:close/>
              </a:path>
            </a:pathLst>
          </a:custGeom>
          <a:ln w="952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4275737" y="2035555"/>
            <a:ext cx="635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微软雅黑"/>
                <a:cs typeface="微软雅黑"/>
              </a:rPr>
              <a:t>财通证劵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548024" y="2485048"/>
            <a:ext cx="2091055" cy="396240"/>
          </a:xfrm>
          <a:custGeom>
            <a:avLst/>
            <a:gdLst/>
            <a:ahLst/>
            <a:cxnLst/>
            <a:rect l="l" t="t" r="r" b="b"/>
            <a:pathLst>
              <a:path w="2091054" h="396239">
                <a:moveTo>
                  <a:pt x="2065256" y="0"/>
                </a:moveTo>
                <a:lnTo>
                  <a:pt x="25170" y="0"/>
                </a:lnTo>
                <a:lnTo>
                  <a:pt x="15372" y="1977"/>
                </a:lnTo>
                <a:lnTo>
                  <a:pt x="7372" y="7372"/>
                </a:lnTo>
                <a:lnTo>
                  <a:pt x="1977" y="15372"/>
                </a:lnTo>
                <a:lnTo>
                  <a:pt x="0" y="25170"/>
                </a:lnTo>
                <a:lnTo>
                  <a:pt x="0" y="370829"/>
                </a:lnTo>
                <a:lnTo>
                  <a:pt x="1977" y="380626"/>
                </a:lnTo>
                <a:lnTo>
                  <a:pt x="7372" y="388627"/>
                </a:lnTo>
                <a:lnTo>
                  <a:pt x="15372" y="394021"/>
                </a:lnTo>
                <a:lnTo>
                  <a:pt x="25170" y="395999"/>
                </a:lnTo>
                <a:lnTo>
                  <a:pt x="2065256" y="395999"/>
                </a:lnTo>
                <a:lnTo>
                  <a:pt x="2075053" y="394021"/>
                </a:lnTo>
                <a:lnTo>
                  <a:pt x="2083054" y="388627"/>
                </a:lnTo>
                <a:lnTo>
                  <a:pt x="2088448" y="380626"/>
                </a:lnTo>
                <a:lnTo>
                  <a:pt x="2090426" y="370829"/>
                </a:lnTo>
                <a:lnTo>
                  <a:pt x="2090426" y="25170"/>
                </a:lnTo>
                <a:lnTo>
                  <a:pt x="2088448" y="15372"/>
                </a:lnTo>
                <a:lnTo>
                  <a:pt x="2083054" y="7372"/>
                </a:lnTo>
                <a:lnTo>
                  <a:pt x="2075053" y="1977"/>
                </a:lnTo>
                <a:lnTo>
                  <a:pt x="2065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548024" y="2485048"/>
            <a:ext cx="2091055" cy="396240"/>
          </a:xfrm>
          <a:custGeom>
            <a:avLst/>
            <a:gdLst/>
            <a:ahLst/>
            <a:cxnLst/>
            <a:rect l="l" t="t" r="r" b="b"/>
            <a:pathLst>
              <a:path w="2091054" h="396239">
                <a:moveTo>
                  <a:pt x="0" y="25170"/>
                </a:moveTo>
                <a:lnTo>
                  <a:pt x="1977" y="15372"/>
                </a:lnTo>
                <a:lnTo>
                  <a:pt x="7372" y="7372"/>
                </a:lnTo>
                <a:lnTo>
                  <a:pt x="15372" y="1978"/>
                </a:lnTo>
                <a:lnTo>
                  <a:pt x="25170" y="0"/>
                </a:lnTo>
                <a:lnTo>
                  <a:pt x="2065257" y="0"/>
                </a:lnTo>
                <a:lnTo>
                  <a:pt x="2075054" y="1978"/>
                </a:lnTo>
                <a:lnTo>
                  <a:pt x="2083054" y="7372"/>
                </a:lnTo>
                <a:lnTo>
                  <a:pt x="2088449" y="15372"/>
                </a:lnTo>
                <a:lnTo>
                  <a:pt x="2090427" y="25170"/>
                </a:lnTo>
                <a:lnTo>
                  <a:pt x="2090427" y="370829"/>
                </a:lnTo>
                <a:lnTo>
                  <a:pt x="2088449" y="380627"/>
                </a:lnTo>
                <a:lnTo>
                  <a:pt x="2083054" y="388627"/>
                </a:lnTo>
                <a:lnTo>
                  <a:pt x="2075054" y="394022"/>
                </a:lnTo>
                <a:lnTo>
                  <a:pt x="2065257" y="396000"/>
                </a:lnTo>
                <a:lnTo>
                  <a:pt x="25170" y="396000"/>
                </a:lnTo>
                <a:lnTo>
                  <a:pt x="15372" y="394022"/>
                </a:lnTo>
                <a:lnTo>
                  <a:pt x="7372" y="388627"/>
                </a:lnTo>
                <a:lnTo>
                  <a:pt x="1977" y="380627"/>
                </a:lnTo>
                <a:lnTo>
                  <a:pt x="0" y="370829"/>
                </a:lnTo>
                <a:lnTo>
                  <a:pt x="0" y="25170"/>
                </a:lnTo>
                <a:close/>
              </a:path>
            </a:pathLst>
          </a:custGeom>
          <a:ln w="952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4275737" y="2565908"/>
            <a:ext cx="635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微软雅黑"/>
                <a:cs typeface="微软雅黑"/>
              </a:rPr>
              <a:t>国海证券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7594000" y="2486282"/>
            <a:ext cx="33020" cy="2581275"/>
          </a:xfrm>
          <a:custGeom>
            <a:avLst/>
            <a:gdLst/>
            <a:ahLst/>
            <a:cxnLst/>
            <a:rect l="l" t="t" r="r" b="b"/>
            <a:pathLst>
              <a:path w="33020" h="2581275">
                <a:moveTo>
                  <a:pt x="7350" y="0"/>
                </a:moveTo>
                <a:lnTo>
                  <a:pt x="2090" y="46"/>
                </a:lnTo>
                <a:lnTo>
                  <a:pt x="60" y="2113"/>
                </a:lnTo>
                <a:lnTo>
                  <a:pt x="0" y="4743"/>
                </a:lnTo>
                <a:lnTo>
                  <a:pt x="195" y="26508"/>
                </a:lnTo>
                <a:lnTo>
                  <a:pt x="2346" y="28620"/>
                </a:lnTo>
                <a:lnTo>
                  <a:pt x="7607" y="28573"/>
                </a:lnTo>
                <a:lnTo>
                  <a:pt x="9720" y="26422"/>
                </a:lnTo>
                <a:lnTo>
                  <a:pt x="9502" y="2113"/>
                </a:lnTo>
                <a:lnTo>
                  <a:pt x="7350" y="0"/>
                </a:lnTo>
                <a:close/>
              </a:path>
              <a:path w="33020" h="2581275">
                <a:moveTo>
                  <a:pt x="7692" y="38098"/>
                </a:moveTo>
                <a:lnTo>
                  <a:pt x="2432" y="38145"/>
                </a:lnTo>
                <a:lnTo>
                  <a:pt x="402" y="40212"/>
                </a:lnTo>
                <a:lnTo>
                  <a:pt x="341" y="42842"/>
                </a:lnTo>
                <a:lnTo>
                  <a:pt x="537" y="64606"/>
                </a:lnTo>
                <a:lnTo>
                  <a:pt x="2688" y="66719"/>
                </a:lnTo>
                <a:lnTo>
                  <a:pt x="7948" y="66672"/>
                </a:lnTo>
                <a:lnTo>
                  <a:pt x="10062" y="64521"/>
                </a:lnTo>
                <a:lnTo>
                  <a:pt x="9843" y="40212"/>
                </a:lnTo>
                <a:lnTo>
                  <a:pt x="7692" y="38098"/>
                </a:lnTo>
                <a:close/>
              </a:path>
              <a:path w="33020" h="2581275">
                <a:moveTo>
                  <a:pt x="8035" y="76197"/>
                </a:moveTo>
                <a:lnTo>
                  <a:pt x="2774" y="76244"/>
                </a:lnTo>
                <a:lnTo>
                  <a:pt x="746" y="78309"/>
                </a:lnTo>
                <a:lnTo>
                  <a:pt x="684" y="80939"/>
                </a:lnTo>
                <a:lnTo>
                  <a:pt x="880" y="102704"/>
                </a:lnTo>
                <a:lnTo>
                  <a:pt x="3031" y="104818"/>
                </a:lnTo>
                <a:lnTo>
                  <a:pt x="8291" y="104771"/>
                </a:lnTo>
                <a:lnTo>
                  <a:pt x="10405" y="102619"/>
                </a:lnTo>
                <a:lnTo>
                  <a:pt x="10186" y="78309"/>
                </a:lnTo>
                <a:lnTo>
                  <a:pt x="8035" y="76197"/>
                </a:lnTo>
                <a:close/>
              </a:path>
              <a:path w="33020" h="2581275">
                <a:moveTo>
                  <a:pt x="8376" y="114296"/>
                </a:moveTo>
                <a:lnTo>
                  <a:pt x="3116" y="114343"/>
                </a:lnTo>
                <a:lnTo>
                  <a:pt x="1088" y="116408"/>
                </a:lnTo>
                <a:lnTo>
                  <a:pt x="1026" y="119038"/>
                </a:lnTo>
                <a:lnTo>
                  <a:pt x="1221" y="140803"/>
                </a:lnTo>
                <a:lnTo>
                  <a:pt x="3373" y="142916"/>
                </a:lnTo>
                <a:lnTo>
                  <a:pt x="8633" y="142869"/>
                </a:lnTo>
                <a:lnTo>
                  <a:pt x="10746" y="140718"/>
                </a:lnTo>
                <a:lnTo>
                  <a:pt x="10528" y="116408"/>
                </a:lnTo>
                <a:lnTo>
                  <a:pt x="8376" y="114296"/>
                </a:lnTo>
                <a:close/>
              </a:path>
              <a:path w="33020" h="2581275">
                <a:moveTo>
                  <a:pt x="8719" y="152393"/>
                </a:moveTo>
                <a:lnTo>
                  <a:pt x="3459" y="152440"/>
                </a:lnTo>
                <a:lnTo>
                  <a:pt x="1429" y="154506"/>
                </a:lnTo>
                <a:lnTo>
                  <a:pt x="1369" y="157137"/>
                </a:lnTo>
                <a:lnTo>
                  <a:pt x="1564" y="178902"/>
                </a:lnTo>
                <a:lnTo>
                  <a:pt x="3716" y="181015"/>
                </a:lnTo>
                <a:lnTo>
                  <a:pt x="8976" y="180967"/>
                </a:lnTo>
                <a:lnTo>
                  <a:pt x="11089" y="178815"/>
                </a:lnTo>
                <a:lnTo>
                  <a:pt x="10871" y="154506"/>
                </a:lnTo>
                <a:lnTo>
                  <a:pt x="8719" y="152393"/>
                </a:lnTo>
                <a:close/>
              </a:path>
              <a:path w="33020" h="2581275">
                <a:moveTo>
                  <a:pt x="9061" y="190492"/>
                </a:moveTo>
                <a:lnTo>
                  <a:pt x="3801" y="190539"/>
                </a:lnTo>
                <a:lnTo>
                  <a:pt x="1771" y="192605"/>
                </a:lnTo>
                <a:lnTo>
                  <a:pt x="1710" y="195235"/>
                </a:lnTo>
                <a:lnTo>
                  <a:pt x="1906" y="217001"/>
                </a:lnTo>
                <a:lnTo>
                  <a:pt x="4057" y="219113"/>
                </a:lnTo>
                <a:lnTo>
                  <a:pt x="9317" y="219066"/>
                </a:lnTo>
                <a:lnTo>
                  <a:pt x="11431" y="216914"/>
                </a:lnTo>
                <a:lnTo>
                  <a:pt x="11212" y="192605"/>
                </a:lnTo>
                <a:lnTo>
                  <a:pt x="9061" y="190492"/>
                </a:lnTo>
                <a:close/>
              </a:path>
              <a:path w="33020" h="2581275">
                <a:moveTo>
                  <a:pt x="9404" y="228591"/>
                </a:moveTo>
                <a:lnTo>
                  <a:pt x="4144" y="228638"/>
                </a:lnTo>
                <a:lnTo>
                  <a:pt x="2114" y="230704"/>
                </a:lnTo>
                <a:lnTo>
                  <a:pt x="2053" y="233334"/>
                </a:lnTo>
                <a:lnTo>
                  <a:pt x="2249" y="255098"/>
                </a:lnTo>
                <a:lnTo>
                  <a:pt x="4400" y="257211"/>
                </a:lnTo>
                <a:lnTo>
                  <a:pt x="9660" y="257164"/>
                </a:lnTo>
                <a:lnTo>
                  <a:pt x="11774" y="255013"/>
                </a:lnTo>
                <a:lnTo>
                  <a:pt x="11555" y="230704"/>
                </a:lnTo>
                <a:lnTo>
                  <a:pt x="9404" y="228591"/>
                </a:lnTo>
                <a:close/>
              </a:path>
              <a:path w="33020" h="2581275">
                <a:moveTo>
                  <a:pt x="9745" y="266689"/>
                </a:moveTo>
                <a:lnTo>
                  <a:pt x="4485" y="266736"/>
                </a:lnTo>
                <a:lnTo>
                  <a:pt x="2457" y="268801"/>
                </a:lnTo>
                <a:lnTo>
                  <a:pt x="2395" y="271432"/>
                </a:lnTo>
                <a:lnTo>
                  <a:pt x="2590" y="293197"/>
                </a:lnTo>
                <a:lnTo>
                  <a:pt x="4742" y="295310"/>
                </a:lnTo>
                <a:lnTo>
                  <a:pt x="10002" y="295263"/>
                </a:lnTo>
                <a:lnTo>
                  <a:pt x="12115" y="293112"/>
                </a:lnTo>
                <a:lnTo>
                  <a:pt x="11897" y="268801"/>
                </a:lnTo>
                <a:lnTo>
                  <a:pt x="9745" y="266689"/>
                </a:lnTo>
                <a:close/>
              </a:path>
              <a:path w="33020" h="2581275">
                <a:moveTo>
                  <a:pt x="10088" y="304787"/>
                </a:moveTo>
                <a:lnTo>
                  <a:pt x="4828" y="304835"/>
                </a:lnTo>
                <a:lnTo>
                  <a:pt x="2800" y="306900"/>
                </a:lnTo>
                <a:lnTo>
                  <a:pt x="2738" y="309530"/>
                </a:lnTo>
                <a:lnTo>
                  <a:pt x="2933" y="331296"/>
                </a:lnTo>
                <a:lnTo>
                  <a:pt x="5085" y="333409"/>
                </a:lnTo>
                <a:lnTo>
                  <a:pt x="10345" y="333362"/>
                </a:lnTo>
                <a:lnTo>
                  <a:pt x="12457" y="331210"/>
                </a:lnTo>
                <a:lnTo>
                  <a:pt x="12240" y="306900"/>
                </a:lnTo>
                <a:lnTo>
                  <a:pt x="10088" y="304787"/>
                </a:lnTo>
                <a:close/>
              </a:path>
              <a:path w="33020" h="2581275">
                <a:moveTo>
                  <a:pt x="10430" y="342886"/>
                </a:moveTo>
                <a:lnTo>
                  <a:pt x="5170" y="342933"/>
                </a:lnTo>
                <a:lnTo>
                  <a:pt x="3140" y="344999"/>
                </a:lnTo>
                <a:lnTo>
                  <a:pt x="3079" y="347629"/>
                </a:lnTo>
                <a:lnTo>
                  <a:pt x="3275" y="369394"/>
                </a:lnTo>
                <a:lnTo>
                  <a:pt x="5426" y="371508"/>
                </a:lnTo>
                <a:lnTo>
                  <a:pt x="10687" y="371459"/>
                </a:lnTo>
                <a:lnTo>
                  <a:pt x="12800" y="369308"/>
                </a:lnTo>
                <a:lnTo>
                  <a:pt x="12581" y="344999"/>
                </a:lnTo>
                <a:lnTo>
                  <a:pt x="10430" y="342886"/>
                </a:lnTo>
                <a:close/>
              </a:path>
              <a:path w="33020" h="2581275">
                <a:moveTo>
                  <a:pt x="10773" y="380984"/>
                </a:moveTo>
                <a:lnTo>
                  <a:pt x="5513" y="381031"/>
                </a:lnTo>
                <a:lnTo>
                  <a:pt x="3483" y="383098"/>
                </a:lnTo>
                <a:lnTo>
                  <a:pt x="3422" y="385728"/>
                </a:lnTo>
                <a:lnTo>
                  <a:pt x="3618" y="407493"/>
                </a:lnTo>
                <a:lnTo>
                  <a:pt x="5769" y="409605"/>
                </a:lnTo>
                <a:lnTo>
                  <a:pt x="11029" y="409558"/>
                </a:lnTo>
                <a:lnTo>
                  <a:pt x="13141" y="407407"/>
                </a:lnTo>
                <a:lnTo>
                  <a:pt x="12924" y="383098"/>
                </a:lnTo>
                <a:lnTo>
                  <a:pt x="10773" y="380984"/>
                </a:lnTo>
                <a:close/>
              </a:path>
              <a:path w="33020" h="2581275">
                <a:moveTo>
                  <a:pt x="11115" y="419083"/>
                </a:moveTo>
                <a:lnTo>
                  <a:pt x="5854" y="419130"/>
                </a:lnTo>
                <a:lnTo>
                  <a:pt x="3824" y="421196"/>
                </a:lnTo>
                <a:lnTo>
                  <a:pt x="3764" y="423826"/>
                </a:lnTo>
                <a:lnTo>
                  <a:pt x="3959" y="445590"/>
                </a:lnTo>
                <a:lnTo>
                  <a:pt x="6111" y="447704"/>
                </a:lnTo>
                <a:lnTo>
                  <a:pt x="11371" y="447657"/>
                </a:lnTo>
                <a:lnTo>
                  <a:pt x="13484" y="445505"/>
                </a:lnTo>
                <a:lnTo>
                  <a:pt x="13266" y="421196"/>
                </a:lnTo>
                <a:lnTo>
                  <a:pt x="11115" y="419083"/>
                </a:lnTo>
                <a:close/>
              </a:path>
              <a:path w="33020" h="2581275">
                <a:moveTo>
                  <a:pt x="11457" y="457182"/>
                </a:moveTo>
                <a:lnTo>
                  <a:pt x="6197" y="457229"/>
                </a:lnTo>
                <a:lnTo>
                  <a:pt x="4169" y="459294"/>
                </a:lnTo>
                <a:lnTo>
                  <a:pt x="4107" y="461924"/>
                </a:lnTo>
                <a:lnTo>
                  <a:pt x="4302" y="483689"/>
                </a:lnTo>
                <a:lnTo>
                  <a:pt x="6454" y="485802"/>
                </a:lnTo>
                <a:lnTo>
                  <a:pt x="11714" y="485755"/>
                </a:lnTo>
                <a:lnTo>
                  <a:pt x="13826" y="483604"/>
                </a:lnTo>
                <a:lnTo>
                  <a:pt x="13608" y="459294"/>
                </a:lnTo>
                <a:lnTo>
                  <a:pt x="11457" y="457182"/>
                </a:lnTo>
                <a:close/>
              </a:path>
              <a:path w="33020" h="2581275">
                <a:moveTo>
                  <a:pt x="11799" y="495279"/>
                </a:moveTo>
                <a:lnTo>
                  <a:pt x="6539" y="495327"/>
                </a:lnTo>
                <a:lnTo>
                  <a:pt x="4509" y="497392"/>
                </a:lnTo>
                <a:lnTo>
                  <a:pt x="4448" y="500023"/>
                </a:lnTo>
                <a:lnTo>
                  <a:pt x="4644" y="521788"/>
                </a:lnTo>
                <a:lnTo>
                  <a:pt x="6795" y="523901"/>
                </a:lnTo>
                <a:lnTo>
                  <a:pt x="12056" y="523853"/>
                </a:lnTo>
                <a:lnTo>
                  <a:pt x="14169" y="521702"/>
                </a:lnTo>
                <a:lnTo>
                  <a:pt x="13950" y="497392"/>
                </a:lnTo>
                <a:lnTo>
                  <a:pt x="11799" y="495279"/>
                </a:lnTo>
                <a:close/>
              </a:path>
              <a:path w="33020" h="2581275">
                <a:moveTo>
                  <a:pt x="12142" y="533378"/>
                </a:moveTo>
                <a:lnTo>
                  <a:pt x="6882" y="533425"/>
                </a:lnTo>
                <a:lnTo>
                  <a:pt x="4852" y="535491"/>
                </a:lnTo>
                <a:lnTo>
                  <a:pt x="4791" y="538121"/>
                </a:lnTo>
                <a:lnTo>
                  <a:pt x="4987" y="559887"/>
                </a:lnTo>
                <a:lnTo>
                  <a:pt x="7138" y="561999"/>
                </a:lnTo>
                <a:lnTo>
                  <a:pt x="12399" y="561952"/>
                </a:lnTo>
                <a:lnTo>
                  <a:pt x="14511" y="559800"/>
                </a:lnTo>
                <a:lnTo>
                  <a:pt x="14292" y="535491"/>
                </a:lnTo>
                <a:lnTo>
                  <a:pt x="12142" y="533378"/>
                </a:lnTo>
                <a:close/>
              </a:path>
              <a:path w="33020" h="2581275">
                <a:moveTo>
                  <a:pt x="12484" y="571477"/>
                </a:moveTo>
                <a:lnTo>
                  <a:pt x="7223" y="571524"/>
                </a:lnTo>
                <a:lnTo>
                  <a:pt x="5194" y="573590"/>
                </a:lnTo>
                <a:lnTo>
                  <a:pt x="5133" y="576220"/>
                </a:lnTo>
                <a:lnTo>
                  <a:pt x="5328" y="597984"/>
                </a:lnTo>
                <a:lnTo>
                  <a:pt x="7480" y="600097"/>
                </a:lnTo>
                <a:lnTo>
                  <a:pt x="12740" y="600050"/>
                </a:lnTo>
                <a:lnTo>
                  <a:pt x="14853" y="597899"/>
                </a:lnTo>
                <a:lnTo>
                  <a:pt x="14635" y="573590"/>
                </a:lnTo>
                <a:lnTo>
                  <a:pt x="12484" y="571477"/>
                </a:lnTo>
                <a:close/>
              </a:path>
              <a:path w="33020" h="2581275">
                <a:moveTo>
                  <a:pt x="12825" y="609575"/>
                </a:moveTo>
                <a:lnTo>
                  <a:pt x="7566" y="609622"/>
                </a:lnTo>
                <a:lnTo>
                  <a:pt x="5536" y="611689"/>
                </a:lnTo>
                <a:lnTo>
                  <a:pt x="5476" y="614319"/>
                </a:lnTo>
                <a:lnTo>
                  <a:pt x="5671" y="636083"/>
                </a:lnTo>
                <a:lnTo>
                  <a:pt x="7823" y="638196"/>
                </a:lnTo>
                <a:lnTo>
                  <a:pt x="13083" y="638149"/>
                </a:lnTo>
                <a:lnTo>
                  <a:pt x="15195" y="635998"/>
                </a:lnTo>
                <a:lnTo>
                  <a:pt x="14977" y="611689"/>
                </a:lnTo>
                <a:lnTo>
                  <a:pt x="12825" y="609575"/>
                </a:lnTo>
                <a:close/>
              </a:path>
              <a:path w="33020" h="2581275">
                <a:moveTo>
                  <a:pt x="13168" y="647674"/>
                </a:moveTo>
                <a:lnTo>
                  <a:pt x="7908" y="647721"/>
                </a:lnTo>
                <a:lnTo>
                  <a:pt x="5879" y="649786"/>
                </a:lnTo>
                <a:lnTo>
                  <a:pt x="5817" y="652416"/>
                </a:lnTo>
                <a:lnTo>
                  <a:pt x="6013" y="674182"/>
                </a:lnTo>
                <a:lnTo>
                  <a:pt x="8164" y="676295"/>
                </a:lnTo>
                <a:lnTo>
                  <a:pt x="13425" y="676248"/>
                </a:lnTo>
                <a:lnTo>
                  <a:pt x="15538" y="674096"/>
                </a:lnTo>
                <a:lnTo>
                  <a:pt x="15320" y="649786"/>
                </a:lnTo>
                <a:lnTo>
                  <a:pt x="13168" y="647674"/>
                </a:lnTo>
                <a:close/>
              </a:path>
              <a:path w="33020" h="2581275">
                <a:moveTo>
                  <a:pt x="13510" y="685772"/>
                </a:moveTo>
                <a:lnTo>
                  <a:pt x="8249" y="685820"/>
                </a:lnTo>
                <a:lnTo>
                  <a:pt x="6222" y="687885"/>
                </a:lnTo>
                <a:lnTo>
                  <a:pt x="6160" y="690515"/>
                </a:lnTo>
                <a:lnTo>
                  <a:pt x="6356" y="712280"/>
                </a:lnTo>
                <a:lnTo>
                  <a:pt x="8507" y="714394"/>
                </a:lnTo>
                <a:lnTo>
                  <a:pt x="13768" y="714345"/>
                </a:lnTo>
                <a:lnTo>
                  <a:pt x="15880" y="712195"/>
                </a:lnTo>
                <a:lnTo>
                  <a:pt x="15661" y="687885"/>
                </a:lnTo>
                <a:lnTo>
                  <a:pt x="13510" y="685772"/>
                </a:lnTo>
                <a:close/>
              </a:path>
              <a:path w="33020" h="2581275">
                <a:moveTo>
                  <a:pt x="13853" y="723870"/>
                </a:moveTo>
                <a:lnTo>
                  <a:pt x="8592" y="723917"/>
                </a:lnTo>
                <a:lnTo>
                  <a:pt x="6563" y="725984"/>
                </a:lnTo>
                <a:lnTo>
                  <a:pt x="6502" y="728614"/>
                </a:lnTo>
                <a:lnTo>
                  <a:pt x="6697" y="750379"/>
                </a:lnTo>
                <a:lnTo>
                  <a:pt x="8849" y="752492"/>
                </a:lnTo>
                <a:lnTo>
                  <a:pt x="14109" y="752444"/>
                </a:lnTo>
                <a:lnTo>
                  <a:pt x="16222" y="750293"/>
                </a:lnTo>
                <a:lnTo>
                  <a:pt x="16004" y="725984"/>
                </a:lnTo>
                <a:lnTo>
                  <a:pt x="13853" y="723870"/>
                </a:lnTo>
                <a:close/>
              </a:path>
              <a:path w="33020" h="2581275">
                <a:moveTo>
                  <a:pt x="14194" y="761969"/>
                </a:moveTo>
                <a:lnTo>
                  <a:pt x="8934" y="762016"/>
                </a:lnTo>
                <a:lnTo>
                  <a:pt x="6905" y="764082"/>
                </a:lnTo>
                <a:lnTo>
                  <a:pt x="6845" y="766712"/>
                </a:lnTo>
                <a:lnTo>
                  <a:pt x="7040" y="788478"/>
                </a:lnTo>
                <a:lnTo>
                  <a:pt x="9192" y="790590"/>
                </a:lnTo>
                <a:lnTo>
                  <a:pt x="14452" y="790543"/>
                </a:lnTo>
                <a:lnTo>
                  <a:pt x="16564" y="788391"/>
                </a:lnTo>
                <a:lnTo>
                  <a:pt x="16346" y="764082"/>
                </a:lnTo>
                <a:lnTo>
                  <a:pt x="14194" y="761969"/>
                </a:lnTo>
                <a:close/>
              </a:path>
              <a:path w="33020" h="2581275">
                <a:moveTo>
                  <a:pt x="14537" y="800068"/>
                </a:moveTo>
                <a:lnTo>
                  <a:pt x="9277" y="800115"/>
                </a:lnTo>
                <a:lnTo>
                  <a:pt x="7247" y="802181"/>
                </a:lnTo>
                <a:lnTo>
                  <a:pt x="7186" y="804811"/>
                </a:lnTo>
                <a:lnTo>
                  <a:pt x="7382" y="826575"/>
                </a:lnTo>
                <a:lnTo>
                  <a:pt x="9533" y="828688"/>
                </a:lnTo>
                <a:lnTo>
                  <a:pt x="14794" y="828641"/>
                </a:lnTo>
                <a:lnTo>
                  <a:pt x="16907" y="826490"/>
                </a:lnTo>
                <a:lnTo>
                  <a:pt x="16689" y="802181"/>
                </a:lnTo>
                <a:lnTo>
                  <a:pt x="14537" y="800068"/>
                </a:lnTo>
                <a:close/>
              </a:path>
              <a:path w="33020" h="2581275">
                <a:moveTo>
                  <a:pt x="14879" y="838166"/>
                </a:moveTo>
                <a:lnTo>
                  <a:pt x="9618" y="838213"/>
                </a:lnTo>
                <a:lnTo>
                  <a:pt x="7591" y="840278"/>
                </a:lnTo>
                <a:lnTo>
                  <a:pt x="7529" y="842909"/>
                </a:lnTo>
                <a:lnTo>
                  <a:pt x="7725" y="864674"/>
                </a:lnTo>
                <a:lnTo>
                  <a:pt x="9876" y="866787"/>
                </a:lnTo>
                <a:lnTo>
                  <a:pt x="15137" y="866740"/>
                </a:lnTo>
                <a:lnTo>
                  <a:pt x="17249" y="864589"/>
                </a:lnTo>
                <a:lnTo>
                  <a:pt x="17030" y="840278"/>
                </a:lnTo>
                <a:lnTo>
                  <a:pt x="14879" y="838166"/>
                </a:lnTo>
                <a:close/>
              </a:path>
              <a:path w="33020" h="2581275">
                <a:moveTo>
                  <a:pt x="15222" y="876264"/>
                </a:moveTo>
                <a:lnTo>
                  <a:pt x="9961" y="876312"/>
                </a:lnTo>
                <a:lnTo>
                  <a:pt x="7933" y="878377"/>
                </a:lnTo>
                <a:lnTo>
                  <a:pt x="7871" y="881007"/>
                </a:lnTo>
                <a:lnTo>
                  <a:pt x="8067" y="902773"/>
                </a:lnTo>
                <a:lnTo>
                  <a:pt x="10218" y="904886"/>
                </a:lnTo>
                <a:lnTo>
                  <a:pt x="15478" y="904839"/>
                </a:lnTo>
                <a:lnTo>
                  <a:pt x="17592" y="902688"/>
                </a:lnTo>
                <a:lnTo>
                  <a:pt x="17373" y="878377"/>
                </a:lnTo>
                <a:lnTo>
                  <a:pt x="15222" y="876264"/>
                </a:lnTo>
                <a:close/>
              </a:path>
              <a:path w="33020" h="2581275">
                <a:moveTo>
                  <a:pt x="15563" y="914363"/>
                </a:moveTo>
                <a:lnTo>
                  <a:pt x="10303" y="914410"/>
                </a:lnTo>
                <a:lnTo>
                  <a:pt x="8275" y="916476"/>
                </a:lnTo>
                <a:lnTo>
                  <a:pt x="8214" y="919106"/>
                </a:lnTo>
                <a:lnTo>
                  <a:pt x="8409" y="940871"/>
                </a:lnTo>
                <a:lnTo>
                  <a:pt x="10561" y="942985"/>
                </a:lnTo>
                <a:lnTo>
                  <a:pt x="15821" y="942936"/>
                </a:lnTo>
                <a:lnTo>
                  <a:pt x="17933" y="940785"/>
                </a:lnTo>
                <a:lnTo>
                  <a:pt x="17715" y="916476"/>
                </a:lnTo>
                <a:lnTo>
                  <a:pt x="15563" y="914363"/>
                </a:lnTo>
                <a:close/>
              </a:path>
              <a:path w="33020" h="2581275">
                <a:moveTo>
                  <a:pt x="15906" y="952461"/>
                </a:moveTo>
                <a:lnTo>
                  <a:pt x="10646" y="952508"/>
                </a:lnTo>
                <a:lnTo>
                  <a:pt x="8616" y="954575"/>
                </a:lnTo>
                <a:lnTo>
                  <a:pt x="8555" y="957205"/>
                </a:lnTo>
                <a:lnTo>
                  <a:pt x="8751" y="978970"/>
                </a:lnTo>
                <a:lnTo>
                  <a:pt x="10902" y="981082"/>
                </a:lnTo>
                <a:lnTo>
                  <a:pt x="16163" y="981035"/>
                </a:lnTo>
                <a:lnTo>
                  <a:pt x="18276" y="978884"/>
                </a:lnTo>
                <a:lnTo>
                  <a:pt x="18058" y="954575"/>
                </a:lnTo>
                <a:lnTo>
                  <a:pt x="15906" y="952461"/>
                </a:lnTo>
                <a:close/>
              </a:path>
              <a:path w="33020" h="2581275">
                <a:moveTo>
                  <a:pt x="16248" y="990560"/>
                </a:moveTo>
                <a:lnTo>
                  <a:pt x="10988" y="990607"/>
                </a:lnTo>
                <a:lnTo>
                  <a:pt x="8959" y="992673"/>
                </a:lnTo>
                <a:lnTo>
                  <a:pt x="8898" y="995304"/>
                </a:lnTo>
                <a:lnTo>
                  <a:pt x="9094" y="1017068"/>
                </a:lnTo>
                <a:lnTo>
                  <a:pt x="11245" y="1019181"/>
                </a:lnTo>
                <a:lnTo>
                  <a:pt x="16504" y="1019134"/>
                </a:lnTo>
                <a:lnTo>
                  <a:pt x="18618" y="1016982"/>
                </a:lnTo>
                <a:lnTo>
                  <a:pt x="18399" y="992673"/>
                </a:lnTo>
                <a:lnTo>
                  <a:pt x="16248" y="990560"/>
                </a:lnTo>
                <a:close/>
              </a:path>
              <a:path w="33020" h="2581275">
                <a:moveTo>
                  <a:pt x="16591" y="1028659"/>
                </a:moveTo>
                <a:lnTo>
                  <a:pt x="11330" y="1028706"/>
                </a:lnTo>
                <a:lnTo>
                  <a:pt x="9301" y="1030772"/>
                </a:lnTo>
                <a:lnTo>
                  <a:pt x="9240" y="1033402"/>
                </a:lnTo>
                <a:lnTo>
                  <a:pt x="9436" y="1055166"/>
                </a:lnTo>
                <a:lnTo>
                  <a:pt x="11587" y="1057280"/>
                </a:lnTo>
                <a:lnTo>
                  <a:pt x="16847" y="1057233"/>
                </a:lnTo>
                <a:lnTo>
                  <a:pt x="18961" y="1055081"/>
                </a:lnTo>
                <a:lnTo>
                  <a:pt x="18742" y="1030772"/>
                </a:lnTo>
                <a:lnTo>
                  <a:pt x="16591" y="1028659"/>
                </a:lnTo>
                <a:close/>
              </a:path>
              <a:path w="33020" h="2581275">
                <a:moveTo>
                  <a:pt x="16932" y="1066758"/>
                </a:moveTo>
                <a:lnTo>
                  <a:pt x="11672" y="1066805"/>
                </a:lnTo>
                <a:lnTo>
                  <a:pt x="9645" y="1068870"/>
                </a:lnTo>
                <a:lnTo>
                  <a:pt x="9583" y="1071500"/>
                </a:lnTo>
                <a:lnTo>
                  <a:pt x="9778" y="1093265"/>
                </a:lnTo>
                <a:lnTo>
                  <a:pt x="11929" y="1095378"/>
                </a:lnTo>
                <a:lnTo>
                  <a:pt x="17189" y="1095331"/>
                </a:lnTo>
                <a:lnTo>
                  <a:pt x="19302" y="1093180"/>
                </a:lnTo>
                <a:lnTo>
                  <a:pt x="19084" y="1068870"/>
                </a:lnTo>
                <a:lnTo>
                  <a:pt x="16932" y="1066758"/>
                </a:lnTo>
                <a:close/>
              </a:path>
              <a:path w="33020" h="2581275">
                <a:moveTo>
                  <a:pt x="17275" y="1104855"/>
                </a:moveTo>
                <a:lnTo>
                  <a:pt x="12015" y="1104903"/>
                </a:lnTo>
                <a:lnTo>
                  <a:pt x="9987" y="1106968"/>
                </a:lnTo>
                <a:lnTo>
                  <a:pt x="9925" y="1109599"/>
                </a:lnTo>
                <a:lnTo>
                  <a:pt x="10120" y="1131364"/>
                </a:lnTo>
                <a:lnTo>
                  <a:pt x="12272" y="1133477"/>
                </a:lnTo>
                <a:lnTo>
                  <a:pt x="17532" y="1133429"/>
                </a:lnTo>
                <a:lnTo>
                  <a:pt x="19645" y="1131279"/>
                </a:lnTo>
                <a:lnTo>
                  <a:pt x="19427" y="1106968"/>
                </a:lnTo>
                <a:lnTo>
                  <a:pt x="17275" y="1104855"/>
                </a:lnTo>
                <a:close/>
              </a:path>
              <a:path w="33020" h="2581275">
                <a:moveTo>
                  <a:pt x="17617" y="1142954"/>
                </a:moveTo>
                <a:lnTo>
                  <a:pt x="12357" y="1143001"/>
                </a:lnTo>
                <a:lnTo>
                  <a:pt x="10328" y="1145067"/>
                </a:lnTo>
                <a:lnTo>
                  <a:pt x="10267" y="1147697"/>
                </a:lnTo>
                <a:lnTo>
                  <a:pt x="10463" y="1169462"/>
                </a:lnTo>
                <a:lnTo>
                  <a:pt x="12613" y="1171574"/>
                </a:lnTo>
                <a:lnTo>
                  <a:pt x="17873" y="1171528"/>
                </a:lnTo>
                <a:lnTo>
                  <a:pt x="19987" y="1169376"/>
                </a:lnTo>
                <a:lnTo>
                  <a:pt x="19768" y="1145067"/>
                </a:lnTo>
                <a:lnTo>
                  <a:pt x="17617" y="1142954"/>
                </a:lnTo>
                <a:close/>
              </a:path>
              <a:path w="33020" h="2581275">
                <a:moveTo>
                  <a:pt x="17960" y="1181053"/>
                </a:moveTo>
                <a:lnTo>
                  <a:pt x="12699" y="1181099"/>
                </a:lnTo>
                <a:lnTo>
                  <a:pt x="10670" y="1183166"/>
                </a:lnTo>
                <a:lnTo>
                  <a:pt x="10609" y="1185796"/>
                </a:lnTo>
                <a:lnTo>
                  <a:pt x="10805" y="1207560"/>
                </a:lnTo>
                <a:lnTo>
                  <a:pt x="12956" y="1209673"/>
                </a:lnTo>
                <a:lnTo>
                  <a:pt x="18216" y="1209626"/>
                </a:lnTo>
                <a:lnTo>
                  <a:pt x="20330" y="1207475"/>
                </a:lnTo>
                <a:lnTo>
                  <a:pt x="20111" y="1183166"/>
                </a:lnTo>
                <a:lnTo>
                  <a:pt x="17960" y="1181053"/>
                </a:lnTo>
                <a:close/>
              </a:path>
              <a:path w="33020" h="2581275">
                <a:moveTo>
                  <a:pt x="18301" y="1219151"/>
                </a:moveTo>
                <a:lnTo>
                  <a:pt x="13041" y="1219198"/>
                </a:lnTo>
                <a:lnTo>
                  <a:pt x="11013" y="1221265"/>
                </a:lnTo>
                <a:lnTo>
                  <a:pt x="10952" y="1223895"/>
                </a:lnTo>
                <a:lnTo>
                  <a:pt x="11146" y="1245659"/>
                </a:lnTo>
                <a:lnTo>
                  <a:pt x="13298" y="1247772"/>
                </a:lnTo>
                <a:lnTo>
                  <a:pt x="18558" y="1247725"/>
                </a:lnTo>
                <a:lnTo>
                  <a:pt x="20671" y="1245574"/>
                </a:lnTo>
                <a:lnTo>
                  <a:pt x="20453" y="1221265"/>
                </a:lnTo>
                <a:lnTo>
                  <a:pt x="18301" y="1219151"/>
                </a:lnTo>
                <a:close/>
              </a:path>
              <a:path w="33020" h="2581275">
                <a:moveTo>
                  <a:pt x="18644" y="1257250"/>
                </a:moveTo>
                <a:lnTo>
                  <a:pt x="13384" y="1257297"/>
                </a:lnTo>
                <a:lnTo>
                  <a:pt x="11356" y="1259362"/>
                </a:lnTo>
                <a:lnTo>
                  <a:pt x="11294" y="1261992"/>
                </a:lnTo>
                <a:lnTo>
                  <a:pt x="11489" y="1283757"/>
                </a:lnTo>
                <a:lnTo>
                  <a:pt x="13641" y="1285871"/>
                </a:lnTo>
                <a:lnTo>
                  <a:pt x="18901" y="1285824"/>
                </a:lnTo>
                <a:lnTo>
                  <a:pt x="21014" y="1283672"/>
                </a:lnTo>
                <a:lnTo>
                  <a:pt x="20796" y="1259362"/>
                </a:lnTo>
                <a:lnTo>
                  <a:pt x="18644" y="1257250"/>
                </a:lnTo>
                <a:close/>
              </a:path>
              <a:path w="33020" h="2581275">
                <a:moveTo>
                  <a:pt x="18986" y="1295349"/>
                </a:moveTo>
                <a:lnTo>
                  <a:pt x="13726" y="1295396"/>
                </a:lnTo>
                <a:lnTo>
                  <a:pt x="11698" y="1297461"/>
                </a:lnTo>
                <a:lnTo>
                  <a:pt x="11636" y="1300091"/>
                </a:lnTo>
                <a:lnTo>
                  <a:pt x="11831" y="1321856"/>
                </a:lnTo>
                <a:lnTo>
                  <a:pt x="13982" y="1323969"/>
                </a:lnTo>
                <a:lnTo>
                  <a:pt x="19243" y="1323922"/>
                </a:lnTo>
                <a:lnTo>
                  <a:pt x="21356" y="1321771"/>
                </a:lnTo>
                <a:lnTo>
                  <a:pt x="21137" y="1297461"/>
                </a:lnTo>
                <a:lnTo>
                  <a:pt x="18986" y="1295349"/>
                </a:lnTo>
                <a:close/>
              </a:path>
              <a:path w="33020" h="2581275">
                <a:moveTo>
                  <a:pt x="19329" y="1333446"/>
                </a:moveTo>
                <a:lnTo>
                  <a:pt x="14069" y="1333494"/>
                </a:lnTo>
                <a:lnTo>
                  <a:pt x="12039" y="1335559"/>
                </a:lnTo>
                <a:lnTo>
                  <a:pt x="11978" y="1338190"/>
                </a:lnTo>
                <a:lnTo>
                  <a:pt x="12174" y="1359955"/>
                </a:lnTo>
                <a:lnTo>
                  <a:pt x="14325" y="1362068"/>
                </a:lnTo>
                <a:lnTo>
                  <a:pt x="19585" y="1362020"/>
                </a:lnTo>
                <a:lnTo>
                  <a:pt x="21699" y="1359869"/>
                </a:lnTo>
                <a:lnTo>
                  <a:pt x="21480" y="1335559"/>
                </a:lnTo>
                <a:lnTo>
                  <a:pt x="19329" y="1333446"/>
                </a:lnTo>
                <a:close/>
              </a:path>
              <a:path w="33020" h="2581275">
                <a:moveTo>
                  <a:pt x="19671" y="1371545"/>
                </a:moveTo>
                <a:lnTo>
                  <a:pt x="14410" y="1371592"/>
                </a:lnTo>
                <a:lnTo>
                  <a:pt x="12380" y="1373658"/>
                </a:lnTo>
                <a:lnTo>
                  <a:pt x="12320" y="1376288"/>
                </a:lnTo>
                <a:lnTo>
                  <a:pt x="12515" y="1398054"/>
                </a:lnTo>
                <a:lnTo>
                  <a:pt x="14667" y="1400166"/>
                </a:lnTo>
                <a:lnTo>
                  <a:pt x="19927" y="1400119"/>
                </a:lnTo>
                <a:lnTo>
                  <a:pt x="22040" y="1397967"/>
                </a:lnTo>
                <a:lnTo>
                  <a:pt x="21822" y="1373658"/>
                </a:lnTo>
                <a:lnTo>
                  <a:pt x="19671" y="1371545"/>
                </a:lnTo>
                <a:close/>
              </a:path>
              <a:path w="33020" h="2581275">
                <a:moveTo>
                  <a:pt x="20013" y="1409644"/>
                </a:moveTo>
                <a:lnTo>
                  <a:pt x="14753" y="1409691"/>
                </a:lnTo>
                <a:lnTo>
                  <a:pt x="12723" y="1411757"/>
                </a:lnTo>
                <a:lnTo>
                  <a:pt x="12663" y="1414387"/>
                </a:lnTo>
                <a:lnTo>
                  <a:pt x="12858" y="1436151"/>
                </a:lnTo>
                <a:lnTo>
                  <a:pt x="15010" y="1438264"/>
                </a:lnTo>
                <a:lnTo>
                  <a:pt x="20270" y="1438217"/>
                </a:lnTo>
                <a:lnTo>
                  <a:pt x="22383" y="1436066"/>
                </a:lnTo>
                <a:lnTo>
                  <a:pt x="22165" y="1411757"/>
                </a:lnTo>
                <a:lnTo>
                  <a:pt x="20013" y="1409644"/>
                </a:lnTo>
                <a:close/>
              </a:path>
              <a:path w="33020" h="2581275">
                <a:moveTo>
                  <a:pt x="20355" y="1447742"/>
                </a:moveTo>
                <a:lnTo>
                  <a:pt x="15095" y="1447789"/>
                </a:lnTo>
                <a:lnTo>
                  <a:pt x="13065" y="1449856"/>
                </a:lnTo>
                <a:lnTo>
                  <a:pt x="13004" y="1452486"/>
                </a:lnTo>
                <a:lnTo>
                  <a:pt x="13200" y="1474250"/>
                </a:lnTo>
                <a:lnTo>
                  <a:pt x="15351" y="1476363"/>
                </a:lnTo>
                <a:lnTo>
                  <a:pt x="20612" y="1476316"/>
                </a:lnTo>
                <a:lnTo>
                  <a:pt x="22725" y="1474165"/>
                </a:lnTo>
                <a:lnTo>
                  <a:pt x="22506" y="1449856"/>
                </a:lnTo>
                <a:lnTo>
                  <a:pt x="20355" y="1447742"/>
                </a:lnTo>
                <a:close/>
              </a:path>
              <a:path w="33020" h="2581275">
                <a:moveTo>
                  <a:pt x="20698" y="1485841"/>
                </a:moveTo>
                <a:lnTo>
                  <a:pt x="15438" y="1485888"/>
                </a:lnTo>
                <a:lnTo>
                  <a:pt x="13409" y="1487953"/>
                </a:lnTo>
                <a:lnTo>
                  <a:pt x="13347" y="1490583"/>
                </a:lnTo>
                <a:lnTo>
                  <a:pt x="13543" y="1512349"/>
                </a:lnTo>
                <a:lnTo>
                  <a:pt x="15694" y="1514462"/>
                </a:lnTo>
                <a:lnTo>
                  <a:pt x="20954" y="1514415"/>
                </a:lnTo>
                <a:lnTo>
                  <a:pt x="23068" y="1512263"/>
                </a:lnTo>
                <a:lnTo>
                  <a:pt x="22849" y="1487953"/>
                </a:lnTo>
                <a:lnTo>
                  <a:pt x="20698" y="1485841"/>
                </a:lnTo>
                <a:close/>
              </a:path>
              <a:path w="33020" h="2581275">
                <a:moveTo>
                  <a:pt x="21040" y="1523939"/>
                </a:moveTo>
                <a:lnTo>
                  <a:pt x="15779" y="1523987"/>
                </a:lnTo>
                <a:lnTo>
                  <a:pt x="13751" y="1526052"/>
                </a:lnTo>
                <a:lnTo>
                  <a:pt x="13689" y="1528682"/>
                </a:lnTo>
                <a:lnTo>
                  <a:pt x="13884" y="1550447"/>
                </a:lnTo>
                <a:lnTo>
                  <a:pt x="16036" y="1552561"/>
                </a:lnTo>
                <a:lnTo>
                  <a:pt x="21296" y="1552512"/>
                </a:lnTo>
                <a:lnTo>
                  <a:pt x="23409" y="1550362"/>
                </a:lnTo>
                <a:lnTo>
                  <a:pt x="23191" y="1526052"/>
                </a:lnTo>
                <a:lnTo>
                  <a:pt x="21040" y="1523939"/>
                </a:lnTo>
                <a:close/>
              </a:path>
              <a:path w="33020" h="2581275">
                <a:moveTo>
                  <a:pt x="21382" y="1562037"/>
                </a:moveTo>
                <a:lnTo>
                  <a:pt x="16122" y="1562084"/>
                </a:lnTo>
                <a:lnTo>
                  <a:pt x="14092" y="1564151"/>
                </a:lnTo>
                <a:lnTo>
                  <a:pt x="14032" y="1566781"/>
                </a:lnTo>
                <a:lnTo>
                  <a:pt x="14227" y="1588546"/>
                </a:lnTo>
                <a:lnTo>
                  <a:pt x="16379" y="1590658"/>
                </a:lnTo>
                <a:lnTo>
                  <a:pt x="21639" y="1590611"/>
                </a:lnTo>
                <a:lnTo>
                  <a:pt x="23752" y="1588460"/>
                </a:lnTo>
                <a:lnTo>
                  <a:pt x="23534" y="1564151"/>
                </a:lnTo>
                <a:lnTo>
                  <a:pt x="21382" y="1562037"/>
                </a:lnTo>
                <a:close/>
              </a:path>
              <a:path w="33020" h="2581275">
                <a:moveTo>
                  <a:pt x="21724" y="1600136"/>
                </a:moveTo>
                <a:lnTo>
                  <a:pt x="16464" y="1600183"/>
                </a:lnTo>
                <a:lnTo>
                  <a:pt x="14434" y="1602249"/>
                </a:lnTo>
                <a:lnTo>
                  <a:pt x="14373" y="1604879"/>
                </a:lnTo>
                <a:lnTo>
                  <a:pt x="14569" y="1626643"/>
                </a:lnTo>
                <a:lnTo>
                  <a:pt x="16720" y="1628757"/>
                </a:lnTo>
                <a:lnTo>
                  <a:pt x="21981" y="1628710"/>
                </a:lnTo>
                <a:lnTo>
                  <a:pt x="24094" y="1626558"/>
                </a:lnTo>
                <a:lnTo>
                  <a:pt x="23875" y="1602249"/>
                </a:lnTo>
                <a:lnTo>
                  <a:pt x="21724" y="1600136"/>
                </a:lnTo>
                <a:close/>
              </a:path>
              <a:path w="33020" h="2581275">
                <a:moveTo>
                  <a:pt x="22067" y="1638235"/>
                </a:moveTo>
                <a:lnTo>
                  <a:pt x="16807" y="1638282"/>
                </a:lnTo>
                <a:lnTo>
                  <a:pt x="14777" y="1640348"/>
                </a:lnTo>
                <a:lnTo>
                  <a:pt x="14716" y="1642978"/>
                </a:lnTo>
                <a:lnTo>
                  <a:pt x="14912" y="1664742"/>
                </a:lnTo>
                <a:lnTo>
                  <a:pt x="17063" y="1666855"/>
                </a:lnTo>
                <a:lnTo>
                  <a:pt x="22324" y="1666808"/>
                </a:lnTo>
                <a:lnTo>
                  <a:pt x="24437" y="1664657"/>
                </a:lnTo>
                <a:lnTo>
                  <a:pt x="24218" y="1640348"/>
                </a:lnTo>
                <a:lnTo>
                  <a:pt x="22067" y="1638235"/>
                </a:lnTo>
                <a:close/>
              </a:path>
              <a:path w="33020" h="2581275">
                <a:moveTo>
                  <a:pt x="22409" y="1676333"/>
                </a:moveTo>
                <a:lnTo>
                  <a:pt x="17148" y="1676380"/>
                </a:lnTo>
                <a:lnTo>
                  <a:pt x="15120" y="1678445"/>
                </a:lnTo>
                <a:lnTo>
                  <a:pt x="15058" y="1681076"/>
                </a:lnTo>
                <a:lnTo>
                  <a:pt x="15253" y="1702841"/>
                </a:lnTo>
                <a:lnTo>
                  <a:pt x="17405" y="1704954"/>
                </a:lnTo>
                <a:lnTo>
                  <a:pt x="22665" y="1704907"/>
                </a:lnTo>
                <a:lnTo>
                  <a:pt x="24778" y="1702756"/>
                </a:lnTo>
                <a:lnTo>
                  <a:pt x="24560" y="1678445"/>
                </a:lnTo>
                <a:lnTo>
                  <a:pt x="22409" y="1676333"/>
                </a:lnTo>
                <a:close/>
              </a:path>
              <a:path w="33020" h="2581275">
                <a:moveTo>
                  <a:pt x="22752" y="1714432"/>
                </a:moveTo>
                <a:lnTo>
                  <a:pt x="17491" y="1714479"/>
                </a:lnTo>
                <a:lnTo>
                  <a:pt x="15463" y="1716544"/>
                </a:lnTo>
                <a:lnTo>
                  <a:pt x="15401" y="1719174"/>
                </a:lnTo>
                <a:lnTo>
                  <a:pt x="15596" y="1740940"/>
                </a:lnTo>
                <a:lnTo>
                  <a:pt x="17748" y="1743053"/>
                </a:lnTo>
                <a:lnTo>
                  <a:pt x="23008" y="1743006"/>
                </a:lnTo>
                <a:lnTo>
                  <a:pt x="25121" y="1740855"/>
                </a:lnTo>
                <a:lnTo>
                  <a:pt x="24903" y="1716544"/>
                </a:lnTo>
                <a:lnTo>
                  <a:pt x="22752" y="1714432"/>
                </a:lnTo>
                <a:close/>
              </a:path>
              <a:path w="33020" h="2581275">
                <a:moveTo>
                  <a:pt x="23093" y="1752530"/>
                </a:moveTo>
                <a:lnTo>
                  <a:pt x="17833" y="1752578"/>
                </a:lnTo>
                <a:lnTo>
                  <a:pt x="15803" y="1754643"/>
                </a:lnTo>
                <a:lnTo>
                  <a:pt x="15742" y="1757273"/>
                </a:lnTo>
                <a:lnTo>
                  <a:pt x="15938" y="1779038"/>
                </a:lnTo>
                <a:lnTo>
                  <a:pt x="18089" y="1781152"/>
                </a:lnTo>
                <a:lnTo>
                  <a:pt x="23350" y="1781103"/>
                </a:lnTo>
                <a:lnTo>
                  <a:pt x="25463" y="1778952"/>
                </a:lnTo>
                <a:lnTo>
                  <a:pt x="25245" y="1754643"/>
                </a:lnTo>
                <a:lnTo>
                  <a:pt x="23093" y="1752530"/>
                </a:lnTo>
                <a:close/>
              </a:path>
              <a:path w="33020" h="2581275">
                <a:moveTo>
                  <a:pt x="23436" y="1790628"/>
                </a:moveTo>
                <a:lnTo>
                  <a:pt x="18176" y="1790675"/>
                </a:lnTo>
                <a:lnTo>
                  <a:pt x="16146" y="1792742"/>
                </a:lnTo>
                <a:lnTo>
                  <a:pt x="16085" y="1795372"/>
                </a:lnTo>
                <a:lnTo>
                  <a:pt x="16281" y="1817137"/>
                </a:lnTo>
                <a:lnTo>
                  <a:pt x="18432" y="1819249"/>
                </a:lnTo>
                <a:lnTo>
                  <a:pt x="23693" y="1819202"/>
                </a:lnTo>
                <a:lnTo>
                  <a:pt x="25806" y="1817051"/>
                </a:lnTo>
                <a:lnTo>
                  <a:pt x="25587" y="1792742"/>
                </a:lnTo>
                <a:lnTo>
                  <a:pt x="23436" y="1790628"/>
                </a:lnTo>
                <a:close/>
              </a:path>
              <a:path w="33020" h="2581275">
                <a:moveTo>
                  <a:pt x="23778" y="1828727"/>
                </a:moveTo>
                <a:lnTo>
                  <a:pt x="18517" y="1828774"/>
                </a:lnTo>
                <a:lnTo>
                  <a:pt x="16488" y="1830840"/>
                </a:lnTo>
                <a:lnTo>
                  <a:pt x="16427" y="1833471"/>
                </a:lnTo>
                <a:lnTo>
                  <a:pt x="16623" y="1855235"/>
                </a:lnTo>
                <a:lnTo>
                  <a:pt x="18774" y="1857348"/>
                </a:lnTo>
                <a:lnTo>
                  <a:pt x="24034" y="1857301"/>
                </a:lnTo>
                <a:lnTo>
                  <a:pt x="26148" y="1855149"/>
                </a:lnTo>
                <a:lnTo>
                  <a:pt x="25929" y="1830840"/>
                </a:lnTo>
                <a:lnTo>
                  <a:pt x="23778" y="1828727"/>
                </a:lnTo>
                <a:close/>
              </a:path>
              <a:path w="33020" h="2581275">
                <a:moveTo>
                  <a:pt x="24121" y="1866826"/>
                </a:moveTo>
                <a:lnTo>
                  <a:pt x="18860" y="1866873"/>
                </a:lnTo>
                <a:lnTo>
                  <a:pt x="16831" y="1868939"/>
                </a:lnTo>
                <a:lnTo>
                  <a:pt x="16770" y="1871569"/>
                </a:lnTo>
                <a:lnTo>
                  <a:pt x="16965" y="1893333"/>
                </a:lnTo>
                <a:lnTo>
                  <a:pt x="19117" y="1895447"/>
                </a:lnTo>
                <a:lnTo>
                  <a:pt x="24377" y="1895400"/>
                </a:lnTo>
                <a:lnTo>
                  <a:pt x="26489" y="1893248"/>
                </a:lnTo>
                <a:lnTo>
                  <a:pt x="26272" y="1868939"/>
                </a:lnTo>
                <a:lnTo>
                  <a:pt x="24121" y="1866826"/>
                </a:lnTo>
                <a:close/>
              </a:path>
              <a:path w="33020" h="2581275">
                <a:moveTo>
                  <a:pt x="24462" y="1904925"/>
                </a:moveTo>
                <a:lnTo>
                  <a:pt x="19202" y="1904972"/>
                </a:lnTo>
                <a:lnTo>
                  <a:pt x="17173" y="1907037"/>
                </a:lnTo>
                <a:lnTo>
                  <a:pt x="17111" y="1909667"/>
                </a:lnTo>
                <a:lnTo>
                  <a:pt x="17307" y="1931432"/>
                </a:lnTo>
                <a:lnTo>
                  <a:pt x="19458" y="1933545"/>
                </a:lnTo>
                <a:lnTo>
                  <a:pt x="24719" y="1933498"/>
                </a:lnTo>
                <a:lnTo>
                  <a:pt x="26832" y="1931347"/>
                </a:lnTo>
                <a:lnTo>
                  <a:pt x="26614" y="1907037"/>
                </a:lnTo>
                <a:lnTo>
                  <a:pt x="24462" y="1904925"/>
                </a:lnTo>
                <a:close/>
              </a:path>
              <a:path w="33020" h="2581275">
                <a:moveTo>
                  <a:pt x="24805" y="1943022"/>
                </a:moveTo>
                <a:lnTo>
                  <a:pt x="19545" y="1943070"/>
                </a:lnTo>
                <a:lnTo>
                  <a:pt x="17516" y="1945135"/>
                </a:lnTo>
                <a:lnTo>
                  <a:pt x="17454" y="1947765"/>
                </a:lnTo>
                <a:lnTo>
                  <a:pt x="17650" y="1969531"/>
                </a:lnTo>
                <a:lnTo>
                  <a:pt x="19801" y="1971644"/>
                </a:lnTo>
                <a:lnTo>
                  <a:pt x="25062" y="1971596"/>
                </a:lnTo>
                <a:lnTo>
                  <a:pt x="27174" y="1969446"/>
                </a:lnTo>
                <a:lnTo>
                  <a:pt x="26957" y="1945135"/>
                </a:lnTo>
                <a:lnTo>
                  <a:pt x="24805" y="1943022"/>
                </a:lnTo>
                <a:close/>
              </a:path>
              <a:path w="33020" h="2581275">
                <a:moveTo>
                  <a:pt x="25147" y="1981121"/>
                </a:moveTo>
                <a:lnTo>
                  <a:pt x="19886" y="1981168"/>
                </a:lnTo>
                <a:lnTo>
                  <a:pt x="17857" y="1983234"/>
                </a:lnTo>
                <a:lnTo>
                  <a:pt x="17796" y="1985864"/>
                </a:lnTo>
                <a:lnTo>
                  <a:pt x="17992" y="2007629"/>
                </a:lnTo>
                <a:lnTo>
                  <a:pt x="20143" y="2009741"/>
                </a:lnTo>
                <a:lnTo>
                  <a:pt x="25403" y="2009694"/>
                </a:lnTo>
                <a:lnTo>
                  <a:pt x="27517" y="2007543"/>
                </a:lnTo>
                <a:lnTo>
                  <a:pt x="27298" y="1983234"/>
                </a:lnTo>
                <a:lnTo>
                  <a:pt x="25147" y="1981121"/>
                </a:lnTo>
                <a:close/>
              </a:path>
              <a:path w="33020" h="2581275">
                <a:moveTo>
                  <a:pt x="25490" y="2019219"/>
                </a:moveTo>
                <a:lnTo>
                  <a:pt x="20229" y="2019266"/>
                </a:lnTo>
                <a:lnTo>
                  <a:pt x="18200" y="2021333"/>
                </a:lnTo>
                <a:lnTo>
                  <a:pt x="18139" y="2023963"/>
                </a:lnTo>
                <a:lnTo>
                  <a:pt x="18334" y="2045727"/>
                </a:lnTo>
                <a:lnTo>
                  <a:pt x="20486" y="2047840"/>
                </a:lnTo>
                <a:lnTo>
                  <a:pt x="25746" y="2047793"/>
                </a:lnTo>
                <a:lnTo>
                  <a:pt x="27858" y="2045642"/>
                </a:lnTo>
                <a:lnTo>
                  <a:pt x="27640" y="2021333"/>
                </a:lnTo>
                <a:lnTo>
                  <a:pt x="25490" y="2019219"/>
                </a:lnTo>
                <a:close/>
              </a:path>
              <a:path w="33020" h="2581275">
                <a:moveTo>
                  <a:pt x="25831" y="2057318"/>
                </a:moveTo>
                <a:lnTo>
                  <a:pt x="20571" y="2057365"/>
                </a:lnTo>
                <a:lnTo>
                  <a:pt x="18541" y="2059431"/>
                </a:lnTo>
                <a:lnTo>
                  <a:pt x="18481" y="2062062"/>
                </a:lnTo>
                <a:lnTo>
                  <a:pt x="18676" y="2083826"/>
                </a:lnTo>
                <a:lnTo>
                  <a:pt x="20827" y="2085939"/>
                </a:lnTo>
                <a:lnTo>
                  <a:pt x="26088" y="2085892"/>
                </a:lnTo>
                <a:lnTo>
                  <a:pt x="28201" y="2083741"/>
                </a:lnTo>
                <a:lnTo>
                  <a:pt x="27983" y="2059431"/>
                </a:lnTo>
                <a:lnTo>
                  <a:pt x="25831" y="2057318"/>
                </a:lnTo>
                <a:close/>
              </a:path>
              <a:path w="33020" h="2581275">
                <a:moveTo>
                  <a:pt x="26174" y="2095416"/>
                </a:moveTo>
                <a:lnTo>
                  <a:pt x="20914" y="2095464"/>
                </a:lnTo>
                <a:lnTo>
                  <a:pt x="18884" y="2097529"/>
                </a:lnTo>
                <a:lnTo>
                  <a:pt x="18823" y="2100159"/>
                </a:lnTo>
                <a:lnTo>
                  <a:pt x="19019" y="2121924"/>
                </a:lnTo>
                <a:lnTo>
                  <a:pt x="21170" y="2124038"/>
                </a:lnTo>
                <a:lnTo>
                  <a:pt x="26431" y="2123991"/>
                </a:lnTo>
                <a:lnTo>
                  <a:pt x="28543" y="2121838"/>
                </a:lnTo>
                <a:lnTo>
                  <a:pt x="28324" y="2097529"/>
                </a:lnTo>
                <a:lnTo>
                  <a:pt x="26174" y="2095416"/>
                </a:lnTo>
                <a:close/>
              </a:path>
              <a:path w="33020" h="2581275">
                <a:moveTo>
                  <a:pt x="26516" y="2133514"/>
                </a:moveTo>
                <a:lnTo>
                  <a:pt x="21255" y="2133561"/>
                </a:lnTo>
                <a:lnTo>
                  <a:pt x="19226" y="2135628"/>
                </a:lnTo>
                <a:lnTo>
                  <a:pt x="19165" y="2138258"/>
                </a:lnTo>
                <a:lnTo>
                  <a:pt x="19361" y="2160023"/>
                </a:lnTo>
                <a:lnTo>
                  <a:pt x="21512" y="2162136"/>
                </a:lnTo>
                <a:lnTo>
                  <a:pt x="26772" y="2162088"/>
                </a:lnTo>
                <a:lnTo>
                  <a:pt x="28886" y="2159937"/>
                </a:lnTo>
                <a:lnTo>
                  <a:pt x="28667" y="2135628"/>
                </a:lnTo>
                <a:lnTo>
                  <a:pt x="26516" y="2133514"/>
                </a:lnTo>
                <a:close/>
              </a:path>
              <a:path w="33020" h="2581275">
                <a:moveTo>
                  <a:pt x="26857" y="2171613"/>
                </a:moveTo>
                <a:lnTo>
                  <a:pt x="21598" y="2171660"/>
                </a:lnTo>
                <a:lnTo>
                  <a:pt x="19569" y="2173726"/>
                </a:lnTo>
                <a:lnTo>
                  <a:pt x="19508" y="2176357"/>
                </a:lnTo>
                <a:lnTo>
                  <a:pt x="19704" y="2198122"/>
                </a:lnTo>
                <a:lnTo>
                  <a:pt x="21855" y="2200234"/>
                </a:lnTo>
                <a:lnTo>
                  <a:pt x="27115" y="2200187"/>
                </a:lnTo>
                <a:lnTo>
                  <a:pt x="29227" y="2198035"/>
                </a:lnTo>
                <a:lnTo>
                  <a:pt x="29009" y="2173726"/>
                </a:lnTo>
                <a:lnTo>
                  <a:pt x="26857" y="2171613"/>
                </a:lnTo>
                <a:close/>
              </a:path>
              <a:path w="33020" h="2581275">
                <a:moveTo>
                  <a:pt x="27200" y="2209712"/>
                </a:moveTo>
                <a:lnTo>
                  <a:pt x="21940" y="2209759"/>
                </a:lnTo>
                <a:lnTo>
                  <a:pt x="19910" y="2211825"/>
                </a:lnTo>
                <a:lnTo>
                  <a:pt x="19850" y="2214455"/>
                </a:lnTo>
                <a:lnTo>
                  <a:pt x="20045" y="2236219"/>
                </a:lnTo>
                <a:lnTo>
                  <a:pt x="22197" y="2238333"/>
                </a:lnTo>
                <a:lnTo>
                  <a:pt x="27457" y="2238286"/>
                </a:lnTo>
                <a:lnTo>
                  <a:pt x="29570" y="2236134"/>
                </a:lnTo>
                <a:lnTo>
                  <a:pt x="29352" y="2211825"/>
                </a:lnTo>
                <a:lnTo>
                  <a:pt x="27200" y="2209712"/>
                </a:lnTo>
                <a:close/>
              </a:path>
              <a:path w="33020" h="2581275">
                <a:moveTo>
                  <a:pt x="27542" y="2247811"/>
                </a:moveTo>
                <a:lnTo>
                  <a:pt x="22283" y="2247858"/>
                </a:lnTo>
                <a:lnTo>
                  <a:pt x="20254" y="2249923"/>
                </a:lnTo>
                <a:lnTo>
                  <a:pt x="20192" y="2252553"/>
                </a:lnTo>
                <a:lnTo>
                  <a:pt x="20388" y="2274318"/>
                </a:lnTo>
                <a:lnTo>
                  <a:pt x="22539" y="2276431"/>
                </a:lnTo>
                <a:lnTo>
                  <a:pt x="27800" y="2276384"/>
                </a:lnTo>
                <a:lnTo>
                  <a:pt x="29912" y="2274233"/>
                </a:lnTo>
                <a:lnTo>
                  <a:pt x="29693" y="2249923"/>
                </a:lnTo>
                <a:lnTo>
                  <a:pt x="27542" y="2247811"/>
                </a:lnTo>
                <a:close/>
              </a:path>
              <a:path w="33020" h="2581275">
                <a:moveTo>
                  <a:pt x="27885" y="2285908"/>
                </a:moveTo>
                <a:lnTo>
                  <a:pt x="22625" y="2285956"/>
                </a:lnTo>
                <a:lnTo>
                  <a:pt x="20596" y="2288021"/>
                </a:lnTo>
                <a:lnTo>
                  <a:pt x="20534" y="2290652"/>
                </a:lnTo>
                <a:lnTo>
                  <a:pt x="20730" y="2312417"/>
                </a:lnTo>
                <a:lnTo>
                  <a:pt x="22881" y="2314530"/>
                </a:lnTo>
                <a:lnTo>
                  <a:pt x="28141" y="2314483"/>
                </a:lnTo>
                <a:lnTo>
                  <a:pt x="30255" y="2312332"/>
                </a:lnTo>
                <a:lnTo>
                  <a:pt x="30036" y="2288021"/>
                </a:lnTo>
                <a:lnTo>
                  <a:pt x="27885" y="2285908"/>
                </a:lnTo>
                <a:close/>
              </a:path>
              <a:path w="33020" h="2581275">
                <a:moveTo>
                  <a:pt x="28227" y="2324007"/>
                </a:moveTo>
                <a:lnTo>
                  <a:pt x="22966" y="2324054"/>
                </a:lnTo>
                <a:lnTo>
                  <a:pt x="20938" y="2326120"/>
                </a:lnTo>
                <a:lnTo>
                  <a:pt x="20877" y="2328750"/>
                </a:lnTo>
                <a:lnTo>
                  <a:pt x="21073" y="2350516"/>
                </a:lnTo>
                <a:lnTo>
                  <a:pt x="23224" y="2352629"/>
                </a:lnTo>
                <a:lnTo>
                  <a:pt x="28484" y="2352581"/>
                </a:lnTo>
                <a:lnTo>
                  <a:pt x="30596" y="2350429"/>
                </a:lnTo>
                <a:lnTo>
                  <a:pt x="30378" y="2326120"/>
                </a:lnTo>
                <a:lnTo>
                  <a:pt x="28227" y="2324007"/>
                </a:lnTo>
                <a:close/>
              </a:path>
              <a:path w="33020" h="2581275">
                <a:moveTo>
                  <a:pt x="28569" y="2362106"/>
                </a:moveTo>
                <a:lnTo>
                  <a:pt x="23309" y="2362153"/>
                </a:lnTo>
                <a:lnTo>
                  <a:pt x="21279" y="2364219"/>
                </a:lnTo>
                <a:lnTo>
                  <a:pt x="21219" y="2366849"/>
                </a:lnTo>
                <a:lnTo>
                  <a:pt x="21414" y="2388613"/>
                </a:lnTo>
                <a:lnTo>
                  <a:pt x="23566" y="2390726"/>
                </a:lnTo>
                <a:lnTo>
                  <a:pt x="28826" y="2390679"/>
                </a:lnTo>
                <a:lnTo>
                  <a:pt x="30939" y="2388528"/>
                </a:lnTo>
                <a:lnTo>
                  <a:pt x="30721" y="2364219"/>
                </a:lnTo>
                <a:lnTo>
                  <a:pt x="28569" y="2362106"/>
                </a:lnTo>
                <a:close/>
              </a:path>
              <a:path w="33020" h="2581275">
                <a:moveTo>
                  <a:pt x="28911" y="2400203"/>
                </a:moveTo>
                <a:lnTo>
                  <a:pt x="23651" y="2400251"/>
                </a:lnTo>
                <a:lnTo>
                  <a:pt x="21623" y="2402316"/>
                </a:lnTo>
                <a:lnTo>
                  <a:pt x="21562" y="2404946"/>
                </a:lnTo>
                <a:lnTo>
                  <a:pt x="21757" y="2426712"/>
                </a:lnTo>
                <a:lnTo>
                  <a:pt x="23909" y="2428825"/>
                </a:lnTo>
                <a:lnTo>
                  <a:pt x="29169" y="2428778"/>
                </a:lnTo>
                <a:lnTo>
                  <a:pt x="31281" y="2426627"/>
                </a:lnTo>
                <a:lnTo>
                  <a:pt x="31062" y="2402316"/>
                </a:lnTo>
                <a:lnTo>
                  <a:pt x="28911" y="2400203"/>
                </a:lnTo>
                <a:close/>
              </a:path>
              <a:path w="33020" h="2581275">
                <a:moveTo>
                  <a:pt x="29254" y="2438302"/>
                </a:moveTo>
                <a:lnTo>
                  <a:pt x="23994" y="2438349"/>
                </a:lnTo>
                <a:lnTo>
                  <a:pt x="21965" y="2440415"/>
                </a:lnTo>
                <a:lnTo>
                  <a:pt x="21903" y="2443045"/>
                </a:lnTo>
                <a:lnTo>
                  <a:pt x="22099" y="2464810"/>
                </a:lnTo>
                <a:lnTo>
                  <a:pt x="24250" y="2466922"/>
                </a:lnTo>
                <a:lnTo>
                  <a:pt x="29510" y="2466875"/>
                </a:lnTo>
                <a:lnTo>
                  <a:pt x="31624" y="2464724"/>
                </a:lnTo>
                <a:lnTo>
                  <a:pt x="31405" y="2440415"/>
                </a:lnTo>
                <a:lnTo>
                  <a:pt x="29254" y="2438302"/>
                </a:lnTo>
                <a:close/>
              </a:path>
              <a:path w="33020" h="2581275">
                <a:moveTo>
                  <a:pt x="29596" y="2476400"/>
                </a:moveTo>
                <a:lnTo>
                  <a:pt x="24335" y="2476447"/>
                </a:lnTo>
                <a:lnTo>
                  <a:pt x="22308" y="2478512"/>
                </a:lnTo>
                <a:lnTo>
                  <a:pt x="22246" y="2481144"/>
                </a:lnTo>
                <a:lnTo>
                  <a:pt x="22442" y="2502908"/>
                </a:lnTo>
                <a:lnTo>
                  <a:pt x="24593" y="2505021"/>
                </a:lnTo>
                <a:lnTo>
                  <a:pt x="29853" y="2504974"/>
                </a:lnTo>
                <a:lnTo>
                  <a:pt x="31965" y="2502823"/>
                </a:lnTo>
                <a:lnTo>
                  <a:pt x="31747" y="2478512"/>
                </a:lnTo>
                <a:lnTo>
                  <a:pt x="29596" y="2476400"/>
                </a:lnTo>
                <a:close/>
              </a:path>
              <a:path w="33020" h="2581275">
                <a:moveTo>
                  <a:pt x="29938" y="2514499"/>
                </a:moveTo>
                <a:lnTo>
                  <a:pt x="24678" y="2514546"/>
                </a:lnTo>
                <a:lnTo>
                  <a:pt x="22650" y="2516611"/>
                </a:lnTo>
                <a:lnTo>
                  <a:pt x="22588" y="2519241"/>
                </a:lnTo>
                <a:lnTo>
                  <a:pt x="22783" y="2541007"/>
                </a:lnTo>
                <a:lnTo>
                  <a:pt x="24935" y="2543120"/>
                </a:lnTo>
                <a:lnTo>
                  <a:pt x="30195" y="2543073"/>
                </a:lnTo>
                <a:lnTo>
                  <a:pt x="32308" y="2540920"/>
                </a:lnTo>
                <a:lnTo>
                  <a:pt x="32090" y="2516611"/>
                </a:lnTo>
                <a:lnTo>
                  <a:pt x="29938" y="2514499"/>
                </a:lnTo>
                <a:close/>
              </a:path>
              <a:path w="33020" h="2581275">
                <a:moveTo>
                  <a:pt x="30280" y="2552597"/>
                </a:moveTo>
                <a:lnTo>
                  <a:pt x="25020" y="2552644"/>
                </a:lnTo>
                <a:lnTo>
                  <a:pt x="22991" y="2554710"/>
                </a:lnTo>
                <a:lnTo>
                  <a:pt x="22931" y="2557340"/>
                </a:lnTo>
                <a:lnTo>
                  <a:pt x="23125" y="2579010"/>
                </a:lnTo>
                <a:lnTo>
                  <a:pt x="25276" y="2581123"/>
                </a:lnTo>
                <a:lnTo>
                  <a:pt x="30537" y="2581076"/>
                </a:lnTo>
                <a:lnTo>
                  <a:pt x="32650" y="2578925"/>
                </a:lnTo>
                <a:lnTo>
                  <a:pt x="32431" y="2554710"/>
                </a:lnTo>
                <a:lnTo>
                  <a:pt x="30280" y="255259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553549" y="2491069"/>
            <a:ext cx="2091055" cy="396240"/>
          </a:xfrm>
          <a:custGeom>
            <a:avLst/>
            <a:gdLst/>
            <a:ahLst/>
            <a:cxnLst/>
            <a:rect l="l" t="t" r="r" b="b"/>
            <a:pathLst>
              <a:path w="2091054" h="396239">
                <a:moveTo>
                  <a:pt x="2065257" y="0"/>
                </a:moveTo>
                <a:lnTo>
                  <a:pt x="25170" y="0"/>
                </a:lnTo>
                <a:lnTo>
                  <a:pt x="15373" y="1977"/>
                </a:lnTo>
                <a:lnTo>
                  <a:pt x="7372" y="7372"/>
                </a:lnTo>
                <a:lnTo>
                  <a:pt x="1978" y="15372"/>
                </a:lnTo>
                <a:lnTo>
                  <a:pt x="0" y="25170"/>
                </a:lnTo>
                <a:lnTo>
                  <a:pt x="0" y="370829"/>
                </a:lnTo>
                <a:lnTo>
                  <a:pt x="1978" y="380626"/>
                </a:lnTo>
                <a:lnTo>
                  <a:pt x="7372" y="388627"/>
                </a:lnTo>
                <a:lnTo>
                  <a:pt x="15373" y="394021"/>
                </a:lnTo>
                <a:lnTo>
                  <a:pt x="25170" y="395999"/>
                </a:lnTo>
                <a:lnTo>
                  <a:pt x="2065257" y="395999"/>
                </a:lnTo>
                <a:lnTo>
                  <a:pt x="2075054" y="394021"/>
                </a:lnTo>
                <a:lnTo>
                  <a:pt x="2083055" y="388627"/>
                </a:lnTo>
                <a:lnTo>
                  <a:pt x="2088449" y="380626"/>
                </a:lnTo>
                <a:lnTo>
                  <a:pt x="2090427" y="370829"/>
                </a:lnTo>
                <a:lnTo>
                  <a:pt x="2090427" y="25170"/>
                </a:lnTo>
                <a:lnTo>
                  <a:pt x="2088449" y="15372"/>
                </a:lnTo>
                <a:lnTo>
                  <a:pt x="2083055" y="7372"/>
                </a:lnTo>
                <a:lnTo>
                  <a:pt x="2075054" y="1977"/>
                </a:lnTo>
                <a:lnTo>
                  <a:pt x="20652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553549" y="2491069"/>
            <a:ext cx="2091055" cy="396240"/>
          </a:xfrm>
          <a:custGeom>
            <a:avLst/>
            <a:gdLst/>
            <a:ahLst/>
            <a:cxnLst/>
            <a:rect l="l" t="t" r="r" b="b"/>
            <a:pathLst>
              <a:path w="2091054" h="396239">
                <a:moveTo>
                  <a:pt x="0" y="25170"/>
                </a:moveTo>
                <a:lnTo>
                  <a:pt x="1977" y="15372"/>
                </a:lnTo>
                <a:lnTo>
                  <a:pt x="7372" y="7372"/>
                </a:lnTo>
                <a:lnTo>
                  <a:pt x="15372" y="1978"/>
                </a:lnTo>
                <a:lnTo>
                  <a:pt x="25170" y="0"/>
                </a:lnTo>
                <a:lnTo>
                  <a:pt x="2065257" y="0"/>
                </a:lnTo>
                <a:lnTo>
                  <a:pt x="2075054" y="1978"/>
                </a:lnTo>
                <a:lnTo>
                  <a:pt x="2083054" y="7372"/>
                </a:lnTo>
                <a:lnTo>
                  <a:pt x="2088449" y="15372"/>
                </a:lnTo>
                <a:lnTo>
                  <a:pt x="2090427" y="25170"/>
                </a:lnTo>
                <a:lnTo>
                  <a:pt x="2090427" y="370829"/>
                </a:lnTo>
                <a:lnTo>
                  <a:pt x="2088449" y="380627"/>
                </a:lnTo>
                <a:lnTo>
                  <a:pt x="2083054" y="388627"/>
                </a:lnTo>
                <a:lnTo>
                  <a:pt x="2075054" y="394022"/>
                </a:lnTo>
                <a:lnTo>
                  <a:pt x="2065257" y="396000"/>
                </a:lnTo>
                <a:lnTo>
                  <a:pt x="25170" y="396000"/>
                </a:lnTo>
                <a:lnTo>
                  <a:pt x="15372" y="394022"/>
                </a:lnTo>
                <a:lnTo>
                  <a:pt x="7372" y="388627"/>
                </a:lnTo>
                <a:lnTo>
                  <a:pt x="1977" y="380627"/>
                </a:lnTo>
                <a:lnTo>
                  <a:pt x="0" y="370829"/>
                </a:lnTo>
                <a:lnTo>
                  <a:pt x="0" y="25170"/>
                </a:lnTo>
                <a:close/>
              </a:path>
            </a:pathLst>
          </a:custGeom>
          <a:ln w="952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7128863" y="2572003"/>
            <a:ext cx="939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微软雅黑"/>
                <a:cs typeface="微软雅黑"/>
              </a:rPr>
              <a:t>信达财产保险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6553549" y="3553815"/>
            <a:ext cx="2091055" cy="396240"/>
          </a:xfrm>
          <a:custGeom>
            <a:avLst/>
            <a:gdLst/>
            <a:ahLst/>
            <a:cxnLst/>
            <a:rect l="l" t="t" r="r" b="b"/>
            <a:pathLst>
              <a:path w="2091054" h="396239">
                <a:moveTo>
                  <a:pt x="2065257" y="0"/>
                </a:moveTo>
                <a:lnTo>
                  <a:pt x="25170" y="0"/>
                </a:lnTo>
                <a:lnTo>
                  <a:pt x="15373" y="1977"/>
                </a:lnTo>
                <a:lnTo>
                  <a:pt x="7372" y="7372"/>
                </a:lnTo>
                <a:lnTo>
                  <a:pt x="1978" y="15372"/>
                </a:lnTo>
                <a:lnTo>
                  <a:pt x="0" y="25170"/>
                </a:lnTo>
                <a:lnTo>
                  <a:pt x="0" y="370828"/>
                </a:lnTo>
                <a:lnTo>
                  <a:pt x="1978" y="380626"/>
                </a:lnTo>
                <a:lnTo>
                  <a:pt x="7372" y="388627"/>
                </a:lnTo>
                <a:lnTo>
                  <a:pt x="15373" y="394021"/>
                </a:lnTo>
                <a:lnTo>
                  <a:pt x="25170" y="395999"/>
                </a:lnTo>
                <a:lnTo>
                  <a:pt x="2065257" y="395999"/>
                </a:lnTo>
                <a:lnTo>
                  <a:pt x="2075054" y="394021"/>
                </a:lnTo>
                <a:lnTo>
                  <a:pt x="2083055" y="388627"/>
                </a:lnTo>
                <a:lnTo>
                  <a:pt x="2088449" y="380626"/>
                </a:lnTo>
                <a:lnTo>
                  <a:pt x="2090427" y="370828"/>
                </a:lnTo>
                <a:lnTo>
                  <a:pt x="2090427" y="25170"/>
                </a:lnTo>
                <a:lnTo>
                  <a:pt x="2088449" y="15372"/>
                </a:lnTo>
                <a:lnTo>
                  <a:pt x="2083055" y="7372"/>
                </a:lnTo>
                <a:lnTo>
                  <a:pt x="2075054" y="1977"/>
                </a:lnTo>
                <a:lnTo>
                  <a:pt x="20652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553549" y="3553815"/>
            <a:ext cx="2091055" cy="396240"/>
          </a:xfrm>
          <a:custGeom>
            <a:avLst/>
            <a:gdLst/>
            <a:ahLst/>
            <a:cxnLst/>
            <a:rect l="l" t="t" r="r" b="b"/>
            <a:pathLst>
              <a:path w="2091054" h="396239">
                <a:moveTo>
                  <a:pt x="0" y="25170"/>
                </a:moveTo>
                <a:lnTo>
                  <a:pt x="1977" y="15372"/>
                </a:lnTo>
                <a:lnTo>
                  <a:pt x="7372" y="7372"/>
                </a:lnTo>
                <a:lnTo>
                  <a:pt x="15372" y="1978"/>
                </a:lnTo>
                <a:lnTo>
                  <a:pt x="25170" y="0"/>
                </a:lnTo>
                <a:lnTo>
                  <a:pt x="2065257" y="0"/>
                </a:lnTo>
                <a:lnTo>
                  <a:pt x="2075054" y="1978"/>
                </a:lnTo>
                <a:lnTo>
                  <a:pt x="2083054" y="7372"/>
                </a:lnTo>
                <a:lnTo>
                  <a:pt x="2088449" y="15372"/>
                </a:lnTo>
                <a:lnTo>
                  <a:pt x="2090427" y="25170"/>
                </a:lnTo>
                <a:lnTo>
                  <a:pt x="2090427" y="370829"/>
                </a:lnTo>
                <a:lnTo>
                  <a:pt x="2088449" y="380627"/>
                </a:lnTo>
                <a:lnTo>
                  <a:pt x="2083054" y="388627"/>
                </a:lnTo>
                <a:lnTo>
                  <a:pt x="2075054" y="394022"/>
                </a:lnTo>
                <a:lnTo>
                  <a:pt x="2065257" y="396000"/>
                </a:lnTo>
                <a:lnTo>
                  <a:pt x="25170" y="396000"/>
                </a:lnTo>
                <a:lnTo>
                  <a:pt x="15372" y="394022"/>
                </a:lnTo>
                <a:lnTo>
                  <a:pt x="7372" y="388627"/>
                </a:lnTo>
                <a:lnTo>
                  <a:pt x="1977" y="380627"/>
                </a:lnTo>
                <a:lnTo>
                  <a:pt x="0" y="370829"/>
                </a:lnTo>
                <a:lnTo>
                  <a:pt x="0" y="25170"/>
                </a:lnTo>
                <a:close/>
              </a:path>
            </a:pathLst>
          </a:custGeom>
          <a:ln w="952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6976463" y="3635755"/>
            <a:ext cx="1244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微软雅黑"/>
                <a:cs typeface="微软雅黑"/>
              </a:rPr>
              <a:t>合众人寿人寿保险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6553549" y="4085187"/>
            <a:ext cx="2091055" cy="396240"/>
          </a:xfrm>
          <a:custGeom>
            <a:avLst/>
            <a:gdLst/>
            <a:ahLst/>
            <a:cxnLst/>
            <a:rect l="l" t="t" r="r" b="b"/>
            <a:pathLst>
              <a:path w="2091054" h="396239">
                <a:moveTo>
                  <a:pt x="2065257" y="0"/>
                </a:moveTo>
                <a:lnTo>
                  <a:pt x="25170" y="0"/>
                </a:lnTo>
                <a:lnTo>
                  <a:pt x="15373" y="1978"/>
                </a:lnTo>
                <a:lnTo>
                  <a:pt x="7372" y="7372"/>
                </a:lnTo>
                <a:lnTo>
                  <a:pt x="1978" y="15373"/>
                </a:lnTo>
                <a:lnTo>
                  <a:pt x="0" y="25170"/>
                </a:lnTo>
                <a:lnTo>
                  <a:pt x="0" y="370829"/>
                </a:lnTo>
                <a:lnTo>
                  <a:pt x="1978" y="380627"/>
                </a:lnTo>
                <a:lnTo>
                  <a:pt x="7372" y="388627"/>
                </a:lnTo>
                <a:lnTo>
                  <a:pt x="15373" y="394022"/>
                </a:lnTo>
                <a:lnTo>
                  <a:pt x="25170" y="395999"/>
                </a:lnTo>
                <a:lnTo>
                  <a:pt x="2065257" y="395999"/>
                </a:lnTo>
                <a:lnTo>
                  <a:pt x="2075054" y="394022"/>
                </a:lnTo>
                <a:lnTo>
                  <a:pt x="2083055" y="388627"/>
                </a:lnTo>
                <a:lnTo>
                  <a:pt x="2088449" y="380627"/>
                </a:lnTo>
                <a:lnTo>
                  <a:pt x="2090427" y="370829"/>
                </a:lnTo>
                <a:lnTo>
                  <a:pt x="2090427" y="25170"/>
                </a:lnTo>
                <a:lnTo>
                  <a:pt x="2088449" y="15373"/>
                </a:lnTo>
                <a:lnTo>
                  <a:pt x="2083055" y="7372"/>
                </a:lnTo>
                <a:lnTo>
                  <a:pt x="2075054" y="1978"/>
                </a:lnTo>
                <a:lnTo>
                  <a:pt x="20652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553549" y="4085187"/>
            <a:ext cx="2091055" cy="396240"/>
          </a:xfrm>
          <a:custGeom>
            <a:avLst/>
            <a:gdLst/>
            <a:ahLst/>
            <a:cxnLst/>
            <a:rect l="l" t="t" r="r" b="b"/>
            <a:pathLst>
              <a:path w="2091054" h="396239">
                <a:moveTo>
                  <a:pt x="0" y="25170"/>
                </a:moveTo>
                <a:lnTo>
                  <a:pt x="1977" y="15372"/>
                </a:lnTo>
                <a:lnTo>
                  <a:pt x="7372" y="7372"/>
                </a:lnTo>
                <a:lnTo>
                  <a:pt x="15372" y="1978"/>
                </a:lnTo>
                <a:lnTo>
                  <a:pt x="25170" y="0"/>
                </a:lnTo>
                <a:lnTo>
                  <a:pt x="2065257" y="0"/>
                </a:lnTo>
                <a:lnTo>
                  <a:pt x="2075054" y="1978"/>
                </a:lnTo>
                <a:lnTo>
                  <a:pt x="2083054" y="7372"/>
                </a:lnTo>
                <a:lnTo>
                  <a:pt x="2088449" y="15372"/>
                </a:lnTo>
                <a:lnTo>
                  <a:pt x="2090427" y="25170"/>
                </a:lnTo>
                <a:lnTo>
                  <a:pt x="2090427" y="370829"/>
                </a:lnTo>
                <a:lnTo>
                  <a:pt x="2088449" y="380627"/>
                </a:lnTo>
                <a:lnTo>
                  <a:pt x="2083054" y="388627"/>
                </a:lnTo>
                <a:lnTo>
                  <a:pt x="2075054" y="394022"/>
                </a:lnTo>
                <a:lnTo>
                  <a:pt x="2065257" y="396000"/>
                </a:lnTo>
                <a:lnTo>
                  <a:pt x="25170" y="396000"/>
                </a:lnTo>
                <a:lnTo>
                  <a:pt x="15372" y="394022"/>
                </a:lnTo>
                <a:lnTo>
                  <a:pt x="7372" y="388627"/>
                </a:lnTo>
                <a:lnTo>
                  <a:pt x="1977" y="380627"/>
                </a:lnTo>
                <a:lnTo>
                  <a:pt x="0" y="370829"/>
                </a:lnTo>
                <a:lnTo>
                  <a:pt x="0" y="25170"/>
                </a:lnTo>
                <a:close/>
              </a:path>
            </a:pathLst>
          </a:custGeom>
          <a:ln w="952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7281263" y="4166107"/>
            <a:ext cx="635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微软雅黑"/>
                <a:cs typeface="微软雅黑"/>
              </a:rPr>
              <a:t>中银保险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6553549" y="4616560"/>
            <a:ext cx="2091055" cy="396240"/>
          </a:xfrm>
          <a:custGeom>
            <a:avLst/>
            <a:gdLst/>
            <a:ahLst/>
            <a:cxnLst/>
            <a:rect l="l" t="t" r="r" b="b"/>
            <a:pathLst>
              <a:path w="2091054" h="396239">
                <a:moveTo>
                  <a:pt x="2065257" y="0"/>
                </a:moveTo>
                <a:lnTo>
                  <a:pt x="25170" y="0"/>
                </a:lnTo>
                <a:lnTo>
                  <a:pt x="15373" y="1978"/>
                </a:lnTo>
                <a:lnTo>
                  <a:pt x="7372" y="7372"/>
                </a:lnTo>
                <a:lnTo>
                  <a:pt x="1978" y="15373"/>
                </a:lnTo>
                <a:lnTo>
                  <a:pt x="0" y="25170"/>
                </a:lnTo>
                <a:lnTo>
                  <a:pt x="0" y="370829"/>
                </a:lnTo>
                <a:lnTo>
                  <a:pt x="1978" y="380627"/>
                </a:lnTo>
                <a:lnTo>
                  <a:pt x="7372" y="388627"/>
                </a:lnTo>
                <a:lnTo>
                  <a:pt x="15373" y="394022"/>
                </a:lnTo>
                <a:lnTo>
                  <a:pt x="25170" y="395999"/>
                </a:lnTo>
                <a:lnTo>
                  <a:pt x="2065257" y="395999"/>
                </a:lnTo>
                <a:lnTo>
                  <a:pt x="2075054" y="394022"/>
                </a:lnTo>
                <a:lnTo>
                  <a:pt x="2083055" y="388627"/>
                </a:lnTo>
                <a:lnTo>
                  <a:pt x="2088449" y="380627"/>
                </a:lnTo>
                <a:lnTo>
                  <a:pt x="2090427" y="370829"/>
                </a:lnTo>
                <a:lnTo>
                  <a:pt x="2090427" y="25170"/>
                </a:lnTo>
                <a:lnTo>
                  <a:pt x="2088449" y="15373"/>
                </a:lnTo>
                <a:lnTo>
                  <a:pt x="2083055" y="7372"/>
                </a:lnTo>
                <a:lnTo>
                  <a:pt x="2075054" y="1978"/>
                </a:lnTo>
                <a:lnTo>
                  <a:pt x="20652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553549" y="4616560"/>
            <a:ext cx="2091055" cy="396240"/>
          </a:xfrm>
          <a:custGeom>
            <a:avLst/>
            <a:gdLst/>
            <a:ahLst/>
            <a:cxnLst/>
            <a:rect l="l" t="t" r="r" b="b"/>
            <a:pathLst>
              <a:path w="2091054" h="396239">
                <a:moveTo>
                  <a:pt x="0" y="25170"/>
                </a:moveTo>
                <a:lnTo>
                  <a:pt x="1977" y="15372"/>
                </a:lnTo>
                <a:lnTo>
                  <a:pt x="7372" y="7372"/>
                </a:lnTo>
                <a:lnTo>
                  <a:pt x="15372" y="1978"/>
                </a:lnTo>
                <a:lnTo>
                  <a:pt x="25170" y="0"/>
                </a:lnTo>
                <a:lnTo>
                  <a:pt x="2065257" y="0"/>
                </a:lnTo>
                <a:lnTo>
                  <a:pt x="2075054" y="1978"/>
                </a:lnTo>
                <a:lnTo>
                  <a:pt x="2083054" y="7372"/>
                </a:lnTo>
                <a:lnTo>
                  <a:pt x="2088449" y="15372"/>
                </a:lnTo>
                <a:lnTo>
                  <a:pt x="2090427" y="25170"/>
                </a:lnTo>
                <a:lnTo>
                  <a:pt x="2090427" y="370829"/>
                </a:lnTo>
                <a:lnTo>
                  <a:pt x="2088449" y="380627"/>
                </a:lnTo>
                <a:lnTo>
                  <a:pt x="2083054" y="388627"/>
                </a:lnTo>
                <a:lnTo>
                  <a:pt x="2075054" y="394022"/>
                </a:lnTo>
                <a:lnTo>
                  <a:pt x="2065257" y="396000"/>
                </a:lnTo>
                <a:lnTo>
                  <a:pt x="25170" y="396000"/>
                </a:lnTo>
                <a:lnTo>
                  <a:pt x="15372" y="394022"/>
                </a:lnTo>
                <a:lnTo>
                  <a:pt x="7372" y="388627"/>
                </a:lnTo>
                <a:lnTo>
                  <a:pt x="1977" y="380627"/>
                </a:lnTo>
                <a:lnTo>
                  <a:pt x="0" y="370829"/>
                </a:lnTo>
                <a:lnTo>
                  <a:pt x="0" y="25170"/>
                </a:lnTo>
                <a:close/>
              </a:path>
            </a:pathLst>
          </a:custGeom>
          <a:ln w="952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6976463" y="4696459"/>
            <a:ext cx="1244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微软雅黑"/>
                <a:cs typeface="微软雅黑"/>
              </a:rPr>
              <a:t>中国人民健康保险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6553550" y="3022441"/>
            <a:ext cx="2091055" cy="396240"/>
          </a:xfrm>
          <a:custGeom>
            <a:avLst/>
            <a:gdLst/>
            <a:ahLst/>
            <a:cxnLst/>
            <a:rect l="l" t="t" r="r" b="b"/>
            <a:pathLst>
              <a:path w="2091054" h="396239">
                <a:moveTo>
                  <a:pt x="2065257" y="0"/>
                </a:moveTo>
                <a:lnTo>
                  <a:pt x="25170" y="0"/>
                </a:lnTo>
                <a:lnTo>
                  <a:pt x="15373" y="1978"/>
                </a:lnTo>
                <a:lnTo>
                  <a:pt x="7372" y="7372"/>
                </a:lnTo>
                <a:lnTo>
                  <a:pt x="1978" y="15373"/>
                </a:lnTo>
                <a:lnTo>
                  <a:pt x="0" y="25171"/>
                </a:lnTo>
                <a:lnTo>
                  <a:pt x="0" y="370829"/>
                </a:lnTo>
                <a:lnTo>
                  <a:pt x="1978" y="380627"/>
                </a:lnTo>
                <a:lnTo>
                  <a:pt x="7372" y="388627"/>
                </a:lnTo>
                <a:lnTo>
                  <a:pt x="15373" y="394022"/>
                </a:lnTo>
                <a:lnTo>
                  <a:pt x="25170" y="395999"/>
                </a:lnTo>
                <a:lnTo>
                  <a:pt x="2065257" y="395999"/>
                </a:lnTo>
                <a:lnTo>
                  <a:pt x="2075054" y="394022"/>
                </a:lnTo>
                <a:lnTo>
                  <a:pt x="2083055" y="388627"/>
                </a:lnTo>
                <a:lnTo>
                  <a:pt x="2088449" y="380627"/>
                </a:lnTo>
                <a:lnTo>
                  <a:pt x="2090427" y="370829"/>
                </a:lnTo>
                <a:lnTo>
                  <a:pt x="2090427" y="25171"/>
                </a:lnTo>
                <a:lnTo>
                  <a:pt x="2088449" y="15373"/>
                </a:lnTo>
                <a:lnTo>
                  <a:pt x="2083055" y="7372"/>
                </a:lnTo>
                <a:lnTo>
                  <a:pt x="2075054" y="1978"/>
                </a:lnTo>
                <a:lnTo>
                  <a:pt x="20652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553550" y="3022441"/>
            <a:ext cx="2091055" cy="396240"/>
          </a:xfrm>
          <a:custGeom>
            <a:avLst/>
            <a:gdLst/>
            <a:ahLst/>
            <a:cxnLst/>
            <a:rect l="l" t="t" r="r" b="b"/>
            <a:pathLst>
              <a:path w="2091054" h="396239">
                <a:moveTo>
                  <a:pt x="0" y="25170"/>
                </a:moveTo>
                <a:lnTo>
                  <a:pt x="1977" y="15372"/>
                </a:lnTo>
                <a:lnTo>
                  <a:pt x="7372" y="7372"/>
                </a:lnTo>
                <a:lnTo>
                  <a:pt x="15372" y="1978"/>
                </a:lnTo>
                <a:lnTo>
                  <a:pt x="25170" y="0"/>
                </a:lnTo>
                <a:lnTo>
                  <a:pt x="2065257" y="0"/>
                </a:lnTo>
                <a:lnTo>
                  <a:pt x="2075054" y="1978"/>
                </a:lnTo>
                <a:lnTo>
                  <a:pt x="2083054" y="7372"/>
                </a:lnTo>
                <a:lnTo>
                  <a:pt x="2088449" y="15372"/>
                </a:lnTo>
                <a:lnTo>
                  <a:pt x="2090427" y="25170"/>
                </a:lnTo>
                <a:lnTo>
                  <a:pt x="2090427" y="370829"/>
                </a:lnTo>
                <a:lnTo>
                  <a:pt x="2088449" y="380627"/>
                </a:lnTo>
                <a:lnTo>
                  <a:pt x="2083054" y="388627"/>
                </a:lnTo>
                <a:lnTo>
                  <a:pt x="2075054" y="394022"/>
                </a:lnTo>
                <a:lnTo>
                  <a:pt x="2065257" y="396000"/>
                </a:lnTo>
                <a:lnTo>
                  <a:pt x="25170" y="396000"/>
                </a:lnTo>
                <a:lnTo>
                  <a:pt x="15372" y="394022"/>
                </a:lnTo>
                <a:lnTo>
                  <a:pt x="7372" y="388627"/>
                </a:lnTo>
                <a:lnTo>
                  <a:pt x="1977" y="380627"/>
                </a:lnTo>
                <a:lnTo>
                  <a:pt x="0" y="370829"/>
                </a:lnTo>
                <a:lnTo>
                  <a:pt x="0" y="25170"/>
                </a:lnTo>
                <a:close/>
              </a:path>
            </a:pathLst>
          </a:custGeom>
          <a:ln w="952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6976464" y="3102355"/>
            <a:ext cx="1244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微软雅黑"/>
                <a:cs typeface="微软雅黑"/>
              </a:rPr>
              <a:t>中华联合人寿保险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6553549" y="908720"/>
            <a:ext cx="2091055" cy="396240"/>
          </a:xfrm>
          <a:custGeom>
            <a:avLst/>
            <a:gdLst/>
            <a:ahLst/>
            <a:cxnLst/>
            <a:rect l="l" t="t" r="r" b="b"/>
            <a:pathLst>
              <a:path w="2091054" h="396240">
                <a:moveTo>
                  <a:pt x="2065257" y="0"/>
                </a:moveTo>
                <a:lnTo>
                  <a:pt x="25170" y="0"/>
                </a:lnTo>
                <a:lnTo>
                  <a:pt x="15373" y="1977"/>
                </a:lnTo>
                <a:lnTo>
                  <a:pt x="7372" y="7372"/>
                </a:lnTo>
                <a:lnTo>
                  <a:pt x="1978" y="15372"/>
                </a:lnTo>
                <a:lnTo>
                  <a:pt x="0" y="25170"/>
                </a:lnTo>
                <a:lnTo>
                  <a:pt x="0" y="370828"/>
                </a:lnTo>
                <a:lnTo>
                  <a:pt x="1978" y="380626"/>
                </a:lnTo>
                <a:lnTo>
                  <a:pt x="7372" y="388627"/>
                </a:lnTo>
                <a:lnTo>
                  <a:pt x="15373" y="394021"/>
                </a:lnTo>
                <a:lnTo>
                  <a:pt x="25170" y="395999"/>
                </a:lnTo>
                <a:lnTo>
                  <a:pt x="2065257" y="395999"/>
                </a:lnTo>
                <a:lnTo>
                  <a:pt x="2075054" y="394021"/>
                </a:lnTo>
                <a:lnTo>
                  <a:pt x="2083055" y="388627"/>
                </a:lnTo>
                <a:lnTo>
                  <a:pt x="2088449" y="380626"/>
                </a:lnTo>
                <a:lnTo>
                  <a:pt x="2090427" y="370828"/>
                </a:lnTo>
                <a:lnTo>
                  <a:pt x="2090427" y="25170"/>
                </a:lnTo>
                <a:lnTo>
                  <a:pt x="2088449" y="15372"/>
                </a:lnTo>
                <a:lnTo>
                  <a:pt x="2083055" y="7372"/>
                </a:lnTo>
                <a:lnTo>
                  <a:pt x="2075054" y="1977"/>
                </a:lnTo>
                <a:lnTo>
                  <a:pt x="20652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553549" y="908720"/>
            <a:ext cx="2091055" cy="396240"/>
          </a:xfrm>
          <a:custGeom>
            <a:avLst/>
            <a:gdLst/>
            <a:ahLst/>
            <a:cxnLst/>
            <a:rect l="l" t="t" r="r" b="b"/>
            <a:pathLst>
              <a:path w="2091054" h="396240">
                <a:moveTo>
                  <a:pt x="0" y="25170"/>
                </a:moveTo>
                <a:lnTo>
                  <a:pt x="1977" y="15372"/>
                </a:lnTo>
                <a:lnTo>
                  <a:pt x="7372" y="7372"/>
                </a:lnTo>
                <a:lnTo>
                  <a:pt x="15372" y="1978"/>
                </a:lnTo>
                <a:lnTo>
                  <a:pt x="25170" y="0"/>
                </a:lnTo>
                <a:lnTo>
                  <a:pt x="2065257" y="0"/>
                </a:lnTo>
                <a:lnTo>
                  <a:pt x="2075054" y="1978"/>
                </a:lnTo>
                <a:lnTo>
                  <a:pt x="2083054" y="7372"/>
                </a:lnTo>
                <a:lnTo>
                  <a:pt x="2088449" y="15372"/>
                </a:lnTo>
                <a:lnTo>
                  <a:pt x="2090427" y="25170"/>
                </a:lnTo>
                <a:lnTo>
                  <a:pt x="2090427" y="370829"/>
                </a:lnTo>
                <a:lnTo>
                  <a:pt x="2088449" y="380627"/>
                </a:lnTo>
                <a:lnTo>
                  <a:pt x="2083054" y="388627"/>
                </a:lnTo>
                <a:lnTo>
                  <a:pt x="2075054" y="394022"/>
                </a:lnTo>
                <a:lnTo>
                  <a:pt x="2065257" y="396000"/>
                </a:lnTo>
                <a:lnTo>
                  <a:pt x="25170" y="396000"/>
                </a:lnTo>
                <a:lnTo>
                  <a:pt x="15372" y="394022"/>
                </a:lnTo>
                <a:lnTo>
                  <a:pt x="7372" y="388627"/>
                </a:lnTo>
                <a:lnTo>
                  <a:pt x="1977" y="380627"/>
                </a:lnTo>
                <a:lnTo>
                  <a:pt x="0" y="370829"/>
                </a:lnTo>
                <a:lnTo>
                  <a:pt x="0" y="25170"/>
                </a:lnTo>
                <a:close/>
              </a:path>
            </a:pathLst>
          </a:custGeom>
          <a:ln w="952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7205063" y="990091"/>
            <a:ext cx="787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微软雅黑"/>
                <a:cs typeface="微软雅黑"/>
              </a:rPr>
              <a:t>汇添富基金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6553549" y="1440092"/>
            <a:ext cx="2091055" cy="396240"/>
          </a:xfrm>
          <a:custGeom>
            <a:avLst/>
            <a:gdLst/>
            <a:ahLst/>
            <a:cxnLst/>
            <a:rect l="l" t="t" r="r" b="b"/>
            <a:pathLst>
              <a:path w="2091054" h="396239">
                <a:moveTo>
                  <a:pt x="2065257" y="0"/>
                </a:moveTo>
                <a:lnTo>
                  <a:pt x="25170" y="0"/>
                </a:lnTo>
                <a:lnTo>
                  <a:pt x="15373" y="1978"/>
                </a:lnTo>
                <a:lnTo>
                  <a:pt x="7372" y="7372"/>
                </a:lnTo>
                <a:lnTo>
                  <a:pt x="1978" y="15373"/>
                </a:lnTo>
                <a:lnTo>
                  <a:pt x="0" y="25171"/>
                </a:lnTo>
                <a:lnTo>
                  <a:pt x="0" y="370829"/>
                </a:lnTo>
                <a:lnTo>
                  <a:pt x="1978" y="380627"/>
                </a:lnTo>
                <a:lnTo>
                  <a:pt x="7372" y="388627"/>
                </a:lnTo>
                <a:lnTo>
                  <a:pt x="15373" y="394022"/>
                </a:lnTo>
                <a:lnTo>
                  <a:pt x="25170" y="395999"/>
                </a:lnTo>
                <a:lnTo>
                  <a:pt x="2065257" y="395999"/>
                </a:lnTo>
                <a:lnTo>
                  <a:pt x="2075054" y="394022"/>
                </a:lnTo>
                <a:lnTo>
                  <a:pt x="2083055" y="388627"/>
                </a:lnTo>
                <a:lnTo>
                  <a:pt x="2088449" y="380627"/>
                </a:lnTo>
                <a:lnTo>
                  <a:pt x="2090427" y="370829"/>
                </a:lnTo>
                <a:lnTo>
                  <a:pt x="2090427" y="25171"/>
                </a:lnTo>
                <a:lnTo>
                  <a:pt x="2088449" y="15373"/>
                </a:lnTo>
                <a:lnTo>
                  <a:pt x="2083055" y="7372"/>
                </a:lnTo>
                <a:lnTo>
                  <a:pt x="2075054" y="1978"/>
                </a:lnTo>
                <a:lnTo>
                  <a:pt x="20652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553549" y="1440092"/>
            <a:ext cx="2091055" cy="396240"/>
          </a:xfrm>
          <a:custGeom>
            <a:avLst/>
            <a:gdLst/>
            <a:ahLst/>
            <a:cxnLst/>
            <a:rect l="l" t="t" r="r" b="b"/>
            <a:pathLst>
              <a:path w="2091054" h="396239">
                <a:moveTo>
                  <a:pt x="0" y="25170"/>
                </a:moveTo>
                <a:lnTo>
                  <a:pt x="1977" y="15372"/>
                </a:lnTo>
                <a:lnTo>
                  <a:pt x="7372" y="7372"/>
                </a:lnTo>
                <a:lnTo>
                  <a:pt x="15372" y="1978"/>
                </a:lnTo>
                <a:lnTo>
                  <a:pt x="25170" y="0"/>
                </a:lnTo>
                <a:lnTo>
                  <a:pt x="2065257" y="0"/>
                </a:lnTo>
                <a:lnTo>
                  <a:pt x="2075054" y="1978"/>
                </a:lnTo>
                <a:lnTo>
                  <a:pt x="2083054" y="7372"/>
                </a:lnTo>
                <a:lnTo>
                  <a:pt x="2088449" y="15372"/>
                </a:lnTo>
                <a:lnTo>
                  <a:pt x="2090427" y="25170"/>
                </a:lnTo>
                <a:lnTo>
                  <a:pt x="2090427" y="370829"/>
                </a:lnTo>
                <a:lnTo>
                  <a:pt x="2088449" y="380627"/>
                </a:lnTo>
                <a:lnTo>
                  <a:pt x="2083054" y="388627"/>
                </a:lnTo>
                <a:lnTo>
                  <a:pt x="2075054" y="394022"/>
                </a:lnTo>
                <a:lnTo>
                  <a:pt x="2065257" y="396000"/>
                </a:lnTo>
                <a:lnTo>
                  <a:pt x="25170" y="396000"/>
                </a:lnTo>
                <a:lnTo>
                  <a:pt x="15372" y="394022"/>
                </a:lnTo>
                <a:lnTo>
                  <a:pt x="7372" y="388627"/>
                </a:lnTo>
                <a:lnTo>
                  <a:pt x="1977" y="380627"/>
                </a:lnTo>
                <a:lnTo>
                  <a:pt x="0" y="370829"/>
                </a:lnTo>
                <a:lnTo>
                  <a:pt x="0" y="25170"/>
                </a:lnTo>
                <a:close/>
              </a:path>
            </a:pathLst>
          </a:custGeom>
          <a:ln w="952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7128863" y="1520444"/>
            <a:ext cx="939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微软雅黑"/>
                <a:cs typeface="微软雅黑"/>
              </a:rPr>
              <a:t>上投摩根基金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6553549" y="1971465"/>
            <a:ext cx="2091055" cy="396240"/>
          </a:xfrm>
          <a:custGeom>
            <a:avLst/>
            <a:gdLst/>
            <a:ahLst/>
            <a:cxnLst/>
            <a:rect l="l" t="t" r="r" b="b"/>
            <a:pathLst>
              <a:path w="2091054" h="396239">
                <a:moveTo>
                  <a:pt x="2065257" y="0"/>
                </a:moveTo>
                <a:lnTo>
                  <a:pt x="25170" y="0"/>
                </a:lnTo>
                <a:lnTo>
                  <a:pt x="15373" y="1978"/>
                </a:lnTo>
                <a:lnTo>
                  <a:pt x="7372" y="7372"/>
                </a:lnTo>
                <a:lnTo>
                  <a:pt x="1978" y="15373"/>
                </a:lnTo>
                <a:lnTo>
                  <a:pt x="0" y="25171"/>
                </a:lnTo>
                <a:lnTo>
                  <a:pt x="0" y="370829"/>
                </a:lnTo>
                <a:lnTo>
                  <a:pt x="1978" y="380627"/>
                </a:lnTo>
                <a:lnTo>
                  <a:pt x="7372" y="388627"/>
                </a:lnTo>
                <a:lnTo>
                  <a:pt x="15373" y="394022"/>
                </a:lnTo>
                <a:lnTo>
                  <a:pt x="25170" y="395999"/>
                </a:lnTo>
                <a:lnTo>
                  <a:pt x="2065257" y="395999"/>
                </a:lnTo>
                <a:lnTo>
                  <a:pt x="2075054" y="394022"/>
                </a:lnTo>
                <a:lnTo>
                  <a:pt x="2083055" y="388627"/>
                </a:lnTo>
                <a:lnTo>
                  <a:pt x="2088449" y="380627"/>
                </a:lnTo>
                <a:lnTo>
                  <a:pt x="2090427" y="370829"/>
                </a:lnTo>
                <a:lnTo>
                  <a:pt x="2090427" y="25171"/>
                </a:lnTo>
                <a:lnTo>
                  <a:pt x="2088449" y="15373"/>
                </a:lnTo>
                <a:lnTo>
                  <a:pt x="2083055" y="7372"/>
                </a:lnTo>
                <a:lnTo>
                  <a:pt x="2075054" y="1978"/>
                </a:lnTo>
                <a:lnTo>
                  <a:pt x="20652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553549" y="1971465"/>
            <a:ext cx="2091055" cy="396240"/>
          </a:xfrm>
          <a:custGeom>
            <a:avLst/>
            <a:gdLst/>
            <a:ahLst/>
            <a:cxnLst/>
            <a:rect l="l" t="t" r="r" b="b"/>
            <a:pathLst>
              <a:path w="2091054" h="396239">
                <a:moveTo>
                  <a:pt x="0" y="25170"/>
                </a:moveTo>
                <a:lnTo>
                  <a:pt x="1977" y="15372"/>
                </a:lnTo>
                <a:lnTo>
                  <a:pt x="7372" y="7372"/>
                </a:lnTo>
                <a:lnTo>
                  <a:pt x="15372" y="1978"/>
                </a:lnTo>
                <a:lnTo>
                  <a:pt x="25170" y="0"/>
                </a:lnTo>
                <a:lnTo>
                  <a:pt x="2065257" y="0"/>
                </a:lnTo>
                <a:lnTo>
                  <a:pt x="2075054" y="1978"/>
                </a:lnTo>
                <a:lnTo>
                  <a:pt x="2083054" y="7372"/>
                </a:lnTo>
                <a:lnTo>
                  <a:pt x="2088449" y="15372"/>
                </a:lnTo>
                <a:lnTo>
                  <a:pt x="2090427" y="25170"/>
                </a:lnTo>
                <a:lnTo>
                  <a:pt x="2090427" y="370829"/>
                </a:lnTo>
                <a:lnTo>
                  <a:pt x="2088449" y="380627"/>
                </a:lnTo>
                <a:lnTo>
                  <a:pt x="2083054" y="388627"/>
                </a:lnTo>
                <a:lnTo>
                  <a:pt x="2075054" y="394022"/>
                </a:lnTo>
                <a:lnTo>
                  <a:pt x="2065257" y="396000"/>
                </a:lnTo>
                <a:lnTo>
                  <a:pt x="25170" y="396000"/>
                </a:lnTo>
                <a:lnTo>
                  <a:pt x="15372" y="394022"/>
                </a:lnTo>
                <a:lnTo>
                  <a:pt x="7372" y="388627"/>
                </a:lnTo>
                <a:lnTo>
                  <a:pt x="1977" y="380627"/>
                </a:lnTo>
                <a:lnTo>
                  <a:pt x="0" y="370829"/>
                </a:lnTo>
                <a:lnTo>
                  <a:pt x="0" y="25170"/>
                </a:lnTo>
                <a:close/>
              </a:path>
            </a:pathLst>
          </a:custGeom>
          <a:ln w="952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7128863" y="2053844"/>
            <a:ext cx="939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微软雅黑"/>
                <a:cs typeface="微软雅黑"/>
              </a:rPr>
              <a:t>民生加银基金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7068159" y="5711444"/>
            <a:ext cx="1168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微软雅黑"/>
                <a:cs typeface="微软雅黑"/>
              </a:rPr>
              <a:t>保险与基金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9486573" y="3022441"/>
            <a:ext cx="2091055" cy="396240"/>
          </a:xfrm>
          <a:custGeom>
            <a:avLst/>
            <a:gdLst/>
            <a:ahLst/>
            <a:cxnLst/>
            <a:rect l="l" t="t" r="r" b="b"/>
            <a:pathLst>
              <a:path w="2091054" h="396239">
                <a:moveTo>
                  <a:pt x="2065257" y="0"/>
                </a:moveTo>
                <a:lnTo>
                  <a:pt x="25170" y="0"/>
                </a:lnTo>
                <a:lnTo>
                  <a:pt x="15372" y="1978"/>
                </a:lnTo>
                <a:lnTo>
                  <a:pt x="7372" y="7372"/>
                </a:lnTo>
                <a:lnTo>
                  <a:pt x="1977" y="15373"/>
                </a:lnTo>
                <a:lnTo>
                  <a:pt x="0" y="25171"/>
                </a:lnTo>
                <a:lnTo>
                  <a:pt x="0" y="370829"/>
                </a:lnTo>
                <a:lnTo>
                  <a:pt x="1977" y="380627"/>
                </a:lnTo>
                <a:lnTo>
                  <a:pt x="7372" y="388627"/>
                </a:lnTo>
                <a:lnTo>
                  <a:pt x="15372" y="394022"/>
                </a:lnTo>
                <a:lnTo>
                  <a:pt x="25170" y="395999"/>
                </a:lnTo>
                <a:lnTo>
                  <a:pt x="2065257" y="395999"/>
                </a:lnTo>
                <a:lnTo>
                  <a:pt x="2075054" y="394022"/>
                </a:lnTo>
                <a:lnTo>
                  <a:pt x="2083055" y="388627"/>
                </a:lnTo>
                <a:lnTo>
                  <a:pt x="2088449" y="380627"/>
                </a:lnTo>
                <a:lnTo>
                  <a:pt x="2090427" y="370829"/>
                </a:lnTo>
                <a:lnTo>
                  <a:pt x="2090427" y="25171"/>
                </a:lnTo>
                <a:lnTo>
                  <a:pt x="2088449" y="15373"/>
                </a:lnTo>
                <a:lnTo>
                  <a:pt x="2083055" y="7372"/>
                </a:lnTo>
                <a:lnTo>
                  <a:pt x="2075054" y="1978"/>
                </a:lnTo>
                <a:lnTo>
                  <a:pt x="20652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486573" y="3022441"/>
            <a:ext cx="2091055" cy="396240"/>
          </a:xfrm>
          <a:custGeom>
            <a:avLst/>
            <a:gdLst/>
            <a:ahLst/>
            <a:cxnLst/>
            <a:rect l="l" t="t" r="r" b="b"/>
            <a:pathLst>
              <a:path w="2091054" h="396239">
                <a:moveTo>
                  <a:pt x="0" y="25170"/>
                </a:moveTo>
                <a:lnTo>
                  <a:pt x="1977" y="15372"/>
                </a:lnTo>
                <a:lnTo>
                  <a:pt x="7372" y="7372"/>
                </a:lnTo>
                <a:lnTo>
                  <a:pt x="15372" y="1978"/>
                </a:lnTo>
                <a:lnTo>
                  <a:pt x="25170" y="0"/>
                </a:lnTo>
                <a:lnTo>
                  <a:pt x="2065257" y="0"/>
                </a:lnTo>
                <a:lnTo>
                  <a:pt x="2075054" y="1978"/>
                </a:lnTo>
                <a:lnTo>
                  <a:pt x="2083054" y="7372"/>
                </a:lnTo>
                <a:lnTo>
                  <a:pt x="2088449" y="15372"/>
                </a:lnTo>
                <a:lnTo>
                  <a:pt x="2090427" y="25170"/>
                </a:lnTo>
                <a:lnTo>
                  <a:pt x="2090427" y="370829"/>
                </a:lnTo>
                <a:lnTo>
                  <a:pt x="2088449" y="380627"/>
                </a:lnTo>
                <a:lnTo>
                  <a:pt x="2083054" y="388627"/>
                </a:lnTo>
                <a:lnTo>
                  <a:pt x="2075054" y="394022"/>
                </a:lnTo>
                <a:lnTo>
                  <a:pt x="2065257" y="396000"/>
                </a:lnTo>
                <a:lnTo>
                  <a:pt x="25170" y="396000"/>
                </a:lnTo>
                <a:lnTo>
                  <a:pt x="15372" y="394022"/>
                </a:lnTo>
                <a:lnTo>
                  <a:pt x="7372" y="388627"/>
                </a:lnTo>
                <a:lnTo>
                  <a:pt x="1977" y="380627"/>
                </a:lnTo>
                <a:lnTo>
                  <a:pt x="0" y="370829"/>
                </a:lnTo>
                <a:lnTo>
                  <a:pt x="0" y="25170"/>
                </a:lnTo>
                <a:close/>
              </a:path>
            </a:pathLst>
          </a:custGeom>
          <a:ln w="952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10214287" y="3102355"/>
            <a:ext cx="635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微软雅黑"/>
                <a:cs typeface="微软雅黑"/>
              </a:rPr>
              <a:t>万向财务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9486573" y="4085187"/>
            <a:ext cx="2091055" cy="396240"/>
          </a:xfrm>
          <a:custGeom>
            <a:avLst/>
            <a:gdLst/>
            <a:ahLst/>
            <a:cxnLst/>
            <a:rect l="l" t="t" r="r" b="b"/>
            <a:pathLst>
              <a:path w="2091054" h="396239">
                <a:moveTo>
                  <a:pt x="2065257" y="0"/>
                </a:moveTo>
                <a:lnTo>
                  <a:pt x="25170" y="0"/>
                </a:lnTo>
                <a:lnTo>
                  <a:pt x="15372" y="1978"/>
                </a:lnTo>
                <a:lnTo>
                  <a:pt x="7372" y="7372"/>
                </a:lnTo>
                <a:lnTo>
                  <a:pt x="1977" y="15373"/>
                </a:lnTo>
                <a:lnTo>
                  <a:pt x="0" y="25170"/>
                </a:lnTo>
                <a:lnTo>
                  <a:pt x="0" y="370829"/>
                </a:lnTo>
                <a:lnTo>
                  <a:pt x="1977" y="380627"/>
                </a:lnTo>
                <a:lnTo>
                  <a:pt x="7372" y="388627"/>
                </a:lnTo>
                <a:lnTo>
                  <a:pt x="15372" y="394022"/>
                </a:lnTo>
                <a:lnTo>
                  <a:pt x="25170" y="395999"/>
                </a:lnTo>
                <a:lnTo>
                  <a:pt x="2065257" y="395999"/>
                </a:lnTo>
                <a:lnTo>
                  <a:pt x="2075054" y="394022"/>
                </a:lnTo>
                <a:lnTo>
                  <a:pt x="2083055" y="388627"/>
                </a:lnTo>
                <a:lnTo>
                  <a:pt x="2088449" y="380627"/>
                </a:lnTo>
                <a:lnTo>
                  <a:pt x="2090427" y="370829"/>
                </a:lnTo>
                <a:lnTo>
                  <a:pt x="2090427" y="25170"/>
                </a:lnTo>
                <a:lnTo>
                  <a:pt x="2088449" y="15373"/>
                </a:lnTo>
                <a:lnTo>
                  <a:pt x="2083055" y="7372"/>
                </a:lnTo>
                <a:lnTo>
                  <a:pt x="2075054" y="1978"/>
                </a:lnTo>
                <a:lnTo>
                  <a:pt x="20652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9486573" y="4085187"/>
            <a:ext cx="2091055" cy="396240"/>
          </a:xfrm>
          <a:custGeom>
            <a:avLst/>
            <a:gdLst/>
            <a:ahLst/>
            <a:cxnLst/>
            <a:rect l="l" t="t" r="r" b="b"/>
            <a:pathLst>
              <a:path w="2091054" h="396239">
                <a:moveTo>
                  <a:pt x="0" y="25170"/>
                </a:moveTo>
                <a:lnTo>
                  <a:pt x="1977" y="15372"/>
                </a:lnTo>
                <a:lnTo>
                  <a:pt x="7372" y="7372"/>
                </a:lnTo>
                <a:lnTo>
                  <a:pt x="15372" y="1978"/>
                </a:lnTo>
                <a:lnTo>
                  <a:pt x="25170" y="0"/>
                </a:lnTo>
                <a:lnTo>
                  <a:pt x="2065257" y="0"/>
                </a:lnTo>
                <a:lnTo>
                  <a:pt x="2075054" y="1978"/>
                </a:lnTo>
                <a:lnTo>
                  <a:pt x="2083054" y="7372"/>
                </a:lnTo>
                <a:lnTo>
                  <a:pt x="2088449" y="15372"/>
                </a:lnTo>
                <a:lnTo>
                  <a:pt x="2090427" y="25170"/>
                </a:lnTo>
                <a:lnTo>
                  <a:pt x="2090427" y="370829"/>
                </a:lnTo>
                <a:lnTo>
                  <a:pt x="2088449" y="380627"/>
                </a:lnTo>
                <a:lnTo>
                  <a:pt x="2083054" y="388627"/>
                </a:lnTo>
                <a:lnTo>
                  <a:pt x="2075054" y="394022"/>
                </a:lnTo>
                <a:lnTo>
                  <a:pt x="2065257" y="396000"/>
                </a:lnTo>
                <a:lnTo>
                  <a:pt x="25170" y="396000"/>
                </a:lnTo>
                <a:lnTo>
                  <a:pt x="15372" y="394022"/>
                </a:lnTo>
                <a:lnTo>
                  <a:pt x="7372" y="388627"/>
                </a:lnTo>
                <a:lnTo>
                  <a:pt x="1977" y="380627"/>
                </a:lnTo>
                <a:lnTo>
                  <a:pt x="0" y="370829"/>
                </a:lnTo>
                <a:lnTo>
                  <a:pt x="0" y="25170"/>
                </a:lnTo>
                <a:close/>
              </a:path>
            </a:pathLst>
          </a:custGeom>
          <a:ln w="952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10214287" y="4166107"/>
            <a:ext cx="635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微软雅黑"/>
                <a:cs typeface="微软雅黑"/>
              </a:rPr>
              <a:t>金投互联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9486573" y="4616560"/>
            <a:ext cx="2091055" cy="396240"/>
          </a:xfrm>
          <a:custGeom>
            <a:avLst/>
            <a:gdLst/>
            <a:ahLst/>
            <a:cxnLst/>
            <a:rect l="l" t="t" r="r" b="b"/>
            <a:pathLst>
              <a:path w="2091054" h="396239">
                <a:moveTo>
                  <a:pt x="2065257" y="0"/>
                </a:moveTo>
                <a:lnTo>
                  <a:pt x="25170" y="0"/>
                </a:lnTo>
                <a:lnTo>
                  <a:pt x="15372" y="1978"/>
                </a:lnTo>
                <a:lnTo>
                  <a:pt x="7372" y="7372"/>
                </a:lnTo>
                <a:lnTo>
                  <a:pt x="1977" y="15373"/>
                </a:lnTo>
                <a:lnTo>
                  <a:pt x="0" y="25170"/>
                </a:lnTo>
                <a:lnTo>
                  <a:pt x="0" y="370829"/>
                </a:lnTo>
                <a:lnTo>
                  <a:pt x="1977" y="380627"/>
                </a:lnTo>
                <a:lnTo>
                  <a:pt x="7372" y="388627"/>
                </a:lnTo>
                <a:lnTo>
                  <a:pt x="15372" y="394022"/>
                </a:lnTo>
                <a:lnTo>
                  <a:pt x="25170" y="395999"/>
                </a:lnTo>
                <a:lnTo>
                  <a:pt x="2065257" y="395999"/>
                </a:lnTo>
                <a:lnTo>
                  <a:pt x="2075054" y="394022"/>
                </a:lnTo>
                <a:lnTo>
                  <a:pt x="2083055" y="388627"/>
                </a:lnTo>
                <a:lnTo>
                  <a:pt x="2088449" y="380627"/>
                </a:lnTo>
                <a:lnTo>
                  <a:pt x="2090427" y="370829"/>
                </a:lnTo>
                <a:lnTo>
                  <a:pt x="2090427" y="25170"/>
                </a:lnTo>
                <a:lnTo>
                  <a:pt x="2088449" y="15373"/>
                </a:lnTo>
                <a:lnTo>
                  <a:pt x="2083055" y="7372"/>
                </a:lnTo>
                <a:lnTo>
                  <a:pt x="2075054" y="1978"/>
                </a:lnTo>
                <a:lnTo>
                  <a:pt x="20652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486573" y="4616560"/>
            <a:ext cx="2091055" cy="396240"/>
          </a:xfrm>
          <a:custGeom>
            <a:avLst/>
            <a:gdLst/>
            <a:ahLst/>
            <a:cxnLst/>
            <a:rect l="l" t="t" r="r" b="b"/>
            <a:pathLst>
              <a:path w="2091054" h="396239">
                <a:moveTo>
                  <a:pt x="0" y="25170"/>
                </a:moveTo>
                <a:lnTo>
                  <a:pt x="1977" y="15372"/>
                </a:lnTo>
                <a:lnTo>
                  <a:pt x="7372" y="7372"/>
                </a:lnTo>
                <a:lnTo>
                  <a:pt x="15372" y="1978"/>
                </a:lnTo>
                <a:lnTo>
                  <a:pt x="25170" y="0"/>
                </a:lnTo>
                <a:lnTo>
                  <a:pt x="2065257" y="0"/>
                </a:lnTo>
                <a:lnTo>
                  <a:pt x="2075054" y="1978"/>
                </a:lnTo>
                <a:lnTo>
                  <a:pt x="2083054" y="7372"/>
                </a:lnTo>
                <a:lnTo>
                  <a:pt x="2088449" y="15372"/>
                </a:lnTo>
                <a:lnTo>
                  <a:pt x="2090427" y="25170"/>
                </a:lnTo>
                <a:lnTo>
                  <a:pt x="2090427" y="370829"/>
                </a:lnTo>
                <a:lnTo>
                  <a:pt x="2088449" y="380627"/>
                </a:lnTo>
                <a:lnTo>
                  <a:pt x="2083054" y="388627"/>
                </a:lnTo>
                <a:lnTo>
                  <a:pt x="2075054" y="394022"/>
                </a:lnTo>
                <a:lnTo>
                  <a:pt x="2065257" y="396000"/>
                </a:lnTo>
                <a:lnTo>
                  <a:pt x="25170" y="396000"/>
                </a:lnTo>
                <a:lnTo>
                  <a:pt x="15372" y="394022"/>
                </a:lnTo>
                <a:lnTo>
                  <a:pt x="7372" y="388627"/>
                </a:lnTo>
                <a:lnTo>
                  <a:pt x="1977" y="380627"/>
                </a:lnTo>
                <a:lnTo>
                  <a:pt x="0" y="370829"/>
                </a:lnTo>
                <a:lnTo>
                  <a:pt x="0" y="25170"/>
                </a:lnTo>
                <a:close/>
              </a:path>
            </a:pathLst>
          </a:custGeom>
          <a:ln w="952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10214287" y="4696459"/>
            <a:ext cx="635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微软雅黑"/>
                <a:cs typeface="微软雅黑"/>
              </a:rPr>
              <a:t>银联数据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9486575" y="3553815"/>
            <a:ext cx="2091055" cy="396240"/>
          </a:xfrm>
          <a:custGeom>
            <a:avLst/>
            <a:gdLst/>
            <a:ahLst/>
            <a:cxnLst/>
            <a:rect l="l" t="t" r="r" b="b"/>
            <a:pathLst>
              <a:path w="2091054" h="396239">
                <a:moveTo>
                  <a:pt x="2065256" y="0"/>
                </a:moveTo>
                <a:lnTo>
                  <a:pt x="25170" y="0"/>
                </a:lnTo>
                <a:lnTo>
                  <a:pt x="15372" y="1977"/>
                </a:lnTo>
                <a:lnTo>
                  <a:pt x="7372" y="7372"/>
                </a:lnTo>
                <a:lnTo>
                  <a:pt x="1977" y="15372"/>
                </a:lnTo>
                <a:lnTo>
                  <a:pt x="0" y="25170"/>
                </a:lnTo>
                <a:lnTo>
                  <a:pt x="0" y="370828"/>
                </a:lnTo>
                <a:lnTo>
                  <a:pt x="1977" y="380626"/>
                </a:lnTo>
                <a:lnTo>
                  <a:pt x="7372" y="388627"/>
                </a:lnTo>
                <a:lnTo>
                  <a:pt x="15372" y="394021"/>
                </a:lnTo>
                <a:lnTo>
                  <a:pt x="25170" y="395999"/>
                </a:lnTo>
                <a:lnTo>
                  <a:pt x="2065256" y="395999"/>
                </a:lnTo>
                <a:lnTo>
                  <a:pt x="2075053" y="394021"/>
                </a:lnTo>
                <a:lnTo>
                  <a:pt x="2083054" y="388627"/>
                </a:lnTo>
                <a:lnTo>
                  <a:pt x="2088448" y="380626"/>
                </a:lnTo>
                <a:lnTo>
                  <a:pt x="2090426" y="370828"/>
                </a:lnTo>
                <a:lnTo>
                  <a:pt x="2090426" y="25170"/>
                </a:lnTo>
                <a:lnTo>
                  <a:pt x="2088448" y="15372"/>
                </a:lnTo>
                <a:lnTo>
                  <a:pt x="2083054" y="7372"/>
                </a:lnTo>
                <a:lnTo>
                  <a:pt x="2075053" y="1977"/>
                </a:lnTo>
                <a:lnTo>
                  <a:pt x="2065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9486575" y="3553815"/>
            <a:ext cx="2091055" cy="396240"/>
          </a:xfrm>
          <a:custGeom>
            <a:avLst/>
            <a:gdLst/>
            <a:ahLst/>
            <a:cxnLst/>
            <a:rect l="l" t="t" r="r" b="b"/>
            <a:pathLst>
              <a:path w="2091054" h="396239">
                <a:moveTo>
                  <a:pt x="0" y="25170"/>
                </a:moveTo>
                <a:lnTo>
                  <a:pt x="1977" y="15372"/>
                </a:lnTo>
                <a:lnTo>
                  <a:pt x="7372" y="7372"/>
                </a:lnTo>
                <a:lnTo>
                  <a:pt x="15372" y="1978"/>
                </a:lnTo>
                <a:lnTo>
                  <a:pt x="25170" y="0"/>
                </a:lnTo>
                <a:lnTo>
                  <a:pt x="2065257" y="0"/>
                </a:lnTo>
                <a:lnTo>
                  <a:pt x="2075054" y="1978"/>
                </a:lnTo>
                <a:lnTo>
                  <a:pt x="2083054" y="7372"/>
                </a:lnTo>
                <a:lnTo>
                  <a:pt x="2088449" y="15372"/>
                </a:lnTo>
                <a:lnTo>
                  <a:pt x="2090427" y="25170"/>
                </a:lnTo>
                <a:lnTo>
                  <a:pt x="2090427" y="370829"/>
                </a:lnTo>
                <a:lnTo>
                  <a:pt x="2088449" y="380627"/>
                </a:lnTo>
                <a:lnTo>
                  <a:pt x="2083054" y="388627"/>
                </a:lnTo>
                <a:lnTo>
                  <a:pt x="2075054" y="394022"/>
                </a:lnTo>
                <a:lnTo>
                  <a:pt x="2065257" y="396000"/>
                </a:lnTo>
                <a:lnTo>
                  <a:pt x="25170" y="396000"/>
                </a:lnTo>
                <a:lnTo>
                  <a:pt x="15372" y="394022"/>
                </a:lnTo>
                <a:lnTo>
                  <a:pt x="7372" y="388627"/>
                </a:lnTo>
                <a:lnTo>
                  <a:pt x="1977" y="380627"/>
                </a:lnTo>
                <a:lnTo>
                  <a:pt x="0" y="370829"/>
                </a:lnTo>
                <a:lnTo>
                  <a:pt x="0" y="25170"/>
                </a:lnTo>
                <a:close/>
              </a:path>
            </a:pathLst>
          </a:custGeom>
          <a:ln w="952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10290488" y="3635755"/>
            <a:ext cx="482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微软雅黑"/>
                <a:cs typeface="微软雅黑"/>
              </a:rPr>
              <a:t>金投行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9486573" y="1440092"/>
            <a:ext cx="2091055" cy="396240"/>
          </a:xfrm>
          <a:custGeom>
            <a:avLst/>
            <a:gdLst/>
            <a:ahLst/>
            <a:cxnLst/>
            <a:rect l="l" t="t" r="r" b="b"/>
            <a:pathLst>
              <a:path w="2091054" h="396239">
                <a:moveTo>
                  <a:pt x="2065257" y="0"/>
                </a:moveTo>
                <a:lnTo>
                  <a:pt x="25170" y="0"/>
                </a:lnTo>
                <a:lnTo>
                  <a:pt x="15372" y="1978"/>
                </a:lnTo>
                <a:lnTo>
                  <a:pt x="7372" y="7372"/>
                </a:lnTo>
                <a:lnTo>
                  <a:pt x="1977" y="15373"/>
                </a:lnTo>
                <a:lnTo>
                  <a:pt x="0" y="25171"/>
                </a:lnTo>
                <a:lnTo>
                  <a:pt x="0" y="370829"/>
                </a:lnTo>
                <a:lnTo>
                  <a:pt x="1977" y="380627"/>
                </a:lnTo>
                <a:lnTo>
                  <a:pt x="7372" y="388627"/>
                </a:lnTo>
                <a:lnTo>
                  <a:pt x="15372" y="394022"/>
                </a:lnTo>
                <a:lnTo>
                  <a:pt x="25170" y="395999"/>
                </a:lnTo>
                <a:lnTo>
                  <a:pt x="2065257" y="395999"/>
                </a:lnTo>
                <a:lnTo>
                  <a:pt x="2075054" y="394022"/>
                </a:lnTo>
                <a:lnTo>
                  <a:pt x="2083055" y="388627"/>
                </a:lnTo>
                <a:lnTo>
                  <a:pt x="2088449" y="380627"/>
                </a:lnTo>
                <a:lnTo>
                  <a:pt x="2090427" y="370829"/>
                </a:lnTo>
                <a:lnTo>
                  <a:pt x="2090427" y="25171"/>
                </a:lnTo>
                <a:lnTo>
                  <a:pt x="2088449" y="15373"/>
                </a:lnTo>
                <a:lnTo>
                  <a:pt x="2083055" y="7372"/>
                </a:lnTo>
                <a:lnTo>
                  <a:pt x="2075054" y="1978"/>
                </a:lnTo>
                <a:lnTo>
                  <a:pt x="20652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9486573" y="1440092"/>
            <a:ext cx="2091055" cy="396240"/>
          </a:xfrm>
          <a:custGeom>
            <a:avLst/>
            <a:gdLst/>
            <a:ahLst/>
            <a:cxnLst/>
            <a:rect l="l" t="t" r="r" b="b"/>
            <a:pathLst>
              <a:path w="2091054" h="396239">
                <a:moveTo>
                  <a:pt x="0" y="25170"/>
                </a:moveTo>
                <a:lnTo>
                  <a:pt x="1977" y="15372"/>
                </a:lnTo>
                <a:lnTo>
                  <a:pt x="7372" y="7372"/>
                </a:lnTo>
                <a:lnTo>
                  <a:pt x="15372" y="1978"/>
                </a:lnTo>
                <a:lnTo>
                  <a:pt x="25170" y="0"/>
                </a:lnTo>
                <a:lnTo>
                  <a:pt x="2065257" y="0"/>
                </a:lnTo>
                <a:lnTo>
                  <a:pt x="2075054" y="1978"/>
                </a:lnTo>
                <a:lnTo>
                  <a:pt x="2083054" y="7372"/>
                </a:lnTo>
                <a:lnTo>
                  <a:pt x="2088449" y="15372"/>
                </a:lnTo>
                <a:lnTo>
                  <a:pt x="2090427" y="25170"/>
                </a:lnTo>
                <a:lnTo>
                  <a:pt x="2090427" y="370829"/>
                </a:lnTo>
                <a:lnTo>
                  <a:pt x="2088449" y="380627"/>
                </a:lnTo>
                <a:lnTo>
                  <a:pt x="2083054" y="388627"/>
                </a:lnTo>
                <a:lnTo>
                  <a:pt x="2075054" y="394022"/>
                </a:lnTo>
                <a:lnTo>
                  <a:pt x="2065257" y="396000"/>
                </a:lnTo>
                <a:lnTo>
                  <a:pt x="25170" y="396000"/>
                </a:lnTo>
                <a:lnTo>
                  <a:pt x="15372" y="394022"/>
                </a:lnTo>
                <a:lnTo>
                  <a:pt x="7372" y="388627"/>
                </a:lnTo>
                <a:lnTo>
                  <a:pt x="1977" y="380627"/>
                </a:lnTo>
                <a:lnTo>
                  <a:pt x="0" y="370829"/>
                </a:lnTo>
                <a:lnTo>
                  <a:pt x="0" y="25170"/>
                </a:lnTo>
                <a:close/>
              </a:path>
            </a:pathLst>
          </a:custGeom>
          <a:ln w="952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>
            <a:off x="10061887" y="1520444"/>
            <a:ext cx="939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微软雅黑"/>
                <a:cs typeface="微软雅黑"/>
              </a:rPr>
              <a:t>交银金融租赁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9486573" y="1971465"/>
            <a:ext cx="2091055" cy="396240"/>
          </a:xfrm>
          <a:custGeom>
            <a:avLst/>
            <a:gdLst/>
            <a:ahLst/>
            <a:cxnLst/>
            <a:rect l="l" t="t" r="r" b="b"/>
            <a:pathLst>
              <a:path w="2091054" h="396239">
                <a:moveTo>
                  <a:pt x="2065257" y="0"/>
                </a:moveTo>
                <a:lnTo>
                  <a:pt x="25170" y="0"/>
                </a:lnTo>
                <a:lnTo>
                  <a:pt x="15372" y="1978"/>
                </a:lnTo>
                <a:lnTo>
                  <a:pt x="7372" y="7372"/>
                </a:lnTo>
                <a:lnTo>
                  <a:pt x="1977" y="15373"/>
                </a:lnTo>
                <a:lnTo>
                  <a:pt x="0" y="25171"/>
                </a:lnTo>
                <a:lnTo>
                  <a:pt x="0" y="370829"/>
                </a:lnTo>
                <a:lnTo>
                  <a:pt x="1977" y="380627"/>
                </a:lnTo>
                <a:lnTo>
                  <a:pt x="7372" y="388627"/>
                </a:lnTo>
                <a:lnTo>
                  <a:pt x="15372" y="394022"/>
                </a:lnTo>
                <a:lnTo>
                  <a:pt x="25170" y="395999"/>
                </a:lnTo>
                <a:lnTo>
                  <a:pt x="2065257" y="395999"/>
                </a:lnTo>
                <a:lnTo>
                  <a:pt x="2075054" y="394022"/>
                </a:lnTo>
                <a:lnTo>
                  <a:pt x="2083055" y="388627"/>
                </a:lnTo>
                <a:lnTo>
                  <a:pt x="2088449" y="380627"/>
                </a:lnTo>
                <a:lnTo>
                  <a:pt x="2090427" y="370829"/>
                </a:lnTo>
                <a:lnTo>
                  <a:pt x="2090427" y="25171"/>
                </a:lnTo>
                <a:lnTo>
                  <a:pt x="2088449" y="15373"/>
                </a:lnTo>
                <a:lnTo>
                  <a:pt x="2083055" y="7372"/>
                </a:lnTo>
                <a:lnTo>
                  <a:pt x="2075054" y="1978"/>
                </a:lnTo>
                <a:lnTo>
                  <a:pt x="20652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9486573" y="1971465"/>
            <a:ext cx="2091055" cy="396240"/>
          </a:xfrm>
          <a:custGeom>
            <a:avLst/>
            <a:gdLst/>
            <a:ahLst/>
            <a:cxnLst/>
            <a:rect l="l" t="t" r="r" b="b"/>
            <a:pathLst>
              <a:path w="2091054" h="396239">
                <a:moveTo>
                  <a:pt x="0" y="25170"/>
                </a:moveTo>
                <a:lnTo>
                  <a:pt x="1977" y="15372"/>
                </a:lnTo>
                <a:lnTo>
                  <a:pt x="7372" y="7372"/>
                </a:lnTo>
                <a:lnTo>
                  <a:pt x="15372" y="1978"/>
                </a:lnTo>
                <a:lnTo>
                  <a:pt x="25170" y="0"/>
                </a:lnTo>
                <a:lnTo>
                  <a:pt x="2065257" y="0"/>
                </a:lnTo>
                <a:lnTo>
                  <a:pt x="2075054" y="1978"/>
                </a:lnTo>
                <a:lnTo>
                  <a:pt x="2083054" y="7372"/>
                </a:lnTo>
                <a:lnTo>
                  <a:pt x="2088449" y="15372"/>
                </a:lnTo>
                <a:lnTo>
                  <a:pt x="2090427" y="25170"/>
                </a:lnTo>
                <a:lnTo>
                  <a:pt x="2090427" y="370829"/>
                </a:lnTo>
                <a:lnTo>
                  <a:pt x="2088449" y="380627"/>
                </a:lnTo>
                <a:lnTo>
                  <a:pt x="2083054" y="388627"/>
                </a:lnTo>
                <a:lnTo>
                  <a:pt x="2075054" y="394022"/>
                </a:lnTo>
                <a:lnTo>
                  <a:pt x="2065257" y="396000"/>
                </a:lnTo>
                <a:lnTo>
                  <a:pt x="25170" y="396000"/>
                </a:lnTo>
                <a:lnTo>
                  <a:pt x="15372" y="394022"/>
                </a:lnTo>
                <a:lnTo>
                  <a:pt x="7372" y="388627"/>
                </a:lnTo>
                <a:lnTo>
                  <a:pt x="1977" y="380627"/>
                </a:lnTo>
                <a:lnTo>
                  <a:pt x="0" y="370829"/>
                </a:lnTo>
                <a:lnTo>
                  <a:pt x="0" y="25170"/>
                </a:lnTo>
                <a:close/>
              </a:path>
            </a:pathLst>
          </a:custGeom>
          <a:ln w="952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/>
          <p:nvPr/>
        </p:nvSpPr>
        <p:spPr>
          <a:xfrm>
            <a:off x="10214287" y="2053844"/>
            <a:ext cx="635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微软雅黑"/>
                <a:cs typeface="微软雅黑"/>
              </a:rPr>
              <a:t>华融金融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9486573" y="2502838"/>
            <a:ext cx="2091055" cy="396240"/>
          </a:xfrm>
          <a:custGeom>
            <a:avLst/>
            <a:gdLst/>
            <a:ahLst/>
            <a:cxnLst/>
            <a:rect l="l" t="t" r="r" b="b"/>
            <a:pathLst>
              <a:path w="2091054" h="396239">
                <a:moveTo>
                  <a:pt x="2065257" y="0"/>
                </a:moveTo>
                <a:lnTo>
                  <a:pt x="25170" y="0"/>
                </a:lnTo>
                <a:lnTo>
                  <a:pt x="15372" y="1978"/>
                </a:lnTo>
                <a:lnTo>
                  <a:pt x="7372" y="7372"/>
                </a:lnTo>
                <a:lnTo>
                  <a:pt x="1977" y="15373"/>
                </a:lnTo>
                <a:lnTo>
                  <a:pt x="0" y="25170"/>
                </a:lnTo>
                <a:lnTo>
                  <a:pt x="0" y="370829"/>
                </a:lnTo>
                <a:lnTo>
                  <a:pt x="1977" y="380627"/>
                </a:lnTo>
                <a:lnTo>
                  <a:pt x="7372" y="388627"/>
                </a:lnTo>
                <a:lnTo>
                  <a:pt x="15372" y="394022"/>
                </a:lnTo>
                <a:lnTo>
                  <a:pt x="25170" y="395999"/>
                </a:lnTo>
                <a:lnTo>
                  <a:pt x="2065257" y="395999"/>
                </a:lnTo>
                <a:lnTo>
                  <a:pt x="2075054" y="394022"/>
                </a:lnTo>
                <a:lnTo>
                  <a:pt x="2083055" y="388627"/>
                </a:lnTo>
                <a:lnTo>
                  <a:pt x="2088449" y="380627"/>
                </a:lnTo>
                <a:lnTo>
                  <a:pt x="2090427" y="370829"/>
                </a:lnTo>
                <a:lnTo>
                  <a:pt x="2090427" y="25170"/>
                </a:lnTo>
                <a:lnTo>
                  <a:pt x="2088449" y="15373"/>
                </a:lnTo>
                <a:lnTo>
                  <a:pt x="2083055" y="7372"/>
                </a:lnTo>
                <a:lnTo>
                  <a:pt x="2075054" y="1978"/>
                </a:lnTo>
                <a:lnTo>
                  <a:pt x="20652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9486573" y="2502838"/>
            <a:ext cx="2091055" cy="396240"/>
          </a:xfrm>
          <a:custGeom>
            <a:avLst/>
            <a:gdLst/>
            <a:ahLst/>
            <a:cxnLst/>
            <a:rect l="l" t="t" r="r" b="b"/>
            <a:pathLst>
              <a:path w="2091054" h="396239">
                <a:moveTo>
                  <a:pt x="0" y="25170"/>
                </a:moveTo>
                <a:lnTo>
                  <a:pt x="1977" y="15372"/>
                </a:lnTo>
                <a:lnTo>
                  <a:pt x="7372" y="7372"/>
                </a:lnTo>
                <a:lnTo>
                  <a:pt x="15372" y="1978"/>
                </a:lnTo>
                <a:lnTo>
                  <a:pt x="25170" y="0"/>
                </a:lnTo>
                <a:lnTo>
                  <a:pt x="2065257" y="0"/>
                </a:lnTo>
                <a:lnTo>
                  <a:pt x="2075054" y="1978"/>
                </a:lnTo>
                <a:lnTo>
                  <a:pt x="2083054" y="7372"/>
                </a:lnTo>
                <a:lnTo>
                  <a:pt x="2088449" y="15372"/>
                </a:lnTo>
                <a:lnTo>
                  <a:pt x="2090427" y="25170"/>
                </a:lnTo>
                <a:lnTo>
                  <a:pt x="2090427" y="370829"/>
                </a:lnTo>
                <a:lnTo>
                  <a:pt x="2088449" y="380627"/>
                </a:lnTo>
                <a:lnTo>
                  <a:pt x="2083054" y="388627"/>
                </a:lnTo>
                <a:lnTo>
                  <a:pt x="2075054" y="394022"/>
                </a:lnTo>
                <a:lnTo>
                  <a:pt x="2065257" y="396000"/>
                </a:lnTo>
                <a:lnTo>
                  <a:pt x="25170" y="396000"/>
                </a:lnTo>
                <a:lnTo>
                  <a:pt x="15372" y="394022"/>
                </a:lnTo>
                <a:lnTo>
                  <a:pt x="7372" y="388627"/>
                </a:lnTo>
                <a:lnTo>
                  <a:pt x="1977" y="380627"/>
                </a:lnTo>
                <a:lnTo>
                  <a:pt x="0" y="370829"/>
                </a:lnTo>
                <a:lnTo>
                  <a:pt x="0" y="25170"/>
                </a:lnTo>
                <a:close/>
              </a:path>
            </a:pathLst>
          </a:custGeom>
          <a:ln w="952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 txBox="1"/>
          <p:nvPr/>
        </p:nvSpPr>
        <p:spPr>
          <a:xfrm>
            <a:off x="10061887" y="2584196"/>
            <a:ext cx="939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微软雅黑"/>
                <a:cs typeface="微软雅黑"/>
              </a:rPr>
              <a:t>上海通联支付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250652" y="6516491"/>
            <a:ext cx="1362710" cy="21672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endParaRPr sz="1250">
              <a:latin typeface="微软雅黑"/>
              <a:cs typeface="微软雅黑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10063171" y="5708396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微软雅黑"/>
                <a:cs typeface="微软雅黑"/>
              </a:rPr>
              <a:t>金融服务</a:t>
            </a:r>
            <a:endParaRPr sz="1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65700" y="4560316"/>
            <a:ext cx="22606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微软雅黑"/>
                <a:cs typeface="微软雅黑"/>
              </a:rPr>
              <a:t>金融行业典型场景</a:t>
            </a:r>
            <a:endParaRPr sz="22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03612" y="1093388"/>
            <a:ext cx="2984773" cy="2911675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30005" y="1172611"/>
            <a:ext cx="1930400" cy="2266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700" b="1" spc="285" dirty="0">
                <a:solidFill>
                  <a:srgbClr val="114621"/>
                </a:solidFill>
                <a:latin typeface="华文中宋"/>
                <a:cs typeface="华文中宋"/>
              </a:rPr>
              <a:t>贰</a:t>
            </a:r>
            <a:endParaRPr sz="14700">
              <a:latin typeface="华文中宋"/>
              <a:cs typeface="华文中宋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51815" y="4437112"/>
            <a:ext cx="2224405" cy="0"/>
          </a:xfrm>
          <a:custGeom>
            <a:avLst/>
            <a:gdLst/>
            <a:ahLst/>
            <a:cxnLst/>
            <a:rect l="l" t="t" r="r" b="b"/>
            <a:pathLst>
              <a:path w="2224404">
                <a:moveTo>
                  <a:pt x="0" y="0"/>
                </a:moveTo>
                <a:lnTo>
                  <a:pt x="2224305" y="1"/>
                </a:lnTo>
              </a:path>
            </a:pathLst>
          </a:custGeom>
          <a:ln w="12700">
            <a:solidFill>
              <a:srgbClr val="1146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51815" y="5085184"/>
            <a:ext cx="2224405" cy="0"/>
          </a:xfrm>
          <a:custGeom>
            <a:avLst/>
            <a:gdLst/>
            <a:ahLst/>
            <a:cxnLst/>
            <a:rect l="l" t="t" r="r" b="b"/>
            <a:pathLst>
              <a:path w="2224404">
                <a:moveTo>
                  <a:pt x="0" y="0"/>
                </a:moveTo>
                <a:lnTo>
                  <a:pt x="2224305" y="1"/>
                </a:lnTo>
              </a:path>
            </a:pathLst>
          </a:custGeom>
          <a:ln w="12700">
            <a:solidFill>
              <a:srgbClr val="1146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0652" y="6516491"/>
            <a:ext cx="1362710" cy="21672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endParaRPr sz="125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1853773" y="6525548"/>
            <a:ext cx="1809750" cy="206467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/>
              <a:t>— </a:t>
            </a:r>
            <a:fld id="{81D60167-4931-47E6-BA6A-407CBD079E47}" type="slidenum">
              <a:rPr dirty="0"/>
              <a:t>8</a:t>
            </a:fld>
            <a:r>
              <a:rPr spc="-105" dirty="0"/>
              <a:t> </a:t>
            </a:r>
            <a:r>
              <a:rPr dirty="0"/>
              <a:t>—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4843" y="90423"/>
            <a:ext cx="35179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微软雅黑"/>
                <a:cs typeface="微软雅黑"/>
              </a:rPr>
              <a:t>金融行业代表性解决方案</a:t>
            </a:r>
            <a:endParaRPr sz="25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sz="half" idx="2"/>
          </p:nvPr>
        </p:nvSpPr>
        <p:spPr>
          <a:xfrm>
            <a:off x="1752600" y="1676400"/>
            <a:ext cx="3733800" cy="3671646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0"/>
              </a:spcBef>
            </a:pPr>
            <a:r>
              <a:rPr sz="2400" dirty="0"/>
              <a:t>数据脱敏解决方案</a:t>
            </a:r>
          </a:p>
          <a:p>
            <a:pPr marL="12700" marR="5080">
              <a:lnSpc>
                <a:spcPct val="101400"/>
              </a:lnSpc>
              <a:spcBef>
                <a:spcPts val="740"/>
              </a:spcBef>
            </a:pPr>
            <a:r>
              <a:rPr sz="1400" b="0" dirty="0" err="1">
                <a:solidFill>
                  <a:srgbClr val="000000"/>
                </a:solidFill>
                <a:latin typeface="微软雅黑"/>
                <a:cs typeface="微软雅黑"/>
              </a:rPr>
              <a:t>部署数据脱敏产品，针对敏感数据发</a:t>
            </a:r>
            <a:r>
              <a:rPr sz="1400" b="0" dirty="0">
                <a:solidFill>
                  <a:srgbClr val="000000"/>
                </a:solidFill>
                <a:latin typeface="微软雅黑"/>
                <a:cs typeface="微软雅黑"/>
              </a:rPr>
              <a:t> 现何脱敏，防止数据泄露。</a:t>
            </a:r>
            <a:endParaRPr sz="14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sz="18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9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2200" dirty="0"/>
              <a:t>数据库内控解决方案</a:t>
            </a:r>
          </a:p>
          <a:p>
            <a:pPr marL="12700" marR="5080">
              <a:lnSpc>
                <a:spcPct val="101400"/>
              </a:lnSpc>
              <a:spcBef>
                <a:spcPts val="755"/>
              </a:spcBef>
            </a:pPr>
            <a:r>
              <a:rPr sz="1400" b="0" dirty="0">
                <a:solidFill>
                  <a:srgbClr val="000000"/>
                </a:solidFill>
                <a:latin typeface="微软雅黑"/>
                <a:cs typeface="微软雅黑"/>
              </a:rPr>
              <a:t>通过数据库防水坝与审计，全方位管控数 据库的运维，保障运维安全。</a:t>
            </a:r>
            <a:endParaRPr sz="14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sz="18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9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2200" dirty="0"/>
              <a:t>容灾一键切换解决方案</a:t>
            </a:r>
          </a:p>
          <a:p>
            <a:pPr marL="12700" marR="132080">
              <a:lnSpc>
                <a:spcPct val="101400"/>
              </a:lnSpc>
              <a:spcBef>
                <a:spcPts val="750"/>
              </a:spcBef>
            </a:pPr>
            <a:r>
              <a:rPr sz="1400" b="0" dirty="0" err="1">
                <a:solidFill>
                  <a:srgbClr val="000000"/>
                </a:solidFill>
                <a:latin typeface="微软雅黑"/>
                <a:cs typeface="微软雅黑"/>
              </a:rPr>
              <a:t>通过</a:t>
            </a:r>
            <a:r>
              <a:rPr sz="1400" b="0" dirty="0" err="1">
                <a:solidFill>
                  <a:srgbClr val="000000"/>
                </a:solidFill>
                <a:latin typeface="Calibri"/>
                <a:cs typeface="Calibri"/>
              </a:rPr>
              <a:t>D</a:t>
            </a:r>
            <a:r>
              <a:rPr sz="1400" b="0" spc="-5" dirty="0" err="1">
                <a:solidFill>
                  <a:srgbClr val="000000"/>
                </a:solidFill>
                <a:latin typeface="Calibri"/>
                <a:cs typeface="Calibri"/>
              </a:rPr>
              <a:t>B</a:t>
            </a:r>
            <a:r>
              <a:rPr sz="1400" b="0" dirty="0" err="1">
                <a:solidFill>
                  <a:srgbClr val="000000"/>
                </a:solidFill>
                <a:latin typeface="Calibri"/>
                <a:cs typeface="Calibri"/>
              </a:rPr>
              <a:t>RA</a:t>
            </a:r>
            <a:r>
              <a:rPr sz="1400" b="0" dirty="0" err="1">
                <a:solidFill>
                  <a:srgbClr val="000000"/>
                </a:solidFill>
                <a:latin typeface="微软雅黑"/>
                <a:cs typeface="微软雅黑"/>
              </a:rPr>
              <a:t>产品，对金融业系统容灾</a:t>
            </a:r>
            <a:r>
              <a:rPr sz="1400" b="0" dirty="0">
                <a:solidFill>
                  <a:srgbClr val="000000"/>
                </a:solidFill>
                <a:latin typeface="微软雅黑"/>
                <a:cs typeface="微软雅黑"/>
              </a:rPr>
              <a:t> 切换进行编排，提升系统可靠性。</a:t>
            </a:r>
            <a:endParaRPr sz="1400" dirty="0"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1853773" y="6525548"/>
            <a:ext cx="1809750" cy="206467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endParaRPr spc="-5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/>
              <a:t>— </a:t>
            </a:r>
            <a:fld id="{81D60167-4931-47E6-BA6A-407CBD079E47}" type="slidenum">
              <a:rPr dirty="0"/>
              <a:t>9</a:t>
            </a:fld>
            <a:r>
              <a:rPr spc="-105" dirty="0"/>
              <a:t> </a:t>
            </a:r>
            <a:r>
              <a:rPr dirty="0"/>
              <a:t>—</a:t>
            </a:r>
          </a:p>
        </p:txBody>
      </p:sp>
      <p:sp>
        <p:nvSpPr>
          <p:cNvPr id="3" name="object 3"/>
          <p:cNvSpPr/>
          <p:nvPr/>
        </p:nvSpPr>
        <p:spPr>
          <a:xfrm>
            <a:off x="936103" y="1725917"/>
            <a:ext cx="663575" cy="648970"/>
          </a:xfrm>
          <a:custGeom>
            <a:avLst/>
            <a:gdLst/>
            <a:ahLst/>
            <a:cxnLst/>
            <a:rect l="l" t="t" r="r" b="b"/>
            <a:pathLst>
              <a:path w="663575" h="648969">
                <a:moveTo>
                  <a:pt x="655806" y="615014"/>
                </a:moveTo>
                <a:lnTo>
                  <a:pt x="7581" y="615014"/>
                </a:lnTo>
                <a:lnTo>
                  <a:pt x="0" y="622583"/>
                </a:lnTo>
                <a:lnTo>
                  <a:pt x="104" y="641248"/>
                </a:lnTo>
                <a:lnTo>
                  <a:pt x="7581" y="648714"/>
                </a:lnTo>
                <a:lnTo>
                  <a:pt x="655806" y="648714"/>
                </a:lnTo>
                <a:lnTo>
                  <a:pt x="663387" y="641248"/>
                </a:lnTo>
                <a:lnTo>
                  <a:pt x="663387" y="622583"/>
                </a:lnTo>
                <a:lnTo>
                  <a:pt x="655806" y="615014"/>
                </a:lnTo>
                <a:close/>
              </a:path>
              <a:path w="663575" h="648969">
                <a:moveTo>
                  <a:pt x="151412" y="404514"/>
                </a:moveTo>
                <a:lnTo>
                  <a:pt x="55559" y="404514"/>
                </a:lnTo>
                <a:lnTo>
                  <a:pt x="55559" y="615014"/>
                </a:lnTo>
                <a:lnTo>
                  <a:pt x="151412" y="615014"/>
                </a:lnTo>
                <a:lnTo>
                  <a:pt x="151412" y="404514"/>
                </a:lnTo>
                <a:close/>
              </a:path>
              <a:path w="663575" h="648969">
                <a:moveTo>
                  <a:pt x="313831" y="274482"/>
                </a:moveTo>
                <a:lnTo>
                  <a:pt x="217875" y="274482"/>
                </a:lnTo>
                <a:lnTo>
                  <a:pt x="217875" y="615014"/>
                </a:lnTo>
                <a:lnTo>
                  <a:pt x="313831" y="615014"/>
                </a:lnTo>
                <a:lnTo>
                  <a:pt x="313831" y="274482"/>
                </a:lnTo>
                <a:close/>
              </a:path>
              <a:path w="663575" h="648969">
                <a:moveTo>
                  <a:pt x="583320" y="335765"/>
                </a:moveTo>
                <a:lnTo>
                  <a:pt x="425885" y="335765"/>
                </a:lnTo>
                <a:lnTo>
                  <a:pt x="425885" y="612940"/>
                </a:lnTo>
                <a:lnTo>
                  <a:pt x="426508" y="615014"/>
                </a:lnTo>
                <a:lnTo>
                  <a:pt x="496917" y="615014"/>
                </a:lnTo>
                <a:lnTo>
                  <a:pt x="497021" y="423490"/>
                </a:lnTo>
                <a:lnTo>
                  <a:pt x="583320" y="423490"/>
                </a:lnTo>
                <a:lnTo>
                  <a:pt x="583320" y="335765"/>
                </a:lnTo>
                <a:close/>
              </a:path>
              <a:path w="663575" h="648969">
                <a:moveTo>
                  <a:pt x="583320" y="423490"/>
                </a:moveTo>
                <a:lnTo>
                  <a:pt x="512183" y="423490"/>
                </a:lnTo>
                <a:lnTo>
                  <a:pt x="512183" y="612940"/>
                </a:lnTo>
                <a:lnTo>
                  <a:pt x="512494" y="615014"/>
                </a:lnTo>
                <a:lnTo>
                  <a:pt x="583632" y="615014"/>
                </a:lnTo>
                <a:lnTo>
                  <a:pt x="583320" y="612940"/>
                </a:lnTo>
                <a:lnTo>
                  <a:pt x="583320" y="423490"/>
                </a:lnTo>
                <a:close/>
              </a:path>
              <a:path w="663575" h="648969">
                <a:moveTo>
                  <a:pt x="109041" y="277074"/>
                </a:moveTo>
                <a:lnTo>
                  <a:pt x="97929" y="277074"/>
                </a:lnTo>
                <a:lnTo>
                  <a:pt x="92633" y="279874"/>
                </a:lnTo>
                <a:lnTo>
                  <a:pt x="9658" y="389893"/>
                </a:lnTo>
                <a:lnTo>
                  <a:pt x="10903" y="395182"/>
                </a:lnTo>
                <a:lnTo>
                  <a:pt x="12150" y="397775"/>
                </a:lnTo>
                <a:lnTo>
                  <a:pt x="13500" y="400263"/>
                </a:lnTo>
                <a:lnTo>
                  <a:pt x="16927" y="404514"/>
                </a:lnTo>
                <a:lnTo>
                  <a:pt x="190044" y="404514"/>
                </a:lnTo>
                <a:lnTo>
                  <a:pt x="193574" y="400263"/>
                </a:lnTo>
                <a:lnTo>
                  <a:pt x="194821" y="397775"/>
                </a:lnTo>
                <a:lnTo>
                  <a:pt x="196066" y="395182"/>
                </a:lnTo>
                <a:lnTo>
                  <a:pt x="197417" y="389893"/>
                </a:lnTo>
                <a:lnTo>
                  <a:pt x="114338" y="279874"/>
                </a:lnTo>
                <a:lnTo>
                  <a:pt x="109041" y="277074"/>
                </a:lnTo>
                <a:close/>
              </a:path>
              <a:path w="663575" h="648969">
                <a:moveTo>
                  <a:pt x="563277" y="174520"/>
                </a:moveTo>
                <a:lnTo>
                  <a:pt x="442188" y="174832"/>
                </a:lnTo>
                <a:lnTo>
                  <a:pt x="354437" y="337943"/>
                </a:lnTo>
                <a:lnTo>
                  <a:pt x="351788" y="350243"/>
                </a:lnTo>
                <a:lnTo>
                  <a:pt x="352334" y="356505"/>
                </a:lnTo>
                <a:lnTo>
                  <a:pt x="379673" y="383049"/>
                </a:lnTo>
                <a:lnTo>
                  <a:pt x="384137" y="383049"/>
                </a:lnTo>
                <a:lnTo>
                  <a:pt x="425885" y="335765"/>
                </a:lnTo>
                <a:lnTo>
                  <a:pt x="583320" y="335765"/>
                </a:lnTo>
                <a:lnTo>
                  <a:pt x="583320" y="333277"/>
                </a:lnTo>
                <a:lnTo>
                  <a:pt x="653786" y="333277"/>
                </a:lnTo>
                <a:lnTo>
                  <a:pt x="593498" y="194015"/>
                </a:lnTo>
                <a:lnTo>
                  <a:pt x="588410" y="185982"/>
                </a:lnTo>
                <a:lnTo>
                  <a:pt x="581307" y="179835"/>
                </a:lnTo>
                <a:lnTo>
                  <a:pt x="572745" y="175904"/>
                </a:lnTo>
                <a:lnTo>
                  <a:pt x="563277" y="174520"/>
                </a:lnTo>
                <a:close/>
              </a:path>
              <a:path w="663575" h="648969">
                <a:moveTo>
                  <a:pt x="653786" y="333277"/>
                </a:moveTo>
                <a:lnTo>
                  <a:pt x="583320" y="333277"/>
                </a:lnTo>
                <a:lnTo>
                  <a:pt x="596405" y="363555"/>
                </a:lnTo>
                <a:lnTo>
                  <a:pt x="601425" y="371588"/>
                </a:lnTo>
                <a:lnTo>
                  <a:pt x="608374" y="377735"/>
                </a:lnTo>
                <a:lnTo>
                  <a:pt x="616763" y="381666"/>
                </a:lnTo>
                <a:lnTo>
                  <a:pt x="626106" y="383049"/>
                </a:lnTo>
                <a:lnTo>
                  <a:pt x="630571" y="383049"/>
                </a:lnTo>
                <a:lnTo>
                  <a:pt x="657953" y="356505"/>
                </a:lnTo>
                <a:lnTo>
                  <a:pt x="658467" y="350243"/>
                </a:lnTo>
                <a:lnTo>
                  <a:pt x="657755" y="344000"/>
                </a:lnTo>
                <a:lnTo>
                  <a:pt x="655806" y="337943"/>
                </a:lnTo>
                <a:lnTo>
                  <a:pt x="653786" y="333277"/>
                </a:lnTo>
                <a:close/>
              </a:path>
              <a:path w="663575" h="648969">
                <a:moveTo>
                  <a:pt x="271357" y="147041"/>
                </a:moveTo>
                <a:lnTo>
                  <a:pt x="260349" y="147041"/>
                </a:lnTo>
                <a:lnTo>
                  <a:pt x="254949" y="149842"/>
                </a:lnTo>
                <a:lnTo>
                  <a:pt x="171974" y="259861"/>
                </a:lnTo>
                <a:lnTo>
                  <a:pt x="173219" y="265149"/>
                </a:lnTo>
                <a:lnTo>
                  <a:pt x="174570" y="267741"/>
                </a:lnTo>
                <a:lnTo>
                  <a:pt x="175816" y="270230"/>
                </a:lnTo>
                <a:lnTo>
                  <a:pt x="179243" y="274482"/>
                </a:lnTo>
                <a:lnTo>
                  <a:pt x="352463" y="274482"/>
                </a:lnTo>
                <a:lnTo>
                  <a:pt x="355891" y="270230"/>
                </a:lnTo>
                <a:lnTo>
                  <a:pt x="357137" y="267741"/>
                </a:lnTo>
                <a:lnTo>
                  <a:pt x="358382" y="265149"/>
                </a:lnTo>
                <a:lnTo>
                  <a:pt x="359732" y="259861"/>
                </a:lnTo>
                <a:lnTo>
                  <a:pt x="276654" y="149842"/>
                </a:lnTo>
                <a:lnTo>
                  <a:pt x="271357" y="147041"/>
                </a:lnTo>
                <a:close/>
              </a:path>
              <a:path w="663575" h="648969">
                <a:moveTo>
                  <a:pt x="501442" y="0"/>
                </a:moveTo>
                <a:lnTo>
                  <a:pt x="469727" y="6390"/>
                </a:lnTo>
                <a:lnTo>
                  <a:pt x="443829" y="23818"/>
                </a:lnTo>
                <a:lnTo>
                  <a:pt x="426368" y="49667"/>
                </a:lnTo>
                <a:lnTo>
                  <a:pt x="419965" y="81321"/>
                </a:lnTo>
                <a:lnTo>
                  <a:pt x="426368" y="112975"/>
                </a:lnTo>
                <a:lnTo>
                  <a:pt x="443829" y="138824"/>
                </a:lnTo>
                <a:lnTo>
                  <a:pt x="469727" y="156251"/>
                </a:lnTo>
                <a:lnTo>
                  <a:pt x="501442" y="162642"/>
                </a:lnTo>
                <a:lnTo>
                  <a:pt x="533155" y="156251"/>
                </a:lnTo>
                <a:lnTo>
                  <a:pt x="559053" y="138824"/>
                </a:lnTo>
                <a:lnTo>
                  <a:pt x="576514" y="112975"/>
                </a:lnTo>
                <a:lnTo>
                  <a:pt x="582917" y="81321"/>
                </a:lnTo>
                <a:lnTo>
                  <a:pt x="576514" y="49667"/>
                </a:lnTo>
                <a:lnTo>
                  <a:pt x="559053" y="23818"/>
                </a:lnTo>
                <a:lnTo>
                  <a:pt x="533155" y="6390"/>
                </a:lnTo>
                <a:lnTo>
                  <a:pt x="501442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6104" y="3255374"/>
            <a:ext cx="663575" cy="601980"/>
          </a:xfrm>
          <a:custGeom>
            <a:avLst/>
            <a:gdLst/>
            <a:ahLst/>
            <a:cxnLst/>
            <a:rect l="l" t="t" r="r" b="b"/>
            <a:pathLst>
              <a:path w="663575" h="601979">
                <a:moveTo>
                  <a:pt x="124826" y="516101"/>
                </a:moveTo>
                <a:lnTo>
                  <a:pt x="122226" y="517091"/>
                </a:lnTo>
                <a:lnTo>
                  <a:pt x="119354" y="520026"/>
                </a:lnTo>
                <a:lnTo>
                  <a:pt x="65464" y="573817"/>
                </a:lnTo>
                <a:lnTo>
                  <a:pt x="60677" y="583784"/>
                </a:lnTo>
                <a:lnTo>
                  <a:pt x="60677" y="601941"/>
                </a:lnTo>
                <a:lnTo>
                  <a:pt x="129749" y="601941"/>
                </a:lnTo>
                <a:lnTo>
                  <a:pt x="129686" y="520026"/>
                </a:lnTo>
                <a:lnTo>
                  <a:pt x="128587" y="517638"/>
                </a:lnTo>
                <a:lnTo>
                  <a:pt x="124826" y="516101"/>
                </a:lnTo>
                <a:close/>
              </a:path>
              <a:path w="663575" h="601979">
                <a:moveTo>
                  <a:pt x="215430" y="425655"/>
                </a:moveTo>
                <a:lnTo>
                  <a:pt x="169010" y="470359"/>
                </a:lnTo>
                <a:lnTo>
                  <a:pt x="158626" y="495609"/>
                </a:lnTo>
                <a:lnTo>
                  <a:pt x="158626" y="601941"/>
                </a:lnTo>
                <a:lnTo>
                  <a:pt x="220383" y="601941"/>
                </a:lnTo>
                <a:lnTo>
                  <a:pt x="220383" y="429818"/>
                </a:lnTo>
                <a:lnTo>
                  <a:pt x="219222" y="427259"/>
                </a:lnTo>
                <a:lnTo>
                  <a:pt x="215430" y="425655"/>
                </a:lnTo>
                <a:close/>
              </a:path>
              <a:path w="663575" h="601979">
                <a:moveTo>
                  <a:pt x="254065" y="422884"/>
                </a:moveTo>
                <a:lnTo>
                  <a:pt x="250269" y="424454"/>
                </a:lnTo>
                <a:lnTo>
                  <a:pt x="249105" y="426980"/>
                </a:lnTo>
                <a:lnTo>
                  <a:pt x="249105" y="601941"/>
                </a:lnTo>
                <a:lnTo>
                  <a:pt x="310940" y="601941"/>
                </a:lnTo>
                <a:lnTo>
                  <a:pt x="310940" y="492718"/>
                </a:lnTo>
                <a:lnTo>
                  <a:pt x="291103" y="458177"/>
                </a:lnTo>
                <a:lnTo>
                  <a:pt x="256698" y="423840"/>
                </a:lnTo>
                <a:lnTo>
                  <a:pt x="254065" y="422884"/>
                </a:lnTo>
                <a:close/>
              </a:path>
              <a:path w="663575" h="601979">
                <a:moveTo>
                  <a:pt x="396551" y="415345"/>
                </a:moveTo>
                <a:lnTo>
                  <a:pt x="393920" y="416302"/>
                </a:lnTo>
                <a:lnTo>
                  <a:pt x="342396" y="467762"/>
                </a:lnTo>
                <a:lnTo>
                  <a:pt x="339663" y="477043"/>
                </a:lnTo>
                <a:lnTo>
                  <a:pt x="339663" y="601941"/>
                </a:lnTo>
                <a:lnTo>
                  <a:pt x="401574" y="601941"/>
                </a:lnTo>
                <a:lnTo>
                  <a:pt x="401574" y="419441"/>
                </a:lnTo>
                <a:lnTo>
                  <a:pt x="400377" y="416915"/>
                </a:lnTo>
                <a:lnTo>
                  <a:pt x="396551" y="415345"/>
                </a:lnTo>
                <a:close/>
              </a:path>
              <a:path w="663575" h="601979">
                <a:moveTo>
                  <a:pt x="487172" y="324791"/>
                </a:moveTo>
                <a:lnTo>
                  <a:pt x="440694" y="369571"/>
                </a:lnTo>
                <a:lnTo>
                  <a:pt x="430296" y="394829"/>
                </a:lnTo>
                <a:lnTo>
                  <a:pt x="430296" y="601941"/>
                </a:lnTo>
                <a:lnTo>
                  <a:pt x="492131" y="601941"/>
                </a:lnTo>
                <a:lnTo>
                  <a:pt x="492005" y="328612"/>
                </a:lnTo>
                <a:lnTo>
                  <a:pt x="490968" y="326359"/>
                </a:lnTo>
                <a:lnTo>
                  <a:pt x="487172" y="324791"/>
                </a:lnTo>
                <a:close/>
              </a:path>
              <a:path w="663575" h="601979">
                <a:moveTo>
                  <a:pt x="573298" y="238690"/>
                </a:moveTo>
                <a:lnTo>
                  <a:pt x="570698" y="239646"/>
                </a:lnTo>
                <a:lnTo>
                  <a:pt x="567826" y="242581"/>
                </a:lnTo>
                <a:lnTo>
                  <a:pt x="531308" y="278900"/>
                </a:lnTo>
                <a:lnTo>
                  <a:pt x="527181" y="284191"/>
                </a:lnTo>
                <a:lnTo>
                  <a:pt x="523837" y="290710"/>
                </a:lnTo>
                <a:lnTo>
                  <a:pt x="521595" y="297640"/>
                </a:lnTo>
                <a:lnTo>
                  <a:pt x="520776" y="304159"/>
                </a:lnTo>
                <a:lnTo>
                  <a:pt x="520776" y="601941"/>
                </a:lnTo>
                <a:lnTo>
                  <a:pt x="578222" y="601941"/>
                </a:lnTo>
                <a:lnTo>
                  <a:pt x="578127" y="242581"/>
                </a:lnTo>
                <a:lnTo>
                  <a:pt x="577059" y="240261"/>
                </a:lnTo>
                <a:lnTo>
                  <a:pt x="573298" y="238690"/>
                </a:lnTo>
                <a:close/>
              </a:path>
              <a:path w="663575" h="601979">
                <a:moveTo>
                  <a:pt x="240886" y="176659"/>
                </a:moveTo>
                <a:lnTo>
                  <a:pt x="231452" y="176659"/>
                </a:lnTo>
                <a:lnTo>
                  <a:pt x="225709" y="182529"/>
                </a:lnTo>
                <a:lnTo>
                  <a:pt x="17331" y="390725"/>
                </a:lnTo>
                <a:lnTo>
                  <a:pt x="4332" y="410271"/>
                </a:lnTo>
                <a:lnTo>
                  <a:pt x="0" y="432518"/>
                </a:lnTo>
                <a:lnTo>
                  <a:pt x="4332" y="454790"/>
                </a:lnTo>
                <a:lnTo>
                  <a:pt x="17331" y="474413"/>
                </a:lnTo>
                <a:lnTo>
                  <a:pt x="18834" y="475778"/>
                </a:lnTo>
                <a:lnTo>
                  <a:pt x="38410" y="488833"/>
                </a:lnTo>
                <a:lnTo>
                  <a:pt x="60691" y="493184"/>
                </a:lnTo>
                <a:lnTo>
                  <a:pt x="82997" y="488833"/>
                </a:lnTo>
                <a:lnTo>
                  <a:pt x="102651" y="475778"/>
                </a:lnTo>
                <a:lnTo>
                  <a:pt x="236101" y="342397"/>
                </a:lnTo>
                <a:lnTo>
                  <a:pt x="406974" y="342397"/>
                </a:lnTo>
                <a:lnTo>
                  <a:pt x="492247" y="257208"/>
                </a:lnTo>
                <a:lnTo>
                  <a:pt x="321558" y="257208"/>
                </a:lnTo>
                <a:lnTo>
                  <a:pt x="246629" y="182529"/>
                </a:lnTo>
                <a:lnTo>
                  <a:pt x="240886" y="176659"/>
                </a:lnTo>
                <a:close/>
              </a:path>
              <a:path w="663575" h="601979">
                <a:moveTo>
                  <a:pt x="406974" y="342397"/>
                </a:moveTo>
                <a:lnTo>
                  <a:pt x="236101" y="342397"/>
                </a:lnTo>
                <a:lnTo>
                  <a:pt x="311030" y="417210"/>
                </a:lnTo>
                <a:lnTo>
                  <a:pt x="316910" y="422944"/>
                </a:lnTo>
                <a:lnTo>
                  <a:pt x="326207" y="422944"/>
                </a:lnTo>
                <a:lnTo>
                  <a:pt x="332087" y="417210"/>
                </a:lnTo>
                <a:lnTo>
                  <a:pt x="406974" y="342397"/>
                </a:lnTo>
                <a:close/>
              </a:path>
              <a:path w="663575" h="601979">
                <a:moveTo>
                  <a:pt x="633717" y="0"/>
                </a:moveTo>
                <a:lnTo>
                  <a:pt x="415083" y="0"/>
                </a:lnTo>
                <a:lnTo>
                  <a:pt x="413032" y="4779"/>
                </a:lnTo>
                <a:lnTo>
                  <a:pt x="418912" y="10511"/>
                </a:lnTo>
                <a:lnTo>
                  <a:pt x="493703" y="85326"/>
                </a:lnTo>
                <a:lnTo>
                  <a:pt x="321558" y="257208"/>
                </a:lnTo>
                <a:lnTo>
                  <a:pt x="492247" y="257208"/>
                </a:lnTo>
                <a:lnTo>
                  <a:pt x="579025" y="170515"/>
                </a:lnTo>
                <a:lnTo>
                  <a:pt x="663387" y="170515"/>
                </a:lnTo>
                <a:lnTo>
                  <a:pt x="663387" y="28397"/>
                </a:lnTo>
                <a:lnTo>
                  <a:pt x="660866" y="17566"/>
                </a:lnTo>
                <a:lnTo>
                  <a:pt x="654192" y="8515"/>
                </a:lnTo>
                <a:lnTo>
                  <a:pt x="644698" y="2305"/>
                </a:lnTo>
                <a:lnTo>
                  <a:pt x="633717" y="0"/>
                </a:lnTo>
                <a:close/>
              </a:path>
              <a:path w="663575" h="601979">
                <a:moveTo>
                  <a:pt x="663387" y="170515"/>
                </a:moveTo>
                <a:lnTo>
                  <a:pt x="579025" y="170515"/>
                </a:lnTo>
                <a:lnTo>
                  <a:pt x="658603" y="249971"/>
                </a:lnTo>
                <a:lnTo>
                  <a:pt x="663387" y="248060"/>
                </a:lnTo>
                <a:lnTo>
                  <a:pt x="663387" y="170515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6103" y="4730908"/>
            <a:ext cx="664210" cy="663575"/>
          </a:xfrm>
          <a:custGeom>
            <a:avLst/>
            <a:gdLst/>
            <a:ahLst/>
            <a:cxnLst/>
            <a:rect l="l" t="t" r="r" b="b"/>
            <a:pathLst>
              <a:path w="664210" h="663575">
                <a:moveTo>
                  <a:pt x="482978" y="0"/>
                </a:moveTo>
                <a:lnTo>
                  <a:pt x="30715" y="0"/>
                </a:lnTo>
                <a:lnTo>
                  <a:pt x="18767" y="2395"/>
                </a:lnTo>
                <a:lnTo>
                  <a:pt x="9002" y="8855"/>
                </a:lnTo>
                <a:lnTo>
                  <a:pt x="2416" y="18289"/>
                </a:lnTo>
                <a:lnTo>
                  <a:pt x="0" y="29607"/>
                </a:lnTo>
                <a:lnTo>
                  <a:pt x="0" y="632346"/>
                </a:lnTo>
                <a:lnTo>
                  <a:pt x="2416" y="644276"/>
                </a:lnTo>
                <a:lnTo>
                  <a:pt x="9002" y="654024"/>
                </a:lnTo>
                <a:lnTo>
                  <a:pt x="18767" y="660600"/>
                </a:lnTo>
                <a:lnTo>
                  <a:pt x="30715" y="663012"/>
                </a:lnTo>
                <a:lnTo>
                  <a:pt x="482978" y="663012"/>
                </a:lnTo>
                <a:lnTo>
                  <a:pt x="494927" y="660600"/>
                </a:lnTo>
                <a:lnTo>
                  <a:pt x="504692" y="654024"/>
                </a:lnTo>
                <a:lnTo>
                  <a:pt x="511278" y="644276"/>
                </a:lnTo>
                <a:lnTo>
                  <a:pt x="513695" y="632346"/>
                </a:lnTo>
                <a:lnTo>
                  <a:pt x="513695" y="602738"/>
                </a:lnTo>
                <a:lnTo>
                  <a:pt x="60372" y="602738"/>
                </a:lnTo>
                <a:lnTo>
                  <a:pt x="60372" y="60274"/>
                </a:lnTo>
                <a:lnTo>
                  <a:pt x="513695" y="60274"/>
                </a:lnTo>
                <a:lnTo>
                  <a:pt x="513695" y="29607"/>
                </a:lnTo>
                <a:lnTo>
                  <a:pt x="511278" y="18289"/>
                </a:lnTo>
                <a:lnTo>
                  <a:pt x="504692" y="8855"/>
                </a:lnTo>
                <a:lnTo>
                  <a:pt x="494927" y="2395"/>
                </a:lnTo>
                <a:lnTo>
                  <a:pt x="482978" y="0"/>
                </a:lnTo>
                <a:close/>
              </a:path>
              <a:path w="664210" h="663575">
                <a:moveTo>
                  <a:pt x="513695" y="466330"/>
                </a:moveTo>
                <a:lnTo>
                  <a:pt x="490393" y="502282"/>
                </a:lnTo>
                <a:lnTo>
                  <a:pt x="453350" y="527641"/>
                </a:lnTo>
                <a:lnTo>
                  <a:pt x="453321" y="602738"/>
                </a:lnTo>
                <a:lnTo>
                  <a:pt x="513695" y="602738"/>
                </a:lnTo>
                <a:lnTo>
                  <a:pt x="513695" y="466330"/>
                </a:lnTo>
                <a:close/>
              </a:path>
              <a:path w="664210" h="663575">
                <a:moveTo>
                  <a:pt x="206511" y="454748"/>
                </a:moveTo>
                <a:lnTo>
                  <a:pt x="203333" y="454748"/>
                </a:lnTo>
                <a:lnTo>
                  <a:pt x="192017" y="457209"/>
                </a:lnTo>
                <a:lnTo>
                  <a:pt x="147493" y="497807"/>
                </a:lnTo>
                <a:lnTo>
                  <a:pt x="114436" y="537301"/>
                </a:lnTo>
                <a:lnTo>
                  <a:pt x="96733" y="565451"/>
                </a:lnTo>
                <a:lnTo>
                  <a:pt x="101812" y="571378"/>
                </a:lnTo>
                <a:lnTo>
                  <a:pt x="110267" y="573145"/>
                </a:lnTo>
                <a:lnTo>
                  <a:pt x="118622" y="568869"/>
                </a:lnTo>
                <a:lnTo>
                  <a:pt x="132338" y="550856"/>
                </a:lnTo>
                <a:lnTo>
                  <a:pt x="146594" y="533288"/>
                </a:lnTo>
                <a:lnTo>
                  <a:pt x="161358" y="516415"/>
                </a:lnTo>
                <a:lnTo>
                  <a:pt x="176862" y="500185"/>
                </a:lnTo>
                <a:lnTo>
                  <a:pt x="204939" y="500185"/>
                </a:lnTo>
                <a:lnTo>
                  <a:pt x="210034" y="490345"/>
                </a:lnTo>
                <a:lnTo>
                  <a:pt x="213790" y="479845"/>
                </a:lnTo>
                <a:lnTo>
                  <a:pt x="214965" y="469741"/>
                </a:lnTo>
                <a:lnTo>
                  <a:pt x="212864" y="460033"/>
                </a:lnTo>
                <a:lnTo>
                  <a:pt x="210746" y="456863"/>
                </a:lnTo>
                <a:lnTo>
                  <a:pt x="206511" y="454748"/>
                </a:lnTo>
                <a:close/>
              </a:path>
              <a:path w="664210" h="663575">
                <a:moveTo>
                  <a:pt x="325225" y="536112"/>
                </a:moveTo>
                <a:lnTo>
                  <a:pt x="210746" y="536112"/>
                </a:lnTo>
                <a:lnTo>
                  <a:pt x="210750" y="543532"/>
                </a:lnTo>
                <a:lnTo>
                  <a:pt x="211805" y="549849"/>
                </a:lnTo>
                <a:lnTo>
                  <a:pt x="218158" y="550905"/>
                </a:lnTo>
                <a:lnTo>
                  <a:pt x="223452" y="553018"/>
                </a:lnTo>
                <a:lnTo>
                  <a:pt x="227688" y="555132"/>
                </a:lnTo>
                <a:lnTo>
                  <a:pt x="232983" y="551962"/>
                </a:lnTo>
                <a:lnTo>
                  <a:pt x="237218" y="549849"/>
                </a:lnTo>
                <a:lnTo>
                  <a:pt x="255865" y="545275"/>
                </a:lnTo>
                <a:lnTo>
                  <a:pt x="324978" y="545275"/>
                </a:lnTo>
                <a:lnTo>
                  <a:pt x="326695" y="540338"/>
                </a:lnTo>
                <a:lnTo>
                  <a:pt x="325225" y="536112"/>
                </a:lnTo>
                <a:close/>
              </a:path>
              <a:path w="664210" h="663575">
                <a:moveTo>
                  <a:pt x="324978" y="545275"/>
                </a:moveTo>
                <a:lnTo>
                  <a:pt x="255865" y="545275"/>
                </a:lnTo>
                <a:lnTo>
                  <a:pt x="276001" y="546547"/>
                </a:lnTo>
                <a:lnTo>
                  <a:pt x="296335" y="549997"/>
                </a:lnTo>
                <a:lnTo>
                  <a:pt x="315577" y="551962"/>
                </a:lnTo>
                <a:lnTo>
                  <a:pt x="323915" y="548329"/>
                </a:lnTo>
                <a:lnTo>
                  <a:pt x="324978" y="545275"/>
                </a:lnTo>
                <a:close/>
              </a:path>
              <a:path w="664210" h="663575">
                <a:moveTo>
                  <a:pt x="560274" y="73426"/>
                </a:moveTo>
                <a:lnTo>
                  <a:pt x="354880" y="408156"/>
                </a:lnTo>
                <a:lnTo>
                  <a:pt x="353822" y="410273"/>
                </a:lnTo>
                <a:lnTo>
                  <a:pt x="353822" y="412388"/>
                </a:lnTo>
                <a:lnTo>
                  <a:pt x="352763" y="415560"/>
                </a:lnTo>
                <a:lnTo>
                  <a:pt x="346443" y="532347"/>
                </a:lnTo>
                <a:lnTo>
                  <a:pt x="346333" y="533338"/>
                </a:lnTo>
                <a:lnTo>
                  <a:pt x="345351" y="538243"/>
                </a:lnTo>
                <a:lnTo>
                  <a:pt x="348527" y="543532"/>
                </a:lnTo>
                <a:lnTo>
                  <a:pt x="359114" y="549876"/>
                </a:lnTo>
                <a:lnTo>
                  <a:pt x="364407" y="549876"/>
                </a:lnTo>
                <a:lnTo>
                  <a:pt x="369702" y="546704"/>
                </a:lnTo>
                <a:lnTo>
                  <a:pt x="449108" y="493824"/>
                </a:lnTo>
                <a:lnTo>
                  <a:pt x="407817" y="493824"/>
                </a:lnTo>
                <a:lnTo>
                  <a:pt x="402523" y="490651"/>
                </a:lnTo>
                <a:lnTo>
                  <a:pt x="397229" y="486421"/>
                </a:lnTo>
                <a:lnTo>
                  <a:pt x="390877" y="483247"/>
                </a:lnTo>
                <a:lnTo>
                  <a:pt x="384524" y="479017"/>
                </a:lnTo>
                <a:lnTo>
                  <a:pt x="378172" y="475844"/>
                </a:lnTo>
                <a:lnTo>
                  <a:pt x="372878" y="473730"/>
                </a:lnTo>
                <a:lnTo>
                  <a:pt x="374995" y="438828"/>
                </a:lnTo>
                <a:lnTo>
                  <a:pt x="494357" y="438828"/>
                </a:lnTo>
                <a:lnTo>
                  <a:pt x="660856" y="150101"/>
                </a:lnTo>
                <a:lnTo>
                  <a:pt x="662973" y="146928"/>
                </a:lnTo>
                <a:lnTo>
                  <a:pt x="664032" y="142698"/>
                </a:lnTo>
                <a:lnTo>
                  <a:pt x="662973" y="139526"/>
                </a:lnTo>
                <a:lnTo>
                  <a:pt x="660773" y="133544"/>
                </a:lnTo>
                <a:lnTo>
                  <a:pt x="617446" y="89818"/>
                </a:lnTo>
                <a:lnTo>
                  <a:pt x="580765" y="75428"/>
                </a:lnTo>
                <a:lnTo>
                  <a:pt x="571524" y="74218"/>
                </a:lnTo>
                <a:lnTo>
                  <a:pt x="560274" y="73426"/>
                </a:lnTo>
                <a:close/>
              </a:path>
              <a:path w="664210" h="663575">
                <a:moveTo>
                  <a:pt x="315577" y="528714"/>
                </a:moveTo>
                <a:lnTo>
                  <a:pt x="187450" y="528714"/>
                </a:lnTo>
                <a:lnTo>
                  <a:pt x="187450" y="529772"/>
                </a:lnTo>
                <a:lnTo>
                  <a:pt x="186392" y="530829"/>
                </a:lnTo>
                <a:lnTo>
                  <a:pt x="186378" y="532955"/>
                </a:lnTo>
                <a:lnTo>
                  <a:pt x="185332" y="533999"/>
                </a:lnTo>
                <a:lnTo>
                  <a:pt x="185349" y="543228"/>
                </a:lnTo>
                <a:lnTo>
                  <a:pt x="191024" y="548132"/>
                </a:lnTo>
                <a:lnTo>
                  <a:pt x="198883" y="548874"/>
                </a:lnTo>
                <a:lnTo>
                  <a:pt x="205452" y="544565"/>
                </a:lnTo>
                <a:lnTo>
                  <a:pt x="207569" y="541394"/>
                </a:lnTo>
                <a:lnTo>
                  <a:pt x="208628" y="539282"/>
                </a:lnTo>
                <a:lnTo>
                  <a:pt x="210746" y="536112"/>
                </a:lnTo>
                <a:lnTo>
                  <a:pt x="325225" y="536112"/>
                </a:lnTo>
                <a:lnTo>
                  <a:pt x="323915" y="532347"/>
                </a:lnTo>
                <a:lnTo>
                  <a:pt x="315577" y="528714"/>
                </a:lnTo>
                <a:close/>
              </a:path>
              <a:path w="664210" h="663575">
                <a:moveTo>
                  <a:pt x="204939" y="500185"/>
                </a:moveTo>
                <a:lnTo>
                  <a:pt x="176862" y="500185"/>
                </a:lnTo>
                <a:lnTo>
                  <a:pt x="172780" y="506526"/>
                </a:lnTo>
                <a:lnTo>
                  <a:pt x="164949" y="518313"/>
                </a:lnTo>
                <a:lnTo>
                  <a:pt x="160977" y="524488"/>
                </a:lnTo>
                <a:lnTo>
                  <a:pt x="159404" y="532941"/>
                </a:lnTo>
                <a:lnTo>
                  <a:pt x="159382" y="533338"/>
                </a:lnTo>
                <a:lnTo>
                  <a:pt x="164552" y="539414"/>
                </a:lnTo>
                <a:lnTo>
                  <a:pt x="172741" y="540982"/>
                </a:lnTo>
                <a:lnTo>
                  <a:pt x="180037" y="536112"/>
                </a:lnTo>
                <a:lnTo>
                  <a:pt x="182156" y="532941"/>
                </a:lnTo>
                <a:lnTo>
                  <a:pt x="185332" y="530829"/>
                </a:lnTo>
                <a:lnTo>
                  <a:pt x="187450" y="528714"/>
                </a:lnTo>
                <a:lnTo>
                  <a:pt x="315577" y="528714"/>
                </a:lnTo>
                <a:lnTo>
                  <a:pt x="294961" y="527641"/>
                </a:lnTo>
                <a:lnTo>
                  <a:pt x="284584" y="526602"/>
                </a:lnTo>
                <a:lnTo>
                  <a:pt x="235101" y="526602"/>
                </a:lnTo>
                <a:lnTo>
                  <a:pt x="235101" y="524488"/>
                </a:lnTo>
                <a:lnTo>
                  <a:pt x="234041" y="522376"/>
                </a:lnTo>
                <a:lnTo>
                  <a:pt x="231924" y="519206"/>
                </a:lnTo>
                <a:lnTo>
                  <a:pt x="226630" y="510753"/>
                </a:lnTo>
                <a:lnTo>
                  <a:pt x="222393" y="508638"/>
                </a:lnTo>
                <a:lnTo>
                  <a:pt x="213922" y="508638"/>
                </a:lnTo>
                <a:lnTo>
                  <a:pt x="212864" y="507582"/>
                </a:lnTo>
                <a:lnTo>
                  <a:pt x="212848" y="506511"/>
                </a:lnTo>
                <a:lnTo>
                  <a:pt x="207569" y="501242"/>
                </a:lnTo>
                <a:lnTo>
                  <a:pt x="204392" y="501242"/>
                </a:lnTo>
                <a:lnTo>
                  <a:pt x="204939" y="500185"/>
                </a:lnTo>
                <a:close/>
              </a:path>
              <a:path w="664210" h="663575">
                <a:moveTo>
                  <a:pt x="255716" y="524703"/>
                </a:moveTo>
                <a:lnTo>
                  <a:pt x="235101" y="526602"/>
                </a:lnTo>
                <a:lnTo>
                  <a:pt x="284584" y="526602"/>
                </a:lnTo>
                <a:lnTo>
                  <a:pt x="275338" y="525677"/>
                </a:lnTo>
                <a:lnTo>
                  <a:pt x="255716" y="524703"/>
                </a:lnTo>
                <a:close/>
              </a:path>
              <a:path w="664210" h="663575">
                <a:moveTo>
                  <a:pt x="220277" y="507582"/>
                </a:moveTo>
                <a:lnTo>
                  <a:pt x="213922" y="508638"/>
                </a:lnTo>
                <a:lnTo>
                  <a:pt x="222393" y="508638"/>
                </a:lnTo>
                <a:lnTo>
                  <a:pt x="220277" y="507582"/>
                </a:lnTo>
                <a:close/>
              </a:path>
              <a:path w="664210" h="663575">
                <a:moveTo>
                  <a:pt x="494357" y="438828"/>
                </a:moveTo>
                <a:lnTo>
                  <a:pt x="374995" y="438828"/>
                </a:lnTo>
                <a:lnTo>
                  <a:pt x="381331" y="440067"/>
                </a:lnTo>
                <a:lnTo>
                  <a:pt x="389156" y="442397"/>
                </a:lnTo>
                <a:lnTo>
                  <a:pt x="426742" y="463946"/>
                </a:lnTo>
                <a:lnTo>
                  <a:pt x="437462" y="474786"/>
                </a:lnTo>
                <a:lnTo>
                  <a:pt x="407817" y="493824"/>
                </a:lnTo>
                <a:lnTo>
                  <a:pt x="449108" y="493824"/>
                </a:lnTo>
                <a:lnTo>
                  <a:pt x="468165" y="481133"/>
                </a:lnTo>
                <a:lnTo>
                  <a:pt x="470282" y="480075"/>
                </a:lnTo>
                <a:lnTo>
                  <a:pt x="471340" y="477959"/>
                </a:lnTo>
                <a:lnTo>
                  <a:pt x="472401" y="476902"/>
                </a:lnTo>
                <a:lnTo>
                  <a:pt x="494357" y="438828"/>
                </a:lnTo>
                <a:close/>
              </a:path>
              <a:path w="664210" h="663575">
                <a:moveTo>
                  <a:pt x="257415" y="343651"/>
                </a:moveTo>
                <a:lnTo>
                  <a:pt x="144034" y="343651"/>
                </a:lnTo>
                <a:lnTo>
                  <a:pt x="132080" y="346065"/>
                </a:lnTo>
                <a:lnTo>
                  <a:pt x="122312" y="352644"/>
                </a:lnTo>
                <a:lnTo>
                  <a:pt x="115722" y="362397"/>
                </a:lnTo>
                <a:lnTo>
                  <a:pt x="113305" y="374332"/>
                </a:lnTo>
                <a:lnTo>
                  <a:pt x="115722" y="385656"/>
                </a:lnTo>
                <a:lnTo>
                  <a:pt x="122312" y="395095"/>
                </a:lnTo>
                <a:lnTo>
                  <a:pt x="132080" y="401559"/>
                </a:lnTo>
                <a:lnTo>
                  <a:pt x="144034" y="403956"/>
                </a:lnTo>
                <a:lnTo>
                  <a:pt x="257415" y="403956"/>
                </a:lnTo>
                <a:lnTo>
                  <a:pt x="268757" y="401559"/>
                </a:lnTo>
                <a:lnTo>
                  <a:pt x="278211" y="395095"/>
                </a:lnTo>
                <a:lnTo>
                  <a:pt x="284684" y="385656"/>
                </a:lnTo>
                <a:lnTo>
                  <a:pt x="287085" y="374332"/>
                </a:lnTo>
                <a:lnTo>
                  <a:pt x="284684" y="362397"/>
                </a:lnTo>
                <a:lnTo>
                  <a:pt x="278211" y="352644"/>
                </a:lnTo>
                <a:lnTo>
                  <a:pt x="268757" y="346065"/>
                </a:lnTo>
                <a:lnTo>
                  <a:pt x="257415" y="343651"/>
                </a:lnTo>
                <a:close/>
              </a:path>
              <a:path w="664210" h="663575">
                <a:moveTo>
                  <a:pt x="369668" y="230516"/>
                </a:moveTo>
                <a:lnTo>
                  <a:pt x="144026" y="230516"/>
                </a:lnTo>
                <a:lnTo>
                  <a:pt x="132075" y="232929"/>
                </a:lnTo>
                <a:lnTo>
                  <a:pt x="122309" y="239508"/>
                </a:lnTo>
                <a:lnTo>
                  <a:pt x="115721" y="249262"/>
                </a:lnTo>
                <a:lnTo>
                  <a:pt x="113305" y="261198"/>
                </a:lnTo>
                <a:lnTo>
                  <a:pt x="115721" y="272968"/>
                </a:lnTo>
                <a:lnTo>
                  <a:pt x="122309" y="282357"/>
                </a:lnTo>
                <a:lnTo>
                  <a:pt x="132075" y="288573"/>
                </a:lnTo>
                <a:lnTo>
                  <a:pt x="144026" y="290821"/>
                </a:lnTo>
                <a:lnTo>
                  <a:pt x="369668" y="290821"/>
                </a:lnTo>
                <a:lnTo>
                  <a:pt x="381618" y="288573"/>
                </a:lnTo>
                <a:lnTo>
                  <a:pt x="391384" y="282357"/>
                </a:lnTo>
                <a:lnTo>
                  <a:pt x="397972" y="272968"/>
                </a:lnTo>
                <a:lnTo>
                  <a:pt x="400389" y="261198"/>
                </a:lnTo>
                <a:lnTo>
                  <a:pt x="397972" y="249262"/>
                </a:lnTo>
                <a:lnTo>
                  <a:pt x="391384" y="239508"/>
                </a:lnTo>
                <a:lnTo>
                  <a:pt x="381618" y="232929"/>
                </a:lnTo>
                <a:lnTo>
                  <a:pt x="369668" y="230516"/>
                </a:lnTo>
                <a:close/>
              </a:path>
              <a:path w="664210" h="663575">
                <a:moveTo>
                  <a:pt x="513695" y="60274"/>
                </a:moveTo>
                <a:lnTo>
                  <a:pt x="453321" y="60274"/>
                </a:lnTo>
                <a:lnTo>
                  <a:pt x="453321" y="179763"/>
                </a:lnTo>
                <a:lnTo>
                  <a:pt x="513695" y="75078"/>
                </a:lnTo>
                <a:lnTo>
                  <a:pt x="513695" y="60274"/>
                </a:lnTo>
                <a:close/>
              </a:path>
              <a:path w="664210" h="663575">
                <a:moveTo>
                  <a:pt x="369668" y="118400"/>
                </a:moveTo>
                <a:lnTo>
                  <a:pt x="144026" y="118400"/>
                </a:lnTo>
                <a:lnTo>
                  <a:pt x="132075" y="120649"/>
                </a:lnTo>
                <a:lnTo>
                  <a:pt x="122309" y="126864"/>
                </a:lnTo>
                <a:lnTo>
                  <a:pt x="115721" y="136254"/>
                </a:lnTo>
                <a:lnTo>
                  <a:pt x="113305" y="148024"/>
                </a:lnTo>
                <a:lnTo>
                  <a:pt x="115721" y="159959"/>
                </a:lnTo>
                <a:lnTo>
                  <a:pt x="122309" y="169712"/>
                </a:lnTo>
                <a:lnTo>
                  <a:pt x="132075" y="176291"/>
                </a:lnTo>
                <a:lnTo>
                  <a:pt x="144026" y="178705"/>
                </a:lnTo>
                <a:lnTo>
                  <a:pt x="369668" y="178705"/>
                </a:lnTo>
                <a:lnTo>
                  <a:pt x="381618" y="176291"/>
                </a:lnTo>
                <a:lnTo>
                  <a:pt x="391384" y="169712"/>
                </a:lnTo>
                <a:lnTo>
                  <a:pt x="397972" y="159959"/>
                </a:lnTo>
                <a:lnTo>
                  <a:pt x="400389" y="148024"/>
                </a:lnTo>
                <a:lnTo>
                  <a:pt x="397972" y="136254"/>
                </a:lnTo>
                <a:lnTo>
                  <a:pt x="391384" y="126864"/>
                </a:lnTo>
                <a:lnTo>
                  <a:pt x="381618" y="120649"/>
                </a:lnTo>
                <a:lnTo>
                  <a:pt x="369668" y="11840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47735" y="1297240"/>
            <a:ext cx="3394710" cy="0"/>
          </a:xfrm>
          <a:custGeom>
            <a:avLst/>
            <a:gdLst/>
            <a:ahLst/>
            <a:cxnLst/>
            <a:rect l="l" t="t" r="r" b="b"/>
            <a:pathLst>
              <a:path w="3394710">
                <a:moveTo>
                  <a:pt x="0" y="0"/>
                </a:moveTo>
                <a:lnTo>
                  <a:pt x="3394512" y="1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47735" y="2803310"/>
            <a:ext cx="3394710" cy="0"/>
          </a:xfrm>
          <a:custGeom>
            <a:avLst/>
            <a:gdLst/>
            <a:ahLst/>
            <a:cxnLst/>
            <a:rect l="l" t="t" r="r" b="b"/>
            <a:pathLst>
              <a:path w="3394710">
                <a:moveTo>
                  <a:pt x="0" y="0"/>
                </a:moveTo>
                <a:lnTo>
                  <a:pt x="3394512" y="1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7737" y="4309380"/>
            <a:ext cx="3394710" cy="0"/>
          </a:xfrm>
          <a:custGeom>
            <a:avLst/>
            <a:gdLst/>
            <a:ahLst/>
            <a:cxnLst/>
            <a:rect l="l" t="t" r="r" b="b"/>
            <a:pathLst>
              <a:path w="3394710">
                <a:moveTo>
                  <a:pt x="0" y="0"/>
                </a:moveTo>
                <a:lnTo>
                  <a:pt x="3394512" y="1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47735" y="5815450"/>
            <a:ext cx="3394710" cy="0"/>
          </a:xfrm>
          <a:custGeom>
            <a:avLst/>
            <a:gdLst/>
            <a:ahLst/>
            <a:cxnLst/>
            <a:rect l="l" t="t" r="r" b="b"/>
            <a:pathLst>
              <a:path w="3394710">
                <a:moveTo>
                  <a:pt x="0" y="0"/>
                </a:moveTo>
                <a:lnTo>
                  <a:pt x="3394512" y="1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50414" y="3364461"/>
            <a:ext cx="5325917" cy="2126411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847331" y="1285747"/>
            <a:ext cx="5086350" cy="1785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0"/>
              </a:lnSpc>
              <a:spcBef>
                <a:spcPts val="100"/>
              </a:spcBef>
            </a:pPr>
            <a:r>
              <a:rPr sz="2400" b="1" dirty="0">
                <a:latin typeface="微软雅黑"/>
                <a:cs typeface="微软雅黑"/>
              </a:rPr>
              <a:t>针对金融行业</a:t>
            </a:r>
            <a:endParaRPr sz="2400" dirty="0">
              <a:latin typeface="微软雅黑"/>
              <a:cs typeface="微软雅黑"/>
            </a:endParaRPr>
          </a:p>
          <a:p>
            <a:pPr marL="12700">
              <a:lnSpc>
                <a:spcPts val="2830"/>
              </a:lnSpc>
            </a:pPr>
            <a:r>
              <a:rPr sz="2400" b="1" dirty="0" err="1">
                <a:latin typeface="微软雅黑"/>
                <a:cs typeface="微软雅黑"/>
              </a:rPr>
              <a:t>代表性数据安全解决方案</a:t>
            </a:r>
            <a:endParaRPr sz="2400" dirty="0">
              <a:latin typeface="微软雅黑"/>
              <a:cs typeface="微软雅黑"/>
            </a:endParaRPr>
          </a:p>
          <a:p>
            <a:pPr marL="298450" marR="5080" indent="-285750">
              <a:lnSpc>
                <a:spcPct val="100000"/>
              </a:lnSpc>
              <a:spcBef>
                <a:spcPts val="1665"/>
              </a:spcBef>
              <a:buSzPts val="400"/>
              <a:buFont typeface="Wingdings"/>
              <a:buChar char=""/>
              <a:tabLst>
                <a:tab pos="297815" algn="l"/>
                <a:tab pos="298450" algn="l"/>
              </a:tabLst>
            </a:pPr>
            <a:r>
              <a:rPr sz="1600" dirty="0">
                <a:latin typeface="微软雅黑"/>
                <a:cs typeface="微软雅黑"/>
              </a:rPr>
              <a:t>数据脱敏</a:t>
            </a:r>
            <a:r>
              <a:rPr sz="1600" dirty="0">
                <a:latin typeface="Calibri"/>
                <a:cs typeface="Calibri"/>
              </a:rPr>
              <a:t>+</a:t>
            </a:r>
            <a:r>
              <a:rPr sz="1600" dirty="0">
                <a:latin typeface="微软雅黑"/>
                <a:cs typeface="微软雅黑"/>
              </a:rPr>
              <a:t>内控产品，实现数据防泄漏、防篡改，保护 数据安全。</a:t>
            </a:r>
          </a:p>
          <a:p>
            <a:pPr marL="298450" indent="-285750">
              <a:lnSpc>
                <a:spcPct val="100000"/>
              </a:lnSpc>
              <a:spcBef>
                <a:spcPts val="765"/>
              </a:spcBef>
              <a:buSzPts val="400"/>
              <a:buFont typeface="Wingdings"/>
              <a:buChar char=""/>
              <a:tabLst>
                <a:tab pos="297815" algn="l"/>
                <a:tab pos="298450" algn="l"/>
              </a:tabLst>
            </a:pPr>
            <a:r>
              <a:rPr sz="1600" dirty="0">
                <a:latin typeface="微软雅黑"/>
                <a:cs typeface="微软雅黑"/>
              </a:rPr>
              <a:t>通过灾容灾一键切换，提升业务系统可靠性。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50652" y="6516491"/>
            <a:ext cx="1362710" cy="21672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endParaRPr sz="12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000120140530A15PPBG">
  <a:themeElements>
    <a:clrScheme name="自定义 1">
      <a:dk1>
        <a:srgbClr val="3D3F41"/>
      </a:dk1>
      <a:lt1>
        <a:srgbClr val="FFFFFF"/>
      </a:lt1>
      <a:dk2>
        <a:srgbClr val="454749"/>
      </a:dk2>
      <a:lt2>
        <a:srgbClr val="FFFFFF"/>
      </a:lt2>
      <a:accent1>
        <a:srgbClr val="507AAE"/>
      </a:accent1>
      <a:accent2>
        <a:srgbClr val="9172A6"/>
      </a:accent2>
      <a:accent3>
        <a:srgbClr val="CDCBD1"/>
      </a:accent3>
      <a:accent4>
        <a:srgbClr val="C5D8F2"/>
      </a:accent4>
      <a:accent5>
        <a:srgbClr val="AACC03"/>
      </a:accent5>
      <a:accent6>
        <a:srgbClr val="FFC000"/>
      </a:accent6>
      <a:hlink>
        <a:srgbClr val="00B0F0"/>
      </a:hlink>
      <a:folHlink>
        <a:srgbClr val="AFB2B4"/>
      </a:folHlink>
    </a:clrScheme>
    <a:fontScheme name="自定义 6">
      <a:majorFont>
        <a:latin typeface="Baskerville Old Face"/>
        <a:ea typeface="华文中宋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2359</Words>
  <Application>Microsoft Office PowerPoint</Application>
  <PresentationFormat>Widescreen</PresentationFormat>
  <Paragraphs>689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4" baseType="lpstr">
      <vt:lpstr>等线</vt:lpstr>
      <vt:lpstr>黑体</vt:lpstr>
      <vt:lpstr>华文中宋</vt:lpstr>
      <vt:lpstr>微软雅黑</vt:lpstr>
      <vt:lpstr>微软雅黑 Light</vt:lpstr>
      <vt:lpstr>幼圆</vt:lpstr>
      <vt:lpstr>Arial</vt:lpstr>
      <vt:lpstr>Calibri</vt:lpstr>
      <vt:lpstr>Symbol</vt:lpstr>
      <vt:lpstr>Times New Roman</vt:lpstr>
      <vt:lpstr>Wingdings</vt:lpstr>
      <vt:lpstr>1_Office Theme</vt:lpstr>
      <vt:lpstr>A000120140530A15PPBG</vt:lpstr>
      <vt:lpstr>PowerPoint Presentation</vt:lpstr>
      <vt:lpstr>目 录 CONTENTS</vt:lpstr>
      <vt:lpstr>PowerPoint Presentation</vt:lpstr>
      <vt:lpstr>科技与金融深度融合，促进金融生态智慧发展</vt:lpstr>
      <vt:lpstr>数字化金融时代，面临更多安全挑战</vt:lpstr>
      <vt:lpstr>金融行业解决方案</vt:lpstr>
      <vt:lpstr>金融行业典型用户</vt:lpstr>
      <vt:lpstr>PowerPoint Presentation</vt:lpstr>
      <vt:lpstr>金融行业代表性解决方案</vt:lpstr>
      <vt:lpstr>金融行业主要建设场景1：数据脱敏场景</vt:lpstr>
      <vt:lpstr>数据脱敏：行业法规要求</vt:lpstr>
      <vt:lpstr>核心产品：数据脱敏系统</vt:lpstr>
      <vt:lpstr>数据脱敏：江苏银行数据脱敏安全案例</vt:lpstr>
      <vt:lpstr>数据脱敏：江苏银行数据脱敏安全案例</vt:lpstr>
      <vt:lpstr>数据脱敏：财通证券数据脱敏安全案例</vt:lpstr>
      <vt:lpstr>数据脱敏：财通证券数据脱敏安全案例</vt:lpstr>
      <vt:lpstr>数据脱敏：睿远基金数据脱敏案例</vt:lpstr>
      <vt:lpstr>睿远基金数据脱敏案例</vt:lpstr>
      <vt:lpstr>睿远基金数据脱敏案例(续)</vt:lpstr>
      <vt:lpstr>金融行业主要建设场景2：运维管控与审计场景</vt:lpstr>
      <vt:lpstr>金融行业主要建设场景2：运维管控与审计场景</vt:lpstr>
      <vt:lpstr>运维管控与审计：行业法规要求</vt:lpstr>
      <vt:lpstr>核心产品：数据库防水坝与数据库审计</vt:lpstr>
      <vt:lpstr>数据库层面的高危(非法)操作</vt:lpstr>
      <vt:lpstr>典型案例：湖州银行数据库防水坝</vt:lpstr>
      <vt:lpstr>典型案例：湖州银行数据库防水坝</vt:lpstr>
      <vt:lpstr>典型案例：海通证券数据库审计</vt:lpstr>
      <vt:lpstr>典型案例：海通证券数据库审计</vt:lpstr>
      <vt:lpstr>金融行业主要建设场景3：容灾一键切换</vt:lpstr>
      <vt:lpstr>容灾一键切换：行业监管推动</vt:lpstr>
      <vt:lpstr>核心产品：DBRA全业务容灾系统</vt:lpstr>
      <vt:lpstr>全业务容灾系统架构</vt:lpstr>
      <vt:lpstr>各类应用场景示例</vt:lpstr>
      <vt:lpstr>案例：绍兴银行切换案例-项目背景概述</vt:lpstr>
      <vt:lpstr>案例：绍兴银行切换案例-项目建设目标</vt:lpstr>
      <vt:lpstr>案例：绍兴银行切换案例-容灾切换演练</vt:lpstr>
      <vt:lpstr>案例：绍兴银行切换案例-容灾切换大屏展示</vt:lpstr>
      <vt:lpstr>案例：绍兴银行切换案例-项目价值</vt:lpstr>
      <vt:lpstr>案例.浙金中心一键切换案例</vt:lpstr>
      <vt:lpstr>案例.浙金中心一键切换案例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</dc:creator>
  <cp:lastModifiedBy>Rob</cp:lastModifiedBy>
  <cp:revision>6</cp:revision>
  <dcterms:created xsi:type="dcterms:W3CDTF">2020-08-03T14:55:23Z</dcterms:created>
  <dcterms:modified xsi:type="dcterms:W3CDTF">2020-08-04T00:40:02Z</dcterms:modified>
</cp:coreProperties>
</file>