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2016-12-4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3143248"/>
            <a:ext cx="8458200" cy="2000264"/>
          </a:xfrm>
        </p:spPr>
        <p:txBody>
          <a:bodyPr>
            <a:normAutofit/>
          </a:bodyPr>
          <a:lstStyle/>
          <a:p>
            <a:pPr algn="ctr"/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dirty="0" smtClean="0"/>
              <a:t> 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381000" y="428604"/>
            <a:ext cx="8458200" cy="1928826"/>
          </a:xfrm>
        </p:spPr>
        <p:txBody>
          <a:bodyPr/>
          <a:lstStyle/>
          <a:p>
            <a:pPr algn="ctr"/>
            <a:r>
              <a:rPr lang="zh-CN" altLang="en-US" sz="4800" dirty="0" smtClean="0"/>
              <a:t>护理典型病历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五、治疗及护理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r>
              <a:rPr lang="zh-CN" altLang="en-US" dirty="0" smtClean="0"/>
              <a:t>、术后护理</a:t>
            </a:r>
          </a:p>
          <a:p>
            <a:r>
              <a:rPr lang="en-US" dirty="0" smtClean="0"/>
              <a:t>1</a:t>
            </a:r>
            <a:r>
              <a:rPr lang="zh-CN" altLang="en-US" dirty="0" smtClean="0"/>
              <a:t>）术后</a:t>
            </a:r>
            <a:r>
              <a:rPr lang="en-US" dirty="0" smtClean="0"/>
              <a:t>6</a:t>
            </a:r>
            <a:r>
              <a:rPr lang="zh-CN" altLang="en-US" dirty="0" smtClean="0"/>
              <a:t>小时指导患者练习股四头肌等长收缩。床上活动时避免活动幅度较大，禁止按摩患肢。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）加强观察 ①血管通畅度：观察患肢远端皮肤的温度、色泽、感觉和脉搏强度以判断术后血管通畅程度。②有无出血倾向。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六、病情变化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患者于</a:t>
            </a:r>
            <a:r>
              <a:rPr lang="en-US" dirty="0" smtClean="0"/>
              <a:t>2016.11.7</a:t>
            </a:r>
            <a:r>
              <a:rPr lang="zh-CN" altLang="en-US" dirty="0" smtClean="0"/>
              <a:t>诉声音嘶哑，咽痛。 查耳鼻喉内窥镜报告单示：咽喉部粘膜慢性充血，舌根淋巴滤泡增生，会厌形态正常，边缘光滑，抬举可，右侧室带粘膜溃疡，红肿，双侧披裂运动正常，双侧声带光滑，运动可，闭合可，双侧梨状窝粘膜光滑，未见异常新生物。镜检诊断：室带溃疡（右）。建议</a:t>
            </a:r>
            <a:r>
              <a:rPr lang="en-US" dirty="0" smtClean="0"/>
              <a:t>2</a:t>
            </a:r>
            <a:r>
              <a:rPr lang="zh-CN" altLang="en-US" dirty="0" smtClean="0"/>
              <a:t>小时内禁食水。</a:t>
            </a:r>
          </a:p>
          <a:p>
            <a:r>
              <a:rPr lang="zh-CN" altLang="en-US" dirty="0" smtClean="0"/>
              <a:t>耳鼻喉会诊建议雾化</a:t>
            </a:r>
            <a:r>
              <a:rPr lang="en-US" dirty="0" smtClean="0"/>
              <a:t>2/</a:t>
            </a:r>
            <a:r>
              <a:rPr lang="zh-CN" altLang="en-US" dirty="0" smtClean="0"/>
              <a:t>日。抗生素药物治疗。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七、护理诊断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、舒适度的改变：疼痛：与手术创伤及咽喉肿痛有关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、焦虑：与工作中断和顾虑肢体恢复不良等因素有关</a:t>
            </a:r>
          </a:p>
          <a:p>
            <a:r>
              <a:rPr lang="en-US" dirty="0" smtClean="0"/>
              <a:t>3</a:t>
            </a:r>
            <a:r>
              <a:rPr lang="zh-CN" altLang="en-US" dirty="0" smtClean="0"/>
              <a:t>、躯体移动障碍：与患肢疼痛及需要卧床有关</a:t>
            </a:r>
          </a:p>
          <a:p>
            <a:r>
              <a:rPr lang="en-US" dirty="0" smtClean="0"/>
              <a:t>4</a:t>
            </a:r>
            <a:r>
              <a:rPr lang="zh-CN" altLang="en-US" dirty="0" smtClean="0"/>
              <a:t>、有皮肤完整性受损的危险：与术后早期卧床有关</a:t>
            </a:r>
          </a:p>
          <a:p>
            <a:r>
              <a:rPr lang="en-US" dirty="0" smtClean="0"/>
              <a:t>5</a:t>
            </a:r>
            <a:r>
              <a:rPr lang="zh-CN" altLang="en-US" dirty="0" smtClean="0"/>
              <a:t>、潜在并发症：</a:t>
            </a:r>
          </a:p>
          <a:p>
            <a:r>
              <a:rPr lang="en-US" dirty="0" smtClean="0"/>
              <a:t>     A</a:t>
            </a:r>
            <a:r>
              <a:rPr lang="zh-CN" altLang="en-US" dirty="0" smtClean="0"/>
              <a:t>下肢深静脉血栓形成：与手术创伤和卧床休息有关；</a:t>
            </a:r>
            <a:r>
              <a:rPr lang="en-US" dirty="0" smtClean="0"/>
              <a:t>   </a:t>
            </a:r>
            <a:endParaRPr lang="zh-CN" altLang="en-US" dirty="0" smtClean="0"/>
          </a:p>
          <a:p>
            <a:r>
              <a:rPr lang="en-US" dirty="0" smtClean="0"/>
              <a:t>     B</a:t>
            </a:r>
            <a:r>
              <a:rPr lang="zh-CN" altLang="en-US" dirty="0" smtClean="0"/>
              <a:t>预防假体脱位。</a:t>
            </a:r>
          </a:p>
          <a:p>
            <a:r>
              <a:rPr lang="en-US" dirty="0" smtClean="0"/>
              <a:t>     C</a:t>
            </a:r>
            <a:r>
              <a:rPr lang="zh-CN" altLang="en-US" dirty="0" smtClean="0"/>
              <a:t>便秘：与长期卧床有关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b="1" dirty="0" smtClean="0"/>
              <a:t>八、护理措施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、舒适度的改变：疼痛：与手术创伤及咽喉肿痛有关</a:t>
            </a:r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）评估疼痛部位、性质、给予止痛；</a:t>
            </a:r>
            <a:endParaRPr lang="zh-CN" altLang="en-US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）向患者及其家属讲解疼痛相关知识，使其了解疼痛问题的重要性；</a:t>
            </a:r>
            <a:endParaRPr lang="zh-CN" altLang="en-US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b="1" dirty="0" smtClean="0"/>
              <a:t>3</a:t>
            </a:r>
            <a:r>
              <a:rPr lang="zh-CN" altLang="en-US" b="1" dirty="0" smtClean="0"/>
              <a:t>）告知患者疼痛时勿忍着，及时通知当班的医务人员；</a:t>
            </a:r>
            <a:endParaRPr lang="zh-CN" altLang="en-US" dirty="0" smtClean="0"/>
          </a:p>
          <a:p>
            <a:pPr>
              <a:buNone/>
            </a:pPr>
            <a:r>
              <a:rPr lang="zh-CN" altLang="en-US" b="1" dirty="0" smtClean="0"/>
              <a:t>（</a:t>
            </a:r>
            <a:r>
              <a:rPr lang="en-US" b="1" dirty="0" smtClean="0"/>
              <a:t>4</a:t>
            </a:r>
            <a:r>
              <a:rPr lang="zh-CN" altLang="en-US" b="1" dirty="0" smtClean="0"/>
              <a:t>）给予及时正确的疼痛评估，采用适当的止痛措施；如轻度疼痛可根 据病情给予冰敷，抬高患肢及心理护理；重度时及时给予止痛药物。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八、护理措施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2</a:t>
            </a:r>
            <a:r>
              <a:rPr lang="zh-CN" altLang="en-US" dirty="0" smtClean="0"/>
              <a:t>、焦虑：与工作中断和顾虑肢体恢复不良等因素有关</a:t>
            </a:r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</a:t>
            </a:r>
            <a:r>
              <a:rPr lang="en-US" b="1" dirty="0" smtClean="0"/>
              <a:t>.</a:t>
            </a:r>
            <a:r>
              <a:rPr lang="zh-CN" altLang="en-US" b="1" dirty="0" smtClean="0"/>
              <a:t>耐心倾听病人的诉说，理解、同情病人感受，与病人一起分析焦虑产生的原因及不适，尽可能消除引起焦虑的因素。 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</a:t>
            </a:r>
            <a:r>
              <a:rPr lang="en-US" b="1" dirty="0" smtClean="0"/>
              <a:t>.</a:t>
            </a:r>
            <a:r>
              <a:rPr lang="zh-CN" altLang="en-US" b="1" dirty="0" smtClean="0"/>
              <a:t>对病人提出的问题（如手术、治疗效果、疾病预后等）给予明确、有效和积极的信息，建立良好的护患关系，使其能积极配合治疗 。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3</a:t>
            </a:r>
            <a:r>
              <a:rPr lang="zh-CN" altLang="en-US" b="1" dirty="0" smtClean="0"/>
              <a:t>）</a:t>
            </a:r>
            <a:r>
              <a:rPr lang="en-US" b="1" dirty="0" smtClean="0"/>
              <a:t>.</a:t>
            </a:r>
            <a:r>
              <a:rPr lang="zh-CN" altLang="en-US" b="1" dirty="0" smtClean="0"/>
              <a:t>争取病人家属、朋友、工作单位及社会有关方面的理解和支持</a:t>
            </a:r>
            <a:r>
              <a:rPr lang="en-US" b="1" dirty="0" smtClean="0"/>
              <a:t> .</a:t>
            </a:r>
            <a:r>
              <a:rPr lang="en-US" dirty="0" smtClean="0"/>
              <a:t> 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4</a:t>
            </a:r>
            <a:r>
              <a:rPr lang="zh-CN" altLang="en-US" b="1" dirty="0" smtClean="0"/>
              <a:t>）</a:t>
            </a:r>
            <a:r>
              <a:rPr lang="en-US" b="1" dirty="0" smtClean="0"/>
              <a:t>.</a:t>
            </a:r>
            <a:r>
              <a:rPr lang="zh-CN" altLang="en-US" b="1" dirty="0" smtClean="0"/>
              <a:t>帮助并指导病人及家属应用松弛疗法如按摩、听音乐等 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5</a:t>
            </a:r>
            <a:r>
              <a:rPr lang="zh-CN" altLang="en-US" b="1" dirty="0" smtClean="0"/>
              <a:t>）</a:t>
            </a:r>
            <a:r>
              <a:rPr lang="en-US" b="1" dirty="0" smtClean="0"/>
              <a:t>.</a:t>
            </a:r>
            <a:r>
              <a:rPr lang="zh-CN" altLang="en-US" b="1" dirty="0" smtClean="0"/>
              <a:t>为病人创造安静、无刺激的环境，限制病人与具有焦虑情绪的病人及亲友接触 。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6</a:t>
            </a:r>
            <a:r>
              <a:rPr lang="zh-CN" altLang="en-US" b="1" dirty="0" smtClean="0"/>
              <a:t>）</a:t>
            </a:r>
            <a:r>
              <a:rPr lang="en-US" b="1" dirty="0" smtClean="0"/>
              <a:t>.</a:t>
            </a:r>
            <a:r>
              <a:rPr lang="zh-CN" altLang="en-US" b="1" dirty="0" smtClean="0"/>
              <a:t>对病人的合作与进步及时给予肯定和鼓励。 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7</a:t>
            </a:r>
            <a:r>
              <a:rPr lang="zh-CN" altLang="en-US" b="1" dirty="0" smtClean="0"/>
              <a:t>）</a:t>
            </a:r>
            <a:r>
              <a:rPr lang="en-US" b="1" dirty="0" smtClean="0"/>
              <a:t>.</a:t>
            </a:r>
            <a:r>
              <a:rPr lang="zh-CN" altLang="en-US" b="1" dirty="0" smtClean="0"/>
              <a:t>利用护理手段给病人身心方面良好的照顾，从而使焦虑程度减轻。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八、护理措施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  <a:r>
              <a:rPr lang="zh-CN" altLang="en-US" dirty="0" smtClean="0"/>
              <a:t>、躯体移动障碍：与患肢疼痛及需要卧床有关</a:t>
            </a:r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）协助卧床病人洗漱、进食、排泄及个人卫生活动等；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）移动病人躯体时，动作稳、准、轻，以免加重肢体损伤 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3</a:t>
            </a:r>
            <a:r>
              <a:rPr lang="zh-CN" altLang="en-US" b="1" dirty="0" smtClean="0"/>
              <a:t>）指导并鼓励病人做力所能及的自理活动；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4</a:t>
            </a:r>
            <a:r>
              <a:rPr lang="zh-CN" altLang="en-US" b="1" dirty="0" smtClean="0"/>
              <a:t>）指导并协助病人进行功能锻炼，预防关节僵硬或强直 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八、护理措施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4</a:t>
            </a:r>
            <a:r>
              <a:rPr lang="zh-CN" altLang="en-US" dirty="0" smtClean="0"/>
              <a:t>、有皮肤完整性受损的危险：与术后早期卧床有关</a:t>
            </a:r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1</a:t>
            </a:r>
            <a:r>
              <a:rPr lang="zh-CN" altLang="en-US" b="1" dirty="0" smtClean="0"/>
              <a:t>）评估患者皮肤情况；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2</a:t>
            </a:r>
            <a:r>
              <a:rPr lang="zh-CN" altLang="en-US" b="1" dirty="0" smtClean="0"/>
              <a:t>）保持床单位干净、整洁、平整；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3</a:t>
            </a:r>
            <a:r>
              <a:rPr lang="zh-CN" altLang="en-US" b="1" dirty="0" smtClean="0"/>
              <a:t>）教会患者如何在床上翻身、抬臀并协助翻身，约</a:t>
            </a:r>
            <a:r>
              <a:rPr lang="en-US" b="1" dirty="0" smtClean="0"/>
              <a:t>1-2h</a:t>
            </a:r>
            <a:r>
              <a:rPr lang="zh-CN" altLang="en-US" b="1" dirty="0" smtClean="0"/>
              <a:t>一次；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b="1" dirty="0" smtClean="0"/>
              <a:t>4</a:t>
            </a:r>
            <a:r>
              <a:rPr lang="zh-CN" altLang="en-US" b="1" dirty="0" smtClean="0"/>
              <a:t>）保持皮肤清洁干燥，避免长期受压，使用气垫床预防压疮；</a:t>
            </a:r>
            <a:endParaRPr lang="zh-CN" altLang="en-US" dirty="0" smtClean="0"/>
          </a:p>
          <a:p>
            <a:r>
              <a:rPr lang="zh-CN" altLang="en-US" b="1" dirty="0" smtClean="0"/>
              <a:t>（</a:t>
            </a:r>
            <a:r>
              <a:rPr lang="en-US" altLang="zh-CN" b="1" dirty="0" smtClean="0"/>
              <a:t>5</a:t>
            </a:r>
            <a:r>
              <a:rPr lang="zh-CN" altLang="en-US" b="1" dirty="0" smtClean="0"/>
              <a:t>）嘱患者多食高蛋白食物，以增加机体抵抗力。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八、护理措施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 smtClean="0"/>
              <a:t>5.</a:t>
            </a:r>
            <a:r>
              <a:rPr lang="zh-CN" altLang="en-US" dirty="0" smtClean="0"/>
              <a:t>潜在并发症：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</a:t>
            </a:r>
            <a:r>
              <a:rPr lang="zh-CN" altLang="en-US" b="1" dirty="0" smtClean="0"/>
              <a:t>、下肢深静脉血栓形成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①功能锻炼，长期卧床的病人，定期翻身拍背、深呼吸、咳痰；增加主、被动运动。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②下肢充气加压泵的使用，指导弹力袜的使用；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③保护血管避免反复穿刺预防静脉管壁受损；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④饮食指导，给予高纤维的低脂饮食；保持大便通畅，避免腹内压升高；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⑤遵医嘱给予低分子肝素钠治疗，并定时监测凝血功能；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⑥早期发现，早期预防，早期治疗。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八、护理措施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B</a:t>
            </a:r>
            <a:r>
              <a:rPr lang="zh-CN" altLang="en-US" b="1" dirty="0" smtClean="0"/>
              <a:t>、预防假体脱位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①术后早期康复训练中避免不适当的搬动（如过度屈曲、内收及内旋，或伸直位内收外旋）及不良活动，术后两周内尽量减少髋关节的活动，可穿“丁”字鞋</a:t>
            </a:r>
            <a:r>
              <a:rPr lang="en-US" b="1" dirty="0" smtClean="0"/>
              <a:t>,</a:t>
            </a:r>
            <a:r>
              <a:rPr lang="zh-CN" altLang="en-US" b="1" dirty="0" smtClean="0"/>
              <a:t>保持外展中立位；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②术后六周内患者的活动范围指导应限于日常的轻微活动，屈曲不要超过</a:t>
            </a:r>
            <a:r>
              <a:rPr lang="en-US" b="1" dirty="0" smtClean="0"/>
              <a:t>90</a:t>
            </a:r>
            <a:r>
              <a:rPr lang="zh-CN" altLang="en-US" b="1" dirty="0" smtClean="0"/>
              <a:t>度，不能盘腿、过度后伸等；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③合理功能锻炼，术后一般不宜久坐，术后六周</a:t>
            </a:r>
            <a:r>
              <a:rPr lang="en-US" b="1" dirty="0" smtClean="0"/>
              <a:t>~</a:t>
            </a:r>
            <a:r>
              <a:rPr lang="zh-CN" altLang="en-US" b="1" dirty="0" smtClean="0"/>
              <a:t>八周病人以躺、站或行走为主，坐的时间尽量缩短，每天可坐</a:t>
            </a:r>
            <a:r>
              <a:rPr lang="en-US" b="1" dirty="0" smtClean="0"/>
              <a:t>4~6</a:t>
            </a:r>
            <a:r>
              <a:rPr lang="zh-CN" altLang="en-US" b="1" dirty="0" smtClean="0"/>
              <a:t>次，每次半小时，保持髋关节屈曲不大于</a:t>
            </a:r>
            <a:r>
              <a:rPr lang="en-US" b="1" dirty="0" smtClean="0"/>
              <a:t>90</a:t>
            </a:r>
            <a:r>
              <a:rPr lang="zh-CN" altLang="en-US" b="1" dirty="0" smtClean="0"/>
              <a:t>度，避免坐矮凳或矮沙发，严禁极度前屈前倾身体或交叉双腿。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④翻身时应有人保护维持两腿分开，在大腿间安放夹枕，绝对避免髋关节内收和外旋；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zh-CN" altLang="en-US" b="1" dirty="0" smtClean="0"/>
              <a:t>⑤合理安排饮食，注意保暖，预防感冒，避免感染。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 smtClean="0"/>
              <a:t>八、护理措施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</a:t>
            </a:r>
            <a:r>
              <a:rPr lang="zh-CN" altLang="en-US" dirty="0" smtClean="0"/>
              <a:t>、便秘：与长期卧床有关</a:t>
            </a:r>
          </a:p>
          <a:p>
            <a:r>
              <a:rPr lang="en-US" b="1" dirty="0" smtClean="0"/>
              <a:t>1</a:t>
            </a:r>
            <a:r>
              <a:rPr lang="zh-CN" altLang="en-US" b="1" dirty="0" smtClean="0"/>
              <a:t>定时排便，注意便意，多饮水，食用富含纤维的食物；</a:t>
            </a:r>
            <a:endParaRPr lang="zh-CN" altLang="en-US" dirty="0" smtClean="0"/>
          </a:p>
          <a:p>
            <a:r>
              <a:rPr lang="en-US" b="1" dirty="0" smtClean="0"/>
              <a:t>2</a:t>
            </a:r>
            <a:r>
              <a:rPr lang="zh-CN" altLang="en-US" b="1" dirty="0" smtClean="0"/>
              <a:t>在早餐后立即协助病人排便。因在饭后，尤其是早餐后，由于肠蠕动刺激而产生多次的胃结肠反射。  </a:t>
            </a:r>
            <a:endParaRPr lang="zh-CN" altLang="en-US" dirty="0" smtClean="0"/>
          </a:p>
          <a:p>
            <a:r>
              <a:rPr lang="en-US" b="1" dirty="0" smtClean="0"/>
              <a:t>3</a:t>
            </a:r>
            <a:r>
              <a:rPr lang="zh-CN" altLang="en-US" b="1" dirty="0" smtClean="0"/>
              <a:t>给病人合适的环境（如用屏风或布帘遮挡）、充足的时间排便。</a:t>
            </a:r>
            <a:endParaRPr lang="zh-CN" altLang="en-US" dirty="0" smtClean="0"/>
          </a:p>
          <a:p>
            <a:r>
              <a:rPr lang="en-US" b="1" dirty="0" smtClean="0"/>
              <a:t>4</a:t>
            </a:r>
            <a:r>
              <a:rPr lang="zh-CN" altLang="en-US" b="1" dirty="0" smtClean="0"/>
              <a:t>利用腹部环状按摩协助排便，左腹部按摩。</a:t>
            </a:r>
            <a:endParaRPr lang="zh-CN" altLang="en-US" dirty="0" smtClean="0"/>
          </a:p>
          <a:p>
            <a:r>
              <a:rPr lang="en-US" b="1" dirty="0" smtClean="0"/>
              <a:t>5</a:t>
            </a:r>
            <a:r>
              <a:rPr lang="zh-CN" altLang="en-US" b="1" dirty="0" smtClean="0"/>
              <a:t>必要时使用甘油灌肠剂或口服缓泻剂帮助排便。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概要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一、汇报病历</a:t>
            </a:r>
          </a:p>
          <a:p>
            <a:r>
              <a:rPr lang="zh-CN" altLang="en-US" dirty="0" smtClean="0"/>
              <a:t>二、体格检查</a:t>
            </a:r>
          </a:p>
          <a:p>
            <a:r>
              <a:rPr lang="zh-CN" altLang="en-US" dirty="0" smtClean="0"/>
              <a:t> 三、辅助检查</a:t>
            </a:r>
          </a:p>
          <a:p>
            <a:r>
              <a:rPr lang="zh-CN" altLang="en-US" dirty="0" smtClean="0"/>
              <a:t>四、入院诊断</a:t>
            </a:r>
          </a:p>
          <a:p>
            <a:r>
              <a:rPr lang="zh-CN" altLang="en-US" dirty="0" smtClean="0"/>
              <a:t>五、治疗及护理</a:t>
            </a:r>
          </a:p>
          <a:p>
            <a:r>
              <a:rPr lang="zh-CN" altLang="en-US" dirty="0" smtClean="0"/>
              <a:t>六、病情变化</a:t>
            </a:r>
          </a:p>
          <a:p>
            <a:r>
              <a:rPr lang="zh-CN" altLang="en-US" dirty="0" smtClean="0"/>
              <a:t>七、护理诊断</a:t>
            </a:r>
          </a:p>
          <a:p>
            <a:r>
              <a:rPr lang="zh-CN" altLang="en-US" b="1" dirty="0" smtClean="0"/>
              <a:t>八、护理措施</a:t>
            </a:r>
            <a:endParaRPr lang="zh-CN" altLang="en-US" dirty="0" smtClean="0"/>
          </a:p>
          <a:p>
            <a:pPr lvl="0"/>
            <a:r>
              <a:rPr lang="zh-CN" altLang="en-US" dirty="0" smtClean="0"/>
              <a:t>九、健康教育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algn="ctr"/>
            <a:r>
              <a:rPr lang="zh-CN" altLang="en-US" sz="4000" dirty="0" smtClean="0"/>
              <a:t>九、健康教育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、心理指导 ：使病人和家属了解疾病发生、发展的过程，共同树立战胜疾病的信心；避免和防治各种可能导致病情加重的诱因；使病人了解治疗方法，如何配合的具体事项等。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、健康促进 ：进食低脂肪、高纤维膳食，避免血液黏稠度升高，血液淤滞；选择含纤维素多的食物，如：韭菜、芹菜等保持大便通畅；绝对戒烟；穿戴血管袜，预防血栓复发。</a:t>
            </a:r>
          </a:p>
          <a:p>
            <a:r>
              <a:rPr lang="en-US" dirty="0" smtClean="0"/>
              <a:t>3</a:t>
            </a:r>
            <a:r>
              <a:rPr lang="zh-CN" altLang="en-US" dirty="0" smtClean="0"/>
              <a:t>、应避免吸烟、饮酒、食用辛辣食物以及接触其他刺激性致病因子，不要用嗓过度。还要注意预防感冒等上呼吸道感染，减少声带溃疡发生的诱因注意季节变化，避免感冒，尽量不去公共场所。多饮水并注意口腔卫生。定期门诊复查。</a:t>
            </a:r>
          </a:p>
          <a:p>
            <a:r>
              <a:rPr lang="en-US" dirty="0" smtClean="0"/>
              <a:t>4</a:t>
            </a:r>
            <a:r>
              <a:rPr lang="zh-CN" altLang="en-US" dirty="0" smtClean="0"/>
              <a:t>、出院指导 日常锻炼、适量运动，以防止关节脱位；必须定期复查。</a:t>
            </a:r>
          </a:p>
          <a:p>
            <a:r>
              <a:rPr lang="en-US" smtClean="0"/>
              <a:t> 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 descr="6391517_084421068305_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一、汇报病历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、患者基本信息</a:t>
            </a:r>
          </a:p>
          <a:p>
            <a:r>
              <a:rPr lang="zh-CN" altLang="en-US" dirty="0" smtClean="0"/>
              <a:t>床号：</a:t>
            </a:r>
            <a:r>
              <a:rPr lang="en-US" dirty="0" smtClean="0"/>
              <a:t>20</a:t>
            </a:r>
            <a:endParaRPr lang="zh-CN" altLang="en-US" dirty="0" smtClean="0"/>
          </a:p>
          <a:p>
            <a:r>
              <a:rPr lang="zh-CN" altLang="en-US" dirty="0" smtClean="0"/>
              <a:t>姓名：田贵荣</a:t>
            </a:r>
          </a:p>
          <a:p>
            <a:r>
              <a:rPr lang="zh-CN" altLang="en-US" dirty="0" smtClean="0"/>
              <a:t>性别：女</a:t>
            </a:r>
          </a:p>
          <a:p>
            <a:r>
              <a:rPr lang="zh-CN" altLang="en-US" dirty="0" smtClean="0"/>
              <a:t>年龄：</a:t>
            </a:r>
            <a:r>
              <a:rPr lang="en-US" dirty="0" smtClean="0"/>
              <a:t>46</a:t>
            </a:r>
            <a:endParaRPr lang="zh-CN" altLang="en-US" dirty="0" smtClean="0"/>
          </a:p>
          <a:p>
            <a:r>
              <a:rPr lang="zh-CN" altLang="en-US" dirty="0" smtClean="0"/>
              <a:t>入院时间：</a:t>
            </a:r>
            <a:r>
              <a:rPr lang="en-US" dirty="0" smtClean="0"/>
              <a:t>2016.10.27</a:t>
            </a:r>
            <a:endParaRPr lang="zh-CN" altLang="en-US" dirty="0" smtClean="0"/>
          </a:p>
          <a:p>
            <a:r>
              <a:rPr lang="zh-CN" altLang="en-US" dirty="0" smtClean="0"/>
              <a:t>病史陈述者：本人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一、汇报病历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zh-CN" altLang="en-US" dirty="0" smtClean="0"/>
              <a:t>、主诉</a:t>
            </a:r>
          </a:p>
          <a:p>
            <a:r>
              <a:rPr lang="zh-CN" altLang="en-US" dirty="0" smtClean="0"/>
              <a:t>双髋关节疼痛，活动受限</a:t>
            </a:r>
            <a:r>
              <a:rPr lang="en-US" dirty="0" smtClean="0"/>
              <a:t>10</a:t>
            </a:r>
            <a:r>
              <a:rPr lang="zh-CN" altLang="en-US" dirty="0" smtClean="0"/>
              <a:t>年加重三年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一、汇报病历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3</a:t>
            </a:r>
            <a:r>
              <a:rPr lang="zh-CN" altLang="en-US" dirty="0" smtClean="0"/>
              <a:t>、现病史</a:t>
            </a:r>
          </a:p>
          <a:p>
            <a:r>
              <a:rPr lang="zh-CN" altLang="en-US" dirty="0" smtClean="0"/>
              <a:t>患者缘于</a:t>
            </a:r>
            <a:r>
              <a:rPr lang="en-US" dirty="0" smtClean="0"/>
              <a:t>10</a:t>
            </a:r>
            <a:r>
              <a:rPr lang="zh-CN" altLang="en-US" dirty="0" smtClean="0"/>
              <a:t>年前无明显诱因出现双髋关节疼痛活动受限，休息后缓解，负重后疼痛明显，蹲起时疼痛加重，上下楼梯时疼痛明显。患者自行休息，口服药物等保守治疗，症状缓解。</a:t>
            </a:r>
            <a:r>
              <a:rPr lang="en-US" dirty="0" smtClean="0"/>
              <a:t>3</a:t>
            </a:r>
            <a:r>
              <a:rPr lang="zh-CN" altLang="en-US" dirty="0" smtClean="0"/>
              <a:t>年前患者出现双髋关节疼痛加重，曾自行用药物，理疗等治疗，疼痛无明显缓解，为求进一步治疗，到我院就诊。</a:t>
            </a:r>
          </a:p>
          <a:p>
            <a:r>
              <a:rPr lang="en-US" dirty="0" smtClean="0"/>
              <a:t> </a:t>
            </a:r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二、体格检查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、生命体征</a:t>
            </a:r>
          </a:p>
          <a:p>
            <a:r>
              <a:rPr lang="zh-CN" altLang="en-US" dirty="0" smtClean="0"/>
              <a:t>体温</a:t>
            </a:r>
            <a:r>
              <a:rPr lang="en-US" dirty="0" smtClean="0"/>
              <a:t>  36</a:t>
            </a:r>
            <a:r>
              <a:rPr lang="zh-CN" altLang="en-US" dirty="0" smtClean="0"/>
              <a:t>℃</a:t>
            </a:r>
            <a:r>
              <a:rPr lang="en-US" dirty="0" smtClean="0"/>
              <a:t>  </a:t>
            </a:r>
            <a:r>
              <a:rPr lang="zh-CN" altLang="en-US" dirty="0" smtClean="0"/>
              <a:t>脉搏</a:t>
            </a:r>
            <a:r>
              <a:rPr lang="en-US" dirty="0" smtClean="0"/>
              <a:t>  80</a:t>
            </a:r>
            <a:r>
              <a:rPr lang="zh-CN" altLang="en-US" dirty="0" smtClean="0"/>
              <a:t>次</a:t>
            </a:r>
            <a:r>
              <a:rPr lang="en-US" dirty="0" smtClean="0"/>
              <a:t>/</a:t>
            </a:r>
            <a:r>
              <a:rPr lang="zh-CN" altLang="en-US" dirty="0" smtClean="0"/>
              <a:t>分</a:t>
            </a:r>
            <a:r>
              <a:rPr lang="en-US" dirty="0" smtClean="0"/>
              <a:t>  </a:t>
            </a:r>
            <a:r>
              <a:rPr lang="zh-CN" altLang="en-US" dirty="0" smtClean="0"/>
              <a:t>呼吸</a:t>
            </a:r>
            <a:r>
              <a:rPr lang="en-US" dirty="0" smtClean="0"/>
              <a:t>20</a:t>
            </a:r>
            <a:r>
              <a:rPr lang="zh-CN" altLang="en-US" dirty="0" smtClean="0"/>
              <a:t>次</a:t>
            </a:r>
            <a:r>
              <a:rPr lang="en-US" dirty="0" smtClean="0"/>
              <a:t>/</a:t>
            </a:r>
            <a:r>
              <a:rPr lang="zh-CN" altLang="en-US" dirty="0" smtClean="0"/>
              <a:t>分</a:t>
            </a:r>
            <a:r>
              <a:rPr lang="en-US" dirty="0" smtClean="0"/>
              <a:t>  </a:t>
            </a:r>
            <a:r>
              <a:rPr lang="zh-CN" altLang="en-US" dirty="0" smtClean="0"/>
              <a:t>血压</a:t>
            </a:r>
            <a:r>
              <a:rPr lang="en-US" dirty="0" smtClean="0"/>
              <a:t> 136/80 mmHg</a:t>
            </a:r>
            <a:endParaRPr lang="zh-CN" altLang="en-US" dirty="0" smtClean="0"/>
          </a:p>
          <a:p>
            <a:r>
              <a:rPr lang="en-US" dirty="0" smtClean="0"/>
              <a:t>2</a:t>
            </a:r>
            <a:r>
              <a:rPr lang="zh-CN" altLang="en-US" dirty="0" smtClean="0"/>
              <a:t>、骨科情况</a:t>
            </a:r>
          </a:p>
          <a:p>
            <a:r>
              <a:rPr lang="zh-CN" altLang="en-US" dirty="0" smtClean="0"/>
              <a:t>脊柱无畸形，活动正常，双上肢感觉活动可，双髋关节肿胀明显，压痛明显，表皮不红，皮温不高，</a:t>
            </a:r>
            <a:r>
              <a:rPr lang="en-US" dirty="0" smtClean="0"/>
              <a:t>4</a:t>
            </a:r>
            <a:r>
              <a:rPr lang="zh-CN" altLang="en-US" dirty="0" smtClean="0"/>
              <a:t>字试验阳性，左髋关节活动度：前屈</a:t>
            </a:r>
            <a:r>
              <a:rPr lang="en-US" dirty="0" smtClean="0"/>
              <a:t>60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，后伸</a:t>
            </a:r>
            <a:r>
              <a:rPr lang="en-US" dirty="0" smtClean="0"/>
              <a:t>15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，外展</a:t>
            </a:r>
            <a:r>
              <a:rPr lang="en-US" dirty="0" smtClean="0"/>
              <a:t>20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，内收</a:t>
            </a:r>
            <a:r>
              <a:rPr lang="en-US" dirty="0" smtClean="0"/>
              <a:t>5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，内旋</a:t>
            </a:r>
            <a:r>
              <a:rPr lang="en-US" dirty="0" smtClean="0"/>
              <a:t>5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，外旋</a:t>
            </a:r>
            <a:r>
              <a:rPr lang="en-US" dirty="0" smtClean="0"/>
              <a:t>10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，右髋关节活动度：前屈</a:t>
            </a:r>
            <a:r>
              <a:rPr lang="en-US" dirty="0" smtClean="0"/>
              <a:t>90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，后伸</a:t>
            </a:r>
            <a:r>
              <a:rPr lang="en-US" dirty="0" smtClean="0"/>
              <a:t>15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，外展</a:t>
            </a:r>
            <a:r>
              <a:rPr lang="en-US" dirty="0" smtClean="0"/>
              <a:t>60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，内收</a:t>
            </a:r>
            <a:r>
              <a:rPr lang="en-US" dirty="0" smtClean="0"/>
              <a:t>15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，内旋</a:t>
            </a:r>
            <a:r>
              <a:rPr lang="en-US" dirty="0" smtClean="0"/>
              <a:t>5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，外旋</a:t>
            </a:r>
            <a:r>
              <a:rPr lang="en-US" dirty="0" smtClean="0"/>
              <a:t>10</a:t>
            </a:r>
            <a:r>
              <a:rPr lang="en-US" altLang="zh-CN" dirty="0" smtClean="0"/>
              <a:t>°</a:t>
            </a:r>
            <a:r>
              <a:rPr lang="zh-CN" altLang="en-US" dirty="0" smtClean="0"/>
              <a:t>，双髋关节活动障碍，双膝、双踝及双足各趾活动感觉可，足背动脉搏动可触及。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三、辅助检查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生化系列：总胆固醇</a:t>
            </a:r>
            <a:r>
              <a:rPr lang="en-US" dirty="0" smtClean="0"/>
              <a:t>6.68mmol/L</a:t>
            </a:r>
            <a:r>
              <a:rPr lang="zh-CN" altLang="en-US" dirty="0" smtClean="0"/>
              <a:t>（</a:t>
            </a:r>
            <a:r>
              <a:rPr lang="en-US" dirty="0" smtClean="0"/>
              <a:t>2.8-5.2</a:t>
            </a:r>
            <a:r>
              <a:rPr lang="zh-CN" altLang="en-US" dirty="0" smtClean="0"/>
              <a:t>）</a:t>
            </a:r>
          </a:p>
          <a:p>
            <a:r>
              <a:rPr lang="zh-CN" altLang="en-US" dirty="0" smtClean="0"/>
              <a:t>心电图，胸片，心脏彩超，下肢静脉彩超：未见明显异常</a:t>
            </a:r>
          </a:p>
          <a:p>
            <a:r>
              <a:rPr lang="zh-CN" altLang="en-US" dirty="0" smtClean="0"/>
              <a:t>下肢动脉彩超：下肢动脉硬化，血管内膜增厚，斑块形成。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28604"/>
            <a:ext cx="86868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000" dirty="0" smtClean="0"/>
              <a:t>四、入院诊断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）、双侧股骨头坏死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）、强直性脊柱炎</a:t>
            </a:r>
          </a:p>
          <a:p>
            <a:r>
              <a:rPr lang="en-US" dirty="0" smtClean="0"/>
              <a:t>3</a:t>
            </a:r>
            <a:r>
              <a:rPr lang="zh-CN" altLang="en-US" dirty="0" smtClean="0"/>
              <a:t>）、高血压病</a:t>
            </a:r>
            <a:r>
              <a:rPr lang="en-US" dirty="0" smtClean="0"/>
              <a:t>3</a:t>
            </a:r>
            <a:r>
              <a:rPr lang="zh-CN" altLang="en-US" dirty="0" smtClean="0"/>
              <a:t>级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dirty="0" smtClean="0"/>
              <a:t>五、治疗及护理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、手术治疗</a:t>
            </a:r>
          </a:p>
          <a:p>
            <a:r>
              <a:rPr lang="zh-CN" altLang="en-US" dirty="0" smtClean="0"/>
              <a:t>患者于</a:t>
            </a:r>
            <a:r>
              <a:rPr lang="en-US" dirty="0" smtClean="0"/>
              <a:t>2016</a:t>
            </a:r>
            <a:r>
              <a:rPr lang="zh-CN" altLang="en-US" dirty="0" smtClean="0"/>
              <a:t>年</a:t>
            </a:r>
            <a:r>
              <a:rPr lang="en-US" dirty="0" smtClean="0"/>
              <a:t>10</a:t>
            </a:r>
            <a:r>
              <a:rPr lang="zh-CN" altLang="en-US" dirty="0" smtClean="0"/>
              <a:t>月</a:t>
            </a:r>
            <a:r>
              <a:rPr lang="en-US" dirty="0" smtClean="0"/>
              <a:t>31</a:t>
            </a:r>
            <a:r>
              <a:rPr lang="zh-CN" altLang="en-US" dirty="0" smtClean="0"/>
              <a:t>日在腰硬</a:t>
            </a:r>
            <a:r>
              <a:rPr lang="en-US" dirty="0" smtClean="0"/>
              <a:t>+</a:t>
            </a:r>
            <a:r>
              <a:rPr lang="zh-CN" altLang="en-US" dirty="0" smtClean="0"/>
              <a:t>全麻下行左髋人工关节置换术。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、术后治疗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（</a:t>
            </a:r>
            <a:r>
              <a:rPr lang="en-US" dirty="0" smtClean="0"/>
              <a:t> 1</a:t>
            </a:r>
            <a:r>
              <a:rPr lang="zh-CN" altLang="en-US" dirty="0" smtClean="0"/>
              <a:t>）常规抗炎、消肿、止痛、保护胃粘膜、预防血栓等治疗。</a:t>
            </a:r>
          </a:p>
          <a:p>
            <a:pPr>
              <a:buNone/>
            </a:pPr>
            <a:r>
              <a:rPr lang="en-US" altLang="zh-CN" dirty="0" smtClean="0"/>
              <a:t> </a:t>
            </a:r>
            <a:r>
              <a:rPr lang="zh-CN" altLang="en-US" dirty="0" smtClean="0"/>
              <a:t>（ </a:t>
            </a:r>
            <a:r>
              <a:rPr lang="en-US" dirty="0" smtClean="0"/>
              <a:t>2</a:t>
            </a:r>
            <a:r>
              <a:rPr lang="zh-CN" altLang="en-US" dirty="0" smtClean="0"/>
              <a:t>）持续</a:t>
            </a:r>
            <a:r>
              <a:rPr lang="en-US" dirty="0" smtClean="0"/>
              <a:t>24</a:t>
            </a:r>
            <a:r>
              <a:rPr lang="zh-CN" altLang="en-US" dirty="0" smtClean="0"/>
              <a:t>小时心电监护及面罩吸氧</a:t>
            </a:r>
            <a:r>
              <a:rPr lang="en-US" dirty="0" smtClean="0"/>
              <a:t>5</a:t>
            </a:r>
            <a:r>
              <a:rPr lang="zh-CN" altLang="en-US" dirty="0" smtClean="0"/>
              <a:t>升</a:t>
            </a:r>
            <a:r>
              <a:rPr lang="en-US" dirty="0" smtClean="0"/>
              <a:t>/</a:t>
            </a:r>
            <a:r>
              <a:rPr lang="zh-CN" altLang="en-US" dirty="0" smtClean="0"/>
              <a:t>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</TotalTime>
  <Words>2324</Words>
  <Application>Microsoft Office PowerPoint</Application>
  <PresentationFormat>全屏显示(4:3)</PresentationFormat>
  <Paragraphs>107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跋涉</vt:lpstr>
      <vt:lpstr>   </vt:lpstr>
      <vt:lpstr>概要</vt:lpstr>
      <vt:lpstr>一、汇报病历 </vt:lpstr>
      <vt:lpstr>一、汇报病历 </vt:lpstr>
      <vt:lpstr>一、汇报病历 </vt:lpstr>
      <vt:lpstr>二、体格检查 </vt:lpstr>
      <vt:lpstr>三、辅助检查 </vt:lpstr>
      <vt:lpstr>四、入院诊断 </vt:lpstr>
      <vt:lpstr>五、治疗及护理 </vt:lpstr>
      <vt:lpstr>五、治疗及护理 </vt:lpstr>
      <vt:lpstr>六、病情变化 </vt:lpstr>
      <vt:lpstr>七、护理诊断 </vt:lpstr>
      <vt:lpstr>八、护理措施 </vt:lpstr>
      <vt:lpstr>八、护理措施</vt:lpstr>
      <vt:lpstr>八、护理措施</vt:lpstr>
      <vt:lpstr>八、护理措施</vt:lpstr>
      <vt:lpstr>八、护理措施</vt:lpstr>
      <vt:lpstr>八、护理措施</vt:lpstr>
      <vt:lpstr>八、护理措施</vt:lpstr>
      <vt:lpstr>九、健康教育 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caoli</cp:lastModifiedBy>
  <cp:revision>19</cp:revision>
  <dcterms:modified xsi:type="dcterms:W3CDTF">2016-12-04T10:07:45Z</dcterms:modified>
</cp:coreProperties>
</file>