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69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/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pos="7469"/>
        <p:guide pos="211"/>
        <p:guide orient="horz"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2147483647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D0841-20EE-2843-BC7A-CBE816B71F0A}" type="datetimeFigureOut">
              <a:rPr lang="zh-CN" altLang="en-US"/>
              <a:t>2024/2/15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/>
          </a:p>
          <a:p>
            <a:pPr lvl="1"/>
            <a:r>
              <a:rPr kumimoji="1" lang="zh-CN" altLang="en-US"/>
              <a:t>二级</a:t>
            </a:r>
            <a:endParaRPr/>
          </a:p>
          <a:p>
            <a:pPr lvl="2"/>
            <a:r>
              <a:rPr kumimoji="1" lang="zh-CN" altLang="en-US"/>
              <a:t>三级</a:t>
            </a:r>
            <a:endParaRPr/>
          </a:p>
          <a:p>
            <a:pPr lvl="3"/>
            <a:r>
              <a:rPr kumimoji="1" lang="zh-CN" altLang="en-US"/>
              <a:t>四级</a:t>
            </a:r>
            <a:endParaRPr/>
          </a:p>
          <a:p>
            <a:pPr lvl="4"/>
            <a:r>
              <a:rPr kumimoji="1" lang="zh-CN" altLang="en-US"/>
              <a:t>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DC32-48DF-8842-82F0-B3CB5AB552E0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940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63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166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78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122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25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92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057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5063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080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3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45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0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8161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66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152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951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DC32-48DF-8842-82F0-B3CB5AB552E0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315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/>
          <p:cNvPicPr>
            <a:picLocks noChangeAspect="1"/>
          </p:cNvPicPr>
          <p:nvPr userDrawn="1"/>
        </p:nvPicPr>
        <p:blipFill rotWithShape="1">
          <a:blip r:embed="rId2"/>
          <a:srcRect l="28268" r="21731"/>
          <a:stretch/>
        </p:blipFill>
        <p:spPr>
          <a:xfrm>
            <a:off x="6096000" y="-1"/>
            <a:ext cx="6096000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 idx="2147483647" hasCustomPrompt="1"/>
          </p:nvPr>
        </p:nvSpPr>
        <p:spPr>
          <a:xfrm>
            <a:off x="391695" y="5544503"/>
            <a:ext cx="4224233" cy="923330"/>
          </a:xfrm>
        </p:spPr>
        <p:txBody>
          <a:bodyPr wrap="none" anchor="b">
            <a:spAutoFit/>
          </a:bodyPr>
          <a:lstStyle>
            <a:lvl1pPr algn="l">
              <a:defRPr sz="6000" b="0" i="0" spc="3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主标题样式</a:t>
            </a:r>
            <a:endParaRPr/>
          </a:p>
        </p:txBody>
      </p:sp>
      <p:sp>
        <p:nvSpPr>
          <p:cNvPr id="4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1695" y="5051672"/>
            <a:ext cx="1980029" cy="480131"/>
          </a:xfrm>
        </p:spPr>
        <p:txBody>
          <a:bodyPr wrap="none" anchor="b">
            <a:spAutoFit/>
          </a:bodyPr>
          <a:lstStyle>
            <a:lvl1pPr marL="0" indent="0" algn="l">
              <a:buNone/>
              <a:defRPr sz="2800" b="0" i="0" spc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主标题样式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2147483647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/>
          </a:p>
          <a:p>
            <a:pPr lvl="1"/>
            <a:r>
              <a:rPr kumimoji="1" lang="zh-CN" altLang="en-US" dirty="0"/>
              <a:t>二级</a:t>
            </a:r>
            <a:endParaRPr/>
          </a:p>
          <a:p>
            <a:pPr lvl="2"/>
            <a:r>
              <a:rPr kumimoji="1" lang="zh-CN" altLang="en-US" dirty="0"/>
              <a:t>三级</a:t>
            </a:r>
            <a:endParaRPr/>
          </a:p>
          <a:p>
            <a:pPr lvl="3"/>
            <a:r>
              <a:rPr kumimoji="1" lang="zh-CN" altLang="en-US" dirty="0"/>
              <a:t>四级</a:t>
            </a:r>
            <a:endParaRPr/>
          </a:p>
          <a:p>
            <a:pPr lvl="4"/>
            <a:r>
              <a:rPr kumimoji="1" lang="zh-CN" altLang="en-US" dirty="0"/>
              <a:t>五级</a:t>
            </a:r>
            <a:endParaRPr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0281522-3AB1-3541-90AB-7A631F5C75F8}" type="datetimeFigureOut">
              <a:rPr lang="zh-CN" altLang="en-US"/>
              <a:t>2024/2/15</a:t>
            </a:fld>
            <a:endParaRPr kumimoji="1"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19F402A-E1A9-C741-9EEF-1CF72A8557FF}" type="slidenum">
              <a:rPr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0281522-3AB1-3541-90AB-7A631F5C75F8}" type="datetimeFigureOut">
              <a:rPr lang="zh-CN" altLang="en-US"/>
              <a:t>2024/2/15</a:t>
            </a:fld>
            <a:endParaRPr kumimoji="1"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19F402A-E1A9-C741-9EEF-1CF72A8557FF}" type="slidenum">
              <a:rPr/>
              <a:t>‹#›</a:t>
            </a:fld>
            <a:endParaRPr kumimoji="1" lang="zh-CN" altLang="en-US" dirty="0"/>
          </a:p>
        </p:txBody>
      </p:sp>
      <p:pic>
        <p:nvPicPr>
          <p:cNvPr id="15" name="图片 2"/>
          <p:cNvPicPr>
            <a:picLocks noChangeAspect="1"/>
          </p:cNvPicPr>
          <p:nvPr userDrawn="1"/>
        </p:nvPicPr>
        <p:blipFill rotWithShape="1">
          <a:blip r:embed="rId2"/>
          <a:srcRect l="28268" r="21731"/>
          <a:stretch/>
        </p:blipFill>
        <p:spPr>
          <a:xfrm>
            <a:off x="6096000" y="-1"/>
            <a:ext cx="609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bg>
      <p:bgPr>
        <a:gradFill>
          <a:gsLst>
            <a:gs pos="80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7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 flipH="1"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矩形 6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85000">
                <a:schemeClr val="bg1"/>
              </a:gs>
              <a:gs pos="100000">
                <a:schemeClr val="bg1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0281522-3AB1-3541-90AB-7A631F5C75F8}" type="datetimeFigureOut">
              <a:rPr lang="zh-CN" altLang="en-US"/>
              <a:t>2024/2/15</a:t>
            </a:fld>
            <a:endParaRPr kumimoji="1" lang="zh-CN" altLang="en-US" dirty="0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19F402A-E1A9-C741-9EEF-1CF72A8557FF}" type="slidenum">
              <a:rPr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0281522-3AB1-3541-90AB-7A631F5C75F8}" type="datetimeFigureOut">
              <a:rPr lang="zh-CN" altLang="en-US"/>
              <a:t>2024/2/15</a:t>
            </a:fld>
            <a:endParaRPr kumimoji="1" lang="zh-CN" altLang="en-US" dirty="0"/>
          </a:p>
        </p:txBody>
      </p:sp>
      <p:sp>
        <p:nvSpPr>
          <p:cNvPr id="2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19F402A-E1A9-C741-9EEF-1CF72A8557FF}" type="slidenum">
              <a:rPr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"/>
          <p:cNvPicPr>
            <a:picLocks noChangeAspect="1"/>
          </p:cNvPicPr>
          <p:nvPr userDrawn="1"/>
        </p:nvPicPr>
        <p:blipFill rotWithShape="1">
          <a:blip r:embed="rId2"/>
          <a:srcRect l="28268" r="21731"/>
          <a:stretch/>
        </p:blipFill>
        <p:spPr>
          <a:xfrm>
            <a:off x="6096000" y="-1"/>
            <a:ext cx="6096000" cy="6858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1500188"/>
            <a:ext cx="2836562" cy="696024"/>
          </a:xfrm>
        </p:spPr>
        <p:txBody>
          <a:bodyPr>
            <a:spAutoFit/>
          </a:bodyPr>
          <a:lstStyle>
            <a:lvl1pPr marL="0" indent="0" algn="l">
              <a:buFont typeface="+mj-lt"/>
              <a:buNone/>
              <a:defRPr sz="36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6605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  <a:endParaRPr/>
          </a:p>
          <a:p>
            <a:pPr lvl="1"/>
            <a:r>
              <a:rPr lang="en-US" altLang="zh-CN" dirty="0"/>
              <a:t>Second level</a:t>
            </a:r>
            <a:endParaRPr/>
          </a:p>
          <a:p>
            <a:pPr lvl="2"/>
            <a:r>
              <a:rPr lang="en-US" altLang="zh-CN" dirty="0"/>
              <a:t>Third level</a:t>
            </a:r>
            <a:endParaRPr/>
          </a:p>
          <a:p>
            <a:pPr lvl="3"/>
            <a:r>
              <a:rPr lang="en-US" altLang="zh-CN" dirty="0"/>
              <a:t>Fourth level</a:t>
            </a:r>
            <a:endParaRPr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1" name="页脚占位符 2"/>
          <p:cNvSpPr>
            <a:spLocks noGrp="1"/>
          </p:cNvSpPr>
          <p:nvPr>
            <p:ph type="ftr" sz="quarter" idx="10"/>
          </p:nvPr>
        </p:nvSpPr>
        <p:spPr>
          <a:xfrm>
            <a:off x="673101" y="6423740"/>
            <a:ext cx="3992171" cy="2462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2" name="日期占位符 3"/>
          <p:cNvSpPr>
            <a:spLocks noGrp="1"/>
          </p:cNvSpPr>
          <p:nvPr>
            <p:ph type="dt" sz="half" idx="11"/>
          </p:nvPr>
        </p:nvSpPr>
        <p:spPr>
          <a:xfrm>
            <a:off x="5517356" y="6423740"/>
            <a:ext cx="1802924" cy="246221"/>
          </a:xfrm>
        </p:spPr>
        <p:txBody>
          <a:bodyPr/>
          <a:lstStyle/>
          <a:p>
            <a:fld id="{AC4CC43B-9EB6-4465-8B1A-3F7180DAD0DF}" type="datetime1">
              <a:rPr lang="zh-CN" altLang="en-US"/>
              <a:t>2024/2/15</a:t>
            </a:fld>
            <a:endParaRPr lang="en-US" altLang="zh-CN"/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/>
              <a:t>‹#›</a:t>
            </a:fld>
            <a:endParaRPr lang="en-US" altLang="zh-CN"/>
          </a:p>
        </p:txBody>
      </p:sp>
      <p:cxnSp>
        <p:nvCxnSpPr>
          <p:cNvPr id="34" name="î$ļíďé"/>
          <p:cNvCxnSpPr/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iṣļiďê"/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  <a:alpha val="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 idx="2147483647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/>
          </a:p>
          <a:p>
            <a:pPr lvl="1"/>
            <a:r>
              <a:rPr kumimoji="1" lang="zh-CN" altLang="en-US" dirty="0"/>
              <a:t>二级</a:t>
            </a:r>
            <a:endParaRPr/>
          </a:p>
          <a:p>
            <a:pPr lvl="2"/>
            <a:r>
              <a:rPr kumimoji="1" lang="zh-CN" altLang="en-US" dirty="0"/>
              <a:t>三级</a:t>
            </a:r>
            <a:endParaRPr/>
          </a:p>
          <a:p>
            <a:pPr lvl="3"/>
            <a:r>
              <a:rPr kumimoji="1" lang="zh-CN" altLang="en-US" dirty="0"/>
              <a:t>四级</a:t>
            </a:r>
            <a:endParaRPr/>
          </a:p>
          <a:p>
            <a:pPr lvl="4"/>
            <a:r>
              <a:rPr kumimoji="1" lang="zh-CN" altLang="en-US" dirty="0"/>
              <a:t>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50281522-3AB1-3541-90AB-7A631F5C75F8}" type="datetimeFigureOut">
              <a:rPr lang="zh-CN" altLang="en-US"/>
              <a:t>2024/2/15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19F402A-E1A9-C741-9EEF-1CF72A8557FF}" type="slidenum">
              <a:rPr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0,&quot;continueWritingContext&quot;:{&quot;outline&quot;:&quot;# 抗肿瘤药物研究新进展报告\n## 1.抗肿瘤药物研究现状及挑战\n### 1.1现有抗肿瘤药物种类及作用机制概述\n### 1.2抗肿瘤药物研发面临的挑战\n### 1.3针对耐药性和副作用的解决方案\n## 2.新型抗肿瘤药物研究进展\n### 2.1靶向治疗药物的研究与应用\n### 2.2免疫治疗药物的研究与应用\n### 2.3细胞治疗药物的研究与应用\n## 3.抗肿瘤药物研究新技术与新方法\n### 3.1药物筛选与优化技术的应用\n### 3.2基因编辑技术在抗肿瘤药物研究中的应用\n### 3.3肿瘤模型的建立与应用\n## 4.抗肿瘤药物研究未来趋势与展望\n### 4.1个体化治疗与精准医疗在抗肿瘤药物研究中的应用\n### 4.2抗肿瘤药物研究的跨学科合作与创新\n### 4.3抗肿瘤药物研究的政策支持与市场前景\n&quot;,&quot;templateId&quot;:&quot;g4cp6mxhy78uudam11m8zmqt9y&quot;}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{&quot;isTemplate&quot;:true,&quot;type&quot;:&quot;title&quot;,&quot;canOmit&quot;:false,&quot;range&quot;:0}"/>
          <p:cNvSpPr>
            <a:spLocks noGrp="1"/>
          </p:cNvSpPr>
          <p:nvPr>
            <p:ph type="ctrTitle" idx="2147483647"/>
          </p:nvPr>
        </p:nvSpPr>
        <p:spPr>
          <a:xfrm>
            <a:off x="391695" y="5553433"/>
            <a:ext cx="9931400" cy="914400"/>
          </a:xfrm>
        </p:spPr>
        <p:txBody>
          <a:bodyPr vert="horz" wrap="square" lIns="91440" tIns="45720" rIns="91440" bIns="45720" anchor="t">
            <a:spAutoFit/>
          </a:bodyPr>
          <a:lstStyle/>
          <a:p>
            <a:pPr>
              <a:buNone/>
            </a:pPr>
            <a:r>
              <a:rPr lang="zh-CN"/>
              <a:t>抗肿瘤药物研究新进展报告</a:t>
            </a:r>
            <a:endParaRPr/>
          </a:p>
        </p:txBody>
      </p:sp>
      <p:sp>
        <p:nvSpPr>
          <p:cNvPr id="3" name="文本占位符 3" descr="{&quot;isTemplate&quot;:false,&quot;type&quot;:&quot;content&quot;,&quot;canOmit&quot;:true,&quot;range&quot;:0}"/>
          <p:cNvSpPr>
            <a:spLocks noGrp="1"/>
          </p:cNvSpPr>
          <p:nvPr>
            <p:ph type="body" sz="quarter" idx="10"/>
          </p:nvPr>
        </p:nvSpPr>
        <p:spPr>
          <a:xfrm>
            <a:off x="391695" y="5055553"/>
            <a:ext cx="5786771" cy="476250"/>
          </a:xfrm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en-US"/>
              <a:t> SMART CREATE</a:t>
            </a:r>
            <a:endParaRPr lang="zh-CN" spc="0"/>
          </a:p>
        </p:txBody>
      </p:sp>
      <p:sp>
        <p:nvSpPr>
          <p:cNvPr id="4" name="文本占位符 20"/>
          <p:cNvSpPr txBox="1"/>
          <p:nvPr/>
        </p:nvSpPr>
        <p:spPr>
          <a:xfrm>
            <a:off x="392698" y="580667"/>
            <a:ext cx="1758815" cy="336695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spc="3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pc="80" dirty="0">
                <a:effectLst/>
                <a:latin typeface="+mj-ea"/>
                <a:ea typeface="+mj-ea"/>
              </a:rPr>
              <a:t>CREATE TOGETHER</a:t>
            </a:r>
            <a:endParaRPr kumimoji="1" lang="en-US" altLang="zh-CN" spc="80" dirty="0">
              <a:latin typeface="+mj-ea"/>
              <a:ea typeface="+mj-ea"/>
            </a:endParaRPr>
          </a:p>
        </p:txBody>
      </p:sp>
      <p:sp>
        <p:nvSpPr>
          <p:cNvPr id="5" name="文本占位符 20" descr="{&quot;isTemplate&quot;:false,&quot;type&quot;:&quot;subTitle&quot;,&quot;canOmit&quot;:true,&quot;range&quot;:0}"/>
          <p:cNvSpPr txBox="1"/>
          <p:nvPr/>
        </p:nvSpPr>
        <p:spPr>
          <a:xfrm>
            <a:off x="11614572" y="6131138"/>
            <a:ext cx="184730" cy="336695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spc="3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en-US" altLang="zh-CN" spc="80" dirty="0">
              <a:solidFill>
                <a:schemeClr val="bg1"/>
              </a:solidFill>
            </a:endParaRPr>
          </a:p>
        </p:txBody>
      </p:sp>
      <p:cxnSp>
        <p:nvCxnSpPr>
          <p:cNvPr id="6" name="Tencent"/>
          <p:cNvCxnSpPr/>
          <p:nvPr/>
        </p:nvCxnSpPr>
        <p:spPr>
          <a:xfrm>
            <a:off x="443999" y="402867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2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 descr="{&quot;isTemplate&quot;:true,&quot;type&quot;:&quot;title&quot;,&quot;canOmit&quot;:false,&quot;range&quot;:0}"/>
          <p:cNvSpPr txBox="1"/>
          <p:nvPr/>
        </p:nvSpPr>
        <p:spPr>
          <a:xfrm>
            <a:off x="384898" y="5184101"/>
            <a:ext cx="11241408" cy="914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3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sz="5200" dirty="0"/>
              <a:t>抗肿瘤药物研究新技术与新方法</a:t>
            </a:r>
            <a:endParaRPr/>
          </a:p>
        </p:txBody>
      </p:sp>
      <p:sp>
        <p:nvSpPr>
          <p:cNvPr id="9" name="标题 1"/>
          <p:cNvSpPr txBox="1"/>
          <p:nvPr/>
        </p:nvSpPr>
        <p:spPr>
          <a:xfrm>
            <a:off x="384898" y="4390341"/>
            <a:ext cx="982961" cy="75713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3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kumimoji="1" lang="zh-CN" alt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{&quot;isTemplate&quot;:true,&quot;type&quot;:&quot;image&quot;,&quot;canOmit&quot;:false,&quot;range&quot;:0}"/>
          <p:cNvPicPr>
            <a:picLocks noChangeAspect="1"/>
          </p:cNvPicPr>
          <p:nvPr/>
        </p:nvPicPr>
        <p:blipFill>
          <a:blip r:embed="rId3"/>
          <a:srcRect l="21875" r="21875"/>
          <a:stretch>
            <a:fillRect/>
          </a:stretch>
        </p:blipFill>
        <p:spPr>
          <a:xfrm>
            <a:off x="454963" y="1569535"/>
            <a:ext cx="4219249" cy="4219249"/>
          </a:xfrm>
          <a:prstGeom prst="ellipse">
            <a:avLst/>
          </a:prstGeom>
        </p:spPr>
      </p:pic>
      <p:grpSp>
        <p:nvGrpSpPr>
          <p:cNvPr id="12" name="Group 551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5328795" y="1294832"/>
            <a:ext cx="6099220" cy="4768654"/>
            <a:chOff x="5328795" y="1294832"/>
            <a:chExt cx="6099220" cy="4768654"/>
          </a:xfrm>
        </p:grpSpPr>
        <p:grpSp>
          <p:nvGrpSpPr>
            <p:cNvPr id="13" name="Group 3"/>
            <p:cNvGrpSpPr/>
            <p:nvPr/>
          </p:nvGrpSpPr>
          <p:grpSpPr>
            <a:xfrm>
              <a:off x="5328795" y="1294832"/>
              <a:ext cx="6099220" cy="1468186"/>
              <a:chOff x="5328795" y="1294832"/>
              <a:chExt cx="6099220" cy="1468186"/>
            </a:xfrm>
          </p:grpSpPr>
          <p:sp>
            <p:nvSpPr>
              <p:cNvPr id="14" name="AutoShape 4"/>
              <p:cNvSpPr/>
              <p:nvPr/>
            </p:nvSpPr>
            <p:spPr>
              <a:xfrm>
                <a:off x="5328795" y="1294832"/>
                <a:ext cx="6099220" cy="1468186"/>
              </a:xfrm>
              <a:prstGeom prst="rect">
                <a:avLst/>
              </a:prstGeom>
              <a:solidFill>
                <a:schemeClr val="accent2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TextBox 5" descr="{&quot;isTemplate&quot;:true,&quot;type&quot;:&quot;title&quot;,&quot;canOmit&quot;:false,&quot;range&quot;:0}"/>
              <p:cNvSpPr txBox="1"/>
              <p:nvPr/>
            </p:nvSpPr>
            <p:spPr>
              <a:xfrm>
                <a:off x="5632910" y="1424361"/>
                <a:ext cx="3060700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rgbClr val="FFFFFF">
                        <a:alpha val="100000"/>
                      </a:srgbClr>
                    </a:solidFill>
                    <a:latin typeface="Microsoft Yahei"/>
                    <a:ea typeface="Microsoft Yahei"/>
                  </a:rPr>
                  <a:t>高通量筛选技术</a:t>
                </a:r>
                <a:endParaRPr/>
              </a:p>
            </p:txBody>
          </p:sp>
          <p:sp>
            <p:nvSpPr>
              <p:cNvPr id="16" name="TextBox 6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5632910" y="1806799"/>
                <a:ext cx="5568066" cy="852273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rgbClr val="FFFFFF">
                        <a:alpha val="100000"/>
                      </a:srgbClr>
                    </a:solidFill>
                    <a:latin typeface="Microsoft Yahei"/>
                    <a:ea typeface="Microsoft Yahei"/>
                  </a:rPr>
                  <a:t>自动化筛选：如机器人筛选、液体处理系统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rgbClr val="FFFFFF">
                        <a:alpha val="100000"/>
                      </a:srgbClr>
                    </a:solidFill>
                    <a:latin typeface="Microsoft Yahei"/>
                    <a:ea typeface="Microsoft Yahei"/>
                  </a:rPr>
                  <a:t>荧光筛选：如荧光共振能量转移、绿色荧光蛋白</a:t>
                </a:r>
                <a:endParaRPr/>
              </a:p>
            </p:txBody>
          </p:sp>
        </p:grpSp>
        <p:grpSp>
          <p:nvGrpSpPr>
            <p:cNvPr id="17" name="Group 8"/>
            <p:cNvGrpSpPr/>
            <p:nvPr/>
          </p:nvGrpSpPr>
          <p:grpSpPr>
            <a:xfrm>
              <a:off x="5328795" y="2945066"/>
              <a:ext cx="6099220" cy="1468186"/>
              <a:chOff x="5328795" y="2945066"/>
              <a:chExt cx="6099220" cy="1468186"/>
            </a:xfrm>
          </p:grpSpPr>
          <p:sp>
            <p:nvSpPr>
              <p:cNvPr id="18" name="AutoShape 9"/>
              <p:cNvSpPr/>
              <p:nvPr/>
            </p:nvSpPr>
            <p:spPr>
              <a:xfrm>
                <a:off x="5328795" y="2945066"/>
                <a:ext cx="6099220" cy="1468186"/>
              </a:xfrm>
              <a:prstGeom prst="rect">
                <a:avLst/>
              </a:prstGeom>
              <a:solidFill>
                <a:schemeClr val="accent2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Box 10" descr="{&quot;isTemplate&quot;:true,&quot;type&quot;:&quot;title&quot;,&quot;canOmit&quot;:false,&quot;range&quot;:0}"/>
              <p:cNvSpPr txBox="1"/>
              <p:nvPr/>
            </p:nvSpPr>
            <p:spPr>
              <a:xfrm>
                <a:off x="5632910" y="3074595"/>
                <a:ext cx="3060700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rgbClr val="FFFFFF">
                        <a:alpha val="100000"/>
                      </a:srgbClr>
                    </a:solidFill>
                    <a:latin typeface="Microsoft Yahei"/>
                    <a:ea typeface="Microsoft Yahei"/>
                  </a:rPr>
                  <a:t>计算机辅助药物设计</a:t>
                </a:r>
                <a:endParaRPr/>
              </a:p>
            </p:txBody>
          </p:sp>
          <p:sp>
            <p:nvSpPr>
              <p:cNvPr id="20" name="TextBox 11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5632910" y="3457032"/>
                <a:ext cx="5568066" cy="852273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rgbClr val="FFFFFF">
                        <a:alpha val="100000"/>
                      </a:srgbClr>
                    </a:solidFill>
                    <a:latin typeface="Microsoft Yahei"/>
                    <a:ea typeface="Microsoft Yahei"/>
                  </a:rPr>
                  <a:t>分子对接：如FlexX、Gold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rgbClr val="FFFFFF">
                        <a:alpha val="100000"/>
                      </a:srgbClr>
                    </a:solidFill>
                    <a:latin typeface="Microsoft Yahei"/>
                    <a:ea typeface="Microsoft Yahei"/>
                  </a:rPr>
                  <a:t>药效团策略：如药效团识别、药效团优化</a:t>
                </a:r>
                <a:endParaRPr/>
              </a:p>
            </p:txBody>
          </p:sp>
        </p:grpSp>
        <p:grpSp>
          <p:nvGrpSpPr>
            <p:cNvPr id="21" name="Group 13"/>
            <p:cNvGrpSpPr/>
            <p:nvPr/>
          </p:nvGrpSpPr>
          <p:grpSpPr>
            <a:xfrm>
              <a:off x="5328795" y="4595300"/>
              <a:ext cx="6099220" cy="1468186"/>
              <a:chOff x="5328795" y="4595300"/>
              <a:chExt cx="6099220" cy="1468186"/>
            </a:xfrm>
          </p:grpSpPr>
          <p:sp>
            <p:nvSpPr>
              <p:cNvPr id="22" name="AutoShape 14"/>
              <p:cNvSpPr/>
              <p:nvPr/>
            </p:nvSpPr>
            <p:spPr>
              <a:xfrm>
                <a:off x="5328795" y="4595300"/>
                <a:ext cx="6099220" cy="1468186"/>
              </a:xfrm>
              <a:prstGeom prst="rect">
                <a:avLst/>
              </a:prstGeom>
              <a:solidFill>
                <a:schemeClr val="accent2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TextBox 15" descr="{&quot;isTemplate&quot;:true,&quot;type&quot;:&quot;title&quot;,&quot;canOmit&quot;:false,&quot;range&quot;:0}"/>
              <p:cNvSpPr txBox="1"/>
              <p:nvPr/>
            </p:nvSpPr>
            <p:spPr>
              <a:xfrm>
                <a:off x="5632910" y="4724828"/>
                <a:ext cx="3060700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rgbClr val="FFFFFF">
                        <a:alpha val="100000"/>
                      </a:srgbClr>
                    </a:solidFill>
                    <a:latin typeface="Microsoft Yahei"/>
                    <a:ea typeface="Microsoft Yahei"/>
                  </a:rPr>
                  <a:t>药物筛选模型</a:t>
                </a:r>
                <a:endParaRPr/>
              </a:p>
            </p:txBody>
          </p:sp>
          <p:sp>
            <p:nvSpPr>
              <p:cNvPr id="24" name="TextBox 16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5632910" y="5107266"/>
                <a:ext cx="5568066" cy="852273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rgbClr val="FFFFFF">
                        <a:alpha val="100000"/>
                      </a:srgbClr>
                    </a:solidFill>
                    <a:latin typeface="Microsoft Yahei"/>
                    <a:ea typeface="Microsoft Yahei"/>
                  </a:rPr>
                  <a:t>细胞模型：如体外细胞培养、三维细胞培养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rgbClr val="FFFFFF">
                        <a:alpha val="100000"/>
                      </a:srgbClr>
                    </a:solidFill>
                    <a:latin typeface="Microsoft Yahei"/>
                    <a:ea typeface="Microsoft Yahei"/>
                  </a:rPr>
                  <a:t>动物模型：如裸鼠模型、基因工程小鼠模型</a:t>
                </a:r>
                <a:endParaRPr/>
              </a:p>
            </p:txBody>
          </p:sp>
        </p:grpSp>
      </p:grpSp>
      <p:sp>
        <p:nvSpPr>
          <p:cNvPr id="25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0681374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药物筛选与优化技术的应用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743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5982796" y="1521950"/>
            <a:ext cx="5783287" cy="4824775"/>
            <a:chOff x="5982796" y="1521950"/>
            <a:chExt cx="5783287" cy="4824775"/>
          </a:xfrm>
        </p:grpSpPr>
        <p:grpSp>
          <p:nvGrpSpPr>
            <p:cNvPr id="28" name="Group 9"/>
            <p:cNvGrpSpPr/>
            <p:nvPr/>
          </p:nvGrpSpPr>
          <p:grpSpPr>
            <a:xfrm>
              <a:off x="5982796" y="1521950"/>
              <a:ext cx="5687135" cy="1523479"/>
              <a:chOff x="5982796" y="1521950"/>
              <a:chExt cx="5687135" cy="1523479"/>
            </a:xfrm>
          </p:grpSpPr>
          <p:sp>
            <p:nvSpPr>
              <p:cNvPr id="29" name="TextBox 10" descr="{&quot;isTemplate&quot;:true,&quot;type&quot;:&quot;title&quot;,&quot;canOmit&quot;:false,&quot;range&quot;:0}"/>
              <p:cNvSpPr txBox="1"/>
              <p:nvPr/>
            </p:nvSpPr>
            <p:spPr>
              <a:xfrm>
                <a:off x="5982796" y="1521950"/>
                <a:ext cx="5613400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CRISPR/Cas9技术</a:t>
                </a:r>
                <a:endParaRPr/>
              </a:p>
            </p:txBody>
          </p:sp>
          <p:sp>
            <p:nvSpPr>
              <p:cNvPr id="30" name="TextBox 11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5982796" y="1992485"/>
                <a:ext cx="5687135" cy="1052944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基因敲除：如敲除肿瘤相关基因、敲除耐药基因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基因插入：如插入自杀基因、插入肿瘤抗原基因</a:t>
                </a:r>
                <a:endParaRPr/>
              </a:p>
            </p:txBody>
          </p:sp>
        </p:grpSp>
        <p:grpSp>
          <p:nvGrpSpPr>
            <p:cNvPr id="31" name="Group 2"/>
            <p:cNvGrpSpPr/>
            <p:nvPr/>
          </p:nvGrpSpPr>
          <p:grpSpPr>
            <a:xfrm>
              <a:off x="5982796" y="3170591"/>
              <a:ext cx="5783287" cy="1523479"/>
              <a:chOff x="5982796" y="3170591"/>
              <a:chExt cx="5783287" cy="1523479"/>
            </a:xfrm>
          </p:grpSpPr>
          <p:sp>
            <p:nvSpPr>
              <p:cNvPr id="32" name="TextBox 3" descr="{&quot;isTemplate&quot;:true,&quot;type&quot;:&quot;title&quot;,&quot;canOmit&quot;:false,&quot;range&quot;:0}"/>
              <p:cNvSpPr txBox="1"/>
              <p:nvPr/>
            </p:nvSpPr>
            <p:spPr>
              <a:xfrm>
                <a:off x="5982796" y="3170591"/>
                <a:ext cx="5613400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ZFN技术</a:t>
                </a:r>
                <a:endParaRPr/>
              </a:p>
            </p:txBody>
          </p:sp>
          <p:sp>
            <p:nvSpPr>
              <p:cNvPr id="33" name="TextBox 4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5982796" y="3641126"/>
                <a:ext cx="5783287" cy="1052944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基因敲除：如敲除肿瘤相关基因、敲除耐药基因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基因插入：如插入自杀基因、插入肿瘤抗原基因</a:t>
                </a:r>
                <a:endParaRPr/>
              </a:p>
            </p:txBody>
          </p:sp>
        </p:grpSp>
        <p:grpSp>
          <p:nvGrpSpPr>
            <p:cNvPr id="34" name="Group 5"/>
            <p:cNvGrpSpPr/>
            <p:nvPr/>
          </p:nvGrpSpPr>
          <p:grpSpPr>
            <a:xfrm>
              <a:off x="5982796" y="4823246"/>
              <a:ext cx="5783287" cy="1523479"/>
              <a:chOff x="5982796" y="4823246"/>
              <a:chExt cx="5783287" cy="1523479"/>
            </a:xfrm>
          </p:grpSpPr>
          <p:sp>
            <p:nvSpPr>
              <p:cNvPr id="35" name="TextBox 6" descr="{&quot;isTemplate&quot;:true,&quot;type&quot;:&quot;title&quot;,&quot;canOmit&quot;:false,&quot;range&quot;:0}"/>
              <p:cNvSpPr txBox="1"/>
              <p:nvPr/>
            </p:nvSpPr>
            <p:spPr>
              <a:xfrm>
                <a:off x="5982796" y="4823246"/>
                <a:ext cx="5613400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其他基因编辑技术</a:t>
                </a:r>
                <a:endParaRPr/>
              </a:p>
            </p:txBody>
          </p:sp>
          <p:sp>
            <p:nvSpPr>
              <p:cNvPr id="36" name="TextBox 7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5982796" y="5293781"/>
                <a:ext cx="5783287" cy="1052944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TALEN技术：如敲除肿瘤相关基因、敲除耐药基因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组蛋白去乙酰化酶（HDAC）抑制剂：如改善肿瘤微环境、提高药物敏感性</a:t>
                </a:r>
                <a:endParaRPr/>
              </a:p>
            </p:txBody>
          </p:sp>
        </p:grpSp>
      </p:grpSp>
      <p:pic>
        <p:nvPicPr>
          <p:cNvPr id="37" name="Picture 18" descr="{&quot;isTemplate&quot;:true,&quot;type&quot;:&quot;image&quot;,&quot;canOmit&quot;:false,&quot;range&quot;:0}"/>
          <p:cNvPicPr>
            <a:picLocks noChangeAspect="1"/>
          </p:cNvPicPr>
          <p:nvPr/>
        </p:nvPicPr>
        <p:blipFill>
          <a:blip r:embed="rId3"/>
          <a:srcRect l="21478" r="21478"/>
          <a:stretch>
            <a:fillRect/>
          </a:stretch>
        </p:blipFill>
        <p:spPr>
          <a:xfrm>
            <a:off x="641457" y="1883900"/>
            <a:ext cx="3722789" cy="3671084"/>
          </a:xfrm>
          <a:prstGeom prst="rect">
            <a:avLst/>
          </a:prstGeom>
        </p:spPr>
      </p:pic>
      <p:sp>
        <p:nvSpPr>
          <p:cNvPr id="38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1009535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基因编辑技术在抗肿瘤药物研究中的应用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39" name="椭圆 7"/>
          <p:cNvSpPr>
            <a:spLocks noChangeAspect="1"/>
          </p:cNvSpPr>
          <p:nvPr/>
        </p:nvSpPr>
        <p:spPr>
          <a:xfrm>
            <a:off x="4804244" y="1524563"/>
            <a:ext cx="864000" cy="86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💡</a:t>
            </a:r>
            <a:endParaRPr/>
          </a:p>
        </p:txBody>
      </p:sp>
      <p:sp>
        <p:nvSpPr>
          <p:cNvPr id="40" name="椭圆 8"/>
          <p:cNvSpPr>
            <a:spLocks noChangeAspect="1"/>
          </p:cNvSpPr>
          <p:nvPr/>
        </p:nvSpPr>
        <p:spPr>
          <a:xfrm>
            <a:off x="4804244" y="3170591"/>
            <a:ext cx="864000" cy="86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📖</a:t>
            </a:r>
            <a:endParaRPr/>
          </a:p>
        </p:txBody>
      </p:sp>
      <p:sp>
        <p:nvSpPr>
          <p:cNvPr id="41" name="椭圆 9"/>
          <p:cNvSpPr>
            <a:spLocks noChangeAspect="1"/>
          </p:cNvSpPr>
          <p:nvPr/>
        </p:nvSpPr>
        <p:spPr>
          <a:xfrm>
            <a:off x="4804244" y="4822844"/>
            <a:ext cx="864000" cy="86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⌛️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{&quot;isTemplate&quot;:true,&quot;type&quot;:&quot;image&quot;,&quot;canOmit&quot;:false,&quot;range&quot;:0}"/>
          <p:cNvPicPr>
            <a:picLocks noChangeAspect="1"/>
          </p:cNvPicPr>
          <p:nvPr/>
        </p:nvPicPr>
        <p:blipFill>
          <a:blip r:embed="rId3"/>
          <a:srcRect l="21875" r="21875"/>
          <a:stretch>
            <a:fillRect/>
          </a:stretch>
        </p:blipFill>
        <p:spPr>
          <a:xfrm>
            <a:off x="7092556" y="1559288"/>
            <a:ext cx="4492828" cy="4492828"/>
          </a:xfrm>
          <a:prstGeom prst="roundRect">
            <a:avLst>
              <a:gd name="adj" fmla="val 6169"/>
            </a:avLst>
          </a:prstGeom>
        </p:spPr>
      </p:pic>
      <p:grpSp>
        <p:nvGrpSpPr>
          <p:cNvPr id="44" name="组合 43" descr="{&quot;isTemplate&quot;:true,&quot;type&quot;:&quot;list&quot;,&quot;canOmit&quot;:false,&quot;minItemsCount&quot;:-1,&quot;scalable&quot;:false,&quot;alignment&quot;:&quot;left&quot;,&quot;alignmentVertical&quot;:&quot;top&quot;}"/>
          <p:cNvGrpSpPr/>
          <p:nvPr/>
        </p:nvGrpSpPr>
        <p:grpSpPr>
          <a:xfrm>
            <a:off x="660396" y="1892786"/>
            <a:ext cx="5622868" cy="4617939"/>
            <a:chOff x="660396" y="1892786"/>
            <a:chExt cx="5622868" cy="4617939"/>
          </a:xfrm>
        </p:grpSpPr>
        <p:grpSp>
          <p:nvGrpSpPr>
            <p:cNvPr id="45" name="组合 4"/>
            <p:cNvGrpSpPr/>
            <p:nvPr/>
          </p:nvGrpSpPr>
          <p:grpSpPr>
            <a:xfrm>
              <a:off x="660396" y="1892786"/>
              <a:ext cx="5622867" cy="1446014"/>
              <a:chOff x="571500" y="1815543"/>
              <a:chExt cx="5622867" cy="1446014"/>
            </a:xfrm>
          </p:grpSpPr>
          <p:sp>
            <p:nvSpPr>
              <p:cNvPr id="46" name="Tencent" descr="{&quot;isTemplate&quot;:true,&quot;type&quot;:&quot;title&quot;,&quot;canOmit&quot;:false,&quot;range&quot;:0}"/>
              <p:cNvSpPr/>
              <p:nvPr/>
            </p:nvSpPr>
            <p:spPr>
              <a:xfrm>
                <a:off x="1406368" y="1815732"/>
                <a:ext cx="460073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Autofit/>
              </a:bodyPr>
              <a:lstStyle/>
              <a:p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微软雅黑"/>
                    <a:ea typeface="微软雅黑"/>
                  </a:rPr>
                  <a:t>体外肿瘤模型</a:t>
                </a:r>
                <a:endParaRPr lang="en-US" b="1">
                  <a:solidFill>
                    <a:schemeClr val="accent1">
                      <a:alpha val="100000"/>
                    </a:scheme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47" name="Tencent" descr="{&quot;isTemplate&quot;:true,&quot;type&quot;:&quot;content&quot;,&quot;canOmit&quot;:false,&quot;range&quot;:0}"/>
              <p:cNvSpPr/>
              <p:nvPr/>
            </p:nvSpPr>
            <p:spPr>
              <a:xfrm>
                <a:off x="1406367" y="2193913"/>
                <a:ext cx="4788000" cy="10676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细胞培养：如二维细胞培养、三维细胞培养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肿瘤球体培养：如肿瘤干细胞培养、肿瘤细胞球体培养</a:t>
                </a:r>
                <a:endParaRPr/>
              </a:p>
            </p:txBody>
          </p:sp>
          <p:sp>
            <p:nvSpPr>
              <p:cNvPr id="48" name="椭圆 7"/>
              <p:cNvSpPr/>
              <p:nvPr/>
            </p:nvSpPr>
            <p:spPr>
              <a:xfrm>
                <a:off x="571500" y="1815543"/>
                <a:ext cx="690319" cy="6903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latin typeface="+mj-ea"/>
                    <a:ea typeface="+mj-ea"/>
                  </a:rPr>
                  <a:t>01</a:t>
                </a:r>
                <a:endParaRPr kumimoji="1" lang="zh-CN" altLang="en-US" sz="20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49" name="组合 8"/>
            <p:cNvGrpSpPr/>
            <p:nvPr/>
          </p:nvGrpSpPr>
          <p:grpSpPr>
            <a:xfrm>
              <a:off x="660396" y="3478749"/>
              <a:ext cx="5622868" cy="1446014"/>
              <a:chOff x="571500" y="1815543"/>
              <a:chExt cx="5622868" cy="1446014"/>
            </a:xfrm>
          </p:grpSpPr>
          <p:sp>
            <p:nvSpPr>
              <p:cNvPr id="50" name="Tencent" descr="{&quot;isTemplate&quot;:true,&quot;type&quot;:&quot;title&quot;,&quot;canOmit&quot;:false,&quot;range&quot;:0}"/>
              <p:cNvSpPr/>
              <p:nvPr/>
            </p:nvSpPr>
            <p:spPr>
              <a:xfrm>
                <a:off x="1406368" y="1815732"/>
                <a:ext cx="460073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Autofit/>
              </a:bodyPr>
              <a:lstStyle/>
              <a:p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微软雅黑"/>
                    <a:ea typeface="微软雅黑"/>
                  </a:rPr>
                  <a:t>动物肿瘤模型</a:t>
                </a:r>
                <a:endParaRPr lang="en-US" b="1">
                  <a:solidFill>
                    <a:schemeClr val="accent1">
                      <a:alpha val="100000"/>
                    </a:scheme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1" name="Tencent" descr="{&quot;isTemplate&quot;:true,&quot;type&quot;:&quot;content&quot;,&quot;canOmit&quot;:false,&quot;range&quot;:0}"/>
              <p:cNvSpPr/>
              <p:nvPr/>
            </p:nvSpPr>
            <p:spPr>
              <a:xfrm>
                <a:off x="1406368" y="2193913"/>
                <a:ext cx="4788000" cy="10676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裸鼠模型：如移植瘤模型、基因工程小鼠模型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非裸鼠模型：如免疫缺陷小鼠模型、转基因小鼠模型</a:t>
                </a:r>
                <a:endParaRPr/>
              </a:p>
            </p:txBody>
          </p:sp>
          <p:sp>
            <p:nvSpPr>
              <p:cNvPr id="52" name="椭圆 11"/>
              <p:cNvSpPr/>
              <p:nvPr/>
            </p:nvSpPr>
            <p:spPr>
              <a:xfrm>
                <a:off x="571500" y="1815543"/>
                <a:ext cx="690319" cy="6903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latin typeface="+mj-ea"/>
                    <a:ea typeface="+mj-ea"/>
                  </a:rPr>
                  <a:t>02</a:t>
                </a:r>
                <a:endParaRPr kumimoji="1" lang="zh-CN" altLang="en-US" sz="20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53" name="组合 12"/>
            <p:cNvGrpSpPr/>
            <p:nvPr/>
          </p:nvGrpSpPr>
          <p:grpSpPr>
            <a:xfrm>
              <a:off x="660396" y="5064711"/>
              <a:ext cx="5622867" cy="1446014"/>
              <a:chOff x="571500" y="1815543"/>
              <a:chExt cx="5622867" cy="1446014"/>
            </a:xfrm>
          </p:grpSpPr>
          <p:sp>
            <p:nvSpPr>
              <p:cNvPr id="54" name="Tencent" descr="{&quot;isTemplate&quot;:true,&quot;type&quot;:&quot;title&quot;,&quot;canOmit&quot;:false,&quot;range&quot;:0}"/>
              <p:cNvSpPr/>
              <p:nvPr/>
            </p:nvSpPr>
            <p:spPr>
              <a:xfrm>
                <a:off x="1406368" y="1815732"/>
                <a:ext cx="4600736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Autofit/>
              </a:bodyPr>
              <a:lstStyle/>
              <a:p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微软雅黑"/>
                    <a:ea typeface="微软雅黑"/>
                  </a:rPr>
                  <a:t>肿瘤模型的应用</a:t>
                </a:r>
                <a:endParaRPr lang="en-US" b="1">
                  <a:solidFill>
                    <a:schemeClr val="accent1">
                      <a:alpha val="100000"/>
                    </a:scheme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55" name="Tencent" descr="{&quot;isTemplate&quot;:true,&quot;type&quot;:&quot;content&quot;,&quot;canOmit&quot;:false,&quot;range&quot;:0}"/>
              <p:cNvSpPr/>
              <p:nvPr/>
            </p:nvSpPr>
            <p:spPr>
              <a:xfrm>
                <a:off x="1406368" y="2193913"/>
                <a:ext cx="4787999" cy="10676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药物筛选：如高通量筛选、计算机辅助药物设计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药物评价：如药效学评价、毒理学评价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肿瘤发生、发展和转移机制研究：如肿瘤信号通路研究、肿瘤微环境研究</a:t>
                </a:r>
                <a:endParaRPr/>
              </a:p>
            </p:txBody>
          </p:sp>
          <p:sp>
            <p:nvSpPr>
              <p:cNvPr id="56" name="椭圆 15"/>
              <p:cNvSpPr/>
              <p:nvPr/>
            </p:nvSpPr>
            <p:spPr>
              <a:xfrm>
                <a:off x="571500" y="1815543"/>
                <a:ext cx="690319" cy="6903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latin typeface="+mj-ea"/>
                    <a:ea typeface="+mj-ea"/>
                  </a:rPr>
                  <a:t>03</a:t>
                </a:r>
                <a:endParaRPr kumimoji="1" lang="zh-CN" altLang="en-US" sz="2000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57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1009535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肿瘤模型的建立与应用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2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1" descr="{&quot;isTemplate&quot;:true,&quot;type&quot;:&quot;title&quot;,&quot;canOmit&quot;:false,&quot;range&quot;:0}"/>
          <p:cNvSpPr txBox="1"/>
          <p:nvPr/>
        </p:nvSpPr>
        <p:spPr>
          <a:xfrm>
            <a:off x="384898" y="5184101"/>
            <a:ext cx="11241408" cy="914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3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sz="5200" dirty="0"/>
              <a:t>抗肿瘤药物研究未来趋势与展望</a:t>
            </a:r>
            <a:endParaRPr/>
          </a:p>
        </p:txBody>
      </p:sp>
      <p:sp>
        <p:nvSpPr>
          <p:cNvPr id="60" name="标题 1"/>
          <p:cNvSpPr txBox="1"/>
          <p:nvPr/>
        </p:nvSpPr>
        <p:spPr>
          <a:xfrm>
            <a:off x="384898" y="4390341"/>
            <a:ext cx="982961" cy="75713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3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kumimoji="1" lang="zh-CN" alt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2" descr="{&quot;isTemplate&quot;:true,&quot;type&quot;:&quot;image&quot;,&quot;canOmit&quot;:false,&quot;range&quot;:0}"/>
          <p:cNvSpPr/>
          <p:nvPr/>
        </p:nvSpPr>
        <p:spPr>
          <a:xfrm>
            <a:off x="7150141" y="2021983"/>
            <a:ext cx="3939528" cy="3939528"/>
          </a:xfrm>
          <a:prstGeom prst="ellipse">
            <a:avLst/>
          </a:prstGeom>
          <a:solidFill>
            <a:schemeClr val="accent2">
              <a:lumMod val="60000"/>
              <a:lumOff val="40000"/>
              <a:alpha val="100000"/>
            </a:schemeClr>
          </a:solidFill>
        </p:spPr>
        <p:txBody>
          <a:bodyPr/>
          <a:lstStyle/>
          <a:p>
            <a:endParaRPr lang="zh-CN" altLang="en-US"/>
          </a:p>
        </p:txBody>
      </p:sp>
      <p:grpSp>
        <p:nvGrpSpPr>
          <p:cNvPr id="63" name="Group 473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659808" y="1869081"/>
            <a:ext cx="6019800" cy="4574158"/>
            <a:chOff x="454962" y="1575832"/>
            <a:chExt cx="6019800" cy="4574158"/>
          </a:xfrm>
        </p:grpSpPr>
        <p:grpSp>
          <p:nvGrpSpPr>
            <p:cNvPr id="64" name="Group 474"/>
            <p:cNvGrpSpPr/>
            <p:nvPr/>
          </p:nvGrpSpPr>
          <p:grpSpPr>
            <a:xfrm>
              <a:off x="454962" y="1575832"/>
              <a:ext cx="5829300" cy="1489352"/>
              <a:chOff x="454963" y="1575832"/>
              <a:chExt cx="5829300" cy="1489352"/>
            </a:xfrm>
          </p:grpSpPr>
          <p:sp>
            <p:nvSpPr>
              <p:cNvPr id="65" name="TextBox 3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454963" y="2034175"/>
                <a:ext cx="5829300" cy="1031009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基因测序：如NGS（下一代测序技术）、WGS（全基因组测序）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基因变异检测：如PCR（聚合酶链反应）、qPCR（实时定量PCR）</a:t>
                </a:r>
                <a:endParaRPr/>
              </a:p>
            </p:txBody>
          </p:sp>
          <p:sp>
            <p:nvSpPr>
              <p:cNvPr id="66" name="TextBox 4" descr="{&quot;isTemplate&quot;:true,&quot;type&quot;:&quot;title&quot;,&quot;canOmit&quot;:false,&quot;range&quot;:0}"/>
              <p:cNvSpPr txBox="1"/>
              <p:nvPr/>
            </p:nvSpPr>
            <p:spPr>
              <a:xfrm>
                <a:off x="454963" y="1575832"/>
                <a:ext cx="5829300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基因检测技术</a:t>
                </a:r>
                <a:endParaRPr/>
              </a:p>
            </p:txBody>
          </p:sp>
        </p:grpSp>
        <p:grpSp>
          <p:nvGrpSpPr>
            <p:cNvPr id="67" name="Group 477"/>
            <p:cNvGrpSpPr/>
            <p:nvPr/>
          </p:nvGrpSpPr>
          <p:grpSpPr>
            <a:xfrm>
              <a:off x="454962" y="3071702"/>
              <a:ext cx="5829300" cy="1489351"/>
              <a:chOff x="454963" y="3071702"/>
              <a:chExt cx="5829300" cy="1489351"/>
            </a:xfrm>
          </p:grpSpPr>
          <p:sp>
            <p:nvSpPr>
              <p:cNvPr id="68" name="TextBox 5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454963" y="3530045"/>
                <a:ext cx="5829300" cy="1031008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药物代谢酶基因：如CYP450家族基因、转运蛋白基因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药物靶点基因：如EGFR、ALK、PD-1/PD-L1等基因</a:t>
                </a:r>
                <a:endParaRPr/>
              </a:p>
            </p:txBody>
          </p:sp>
          <p:sp>
            <p:nvSpPr>
              <p:cNvPr id="69" name="TextBox 6" descr="{&quot;isTemplate&quot;:true,&quot;type&quot;:&quot;title&quot;,&quot;canOmit&quot;:false,&quot;range&quot;:0}"/>
              <p:cNvSpPr txBox="1"/>
              <p:nvPr/>
            </p:nvSpPr>
            <p:spPr>
              <a:xfrm>
                <a:off x="454963" y="3071702"/>
                <a:ext cx="5829300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药物基因组学</a:t>
                </a:r>
                <a:endParaRPr/>
              </a:p>
            </p:txBody>
          </p:sp>
        </p:grpSp>
        <p:grpSp>
          <p:nvGrpSpPr>
            <p:cNvPr id="70" name="Group 480"/>
            <p:cNvGrpSpPr/>
            <p:nvPr/>
          </p:nvGrpSpPr>
          <p:grpSpPr>
            <a:xfrm>
              <a:off x="454962" y="4660638"/>
              <a:ext cx="6019800" cy="1489352"/>
              <a:chOff x="454963" y="4660638"/>
              <a:chExt cx="6019800" cy="1489352"/>
            </a:xfrm>
          </p:grpSpPr>
          <p:sp>
            <p:nvSpPr>
              <p:cNvPr id="71" name="TextBox 7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454963" y="5118982"/>
                <a:ext cx="6019800" cy="1031008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基因型指导的药物治疗：如EGFR突变阳性患者的EGFR抑制剂治疗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肿瘤分子分型指导的药物治疗：如乳腺癌分子分型指导的激素治疗、化疗</a:t>
                </a:r>
                <a:endParaRPr/>
              </a:p>
            </p:txBody>
          </p:sp>
          <p:sp>
            <p:nvSpPr>
              <p:cNvPr id="72" name="TextBox 8" descr="{&quot;isTemplate&quot;:true,&quot;type&quot;:&quot;title&quot;,&quot;canOmit&quot;:false,&quot;range&quot;:0}"/>
              <p:cNvSpPr txBox="1"/>
              <p:nvPr/>
            </p:nvSpPr>
            <p:spPr>
              <a:xfrm>
                <a:off x="454963" y="4660638"/>
                <a:ext cx="5829300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个体化治疗策略</a:t>
                </a:r>
                <a:endParaRPr/>
              </a:p>
            </p:txBody>
          </p:sp>
        </p:grpSp>
      </p:grpSp>
      <p:pic>
        <p:nvPicPr>
          <p:cNvPr id="73" name="Picture 9" descr="{&quot;isTemplate&quot;:true,&quot;type&quot;:&quot;image&quot;,&quot;canOmit&quot;:false,&quot;range&quot;:0}"/>
          <p:cNvPicPr>
            <a:picLocks noChangeAspect="1"/>
          </p:cNvPicPr>
          <p:nvPr/>
        </p:nvPicPr>
        <p:blipFill>
          <a:blip r:embed="rId3"/>
          <a:srcRect l="21875" r="21875"/>
          <a:stretch>
            <a:fillRect/>
          </a:stretch>
        </p:blipFill>
        <p:spPr>
          <a:xfrm>
            <a:off x="7676035" y="2524948"/>
            <a:ext cx="2887741" cy="2887741"/>
          </a:xfrm>
          <a:prstGeom prst="ellipse">
            <a:avLst/>
          </a:prstGeom>
        </p:spPr>
      </p:pic>
      <p:sp>
        <p:nvSpPr>
          <p:cNvPr id="74" name="椭圆 6"/>
          <p:cNvSpPr>
            <a:spLocks noChangeAspect="1"/>
          </p:cNvSpPr>
          <p:nvPr/>
        </p:nvSpPr>
        <p:spPr>
          <a:xfrm>
            <a:off x="8687905" y="1507725"/>
            <a:ext cx="864000" cy="86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💡</a:t>
            </a:r>
            <a:endParaRPr/>
          </a:p>
        </p:txBody>
      </p:sp>
      <p:sp>
        <p:nvSpPr>
          <p:cNvPr id="75" name="椭圆 7"/>
          <p:cNvSpPr>
            <a:spLocks noChangeAspect="1"/>
          </p:cNvSpPr>
          <p:nvPr/>
        </p:nvSpPr>
        <p:spPr>
          <a:xfrm>
            <a:off x="6939559" y="4654032"/>
            <a:ext cx="864000" cy="86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📖</a:t>
            </a:r>
            <a:endParaRPr/>
          </a:p>
        </p:txBody>
      </p:sp>
      <p:sp>
        <p:nvSpPr>
          <p:cNvPr id="76" name="椭圆 8"/>
          <p:cNvSpPr>
            <a:spLocks noChangeAspect="1"/>
          </p:cNvSpPr>
          <p:nvPr/>
        </p:nvSpPr>
        <p:spPr>
          <a:xfrm>
            <a:off x="10420189" y="4651332"/>
            <a:ext cx="864000" cy="86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⌛️</a:t>
            </a:r>
            <a:endParaRPr/>
          </a:p>
        </p:txBody>
      </p:sp>
      <p:sp>
        <p:nvSpPr>
          <p:cNvPr id="77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0681374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个体化治疗与精准医疗在抗肿瘤药物研究中的应用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0871205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抗肿瘤药物研究的跨学科合作与创新</a:t>
            </a:r>
            <a:endParaRPr lang="en-US" altLang="zh-CN" sz="2800" b="1" dirty="0">
              <a:latin typeface="+mj-ea"/>
              <a:ea typeface="+mj-ea"/>
            </a:endParaRPr>
          </a:p>
        </p:txBody>
      </p:sp>
      <p:grpSp>
        <p:nvGrpSpPr>
          <p:cNvPr id="80" name="组合 79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660399" y="2074672"/>
            <a:ext cx="10871202" cy="4536540"/>
            <a:chOff x="660399" y="2074672"/>
            <a:chExt cx="10871202" cy="4536540"/>
          </a:xfrm>
        </p:grpSpPr>
        <p:grpSp>
          <p:nvGrpSpPr>
            <p:cNvPr id="81" name="组合 80"/>
            <p:cNvGrpSpPr/>
            <p:nvPr/>
          </p:nvGrpSpPr>
          <p:grpSpPr>
            <a:xfrm>
              <a:off x="660399" y="2074672"/>
              <a:ext cx="5100082" cy="4536540"/>
              <a:chOff x="660399" y="2074672"/>
              <a:chExt cx="5100082" cy="4536540"/>
            </a:xfrm>
          </p:grpSpPr>
          <p:sp>
            <p:nvSpPr>
              <p:cNvPr id="82" name="Tencent"/>
              <p:cNvSpPr/>
              <p:nvPr/>
            </p:nvSpPr>
            <p:spPr>
              <a:xfrm>
                <a:off x="660399" y="2074672"/>
                <a:ext cx="5100082" cy="4536540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3" name="Tencent" descr="{&quot;isTemplate&quot;:true,&quot;type&quot;:&quot;title&quot;,&quot;canOmit&quot;:false,&quot;range&quot;:0}"/>
              <p:cNvSpPr txBox="1"/>
              <p:nvPr/>
            </p:nvSpPr>
            <p:spPr>
              <a:xfrm>
                <a:off x="803410" y="5027498"/>
                <a:ext cx="4813300" cy="39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跨学科合作</a:t>
                </a:r>
                <a:endParaRPr lang="en-US" altLang="zh-CN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4" name="Tencent" descr="{&quot;isTemplate&quot;:true,&quot;type&quot;:&quot;content&quot;,&quot;canOmit&quot;:true,&quot;range&quot;:0}"/>
              <p:cNvSpPr txBox="1"/>
              <p:nvPr/>
            </p:nvSpPr>
            <p:spPr>
              <a:xfrm>
                <a:off x="803410" y="5390146"/>
                <a:ext cx="4809943" cy="1078052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生物学与医学：如分子生物学、细胞生物学与临床肿瘤学的合作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工程学与医学：如生物医学工程、纳米技术与抗肿瘤药物研究的合作</a:t>
                </a:r>
                <a:endParaRPr/>
              </a:p>
            </p:txBody>
          </p:sp>
          <p:pic>
            <p:nvPicPr>
              <p:cNvPr id="85" name="图片 11" descr="{&quot;isTemplate&quot;:true,&quot;type&quot;:&quot;image&quot;,&quot;canOmit&quot;:false}"/>
              <p:cNvPicPr>
                <a:picLocks noChangeAspect="1"/>
              </p:cNvPicPr>
              <p:nvPr/>
            </p:nvPicPr>
            <p:blipFill>
              <a:blip r:embed="rId3"/>
              <a:srcRect t="21" b="21"/>
              <a:stretch>
                <a:fillRect/>
              </a:stretch>
            </p:blipFill>
            <p:spPr>
              <a:xfrm>
                <a:off x="803410" y="2212783"/>
                <a:ext cx="4809943" cy="2704406"/>
              </a:xfrm>
              <a:prstGeom prst="rect">
                <a:avLst/>
              </a:prstGeom>
              <a:noFill/>
              <a:ln w="0"/>
            </p:spPr>
          </p:pic>
        </p:grpSp>
        <p:grpSp>
          <p:nvGrpSpPr>
            <p:cNvPr id="86" name="组合 85"/>
            <p:cNvGrpSpPr/>
            <p:nvPr/>
          </p:nvGrpSpPr>
          <p:grpSpPr>
            <a:xfrm>
              <a:off x="6431519" y="2074672"/>
              <a:ext cx="5100082" cy="4536540"/>
              <a:chOff x="660399" y="2074672"/>
              <a:chExt cx="5100082" cy="4536540"/>
            </a:xfrm>
          </p:grpSpPr>
          <p:sp>
            <p:nvSpPr>
              <p:cNvPr id="87" name="Tencent"/>
              <p:cNvSpPr/>
              <p:nvPr/>
            </p:nvSpPr>
            <p:spPr>
              <a:xfrm>
                <a:off x="660399" y="2074672"/>
                <a:ext cx="5100082" cy="4536540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8" name="Tencent" descr="{&quot;isTemplate&quot;:true,&quot;type&quot;:&quot;title&quot;,&quot;canOmit&quot;:false,&quot;range&quot;:0}"/>
              <p:cNvSpPr txBox="1"/>
              <p:nvPr/>
            </p:nvSpPr>
            <p:spPr>
              <a:xfrm>
                <a:off x="803410" y="5027498"/>
                <a:ext cx="4813300" cy="39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创新模式</a:t>
                </a:r>
                <a:endParaRPr lang="en-US" altLang="zh-CN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9" name="Tencent" descr="{&quot;isTemplate&quot;:true,&quot;type&quot;:&quot;content&quot;,&quot;canOmit&quot;:true,&quot;range&quot;:0}"/>
              <p:cNvSpPr txBox="1"/>
              <p:nvPr/>
            </p:nvSpPr>
            <p:spPr>
              <a:xfrm>
                <a:off x="803410" y="5390146"/>
                <a:ext cx="4809943" cy="1078052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产学研结合：如企业、高校和研究机构的合作，加速成果转化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技术创新：如新型药物筛选技术、基因编辑技术的应用，提高药物研发效率</a:t>
                </a:r>
                <a:endParaRPr/>
              </a:p>
            </p:txBody>
          </p:sp>
          <p:pic>
            <p:nvPicPr>
              <p:cNvPr id="90" name="图片 11" descr="{&quot;isTemplate&quot;:true,&quot;type&quot;:&quot;image&quot;,&quot;canOmit&quot;:false}"/>
              <p:cNvPicPr>
                <a:picLocks noChangeAspect="1"/>
              </p:cNvPicPr>
              <p:nvPr/>
            </p:nvPicPr>
            <p:blipFill>
              <a:blip r:embed="rId4"/>
              <a:srcRect t="21" b="21"/>
              <a:stretch>
                <a:fillRect/>
              </a:stretch>
            </p:blipFill>
            <p:spPr>
              <a:xfrm>
                <a:off x="803410" y="2212783"/>
                <a:ext cx="4809943" cy="2704406"/>
              </a:xfrm>
              <a:prstGeom prst="rect">
                <a:avLst/>
              </a:prstGeom>
              <a:noFill/>
              <a:ln w="0"/>
            </p:spPr>
          </p:pic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0871205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抗肿瘤药物研究的政策支持与市场前景</a:t>
            </a:r>
            <a:endParaRPr lang="en-US" altLang="zh-CN" sz="2800" b="1" dirty="0">
              <a:latin typeface="+mj-ea"/>
              <a:ea typeface="+mj-ea"/>
            </a:endParaRPr>
          </a:p>
        </p:txBody>
      </p:sp>
      <p:grpSp>
        <p:nvGrpSpPr>
          <p:cNvPr id="93" name="组合 92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660399" y="2074672"/>
            <a:ext cx="10871202" cy="4536540"/>
            <a:chOff x="660399" y="2074672"/>
            <a:chExt cx="10871202" cy="4536540"/>
          </a:xfrm>
        </p:grpSpPr>
        <p:grpSp>
          <p:nvGrpSpPr>
            <p:cNvPr id="94" name="组合 93"/>
            <p:cNvGrpSpPr/>
            <p:nvPr/>
          </p:nvGrpSpPr>
          <p:grpSpPr>
            <a:xfrm>
              <a:off x="660399" y="2074672"/>
              <a:ext cx="5100082" cy="4536540"/>
              <a:chOff x="660399" y="2074672"/>
              <a:chExt cx="5100082" cy="4536540"/>
            </a:xfrm>
          </p:grpSpPr>
          <p:sp>
            <p:nvSpPr>
              <p:cNvPr id="95" name="Tencent"/>
              <p:cNvSpPr/>
              <p:nvPr/>
            </p:nvSpPr>
            <p:spPr>
              <a:xfrm>
                <a:off x="660399" y="2074672"/>
                <a:ext cx="5100082" cy="4536540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6" name="Tencent" descr="{&quot;isTemplate&quot;:true,&quot;type&quot;:&quot;title&quot;,&quot;canOmit&quot;:false,&quot;range&quot;:0}"/>
              <p:cNvSpPr txBox="1"/>
              <p:nvPr/>
            </p:nvSpPr>
            <p:spPr>
              <a:xfrm>
                <a:off x="803410" y="5027498"/>
                <a:ext cx="4813300" cy="39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政策支持</a:t>
                </a:r>
                <a:endParaRPr lang="en-US" altLang="zh-CN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97" name="Tencent" descr="{&quot;isTemplate&quot;:true,&quot;type&quot;:&quot;content&quot;,&quot;canOmit&quot;:true,&quot;range&quot;:0}"/>
              <p:cNvSpPr txBox="1"/>
              <p:nvPr/>
            </p:nvSpPr>
            <p:spPr>
              <a:xfrm>
                <a:off x="803410" y="5390146"/>
                <a:ext cx="4809943" cy="1078052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国家科技计划：如“863计划”、“973计划”等对抗肿瘤药物研究的支持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产业园区政策：如生物医药产业园区的建设，促进抗肿瘤药物产业的发展</a:t>
                </a:r>
                <a:endParaRPr/>
              </a:p>
            </p:txBody>
          </p:sp>
          <p:pic>
            <p:nvPicPr>
              <p:cNvPr id="98" name="图片 11" descr="{&quot;isTemplate&quot;:true,&quot;type&quot;:&quot;image&quot;,&quot;canOmit&quot;:false}"/>
              <p:cNvPicPr>
                <a:picLocks noChangeAspect="1"/>
              </p:cNvPicPr>
              <p:nvPr/>
            </p:nvPicPr>
            <p:blipFill>
              <a:blip r:embed="rId3"/>
              <a:srcRect t="21" b="21"/>
              <a:stretch>
                <a:fillRect/>
              </a:stretch>
            </p:blipFill>
            <p:spPr>
              <a:xfrm>
                <a:off x="803410" y="2212783"/>
                <a:ext cx="4809943" cy="2704406"/>
              </a:xfrm>
              <a:prstGeom prst="rect">
                <a:avLst/>
              </a:prstGeom>
              <a:noFill/>
              <a:ln w="0"/>
            </p:spPr>
          </p:pic>
        </p:grpSp>
        <p:grpSp>
          <p:nvGrpSpPr>
            <p:cNvPr id="99" name="组合 98"/>
            <p:cNvGrpSpPr/>
            <p:nvPr/>
          </p:nvGrpSpPr>
          <p:grpSpPr>
            <a:xfrm>
              <a:off x="6431519" y="2074672"/>
              <a:ext cx="5100082" cy="4536540"/>
              <a:chOff x="660399" y="2074672"/>
              <a:chExt cx="5100082" cy="4536540"/>
            </a:xfrm>
          </p:grpSpPr>
          <p:sp>
            <p:nvSpPr>
              <p:cNvPr id="100" name="Tencent"/>
              <p:cNvSpPr/>
              <p:nvPr/>
            </p:nvSpPr>
            <p:spPr>
              <a:xfrm>
                <a:off x="660399" y="2074672"/>
                <a:ext cx="5100082" cy="4536540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1" name="Tencent" descr="{&quot;isTemplate&quot;:true,&quot;type&quot;:&quot;title&quot;,&quot;canOmit&quot;:false,&quot;range&quot;:0}"/>
              <p:cNvSpPr txBox="1"/>
              <p:nvPr/>
            </p:nvSpPr>
            <p:spPr>
              <a:xfrm>
                <a:off x="803410" y="5027498"/>
                <a:ext cx="4813300" cy="393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市场前景</a:t>
                </a:r>
                <a:endParaRPr lang="en-US" altLang="zh-CN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02" name="Tencent" descr="{&quot;isTemplate&quot;:true,&quot;type&quot;:&quot;content&quot;,&quot;canOmit&quot;:true,&quot;range&quot;:0}"/>
              <p:cNvSpPr txBox="1"/>
              <p:nvPr/>
            </p:nvSpPr>
            <p:spPr>
              <a:xfrm>
                <a:off x="803410" y="5390146"/>
                <a:ext cx="4809943" cy="1078052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抗肿瘤药物市场规模：全球抗肿瘤药物市场规模持续增长，预计2025年将达到2000亿美元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创新药物市场：随着新药研发加速，创新药物市场将迎来更多抗肿瘤药物，满足患者需求</a:t>
                </a:r>
                <a:endParaRPr/>
              </a:p>
            </p:txBody>
          </p:sp>
          <p:pic>
            <p:nvPicPr>
              <p:cNvPr id="103" name="图片 11" descr="{&quot;isTemplate&quot;:true,&quot;type&quot;:&quot;image&quot;,&quot;canOmit&quot;:false}"/>
              <p:cNvPicPr>
                <a:picLocks noChangeAspect="1"/>
              </p:cNvPicPr>
              <p:nvPr/>
            </p:nvPicPr>
            <p:blipFill>
              <a:blip r:embed="rId4"/>
              <a:srcRect t="21" b="21"/>
              <a:stretch>
                <a:fillRect/>
              </a:stretch>
            </p:blipFill>
            <p:spPr>
              <a:xfrm>
                <a:off x="803410" y="2212783"/>
                <a:ext cx="4809943" cy="2704406"/>
              </a:xfrm>
              <a:prstGeom prst="rect">
                <a:avLst/>
              </a:prstGeom>
              <a:noFill/>
              <a:ln w="0"/>
            </p:spPr>
          </p:pic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4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占位符 20"/>
          <p:cNvSpPr txBox="1"/>
          <p:nvPr/>
        </p:nvSpPr>
        <p:spPr>
          <a:xfrm>
            <a:off x="392698" y="580667"/>
            <a:ext cx="1758815" cy="336695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spc="3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pc="80" dirty="0">
                <a:effectLst/>
                <a:latin typeface="+mj-ea"/>
                <a:ea typeface="+mj-ea"/>
              </a:rPr>
              <a:t>CREATE TOGETHER</a:t>
            </a:r>
            <a:endParaRPr kumimoji="1" lang="en-US" altLang="zh-CN" spc="80" dirty="0">
              <a:latin typeface="+mj-ea"/>
              <a:ea typeface="+mj-ea"/>
            </a:endParaRPr>
          </a:p>
        </p:txBody>
      </p:sp>
      <p:sp>
        <p:nvSpPr>
          <p:cNvPr id="106" name="文本占位符 20"/>
          <p:cNvSpPr txBox="1"/>
          <p:nvPr/>
        </p:nvSpPr>
        <p:spPr>
          <a:xfrm>
            <a:off x="11614572" y="6131138"/>
            <a:ext cx="184730" cy="336695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spc="3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en-US" altLang="zh-CN" spc="80" dirty="0">
              <a:solidFill>
                <a:schemeClr val="bg1"/>
              </a:solidFill>
            </a:endParaRPr>
          </a:p>
        </p:txBody>
      </p:sp>
      <p:cxnSp>
        <p:nvCxnSpPr>
          <p:cNvPr id="107" name="Tencent"/>
          <p:cNvCxnSpPr/>
          <p:nvPr/>
        </p:nvCxnSpPr>
        <p:spPr>
          <a:xfrm>
            <a:off x="443999" y="402867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标题 1"/>
          <p:cNvSpPr txBox="1"/>
          <p:nvPr/>
        </p:nvSpPr>
        <p:spPr>
          <a:xfrm>
            <a:off x="391695" y="5544503"/>
            <a:ext cx="3416320" cy="92333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3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/>
              <a:t>谢谢观看</a:t>
            </a:r>
            <a:endParaRPr/>
          </a:p>
        </p:txBody>
      </p:sp>
      <p:sp>
        <p:nvSpPr>
          <p:cNvPr id="109" name="文本占位符 3"/>
          <p:cNvSpPr txBox="1"/>
          <p:nvPr/>
        </p:nvSpPr>
        <p:spPr>
          <a:xfrm>
            <a:off x="391695" y="5190171"/>
            <a:ext cx="3246081" cy="34163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spc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THANK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YOU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WATCHING</a:t>
            </a:r>
            <a:endParaRPr kumimoji="1" lang="zh-CN" alt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2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 1" descr="{&quot;isTemplate&quot;:true,&quot;type&quot;:&quot;title&quot;,&quot;canOmit&quot;:false,&quot;range&quot;:0}"/>
          <p:cNvSpPr txBox="1"/>
          <p:nvPr/>
        </p:nvSpPr>
        <p:spPr>
          <a:xfrm>
            <a:off x="384898" y="5184101"/>
            <a:ext cx="11241408" cy="914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3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/>
              <a:t>抗肿瘤药物研究现状及挑战</a:t>
            </a:r>
            <a:endParaRPr/>
          </a:p>
        </p:txBody>
      </p:sp>
      <p:sp>
        <p:nvSpPr>
          <p:cNvPr id="112" name="标题 1"/>
          <p:cNvSpPr txBox="1"/>
          <p:nvPr/>
        </p:nvSpPr>
        <p:spPr>
          <a:xfrm>
            <a:off x="384898" y="4390341"/>
            <a:ext cx="982961" cy="75713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3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kumimoji="1" lang="zh-CN" alt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0" descr="{&quot;isTemplate&quot;:true,&quot;type&quot;:&quot;image&quot;,&quot;canOmit&quot;:false,&quot;range&quot;:0}"/>
          <p:cNvPicPr>
            <a:picLocks noChangeAspect="1"/>
          </p:cNvPicPr>
          <p:nvPr/>
        </p:nvPicPr>
        <p:blipFill>
          <a:blip r:embed="rId3"/>
          <a:srcRect l="21875" r="21875"/>
          <a:stretch>
            <a:fillRect/>
          </a:stretch>
        </p:blipFill>
        <p:spPr>
          <a:xfrm>
            <a:off x="869006" y="1293634"/>
            <a:ext cx="4563024" cy="4563025"/>
          </a:xfrm>
          <a:prstGeom prst="diamond">
            <a:avLst/>
          </a:prstGeom>
        </p:spPr>
      </p:pic>
      <p:grpSp>
        <p:nvGrpSpPr>
          <p:cNvPr id="115" name="Group 400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5982796" y="1468163"/>
            <a:ext cx="5783287" cy="4912094"/>
            <a:chOff x="5982796" y="1468163"/>
            <a:chExt cx="5783287" cy="4912094"/>
          </a:xfrm>
        </p:grpSpPr>
        <p:grpSp>
          <p:nvGrpSpPr>
            <p:cNvPr id="116" name="Group 2"/>
            <p:cNvGrpSpPr/>
            <p:nvPr/>
          </p:nvGrpSpPr>
          <p:grpSpPr>
            <a:xfrm>
              <a:off x="5982796" y="3116804"/>
              <a:ext cx="5783287" cy="1610798"/>
              <a:chOff x="5982796" y="3116804"/>
              <a:chExt cx="5783287" cy="1610798"/>
            </a:xfrm>
          </p:grpSpPr>
          <p:sp>
            <p:nvSpPr>
              <p:cNvPr id="117" name="TextBox 3" descr="{&quot;isTemplate&quot;:true,&quot;type&quot;:&quot;title&quot;,&quot;canOmit&quot;:false,&quot;range&quot;:0}"/>
              <p:cNvSpPr txBox="1"/>
              <p:nvPr/>
            </p:nvSpPr>
            <p:spPr>
              <a:xfrm>
                <a:off x="5982796" y="3116804"/>
                <a:ext cx="5629563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化疗药物</a:t>
                </a:r>
                <a:endParaRPr/>
              </a:p>
            </p:txBody>
          </p:sp>
          <p:sp>
            <p:nvSpPr>
              <p:cNvPr id="118" name="TextBox 4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5982796" y="3575147"/>
                <a:ext cx="5783287" cy="1152455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细胞毒性药物：如烷化剂、抗代谢药、植物碱类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微管抑制剂：如紫杉醇、长春瑞滨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拓扑异构酶抑制剂：如伊立替康、托泊替康</a:t>
                </a:r>
                <a:endParaRPr/>
              </a:p>
            </p:txBody>
          </p:sp>
        </p:grpSp>
        <p:grpSp>
          <p:nvGrpSpPr>
            <p:cNvPr id="119" name="Group 5"/>
            <p:cNvGrpSpPr/>
            <p:nvPr/>
          </p:nvGrpSpPr>
          <p:grpSpPr>
            <a:xfrm>
              <a:off x="5982796" y="4769459"/>
              <a:ext cx="5783287" cy="1610798"/>
              <a:chOff x="5982796" y="4769459"/>
              <a:chExt cx="5783287" cy="1610798"/>
            </a:xfrm>
          </p:grpSpPr>
          <p:sp>
            <p:nvSpPr>
              <p:cNvPr id="120" name="TextBox 6" descr="{&quot;isTemplate&quot;:true,&quot;type&quot;:&quot;title&quot;,&quot;canOmit&quot;:false,&quot;range&quot;:0}"/>
              <p:cNvSpPr txBox="1"/>
              <p:nvPr/>
            </p:nvSpPr>
            <p:spPr>
              <a:xfrm>
                <a:off x="5982796" y="4769459"/>
                <a:ext cx="5629563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靶向治疗药物</a:t>
                </a:r>
                <a:endParaRPr/>
              </a:p>
            </p:txBody>
          </p:sp>
          <p:sp>
            <p:nvSpPr>
              <p:cNvPr id="121" name="TextBox 7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5982796" y="5227802"/>
                <a:ext cx="5783287" cy="1152455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单克隆抗体：如利妥昔单抗、曲妥珠单抗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小分子酪氨酸激酶抑制剂：如吉非替尼、伊马替尼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信号通路抑制剂：如贝伐珠单抗、西妥昔单抗</a:t>
                </a:r>
                <a:endParaRPr/>
              </a:p>
            </p:txBody>
          </p:sp>
        </p:grpSp>
        <p:grpSp>
          <p:nvGrpSpPr>
            <p:cNvPr id="122" name="Group 407"/>
            <p:cNvGrpSpPr/>
            <p:nvPr/>
          </p:nvGrpSpPr>
          <p:grpSpPr>
            <a:xfrm>
              <a:off x="5982796" y="1468163"/>
              <a:ext cx="5700871" cy="1610798"/>
              <a:chOff x="5982796" y="1468163"/>
              <a:chExt cx="5700871" cy="1610798"/>
            </a:xfrm>
          </p:grpSpPr>
          <p:sp>
            <p:nvSpPr>
              <p:cNvPr id="123" name="TextBox 8" descr="{&quot;isTemplate&quot;:true,&quot;type&quot;:&quot;title&quot;,&quot;canOmit&quot;:false,&quot;range&quot;:0}"/>
              <p:cNvSpPr txBox="1"/>
              <p:nvPr/>
            </p:nvSpPr>
            <p:spPr>
              <a:xfrm>
                <a:off x="5982796" y="1468163"/>
                <a:ext cx="5629563" cy="3492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77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免疫治疗药物</a:t>
                </a:r>
                <a:endParaRPr/>
              </a:p>
            </p:txBody>
          </p:sp>
          <p:sp>
            <p:nvSpPr>
              <p:cNvPr id="124" name="TextBox 9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5982796" y="1926506"/>
                <a:ext cx="5700871" cy="1152455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免疫检查点抑制剂：如PD-1/PD-L1抑制剂、CTLA-4抑制剂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细胞治疗：如CAR-T细胞治疗、NK细胞治疗</a:t>
                </a:r>
                <a:endParaRPr/>
              </a:p>
            </p:txBody>
          </p:sp>
        </p:grpSp>
      </p:grpSp>
      <p:sp>
        <p:nvSpPr>
          <p:cNvPr id="125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0681374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现有抗肿瘤药物种类及作用机制概述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759823" y="1410892"/>
            <a:ext cx="8485781" cy="5021403"/>
            <a:chOff x="4252323" y="1207692"/>
            <a:chExt cx="8485781" cy="5021403"/>
          </a:xfrm>
        </p:grpSpPr>
        <p:grpSp>
          <p:nvGrpSpPr>
            <p:cNvPr id="128" name="组合 127"/>
            <p:cNvGrpSpPr/>
            <p:nvPr/>
          </p:nvGrpSpPr>
          <p:grpSpPr>
            <a:xfrm>
              <a:off x="4252327" y="1207692"/>
              <a:ext cx="8485777" cy="1440001"/>
              <a:chOff x="4252327" y="1207692"/>
              <a:chExt cx="8485777" cy="1440001"/>
            </a:xfrm>
          </p:grpSpPr>
          <p:sp>
            <p:nvSpPr>
              <p:cNvPr id="129" name="Tencent"/>
              <p:cNvSpPr/>
              <p:nvPr/>
            </p:nvSpPr>
            <p:spPr>
              <a:xfrm>
                <a:off x="4252327" y="1207693"/>
                <a:ext cx="8485777" cy="1440000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0" name="Tencent" descr="{&quot;isTemplate&quot;:true,&quot;type&quot;:&quot;title&quot;,&quot;canOmit&quot;:false,&quot;range&quot;:0}"/>
              <p:cNvSpPr txBox="1"/>
              <p:nvPr/>
            </p:nvSpPr>
            <p:spPr>
              <a:xfrm>
                <a:off x="5908362" y="1422619"/>
                <a:ext cx="6676940" cy="3937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药物靶点选择及验证</a:t>
                </a:r>
                <a:endParaRPr lang="en-US" altLang="zh-CN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1" name="Tencent" descr="{&quot;isTemplate&quot;:true,&quot;type&quot;:&quot;content&quot;,&quot;canOmit&quot;:true,&quot;range&quot;:0}"/>
              <p:cNvSpPr txBox="1"/>
              <p:nvPr/>
            </p:nvSpPr>
            <p:spPr>
              <a:xfrm>
                <a:off x="5908361" y="1880610"/>
                <a:ext cx="6702745" cy="767082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靶点选择：需考虑肿瘤发生、发展和转移的多个环节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靶点验证：需进行大量实验和临床研究验证靶点的有效性和安全性</a:t>
                </a:r>
                <a:endParaRPr/>
              </a:p>
            </p:txBody>
          </p:sp>
          <p:pic>
            <p:nvPicPr>
              <p:cNvPr id="132" name="图片 11" descr="{&quot;isTemplate&quot;:true,&quot;type&quot;:&quot;image&quot;,&quot;canOmit&quot;:false}"/>
              <p:cNvPicPr>
                <a:picLocks noChangeAspect="1"/>
              </p:cNvPicPr>
              <p:nvPr/>
            </p:nvPicPr>
            <p:blipFill>
              <a:blip r:embed="rId3"/>
              <a:srcRect l="21874" r="21874"/>
              <a:stretch>
                <a:fillRect/>
              </a:stretch>
            </p:blipFill>
            <p:spPr>
              <a:xfrm>
                <a:off x="4252327" y="1207692"/>
                <a:ext cx="1440000" cy="1439999"/>
              </a:xfrm>
              <a:prstGeom prst="rect">
                <a:avLst/>
              </a:prstGeom>
            </p:spPr>
          </p:pic>
        </p:grpSp>
        <p:grpSp>
          <p:nvGrpSpPr>
            <p:cNvPr id="133" name="组合 132"/>
            <p:cNvGrpSpPr/>
            <p:nvPr/>
          </p:nvGrpSpPr>
          <p:grpSpPr>
            <a:xfrm>
              <a:off x="4252325" y="2998393"/>
              <a:ext cx="8485779" cy="1440000"/>
              <a:chOff x="4252325" y="2998393"/>
              <a:chExt cx="8485779" cy="1440000"/>
            </a:xfrm>
          </p:grpSpPr>
          <p:sp>
            <p:nvSpPr>
              <p:cNvPr id="134" name="Tencent"/>
              <p:cNvSpPr/>
              <p:nvPr/>
            </p:nvSpPr>
            <p:spPr>
              <a:xfrm>
                <a:off x="4252326" y="2998393"/>
                <a:ext cx="8485778" cy="1440000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5" name="Tencent" descr="{&quot;isTemplate&quot;:true,&quot;type&quot;:&quot;title&quot;,&quot;canOmit&quot;:false,&quot;range&quot;:0}"/>
              <p:cNvSpPr txBox="1"/>
              <p:nvPr/>
            </p:nvSpPr>
            <p:spPr>
              <a:xfrm>
                <a:off x="5908361" y="3213319"/>
                <a:ext cx="6689640" cy="3937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药物筛选及优化</a:t>
                </a:r>
                <a:endParaRPr lang="en-US" altLang="zh-CN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36" name="Tencent" descr="{&quot;isTemplate&quot;:true,&quot;type&quot;:&quot;content&quot;,&quot;canOmit&quot;:true,&quot;range&quot;:0}"/>
              <p:cNvSpPr txBox="1"/>
              <p:nvPr/>
            </p:nvSpPr>
            <p:spPr>
              <a:xfrm>
                <a:off x="5908360" y="3671310"/>
                <a:ext cx="6702745" cy="767082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药物库筛选：需构建大容量、多样性强的药物库进行筛选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优化药物活性：需提高药物的亲和力和选择性，降低毒副作用</a:t>
                </a:r>
                <a:endParaRPr/>
              </a:p>
            </p:txBody>
          </p:sp>
          <p:pic>
            <p:nvPicPr>
              <p:cNvPr id="137" name="图片 5" descr="{&quot;isTemplate&quot;:true,&quot;type&quot;:&quot;image&quot;,&quot;canOmit&quot;:false}"/>
              <p:cNvPicPr>
                <a:picLocks noChangeAspect="1"/>
              </p:cNvPicPr>
              <p:nvPr/>
            </p:nvPicPr>
            <p:blipFill>
              <a:blip r:embed="rId4"/>
              <a:srcRect l="21874" r="21874"/>
              <a:stretch>
                <a:fillRect/>
              </a:stretch>
            </p:blipFill>
            <p:spPr>
              <a:xfrm>
                <a:off x="4252325" y="2998394"/>
                <a:ext cx="1440000" cy="1439999"/>
              </a:xfrm>
              <a:prstGeom prst="rect">
                <a:avLst/>
              </a:prstGeom>
            </p:spPr>
          </p:pic>
        </p:grpSp>
        <p:grpSp>
          <p:nvGrpSpPr>
            <p:cNvPr id="138" name="组合 137"/>
            <p:cNvGrpSpPr/>
            <p:nvPr/>
          </p:nvGrpSpPr>
          <p:grpSpPr>
            <a:xfrm>
              <a:off x="4252323" y="4789093"/>
              <a:ext cx="8485781" cy="1440002"/>
              <a:chOff x="4252323" y="4789093"/>
              <a:chExt cx="8485781" cy="1440002"/>
            </a:xfrm>
          </p:grpSpPr>
          <p:sp>
            <p:nvSpPr>
              <p:cNvPr id="139" name="Tencent"/>
              <p:cNvSpPr/>
              <p:nvPr/>
            </p:nvSpPr>
            <p:spPr>
              <a:xfrm>
                <a:off x="4252325" y="4789093"/>
                <a:ext cx="8485779" cy="1440000"/>
              </a:xfrm>
              <a:prstGeom prst="rect">
                <a:avLst/>
              </a:prstGeom>
              <a:solidFill>
                <a:schemeClr val="accent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0" name="Tencent" descr="{&quot;isTemplate&quot;:true,&quot;type&quot;:&quot;title&quot;,&quot;canOmit&quot;:false,&quot;range&quot;:0}"/>
              <p:cNvSpPr txBox="1"/>
              <p:nvPr/>
            </p:nvSpPr>
            <p:spPr>
              <a:xfrm>
                <a:off x="5908360" y="5004019"/>
                <a:ext cx="6676940" cy="3937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2000" b="1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药物耐药性问题</a:t>
                </a:r>
                <a:endParaRPr lang="en-US" altLang="zh-CN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41" name="Tencent" descr="{&quot;isTemplate&quot;:true,&quot;type&quot;:&quot;content&quot;,&quot;canOmit&quot;:true,&quot;range&quot;:0}"/>
              <p:cNvSpPr txBox="1"/>
              <p:nvPr/>
            </p:nvSpPr>
            <p:spPr>
              <a:xfrm>
                <a:off x="5908359" y="5462010"/>
                <a:ext cx="6702745" cy="76708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肿瘤细胞耐药性：需研究耐药机制，开发克服耐药性的策略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个体差异：需关注患者基因型、表观遗传学等因素对药物反应的影响</a:t>
                </a:r>
                <a:endParaRPr/>
              </a:p>
            </p:txBody>
          </p:sp>
          <p:pic>
            <p:nvPicPr>
              <p:cNvPr id="142" name="图片 6" descr="{&quot;isTemplate&quot;:true,&quot;type&quot;:&quot;image&quot;,&quot;canOmit&quot;:false}"/>
              <p:cNvPicPr>
                <a:picLocks noChangeAspect="1"/>
              </p:cNvPicPr>
              <p:nvPr/>
            </p:nvPicPr>
            <p:blipFill>
              <a:blip r:embed="rId5"/>
              <a:srcRect l="21874" r="21874"/>
              <a:stretch>
                <a:fillRect/>
              </a:stretch>
            </p:blipFill>
            <p:spPr>
              <a:xfrm>
                <a:off x="4252323" y="4789096"/>
                <a:ext cx="1440000" cy="1439999"/>
              </a:xfrm>
              <a:prstGeom prst="rect">
                <a:avLst/>
              </a:prstGeom>
            </p:spPr>
          </p:pic>
        </p:grpSp>
      </p:grpSp>
      <p:sp>
        <p:nvSpPr>
          <p:cNvPr id="143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0871207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抗肿瘤药物研发面临的挑战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0" descr="{&quot;isTemplate&quot;:true,&quot;type&quot;:&quot;image&quot;,&quot;canOmit&quot;:false,&quot;range&quot;:0}"/>
          <p:cNvPicPr>
            <a:picLocks noChangeAspect="1"/>
          </p:cNvPicPr>
          <p:nvPr/>
        </p:nvPicPr>
        <p:blipFill>
          <a:blip r:embed="rId3"/>
          <a:srcRect l="28906" r="28906"/>
          <a:stretch>
            <a:fillRect/>
          </a:stretch>
        </p:blipFill>
        <p:spPr>
          <a:xfrm>
            <a:off x="7803289" y="1299241"/>
            <a:ext cx="3679824" cy="4906431"/>
          </a:xfrm>
          <a:prstGeom prst="rect">
            <a:avLst/>
          </a:prstGeom>
        </p:spPr>
      </p:pic>
      <p:grpSp>
        <p:nvGrpSpPr>
          <p:cNvPr id="146" name="Group 590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689593" y="1414808"/>
            <a:ext cx="7078256" cy="4663306"/>
            <a:chOff x="689593" y="1414808"/>
            <a:chExt cx="7078256" cy="4663306"/>
          </a:xfrm>
        </p:grpSpPr>
        <p:grpSp>
          <p:nvGrpSpPr>
            <p:cNvPr id="147" name="Group 598"/>
            <p:cNvGrpSpPr/>
            <p:nvPr/>
          </p:nvGrpSpPr>
          <p:grpSpPr>
            <a:xfrm>
              <a:off x="763829" y="1414808"/>
              <a:ext cx="6972294" cy="2337649"/>
              <a:chOff x="763829" y="1414808"/>
              <a:chExt cx="6972294" cy="2337649"/>
            </a:xfrm>
          </p:grpSpPr>
          <p:sp>
            <p:nvSpPr>
              <p:cNvPr id="148" name="TextBox 2" descr="{&quot;isTemplate&quot;:true,&quot;type&quot;:&quot;title&quot;,&quot;canOmit&quot;:false,&quot;range&quot;:0}"/>
              <p:cNvSpPr txBox="1"/>
              <p:nvPr/>
            </p:nvSpPr>
            <p:spPr>
              <a:xfrm>
                <a:off x="763829" y="1414808"/>
                <a:ext cx="6737350" cy="774700"/>
              </a:xfrm>
              <a:prstGeom prst="rect">
                <a:avLst/>
              </a:prstGeom>
            </p:spPr>
            <p:txBody>
              <a:bodyPr vert="horz" wrap="square" lIns="123825" tIns="123825" rIns="57150" bIns="123825" rtlCol="0" anchor="t" anchorCtr="0">
                <a:spAutoFit/>
              </a:bodyPr>
              <a:lstStyle/>
              <a:p>
                <a:pPr>
                  <a:lnSpc>
                    <a:spcPct val="174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针对耐药性的解决方案</a:t>
                </a:r>
                <a:endParaRPr/>
              </a:p>
            </p:txBody>
          </p:sp>
          <p:sp>
            <p:nvSpPr>
              <p:cNvPr id="149" name="TextBox 3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763829" y="2093647"/>
                <a:ext cx="6737350" cy="1448954"/>
              </a:xfrm>
              <a:prstGeom prst="rect">
                <a:avLst/>
              </a:prstGeom>
            </p:spPr>
            <p:txBody>
              <a:bodyPr vert="horz" wrap="square" lIns="123825" tIns="123825" rIns="57150" bIns="123825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多靶点药物研发：针对肿瘤信号通路的多个节点进行干预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药物组合疗法：通过不同机制的药物组合，降低耐药性产生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个体化治疗：根据患者基因型和肿瘤特点，选择合适的药物和剂量</a:t>
                </a:r>
                <a:endParaRPr/>
              </a:p>
            </p:txBody>
          </p:sp>
          <p:sp>
            <p:nvSpPr>
              <p:cNvPr id="150" name="AutoShape 11"/>
              <p:cNvSpPr/>
              <p:nvPr/>
            </p:nvSpPr>
            <p:spPr>
              <a:xfrm>
                <a:off x="852680" y="3629459"/>
                <a:ext cx="701468" cy="122998"/>
              </a:xfrm>
              <a:prstGeom prst="rect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AutoShape 12"/>
              <p:cNvSpPr/>
              <p:nvPr/>
            </p:nvSpPr>
            <p:spPr>
              <a:xfrm>
                <a:off x="799768" y="3629459"/>
                <a:ext cx="122998" cy="122998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AutoShape 13"/>
              <p:cNvSpPr/>
              <p:nvPr/>
            </p:nvSpPr>
            <p:spPr>
              <a:xfrm>
                <a:off x="1482520" y="3629459"/>
                <a:ext cx="122998" cy="122998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53" name="Connector 14"/>
              <p:cNvCxnSpPr/>
              <p:nvPr/>
            </p:nvCxnSpPr>
            <p:spPr>
              <a:xfrm>
                <a:off x="1554148" y="3703689"/>
                <a:ext cx="6181975" cy="0"/>
              </a:xfrm>
              <a:prstGeom prst="line">
                <a:avLst/>
              </a:prstGeom>
              <a:ln w="14288">
                <a:solidFill>
                  <a:schemeClr val="accent1"/>
                </a:solidFill>
                <a:prstDash val="dash"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4" name="Group 591"/>
            <p:cNvGrpSpPr/>
            <p:nvPr/>
          </p:nvGrpSpPr>
          <p:grpSpPr>
            <a:xfrm>
              <a:off x="689593" y="3949139"/>
              <a:ext cx="7078256" cy="2128975"/>
              <a:chOff x="689593" y="3949139"/>
              <a:chExt cx="7078256" cy="2128975"/>
            </a:xfrm>
          </p:grpSpPr>
          <p:sp>
            <p:nvSpPr>
              <p:cNvPr id="155" name="TextBox 4" descr="{&quot;isTemplate&quot;:true,&quot;type&quot;:&quot;title&quot;,&quot;canOmit&quot;:false,&quot;range&quot;:0}"/>
              <p:cNvSpPr txBox="1"/>
              <p:nvPr/>
            </p:nvSpPr>
            <p:spPr>
              <a:xfrm>
                <a:off x="689593" y="3949139"/>
                <a:ext cx="6527800" cy="774700"/>
              </a:xfrm>
              <a:prstGeom prst="rect">
                <a:avLst/>
              </a:prstGeom>
            </p:spPr>
            <p:txBody>
              <a:bodyPr vert="horz" wrap="square" lIns="123825" tIns="123825" rIns="57150" bIns="123825" rtlCol="0" anchor="t" anchorCtr="0">
                <a:spAutoFit/>
              </a:bodyPr>
              <a:lstStyle/>
              <a:p>
                <a:pPr>
                  <a:lnSpc>
                    <a:spcPct val="174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针对副作用的解决方案</a:t>
                </a:r>
                <a:endParaRPr/>
              </a:p>
            </p:txBody>
          </p:sp>
          <p:sp>
            <p:nvSpPr>
              <p:cNvPr id="156" name="TextBox 5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689593" y="4645945"/>
                <a:ext cx="6813550" cy="1224021"/>
              </a:xfrm>
              <a:prstGeom prst="rect">
                <a:avLst/>
              </a:prstGeom>
            </p:spPr>
            <p:txBody>
              <a:bodyPr vert="horz" wrap="square" lIns="123825" tIns="123825" rIns="57150" bIns="123825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药物缓释技术：通过纳米载体、微球等技术实现药物缓释，降低副作用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药物靶向递送：通过靶向配体、纳米递送系统等实现药物靶向递送，提高疗效，降低副作用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药物联合应用：通过药物组合，降低单一药物的副作用</a:t>
                </a:r>
                <a:endParaRPr/>
              </a:p>
            </p:txBody>
          </p:sp>
          <p:sp>
            <p:nvSpPr>
              <p:cNvPr id="157" name="AutoShape 6"/>
              <p:cNvSpPr/>
              <p:nvPr/>
            </p:nvSpPr>
            <p:spPr>
              <a:xfrm>
                <a:off x="884406" y="5955116"/>
                <a:ext cx="701468" cy="122998"/>
              </a:xfrm>
              <a:prstGeom prst="rect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AutoShape 7"/>
              <p:cNvSpPr/>
              <p:nvPr/>
            </p:nvSpPr>
            <p:spPr>
              <a:xfrm>
                <a:off x="831494" y="5955116"/>
                <a:ext cx="122998" cy="122998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AutoShape 8"/>
              <p:cNvSpPr/>
              <p:nvPr/>
            </p:nvSpPr>
            <p:spPr>
              <a:xfrm>
                <a:off x="1514246" y="5955116"/>
                <a:ext cx="122998" cy="122998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60" name="Connector 9"/>
              <p:cNvCxnSpPr/>
              <p:nvPr/>
            </p:nvCxnSpPr>
            <p:spPr>
              <a:xfrm>
                <a:off x="1585874" y="6029346"/>
                <a:ext cx="6181975" cy="0"/>
              </a:xfrm>
              <a:prstGeom prst="line">
                <a:avLst/>
              </a:prstGeom>
              <a:ln w="14288">
                <a:solidFill>
                  <a:schemeClr val="accent1"/>
                </a:solidFill>
                <a:prstDash val="dash"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1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0681374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针对耐药性和副作用的解决方案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2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 1" descr="{&quot;isTemplate&quot;:true,&quot;type&quot;:&quot;title&quot;,&quot;canOmit&quot;:false,&quot;range&quot;:0}"/>
          <p:cNvSpPr txBox="1"/>
          <p:nvPr/>
        </p:nvSpPr>
        <p:spPr>
          <a:xfrm>
            <a:off x="384898" y="5184101"/>
            <a:ext cx="11241408" cy="914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3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zh-CN" altLang="en-US" dirty="0"/>
              <a:t>新型抗肿瘤药物研究进展</a:t>
            </a:r>
            <a:endParaRPr/>
          </a:p>
        </p:txBody>
      </p:sp>
      <p:sp>
        <p:nvSpPr>
          <p:cNvPr id="164" name="标题 1"/>
          <p:cNvSpPr txBox="1"/>
          <p:nvPr/>
        </p:nvSpPr>
        <p:spPr>
          <a:xfrm>
            <a:off x="384898" y="4390341"/>
            <a:ext cx="982961" cy="757130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 spc="30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kumimoji="1"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kumimoji="1" lang="zh-CN" altLang="en-US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5" descr="{&quot;isTemplate&quot;:true,&quot;type&quot;:&quot;image&quot;,&quot;canOmit&quot;:false,&quot;range&quot;:0}"/>
          <p:cNvPicPr>
            <a:picLocks noChangeAspect="1"/>
          </p:cNvPicPr>
          <p:nvPr/>
        </p:nvPicPr>
        <p:blipFill>
          <a:blip r:embed="rId3"/>
          <a:srcRect l="21874" r="21874"/>
          <a:stretch>
            <a:fillRect/>
          </a:stretch>
        </p:blipFill>
        <p:spPr>
          <a:xfrm>
            <a:off x="6096000" y="1153983"/>
            <a:ext cx="5194483" cy="5194482"/>
          </a:xfrm>
          <a:prstGeom prst="ellipse">
            <a:avLst/>
          </a:prstGeom>
        </p:spPr>
      </p:pic>
      <p:grpSp>
        <p:nvGrpSpPr>
          <p:cNvPr id="167" name="Group 364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763829" y="1509487"/>
            <a:ext cx="4625399" cy="4790307"/>
            <a:chOff x="763829" y="1509487"/>
            <a:chExt cx="4625399" cy="4790307"/>
          </a:xfrm>
        </p:grpSpPr>
        <p:grpSp>
          <p:nvGrpSpPr>
            <p:cNvPr id="168" name="Group 365"/>
            <p:cNvGrpSpPr/>
            <p:nvPr/>
          </p:nvGrpSpPr>
          <p:grpSpPr>
            <a:xfrm>
              <a:off x="763829" y="1509487"/>
              <a:ext cx="4625399" cy="1544525"/>
              <a:chOff x="763829" y="1509487"/>
              <a:chExt cx="4625399" cy="1544525"/>
            </a:xfrm>
          </p:grpSpPr>
          <p:sp>
            <p:nvSpPr>
              <p:cNvPr id="169" name="AutoShape 2"/>
              <p:cNvSpPr/>
              <p:nvPr/>
            </p:nvSpPr>
            <p:spPr>
              <a:xfrm>
                <a:off x="763829" y="1628258"/>
                <a:ext cx="230516" cy="230516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TextBox 3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994345" y="2028557"/>
                <a:ext cx="4394883" cy="1025455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抗体偶联药物：如ADC（抗体-药物偶联物）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双特异性抗体：如BsAb（双特异性抗体）</a:t>
                </a:r>
                <a:endParaRPr/>
              </a:p>
            </p:txBody>
          </p:sp>
          <p:sp>
            <p:nvSpPr>
              <p:cNvPr id="171" name="TextBox 4" descr="{&quot;isTemplate&quot;:true,&quot;type&quot;:&quot;title&quot;,&quot;canOmit&quot;:false,&quot;range&quot;:0}"/>
              <p:cNvSpPr txBox="1"/>
              <p:nvPr/>
            </p:nvSpPr>
            <p:spPr>
              <a:xfrm>
                <a:off x="994345" y="1509487"/>
                <a:ext cx="4152900" cy="45720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>
                  <a:lnSpc>
                    <a:spcPct val="96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单克隆抗体药物</a:t>
                </a:r>
                <a:endParaRPr/>
              </a:p>
            </p:txBody>
          </p:sp>
        </p:grpSp>
        <p:grpSp>
          <p:nvGrpSpPr>
            <p:cNvPr id="172" name="Group 369"/>
            <p:cNvGrpSpPr/>
            <p:nvPr/>
          </p:nvGrpSpPr>
          <p:grpSpPr>
            <a:xfrm>
              <a:off x="763829" y="3118831"/>
              <a:ext cx="4625399" cy="1544525"/>
              <a:chOff x="763829" y="3118831"/>
              <a:chExt cx="4625399" cy="1544525"/>
            </a:xfrm>
          </p:grpSpPr>
          <p:sp>
            <p:nvSpPr>
              <p:cNvPr id="173" name="TextBox 6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994345" y="3637901"/>
                <a:ext cx="4394883" cy="1025455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三代EGFR抑制剂：如奥希替尼、阿美替尼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ALK抑制剂：如克唑替尼、色瑞替尼</a:t>
                </a:r>
                <a:endParaRPr/>
              </a:p>
            </p:txBody>
          </p:sp>
          <p:sp>
            <p:nvSpPr>
              <p:cNvPr id="174" name="TextBox 7" descr="{&quot;isTemplate&quot;:true,&quot;type&quot;:&quot;title&quot;,&quot;canOmit&quot;:false,&quot;range&quot;:0}"/>
              <p:cNvSpPr txBox="1"/>
              <p:nvPr/>
            </p:nvSpPr>
            <p:spPr>
              <a:xfrm>
                <a:off x="994345" y="3118831"/>
                <a:ext cx="4152900" cy="45720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>
                  <a:lnSpc>
                    <a:spcPct val="96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小分子酪氨酸激酶抑制剂</a:t>
                </a:r>
                <a:endParaRPr/>
              </a:p>
            </p:txBody>
          </p:sp>
          <p:sp>
            <p:nvSpPr>
              <p:cNvPr id="175" name="AutoShape 10"/>
              <p:cNvSpPr/>
              <p:nvPr/>
            </p:nvSpPr>
            <p:spPr>
              <a:xfrm>
                <a:off x="763829" y="3237602"/>
                <a:ext cx="230516" cy="230516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6" name="Group 373"/>
            <p:cNvGrpSpPr/>
            <p:nvPr/>
          </p:nvGrpSpPr>
          <p:grpSpPr>
            <a:xfrm>
              <a:off x="763829" y="4755268"/>
              <a:ext cx="4625399" cy="1544526"/>
              <a:chOff x="763829" y="4755268"/>
              <a:chExt cx="4625399" cy="1544526"/>
            </a:xfrm>
          </p:grpSpPr>
          <p:sp>
            <p:nvSpPr>
              <p:cNvPr id="177" name="TextBox 8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994345" y="5274339"/>
                <a:ext cx="4394883" cy="1025455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PI3K/mTOR抑制剂：如伊帕尔替尼、藤黄酸   -Hedgehog信号通路抑制剂：如Vismodegib、Sonidegib</a:t>
                </a:r>
                <a:endParaRPr/>
              </a:p>
            </p:txBody>
          </p:sp>
          <p:sp>
            <p:nvSpPr>
              <p:cNvPr id="178" name="TextBox 9" descr="{&quot;isTemplate&quot;:true,&quot;type&quot;:&quot;title&quot;,&quot;canOmit&quot;:false,&quot;range&quot;:0}"/>
              <p:cNvSpPr txBox="1"/>
              <p:nvPr/>
            </p:nvSpPr>
            <p:spPr>
              <a:xfrm>
                <a:off x="994345" y="4755268"/>
                <a:ext cx="4152900" cy="45720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>
                  <a:lnSpc>
                    <a:spcPct val="96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信号通路抑制剂</a:t>
                </a:r>
                <a:endParaRPr/>
              </a:p>
            </p:txBody>
          </p:sp>
          <p:sp>
            <p:nvSpPr>
              <p:cNvPr id="179" name="AutoShape 11"/>
              <p:cNvSpPr/>
              <p:nvPr/>
            </p:nvSpPr>
            <p:spPr>
              <a:xfrm>
                <a:off x="763829" y="4874039"/>
                <a:ext cx="230516" cy="230516"/>
              </a:xfrm>
              <a:prstGeom prst="ellipse">
                <a:avLst/>
              </a:prstGeom>
              <a:solidFill>
                <a:schemeClr val="accent1">
                  <a:alpha val="100000"/>
                </a:schemeClr>
              </a:solidFill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0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1009535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靶向治疗药物的研究与应用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utoShape 2"/>
          <p:cNvSpPr/>
          <p:nvPr/>
        </p:nvSpPr>
        <p:spPr>
          <a:xfrm>
            <a:off x="3470003" y="1095611"/>
            <a:ext cx="5251994" cy="5251994"/>
          </a:xfrm>
          <a:prstGeom prst="ellipse">
            <a:avLst/>
          </a:prstGeom>
          <a:gradFill>
            <a:gsLst>
              <a:gs pos="0">
                <a:schemeClr val="accent2">
                  <a:alpha val="40000"/>
                  <a:lumMod val="60000"/>
                  <a:lumOff val="40000"/>
                </a:schemeClr>
              </a:gs>
              <a:gs pos="100000">
                <a:schemeClr val="accent2">
                  <a:alpha val="40000"/>
                </a:schemeClr>
              </a:gs>
            </a:gsLst>
            <a:lin ang="0"/>
          </a:gradFill>
        </p:spPr>
        <p:txBody>
          <a:bodyPr/>
          <a:lstStyle/>
          <a:p>
            <a:endParaRPr lang="zh-CN" altLang="en-US"/>
          </a:p>
        </p:txBody>
      </p:sp>
      <p:sp>
        <p:nvSpPr>
          <p:cNvPr id="183" name="AutoShape 3"/>
          <p:cNvSpPr/>
          <p:nvPr/>
        </p:nvSpPr>
        <p:spPr>
          <a:xfrm>
            <a:off x="3637982" y="1263590"/>
            <a:ext cx="4916037" cy="4916037"/>
          </a:xfrm>
          <a:prstGeom prst="ellipse">
            <a:avLst/>
          </a:prstGeom>
          <a:solidFill>
            <a:schemeClr val="lt1">
              <a:alpha val="10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84" name="AutoShape 4"/>
          <p:cNvSpPr/>
          <p:nvPr/>
        </p:nvSpPr>
        <p:spPr>
          <a:xfrm>
            <a:off x="4282803" y="1908411"/>
            <a:ext cx="3626394" cy="3626394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txBody>
          <a:bodyPr/>
          <a:lstStyle/>
          <a:p>
            <a:endParaRPr lang="zh-CN" altLang="en-US"/>
          </a:p>
        </p:txBody>
      </p:sp>
      <p:pic>
        <p:nvPicPr>
          <p:cNvPr id="185" name="Picture 5" descr="{&quot;isTemplate&quot;:true,&quot;type&quot;:&quot;image&quot;,&quot;canOmit&quot;:false,&quot;range&quot;:0}"/>
          <p:cNvPicPr>
            <a:picLocks noChangeAspect="1"/>
          </p:cNvPicPr>
          <p:nvPr/>
        </p:nvPicPr>
        <p:blipFill>
          <a:blip r:embed="rId3"/>
          <a:srcRect l="21875" r="21875"/>
          <a:stretch>
            <a:fillRect/>
          </a:stretch>
        </p:blipFill>
        <p:spPr>
          <a:xfrm>
            <a:off x="4796012" y="2421620"/>
            <a:ext cx="2599976" cy="2599976"/>
          </a:xfrm>
          <a:prstGeom prst="ellipse">
            <a:avLst/>
          </a:prstGeom>
        </p:spPr>
      </p:pic>
      <p:grpSp>
        <p:nvGrpSpPr>
          <p:cNvPr id="186" name="Group 807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539110" y="1063099"/>
            <a:ext cx="11020552" cy="5284506"/>
            <a:chOff x="539110" y="1063099"/>
            <a:chExt cx="11020552" cy="5284506"/>
          </a:xfrm>
        </p:grpSpPr>
        <p:grpSp>
          <p:nvGrpSpPr>
            <p:cNvPr id="187" name="Group 808"/>
            <p:cNvGrpSpPr/>
            <p:nvPr/>
          </p:nvGrpSpPr>
          <p:grpSpPr>
            <a:xfrm>
              <a:off x="9146662" y="1063099"/>
              <a:ext cx="2413000" cy="2767131"/>
              <a:chOff x="9146662" y="1063099"/>
              <a:chExt cx="2413000" cy="2767131"/>
            </a:xfrm>
          </p:grpSpPr>
          <p:sp>
            <p:nvSpPr>
              <p:cNvPr id="188" name="TextBox 13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9146662" y="1612351"/>
                <a:ext cx="2228850" cy="2217879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PD-1/PD-L1抑制剂：如帕博利珠单抗、信迪利单抗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CTLA-4抑制剂：如伊匹木单抗、托珠单抗</a:t>
                </a:r>
                <a:endParaRPr/>
              </a:p>
            </p:txBody>
          </p:sp>
          <p:sp>
            <p:nvSpPr>
              <p:cNvPr id="189" name="TextBox 14" descr="{&quot;isTemplate&quot;:true,&quot;type&quot;:&quot;title&quot;,&quot;canOmit&quot;:false,&quot;range&quot;:0}"/>
              <p:cNvSpPr txBox="1"/>
              <p:nvPr/>
            </p:nvSpPr>
            <p:spPr>
              <a:xfrm>
                <a:off x="9146662" y="1063099"/>
                <a:ext cx="2413000" cy="4127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96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免疫检查点抑制剂</a:t>
                </a:r>
                <a:endParaRPr/>
              </a:p>
            </p:txBody>
          </p:sp>
        </p:grpSp>
        <p:grpSp>
          <p:nvGrpSpPr>
            <p:cNvPr id="190" name="Group 811"/>
            <p:cNvGrpSpPr/>
            <p:nvPr/>
          </p:nvGrpSpPr>
          <p:grpSpPr>
            <a:xfrm>
              <a:off x="9146662" y="3977215"/>
              <a:ext cx="2413000" cy="2370390"/>
              <a:chOff x="9146662" y="3977216"/>
              <a:chExt cx="2413000" cy="2370390"/>
            </a:xfrm>
          </p:grpSpPr>
          <p:sp>
            <p:nvSpPr>
              <p:cNvPr id="191" name="TextBox 15" descr="{&quot;isTemplate&quot;:true,&quot;type&quot;:&quot;title&quot;,&quot;canOmit&quot;:false,&quot;range&quot;:0}"/>
              <p:cNvSpPr txBox="1"/>
              <p:nvPr/>
            </p:nvSpPr>
            <p:spPr>
              <a:xfrm>
                <a:off x="9146662" y="3977216"/>
                <a:ext cx="2413000" cy="4127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96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细胞治疗</a:t>
                </a:r>
                <a:endParaRPr/>
              </a:p>
            </p:txBody>
          </p:sp>
          <p:sp>
            <p:nvSpPr>
              <p:cNvPr id="192" name="TextBox 16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9146662" y="4535997"/>
                <a:ext cx="2228850" cy="1811609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CAR-T细胞治疗：如诺华Kymriah、吉利德Yescarta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NK细胞治疗：如恒润生物NK细胞治疗、赛比曼生物NK细胞治疗</a:t>
                </a:r>
                <a:endParaRPr/>
              </a:p>
            </p:txBody>
          </p:sp>
        </p:grpSp>
        <p:grpSp>
          <p:nvGrpSpPr>
            <p:cNvPr id="193" name="Group 814"/>
            <p:cNvGrpSpPr/>
            <p:nvPr/>
          </p:nvGrpSpPr>
          <p:grpSpPr>
            <a:xfrm>
              <a:off x="539110" y="3172356"/>
              <a:ext cx="2413000" cy="2333785"/>
              <a:chOff x="539110" y="3172356"/>
              <a:chExt cx="2413000" cy="2333785"/>
            </a:xfrm>
          </p:grpSpPr>
          <p:sp>
            <p:nvSpPr>
              <p:cNvPr id="194" name="TextBox 12" descr="{&quot;isTemplate&quot;:true,&quot;type&quot;:&quot;title&quot;,&quot;canOmit&quot;:false,&quot;range&quot;:0}"/>
              <p:cNvSpPr txBox="1"/>
              <p:nvPr/>
            </p:nvSpPr>
            <p:spPr>
              <a:xfrm>
                <a:off x="539110" y="3172356"/>
                <a:ext cx="2413000" cy="412750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spAutoFit/>
              </a:bodyPr>
              <a:lstStyle/>
              <a:p>
                <a:pPr>
                  <a:lnSpc>
                    <a:spcPct val="96000"/>
                  </a:lnSpc>
                </a:pPr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疫苗治疗</a:t>
                </a:r>
                <a:endParaRPr/>
              </a:p>
            </p:txBody>
          </p:sp>
          <p:sp>
            <p:nvSpPr>
              <p:cNvPr id="195" name="TextBox 17" descr="{&quot;isTemplate&quot;:true,&quot;type&quot;:&quot;content&quot;,&quot;canOmit&quot;:false,&quot;range&quot;:0}"/>
              <p:cNvSpPr txBox="1"/>
              <p:nvPr/>
            </p:nvSpPr>
            <p:spPr>
              <a:xfrm>
                <a:off x="539110" y="3796745"/>
                <a:ext cx="2228850" cy="1709396"/>
              </a:xfrm>
              <a:prstGeom prst="rect">
                <a:avLst/>
              </a:prstGeom>
            </p:spPr>
            <p:txBody>
              <a:bodyPr vert="horz" wrap="square" lIns="114300" tIns="57150" rIns="114300" bIns="5715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治疗性肿瘤疫苗：如Sipuleucel-T、BCG的细胞内感染治疗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Microsoft Yahei"/>
                    <a:ea typeface="Microsoft Yahei"/>
                  </a:rPr>
                  <a:t>DNA疫苗：如肿瘤抗原DNA疫苗、个性化肿瘤疫苗</a:t>
                </a:r>
                <a:endParaRPr/>
              </a:p>
            </p:txBody>
          </p:sp>
        </p:grpSp>
      </p:grpSp>
      <p:sp>
        <p:nvSpPr>
          <p:cNvPr id="196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0579104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免疫治疗药物的研究与应用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197" name="椭圆 3"/>
          <p:cNvSpPr>
            <a:spLocks noChangeAspect="1"/>
          </p:cNvSpPr>
          <p:nvPr/>
        </p:nvSpPr>
        <p:spPr>
          <a:xfrm>
            <a:off x="3148274" y="2946731"/>
            <a:ext cx="864000" cy="86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💡</a:t>
            </a:r>
            <a:endParaRPr/>
          </a:p>
        </p:txBody>
      </p:sp>
      <p:sp>
        <p:nvSpPr>
          <p:cNvPr id="198" name="椭圆 4"/>
          <p:cNvSpPr>
            <a:spLocks noChangeAspect="1"/>
          </p:cNvSpPr>
          <p:nvPr/>
        </p:nvSpPr>
        <p:spPr>
          <a:xfrm>
            <a:off x="7820653" y="4589596"/>
            <a:ext cx="864000" cy="86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📖</a:t>
            </a:r>
            <a:endParaRPr/>
          </a:p>
        </p:txBody>
      </p:sp>
      <p:sp>
        <p:nvSpPr>
          <p:cNvPr id="199" name="椭圆 7"/>
          <p:cNvSpPr>
            <a:spLocks noChangeAspect="1"/>
          </p:cNvSpPr>
          <p:nvPr/>
        </p:nvSpPr>
        <p:spPr>
          <a:xfrm>
            <a:off x="7556197" y="1484021"/>
            <a:ext cx="864000" cy="86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zh-CN" altLang="en-US" sz="2800" dirty="0">
                <a:latin typeface="+mj-ea"/>
                <a:ea typeface="+mj-ea"/>
              </a:rPr>
              <a:t>⌛️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 descr="{&quot;isTemplate&quot;:true,&quot;type&quot;:3}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3" descr="{&quot;isTemplate&quot;:true,&quot;type&quot;:&quot;image&quot;,&quot;canOmit&quot;:false,&quot;range&quot;:0}"/>
          <p:cNvPicPr>
            <a:picLocks noChangeAspect="1"/>
          </p:cNvPicPr>
          <p:nvPr/>
        </p:nvPicPr>
        <p:blipFill>
          <a:blip r:embed="rId3"/>
          <a:srcRect l="21875" r="21875"/>
          <a:stretch>
            <a:fillRect/>
          </a:stretch>
        </p:blipFill>
        <p:spPr>
          <a:xfrm>
            <a:off x="315750" y="1584357"/>
            <a:ext cx="4575952" cy="4575952"/>
          </a:xfrm>
          <a:prstGeom prst="ellipse">
            <a:avLst/>
          </a:prstGeom>
        </p:spPr>
      </p:pic>
      <p:grpSp>
        <p:nvGrpSpPr>
          <p:cNvPr id="202" name="组合 201" descr="{&quot;isTemplate&quot;:true,&quot;type&quot;:&quot;list&quot;,&quot;canOmit&quot;:false,&quot;minItemsCount&quot;:-1,&quot;scalable&quot;:false,&quot;alignment&quot;:&quot;left&quot;,&quot;alignmentVertical&quot;:&quot;top&quot;}"/>
          <p:cNvGrpSpPr/>
          <p:nvPr/>
        </p:nvGrpSpPr>
        <p:grpSpPr>
          <a:xfrm>
            <a:off x="5582412" y="1807048"/>
            <a:ext cx="5629118" cy="4659814"/>
            <a:chOff x="5582412" y="1807048"/>
            <a:chExt cx="5629118" cy="4659814"/>
          </a:xfrm>
        </p:grpSpPr>
        <p:grpSp>
          <p:nvGrpSpPr>
            <p:cNvPr id="203" name="组合 3"/>
            <p:cNvGrpSpPr/>
            <p:nvPr/>
          </p:nvGrpSpPr>
          <p:grpSpPr>
            <a:xfrm>
              <a:off x="5582412" y="1807048"/>
              <a:ext cx="5629117" cy="1487888"/>
              <a:chOff x="571500" y="1815543"/>
              <a:chExt cx="5629117" cy="1487888"/>
            </a:xfrm>
          </p:grpSpPr>
          <p:sp>
            <p:nvSpPr>
              <p:cNvPr id="204" name="Tencent" descr="{&quot;isTemplate&quot;:true,&quot;type&quot;:&quot;title&quot;,&quot;canOmit&quot;:false,&quot;range&quot;:0}"/>
              <p:cNvSpPr/>
              <p:nvPr/>
            </p:nvSpPr>
            <p:spPr>
              <a:xfrm>
                <a:off x="1406368" y="1816764"/>
                <a:ext cx="4629205" cy="368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Autofit/>
              </a:bodyPr>
              <a:lstStyle/>
              <a:p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微软雅黑"/>
                    <a:ea typeface="微软雅黑"/>
                  </a:rPr>
                  <a:t>干细胞治疗</a:t>
                </a:r>
                <a:endParaRPr lang="en-US" b="1">
                  <a:solidFill>
                    <a:schemeClr val="accent1">
                      <a:alpha val="100000"/>
                    </a:scheme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05" name="Tencent" descr="{&quot;isTemplate&quot;:true,&quot;type&quot;:&quot;content&quot;,&quot;canOmit&quot;:false,&quot;range&quot;:0}"/>
              <p:cNvSpPr/>
              <p:nvPr/>
            </p:nvSpPr>
            <p:spPr>
              <a:xfrm>
                <a:off x="1406367" y="2193913"/>
                <a:ext cx="4794250" cy="1109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骨髓间充质干细胞：如干细胞移植、基因修饰干细胞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诱导多能干细胞：如iPSCs（诱导多能干细胞）</a:t>
                </a:r>
                <a:endParaRPr/>
              </a:p>
            </p:txBody>
          </p:sp>
          <p:sp>
            <p:nvSpPr>
              <p:cNvPr id="206" name="椭圆 6"/>
              <p:cNvSpPr/>
              <p:nvPr/>
            </p:nvSpPr>
            <p:spPr>
              <a:xfrm>
                <a:off x="571500" y="1815543"/>
                <a:ext cx="690319" cy="6903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latin typeface="+mj-ea"/>
                    <a:ea typeface="+mj-ea"/>
                  </a:rPr>
                  <a:t>01</a:t>
                </a:r>
                <a:endParaRPr kumimoji="1" lang="zh-CN" altLang="en-US" sz="20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07" name="组合 7"/>
            <p:cNvGrpSpPr/>
            <p:nvPr/>
          </p:nvGrpSpPr>
          <p:grpSpPr>
            <a:xfrm>
              <a:off x="5582412" y="3393011"/>
              <a:ext cx="5629118" cy="1487888"/>
              <a:chOff x="571500" y="1815543"/>
              <a:chExt cx="5629118" cy="1487888"/>
            </a:xfrm>
          </p:grpSpPr>
          <p:sp>
            <p:nvSpPr>
              <p:cNvPr id="208" name="Tencent" descr="{&quot;isTemplate&quot;:true,&quot;type&quot;:&quot;title&quot;,&quot;canOmit&quot;:false,&quot;range&quot;:0}"/>
              <p:cNvSpPr/>
              <p:nvPr/>
            </p:nvSpPr>
            <p:spPr>
              <a:xfrm>
                <a:off x="1406368" y="1816764"/>
                <a:ext cx="4629205" cy="368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b" anchorCtr="0">
                <a:noAutofit/>
              </a:bodyPr>
              <a:lstStyle/>
              <a:p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微软雅黑"/>
                    <a:ea typeface="微软雅黑"/>
                  </a:rPr>
                  <a:t>免疫细胞治疗</a:t>
                </a:r>
                <a:endParaRPr lang="en-US" b="1">
                  <a:solidFill>
                    <a:schemeClr val="accent1">
                      <a:alpha val="100000"/>
                    </a:scheme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09" name="Tencent" descr="{&quot;isTemplate&quot;:true,&quot;type&quot;:&quot;content&quot;,&quot;canOmit&quot;:false,&quot;range&quot;:0}"/>
              <p:cNvSpPr/>
              <p:nvPr/>
            </p:nvSpPr>
            <p:spPr>
              <a:xfrm>
                <a:off x="1406368" y="2193913"/>
                <a:ext cx="4794250" cy="1109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T细胞治疗：如CAR-T细胞治疗、基因修饰T细胞治疗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NK细胞治疗：如NK细胞输注、基因修饰NK细胞治疗</a:t>
                </a:r>
                <a:endParaRPr/>
              </a:p>
            </p:txBody>
          </p:sp>
          <p:sp>
            <p:nvSpPr>
              <p:cNvPr id="210" name="椭圆 10"/>
              <p:cNvSpPr/>
              <p:nvPr/>
            </p:nvSpPr>
            <p:spPr>
              <a:xfrm>
                <a:off x="571500" y="1815543"/>
                <a:ext cx="690319" cy="69031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latin typeface="+mj-ea"/>
                    <a:ea typeface="+mj-ea"/>
                  </a:rPr>
                  <a:t>02</a:t>
                </a:r>
                <a:endParaRPr kumimoji="1" lang="zh-CN" altLang="en-US" sz="20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211" name="组合 11"/>
            <p:cNvGrpSpPr/>
            <p:nvPr/>
          </p:nvGrpSpPr>
          <p:grpSpPr>
            <a:xfrm>
              <a:off x="5582412" y="4978974"/>
              <a:ext cx="5629118" cy="1487888"/>
              <a:chOff x="571500" y="1815543"/>
              <a:chExt cx="5629118" cy="1487888"/>
            </a:xfrm>
          </p:grpSpPr>
          <p:sp>
            <p:nvSpPr>
              <p:cNvPr id="212" name="Tencent" descr="{&quot;isTemplate&quot;:true,&quot;type&quot;:&quot;title&quot;,&quot;canOmit&quot;:false,&quot;range&quot;:0}"/>
              <p:cNvSpPr/>
              <p:nvPr/>
            </p:nvSpPr>
            <p:spPr>
              <a:xfrm>
                <a:off x="1406368" y="1822082"/>
                <a:ext cx="4634345" cy="3683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Autofit/>
              </a:bodyPr>
              <a:lstStyle/>
              <a:p>
                <a:r>
                  <a:rPr lang="zh-CN" sz="2000" b="1">
                    <a:solidFill>
                      <a:schemeClr val="accent1">
                        <a:alpha val="100000"/>
                      </a:schemeClr>
                    </a:solidFill>
                    <a:latin typeface="微软雅黑"/>
                    <a:ea typeface="微软雅黑"/>
                  </a:rPr>
                  <a:t>其他细胞治疗</a:t>
                </a:r>
                <a:endParaRPr lang="en-US" b="1">
                  <a:solidFill>
                    <a:schemeClr val="accent1">
                      <a:alpha val="100000"/>
                    </a:schemeClr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213" name="Tencent" descr="{&quot;isTemplate&quot;:true,&quot;type&quot;:&quot;content&quot;,&quot;canOmit&quot;:false,&quot;range&quot;:0}"/>
              <p:cNvSpPr/>
              <p:nvPr/>
            </p:nvSpPr>
            <p:spPr>
              <a:xfrm>
                <a:off x="1406368" y="2193913"/>
                <a:ext cx="4794250" cy="11095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Autofit/>
              </a:bodyPr>
              <a:lstStyle/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肿瘤细胞疫苗：如肿瘤细胞冻融疫苗、肿瘤细胞RNA疫苗</a:t>
                </a:r>
                <a:endParaRPr/>
              </a:p>
              <a:p>
                <a:pPr marL="0" lvl="0" indent="-2032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sz="1400">
                    <a:solidFill>
                      <a:schemeClr val="tx1">
                        <a:lumMod val="50000"/>
                        <a:lumOff val="50000"/>
                        <a:alpha val="100000"/>
                      </a:schemeClr>
                    </a:solidFill>
                    <a:latin typeface="微软雅黑"/>
                    <a:ea typeface="微软雅黑"/>
                  </a:rPr>
                  <a:t>细胞因子治疗：如IL-2、IFN-α等细胞因子治疗</a:t>
                </a:r>
                <a:endParaRPr/>
              </a:p>
            </p:txBody>
          </p:sp>
          <p:sp>
            <p:nvSpPr>
              <p:cNvPr id="214" name="椭圆 14"/>
              <p:cNvSpPr/>
              <p:nvPr/>
            </p:nvSpPr>
            <p:spPr>
              <a:xfrm>
                <a:off x="571500" y="1815543"/>
                <a:ext cx="690319" cy="69031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latin typeface="+mj-ea"/>
                    <a:ea typeface="+mj-ea"/>
                  </a:rPr>
                  <a:t>03</a:t>
                </a:r>
                <a:endParaRPr kumimoji="1" lang="zh-CN" altLang="en-US" sz="2000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15" name="Tencent" descr="{&quot;isTemplate&quot;:true,&quot;type&quot;:&quot;title&quot;,&quot;canOmit&quot;:false,&quot;range&quot;:0}"/>
          <p:cNvSpPr txBox="1"/>
          <p:nvPr/>
        </p:nvSpPr>
        <p:spPr>
          <a:xfrm>
            <a:off x="660396" y="418039"/>
            <a:ext cx="10681374" cy="520700"/>
          </a:xfrm>
          <a:prstGeom prst="rect">
            <a:avLst/>
          </a:prstGeom>
          <a:noFill/>
        </p:spPr>
        <p:txBody>
          <a:bodyPr wrap="square" lIns="90000" tIns="46800" rIns="90000" bIns="46800" rtlCol="0" anchor="b" anchorCtr="0">
            <a:spAutoFit/>
          </a:bodyPr>
          <a:lstStyle/>
          <a:p>
            <a:pPr algn="l"/>
            <a:r>
              <a:rPr lang="zh-CN" altLang="en-US" sz="2800" b="1" dirty="0">
                <a:latin typeface="+mj-ea"/>
                <a:ea typeface="+mj-ea"/>
              </a:rPr>
              <a:t>细胞治疗药物的研究与应用</a:t>
            </a:r>
            <a:endParaRPr lang="en-US" altLang="zh-CN" sz="2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mplate_ppt_humanities_architecture_blue">
      <a:dk1>
        <a:srgbClr val="000000"/>
      </a:dk1>
      <a:lt1>
        <a:srgbClr val="FFFFFF"/>
      </a:lt1>
      <a:dk2>
        <a:srgbClr val="0A102F"/>
      </a:dk2>
      <a:lt2>
        <a:srgbClr val="DEEFF8"/>
      </a:lt2>
      <a:accent1>
        <a:srgbClr val="2565A9"/>
      </a:accent1>
      <a:accent2>
        <a:srgbClr val="94CAE9"/>
      </a:accent2>
      <a:accent3>
        <a:srgbClr val="4D98D1"/>
      </a:accent3>
      <a:accent4>
        <a:srgbClr val="315C89"/>
      </a:accent4>
      <a:accent5>
        <a:srgbClr val="5880A4"/>
      </a:accent5>
      <a:accent6>
        <a:srgbClr val="1C2F45"/>
      </a:accent6>
      <a:hlink>
        <a:srgbClr val="175CEB"/>
      </a:hlink>
      <a:folHlink>
        <a:srgbClr val="81868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Microsoft Office PowerPoint</Application>
  <PresentationFormat>宽屏</PresentationFormat>
  <Paragraphs>162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Microsoft YaHei Light</vt:lpstr>
      <vt:lpstr>等线</vt:lpstr>
      <vt:lpstr>Microsoft Yahei</vt:lpstr>
      <vt:lpstr>Microsoft Yahei</vt:lpstr>
      <vt:lpstr>Microsoft Yahei</vt:lpstr>
      <vt:lpstr>Arial</vt:lpstr>
      <vt:lpstr>Office 主题​​</vt:lpstr>
      <vt:lpstr>抗肿瘤药物研究新进展报告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抗肿瘤药物研究新进展报告</dc:title>
  <cp:lastModifiedBy>志强 蔡</cp:lastModifiedBy>
  <cp:revision>1</cp:revision>
  <dcterms:created xsi:type="dcterms:W3CDTF">2024-02-11T07:54:01Z</dcterms:created>
  <dcterms:modified xsi:type="dcterms:W3CDTF">2024-02-15T15:04:33Z</dcterms:modified>
</cp:coreProperties>
</file>