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pPr marL="25400">
              <a:lnSpc>
                <a:spcPts val="9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pPr marL="25400">
              <a:lnSpc>
                <a:spcPts val="9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pPr marL="25400">
              <a:lnSpc>
                <a:spcPts val="9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pPr marL="25400">
              <a:lnSpc>
                <a:spcPts val="9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pPr marL="25400">
              <a:lnSpc>
                <a:spcPts val="9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729482" y="10233770"/>
            <a:ext cx="10160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pPr marL="25400">
              <a:lnSpc>
                <a:spcPts val="95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9686" y="3702085"/>
            <a:ext cx="6615430" cy="0"/>
          </a:xfrm>
          <a:custGeom>
            <a:avLst/>
            <a:gdLst/>
            <a:ahLst/>
            <a:cxnLst/>
            <a:rect l="l" t="t" r="r" b="b"/>
            <a:pathLst>
              <a:path w="6615430" h="0">
                <a:moveTo>
                  <a:pt x="0" y="0"/>
                </a:moveTo>
                <a:lnTo>
                  <a:pt x="6615430" y="0"/>
                </a:lnTo>
              </a:path>
            </a:pathLst>
          </a:custGeom>
          <a:ln w="1828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9686" y="3911127"/>
            <a:ext cx="6615430" cy="0"/>
          </a:xfrm>
          <a:custGeom>
            <a:avLst/>
            <a:gdLst/>
            <a:ahLst/>
            <a:cxnLst/>
            <a:rect l="l" t="t" r="r" b="b"/>
            <a:pathLst>
              <a:path w="6615430" h="0">
                <a:moveTo>
                  <a:pt x="0" y="0"/>
                </a:moveTo>
                <a:lnTo>
                  <a:pt x="6615430" y="0"/>
                </a:lnTo>
              </a:path>
            </a:pathLst>
          </a:custGeom>
          <a:ln w="317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9686" y="6209700"/>
            <a:ext cx="6615430" cy="0"/>
          </a:xfrm>
          <a:custGeom>
            <a:avLst/>
            <a:gdLst/>
            <a:ahLst/>
            <a:cxnLst/>
            <a:rect l="l" t="t" r="r" b="b"/>
            <a:pathLst>
              <a:path w="6615430" h="0">
                <a:moveTo>
                  <a:pt x="0" y="0"/>
                </a:moveTo>
                <a:lnTo>
                  <a:pt x="6615430" y="0"/>
                </a:lnTo>
              </a:path>
            </a:pathLst>
          </a:custGeom>
          <a:ln w="317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9686" y="7805328"/>
            <a:ext cx="6615430" cy="0"/>
          </a:xfrm>
          <a:custGeom>
            <a:avLst/>
            <a:gdLst/>
            <a:ahLst/>
            <a:cxnLst/>
            <a:rect l="l" t="t" r="r" b="b"/>
            <a:pathLst>
              <a:path w="6615430" h="0">
                <a:moveTo>
                  <a:pt x="0" y="0"/>
                </a:moveTo>
                <a:lnTo>
                  <a:pt x="6615430" y="0"/>
                </a:lnTo>
              </a:path>
            </a:pathLst>
          </a:custGeom>
          <a:ln w="18287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97197" y="4576827"/>
            <a:ext cx="483870" cy="143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latin typeface="楷体"/>
                <a:cs typeface="楷体"/>
              </a:rPr>
              <a:t>提前预约</a:t>
            </a:r>
            <a:endParaRPr sz="900">
              <a:latin typeface="楷体"/>
              <a:cs typeface="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6257" y="4576827"/>
            <a:ext cx="483870" cy="143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latin typeface="楷体"/>
                <a:cs typeface="楷体"/>
              </a:rPr>
              <a:t>术前准备</a:t>
            </a:r>
            <a:endParaRPr sz="900">
              <a:latin typeface="楷体"/>
              <a:cs typeface="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8727" y="4576827"/>
            <a:ext cx="484505" cy="143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楷体"/>
                <a:cs typeface="楷体"/>
              </a:rPr>
              <a:t>现场检查</a:t>
            </a:r>
            <a:endParaRPr sz="900">
              <a:latin typeface="楷体"/>
              <a:cs typeface="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11637" y="4576827"/>
            <a:ext cx="483870" cy="143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latin typeface="楷体"/>
                <a:cs typeface="楷体"/>
              </a:rPr>
              <a:t>解读结果</a:t>
            </a:r>
            <a:endParaRPr sz="900">
              <a:latin typeface="楷体"/>
              <a:cs typeface="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6257" y="5828588"/>
            <a:ext cx="483870" cy="143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latin typeface="楷体"/>
                <a:cs typeface="楷体"/>
              </a:rPr>
              <a:t>样本取样</a:t>
            </a:r>
            <a:endParaRPr sz="900">
              <a:latin typeface="楷体"/>
              <a:cs typeface="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18727" y="5828588"/>
            <a:ext cx="484505" cy="143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楷体"/>
                <a:cs typeface="楷体"/>
              </a:rPr>
              <a:t>基因检测</a:t>
            </a:r>
            <a:endParaRPr sz="900">
              <a:latin typeface="楷体"/>
              <a:cs typeface="楷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11637" y="5828588"/>
            <a:ext cx="483870" cy="143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latin typeface="楷体"/>
                <a:cs typeface="楷体"/>
              </a:rPr>
              <a:t>报告解读</a:t>
            </a:r>
            <a:endParaRPr sz="900">
              <a:latin typeface="楷体"/>
              <a:cs typeface="楷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98942" y="4027751"/>
            <a:ext cx="241935" cy="423545"/>
          </a:xfrm>
          <a:custGeom>
            <a:avLst/>
            <a:gdLst/>
            <a:ahLst/>
            <a:cxnLst/>
            <a:rect l="l" t="t" r="r" b="b"/>
            <a:pathLst>
              <a:path w="241935" h="423545">
                <a:moveTo>
                  <a:pt x="120940" y="0"/>
                </a:moveTo>
                <a:lnTo>
                  <a:pt x="120940" y="105842"/>
                </a:lnTo>
                <a:lnTo>
                  <a:pt x="0" y="105842"/>
                </a:lnTo>
                <a:lnTo>
                  <a:pt x="0" y="317462"/>
                </a:lnTo>
                <a:lnTo>
                  <a:pt x="120940" y="317462"/>
                </a:lnTo>
                <a:lnTo>
                  <a:pt x="120940" y="423241"/>
                </a:lnTo>
                <a:lnTo>
                  <a:pt x="241881" y="211620"/>
                </a:lnTo>
                <a:lnTo>
                  <a:pt x="120940" y="0"/>
                </a:lnTo>
                <a:close/>
              </a:path>
            </a:pathLst>
          </a:custGeom>
          <a:solidFill>
            <a:srgbClr val="BD00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95759" y="5176550"/>
            <a:ext cx="241935" cy="423545"/>
          </a:xfrm>
          <a:custGeom>
            <a:avLst/>
            <a:gdLst/>
            <a:ahLst/>
            <a:cxnLst/>
            <a:rect l="l" t="t" r="r" b="b"/>
            <a:pathLst>
              <a:path w="241935" h="423545">
                <a:moveTo>
                  <a:pt x="120940" y="0"/>
                </a:moveTo>
                <a:lnTo>
                  <a:pt x="120940" y="105842"/>
                </a:lnTo>
                <a:lnTo>
                  <a:pt x="0" y="105842"/>
                </a:lnTo>
                <a:lnTo>
                  <a:pt x="0" y="317462"/>
                </a:lnTo>
                <a:lnTo>
                  <a:pt x="120940" y="317462"/>
                </a:lnTo>
                <a:lnTo>
                  <a:pt x="120940" y="423241"/>
                </a:lnTo>
                <a:lnTo>
                  <a:pt x="241881" y="211620"/>
                </a:lnTo>
                <a:lnTo>
                  <a:pt x="120940" y="0"/>
                </a:lnTo>
                <a:close/>
              </a:path>
            </a:pathLst>
          </a:custGeom>
          <a:solidFill>
            <a:srgbClr val="BD00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73341" y="4018205"/>
            <a:ext cx="241935" cy="423545"/>
          </a:xfrm>
          <a:custGeom>
            <a:avLst/>
            <a:gdLst/>
            <a:ahLst/>
            <a:cxnLst/>
            <a:rect l="l" t="t" r="r" b="b"/>
            <a:pathLst>
              <a:path w="241935" h="423545">
                <a:moveTo>
                  <a:pt x="120940" y="0"/>
                </a:moveTo>
                <a:lnTo>
                  <a:pt x="120940" y="105842"/>
                </a:lnTo>
                <a:lnTo>
                  <a:pt x="0" y="105842"/>
                </a:lnTo>
                <a:lnTo>
                  <a:pt x="0" y="317462"/>
                </a:lnTo>
                <a:lnTo>
                  <a:pt x="120940" y="317462"/>
                </a:lnTo>
                <a:lnTo>
                  <a:pt x="120940" y="423241"/>
                </a:lnTo>
                <a:lnTo>
                  <a:pt x="241881" y="211620"/>
                </a:lnTo>
                <a:lnTo>
                  <a:pt x="120940" y="0"/>
                </a:lnTo>
                <a:close/>
              </a:path>
            </a:pathLst>
          </a:custGeom>
          <a:solidFill>
            <a:srgbClr val="BD00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63654" y="4027751"/>
            <a:ext cx="241935" cy="423545"/>
          </a:xfrm>
          <a:custGeom>
            <a:avLst/>
            <a:gdLst/>
            <a:ahLst/>
            <a:cxnLst/>
            <a:rect l="l" t="t" r="r" b="b"/>
            <a:pathLst>
              <a:path w="241935" h="423545">
                <a:moveTo>
                  <a:pt x="120940" y="0"/>
                </a:moveTo>
                <a:lnTo>
                  <a:pt x="120940" y="105842"/>
                </a:lnTo>
                <a:lnTo>
                  <a:pt x="0" y="105842"/>
                </a:lnTo>
                <a:lnTo>
                  <a:pt x="0" y="317462"/>
                </a:lnTo>
                <a:lnTo>
                  <a:pt x="120940" y="317462"/>
                </a:lnTo>
                <a:lnTo>
                  <a:pt x="120940" y="423241"/>
                </a:lnTo>
                <a:lnTo>
                  <a:pt x="241881" y="211620"/>
                </a:lnTo>
                <a:lnTo>
                  <a:pt x="120940" y="0"/>
                </a:lnTo>
                <a:close/>
              </a:path>
            </a:pathLst>
          </a:custGeom>
          <a:solidFill>
            <a:srgbClr val="BD00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11533" y="5176550"/>
            <a:ext cx="241935" cy="423545"/>
          </a:xfrm>
          <a:custGeom>
            <a:avLst/>
            <a:gdLst/>
            <a:ahLst/>
            <a:cxnLst/>
            <a:rect l="l" t="t" r="r" b="b"/>
            <a:pathLst>
              <a:path w="241935" h="423545">
                <a:moveTo>
                  <a:pt x="120940" y="0"/>
                </a:moveTo>
                <a:lnTo>
                  <a:pt x="120940" y="105842"/>
                </a:lnTo>
                <a:lnTo>
                  <a:pt x="0" y="105842"/>
                </a:lnTo>
                <a:lnTo>
                  <a:pt x="0" y="317462"/>
                </a:lnTo>
                <a:lnTo>
                  <a:pt x="120940" y="317462"/>
                </a:lnTo>
                <a:lnTo>
                  <a:pt x="120940" y="423241"/>
                </a:lnTo>
                <a:lnTo>
                  <a:pt x="241881" y="211620"/>
                </a:lnTo>
                <a:lnTo>
                  <a:pt x="120940" y="0"/>
                </a:lnTo>
                <a:close/>
              </a:path>
            </a:pathLst>
          </a:custGeom>
          <a:solidFill>
            <a:srgbClr val="BD00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63654" y="5176550"/>
            <a:ext cx="241935" cy="423545"/>
          </a:xfrm>
          <a:custGeom>
            <a:avLst/>
            <a:gdLst/>
            <a:ahLst/>
            <a:cxnLst/>
            <a:rect l="l" t="t" r="r" b="b"/>
            <a:pathLst>
              <a:path w="241935" h="423545">
                <a:moveTo>
                  <a:pt x="120940" y="0"/>
                </a:moveTo>
                <a:lnTo>
                  <a:pt x="120940" y="105842"/>
                </a:lnTo>
                <a:lnTo>
                  <a:pt x="0" y="105842"/>
                </a:lnTo>
                <a:lnTo>
                  <a:pt x="0" y="317462"/>
                </a:lnTo>
                <a:lnTo>
                  <a:pt x="120940" y="317462"/>
                </a:lnTo>
                <a:lnTo>
                  <a:pt x="120940" y="423241"/>
                </a:lnTo>
                <a:lnTo>
                  <a:pt x="241881" y="211620"/>
                </a:lnTo>
                <a:lnTo>
                  <a:pt x="120940" y="0"/>
                </a:lnTo>
                <a:close/>
              </a:path>
            </a:pathLst>
          </a:custGeom>
          <a:solidFill>
            <a:srgbClr val="BD00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55566" y="991628"/>
            <a:ext cx="6550025" cy="35547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52295">
              <a:lnSpc>
                <a:spcPct val="100000"/>
              </a:lnSpc>
            </a:pPr>
            <a:r>
              <a:rPr dirty="0" sz="1050" spc="5" b="1">
                <a:latin typeface="Microsoft JhengHei"/>
                <a:cs typeface="Microsoft JhengHei"/>
              </a:rPr>
              <a:t>技术更迭驱动早筛</a:t>
            </a:r>
            <a:r>
              <a:rPr dirty="0" sz="1050" spc="-10" b="1">
                <a:latin typeface="Microsoft JhengHei"/>
                <a:cs typeface="Microsoft JhengHei"/>
              </a:rPr>
              <a:t>发</a:t>
            </a:r>
            <a:r>
              <a:rPr dirty="0" sz="1050" spc="5" b="1">
                <a:latin typeface="Microsoft JhengHei"/>
                <a:cs typeface="Microsoft JhengHei"/>
              </a:rPr>
              <a:t>展</a:t>
            </a:r>
            <a:r>
              <a:rPr dirty="0" sz="1050" spc="-10" b="1">
                <a:latin typeface="Microsoft JhengHei"/>
                <a:cs typeface="Microsoft JhengHei"/>
              </a:rPr>
              <a:t>，</a:t>
            </a:r>
            <a:r>
              <a:rPr dirty="0" sz="1050" spc="5" b="1">
                <a:latin typeface="Microsoft JhengHei"/>
                <a:cs typeface="Microsoft JhengHei"/>
              </a:rPr>
              <a:t>首批产品落地在即</a:t>
            </a:r>
            <a:endParaRPr sz="1050">
              <a:latin typeface="Microsoft JhengHei"/>
              <a:cs typeface="Microsoft JhengHei"/>
            </a:endParaRPr>
          </a:p>
          <a:p>
            <a:pPr marL="2323465" marR="5080" indent="-266700">
              <a:lnSpc>
                <a:spcPct val="123800"/>
              </a:lnSpc>
              <a:spcBef>
                <a:spcPts val="844"/>
              </a:spcBef>
              <a:buFont typeface="Wingdings"/>
              <a:buChar char=""/>
              <a:tabLst>
                <a:tab pos="2323465" algn="l"/>
                <a:tab pos="2324100" algn="l"/>
              </a:tabLst>
            </a:pPr>
            <a:r>
              <a:rPr dirty="0" sz="1050" b="1">
                <a:latin typeface="楷体"/>
                <a:cs typeface="楷体"/>
              </a:rPr>
              <a:t>癌症早筛将癌症早</a:t>
            </a:r>
            <a:r>
              <a:rPr dirty="0" sz="1050" spc="-15" b="1">
                <a:latin typeface="楷体"/>
                <a:cs typeface="楷体"/>
              </a:rPr>
              <a:t>筛</a:t>
            </a:r>
            <a:r>
              <a:rPr dirty="0" sz="1050" b="1">
                <a:latin typeface="楷体"/>
                <a:cs typeface="楷体"/>
              </a:rPr>
              <a:t>环</a:t>
            </a:r>
            <a:r>
              <a:rPr dirty="0" sz="1050" spc="-15" b="1">
                <a:latin typeface="楷体"/>
                <a:cs typeface="楷体"/>
              </a:rPr>
              <a:t>节</a:t>
            </a:r>
            <a:r>
              <a:rPr dirty="0" sz="1050" b="1">
                <a:latin typeface="楷体"/>
                <a:cs typeface="楷体"/>
              </a:rPr>
              <a:t>从诊疗室转移到实</a:t>
            </a:r>
            <a:r>
              <a:rPr dirty="0" sz="1050" spc="-15" b="1">
                <a:latin typeface="楷体"/>
                <a:cs typeface="楷体"/>
              </a:rPr>
              <a:t>验</a:t>
            </a:r>
            <a:r>
              <a:rPr dirty="0" sz="1050" b="1">
                <a:latin typeface="楷体"/>
                <a:cs typeface="楷体"/>
              </a:rPr>
              <a:t>室</a:t>
            </a:r>
            <a:r>
              <a:rPr dirty="0" sz="1050" spc="-40" b="1">
                <a:latin typeface="楷体"/>
                <a:cs typeface="楷体"/>
              </a:rPr>
              <a:t>。</a:t>
            </a:r>
            <a:r>
              <a:rPr dirty="0" sz="1050" spc="5">
                <a:latin typeface="宋体"/>
                <a:cs typeface="宋体"/>
              </a:rPr>
              <a:t>癌症</a:t>
            </a:r>
            <a:r>
              <a:rPr dirty="0" sz="1050" spc="-10">
                <a:latin typeface="宋体"/>
                <a:cs typeface="宋体"/>
              </a:rPr>
              <a:t>早</a:t>
            </a:r>
            <a:r>
              <a:rPr dirty="0" sz="1050" spc="5">
                <a:latin typeface="宋体"/>
                <a:cs typeface="宋体"/>
              </a:rPr>
              <a:t>筛</a:t>
            </a:r>
            <a:r>
              <a:rPr dirty="0" sz="1050" spc="-10">
                <a:latin typeface="楷体"/>
                <a:cs typeface="楷体"/>
              </a:rPr>
              <a:t>通</a:t>
            </a:r>
            <a:r>
              <a:rPr dirty="0" sz="1050" spc="5">
                <a:latin typeface="楷体"/>
                <a:cs typeface="楷体"/>
              </a:rPr>
              <a:t>过</a:t>
            </a:r>
            <a:r>
              <a:rPr dirty="0" sz="1050" spc="-10">
                <a:latin typeface="楷体"/>
                <a:cs typeface="楷体"/>
              </a:rPr>
              <a:t>采</a:t>
            </a:r>
            <a:r>
              <a:rPr dirty="0" sz="1050" spc="5">
                <a:latin typeface="楷体"/>
                <a:cs typeface="楷体"/>
              </a:rPr>
              <a:t>集人 体血液</a:t>
            </a:r>
            <a:r>
              <a:rPr dirty="0" sz="1050" spc="-10">
                <a:latin typeface="楷体"/>
                <a:cs typeface="楷体"/>
              </a:rPr>
              <a:t>、</a:t>
            </a:r>
            <a:r>
              <a:rPr dirty="0" sz="1050" spc="5">
                <a:latin typeface="楷体"/>
                <a:cs typeface="楷体"/>
              </a:rPr>
              <a:t>唾液、</a:t>
            </a:r>
            <a:r>
              <a:rPr dirty="0" sz="1050" spc="-10">
                <a:latin typeface="楷体"/>
                <a:cs typeface="楷体"/>
              </a:rPr>
              <a:t>尿</a:t>
            </a:r>
            <a:r>
              <a:rPr dirty="0" sz="1050" spc="5">
                <a:latin typeface="楷体"/>
                <a:cs typeface="楷体"/>
              </a:rPr>
              <a:t>液、</a:t>
            </a:r>
            <a:r>
              <a:rPr dirty="0" sz="1050" spc="-10">
                <a:latin typeface="楷体"/>
                <a:cs typeface="楷体"/>
              </a:rPr>
              <a:t>粪</a:t>
            </a:r>
            <a:r>
              <a:rPr dirty="0" sz="1050" spc="5">
                <a:latin typeface="楷体"/>
                <a:cs typeface="楷体"/>
              </a:rPr>
              <a:t>便等体</a:t>
            </a:r>
            <a:r>
              <a:rPr dirty="0" sz="1050" spc="-10">
                <a:latin typeface="楷体"/>
                <a:cs typeface="楷体"/>
              </a:rPr>
              <a:t>液</a:t>
            </a:r>
            <a:r>
              <a:rPr dirty="0" sz="1050" spc="5">
                <a:latin typeface="楷体"/>
                <a:cs typeface="楷体"/>
              </a:rPr>
              <a:t>样本，</a:t>
            </a:r>
            <a:r>
              <a:rPr dirty="0" sz="1050" spc="-10">
                <a:latin typeface="楷体"/>
                <a:cs typeface="楷体"/>
              </a:rPr>
              <a:t>检</a:t>
            </a:r>
            <a:r>
              <a:rPr dirty="0" sz="1050" spc="5">
                <a:latin typeface="楷体"/>
                <a:cs typeface="楷体"/>
              </a:rPr>
              <a:t>测特</a:t>
            </a:r>
            <a:r>
              <a:rPr dirty="0" sz="1050" spc="-10">
                <a:latin typeface="楷体"/>
                <a:cs typeface="楷体"/>
              </a:rPr>
              <a:t>异</a:t>
            </a:r>
            <a:r>
              <a:rPr dirty="0" sz="1050" spc="5">
                <a:latin typeface="楷体"/>
                <a:cs typeface="楷体"/>
              </a:rPr>
              <a:t>标志物</a:t>
            </a:r>
            <a:r>
              <a:rPr dirty="0" sz="1050" spc="-10">
                <a:latin typeface="楷体"/>
                <a:cs typeface="楷体"/>
              </a:rPr>
              <a:t>，</a:t>
            </a:r>
            <a:r>
              <a:rPr dirty="0" sz="1050" spc="5">
                <a:latin typeface="楷体"/>
                <a:cs typeface="楷体"/>
              </a:rPr>
              <a:t>实现</a:t>
            </a:r>
            <a:r>
              <a:rPr dirty="0" sz="1050" spc="-10">
                <a:latin typeface="楷体"/>
                <a:cs typeface="楷体"/>
              </a:rPr>
              <a:t>肿</a:t>
            </a:r>
            <a:r>
              <a:rPr dirty="0" sz="1050" spc="5">
                <a:latin typeface="楷体"/>
                <a:cs typeface="楷体"/>
              </a:rPr>
              <a:t>瘤的 提早</a:t>
            </a:r>
            <a:r>
              <a:rPr dirty="0" sz="1050" spc="-10">
                <a:latin typeface="楷体"/>
                <a:cs typeface="楷体"/>
              </a:rPr>
              <a:t>筛</a:t>
            </a:r>
            <a:r>
              <a:rPr dirty="0" sz="1050" spc="5">
                <a:latin typeface="楷体"/>
                <a:cs typeface="楷体"/>
              </a:rPr>
              <a:t>查</a:t>
            </a:r>
            <a:r>
              <a:rPr dirty="0" sz="1050" spc="-10">
                <a:latin typeface="楷体"/>
                <a:cs typeface="楷体"/>
              </a:rPr>
              <a:t>与</a:t>
            </a:r>
            <a:r>
              <a:rPr dirty="0" sz="1050" spc="5">
                <a:latin typeface="楷体"/>
                <a:cs typeface="楷体"/>
              </a:rPr>
              <a:t>分</a:t>
            </a:r>
            <a:r>
              <a:rPr dirty="0" sz="1050" spc="-10">
                <a:latin typeface="楷体"/>
                <a:cs typeface="楷体"/>
              </a:rPr>
              <a:t>析</a:t>
            </a:r>
            <a:r>
              <a:rPr dirty="0" sz="1050" spc="-335">
                <a:latin typeface="楷体"/>
                <a:cs typeface="楷体"/>
              </a:rPr>
              <a:t>。</a:t>
            </a:r>
            <a:r>
              <a:rPr dirty="0" sz="1050" spc="5">
                <a:latin typeface="楷体"/>
                <a:cs typeface="楷体"/>
              </a:rPr>
              <a:t>与</a:t>
            </a:r>
            <a:r>
              <a:rPr dirty="0" sz="1050" spc="-10">
                <a:latin typeface="楷体"/>
                <a:cs typeface="楷体"/>
              </a:rPr>
              <a:t>传</a:t>
            </a:r>
            <a:r>
              <a:rPr dirty="0" sz="1050" spc="5">
                <a:latin typeface="楷体"/>
                <a:cs typeface="楷体"/>
              </a:rPr>
              <a:t>统</a:t>
            </a:r>
            <a:r>
              <a:rPr dirty="0" sz="1050" spc="-10">
                <a:latin typeface="楷体"/>
                <a:cs typeface="楷体"/>
              </a:rPr>
              <a:t>检</a:t>
            </a:r>
            <a:r>
              <a:rPr dirty="0" sz="1050" spc="5">
                <a:latin typeface="楷体"/>
                <a:cs typeface="楷体"/>
              </a:rPr>
              <a:t>测方</a:t>
            </a:r>
            <a:r>
              <a:rPr dirty="0" sz="1050" spc="-10">
                <a:latin typeface="楷体"/>
                <a:cs typeface="楷体"/>
              </a:rPr>
              <a:t>法</a:t>
            </a:r>
            <a:r>
              <a:rPr dirty="0" sz="1050" spc="5">
                <a:latin typeface="楷体"/>
                <a:cs typeface="楷体"/>
              </a:rPr>
              <a:t>相</a:t>
            </a:r>
            <a:r>
              <a:rPr dirty="0" sz="1050" spc="-10">
                <a:latin typeface="楷体"/>
                <a:cs typeface="楷体"/>
              </a:rPr>
              <a:t>比</a:t>
            </a:r>
            <a:r>
              <a:rPr dirty="0" sz="1050" spc="-335">
                <a:latin typeface="楷体"/>
                <a:cs typeface="楷体"/>
              </a:rPr>
              <a:t>，</a:t>
            </a:r>
            <a:r>
              <a:rPr dirty="0" sz="1050" spc="5">
                <a:latin typeface="楷体"/>
                <a:cs typeface="楷体"/>
              </a:rPr>
              <a:t>肿</a:t>
            </a:r>
            <a:r>
              <a:rPr dirty="0" sz="1050" spc="-10">
                <a:latin typeface="楷体"/>
                <a:cs typeface="楷体"/>
              </a:rPr>
              <a:t>瘤</a:t>
            </a:r>
            <a:r>
              <a:rPr dirty="0" sz="1050" spc="5">
                <a:latin typeface="楷体"/>
                <a:cs typeface="楷体"/>
              </a:rPr>
              <a:t>早</a:t>
            </a:r>
            <a:r>
              <a:rPr dirty="0" sz="1050" spc="-10">
                <a:latin typeface="楷体"/>
                <a:cs typeface="楷体"/>
              </a:rPr>
              <a:t>筛</a:t>
            </a:r>
            <a:r>
              <a:rPr dirty="0" sz="1050" spc="5">
                <a:latin typeface="楷体"/>
                <a:cs typeface="楷体"/>
              </a:rPr>
              <a:t>侵</a:t>
            </a:r>
            <a:r>
              <a:rPr dirty="0" sz="1050" spc="-10">
                <a:latin typeface="楷体"/>
                <a:cs typeface="楷体"/>
              </a:rPr>
              <a:t>入</a:t>
            </a:r>
            <a:r>
              <a:rPr dirty="0" sz="1050" spc="5">
                <a:latin typeface="楷体"/>
                <a:cs typeface="楷体"/>
              </a:rPr>
              <a:t>性</a:t>
            </a:r>
            <a:r>
              <a:rPr dirty="0" sz="1050" spc="-10">
                <a:latin typeface="楷体"/>
                <a:cs typeface="楷体"/>
              </a:rPr>
              <a:t>低</a:t>
            </a:r>
            <a:r>
              <a:rPr dirty="0" sz="1050" spc="-320">
                <a:latin typeface="楷体"/>
                <a:cs typeface="楷体"/>
              </a:rPr>
              <a:t>，</a:t>
            </a:r>
            <a:r>
              <a:rPr dirty="0" sz="1050" spc="-10">
                <a:latin typeface="楷体"/>
                <a:cs typeface="楷体"/>
              </a:rPr>
              <a:t>检</a:t>
            </a:r>
            <a:r>
              <a:rPr dirty="0" sz="1050" spc="5">
                <a:latin typeface="楷体"/>
                <a:cs typeface="楷体"/>
              </a:rPr>
              <a:t>测</a:t>
            </a:r>
            <a:r>
              <a:rPr dirty="0" sz="1050" spc="-10">
                <a:latin typeface="楷体"/>
                <a:cs typeface="楷体"/>
              </a:rPr>
              <a:t>灵</a:t>
            </a:r>
            <a:r>
              <a:rPr dirty="0" sz="1050" spc="5">
                <a:latin typeface="楷体"/>
                <a:cs typeface="楷体"/>
              </a:rPr>
              <a:t>敏。 患者只</a:t>
            </a:r>
            <a:r>
              <a:rPr dirty="0" sz="1050" spc="-10">
                <a:latin typeface="楷体"/>
                <a:cs typeface="楷体"/>
              </a:rPr>
              <a:t>需</a:t>
            </a:r>
            <a:r>
              <a:rPr dirty="0" sz="1050" spc="5">
                <a:latin typeface="楷体"/>
                <a:cs typeface="楷体"/>
              </a:rPr>
              <a:t>提供微</a:t>
            </a:r>
            <a:r>
              <a:rPr dirty="0" sz="1050" spc="-10">
                <a:latin typeface="楷体"/>
                <a:cs typeface="楷体"/>
              </a:rPr>
              <a:t>量</a:t>
            </a:r>
            <a:r>
              <a:rPr dirty="0" sz="1050" spc="5">
                <a:latin typeface="楷体"/>
                <a:cs typeface="楷体"/>
              </a:rPr>
              <a:t>样本</a:t>
            </a:r>
            <a:r>
              <a:rPr dirty="0" sz="1050" spc="-10">
                <a:latin typeface="楷体"/>
                <a:cs typeface="楷体"/>
              </a:rPr>
              <a:t>，</a:t>
            </a:r>
            <a:r>
              <a:rPr dirty="0" sz="1050" spc="5">
                <a:latin typeface="楷体"/>
                <a:cs typeface="楷体"/>
              </a:rPr>
              <a:t>测序、</a:t>
            </a:r>
            <a:r>
              <a:rPr dirty="0" sz="1050" spc="-10">
                <a:latin typeface="楷体"/>
                <a:cs typeface="楷体"/>
              </a:rPr>
              <a:t>生</a:t>
            </a:r>
            <a:r>
              <a:rPr dirty="0" sz="1050" spc="5">
                <a:latin typeface="楷体"/>
                <a:cs typeface="楷体"/>
              </a:rPr>
              <a:t>化检验</a:t>
            </a:r>
            <a:r>
              <a:rPr dirty="0" sz="1050" spc="-10">
                <a:latin typeface="楷体"/>
                <a:cs typeface="楷体"/>
              </a:rPr>
              <a:t>则</a:t>
            </a:r>
            <a:r>
              <a:rPr dirty="0" sz="1050" spc="5">
                <a:latin typeface="楷体"/>
                <a:cs typeface="楷体"/>
              </a:rPr>
              <a:t>交由</a:t>
            </a:r>
            <a:r>
              <a:rPr dirty="0" sz="1050" spc="-10">
                <a:latin typeface="楷体"/>
                <a:cs typeface="楷体"/>
              </a:rPr>
              <a:t>专</a:t>
            </a:r>
            <a:r>
              <a:rPr dirty="0" sz="1050" spc="5">
                <a:latin typeface="楷体"/>
                <a:cs typeface="楷体"/>
              </a:rPr>
              <a:t>门的实</a:t>
            </a:r>
            <a:r>
              <a:rPr dirty="0" sz="1050" spc="-10">
                <a:latin typeface="楷体"/>
                <a:cs typeface="楷体"/>
              </a:rPr>
              <a:t>验</a:t>
            </a:r>
            <a:r>
              <a:rPr dirty="0" sz="1050" spc="5">
                <a:latin typeface="楷体"/>
                <a:cs typeface="楷体"/>
              </a:rPr>
              <a:t>室部</a:t>
            </a:r>
            <a:r>
              <a:rPr dirty="0" sz="1050" spc="-10">
                <a:latin typeface="楷体"/>
                <a:cs typeface="楷体"/>
              </a:rPr>
              <a:t>门</a:t>
            </a:r>
            <a:r>
              <a:rPr dirty="0" sz="1050" spc="5">
                <a:latin typeface="楷体"/>
                <a:cs typeface="楷体"/>
              </a:rPr>
              <a:t>，省 去了检</a:t>
            </a:r>
            <a:r>
              <a:rPr dirty="0" sz="1050" spc="-10">
                <a:latin typeface="楷体"/>
                <a:cs typeface="楷体"/>
              </a:rPr>
              <a:t>前</a:t>
            </a:r>
            <a:r>
              <a:rPr dirty="0" sz="1050" spc="5">
                <a:latin typeface="楷体"/>
                <a:cs typeface="楷体"/>
              </a:rPr>
              <a:t>准备、</a:t>
            </a:r>
            <a:r>
              <a:rPr dirty="0" sz="1050" spc="-10">
                <a:latin typeface="楷体"/>
                <a:cs typeface="楷体"/>
              </a:rPr>
              <a:t>现</a:t>
            </a:r>
            <a:r>
              <a:rPr dirty="0" sz="1050">
                <a:latin typeface="楷体"/>
                <a:cs typeface="楷体"/>
              </a:rPr>
              <a:t>场</a:t>
            </a:r>
            <a:r>
              <a:rPr dirty="0" sz="1050" spc="5">
                <a:latin typeface="楷体"/>
                <a:cs typeface="楷体"/>
              </a:rPr>
              <a:t>筛</a:t>
            </a:r>
            <a:r>
              <a:rPr dirty="0" sz="1050" spc="-5">
                <a:latin typeface="楷体"/>
                <a:cs typeface="楷体"/>
              </a:rPr>
              <a:t>查</a:t>
            </a:r>
            <a:r>
              <a:rPr dirty="0" sz="1050" spc="5">
                <a:latin typeface="楷体"/>
                <a:cs typeface="楷体"/>
              </a:rPr>
              <a:t>等一系</a:t>
            </a:r>
            <a:r>
              <a:rPr dirty="0" sz="1050" spc="-10">
                <a:latin typeface="楷体"/>
                <a:cs typeface="楷体"/>
              </a:rPr>
              <a:t>列</a:t>
            </a:r>
            <a:r>
              <a:rPr dirty="0" sz="1050" spc="5">
                <a:latin typeface="楷体"/>
                <a:cs typeface="楷体"/>
              </a:rPr>
              <a:t>复杂环</a:t>
            </a:r>
            <a:r>
              <a:rPr dirty="0" sz="1050" spc="-10">
                <a:latin typeface="楷体"/>
                <a:cs typeface="楷体"/>
              </a:rPr>
              <a:t>节</a:t>
            </a:r>
            <a:r>
              <a:rPr dirty="0" sz="1050">
                <a:latin typeface="楷体"/>
                <a:cs typeface="楷体"/>
              </a:rPr>
              <a:t>，</a:t>
            </a:r>
            <a:r>
              <a:rPr dirty="0" sz="1050" spc="5">
                <a:latin typeface="楷体"/>
                <a:cs typeface="楷体"/>
              </a:rPr>
              <a:t>一</a:t>
            </a:r>
            <a:r>
              <a:rPr dirty="0" sz="1050" spc="-10">
                <a:latin typeface="楷体"/>
                <a:cs typeface="楷体"/>
              </a:rPr>
              <a:t>方</a:t>
            </a:r>
            <a:r>
              <a:rPr dirty="0" sz="1050" spc="5">
                <a:latin typeface="楷体"/>
                <a:cs typeface="楷体"/>
              </a:rPr>
              <a:t>面可以</a:t>
            </a:r>
            <a:r>
              <a:rPr dirty="0" sz="1050" spc="-10">
                <a:latin typeface="楷体"/>
                <a:cs typeface="楷体"/>
              </a:rPr>
              <a:t>有</a:t>
            </a:r>
            <a:r>
              <a:rPr dirty="0" sz="1050" spc="5">
                <a:latin typeface="楷体"/>
                <a:cs typeface="楷体"/>
              </a:rPr>
              <a:t>效的</a:t>
            </a:r>
            <a:r>
              <a:rPr dirty="0" sz="1050" spc="-10">
                <a:latin typeface="楷体"/>
                <a:cs typeface="楷体"/>
              </a:rPr>
              <a:t>解</a:t>
            </a:r>
            <a:r>
              <a:rPr dirty="0" sz="1050" spc="5">
                <a:latin typeface="楷体"/>
                <a:cs typeface="楷体"/>
              </a:rPr>
              <a:t>放医 师资源</a:t>
            </a:r>
            <a:r>
              <a:rPr dirty="0" sz="1050" spc="-10">
                <a:latin typeface="楷体"/>
                <a:cs typeface="楷体"/>
              </a:rPr>
              <a:t>，</a:t>
            </a:r>
            <a:r>
              <a:rPr dirty="0" sz="1050" spc="5">
                <a:latin typeface="楷体"/>
                <a:cs typeface="楷体"/>
              </a:rPr>
              <a:t>操作方</a:t>
            </a:r>
            <a:r>
              <a:rPr dirty="0" sz="1050" spc="-10">
                <a:latin typeface="楷体"/>
                <a:cs typeface="楷体"/>
              </a:rPr>
              <a:t>便</a:t>
            </a:r>
            <a:r>
              <a:rPr dirty="0" sz="1050" spc="5">
                <a:latin typeface="楷体"/>
                <a:cs typeface="楷体"/>
              </a:rPr>
              <a:t>快捷</a:t>
            </a:r>
            <a:r>
              <a:rPr dirty="0" sz="1050" spc="-10">
                <a:latin typeface="楷体"/>
                <a:cs typeface="楷体"/>
              </a:rPr>
              <a:t>，</a:t>
            </a:r>
            <a:r>
              <a:rPr dirty="0" sz="1050" spc="5">
                <a:latin typeface="楷体"/>
                <a:cs typeface="楷体"/>
              </a:rPr>
              <a:t>能有效</a:t>
            </a:r>
            <a:r>
              <a:rPr dirty="0" sz="1050" spc="-10">
                <a:latin typeface="楷体"/>
                <a:cs typeface="楷体"/>
              </a:rPr>
              <a:t>的</a:t>
            </a:r>
            <a:r>
              <a:rPr dirty="0" sz="1050" spc="5">
                <a:latin typeface="楷体"/>
                <a:cs typeface="楷体"/>
              </a:rPr>
              <a:t>提高筛</a:t>
            </a:r>
            <a:r>
              <a:rPr dirty="0" sz="1050" spc="-10">
                <a:latin typeface="楷体"/>
                <a:cs typeface="楷体"/>
              </a:rPr>
              <a:t>查</a:t>
            </a:r>
            <a:r>
              <a:rPr dirty="0" sz="1050" spc="5">
                <a:latin typeface="楷体"/>
                <a:cs typeface="楷体"/>
              </a:rPr>
              <a:t>效率</a:t>
            </a:r>
            <a:r>
              <a:rPr dirty="0" sz="1050" spc="-10">
                <a:latin typeface="楷体"/>
                <a:cs typeface="楷体"/>
              </a:rPr>
              <a:t>；</a:t>
            </a:r>
            <a:r>
              <a:rPr dirty="0" sz="1050" spc="5">
                <a:latin typeface="楷体"/>
                <a:cs typeface="楷体"/>
              </a:rPr>
              <a:t>另一方</a:t>
            </a:r>
            <a:r>
              <a:rPr dirty="0" sz="1050" spc="-10">
                <a:latin typeface="楷体"/>
                <a:cs typeface="楷体"/>
              </a:rPr>
              <a:t>面</a:t>
            </a:r>
            <a:r>
              <a:rPr dirty="0" sz="1050" spc="5">
                <a:latin typeface="楷体"/>
                <a:cs typeface="楷体"/>
              </a:rPr>
              <a:t>，将</a:t>
            </a:r>
            <a:r>
              <a:rPr dirty="0" sz="1050" spc="-10">
                <a:latin typeface="楷体"/>
                <a:cs typeface="楷体"/>
              </a:rPr>
              <a:t>癌</a:t>
            </a:r>
            <a:r>
              <a:rPr dirty="0" sz="1050" spc="5">
                <a:latin typeface="楷体"/>
                <a:cs typeface="楷体"/>
              </a:rPr>
              <a:t>症筛 </a:t>
            </a:r>
            <a:r>
              <a:rPr dirty="0" sz="1050" spc="5">
                <a:latin typeface="楷体"/>
                <a:cs typeface="楷体"/>
              </a:rPr>
              <a:t>查的</a:t>
            </a:r>
            <a:r>
              <a:rPr dirty="0" sz="1050" spc="-10">
                <a:latin typeface="楷体"/>
                <a:cs typeface="楷体"/>
              </a:rPr>
              <a:t>场</a:t>
            </a:r>
            <a:r>
              <a:rPr dirty="0" sz="1050" spc="5">
                <a:latin typeface="楷体"/>
                <a:cs typeface="楷体"/>
              </a:rPr>
              <a:t>景</a:t>
            </a:r>
            <a:r>
              <a:rPr dirty="0" sz="1050" spc="-10">
                <a:latin typeface="楷体"/>
                <a:cs typeface="楷体"/>
              </a:rPr>
              <a:t>从</a:t>
            </a:r>
            <a:r>
              <a:rPr dirty="0" sz="1050" spc="5">
                <a:latin typeface="楷体"/>
                <a:cs typeface="楷体"/>
              </a:rPr>
              <a:t>专</a:t>
            </a:r>
            <a:r>
              <a:rPr dirty="0" sz="1050" spc="-10">
                <a:latin typeface="楷体"/>
                <a:cs typeface="楷体"/>
              </a:rPr>
              <a:t>业</a:t>
            </a:r>
            <a:r>
              <a:rPr dirty="0" sz="1050" spc="5">
                <a:latin typeface="楷体"/>
                <a:cs typeface="楷体"/>
              </a:rPr>
              <a:t>科</a:t>
            </a:r>
            <a:r>
              <a:rPr dirty="0" sz="1050" spc="-10">
                <a:latin typeface="楷体"/>
                <a:cs typeface="楷体"/>
              </a:rPr>
              <a:t>室</a:t>
            </a:r>
            <a:r>
              <a:rPr dirty="0" sz="1050" spc="5">
                <a:latin typeface="楷体"/>
                <a:cs typeface="楷体"/>
              </a:rPr>
              <a:t>变</a:t>
            </a:r>
            <a:r>
              <a:rPr dirty="0" sz="1050" spc="-10">
                <a:latin typeface="楷体"/>
                <a:cs typeface="楷体"/>
              </a:rPr>
              <a:t>为</a:t>
            </a:r>
            <a:r>
              <a:rPr dirty="0" sz="1050" spc="5">
                <a:latin typeface="楷体"/>
                <a:cs typeface="楷体"/>
              </a:rPr>
              <a:t>病人</a:t>
            </a:r>
            <a:r>
              <a:rPr dirty="0" sz="1050" spc="-10">
                <a:latin typeface="楷体"/>
                <a:cs typeface="楷体"/>
              </a:rPr>
              <a:t>自</a:t>
            </a:r>
            <a:r>
              <a:rPr dirty="0" sz="1050" spc="5">
                <a:latin typeface="楷体"/>
                <a:cs typeface="楷体"/>
              </a:rPr>
              <a:t>检</a:t>
            </a:r>
            <a:r>
              <a:rPr dirty="0" sz="1050" spc="-10">
                <a:latin typeface="楷体"/>
                <a:cs typeface="楷体"/>
              </a:rPr>
              <a:t>自查</a:t>
            </a:r>
            <a:r>
              <a:rPr dirty="0" sz="1050" spc="-455">
                <a:latin typeface="楷体"/>
                <a:cs typeface="楷体"/>
              </a:rPr>
              <a:t>，</a:t>
            </a:r>
            <a:r>
              <a:rPr dirty="0" sz="1050" spc="-10">
                <a:latin typeface="楷体"/>
                <a:cs typeface="楷体"/>
              </a:rPr>
              <a:t>可</a:t>
            </a:r>
            <a:r>
              <a:rPr dirty="0" sz="1050">
                <a:latin typeface="楷体"/>
                <a:cs typeface="楷体"/>
              </a:rPr>
              <a:t>以</a:t>
            </a:r>
            <a:r>
              <a:rPr dirty="0" sz="1050" spc="-10">
                <a:latin typeface="楷体"/>
                <a:cs typeface="楷体"/>
              </a:rPr>
              <a:t>改</a:t>
            </a:r>
            <a:r>
              <a:rPr dirty="0" sz="1050" spc="5">
                <a:latin typeface="楷体"/>
                <a:cs typeface="楷体"/>
              </a:rPr>
              <a:t>善</a:t>
            </a:r>
            <a:r>
              <a:rPr dirty="0" sz="1050" spc="-10">
                <a:latin typeface="楷体"/>
                <a:cs typeface="楷体"/>
              </a:rPr>
              <a:t>就</a:t>
            </a:r>
            <a:r>
              <a:rPr dirty="0" sz="1050" spc="5">
                <a:latin typeface="楷体"/>
                <a:cs typeface="楷体"/>
              </a:rPr>
              <a:t>检人</a:t>
            </a:r>
            <a:r>
              <a:rPr dirty="0" sz="1050" spc="-5">
                <a:latin typeface="楷体"/>
                <a:cs typeface="楷体"/>
              </a:rPr>
              <a:t>群</a:t>
            </a:r>
            <a:r>
              <a:rPr dirty="0" sz="1050" spc="5">
                <a:latin typeface="楷体"/>
                <a:cs typeface="楷体"/>
              </a:rPr>
              <a:t>的</a:t>
            </a:r>
            <a:r>
              <a:rPr dirty="0" sz="1050" spc="-10">
                <a:latin typeface="楷体"/>
                <a:cs typeface="楷体"/>
              </a:rPr>
              <a:t>筛</a:t>
            </a:r>
            <a:r>
              <a:rPr dirty="0" sz="1050" spc="5">
                <a:latin typeface="楷体"/>
                <a:cs typeface="楷体"/>
              </a:rPr>
              <a:t>查</a:t>
            </a:r>
            <a:r>
              <a:rPr dirty="0" sz="1050" spc="-10">
                <a:latin typeface="楷体"/>
                <a:cs typeface="楷体"/>
              </a:rPr>
              <a:t>体</a:t>
            </a:r>
            <a:r>
              <a:rPr dirty="0" sz="1050">
                <a:latin typeface="楷体"/>
                <a:cs typeface="楷体"/>
              </a:rPr>
              <a:t>验</a:t>
            </a:r>
            <a:r>
              <a:rPr dirty="0" sz="1050">
                <a:latin typeface="楷体"/>
                <a:cs typeface="楷体"/>
              </a:rPr>
              <a:t>， </a:t>
            </a:r>
            <a:r>
              <a:rPr dirty="0" sz="1050" spc="5">
                <a:latin typeface="楷体"/>
                <a:cs typeface="楷体"/>
              </a:rPr>
              <a:t>提高检</a:t>
            </a:r>
            <a:r>
              <a:rPr dirty="0" sz="1050" spc="-10">
                <a:latin typeface="楷体"/>
                <a:cs typeface="楷体"/>
              </a:rPr>
              <a:t>测</a:t>
            </a:r>
            <a:r>
              <a:rPr dirty="0" sz="1050" spc="5">
                <a:latin typeface="楷体"/>
                <a:cs typeface="楷体"/>
              </a:rPr>
              <a:t>的依从</a:t>
            </a:r>
            <a:r>
              <a:rPr dirty="0" sz="1050" spc="-10">
                <a:latin typeface="楷体"/>
                <a:cs typeface="楷体"/>
              </a:rPr>
              <a:t>度</a:t>
            </a:r>
            <a:r>
              <a:rPr dirty="0" sz="1050" spc="5">
                <a:latin typeface="楷体"/>
                <a:cs typeface="楷体"/>
              </a:rPr>
              <a:t>。癌</a:t>
            </a:r>
            <a:r>
              <a:rPr dirty="0" sz="1050" spc="-10">
                <a:latin typeface="楷体"/>
                <a:cs typeface="楷体"/>
              </a:rPr>
              <a:t>症</a:t>
            </a:r>
            <a:r>
              <a:rPr dirty="0" sz="1050" spc="5">
                <a:latin typeface="楷体"/>
                <a:cs typeface="楷体"/>
              </a:rPr>
              <a:t>早筛取</a:t>
            </a:r>
            <a:r>
              <a:rPr dirty="0" sz="1050" spc="-10">
                <a:latin typeface="楷体"/>
                <a:cs typeface="楷体"/>
              </a:rPr>
              <a:t>样</a:t>
            </a:r>
            <a:r>
              <a:rPr dirty="0" sz="1050" spc="5">
                <a:latin typeface="楷体"/>
                <a:cs typeface="楷体"/>
              </a:rPr>
              <a:t>方便，</a:t>
            </a:r>
            <a:r>
              <a:rPr dirty="0" sz="1050" spc="-10">
                <a:latin typeface="楷体"/>
                <a:cs typeface="楷体"/>
              </a:rPr>
              <a:t>检</a:t>
            </a:r>
            <a:r>
              <a:rPr dirty="0" sz="1050" spc="5">
                <a:latin typeface="楷体"/>
                <a:cs typeface="楷体"/>
              </a:rPr>
              <a:t>测灵</a:t>
            </a:r>
            <a:r>
              <a:rPr dirty="0" sz="1050" spc="-10">
                <a:latin typeface="楷体"/>
                <a:cs typeface="楷体"/>
              </a:rPr>
              <a:t>敏</a:t>
            </a:r>
            <a:r>
              <a:rPr dirty="0" sz="1050" spc="5">
                <a:latin typeface="楷体"/>
                <a:cs typeface="楷体"/>
              </a:rPr>
              <a:t>，未来</a:t>
            </a:r>
            <a:r>
              <a:rPr dirty="0" sz="1050" spc="-10">
                <a:latin typeface="楷体"/>
                <a:cs typeface="楷体"/>
              </a:rPr>
              <a:t>市</a:t>
            </a:r>
            <a:r>
              <a:rPr dirty="0" sz="1050" spc="5">
                <a:latin typeface="楷体"/>
                <a:cs typeface="楷体"/>
              </a:rPr>
              <a:t>场广</a:t>
            </a:r>
            <a:r>
              <a:rPr dirty="0" sz="1050" spc="-10">
                <a:latin typeface="楷体"/>
                <a:cs typeface="楷体"/>
              </a:rPr>
              <a:t>阔</a:t>
            </a:r>
            <a:r>
              <a:rPr dirty="0" sz="1050" spc="5">
                <a:latin typeface="楷体"/>
                <a:cs typeface="楷体"/>
              </a:rPr>
              <a:t>，根 据燃</a:t>
            </a:r>
            <a:r>
              <a:rPr dirty="0" sz="1050" spc="-10">
                <a:latin typeface="楷体"/>
                <a:cs typeface="楷体"/>
              </a:rPr>
              <a:t>石</a:t>
            </a:r>
            <a:r>
              <a:rPr dirty="0" sz="1050" spc="5">
                <a:latin typeface="楷体"/>
                <a:cs typeface="楷体"/>
              </a:rPr>
              <a:t>医</a:t>
            </a:r>
            <a:r>
              <a:rPr dirty="0" sz="1050" spc="-10">
                <a:latin typeface="楷体"/>
                <a:cs typeface="楷体"/>
              </a:rPr>
              <a:t>学</a:t>
            </a:r>
            <a:r>
              <a:rPr dirty="0" sz="1050" spc="5">
                <a:latin typeface="楷体"/>
                <a:cs typeface="楷体"/>
              </a:rPr>
              <a:t>招</a:t>
            </a:r>
            <a:r>
              <a:rPr dirty="0" sz="1050" spc="-10">
                <a:latin typeface="楷体"/>
                <a:cs typeface="楷体"/>
              </a:rPr>
              <a:t>股</a:t>
            </a:r>
            <a:r>
              <a:rPr dirty="0" sz="1050" spc="5">
                <a:latin typeface="楷体"/>
                <a:cs typeface="楷体"/>
              </a:rPr>
              <a:t>书</a:t>
            </a:r>
            <a:r>
              <a:rPr dirty="0" sz="1050" spc="-10">
                <a:latin typeface="楷体"/>
                <a:cs typeface="楷体"/>
              </a:rPr>
              <a:t>数</a:t>
            </a:r>
            <a:r>
              <a:rPr dirty="0" sz="1050" spc="5">
                <a:latin typeface="楷体"/>
                <a:cs typeface="楷体"/>
              </a:rPr>
              <a:t>据</a:t>
            </a:r>
            <a:r>
              <a:rPr dirty="0" sz="1050" spc="-5">
                <a:latin typeface="楷体"/>
                <a:cs typeface="楷体"/>
              </a:rPr>
              <a:t>，</a:t>
            </a:r>
            <a:r>
              <a:rPr dirty="0" sz="1050" spc="-5">
                <a:latin typeface="Arial"/>
                <a:cs typeface="Arial"/>
              </a:rPr>
              <a:t>2030</a:t>
            </a:r>
            <a:r>
              <a:rPr dirty="0" sz="1050" spc="145">
                <a:latin typeface="Arial"/>
                <a:cs typeface="Arial"/>
              </a:rPr>
              <a:t> </a:t>
            </a:r>
            <a:r>
              <a:rPr dirty="0" sz="1050" spc="5">
                <a:latin typeface="楷体"/>
                <a:cs typeface="楷体"/>
              </a:rPr>
              <a:t>年全</a:t>
            </a:r>
            <a:r>
              <a:rPr dirty="0" sz="1050" spc="-10">
                <a:latin typeface="楷体"/>
                <a:cs typeface="楷体"/>
              </a:rPr>
              <a:t>国</a:t>
            </a:r>
            <a:r>
              <a:rPr dirty="0" sz="1050" spc="5">
                <a:latin typeface="楷体"/>
                <a:cs typeface="楷体"/>
              </a:rPr>
              <a:t>癌</a:t>
            </a:r>
            <a:r>
              <a:rPr dirty="0" sz="1050" spc="-10">
                <a:latin typeface="楷体"/>
                <a:cs typeface="楷体"/>
              </a:rPr>
              <a:t>症</a:t>
            </a:r>
            <a:r>
              <a:rPr dirty="0" sz="1050" spc="5">
                <a:latin typeface="楷体"/>
                <a:cs typeface="楷体"/>
              </a:rPr>
              <a:t>高</a:t>
            </a:r>
            <a:r>
              <a:rPr dirty="0" sz="1050" spc="-10">
                <a:latin typeface="楷体"/>
                <a:cs typeface="楷体"/>
              </a:rPr>
              <a:t>风</a:t>
            </a:r>
            <a:r>
              <a:rPr dirty="0" sz="1050" spc="5">
                <a:latin typeface="楷体"/>
                <a:cs typeface="楷体"/>
              </a:rPr>
              <a:t>险</a:t>
            </a:r>
            <a:r>
              <a:rPr dirty="0" sz="1050" spc="-10">
                <a:latin typeface="楷体"/>
                <a:cs typeface="楷体"/>
              </a:rPr>
              <a:t>人</a:t>
            </a:r>
            <a:r>
              <a:rPr dirty="0" sz="1050" spc="5">
                <a:latin typeface="楷体"/>
                <a:cs typeface="楷体"/>
              </a:rPr>
              <a:t>群预</a:t>
            </a:r>
            <a:r>
              <a:rPr dirty="0" sz="1050" spc="-10">
                <a:latin typeface="楷体"/>
                <a:cs typeface="楷体"/>
              </a:rPr>
              <a:t>计</a:t>
            </a:r>
            <a:r>
              <a:rPr dirty="0" sz="1050" spc="5">
                <a:latin typeface="楷体"/>
                <a:cs typeface="楷体"/>
              </a:rPr>
              <a:t>将</a:t>
            </a:r>
            <a:r>
              <a:rPr dirty="0" sz="1050" spc="-10">
                <a:latin typeface="楷体"/>
                <a:cs typeface="楷体"/>
              </a:rPr>
              <a:t>达</a:t>
            </a:r>
            <a:r>
              <a:rPr dirty="0" sz="1050" spc="5">
                <a:latin typeface="楷体"/>
                <a:cs typeface="楷体"/>
              </a:rPr>
              <a:t>到</a:t>
            </a:r>
            <a:r>
              <a:rPr dirty="0" sz="1050" spc="-80">
                <a:latin typeface="楷体"/>
                <a:cs typeface="楷体"/>
              </a:rPr>
              <a:t> </a:t>
            </a:r>
            <a:r>
              <a:rPr dirty="0" sz="1050" spc="-5">
                <a:latin typeface="Arial"/>
                <a:cs typeface="Arial"/>
              </a:rPr>
              <a:t>5.22  </a:t>
            </a:r>
            <a:r>
              <a:rPr dirty="0" sz="1050" spc="5">
                <a:latin typeface="楷体"/>
                <a:cs typeface="楷体"/>
              </a:rPr>
              <a:t>亿人</a:t>
            </a:r>
            <a:r>
              <a:rPr dirty="0" sz="1050" spc="-10">
                <a:latin typeface="楷体"/>
                <a:cs typeface="楷体"/>
              </a:rPr>
              <a:t>，</a:t>
            </a:r>
            <a:r>
              <a:rPr dirty="0" sz="1050" spc="5">
                <a:latin typeface="楷体"/>
                <a:cs typeface="楷体"/>
              </a:rPr>
              <a:t>假</a:t>
            </a:r>
            <a:r>
              <a:rPr dirty="0" sz="1050" spc="-10">
                <a:latin typeface="楷体"/>
                <a:cs typeface="楷体"/>
              </a:rPr>
              <a:t>设</a:t>
            </a:r>
            <a:r>
              <a:rPr dirty="0" sz="1050" spc="5">
                <a:latin typeface="楷体"/>
                <a:cs typeface="楷体"/>
              </a:rPr>
              <a:t>早</a:t>
            </a:r>
            <a:r>
              <a:rPr dirty="0" sz="1050" spc="-10">
                <a:latin typeface="楷体"/>
                <a:cs typeface="楷体"/>
              </a:rPr>
              <a:t>筛</a:t>
            </a:r>
            <a:r>
              <a:rPr dirty="0" sz="1050" spc="5">
                <a:latin typeface="楷体"/>
                <a:cs typeface="楷体"/>
              </a:rPr>
              <a:t>产</a:t>
            </a:r>
            <a:r>
              <a:rPr dirty="0" sz="1050" spc="-10">
                <a:latin typeface="楷体"/>
                <a:cs typeface="楷体"/>
              </a:rPr>
              <a:t>品</a:t>
            </a:r>
            <a:r>
              <a:rPr dirty="0" sz="1050" spc="5">
                <a:latin typeface="楷体"/>
                <a:cs typeface="楷体"/>
              </a:rPr>
              <a:t>整</a:t>
            </a:r>
            <a:r>
              <a:rPr dirty="0" sz="1050" spc="-10">
                <a:latin typeface="楷体"/>
                <a:cs typeface="楷体"/>
              </a:rPr>
              <a:t>体</a:t>
            </a:r>
            <a:r>
              <a:rPr dirty="0" sz="1050" spc="5">
                <a:latin typeface="楷体"/>
                <a:cs typeface="楷体"/>
              </a:rPr>
              <a:t>渗透</a:t>
            </a:r>
            <a:r>
              <a:rPr dirty="0" sz="1050" spc="-10">
                <a:latin typeface="楷体"/>
                <a:cs typeface="楷体"/>
              </a:rPr>
              <a:t>率</a:t>
            </a:r>
            <a:r>
              <a:rPr dirty="0" sz="1050" spc="5">
                <a:latin typeface="楷体"/>
                <a:cs typeface="楷体"/>
              </a:rPr>
              <a:t>为</a:t>
            </a:r>
            <a:r>
              <a:rPr dirty="0" sz="1050" spc="-170">
                <a:latin typeface="楷体"/>
                <a:cs typeface="楷体"/>
              </a:rPr>
              <a:t> </a:t>
            </a:r>
            <a:r>
              <a:rPr dirty="0" sz="1050" spc="-10">
                <a:latin typeface="Arial"/>
                <a:cs typeface="Arial"/>
              </a:rPr>
              <a:t>3.9%</a:t>
            </a:r>
            <a:r>
              <a:rPr dirty="0" sz="1050" spc="-10">
                <a:latin typeface="楷体"/>
                <a:cs typeface="楷体"/>
              </a:rPr>
              <a:t>，</a:t>
            </a:r>
            <a:r>
              <a:rPr dirty="0" sz="1050" spc="5">
                <a:latin typeface="楷体"/>
                <a:cs typeface="楷体"/>
              </a:rPr>
              <a:t>综</a:t>
            </a:r>
            <a:r>
              <a:rPr dirty="0" sz="1050" spc="-10">
                <a:latin typeface="楷体"/>
                <a:cs typeface="楷体"/>
              </a:rPr>
              <a:t>合</a:t>
            </a:r>
            <a:r>
              <a:rPr dirty="0" sz="1050" spc="5">
                <a:latin typeface="楷体"/>
                <a:cs typeface="楷体"/>
              </a:rPr>
              <a:t>检</a:t>
            </a:r>
            <a:r>
              <a:rPr dirty="0" sz="1050" spc="-10">
                <a:latin typeface="楷体"/>
                <a:cs typeface="楷体"/>
              </a:rPr>
              <a:t>测</a:t>
            </a:r>
            <a:r>
              <a:rPr dirty="0" sz="1050" spc="5">
                <a:latin typeface="楷体"/>
                <a:cs typeface="楷体"/>
              </a:rPr>
              <a:t>价</a:t>
            </a:r>
            <a:r>
              <a:rPr dirty="0" sz="1050" spc="-10">
                <a:latin typeface="楷体"/>
                <a:cs typeface="楷体"/>
              </a:rPr>
              <a:t>格</a:t>
            </a:r>
            <a:r>
              <a:rPr dirty="0" sz="1050" spc="5">
                <a:latin typeface="楷体"/>
                <a:cs typeface="楷体"/>
              </a:rPr>
              <a:t>为</a:t>
            </a:r>
            <a:r>
              <a:rPr dirty="0" sz="1050" spc="-170">
                <a:latin typeface="楷体"/>
                <a:cs typeface="楷体"/>
              </a:rPr>
              <a:t> </a:t>
            </a:r>
            <a:r>
              <a:rPr dirty="0" sz="1050" spc="-5">
                <a:latin typeface="Arial"/>
                <a:cs typeface="Arial"/>
              </a:rPr>
              <a:t>1400</a:t>
            </a:r>
            <a:r>
              <a:rPr dirty="0" sz="1050" spc="60">
                <a:latin typeface="Arial"/>
                <a:cs typeface="Arial"/>
              </a:rPr>
              <a:t> </a:t>
            </a:r>
            <a:r>
              <a:rPr dirty="0" sz="1050" spc="5">
                <a:latin typeface="楷体"/>
                <a:cs typeface="楷体"/>
              </a:rPr>
              <a:t>美元，  则整</a:t>
            </a:r>
            <a:r>
              <a:rPr dirty="0" sz="1050" spc="-10">
                <a:latin typeface="楷体"/>
                <a:cs typeface="楷体"/>
              </a:rPr>
              <a:t>体</a:t>
            </a:r>
            <a:r>
              <a:rPr dirty="0" sz="1050" spc="5">
                <a:latin typeface="楷体"/>
                <a:cs typeface="楷体"/>
              </a:rPr>
              <a:t>早</a:t>
            </a:r>
            <a:r>
              <a:rPr dirty="0" sz="1050" spc="-10">
                <a:latin typeface="楷体"/>
                <a:cs typeface="楷体"/>
              </a:rPr>
              <a:t>筛</a:t>
            </a:r>
            <a:r>
              <a:rPr dirty="0" sz="1050" spc="5">
                <a:latin typeface="楷体"/>
                <a:cs typeface="楷体"/>
              </a:rPr>
              <a:t>市</a:t>
            </a:r>
            <a:r>
              <a:rPr dirty="0" sz="1050" spc="-10">
                <a:latin typeface="楷体"/>
                <a:cs typeface="楷体"/>
              </a:rPr>
              <a:t>场</a:t>
            </a:r>
            <a:r>
              <a:rPr dirty="0" sz="1050" spc="5">
                <a:latin typeface="楷体"/>
                <a:cs typeface="楷体"/>
              </a:rPr>
              <a:t>规</a:t>
            </a:r>
            <a:r>
              <a:rPr dirty="0" sz="1050" spc="-10">
                <a:latin typeface="楷体"/>
                <a:cs typeface="楷体"/>
              </a:rPr>
              <a:t>模</a:t>
            </a:r>
            <a:r>
              <a:rPr dirty="0" sz="1050" spc="5">
                <a:latin typeface="楷体"/>
                <a:cs typeface="楷体"/>
              </a:rPr>
              <a:t>将</a:t>
            </a:r>
            <a:r>
              <a:rPr dirty="0" sz="1050" spc="-10">
                <a:latin typeface="楷体"/>
                <a:cs typeface="楷体"/>
              </a:rPr>
              <a:t>有</a:t>
            </a:r>
            <a:r>
              <a:rPr dirty="0" sz="1050" spc="5">
                <a:latin typeface="楷体"/>
                <a:cs typeface="楷体"/>
              </a:rPr>
              <a:t>望</a:t>
            </a:r>
            <a:r>
              <a:rPr dirty="0" sz="1050" spc="-10">
                <a:latin typeface="楷体"/>
                <a:cs typeface="楷体"/>
              </a:rPr>
              <a:t>达</a:t>
            </a:r>
            <a:r>
              <a:rPr dirty="0" sz="1050" spc="5">
                <a:latin typeface="楷体"/>
                <a:cs typeface="楷体"/>
              </a:rPr>
              <a:t>到</a:t>
            </a:r>
            <a:r>
              <a:rPr dirty="0" sz="1050" spc="-305">
                <a:latin typeface="楷体"/>
                <a:cs typeface="楷体"/>
              </a:rPr>
              <a:t> </a:t>
            </a:r>
            <a:r>
              <a:rPr dirty="0" sz="1050" spc="-5">
                <a:latin typeface="Arial"/>
                <a:cs typeface="Arial"/>
              </a:rPr>
              <a:t>289</a:t>
            </a:r>
            <a:r>
              <a:rPr dirty="0" sz="1050" spc="-70">
                <a:latin typeface="Arial"/>
                <a:cs typeface="Arial"/>
              </a:rPr>
              <a:t> </a:t>
            </a:r>
            <a:r>
              <a:rPr dirty="0" sz="1050" spc="-10">
                <a:latin typeface="楷体"/>
                <a:cs typeface="楷体"/>
              </a:rPr>
              <a:t>亿</a:t>
            </a:r>
            <a:r>
              <a:rPr dirty="0" sz="1050" spc="5">
                <a:latin typeface="楷体"/>
                <a:cs typeface="楷体"/>
              </a:rPr>
              <a:t>美</a:t>
            </a:r>
            <a:r>
              <a:rPr dirty="0" sz="1050" spc="-10">
                <a:latin typeface="楷体"/>
                <a:cs typeface="楷体"/>
              </a:rPr>
              <a:t>元</a:t>
            </a:r>
            <a:r>
              <a:rPr dirty="0" sz="1050" spc="5">
                <a:latin typeface="楷体"/>
                <a:cs typeface="楷体"/>
              </a:rPr>
              <a:t>。</a:t>
            </a:r>
            <a:endParaRPr sz="1050">
              <a:latin typeface="楷体"/>
              <a:cs typeface="楷体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100" spc="-45" b="1">
                <a:solidFill>
                  <a:srgbClr val="C00000"/>
                </a:solidFill>
                <a:latin typeface="Microsoft JhengHei"/>
                <a:cs typeface="Microsoft JhengHei"/>
              </a:rPr>
              <a:t>图表</a:t>
            </a:r>
            <a:r>
              <a:rPr dirty="0" sz="1100" spc="-95" b="1">
                <a:solidFill>
                  <a:srgbClr val="C00000"/>
                </a:solidFill>
                <a:latin typeface="Microsoft JhengHei"/>
                <a:cs typeface="Microsoft JhengHei"/>
              </a:rPr>
              <a:t> </a:t>
            </a:r>
            <a:r>
              <a:rPr dirty="0" sz="1050" spc="-20" b="1" i="1">
                <a:solidFill>
                  <a:srgbClr val="C00000"/>
                </a:solidFill>
                <a:latin typeface="Arial"/>
                <a:cs typeface="Arial"/>
              </a:rPr>
              <a:t>15</a:t>
            </a:r>
            <a:r>
              <a:rPr dirty="0" sz="1100" spc="-20" b="1">
                <a:solidFill>
                  <a:srgbClr val="C00000"/>
                </a:solidFill>
                <a:latin typeface="Microsoft JhengHei"/>
                <a:cs typeface="Microsoft JhengHei"/>
              </a:rPr>
              <a:t>：</a:t>
            </a:r>
            <a:r>
              <a:rPr dirty="0" sz="1100" spc="-45" b="1">
                <a:solidFill>
                  <a:srgbClr val="C00000"/>
                </a:solidFill>
                <a:latin typeface="Microsoft JhengHei"/>
                <a:cs typeface="Microsoft JhengHei"/>
              </a:rPr>
              <a:t>癌症筛查检测</a:t>
            </a:r>
            <a:r>
              <a:rPr dirty="0" sz="1100" spc="-60" b="1">
                <a:solidFill>
                  <a:srgbClr val="C00000"/>
                </a:solidFill>
                <a:latin typeface="Microsoft JhengHei"/>
                <a:cs typeface="Microsoft JhengHei"/>
              </a:rPr>
              <a:t>流</a:t>
            </a:r>
            <a:r>
              <a:rPr dirty="0" sz="1100" spc="-45" b="1">
                <a:solidFill>
                  <a:srgbClr val="C00000"/>
                </a:solidFill>
                <a:latin typeface="Microsoft JhengHei"/>
                <a:cs typeface="Microsoft JhengHei"/>
              </a:rPr>
              <a:t>程</a:t>
            </a:r>
            <a:endParaRPr sz="11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924560" marR="5119370" indent="-191135">
              <a:lnSpc>
                <a:spcPts val="1430"/>
              </a:lnSpc>
              <a:spcBef>
                <a:spcPts val="960"/>
              </a:spcBef>
            </a:pPr>
            <a:r>
              <a:rPr dirty="0" sz="1200" spc="-5">
                <a:latin typeface="楷体"/>
                <a:cs typeface="楷体"/>
              </a:rPr>
              <a:t>影</a:t>
            </a:r>
            <a:r>
              <a:rPr dirty="0" sz="1200">
                <a:latin typeface="楷体"/>
                <a:cs typeface="楷体"/>
              </a:rPr>
              <a:t>像</a:t>
            </a:r>
            <a:r>
              <a:rPr dirty="0" sz="1200" spc="-5">
                <a:latin typeface="楷体"/>
                <a:cs typeface="楷体"/>
              </a:rPr>
              <a:t>/</a:t>
            </a:r>
            <a:r>
              <a:rPr dirty="0" sz="1200">
                <a:latin typeface="楷体"/>
                <a:cs typeface="楷体"/>
              </a:rPr>
              <a:t>内镜 筛查</a:t>
            </a:r>
            <a:endParaRPr sz="1200">
              <a:latin typeface="楷体"/>
              <a:cs typeface="楷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15189" y="4935297"/>
            <a:ext cx="1495425" cy="4641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楷体"/>
                <a:cs typeface="楷体"/>
              </a:rPr>
              <a:t>院</a:t>
            </a:r>
            <a:r>
              <a:rPr dirty="0" sz="1200">
                <a:latin typeface="楷体"/>
                <a:cs typeface="楷体"/>
              </a:rPr>
              <a:t>外早筛</a:t>
            </a:r>
            <a:endParaRPr sz="1200">
              <a:latin typeface="楷体"/>
              <a:cs typeface="楷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900" spc="-5">
                <a:latin typeface="楷体"/>
                <a:cs typeface="楷体"/>
              </a:rPr>
              <a:t>个人下单</a:t>
            </a:r>
            <a:endParaRPr sz="900">
              <a:latin typeface="楷体"/>
              <a:cs typeface="楷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5566" y="6008020"/>
            <a:ext cx="6510020" cy="1997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69745">
              <a:lnSpc>
                <a:spcPct val="100000"/>
              </a:lnSpc>
            </a:pPr>
            <a:r>
              <a:rPr dirty="0" sz="900">
                <a:latin typeface="楷体"/>
                <a:cs typeface="楷体"/>
              </a:rPr>
              <a:t>体检筛查</a:t>
            </a:r>
            <a:endParaRPr sz="900">
              <a:latin typeface="楷体"/>
              <a:cs typeface="楷体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00">
              <a:latin typeface="Times New Roman"/>
              <a:cs typeface="Times New Roman"/>
            </a:endParaRPr>
          </a:p>
          <a:p>
            <a:pPr algn="just" marL="2350770" marR="5080" indent="-266700">
              <a:lnSpc>
                <a:spcPct val="123800"/>
              </a:lnSpc>
              <a:spcBef>
                <a:spcPts val="5"/>
              </a:spcBef>
              <a:buFont typeface="Wingdings"/>
              <a:buChar char=""/>
              <a:tabLst>
                <a:tab pos="2351405" algn="l"/>
              </a:tabLst>
            </a:pPr>
            <a:r>
              <a:rPr dirty="0" sz="1050" b="1">
                <a:latin typeface="楷体"/>
                <a:cs typeface="楷体"/>
              </a:rPr>
              <a:t>基于</a:t>
            </a:r>
            <a:r>
              <a:rPr dirty="0" sz="1050" spc="-95" b="1">
                <a:latin typeface="楷体"/>
                <a:cs typeface="楷体"/>
              </a:rPr>
              <a:t> </a:t>
            </a:r>
            <a:r>
              <a:rPr dirty="0" sz="1050" spc="-10" b="1">
                <a:latin typeface="Arial"/>
                <a:cs typeface="Arial"/>
              </a:rPr>
              <a:t>ctDNA</a:t>
            </a:r>
            <a:r>
              <a:rPr dirty="0" sz="1050" spc="10" b="1">
                <a:latin typeface="楷体"/>
                <a:cs typeface="楷体"/>
              </a:rPr>
              <a:t>、</a:t>
            </a:r>
            <a:r>
              <a:rPr dirty="0" sz="1050" b="1">
                <a:latin typeface="Arial"/>
                <a:cs typeface="Arial"/>
              </a:rPr>
              <a:t>CTC</a:t>
            </a:r>
            <a:r>
              <a:rPr dirty="0" sz="1050" spc="125" b="1">
                <a:latin typeface="Arial"/>
                <a:cs typeface="Arial"/>
              </a:rPr>
              <a:t> </a:t>
            </a:r>
            <a:r>
              <a:rPr dirty="0" sz="1050" b="1">
                <a:latin typeface="楷体"/>
                <a:cs typeface="楷体"/>
              </a:rPr>
              <a:t>等的肿瘤早筛技术表现</a:t>
            </a:r>
            <a:r>
              <a:rPr dirty="0" sz="1050" spc="-15" b="1">
                <a:latin typeface="楷体"/>
                <a:cs typeface="楷体"/>
              </a:rPr>
              <a:t>出</a:t>
            </a:r>
            <a:r>
              <a:rPr dirty="0" sz="1050" b="1">
                <a:latin typeface="楷体"/>
                <a:cs typeface="楷体"/>
              </a:rPr>
              <a:t>不</a:t>
            </a:r>
            <a:r>
              <a:rPr dirty="0" sz="1050" spc="-15" b="1">
                <a:latin typeface="楷体"/>
                <a:cs typeface="楷体"/>
              </a:rPr>
              <a:t>弱</a:t>
            </a:r>
            <a:r>
              <a:rPr dirty="0" sz="1050" b="1">
                <a:latin typeface="楷体"/>
                <a:cs typeface="楷体"/>
              </a:rPr>
              <a:t>于传统检测手段的技 术优势</a:t>
            </a:r>
            <a:r>
              <a:rPr dirty="0" sz="1050" spc="10" b="1">
                <a:latin typeface="楷体"/>
                <a:cs typeface="楷体"/>
              </a:rPr>
              <a:t>。</a:t>
            </a:r>
            <a:r>
              <a:rPr dirty="0" sz="1050" spc="-10">
                <a:latin typeface="楷体"/>
                <a:cs typeface="楷体"/>
              </a:rPr>
              <a:t>肿</a:t>
            </a:r>
            <a:r>
              <a:rPr dirty="0" sz="1050" spc="5">
                <a:latin typeface="楷体"/>
                <a:cs typeface="楷体"/>
              </a:rPr>
              <a:t>瘤早</a:t>
            </a:r>
            <a:r>
              <a:rPr dirty="0" sz="1050" spc="-10">
                <a:latin typeface="楷体"/>
                <a:cs typeface="楷体"/>
              </a:rPr>
              <a:t>筛</a:t>
            </a:r>
            <a:r>
              <a:rPr dirty="0" sz="1050" spc="5">
                <a:latin typeface="楷体"/>
                <a:cs typeface="楷体"/>
              </a:rPr>
              <a:t>常用</a:t>
            </a:r>
            <a:r>
              <a:rPr dirty="0" sz="1050" spc="-10">
                <a:latin typeface="楷体"/>
                <a:cs typeface="楷体"/>
              </a:rPr>
              <a:t>的</a:t>
            </a:r>
            <a:r>
              <a:rPr dirty="0" sz="1050" spc="5">
                <a:latin typeface="楷体"/>
                <a:cs typeface="楷体"/>
              </a:rPr>
              <a:t>生物标</a:t>
            </a:r>
            <a:r>
              <a:rPr dirty="0" sz="1050" spc="-10">
                <a:latin typeface="楷体"/>
                <a:cs typeface="楷体"/>
              </a:rPr>
              <a:t>记</a:t>
            </a:r>
            <a:r>
              <a:rPr dirty="0" sz="1050" spc="5">
                <a:latin typeface="楷体"/>
                <a:cs typeface="楷体"/>
              </a:rPr>
              <a:t>物包</a:t>
            </a:r>
            <a:r>
              <a:rPr dirty="0" sz="1050" spc="-10">
                <a:latin typeface="楷体"/>
                <a:cs typeface="楷体"/>
              </a:rPr>
              <a:t>括</a:t>
            </a:r>
            <a:r>
              <a:rPr dirty="0" sz="1050" spc="5">
                <a:latin typeface="楷体"/>
                <a:cs typeface="楷体"/>
              </a:rPr>
              <a:t>循环</a:t>
            </a:r>
            <a:r>
              <a:rPr dirty="0" sz="1050" spc="-10">
                <a:latin typeface="楷体"/>
                <a:cs typeface="楷体"/>
              </a:rPr>
              <a:t>肿</a:t>
            </a:r>
            <a:r>
              <a:rPr dirty="0" sz="1050" spc="5">
                <a:latin typeface="楷体"/>
                <a:cs typeface="楷体"/>
              </a:rPr>
              <a:t>瘤</a:t>
            </a:r>
            <a:r>
              <a:rPr dirty="0" sz="1050" spc="-65">
                <a:latin typeface="楷体"/>
                <a:cs typeface="楷体"/>
              </a:rPr>
              <a:t> </a:t>
            </a:r>
            <a:r>
              <a:rPr dirty="0" sz="1050" spc="-55">
                <a:latin typeface="Arial"/>
                <a:cs typeface="Arial"/>
              </a:rPr>
              <a:t>DNA</a:t>
            </a:r>
            <a:r>
              <a:rPr dirty="0" sz="1050" spc="-55">
                <a:latin typeface="楷体"/>
                <a:cs typeface="楷体"/>
              </a:rPr>
              <a:t>（</a:t>
            </a:r>
            <a:r>
              <a:rPr dirty="0" sz="1050" spc="-55">
                <a:latin typeface="Arial"/>
                <a:cs typeface="Arial"/>
              </a:rPr>
              <a:t>ctDNA</a:t>
            </a:r>
            <a:r>
              <a:rPr dirty="0" sz="1050" spc="-55">
                <a:latin typeface="楷体"/>
                <a:cs typeface="楷体"/>
              </a:rPr>
              <a:t>）</a:t>
            </a:r>
            <a:r>
              <a:rPr dirty="0" sz="1050" spc="5">
                <a:latin typeface="楷体"/>
                <a:cs typeface="楷体"/>
              </a:rPr>
              <a:t>、循 环</a:t>
            </a:r>
            <a:r>
              <a:rPr dirty="0" sz="1050" spc="-10">
                <a:latin typeface="楷体"/>
                <a:cs typeface="楷体"/>
              </a:rPr>
              <a:t>肿</a:t>
            </a:r>
            <a:r>
              <a:rPr dirty="0" sz="1050" spc="5">
                <a:latin typeface="楷体"/>
                <a:cs typeface="楷体"/>
              </a:rPr>
              <a:t>瘤</a:t>
            </a:r>
            <a:r>
              <a:rPr dirty="0" sz="1050" spc="-310">
                <a:latin typeface="楷体"/>
                <a:cs typeface="楷体"/>
              </a:rPr>
              <a:t> </a:t>
            </a:r>
            <a:r>
              <a:rPr dirty="0" sz="1050" spc="-35">
                <a:latin typeface="Arial"/>
                <a:cs typeface="Arial"/>
              </a:rPr>
              <a:t>RNA</a:t>
            </a:r>
            <a:r>
              <a:rPr dirty="0" sz="1050" spc="-35">
                <a:latin typeface="楷体"/>
                <a:cs typeface="楷体"/>
              </a:rPr>
              <a:t>（</a:t>
            </a:r>
            <a:r>
              <a:rPr dirty="0" sz="1050" spc="-35">
                <a:latin typeface="Arial"/>
                <a:cs typeface="Arial"/>
              </a:rPr>
              <a:t>ctRNA</a:t>
            </a:r>
            <a:r>
              <a:rPr dirty="0" sz="1050" spc="-35">
                <a:latin typeface="楷体"/>
                <a:cs typeface="楷体"/>
              </a:rPr>
              <a:t>）</a:t>
            </a:r>
            <a:r>
              <a:rPr dirty="0" sz="1050" spc="-10">
                <a:latin typeface="楷体"/>
                <a:cs typeface="楷体"/>
              </a:rPr>
              <a:t>循</a:t>
            </a:r>
            <a:r>
              <a:rPr dirty="0" sz="1050" spc="5">
                <a:latin typeface="楷体"/>
                <a:cs typeface="楷体"/>
              </a:rPr>
              <a:t>环肿</a:t>
            </a:r>
            <a:r>
              <a:rPr dirty="0" sz="1050" spc="-10">
                <a:latin typeface="楷体"/>
                <a:cs typeface="楷体"/>
              </a:rPr>
              <a:t>瘤</a:t>
            </a:r>
            <a:r>
              <a:rPr dirty="0" sz="1050" spc="5">
                <a:latin typeface="楷体"/>
                <a:cs typeface="楷体"/>
              </a:rPr>
              <a:t>细</a:t>
            </a:r>
            <a:r>
              <a:rPr dirty="0" sz="1050" spc="-165">
                <a:latin typeface="楷体"/>
                <a:cs typeface="楷体"/>
              </a:rPr>
              <a:t>胞</a:t>
            </a:r>
            <a:r>
              <a:rPr dirty="0" sz="1050" spc="-110">
                <a:latin typeface="楷体"/>
                <a:cs typeface="楷体"/>
              </a:rPr>
              <a:t>（</a:t>
            </a:r>
            <a:r>
              <a:rPr dirty="0" sz="1050" spc="-110">
                <a:latin typeface="Arial"/>
                <a:cs typeface="Arial"/>
              </a:rPr>
              <a:t>CTC</a:t>
            </a:r>
            <a:r>
              <a:rPr dirty="0" sz="1050" spc="-110">
                <a:latin typeface="楷体"/>
                <a:cs typeface="楷体"/>
              </a:rPr>
              <a:t>）</a:t>
            </a:r>
            <a:r>
              <a:rPr dirty="0" sz="1050" spc="-155">
                <a:latin typeface="楷体"/>
                <a:cs typeface="楷体"/>
              </a:rPr>
              <a:t>、</a:t>
            </a:r>
            <a:r>
              <a:rPr dirty="0" sz="1050" spc="-10">
                <a:latin typeface="楷体"/>
                <a:cs typeface="楷体"/>
              </a:rPr>
              <a:t>外泌</a:t>
            </a:r>
            <a:r>
              <a:rPr dirty="0" sz="1050" spc="5">
                <a:latin typeface="楷体"/>
                <a:cs typeface="楷体"/>
              </a:rPr>
              <a:t>体</a:t>
            </a:r>
            <a:r>
              <a:rPr dirty="0" sz="1050" spc="-155">
                <a:latin typeface="楷体"/>
                <a:cs typeface="楷体"/>
              </a:rPr>
              <a:t>、</a:t>
            </a:r>
            <a:r>
              <a:rPr dirty="0" sz="1050" spc="-10">
                <a:latin typeface="楷体"/>
                <a:cs typeface="楷体"/>
              </a:rPr>
              <a:t>循</a:t>
            </a:r>
            <a:r>
              <a:rPr dirty="0" sz="1050" spc="5">
                <a:latin typeface="楷体"/>
                <a:cs typeface="楷体"/>
              </a:rPr>
              <a:t>环</a:t>
            </a:r>
            <a:r>
              <a:rPr dirty="0" sz="1050" spc="-10">
                <a:latin typeface="楷体"/>
                <a:cs typeface="楷体"/>
              </a:rPr>
              <a:t>蛋</a:t>
            </a:r>
            <a:r>
              <a:rPr dirty="0" sz="1050" spc="5">
                <a:latin typeface="楷体"/>
                <a:cs typeface="楷体"/>
              </a:rPr>
              <a:t>白</a:t>
            </a:r>
            <a:r>
              <a:rPr dirty="0" sz="1050" spc="-10">
                <a:latin typeface="楷体"/>
                <a:cs typeface="楷体"/>
              </a:rPr>
              <a:t>质</a:t>
            </a:r>
            <a:r>
              <a:rPr dirty="0" sz="1050" spc="5">
                <a:latin typeface="楷体"/>
                <a:cs typeface="楷体"/>
              </a:rPr>
              <a:t>等。 其</a:t>
            </a:r>
            <a:r>
              <a:rPr dirty="0" sz="1050" spc="-10">
                <a:latin typeface="楷体"/>
                <a:cs typeface="楷体"/>
              </a:rPr>
              <a:t>中</a:t>
            </a:r>
            <a:r>
              <a:rPr dirty="0" sz="1050" spc="-5">
                <a:latin typeface="楷体"/>
                <a:cs typeface="楷体"/>
              </a:rPr>
              <a:t>，</a:t>
            </a:r>
            <a:r>
              <a:rPr dirty="0" sz="1050" spc="-5">
                <a:latin typeface="Arial"/>
                <a:cs typeface="Arial"/>
              </a:rPr>
              <a:t>ctDNA</a:t>
            </a:r>
            <a:r>
              <a:rPr dirty="0" sz="1050" spc="-80">
                <a:latin typeface="Arial"/>
                <a:cs typeface="Arial"/>
              </a:rPr>
              <a:t> </a:t>
            </a:r>
            <a:r>
              <a:rPr dirty="0" sz="1050" spc="5">
                <a:latin typeface="楷体"/>
                <a:cs typeface="楷体"/>
              </a:rPr>
              <a:t>的</a:t>
            </a:r>
            <a:r>
              <a:rPr dirty="0" sz="1050" spc="-10">
                <a:latin typeface="楷体"/>
                <a:cs typeface="楷体"/>
              </a:rPr>
              <a:t>特</a:t>
            </a:r>
            <a:r>
              <a:rPr dirty="0" sz="1050" spc="5">
                <a:latin typeface="楷体"/>
                <a:cs typeface="楷体"/>
              </a:rPr>
              <a:t>异</a:t>
            </a:r>
            <a:r>
              <a:rPr dirty="0" sz="1050" spc="-10">
                <a:latin typeface="楷体"/>
                <a:cs typeface="楷体"/>
              </a:rPr>
              <a:t>性好，准</a:t>
            </a:r>
            <a:r>
              <a:rPr dirty="0" sz="1050" spc="5">
                <a:latin typeface="楷体"/>
                <a:cs typeface="楷体"/>
              </a:rPr>
              <a:t>确</a:t>
            </a:r>
            <a:r>
              <a:rPr dirty="0" sz="1050" spc="-10">
                <a:latin typeface="楷体"/>
                <a:cs typeface="楷体"/>
              </a:rPr>
              <a:t>性高，富</a:t>
            </a:r>
            <a:r>
              <a:rPr dirty="0" sz="1050" spc="5">
                <a:latin typeface="楷体"/>
                <a:cs typeface="楷体"/>
              </a:rPr>
              <a:t>集</a:t>
            </a:r>
            <a:r>
              <a:rPr dirty="0" sz="1050" spc="-20">
                <a:latin typeface="楷体"/>
                <a:cs typeface="楷体"/>
              </a:rPr>
              <a:t>、</a:t>
            </a:r>
            <a:r>
              <a:rPr dirty="0" sz="1050" spc="5">
                <a:latin typeface="楷体"/>
                <a:cs typeface="楷体"/>
              </a:rPr>
              <a:t>测</a:t>
            </a:r>
            <a:r>
              <a:rPr dirty="0" sz="1050" spc="-10">
                <a:latin typeface="楷体"/>
                <a:cs typeface="楷体"/>
              </a:rPr>
              <a:t>序</a:t>
            </a:r>
            <a:r>
              <a:rPr dirty="0" sz="1050" spc="5">
                <a:latin typeface="楷体"/>
                <a:cs typeface="楷体"/>
              </a:rPr>
              <a:t>技术</a:t>
            </a:r>
            <a:r>
              <a:rPr dirty="0" sz="1050" spc="-10">
                <a:latin typeface="楷体"/>
                <a:cs typeface="楷体"/>
              </a:rPr>
              <a:t>相</a:t>
            </a:r>
            <a:r>
              <a:rPr dirty="0" sz="1050" spc="5">
                <a:latin typeface="楷体"/>
                <a:cs typeface="楷体"/>
              </a:rPr>
              <a:t>对</a:t>
            </a:r>
            <a:r>
              <a:rPr dirty="0" sz="1050" spc="-10">
                <a:latin typeface="楷体"/>
                <a:cs typeface="楷体"/>
              </a:rPr>
              <a:t>成熟，是目 </a:t>
            </a:r>
            <a:r>
              <a:rPr dirty="0" sz="1050" spc="5">
                <a:latin typeface="楷体"/>
                <a:cs typeface="楷体"/>
              </a:rPr>
              <a:t>前癌症</a:t>
            </a:r>
            <a:r>
              <a:rPr dirty="0" sz="1050" spc="-10">
                <a:latin typeface="楷体"/>
                <a:cs typeface="楷体"/>
              </a:rPr>
              <a:t>早</a:t>
            </a:r>
            <a:r>
              <a:rPr dirty="0" sz="1050" spc="5">
                <a:latin typeface="楷体"/>
                <a:cs typeface="楷体"/>
              </a:rPr>
              <a:t>筛行业</a:t>
            </a:r>
            <a:r>
              <a:rPr dirty="0" sz="1050" spc="-10">
                <a:latin typeface="楷体"/>
                <a:cs typeface="楷体"/>
              </a:rPr>
              <a:t>的</a:t>
            </a:r>
            <a:r>
              <a:rPr dirty="0" sz="1050" spc="5">
                <a:latin typeface="楷体"/>
                <a:cs typeface="楷体"/>
              </a:rPr>
              <a:t>重要</a:t>
            </a:r>
            <a:r>
              <a:rPr dirty="0" sz="1050" spc="-10">
                <a:latin typeface="楷体"/>
                <a:cs typeface="楷体"/>
              </a:rPr>
              <a:t>筛</a:t>
            </a:r>
            <a:r>
              <a:rPr dirty="0" sz="1050" spc="5">
                <a:latin typeface="楷体"/>
                <a:cs typeface="楷体"/>
              </a:rPr>
              <a:t>查指标</a:t>
            </a:r>
            <a:r>
              <a:rPr dirty="0" sz="1050" spc="-10">
                <a:latin typeface="楷体"/>
                <a:cs typeface="楷体"/>
              </a:rPr>
              <a:t>。</a:t>
            </a:r>
            <a:r>
              <a:rPr dirty="0" sz="1050" spc="5">
                <a:latin typeface="楷体"/>
                <a:cs typeface="楷体"/>
              </a:rPr>
              <a:t>从目前</a:t>
            </a:r>
            <a:r>
              <a:rPr dirty="0" sz="1050" spc="-10">
                <a:latin typeface="楷体"/>
                <a:cs typeface="楷体"/>
              </a:rPr>
              <a:t>海</a:t>
            </a:r>
            <a:r>
              <a:rPr dirty="0" sz="1050" spc="5">
                <a:latin typeface="楷体"/>
                <a:cs typeface="楷体"/>
              </a:rPr>
              <a:t>内外</a:t>
            </a:r>
            <a:r>
              <a:rPr dirty="0" sz="1050" spc="-10">
                <a:latin typeface="楷体"/>
                <a:cs typeface="楷体"/>
              </a:rPr>
              <a:t>各</a:t>
            </a:r>
            <a:r>
              <a:rPr dirty="0" sz="1050" spc="5">
                <a:latin typeface="楷体"/>
                <a:cs typeface="楷体"/>
              </a:rPr>
              <a:t>公司披</a:t>
            </a:r>
            <a:r>
              <a:rPr dirty="0" sz="1050" spc="-10">
                <a:latin typeface="楷体"/>
                <a:cs typeface="楷体"/>
              </a:rPr>
              <a:t>露</a:t>
            </a:r>
            <a:r>
              <a:rPr dirty="0" sz="1050" spc="5">
                <a:latin typeface="楷体"/>
                <a:cs typeface="楷体"/>
              </a:rPr>
              <a:t>的筛</a:t>
            </a:r>
            <a:r>
              <a:rPr dirty="0" sz="1050" spc="-10">
                <a:latin typeface="楷体"/>
                <a:cs typeface="楷体"/>
              </a:rPr>
              <a:t>查</a:t>
            </a:r>
            <a:r>
              <a:rPr dirty="0" sz="1050" spc="5">
                <a:latin typeface="楷体"/>
                <a:cs typeface="楷体"/>
              </a:rPr>
              <a:t>数据 来看，</a:t>
            </a:r>
            <a:r>
              <a:rPr dirty="0" sz="1050" spc="-10">
                <a:latin typeface="楷体"/>
                <a:cs typeface="楷体"/>
              </a:rPr>
              <a:t>无</a:t>
            </a:r>
            <a:r>
              <a:rPr dirty="0" sz="1050" spc="5">
                <a:latin typeface="楷体"/>
                <a:cs typeface="楷体"/>
              </a:rPr>
              <a:t>论是单</a:t>
            </a:r>
            <a:r>
              <a:rPr dirty="0" sz="1050" spc="-10">
                <a:latin typeface="楷体"/>
                <a:cs typeface="楷体"/>
              </a:rPr>
              <a:t>癌</a:t>
            </a:r>
            <a:r>
              <a:rPr dirty="0" sz="1050" spc="5">
                <a:latin typeface="楷体"/>
                <a:cs typeface="楷体"/>
              </a:rPr>
              <a:t>种还</a:t>
            </a:r>
            <a:r>
              <a:rPr dirty="0" sz="1050" spc="-10">
                <a:latin typeface="楷体"/>
                <a:cs typeface="楷体"/>
              </a:rPr>
              <a:t>是</a:t>
            </a:r>
            <a:r>
              <a:rPr dirty="0" sz="1050" spc="5">
                <a:latin typeface="楷体"/>
                <a:cs typeface="楷体"/>
              </a:rPr>
              <a:t>泛癌种</a:t>
            </a:r>
            <a:r>
              <a:rPr dirty="0" sz="1050" spc="-10">
                <a:latin typeface="楷体"/>
                <a:cs typeface="楷体"/>
              </a:rPr>
              <a:t>，</a:t>
            </a:r>
            <a:r>
              <a:rPr dirty="0" sz="1050" spc="5">
                <a:latin typeface="楷体"/>
                <a:cs typeface="楷体"/>
              </a:rPr>
              <a:t>各产品</a:t>
            </a:r>
            <a:r>
              <a:rPr dirty="0" sz="1050" spc="-10">
                <a:latin typeface="楷体"/>
                <a:cs typeface="楷体"/>
              </a:rPr>
              <a:t>在</a:t>
            </a:r>
            <a:r>
              <a:rPr dirty="0" sz="1050" spc="5">
                <a:latin typeface="楷体"/>
                <a:cs typeface="楷体"/>
              </a:rPr>
              <a:t>临床</a:t>
            </a:r>
            <a:r>
              <a:rPr dirty="0" sz="1050" spc="-10">
                <a:latin typeface="楷体"/>
                <a:cs typeface="楷体"/>
              </a:rPr>
              <a:t>试</a:t>
            </a:r>
            <a:r>
              <a:rPr dirty="0" sz="1050" spc="5">
                <a:latin typeface="楷体"/>
                <a:cs typeface="楷体"/>
              </a:rPr>
              <a:t>验层面</a:t>
            </a:r>
            <a:r>
              <a:rPr dirty="0" sz="1050" spc="-10">
                <a:latin typeface="楷体"/>
                <a:cs typeface="楷体"/>
              </a:rPr>
              <a:t>展</a:t>
            </a:r>
            <a:r>
              <a:rPr dirty="0" sz="1050" spc="5">
                <a:latin typeface="楷体"/>
                <a:cs typeface="楷体"/>
              </a:rPr>
              <a:t>现出</a:t>
            </a:r>
            <a:r>
              <a:rPr dirty="0" sz="1050" spc="-10">
                <a:latin typeface="楷体"/>
                <a:cs typeface="楷体"/>
              </a:rPr>
              <a:t>了</a:t>
            </a:r>
            <a:r>
              <a:rPr dirty="0" sz="1050" spc="5">
                <a:latin typeface="楷体"/>
                <a:cs typeface="楷体"/>
              </a:rPr>
              <a:t>较好 的灵</a:t>
            </a:r>
            <a:r>
              <a:rPr dirty="0" sz="1050" spc="-10">
                <a:latin typeface="楷体"/>
                <a:cs typeface="楷体"/>
              </a:rPr>
              <a:t>敏</a:t>
            </a:r>
            <a:r>
              <a:rPr dirty="0" sz="1050" spc="5">
                <a:latin typeface="楷体"/>
                <a:cs typeface="楷体"/>
              </a:rPr>
              <a:t>性</a:t>
            </a:r>
            <a:r>
              <a:rPr dirty="0" sz="1050" spc="-10">
                <a:latin typeface="楷体"/>
                <a:cs typeface="楷体"/>
              </a:rPr>
              <a:t>和</a:t>
            </a:r>
            <a:r>
              <a:rPr dirty="0" sz="1050" spc="5">
                <a:latin typeface="楷体"/>
                <a:cs typeface="楷体"/>
              </a:rPr>
              <a:t>特</a:t>
            </a:r>
            <a:r>
              <a:rPr dirty="0" sz="1050" spc="-10">
                <a:latin typeface="楷体"/>
                <a:cs typeface="楷体"/>
              </a:rPr>
              <a:t>异</a:t>
            </a:r>
            <a:r>
              <a:rPr dirty="0" sz="1050">
                <a:latin typeface="楷体"/>
                <a:cs typeface="楷体"/>
              </a:rPr>
              <a:t>性</a:t>
            </a:r>
            <a:r>
              <a:rPr dirty="0" sz="1050" spc="5">
                <a:latin typeface="楷体"/>
                <a:cs typeface="楷体"/>
              </a:rPr>
              <a:t>。</a:t>
            </a:r>
            <a:endParaRPr sz="105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100" spc="-45" b="1">
                <a:solidFill>
                  <a:srgbClr val="C00000"/>
                </a:solidFill>
                <a:latin typeface="Microsoft JhengHei"/>
                <a:cs typeface="Microsoft JhengHei"/>
              </a:rPr>
              <a:t>图表</a:t>
            </a:r>
            <a:r>
              <a:rPr dirty="0" sz="1100" spc="-90" b="1">
                <a:solidFill>
                  <a:srgbClr val="C00000"/>
                </a:solidFill>
                <a:latin typeface="Microsoft JhengHei"/>
                <a:cs typeface="Microsoft JhengHei"/>
              </a:rPr>
              <a:t> </a:t>
            </a:r>
            <a:r>
              <a:rPr dirty="0" sz="1050" spc="-20" b="1" i="1">
                <a:solidFill>
                  <a:srgbClr val="C00000"/>
                </a:solidFill>
                <a:latin typeface="Arial"/>
                <a:cs typeface="Arial"/>
              </a:rPr>
              <a:t>16</a:t>
            </a:r>
            <a:r>
              <a:rPr dirty="0" sz="1100" spc="-20" b="1">
                <a:solidFill>
                  <a:srgbClr val="C00000"/>
                </a:solidFill>
                <a:latin typeface="Microsoft JhengHei"/>
                <a:cs typeface="Microsoft JhengHei"/>
              </a:rPr>
              <a:t>：</a:t>
            </a:r>
            <a:r>
              <a:rPr dirty="0" sz="1100" spc="-45" b="1">
                <a:solidFill>
                  <a:srgbClr val="C00000"/>
                </a:solidFill>
                <a:latin typeface="Microsoft JhengHei"/>
                <a:cs typeface="Microsoft JhengHei"/>
              </a:rPr>
              <a:t>癌症早筛检测</a:t>
            </a:r>
            <a:r>
              <a:rPr dirty="0" sz="1100" spc="-60" b="1">
                <a:solidFill>
                  <a:srgbClr val="C00000"/>
                </a:solidFill>
                <a:latin typeface="Microsoft JhengHei"/>
                <a:cs typeface="Microsoft JhengHei"/>
              </a:rPr>
              <a:t>主</a:t>
            </a:r>
            <a:r>
              <a:rPr dirty="0" sz="1100" spc="-45" b="1">
                <a:solidFill>
                  <a:srgbClr val="C00000"/>
                </a:solidFill>
                <a:latin typeface="Microsoft JhengHei"/>
                <a:cs typeface="Microsoft JhengHei"/>
              </a:rPr>
              <a:t>要检测标志物对比</a:t>
            </a:r>
            <a:endParaRPr sz="110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15189" y="5715997"/>
            <a:ext cx="636905" cy="1866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楷体"/>
                <a:cs typeface="楷体"/>
              </a:rPr>
              <a:t>院内早筛</a:t>
            </a:r>
            <a:endParaRPr sz="1200">
              <a:latin typeface="楷体"/>
              <a:cs typeface="楷体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498163" y="8015123"/>
          <a:ext cx="6620509" cy="1325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3566"/>
                <a:gridCol w="793841"/>
                <a:gridCol w="2438612"/>
                <a:gridCol w="2127482"/>
                <a:gridCol w="631926"/>
              </a:tblGrid>
              <a:tr h="178826">
                <a:tc rowSpan="5">
                  <a:txBody>
                    <a:bodyPr/>
                    <a:lstStyle/>
                    <a:p>
                      <a:pPr/>
                      <a:endParaRPr sz="1200">
                        <a:latin typeface="楷体"/>
                        <a:cs typeface="楷体"/>
                      </a:endParaRPr>
                    </a:p>
                  </a:txBody>
                  <a:tcPr marL="0" marR="0" marB="0" marT="0">
                    <a:lnR w="6343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800" spc="-5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检测标志物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6034">
                    <a:lnL w="6343">
                      <a:solidFill>
                        <a:srgbClr val="000000"/>
                      </a:solidFill>
                      <a:prstDash val="solid"/>
                    </a:lnL>
                    <a:lnR w="6343">
                      <a:solidFill>
                        <a:srgbClr val="000000"/>
                      </a:solidFill>
                      <a:prstDash val="solid"/>
                    </a:lnR>
                    <a:lnT w="6319">
                      <a:solidFill>
                        <a:srgbClr val="000000"/>
                      </a:solidFill>
                      <a:prstDash val="solid"/>
                    </a:lnT>
                    <a:lnB w="6319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800" spc="-5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主要优点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6034">
                    <a:lnL w="6343">
                      <a:solidFill>
                        <a:srgbClr val="000000"/>
                      </a:solidFill>
                      <a:prstDash val="solid"/>
                    </a:lnL>
                    <a:lnR w="6343">
                      <a:solidFill>
                        <a:srgbClr val="000000"/>
                      </a:solidFill>
                      <a:prstDash val="solid"/>
                    </a:lnR>
                    <a:lnT w="6319">
                      <a:solidFill>
                        <a:srgbClr val="000000"/>
                      </a:solidFill>
                      <a:prstDash val="solid"/>
                    </a:lnT>
                    <a:lnB w="6319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800" spc="-5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主要缺点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6034">
                    <a:lnL w="6343">
                      <a:solidFill>
                        <a:srgbClr val="000000"/>
                      </a:solidFill>
                      <a:prstDash val="solid"/>
                    </a:lnL>
                    <a:lnR w="6343">
                      <a:solidFill>
                        <a:srgbClr val="000000"/>
                      </a:solidFill>
                      <a:prstDash val="solid"/>
                    </a:lnR>
                    <a:lnT w="6319">
                      <a:solidFill>
                        <a:srgbClr val="000000"/>
                      </a:solidFill>
                      <a:prstDash val="solid"/>
                    </a:lnT>
                    <a:lnB w="6319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 rowSpan="5">
                  <a:txBody>
                    <a:bodyPr/>
                    <a:lstStyle/>
                    <a:p>
                      <a:pPr/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0">
                    <a:lnL w="6343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24739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43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800" spc="-5">
                          <a:latin typeface="Tahoma"/>
                          <a:cs typeface="Tahoma"/>
                        </a:rPr>
                        <a:t>ctDNA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 marT="56515">
                    <a:lnL w="6343">
                      <a:solidFill>
                        <a:srgbClr val="000000"/>
                      </a:solidFill>
                      <a:prstDash val="solid"/>
                    </a:lnL>
                    <a:lnR w="6343">
                      <a:solidFill>
                        <a:srgbClr val="000000"/>
                      </a:solidFill>
                      <a:prstDash val="solid"/>
                    </a:lnR>
                    <a:lnT w="6319">
                      <a:solidFill>
                        <a:srgbClr val="000000"/>
                      </a:solidFill>
                      <a:prstDash val="solid"/>
                    </a:lnT>
                    <a:lnB w="631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0" marR="45720" indent="-457834">
                        <a:lnSpc>
                          <a:spcPts val="950"/>
                        </a:lnSpc>
                        <a:spcBef>
                          <a:spcPts val="35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肿瘤组织特异性高，有助于明确肿瘤基因分型，可评 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估位于难以活检位置肿瘤的情况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4445">
                    <a:lnL w="6343">
                      <a:solidFill>
                        <a:srgbClr val="000000"/>
                      </a:solidFill>
                      <a:prstDash val="solid"/>
                    </a:lnL>
                    <a:lnR w="6343">
                      <a:solidFill>
                        <a:srgbClr val="000000"/>
                      </a:solidFill>
                      <a:prstDash val="solid"/>
                    </a:lnR>
                    <a:lnT w="6319">
                      <a:solidFill>
                        <a:srgbClr val="000000"/>
                      </a:solidFill>
                      <a:prstDash val="solid"/>
                    </a:lnT>
                    <a:lnB w="631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0"/>
                        </a:lnSpc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早期个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体</a:t>
                      </a:r>
                      <a:r>
                        <a:rPr dirty="0" sz="800" spc="-5">
                          <a:latin typeface="Tahoma"/>
                          <a:cs typeface="Tahoma"/>
                        </a:rPr>
                        <a:t>ctDNA</a:t>
                      </a:r>
                      <a:r>
                        <a:rPr dirty="0" sz="800" spc="-2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含量较低，信息不足，敏感性</a:t>
                      </a:r>
                      <a:endParaRPr sz="800">
                        <a:latin typeface="楷体"/>
                        <a:cs typeface="楷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和特异性较低；无法观察细胞表型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0">
                    <a:lnL w="6343">
                      <a:solidFill>
                        <a:srgbClr val="000000"/>
                      </a:solidFill>
                      <a:prstDash val="solid"/>
                    </a:lnL>
                    <a:lnR w="6343">
                      <a:solidFill>
                        <a:srgbClr val="000000"/>
                      </a:solidFill>
                      <a:prstDash val="solid"/>
                    </a:lnR>
                    <a:lnT w="6319">
                      <a:solidFill>
                        <a:srgbClr val="000000"/>
                      </a:solidFill>
                      <a:prstDash val="solid"/>
                    </a:lnT>
                    <a:lnB w="6319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43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53333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43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CTC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0">
                    <a:lnL w="6343">
                      <a:solidFill>
                        <a:srgbClr val="000000"/>
                      </a:solidFill>
                      <a:prstDash val="solid"/>
                    </a:lnL>
                    <a:lnR w="6343">
                      <a:solidFill>
                        <a:srgbClr val="000000"/>
                      </a:solidFill>
                      <a:prstDash val="solid"/>
                    </a:lnR>
                    <a:lnT w="6319">
                      <a:solidFill>
                        <a:srgbClr val="000000"/>
                      </a:solidFill>
                      <a:prstDash val="solid"/>
                    </a:lnT>
                    <a:lnB w="631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3815" marR="4572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半衰期短，可动态监控肿瘤变化；细胞完整，可检测 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基因组学、转录组学和蛋白质组学等信息，鉴定肿瘤 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细胞形态；活细胞可以进行后续功能性研究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82550">
                    <a:lnL w="6343">
                      <a:solidFill>
                        <a:srgbClr val="000000"/>
                      </a:solidFill>
                      <a:prstDash val="solid"/>
                    </a:lnL>
                    <a:lnR w="6343">
                      <a:solidFill>
                        <a:srgbClr val="000000"/>
                      </a:solidFill>
                      <a:prstDash val="solid"/>
                    </a:lnR>
                    <a:lnT w="6319">
                      <a:solidFill>
                        <a:srgbClr val="000000"/>
                      </a:solidFill>
                      <a:prstDash val="solid"/>
                    </a:lnT>
                    <a:lnB w="631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03250" marR="39370" indent="-559435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自然浓度低，取样丰度低，检出率低；特异性 低，个体化差异明显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0">
                    <a:lnL w="6343">
                      <a:solidFill>
                        <a:srgbClr val="000000"/>
                      </a:solidFill>
                      <a:prstDash val="solid"/>
                    </a:lnL>
                    <a:lnR w="6343">
                      <a:solidFill>
                        <a:srgbClr val="000000"/>
                      </a:solidFill>
                      <a:prstDash val="solid"/>
                    </a:lnR>
                    <a:lnT w="6319">
                      <a:solidFill>
                        <a:srgbClr val="000000"/>
                      </a:solidFill>
                      <a:prstDash val="solid"/>
                    </a:lnT>
                    <a:lnB w="6319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43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7788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43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外泌体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6343">
                      <a:solidFill>
                        <a:srgbClr val="000000"/>
                      </a:solidFill>
                      <a:prstDash val="solid"/>
                    </a:lnL>
                    <a:lnR w="6343">
                      <a:solidFill>
                        <a:srgbClr val="000000"/>
                      </a:solidFill>
                      <a:prstDash val="solid"/>
                    </a:lnR>
                    <a:lnT w="6319">
                      <a:solidFill>
                        <a:srgbClr val="000000"/>
                      </a:solidFill>
                      <a:prstDash val="solid"/>
                    </a:lnT>
                    <a:lnB w="631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数量丰富，稳定性好，检测浓度高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6343">
                      <a:solidFill>
                        <a:srgbClr val="000000"/>
                      </a:solidFill>
                      <a:prstDash val="solid"/>
                    </a:lnL>
                    <a:lnR w="6343">
                      <a:solidFill>
                        <a:srgbClr val="000000"/>
                      </a:solidFill>
                      <a:prstDash val="solid"/>
                    </a:lnR>
                    <a:lnT w="6319">
                      <a:solidFill>
                        <a:srgbClr val="000000"/>
                      </a:solidFill>
                      <a:prstDash val="solid"/>
                    </a:lnT>
                    <a:lnB w="631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富集分离、诊断检测技术相对不成熟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6343">
                      <a:solidFill>
                        <a:srgbClr val="000000"/>
                      </a:solidFill>
                      <a:prstDash val="solid"/>
                    </a:lnL>
                    <a:lnR w="6343">
                      <a:solidFill>
                        <a:srgbClr val="000000"/>
                      </a:solidFill>
                      <a:prstDash val="solid"/>
                    </a:lnR>
                    <a:lnT w="6319">
                      <a:solidFill>
                        <a:srgbClr val="000000"/>
                      </a:solidFill>
                      <a:prstDash val="solid"/>
                    </a:lnT>
                    <a:lnB w="6319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43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7962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43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循环蛋白质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6343">
                      <a:solidFill>
                        <a:srgbClr val="000000"/>
                      </a:solidFill>
                      <a:prstDash val="solid"/>
                    </a:lnL>
                    <a:lnR w="6343">
                      <a:solidFill>
                        <a:srgbClr val="000000"/>
                      </a:solidFill>
                      <a:prstDash val="solid"/>
                    </a:lnR>
                    <a:lnT w="6319">
                      <a:solidFill>
                        <a:srgbClr val="000000"/>
                      </a:solidFill>
                      <a:prstDash val="solid"/>
                    </a:lnT>
                    <a:lnB w="981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检测诊断技术相对成熟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6343">
                      <a:solidFill>
                        <a:srgbClr val="000000"/>
                      </a:solidFill>
                      <a:prstDash val="solid"/>
                    </a:lnL>
                    <a:lnR w="6343">
                      <a:solidFill>
                        <a:srgbClr val="000000"/>
                      </a:solidFill>
                      <a:prstDash val="solid"/>
                    </a:lnR>
                    <a:lnT w="6319">
                      <a:solidFill>
                        <a:srgbClr val="000000"/>
                      </a:solidFill>
                      <a:prstDash val="solid"/>
                    </a:lnT>
                    <a:lnB w="981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敏感性、特异性不足，存在假阳性问题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6343">
                      <a:solidFill>
                        <a:srgbClr val="000000"/>
                      </a:solidFill>
                      <a:prstDash val="solid"/>
                    </a:lnL>
                    <a:lnR w="6343">
                      <a:solidFill>
                        <a:srgbClr val="000000"/>
                      </a:solidFill>
                      <a:prstDash val="solid"/>
                    </a:lnR>
                    <a:lnT w="6319">
                      <a:solidFill>
                        <a:srgbClr val="000000"/>
                      </a:solidFill>
                      <a:prstDash val="solid"/>
                    </a:lnT>
                    <a:lnB w="9811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43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5691467" y="5011072"/>
            <a:ext cx="725644" cy="722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520250" y="5058806"/>
            <a:ext cx="677905" cy="674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01801" y="5109722"/>
            <a:ext cx="525138" cy="521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311488" y="4772402"/>
            <a:ext cx="436023" cy="420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352862" y="5466136"/>
            <a:ext cx="436023" cy="4677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222374" y="3913190"/>
            <a:ext cx="623800" cy="5982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387225" y="3913190"/>
            <a:ext cx="674722" cy="6491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52077" y="3938648"/>
            <a:ext cx="639713" cy="6173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774216" y="3973653"/>
            <a:ext cx="556964" cy="5568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95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319" y="1139190"/>
            <a:ext cx="2486025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45" b="1">
                <a:solidFill>
                  <a:srgbClr val="C00000"/>
                </a:solidFill>
                <a:latin typeface="Microsoft JhengHei"/>
                <a:cs typeface="Microsoft JhengHei"/>
              </a:rPr>
              <a:t>图表</a:t>
            </a:r>
            <a:r>
              <a:rPr dirty="0" sz="1100" spc="-90" b="1">
                <a:solidFill>
                  <a:srgbClr val="C00000"/>
                </a:solidFill>
                <a:latin typeface="Microsoft JhengHei"/>
                <a:cs typeface="Microsoft JhengHei"/>
              </a:rPr>
              <a:t> </a:t>
            </a:r>
            <a:r>
              <a:rPr dirty="0" sz="1050" spc="-20" b="1" i="1">
                <a:solidFill>
                  <a:srgbClr val="C00000"/>
                </a:solidFill>
                <a:latin typeface="Arial"/>
                <a:cs typeface="Arial"/>
              </a:rPr>
              <a:t>17</a:t>
            </a:r>
            <a:r>
              <a:rPr dirty="0" sz="1100" spc="-20" b="1">
                <a:solidFill>
                  <a:srgbClr val="C00000"/>
                </a:solidFill>
                <a:latin typeface="Microsoft JhengHei"/>
                <a:cs typeface="Microsoft JhengHei"/>
              </a:rPr>
              <a:t>：</a:t>
            </a:r>
            <a:r>
              <a:rPr dirty="0" sz="1100" spc="-45" b="1">
                <a:solidFill>
                  <a:srgbClr val="C00000"/>
                </a:solidFill>
                <a:latin typeface="Microsoft JhengHei"/>
                <a:cs typeface="Microsoft JhengHei"/>
              </a:rPr>
              <a:t>癌症筛查产品</a:t>
            </a:r>
            <a:r>
              <a:rPr dirty="0" sz="1100" spc="-60" b="1">
                <a:solidFill>
                  <a:srgbClr val="C00000"/>
                </a:solidFill>
                <a:latin typeface="Microsoft JhengHei"/>
                <a:cs typeface="Microsoft JhengHei"/>
              </a:rPr>
              <a:t>部</a:t>
            </a:r>
            <a:r>
              <a:rPr dirty="0" sz="1100" spc="-45" b="1">
                <a:solidFill>
                  <a:srgbClr val="C00000"/>
                </a:solidFill>
                <a:latin typeface="Microsoft JhengHei"/>
                <a:cs typeface="Microsoft JhengHei"/>
              </a:rPr>
              <a:t>分临床试验数据</a:t>
            </a:r>
            <a:endParaRPr sz="11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319" y="5112892"/>
            <a:ext cx="6510020" cy="1953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750" spc="5">
                <a:solidFill>
                  <a:srgbClr val="C00000"/>
                </a:solidFill>
                <a:latin typeface="楷体"/>
                <a:cs typeface="楷体"/>
              </a:rPr>
              <a:t>（注</a:t>
            </a:r>
            <a:r>
              <a:rPr dirty="0" sz="750" spc="-5">
                <a:solidFill>
                  <a:srgbClr val="C00000"/>
                </a:solidFill>
                <a:latin typeface="楷体"/>
                <a:cs typeface="楷体"/>
              </a:rPr>
              <a:t>：</a:t>
            </a:r>
            <a:r>
              <a:rPr dirty="0" sz="750" spc="-5">
                <a:solidFill>
                  <a:srgbClr val="C00000"/>
                </a:solidFill>
                <a:latin typeface="Arial"/>
                <a:cs typeface="Arial"/>
              </a:rPr>
              <a:t>Grail</a:t>
            </a:r>
            <a:r>
              <a:rPr dirty="0" sz="750" spc="-5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750" spc="5">
                <a:solidFill>
                  <a:srgbClr val="C00000"/>
                </a:solidFill>
                <a:latin typeface="楷体"/>
                <a:cs typeface="楷体"/>
              </a:rPr>
              <a:t>对应筛查数据为</a:t>
            </a:r>
            <a:r>
              <a:rPr dirty="0" sz="750" spc="-200">
                <a:solidFill>
                  <a:srgbClr val="C00000"/>
                </a:solidFill>
                <a:latin typeface="楷体"/>
                <a:cs typeface="楷体"/>
              </a:rPr>
              <a:t> </a:t>
            </a:r>
            <a:r>
              <a:rPr dirty="0" sz="750">
                <a:solidFill>
                  <a:srgbClr val="C00000"/>
                </a:solidFill>
                <a:latin typeface="Arial"/>
                <a:cs typeface="Arial"/>
              </a:rPr>
              <a:t>I-III</a:t>
            </a:r>
            <a:r>
              <a:rPr dirty="0" sz="750" spc="-45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750" spc="5">
                <a:solidFill>
                  <a:srgbClr val="C00000"/>
                </a:solidFill>
                <a:latin typeface="楷体"/>
                <a:cs typeface="楷体"/>
              </a:rPr>
              <a:t>期）</a:t>
            </a:r>
            <a:endParaRPr sz="750">
              <a:latin typeface="楷体"/>
              <a:cs typeface="楷体"/>
            </a:endParaRPr>
          </a:p>
          <a:p>
            <a:pPr algn="just" marL="2350770" marR="5080" indent="-266700">
              <a:lnSpc>
                <a:spcPct val="123800"/>
              </a:lnSpc>
              <a:spcBef>
                <a:spcPts val="180"/>
              </a:spcBef>
              <a:buFont typeface="Wingdings"/>
              <a:buChar char=""/>
              <a:tabLst>
                <a:tab pos="2351405" algn="l"/>
              </a:tabLst>
            </a:pPr>
            <a:r>
              <a:rPr dirty="0" sz="1050" b="1">
                <a:latin typeface="Arial"/>
                <a:cs typeface="Arial"/>
              </a:rPr>
              <a:t>CMDE</a:t>
            </a:r>
            <a:r>
              <a:rPr dirty="0" sz="1050" spc="-65" b="1">
                <a:latin typeface="Arial"/>
                <a:cs typeface="Arial"/>
              </a:rPr>
              <a:t> </a:t>
            </a:r>
            <a:r>
              <a:rPr dirty="0" sz="1050" b="1">
                <a:latin typeface="楷体"/>
                <a:cs typeface="楷体"/>
              </a:rPr>
              <a:t>明确提出疾病</a:t>
            </a:r>
            <a:r>
              <a:rPr dirty="0" sz="1050" spc="-15" b="1">
                <a:latin typeface="楷体"/>
                <a:cs typeface="楷体"/>
              </a:rPr>
              <a:t>筛查</a:t>
            </a:r>
            <a:r>
              <a:rPr dirty="0" sz="1050" b="1">
                <a:latin typeface="楷体"/>
                <a:cs typeface="楷体"/>
              </a:rPr>
              <a:t>类产品临床评价要</a:t>
            </a:r>
            <a:r>
              <a:rPr dirty="0" sz="1050" spc="-15" b="1">
                <a:latin typeface="楷体"/>
                <a:cs typeface="楷体"/>
              </a:rPr>
              <a:t>求</a:t>
            </a:r>
            <a:r>
              <a:rPr dirty="0" sz="1050" spc="-240" b="1">
                <a:latin typeface="楷体"/>
                <a:cs typeface="楷体"/>
              </a:rPr>
              <a:t>，</a:t>
            </a:r>
            <a:r>
              <a:rPr dirty="0" sz="1050" spc="-15" b="1">
                <a:latin typeface="楷体"/>
                <a:cs typeface="楷体"/>
              </a:rPr>
              <a:t>行</a:t>
            </a:r>
            <a:r>
              <a:rPr dirty="0" sz="1050" b="1">
                <a:latin typeface="楷体"/>
                <a:cs typeface="楷体"/>
              </a:rPr>
              <a:t>业规范化落地</a:t>
            </a:r>
            <a:r>
              <a:rPr dirty="0" sz="1050" spc="-240" b="1">
                <a:latin typeface="楷体"/>
                <a:cs typeface="楷体"/>
              </a:rPr>
              <a:t>。</a:t>
            </a:r>
            <a:r>
              <a:rPr dirty="0" sz="1050" spc="-5">
                <a:latin typeface="Arial"/>
                <a:cs typeface="Arial"/>
              </a:rPr>
              <a:t>2020  </a:t>
            </a:r>
            <a:r>
              <a:rPr dirty="0" sz="1050" spc="5">
                <a:latin typeface="楷体"/>
                <a:cs typeface="楷体"/>
              </a:rPr>
              <a:t>年</a:t>
            </a:r>
            <a:r>
              <a:rPr dirty="0" sz="1050" spc="-35">
                <a:latin typeface="楷体"/>
                <a:cs typeface="楷体"/>
              </a:rPr>
              <a:t> </a:t>
            </a:r>
            <a:r>
              <a:rPr dirty="0" sz="1050">
                <a:latin typeface="Arial"/>
                <a:cs typeface="Arial"/>
              </a:rPr>
              <a:t>3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5">
                <a:latin typeface="楷体"/>
                <a:cs typeface="楷体"/>
              </a:rPr>
              <a:t>月</a:t>
            </a:r>
            <a:r>
              <a:rPr dirty="0" sz="1050" spc="-280">
                <a:latin typeface="楷体"/>
                <a:cs typeface="楷体"/>
              </a:rPr>
              <a:t> </a:t>
            </a:r>
            <a:r>
              <a:rPr dirty="0" sz="1050">
                <a:latin typeface="Arial"/>
                <a:cs typeface="Arial"/>
              </a:rPr>
              <a:t>5</a:t>
            </a:r>
            <a:r>
              <a:rPr dirty="0" sz="1050" spc="-55">
                <a:latin typeface="Arial"/>
                <a:cs typeface="Arial"/>
              </a:rPr>
              <a:t> </a:t>
            </a:r>
            <a:r>
              <a:rPr dirty="0" sz="1050" spc="-10">
                <a:latin typeface="楷体"/>
                <a:cs typeface="楷体"/>
              </a:rPr>
              <a:t>日</a:t>
            </a:r>
            <a:r>
              <a:rPr dirty="0" sz="1050" spc="-310">
                <a:latin typeface="楷体"/>
                <a:cs typeface="楷体"/>
              </a:rPr>
              <a:t>，</a:t>
            </a:r>
            <a:r>
              <a:rPr dirty="0" sz="1050" spc="-10">
                <a:latin typeface="楷体"/>
                <a:cs typeface="楷体"/>
              </a:rPr>
              <a:t>国</a:t>
            </a:r>
            <a:r>
              <a:rPr dirty="0" sz="1050" spc="5">
                <a:latin typeface="楷体"/>
                <a:cs typeface="楷体"/>
              </a:rPr>
              <a:t>家</a:t>
            </a:r>
            <a:r>
              <a:rPr dirty="0" sz="1050" spc="-10">
                <a:latin typeface="楷体"/>
                <a:cs typeface="楷体"/>
              </a:rPr>
              <a:t>药</a:t>
            </a:r>
            <a:r>
              <a:rPr dirty="0" sz="1050" spc="5">
                <a:latin typeface="楷体"/>
                <a:cs typeface="楷体"/>
              </a:rPr>
              <a:t>品</a:t>
            </a:r>
            <a:r>
              <a:rPr dirty="0" sz="1050" spc="-10">
                <a:latin typeface="楷体"/>
                <a:cs typeface="楷体"/>
              </a:rPr>
              <a:t>监</a:t>
            </a:r>
            <a:r>
              <a:rPr dirty="0" sz="1050" spc="5">
                <a:latin typeface="楷体"/>
                <a:cs typeface="楷体"/>
              </a:rPr>
              <a:t>督管</a:t>
            </a:r>
            <a:r>
              <a:rPr dirty="0" sz="1050" spc="-10">
                <a:latin typeface="楷体"/>
                <a:cs typeface="楷体"/>
              </a:rPr>
              <a:t>理</a:t>
            </a:r>
            <a:r>
              <a:rPr dirty="0" sz="1050" spc="5">
                <a:latin typeface="楷体"/>
                <a:cs typeface="楷体"/>
              </a:rPr>
              <a:t>局</a:t>
            </a:r>
            <a:r>
              <a:rPr dirty="0" sz="1050" spc="-10">
                <a:latin typeface="楷体"/>
                <a:cs typeface="楷体"/>
              </a:rPr>
              <a:t>医</a:t>
            </a:r>
            <a:r>
              <a:rPr dirty="0" sz="1050" spc="5">
                <a:latin typeface="楷体"/>
                <a:cs typeface="楷体"/>
              </a:rPr>
              <a:t>疗</a:t>
            </a:r>
            <a:r>
              <a:rPr dirty="0" sz="1050" spc="-10">
                <a:latin typeface="楷体"/>
                <a:cs typeface="楷体"/>
              </a:rPr>
              <a:t>器</a:t>
            </a:r>
            <a:r>
              <a:rPr dirty="0" sz="1050" spc="5">
                <a:latin typeface="楷体"/>
                <a:cs typeface="楷体"/>
              </a:rPr>
              <a:t>械</a:t>
            </a:r>
            <a:r>
              <a:rPr dirty="0" sz="1050" spc="-10">
                <a:latin typeface="楷体"/>
                <a:cs typeface="楷体"/>
              </a:rPr>
              <a:t>技</a:t>
            </a:r>
            <a:r>
              <a:rPr dirty="0" sz="1050" spc="5">
                <a:latin typeface="楷体"/>
                <a:cs typeface="楷体"/>
              </a:rPr>
              <a:t>术</a:t>
            </a:r>
            <a:r>
              <a:rPr dirty="0" sz="1050" spc="-10">
                <a:latin typeface="楷体"/>
                <a:cs typeface="楷体"/>
              </a:rPr>
              <a:t>审</a:t>
            </a:r>
            <a:r>
              <a:rPr dirty="0" sz="1050" spc="5">
                <a:latin typeface="楷体"/>
                <a:cs typeface="楷体"/>
              </a:rPr>
              <a:t>评中</a:t>
            </a:r>
            <a:r>
              <a:rPr dirty="0" sz="1050" spc="-5">
                <a:latin typeface="楷体"/>
                <a:cs typeface="楷体"/>
              </a:rPr>
              <a:t>心</a:t>
            </a:r>
            <a:r>
              <a:rPr dirty="0" sz="1050" spc="5">
                <a:latin typeface="楷体"/>
                <a:cs typeface="楷体"/>
              </a:rPr>
              <a:t>在</a:t>
            </a:r>
            <a:r>
              <a:rPr dirty="0" sz="1050" spc="-10">
                <a:latin typeface="楷体"/>
                <a:cs typeface="楷体"/>
              </a:rPr>
              <a:t>其</a:t>
            </a:r>
            <a:r>
              <a:rPr dirty="0" sz="1050" spc="5">
                <a:latin typeface="楷体"/>
                <a:cs typeface="楷体"/>
              </a:rPr>
              <a:t>官</a:t>
            </a:r>
            <a:r>
              <a:rPr dirty="0" sz="1050" spc="-10">
                <a:latin typeface="楷体"/>
                <a:cs typeface="楷体"/>
              </a:rPr>
              <a:t>网</a:t>
            </a:r>
            <a:r>
              <a:rPr dirty="0" sz="1050" spc="5">
                <a:latin typeface="楷体"/>
                <a:cs typeface="楷体"/>
              </a:rPr>
              <a:t>上发 </a:t>
            </a:r>
            <a:r>
              <a:rPr dirty="0" sz="1050" spc="-155">
                <a:latin typeface="楷体"/>
                <a:cs typeface="楷体"/>
              </a:rPr>
              <a:t>布</a:t>
            </a:r>
            <a:r>
              <a:rPr dirty="0" sz="1050" spc="5">
                <a:latin typeface="楷体"/>
                <a:cs typeface="楷体"/>
              </a:rPr>
              <a:t>《</a:t>
            </a:r>
            <a:r>
              <a:rPr dirty="0" sz="1050" spc="-10">
                <a:latin typeface="楷体"/>
                <a:cs typeface="楷体"/>
              </a:rPr>
              <a:t>结</a:t>
            </a:r>
            <a:r>
              <a:rPr dirty="0" sz="1050" spc="5">
                <a:latin typeface="楷体"/>
                <a:cs typeface="楷体"/>
              </a:rPr>
              <a:t>直</a:t>
            </a:r>
            <a:r>
              <a:rPr dirty="0" sz="1050" spc="-10">
                <a:latin typeface="楷体"/>
                <a:cs typeface="楷体"/>
              </a:rPr>
              <a:t>肠</a:t>
            </a:r>
            <a:r>
              <a:rPr dirty="0" sz="1050" spc="5">
                <a:latin typeface="楷体"/>
                <a:cs typeface="楷体"/>
              </a:rPr>
              <a:t>癌</a:t>
            </a:r>
            <a:r>
              <a:rPr dirty="0" sz="1050" spc="-10">
                <a:latin typeface="楷体"/>
                <a:cs typeface="楷体"/>
              </a:rPr>
              <a:t>筛</a:t>
            </a:r>
            <a:r>
              <a:rPr dirty="0" sz="1050" spc="5">
                <a:latin typeface="楷体"/>
                <a:cs typeface="楷体"/>
              </a:rPr>
              <a:t>查</a:t>
            </a:r>
            <a:r>
              <a:rPr dirty="0" sz="1050" spc="-10">
                <a:latin typeface="楷体"/>
                <a:cs typeface="楷体"/>
              </a:rPr>
              <a:t>产</a:t>
            </a:r>
            <a:r>
              <a:rPr dirty="0" sz="1050" spc="5">
                <a:latin typeface="楷体"/>
                <a:cs typeface="楷体"/>
              </a:rPr>
              <a:t>品</a:t>
            </a:r>
            <a:r>
              <a:rPr dirty="0" sz="1050" spc="-10">
                <a:latin typeface="楷体"/>
                <a:cs typeface="楷体"/>
              </a:rPr>
              <a:t>国</a:t>
            </a:r>
            <a:r>
              <a:rPr dirty="0" sz="1050" spc="5">
                <a:latin typeface="楷体"/>
                <a:cs typeface="楷体"/>
              </a:rPr>
              <a:t>内外</a:t>
            </a:r>
            <a:r>
              <a:rPr dirty="0" sz="1050" spc="-10">
                <a:latin typeface="楷体"/>
                <a:cs typeface="楷体"/>
              </a:rPr>
              <a:t>现</a:t>
            </a:r>
            <a:r>
              <a:rPr dirty="0" sz="1050" spc="5">
                <a:latin typeface="楷体"/>
                <a:cs typeface="楷体"/>
              </a:rPr>
              <a:t>状</a:t>
            </a:r>
            <a:r>
              <a:rPr dirty="0" sz="1050" spc="-10">
                <a:latin typeface="楷体"/>
                <a:cs typeface="楷体"/>
              </a:rPr>
              <a:t>及</a:t>
            </a:r>
            <a:r>
              <a:rPr dirty="0" sz="1050" spc="5">
                <a:latin typeface="楷体"/>
                <a:cs typeface="楷体"/>
              </a:rPr>
              <a:t>临</a:t>
            </a:r>
            <a:r>
              <a:rPr dirty="0" sz="1050" spc="-10">
                <a:latin typeface="楷体"/>
                <a:cs typeface="楷体"/>
              </a:rPr>
              <a:t>床</a:t>
            </a:r>
            <a:r>
              <a:rPr dirty="0" sz="1050" spc="5">
                <a:latin typeface="楷体"/>
                <a:cs typeface="楷体"/>
              </a:rPr>
              <a:t>评</a:t>
            </a:r>
            <a:r>
              <a:rPr dirty="0" sz="1050" spc="-10">
                <a:latin typeface="楷体"/>
                <a:cs typeface="楷体"/>
              </a:rPr>
              <a:t>价</a:t>
            </a:r>
            <a:r>
              <a:rPr dirty="0" sz="1050" spc="5">
                <a:latin typeface="楷体"/>
                <a:cs typeface="楷体"/>
              </a:rPr>
              <a:t>要</a:t>
            </a:r>
            <a:r>
              <a:rPr dirty="0" sz="1050" spc="-10">
                <a:latin typeface="楷体"/>
                <a:cs typeface="楷体"/>
              </a:rPr>
              <a:t>求</a:t>
            </a:r>
            <a:r>
              <a:rPr dirty="0" sz="1050" spc="-535">
                <a:latin typeface="楷体"/>
                <a:cs typeface="楷体"/>
              </a:rPr>
              <a:t>》</a:t>
            </a:r>
            <a:r>
              <a:rPr dirty="0" sz="1050" spc="-155">
                <a:latin typeface="楷体"/>
                <a:cs typeface="楷体"/>
              </a:rPr>
              <a:t>，</a:t>
            </a:r>
            <a:r>
              <a:rPr dirty="0" sz="1050" spc="5">
                <a:latin typeface="楷体"/>
                <a:cs typeface="楷体"/>
              </a:rPr>
              <a:t>明</a:t>
            </a:r>
            <a:r>
              <a:rPr dirty="0" sz="1050" spc="-10">
                <a:latin typeface="楷体"/>
                <a:cs typeface="楷体"/>
              </a:rPr>
              <a:t>确</a:t>
            </a:r>
            <a:r>
              <a:rPr dirty="0" sz="1050" spc="5">
                <a:latin typeface="楷体"/>
                <a:cs typeface="楷体"/>
              </a:rPr>
              <a:t>提</a:t>
            </a:r>
            <a:r>
              <a:rPr dirty="0" sz="1050" spc="-10">
                <a:latin typeface="楷体"/>
                <a:cs typeface="楷体"/>
              </a:rPr>
              <a:t>出</a:t>
            </a:r>
            <a:r>
              <a:rPr dirty="0" sz="1050" spc="-155">
                <a:latin typeface="楷体"/>
                <a:cs typeface="楷体"/>
              </a:rPr>
              <a:t>，</a:t>
            </a:r>
            <a:r>
              <a:rPr dirty="0" sz="1050" spc="-10">
                <a:latin typeface="楷体"/>
                <a:cs typeface="楷体"/>
              </a:rPr>
              <a:t>疾</a:t>
            </a:r>
            <a:r>
              <a:rPr dirty="0" sz="1050" spc="5">
                <a:latin typeface="楷体"/>
                <a:cs typeface="楷体"/>
              </a:rPr>
              <a:t>病筛 查类产</a:t>
            </a:r>
            <a:r>
              <a:rPr dirty="0" sz="1050" spc="-10">
                <a:latin typeface="楷体"/>
                <a:cs typeface="楷体"/>
              </a:rPr>
              <a:t>品</a:t>
            </a:r>
            <a:r>
              <a:rPr dirty="0" sz="1050" spc="5">
                <a:latin typeface="楷体"/>
                <a:cs typeface="楷体"/>
              </a:rPr>
              <a:t>的</a:t>
            </a:r>
            <a:r>
              <a:rPr dirty="0" sz="1050" spc="-10">
                <a:latin typeface="楷体"/>
                <a:cs typeface="楷体"/>
              </a:rPr>
              <a:t>临</a:t>
            </a:r>
            <a:r>
              <a:rPr dirty="0" sz="1050" spc="5">
                <a:latin typeface="楷体"/>
                <a:cs typeface="楷体"/>
              </a:rPr>
              <a:t>床试</a:t>
            </a:r>
            <a:r>
              <a:rPr dirty="0" sz="1050" spc="-10">
                <a:latin typeface="楷体"/>
                <a:cs typeface="楷体"/>
              </a:rPr>
              <a:t>验</a:t>
            </a:r>
            <a:r>
              <a:rPr dirty="0" sz="1050" spc="5">
                <a:latin typeface="楷体"/>
                <a:cs typeface="楷体"/>
              </a:rPr>
              <a:t>应</a:t>
            </a:r>
            <a:r>
              <a:rPr dirty="0" sz="1050" spc="-10">
                <a:latin typeface="楷体"/>
                <a:cs typeface="楷体"/>
              </a:rPr>
              <a:t>针</a:t>
            </a:r>
            <a:r>
              <a:rPr dirty="0" sz="1050" spc="5">
                <a:latin typeface="楷体"/>
                <a:cs typeface="楷体"/>
              </a:rPr>
              <a:t>对预期</a:t>
            </a:r>
            <a:r>
              <a:rPr dirty="0" sz="1050" spc="-10">
                <a:latin typeface="楷体"/>
                <a:cs typeface="楷体"/>
              </a:rPr>
              <a:t>的</a:t>
            </a:r>
            <a:r>
              <a:rPr dirty="0" sz="1050" spc="5">
                <a:latin typeface="楷体"/>
                <a:cs typeface="楷体"/>
              </a:rPr>
              <a:t>筛</a:t>
            </a:r>
            <a:r>
              <a:rPr dirty="0" sz="1050" spc="-10">
                <a:latin typeface="楷体"/>
                <a:cs typeface="楷体"/>
              </a:rPr>
              <a:t>查</a:t>
            </a:r>
            <a:r>
              <a:rPr dirty="0" sz="1050" spc="5">
                <a:latin typeface="楷体"/>
                <a:cs typeface="楷体"/>
              </a:rPr>
              <a:t>人群</a:t>
            </a:r>
            <a:r>
              <a:rPr dirty="0" sz="1050" spc="-10">
                <a:latin typeface="楷体"/>
                <a:cs typeface="楷体"/>
              </a:rPr>
              <a:t>进行</a:t>
            </a:r>
            <a:r>
              <a:rPr dirty="0" sz="1050" b="1">
                <a:latin typeface="楷体"/>
                <a:cs typeface="楷体"/>
              </a:rPr>
              <a:t>前瞻性入</a:t>
            </a:r>
            <a:r>
              <a:rPr dirty="0" sz="1050" spc="15" b="1">
                <a:latin typeface="楷体"/>
                <a:cs typeface="楷体"/>
              </a:rPr>
              <a:t>组</a:t>
            </a:r>
            <a:r>
              <a:rPr dirty="0" sz="1050" spc="-10">
                <a:latin typeface="楷体"/>
                <a:cs typeface="楷体"/>
              </a:rPr>
              <a:t>；</a:t>
            </a:r>
            <a:r>
              <a:rPr dirty="0" sz="1050" spc="5">
                <a:latin typeface="楷体"/>
                <a:cs typeface="楷体"/>
              </a:rPr>
              <a:t>试</a:t>
            </a:r>
            <a:r>
              <a:rPr dirty="0" sz="1050" spc="-10">
                <a:latin typeface="楷体"/>
                <a:cs typeface="楷体"/>
              </a:rPr>
              <a:t>验</a:t>
            </a:r>
            <a:r>
              <a:rPr dirty="0" sz="1050" spc="5">
                <a:latin typeface="楷体"/>
                <a:cs typeface="楷体"/>
              </a:rPr>
              <a:t>设计 应采用</a:t>
            </a:r>
            <a:r>
              <a:rPr dirty="0" sz="1050" spc="-10">
                <a:latin typeface="楷体"/>
                <a:cs typeface="楷体"/>
              </a:rPr>
              <a:t>相</a:t>
            </a:r>
            <a:r>
              <a:rPr dirty="0" sz="1050" spc="5">
                <a:latin typeface="楷体"/>
                <a:cs typeface="楷体"/>
              </a:rPr>
              <a:t>关疾病</a:t>
            </a:r>
            <a:r>
              <a:rPr dirty="0" sz="1050" spc="-10">
                <a:latin typeface="楷体"/>
                <a:cs typeface="楷体"/>
              </a:rPr>
              <a:t>诊</a:t>
            </a:r>
            <a:r>
              <a:rPr dirty="0" sz="1050" spc="5">
                <a:latin typeface="楷体"/>
                <a:cs typeface="楷体"/>
              </a:rPr>
              <a:t>断的</a:t>
            </a:r>
            <a:r>
              <a:rPr dirty="0" sz="1050" spc="-10">
                <a:latin typeface="楷体"/>
                <a:cs typeface="楷体"/>
              </a:rPr>
              <a:t>临</a:t>
            </a:r>
            <a:r>
              <a:rPr dirty="0" sz="1050" spc="5">
                <a:latin typeface="楷体"/>
                <a:cs typeface="楷体"/>
              </a:rPr>
              <a:t>床参考</a:t>
            </a:r>
            <a:r>
              <a:rPr dirty="0" sz="1050" spc="-10">
                <a:latin typeface="楷体"/>
                <a:cs typeface="楷体"/>
              </a:rPr>
              <a:t>标</a:t>
            </a:r>
            <a:r>
              <a:rPr dirty="0" sz="1050" spc="5">
                <a:latin typeface="楷体"/>
                <a:cs typeface="楷体"/>
              </a:rPr>
              <a:t>准作为</a:t>
            </a:r>
            <a:r>
              <a:rPr dirty="0" sz="1050" spc="-10">
                <a:latin typeface="楷体"/>
                <a:cs typeface="楷体"/>
              </a:rPr>
              <a:t>参</a:t>
            </a:r>
            <a:r>
              <a:rPr dirty="0" sz="1050" spc="5">
                <a:latin typeface="楷体"/>
                <a:cs typeface="楷体"/>
              </a:rPr>
              <a:t>比方</a:t>
            </a:r>
            <a:r>
              <a:rPr dirty="0" sz="1050" spc="-10">
                <a:latin typeface="楷体"/>
                <a:cs typeface="楷体"/>
              </a:rPr>
              <a:t>法</a:t>
            </a:r>
            <a:r>
              <a:rPr dirty="0" sz="1050" spc="5">
                <a:latin typeface="楷体"/>
                <a:cs typeface="楷体"/>
              </a:rPr>
              <a:t>，评价</a:t>
            </a:r>
            <a:r>
              <a:rPr dirty="0" sz="1050" spc="-10">
                <a:latin typeface="楷体"/>
                <a:cs typeface="楷体"/>
              </a:rPr>
              <a:t>考</a:t>
            </a:r>
            <a:r>
              <a:rPr dirty="0" sz="1050" spc="5">
                <a:latin typeface="楷体"/>
                <a:cs typeface="楷体"/>
              </a:rPr>
              <a:t>核试</a:t>
            </a:r>
            <a:r>
              <a:rPr dirty="0" sz="1050" spc="-10">
                <a:latin typeface="楷体"/>
                <a:cs typeface="楷体"/>
              </a:rPr>
              <a:t>剂</a:t>
            </a:r>
            <a:r>
              <a:rPr dirty="0" sz="1050" spc="5">
                <a:latin typeface="楷体"/>
                <a:cs typeface="楷体"/>
              </a:rPr>
              <a:t>的临 床灵</a:t>
            </a:r>
            <a:r>
              <a:rPr dirty="0" sz="1050" spc="-10">
                <a:latin typeface="楷体"/>
                <a:cs typeface="楷体"/>
              </a:rPr>
              <a:t>敏度</a:t>
            </a:r>
            <a:r>
              <a:rPr dirty="0" sz="1050" spc="-80">
                <a:latin typeface="楷体"/>
                <a:cs typeface="楷体"/>
              </a:rPr>
              <a:t>、</a:t>
            </a:r>
            <a:r>
              <a:rPr dirty="0" sz="1050" spc="-10">
                <a:latin typeface="楷体"/>
                <a:cs typeface="楷体"/>
              </a:rPr>
              <a:t>特</a:t>
            </a:r>
            <a:r>
              <a:rPr dirty="0" sz="1050" spc="5">
                <a:latin typeface="楷体"/>
                <a:cs typeface="楷体"/>
              </a:rPr>
              <a:t>异</a:t>
            </a:r>
            <a:r>
              <a:rPr dirty="0" sz="1050" spc="-10">
                <a:latin typeface="楷体"/>
                <a:cs typeface="楷体"/>
              </a:rPr>
              <a:t>度</a:t>
            </a:r>
            <a:r>
              <a:rPr dirty="0" sz="1050" spc="-80">
                <a:latin typeface="楷体"/>
                <a:cs typeface="楷体"/>
              </a:rPr>
              <a:t>、</a:t>
            </a:r>
            <a:r>
              <a:rPr dirty="0" sz="1050" spc="-10">
                <a:latin typeface="楷体"/>
                <a:cs typeface="楷体"/>
              </a:rPr>
              <a:t>阳</a:t>
            </a:r>
            <a:r>
              <a:rPr dirty="0" sz="1050" spc="5">
                <a:latin typeface="楷体"/>
                <a:cs typeface="楷体"/>
              </a:rPr>
              <a:t>性</a:t>
            </a:r>
            <a:r>
              <a:rPr dirty="0" sz="1050" spc="-10">
                <a:latin typeface="Arial"/>
                <a:cs typeface="Arial"/>
              </a:rPr>
              <a:t>/</a:t>
            </a:r>
            <a:r>
              <a:rPr dirty="0" sz="1050" spc="5">
                <a:latin typeface="楷体"/>
                <a:cs typeface="楷体"/>
              </a:rPr>
              <a:t>阴性</a:t>
            </a:r>
            <a:r>
              <a:rPr dirty="0" sz="1050" spc="-10">
                <a:latin typeface="楷体"/>
                <a:cs typeface="楷体"/>
              </a:rPr>
              <a:t>预</a:t>
            </a:r>
            <a:r>
              <a:rPr dirty="0" sz="1050" spc="5">
                <a:latin typeface="楷体"/>
                <a:cs typeface="楷体"/>
              </a:rPr>
              <a:t>测</a:t>
            </a:r>
            <a:r>
              <a:rPr dirty="0" sz="1050" spc="-10">
                <a:latin typeface="楷体"/>
                <a:cs typeface="楷体"/>
              </a:rPr>
              <a:t>值</a:t>
            </a:r>
            <a:r>
              <a:rPr dirty="0" sz="1050" spc="5">
                <a:latin typeface="楷体"/>
                <a:cs typeface="楷体"/>
              </a:rPr>
              <a:t>等</a:t>
            </a:r>
            <a:r>
              <a:rPr dirty="0" sz="1050" spc="-10">
                <a:latin typeface="楷体"/>
                <a:cs typeface="楷体"/>
              </a:rPr>
              <a:t>评</a:t>
            </a:r>
            <a:r>
              <a:rPr dirty="0" sz="1050" spc="5">
                <a:latin typeface="楷体"/>
                <a:cs typeface="楷体"/>
              </a:rPr>
              <a:t>价</a:t>
            </a:r>
            <a:r>
              <a:rPr dirty="0" sz="1050" spc="-10">
                <a:latin typeface="楷体"/>
                <a:cs typeface="楷体"/>
              </a:rPr>
              <a:t>指标</a:t>
            </a:r>
            <a:r>
              <a:rPr dirty="0" sz="1050" spc="-95">
                <a:latin typeface="楷体"/>
                <a:cs typeface="楷体"/>
              </a:rPr>
              <a:t>。</a:t>
            </a:r>
            <a:r>
              <a:rPr dirty="0" sz="1050" spc="5">
                <a:latin typeface="楷体"/>
                <a:cs typeface="楷体"/>
              </a:rPr>
              <a:t>其</a:t>
            </a:r>
            <a:r>
              <a:rPr dirty="0" sz="1050" spc="-10">
                <a:latin typeface="楷体"/>
                <a:cs typeface="楷体"/>
              </a:rPr>
              <a:t>中</a:t>
            </a:r>
            <a:r>
              <a:rPr dirty="0" sz="1050" b="1">
                <a:latin typeface="楷体"/>
                <a:cs typeface="楷体"/>
              </a:rPr>
              <a:t>特别是临床灵敏 度和阴性预测值是</a:t>
            </a:r>
            <a:r>
              <a:rPr dirty="0" sz="1050" spc="-15" b="1">
                <a:latin typeface="楷体"/>
                <a:cs typeface="楷体"/>
              </a:rPr>
              <a:t>疾</a:t>
            </a:r>
            <a:r>
              <a:rPr dirty="0" sz="1050" b="1">
                <a:latin typeface="楷体"/>
                <a:cs typeface="楷体"/>
              </a:rPr>
              <a:t>病</a:t>
            </a:r>
            <a:r>
              <a:rPr dirty="0" sz="1050" spc="-15" b="1">
                <a:latin typeface="楷体"/>
                <a:cs typeface="楷体"/>
              </a:rPr>
              <a:t>早</a:t>
            </a:r>
            <a:r>
              <a:rPr dirty="0" sz="1050" b="1">
                <a:latin typeface="楷体"/>
                <a:cs typeface="楷体"/>
              </a:rPr>
              <a:t>筛产品非常关注的</a:t>
            </a:r>
            <a:r>
              <a:rPr dirty="0" sz="1050" spc="-15" b="1">
                <a:latin typeface="楷体"/>
                <a:cs typeface="楷体"/>
              </a:rPr>
              <a:t>性</a:t>
            </a:r>
            <a:r>
              <a:rPr dirty="0" sz="1050" b="1">
                <a:latin typeface="楷体"/>
                <a:cs typeface="楷体"/>
              </a:rPr>
              <a:t>能</a:t>
            </a:r>
            <a:r>
              <a:rPr dirty="0" sz="1050" spc="-15" b="1">
                <a:latin typeface="楷体"/>
                <a:cs typeface="楷体"/>
              </a:rPr>
              <a:t>指</a:t>
            </a:r>
            <a:r>
              <a:rPr dirty="0" sz="1050" b="1">
                <a:latin typeface="楷体"/>
                <a:cs typeface="楷体"/>
              </a:rPr>
              <a:t>标</a:t>
            </a:r>
            <a:r>
              <a:rPr dirty="0" sz="1050" spc="-35">
                <a:latin typeface="楷体"/>
                <a:cs typeface="楷体"/>
              </a:rPr>
              <a:t>，</a:t>
            </a:r>
            <a:r>
              <a:rPr dirty="0" sz="1050" spc="5">
                <a:latin typeface="楷体"/>
                <a:cs typeface="楷体"/>
              </a:rPr>
              <a:t>必</a:t>
            </a:r>
            <a:r>
              <a:rPr dirty="0" sz="1050" spc="-10">
                <a:latin typeface="楷体"/>
                <a:cs typeface="楷体"/>
              </a:rPr>
              <a:t>须</a:t>
            </a:r>
            <a:r>
              <a:rPr dirty="0" sz="1050" spc="5">
                <a:latin typeface="楷体"/>
                <a:cs typeface="楷体"/>
              </a:rPr>
              <a:t>达</a:t>
            </a:r>
            <a:r>
              <a:rPr dirty="0" sz="1050" spc="-10">
                <a:latin typeface="楷体"/>
                <a:cs typeface="楷体"/>
              </a:rPr>
              <a:t>到</a:t>
            </a:r>
            <a:r>
              <a:rPr dirty="0" sz="1050" spc="5">
                <a:latin typeface="楷体"/>
                <a:cs typeface="楷体"/>
              </a:rPr>
              <a:t>较</a:t>
            </a:r>
            <a:r>
              <a:rPr dirty="0" sz="1050" spc="-10">
                <a:latin typeface="楷体"/>
                <a:cs typeface="楷体"/>
              </a:rPr>
              <a:t>高</a:t>
            </a:r>
            <a:r>
              <a:rPr dirty="0" sz="1050" spc="5">
                <a:latin typeface="楷体"/>
                <a:cs typeface="楷体"/>
              </a:rPr>
              <a:t>的 水平</a:t>
            </a:r>
            <a:r>
              <a:rPr dirty="0" sz="1050" spc="-10">
                <a:latin typeface="楷体"/>
                <a:cs typeface="楷体"/>
              </a:rPr>
              <a:t>方</a:t>
            </a:r>
            <a:r>
              <a:rPr dirty="0" sz="1050" spc="5">
                <a:latin typeface="楷体"/>
                <a:cs typeface="楷体"/>
              </a:rPr>
              <a:t>能</a:t>
            </a:r>
            <a:r>
              <a:rPr dirty="0" sz="1050" spc="-10">
                <a:latin typeface="楷体"/>
                <a:cs typeface="楷体"/>
              </a:rPr>
              <a:t>作</a:t>
            </a:r>
            <a:r>
              <a:rPr dirty="0" sz="1050" spc="5">
                <a:latin typeface="楷体"/>
                <a:cs typeface="楷体"/>
              </a:rPr>
              <a:t>为</a:t>
            </a:r>
            <a:r>
              <a:rPr dirty="0" sz="1050" spc="-10">
                <a:latin typeface="楷体"/>
                <a:cs typeface="楷体"/>
              </a:rPr>
              <a:t>筛</a:t>
            </a:r>
            <a:r>
              <a:rPr dirty="0" sz="1050" spc="5">
                <a:latin typeface="楷体"/>
                <a:cs typeface="楷体"/>
              </a:rPr>
              <a:t>查</a:t>
            </a:r>
            <a:r>
              <a:rPr dirty="0" sz="1050" spc="-10">
                <a:latin typeface="楷体"/>
                <a:cs typeface="楷体"/>
              </a:rPr>
              <a:t>产</a:t>
            </a:r>
            <a:r>
              <a:rPr dirty="0" sz="1050" spc="5">
                <a:latin typeface="楷体"/>
                <a:cs typeface="楷体"/>
              </a:rPr>
              <a:t>品</a:t>
            </a:r>
            <a:r>
              <a:rPr dirty="0" sz="1050" spc="-10">
                <a:latin typeface="楷体"/>
                <a:cs typeface="楷体"/>
              </a:rPr>
              <a:t>上</a:t>
            </a:r>
            <a:r>
              <a:rPr dirty="0" sz="1050" spc="5">
                <a:latin typeface="楷体"/>
                <a:cs typeface="楷体"/>
              </a:rPr>
              <a:t>市。</a:t>
            </a:r>
            <a:endParaRPr sz="105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100" spc="-45" b="1">
                <a:solidFill>
                  <a:srgbClr val="C00000"/>
                </a:solidFill>
                <a:latin typeface="Microsoft JhengHei"/>
                <a:cs typeface="Microsoft JhengHei"/>
              </a:rPr>
              <a:t>图表</a:t>
            </a:r>
            <a:r>
              <a:rPr dirty="0" sz="1100" spc="-95" b="1">
                <a:solidFill>
                  <a:srgbClr val="C00000"/>
                </a:solidFill>
                <a:latin typeface="Microsoft JhengHei"/>
                <a:cs typeface="Microsoft JhengHei"/>
              </a:rPr>
              <a:t> </a:t>
            </a:r>
            <a:r>
              <a:rPr dirty="0" sz="1050" spc="-20" b="1" i="1">
                <a:solidFill>
                  <a:srgbClr val="C00000"/>
                </a:solidFill>
                <a:latin typeface="Arial"/>
                <a:cs typeface="Arial"/>
              </a:rPr>
              <a:t>18</a:t>
            </a:r>
            <a:r>
              <a:rPr dirty="0" sz="1100" spc="-20" b="1">
                <a:solidFill>
                  <a:srgbClr val="C00000"/>
                </a:solidFill>
                <a:latin typeface="Microsoft JhengHei"/>
                <a:cs typeface="Microsoft JhengHei"/>
              </a:rPr>
              <a:t>：</a:t>
            </a:r>
            <a:r>
              <a:rPr dirty="0" sz="1100" spc="-45" b="1">
                <a:solidFill>
                  <a:srgbClr val="C00000"/>
                </a:solidFill>
                <a:latin typeface="Microsoft JhengHei"/>
                <a:cs typeface="Microsoft JhengHei"/>
              </a:rPr>
              <a:t>癌症早筛产品</a:t>
            </a:r>
            <a:r>
              <a:rPr dirty="0" sz="1100" spc="-60" b="1">
                <a:solidFill>
                  <a:srgbClr val="C00000"/>
                </a:solidFill>
                <a:latin typeface="Microsoft JhengHei"/>
                <a:cs typeface="Microsoft JhengHei"/>
              </a:rPr>
              <a:t>研</a:t>
            </a:r>
            <a:r>
              <a:rPr dirty="0" sz="1100" spc="-45" b="1">
                <a:solidFill>
                  <a:srgbClr val="C00000"/>
                </a:solidFill>
                <a:latin typeface="Microsoft JhengHei"/>
                <a:cs typeface="Microsoft JhengHei"/>
              </a:rPr>
              <a:t>发流程</a:t>
            </a:r>
            <a:endParaRPr sz="11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440" y="6868032"/>
            <a:ext cx="6615430" cy="0"/>
          </a:xfrm>
          <a:custGeom>
            <a:avLst/>
            <a:gdLst/>
            <a:ahLst/>
            <a:cxnLst/>
            <a:rect l="l" t="t" r="r" b="b"/>
            <a:pathLst>
              <a:path w="6615430" h="0">
                <a:moveTo>
                  <a:pt x="0" y="0"/>
                </a:moveTo>
                <a:lnTo>
                  <a:pt x="6615430" y="0"/>
                </a:lnTo>
              </a:path>
            </a:pathLst>
          </a:custGeom>
          <a:ln w="18287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2440" y="7076820"/>
            <a:ext cx="6615430" cy="0"/>
          </a:xfrm>
          <a:custGeom>
            <a:avLst/>
            <a:gdLst/>
            <a:ahLst/>
            <a:cxnLst/>
            <a:rect l="l" t="t" r="r" b="b"/>
            <a:pathLst>
              <a:path w="6615430" h="0">
                <a:moveTo>
                  <a:pt x="0" y="0"/>
                </a:moveTo>
                <a:lnTo>
                  <a:pt x="6615430" y="0"/>
                </a:lnTo>
              </a:path>
            </a:pathLst>
          </a:custGeom>
          <a:ln w="317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2440" y="8390890"/>
            <a:ext cx="6615430" cy="0"/>
          </a:xfrm>
          <a:custGeom>
            <a:avLst/>
            <a:gdLst/>
            <a:ahLst/>
            <a:cxnLst/>
            <a:rect l="l" t="t" r="r" b="b"/>
            <a:pathLst>
              <a:path w="6615430" h="0">
                <a:moveTo>
                  <a:pt x="0" y="0"/>
                </a:moveTo>
                <a:lnTo>
                  <a:pt x="6615430" y="0"/>
                </a:lnTo>
              </a:path>
            </a:pathLst>
          </a:custGeom>
          <a:ln w="317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00070" y="8566926"/>
            <a:ext cx="4438650" cy="1193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279400" marR="5080" indent="-266700">
              <a:lnSpc>
                <a:spcPct val="123800"/>
              </a:lnSpc>
              <a:buFont typeface="Wingdings"/>
              <a:buChar char=""/>
              <a:tabLst>
                <a:tab pos="279400" algn="l"/>
              </a:tabLst>
            </a:pPr>
            <a:r>
              <a:rPr dirty="0" sz="1050" b="1">
                <a:latin typeface="楷体"/>
                <a:cs typeface="楷体"/>
              </a:rPr>
              <a:t>早期产品主要应用</a:t>
            </a:r>
            <a:r>
              <a:rPr dirty="0" sz="1050" spc="-15" b="1">
                <a:latin typeface="楷体"/>
                <a:cs typeface="楷体"/>
              </a:rPr>
              <a:t>于</a:t>
            </a:r>
            <a:r>
              <a:rPr dirty="0" sz="1050" b="1">
                <a:latin typeface="楷体"/>
                <a:cs typeface="楷体"/>
              </a:rPr>
              <a:t>辅</a:t>
            </a:r>
            <a:r>
              <a:rPr dirty="0" sz="1050" spc="-15" b="1">
                <a:latin typeface="楷体"/>
                <a:cs typeface="楷体"/>
              </a:rPr>
              <a:t>助</a:t>
            </a:r>
            <a:r>
              <a:rPr dirty="0" sz="1050" b="1">
                <a:latin typeface="楷体"/>
                <a:cs typeface="楷体"/>
              </a:rPr>
              <a:t>诊断</a:t>
            </a:r>
            <a:r>
              <a:rPr dirty="0" sz="1050" spc="-15" b="1">
                <a:latin typeface="楷体"/>
                <a:cs typeface="楷体"/>
              </a:rPr>
              <a:t>，</a:t>
            </a:r>
            <a:r>
              <a:rPr dirty="0" sz="1050" b="1">
                <a:latin typeface="楷体"/>
                <a:cs typeface="楷体"/>
              </a:rPr>
              <a:t>临床</a:t>
            </a:r>
            <a:r>
              <a:rPr dirty="0" sz="1050" spc="-15" b="1">
                <a:latin typeface="楷体"/>
                <a:cs typeface="楷体"/>
              </a:rPr>
              <a:t>应</a:t>
            </a:r>
            <a:r>
              <a:rPr dirty="0" sz="1050" b="1">
                <a:latin typeface="楷体"/>
                <a:cs typeface="楷体"/>
              </a:rPr>
              <a:t>用受到一</a:t>
            </a:r>
            <a:r>
              <a:rPr dirty="0" sz="1050" spc="-15" b="1">
                <a:latin typeface="楷体"/>
                <a:cs typeface="楷体"/>
              </a:rPr>
              <a:t>定</a:t>
            </a:r>
            <a:r>
              <a:rPr dirty="0" sz="1050" b="1">
                <a:latin typeface="楷体"/>
                <a:cs typeface="楷体"/>
              </a:rPr>
              <a:t>限制</a:t>
            </a:r>
            <a:r>
              <a:rPr dirty="0" sz="1050" spc="-20">
                <a:latin typeface="楷体"/>
                <a:cs typeface="楷体"/>
              </a:rPr>
              <a:t>。</a:t>
            </a:r>
            <a:r>
              <a:rPr dirty="0" sz="1050" spc="5">
                <a:latin typeface="楷体"/>
                <a:cs typeface="楷体"/>
              </a:rPr>
              <a:t>早</a:t>
            </a:r>
            <a:r>
              <a:rPr dirty="0" sz="1050" spc="-10">
                <a:latin typeface="楷体"/>
                <a:cs typeface="楷体"/>
              </a:rPr>
              <a:t>筛</a:t>
            </a:r>
            <a:r>
              <a:rPr dirty="0" sz="1050" spc="5">
                <a:latin typeface="楷体"/>
                <a:cs typeface="楷体"/>
              </a:rPr>
              <a:t>诊</a:t>
            </a:r>
            <a:r>
              <a:rPr dirty="0" sz="1050" spc="-10">
                <a:latin typeface="楷体"/>
                <a:cs typeface="楷体"/>
              </a:rPr>
              <a:t>断</a:t>
            </a:r>
            <a:r>
              <a:rPr dirty="0" sz="1050" spc="5">
                <a:latin typeface="楷体"/>
                <a:cs typeface="楷体"/>
              </a:rPr>
              <a:t>类产 </a:t>
            </a:r>
            <a:r>
              <a:rPr dirty="0" sz="1050" spc="5">
                <a:latin typeface="楷体"/>
                <a:cs typeface="楷体"/>
              </a:rPr>
              <a:t>品可</a:t>
            </a:r>
            <a:r>
              <a:rPr dirty="0" sz="1050" spc="-10">
                <a:latin typeface="楷体"/>
                <a:cs typeface="楷体"/>
              </a:rPr>
              <a:t>以</a:t>
            </a:r>
            <a:r>
              <a:rPr dirty="0" sz="1050" spc="5">
                <a:latin typeface="楷体"/>
                <a:cs typeface="楷体"/>
              </a:rPr>
              <a:t>追</a:t>
            </a:r>
            <a:r>
              <a:rPr dirty="0" sz="1050" spc="-10">
                <a:latin typeface="楷体"/>
                <a:cs typeface="楷体"/>
              </a:rPr>
              <a:t>溯</a:t>
            </a:r>
            <a:r>
              <a:rPr dirty="0" sz="1050" spc="5">
                <a:latin typeface="楷体"/>
                <a:cs typeface="楷体"/>
              </a:rPr>
              <a:t>到</a:t>
            </a:r>
            <a:r>
              <a:rPr dirty="0" sz="1050" spc="-10">
                <a:latin typeface="楷体"/>
                <a:cs typeface="楷体"/>
              </a:rPr>
              <a:t>强</a:t>
            </a:r>
            <a:r>
              <a:rPr dirty="0" sz="1050" spc="5">
                <a:latin typeface="楷体"/>
                <a:cs typeface="楷体"/>
              </a:rPr>
              <a:t>生</a:t>
            </a:r>
            <a:r>
              <a:rPr dirty="0" sz="1050" spc="-10">
                <a:latin typeface="楷体"/>
                <a:cs typeface="楷体"/>
              </a:rPr>
              <a:t>公</a:t>
            </a:r>
            <a:r>
              <a:rPr dirty="0" sz="1050" spc="5">
                <a:latin typeface="楷体"/>
                <a:cs typeface="楷体"/>
              </a:rPr>
              <a:t>司</a:t>
            </a:r>
            <a:r>
              <a:rPr dirty="0" sz="1050" spc="-280">
                <a:latin typeface="楷体"/>
                <a:cs typeface="楷体"/>
              </a:rPr>
              <a:t> </a:t>
            </a:r>
            <a:r>
              <a:rPr dirty="0" sz="1050" spc="-5">
                <a:latin typeface="Arial"/>
                <a:cs typeface="Arial"/>
              </a:rPr>
              <a:t>2007</a:t>
            </a:r>
            <a:r>
              <a:rPr dirty="0" sz="1050" spc="-45">
                <a:latin typeface="Arial"/>
                <a:cs typeface="Arial"/>
              </a:rPr>
              <a:t> </a:t>
            </a:r>
            <a:r>
              <a:rPr dirty="0" sz="1050" spc="-10">
                <a:latin typeface="楷体"/>
                <a:cs typeface="楷体"/>
              </a:rPr>
              <a:t>年</a:t>
            </a:r>
            <a:r>
              <a:rPr dirty="0" sz="1050" spc="5">
                <a:latin typeface="楷体"/>
                <a:cs typeface="楷体"/>
              </a:rPr>
              <a:t>获</a:t>
            </a:r>
            <a:r>
              <a:rPr dirty="0" sz="1050" spc="-10">
                <a:latin typeface="楷体"/>
                <a:cs typeface="楷体"/>
              </a:rPr>
              <a:t>批</a:t>
            </a:r>
            <a:r>
              <a:rPr dirty="0" sz="1050" spc="5">
                <a:latin typeface="楷体"/>
                <a:cs typeface="楷体"/>
              </a:rPr>
              <a:t>上</a:t>
            </a:r>
            <a:r>
              <a:rPr dirty="0" sz="1050" spc="-10">
                <a:latin typeface="楷体"/>
                <a:cs typeface="楷体"/>
              </a:rPr>
              <a:t>市</a:t>
            </a:r>
            <a:r>
              <a:rPr dirty="0" sz="1050" spc="254">
                <a:latin typeface="楷体"/>
                <a:cs typeface="楷体"/>
              </a:rPr>
              <a:t>的</a:t>
            </a:r>
            <a:r>
              <a:rPr dirty="0" sz="1050">
                <a:latin typeface="Arial"/>
                <a:cs typeface="Arial"/>
              </a:rPr>
              <a:t>Cell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Search</a:t>
            </a:r>
            <a:r>
              <a:rPr dirty="0" sz="1050" spc="-40">
                <a:latin typeface="Arial"/>
                <a:cs typeface="Arial"/>
              </a:rPr>
              <a:t> </a:t>
            </a:r>
            <a:r>
              <a:rPr dirty="0" sz="1050" spc="-10">
                <a:latin typeface="楷体"/>
                <a:cs typeface="楷体"/>
              </a:rPr>
              <a:t>系</a:t>
            </a:r>
            <a:r>
              <a:rPr dirty="0" sz="1050" spc="5">
                <a:latin typeface="楷体"/>
                <a:cs typeface="楷体"/>
              </a:rPr>
              <a:t>统</a:t>
            </a:r>
            <a:r>
              <a:rPr dirty="0" sz="1050" spc="-320">
                <a:latin typeface="楷体"/>
                <a:cs typeface="楷体"/>
              </a:rPr>
              <a:t>，</a:t>
            </a:r>
            <a:r>
              <a:rPr dirty="0" sz="1050" spc="-10">
                <a:solidFill>
                  <a:srgbClr val="333333"/>
                </a:solidFill>
                <a:latin typeface="宋体"/>
                <a:cs typeface="宋体"/>
              </a:rPr>
              <a:t>该</a:t>
            </a:r>
            <a:r>
              <a:rPr dirty="0" sz="1050" spc="5">
                <a:solidFill>
                  <a:srgbClr val="333333"/>
                </a:solidFill>
                <a:latin typeface="宋体"/>
                <a:cs typeface="宋体"/>
              </a:rPr>
              <a:t>产</a:t>
            </a:r>
            <a:r>
              <a:rPr dirty="0" sz="1050" spc="-10">
                <a:solidFill>
                  <a:srgbClr val="333333"/>
                </a:solidFill>
                <a:latin typeface="宋体"/>
                <a:cs typeface="宋体"/>
              </a:rPr>
              <a:t>品</a:t>
            </a:r>
            <a:r>
              <a:rPr dirty="0" sz="1050" spc="5">
                <a:solidFill>
                  <a:srgbClr val="333333"/>
                </a:solidFill>
                <a:latin typeface="宋体"/>
                <a:cs typeface="宋体"/>
              </a:rPr>
              <a:t>主 要用</a:t>
            </a:r>
            <a:r>
              <a:rPr dirty="0" sz="1050" spc="-10">
                <a:solidFill>
                  <a:srgbClr val="333333"/>
                </a:solidFill>
                <a:latin typeface="宋体"/>
                <a:cs typeface="宋体"/>
              </a:rPr>
              <a:t>于</a:t>
            </a:r>
            <a:r>
              <a:rPr dirty="0" sz="1050" spc="5">
                <a:solidFill>
                  <a:srgbClr val="333333"/>
                </a:solidFill>
                <a:latin typeface="宋体"/>
                <a:cs typeface="宋体"/>
              </a:rPr>
              <a:t>从</a:t>
            </a:r>
            <a:r>
              <a:rPr dirty="0" sz="1050" spc="-10">
                <a:solidFill>
                  <a:srgbClr val="333333"/>
                </a:solidFill>
                <a:latin typeface="宋体"/>
                <a:cs typeface="宋体"/>
              </a:rPr>
              <a:t>外</a:t>
            </a:r>
            <a:r>
              <a:rPr dirty="0" sz="1050" spc="5">
                <a:solidFill>
                  <a:srgbClr val="333333"/>
                </a:solidFill>
                <a:latin typeface="宋体"/>
                <a:cs typeface="宋体"/>
              </a:rPr>
              <a:t>周</a:t>
            </a:r>
            <a:r>
              <a:rPr dirty="0" sz="1050" spc="-10">
                <a:solidFill>
                  <a:srgbClr val="333333"/>
                </a:solidFill>
                <a:latin typeface="宋体"/>
                <a:cs typeface="宋体"/>
              </a:rPr>
              <a:t>血</a:t>
            </a:r>
            <a:r>
              <a:rPr dirty="0" sz="1050" spc="5">
                <a:solidFill>
                  <a:srgbClr val="333333"/>
                </a:solidFill>
                <a:latin typeface="宋体"/>
                <a:cs typeface="宋体"/>
              </a:rPr>
              <a:t>液</a:t>
            </a:r>
            <a:r>
              <a:rPr dirty="0" sz="1050" spc="-10">
                <a:solidFill>
                  <a:srgbClr val="333333"/>
                </a:solidFill>
                <a:latin typeface="宋体"/>
                <a:cs typeface="宋体"/>
              </a:rPr>
              <a:t>中捕</a:t>
            </a:r>
            <a:r>
              <a:rPr dirty="0" sz="1050" spc="254">
                <a:solidFill>
                  <a:srgbClr val="333333"/>
                </a:solidFill>
                <a:latin typeface="宋体"/>
                <a:cs typeface="宋体"/>
              </a:rPr>
              <a:t>获</a:t>
            </a:r>
            <a:r>
              <a:rPr dirty="0" sz="1050">
                <a:solidFill>
                  <a:srgbClr val="333333"/>
                </a:solidFill>
                <a:latin typeface="Arial"/>
                <a:cs typeface="Arial"/>
              </a:rPr>
              <a:t>CTC</a:t>
            </a:r>
            <a:r>
              <a:rPr dirty="0" sz="1050" spc="-9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050" spc="5">
                <a:solidFill>
                  <a:srgbClr val="333333"/>
                </a:solidFill>
                <a:latin typeface="宋体"/>
                <a:cs typeface="宋体"/>
              </a:rPr>
              <a:t>细胞</a:t>
            </a:r>
            <a:r>
              <a:rPr dirty="0" sz="1050" spc="-275">
                <a:solidFill>
                  <a:srgbClr val="333333"/>
                </a:solidFill>
                <a:latin typeface="宋体"/>
                <a:cs typeface="宋体"/>
              </a:rPr>
              <a:t>，</a:t>
            </a:r>
            <a:r>
              <a:rPr dirty="0" sz="1050" spc="5">
                <a:solidFill>
                  <a:srgbClr val="333333"/>
                </a:solidFill>
                <a:latin typeface="宋体"/>
                <a:cs typeface="宋体"/>
              </a:rPr>
              <a:t>用</a:t>
            </a:r>
            <a:r>
              <a:rPr dirty="0" sz="1050" spc="-10">
                <a:solidFill>
                  <a:srgbClr val="333333"/>
                </a:solidFill>
                <a:latin typeface="宋体"/>
                <a:cs typeface="宋体"/>
              </a:rPr>
              <a:t>于</a:t>
            </a:r>
            <a:r>
              <a:rPr dirty="0" sz="1050" spc="5">
                <a:solidFill>
                  <a:srgbClr val="333333"/>
                </a:solidFill>
                <a:latin typeface="宋体"/>
                <a:cs typeface="宋体"/>
              </a:rPr>
              <a:t>肿</a:t>
            </a:r>
            <a:r>
              <a:rPr dirty="0" sz="1050" spc="-10">
                <a:solidFill>
                  <a:srgbClr val="333333"/>
                </a:solidFill>
                <a:latin typeface="宋体"/>
                <a:cs typeface="宋体"/>
              </a:rPr>
              <a:t>瘤</a:t>
            </a:r>
            <a:r>
              <a:rPr dirty="0" sz="1050" spc="5">
                <a:solidFill>
                  <a:srgbClr val="333333"/>
                </a:solidFill>
                <a:latin typeface="宋体"/>
                <a:cs typeface="宋体"/>
              </a:rPr>
              <a:t>的</a:t>
            </a:r>
            <a:r>
              <a:rPr dirty="0" sz="1050" spc="-10">
                <a:solidFill>
                  <a:srgbClr val="333333"/>
                </a:solidFill>
                <a:latin typeface="宋体"/>
                <a:cs typeface="宋体"/>
              </a:rPr>
              <a:t>辅</a:t>
            </a:r>
            <a:r>
              <a:rPr dirty="0" sz="1050" spc="5">
                <a:solidFill>
                  <a:srgbClr val="333333"/>
                </a:solidFill>
                <a:latin typeface="宋体"/>
                <a:cs typeface="宋体"/>
              </a:rPr>
              <a:t>助诊</a:t>
            </a:r>
            <a:r>
              <a:rPr dirty="0" sz="1050" spc="-10">
                <a:solidFill>
                  <a:srgbClr val="333333"/>
                </a:solidFill>
                <a:latin typeface="宋体"/>
                <a:cs typeface="宋体"/>
              </a:rPr>
              <a:t>断</a:t>
            </a:r>
            <a:r>
              <a:rPr dirty="0" sz="1050" spc="-260">
                <a:solidFill>
                  <a:srgbClr val="333333"/>
                </a:solidFill>
                <a:latin typeface="宋体"/>
                <a:cs typeface="宋体"/>
              </a:rPr>
              <a:t>，</a:t>
            </a:r>
            <a:r>
              <a:rPr dirty="0" sz="1050" spc="-10">
                <a:solidFill>
                  <a:srgbClr val="333333"/>
                </a:solidFill>
                <a:latin typeface="宋体"/>
                <a:cs typeface="宋体"/>
              </a:rPr>
              <a:t>但</a:t>
            </a:r>
            <a:r>
              <a:rPr dirty="0" sz="1050" spc="5">
                <a:solidFill>
                  <a:srgbClr val="333333"/>
                </a:solidFill>
                <a:latin typeface="宋体"/>
                <a:cs typeface="宋体"/>
              </a:rPr>
              <a:t>由</a:t>
            </a:r>
            <a:r>
              <a:rPr dirty="0" sz="1050" spc="-10">
                <a:solidFill>
                  <a:srgbClr val="333333"/>
                </a:solidFill>
                <a:latin typeface="宋体"/>
                <a:cs typeface="宋体"/>
              </a:rPr>
              <a:t>于</a:t>
            </a:r>
            <a:r>
              <a:rPr dirty="0" sz="1050" spc="5">
                <a:solidFill>
                  <a:srgbClr val="333333"/>
                </a:solidFill>
                <a:latin typeface="宋体"/>
                <a:cs typeface="宋体"/>
              </a:rPr>
              <a:t>捕获 </a:t>
            </a:r>
            <a:r>
              <a:rPr dirty="0" sz="1050" spc="5">
                <a:solidFill>
                  <a:srgbClr val="333333"/>
                </a:solidFill>
                <a:latin typeface="宋体"/>
                <a:cs typeface="宋体"/>
              </a:rPr>
              <a:t>方式存</a:t>
            </a:r>
            <a:r>
              <a:rPr dirty="0" sz="1050" spc="-10">
                <a:solidFill>
                  <a:srgbClr val="333333"/>
                </a:solidFill>
                <a:latin typeface="宋体"/>
                <a:cs typeface="宋体"/>
              </a:rPr>
              <a:t>在</a:t>
            </a:r>
            <a:r>
              <a:rPr dirty="0" sz="1050" spc="5">
                <a:solidFill>
                  <a:srgbClr val="333333"/>
                </a:solidFill>
                <a:latin typeface="宋体"/>
                <a:cs typeface="宋体"/>
              </a:rPr>
              <a:t>一定局</a:t>
            </a:r>
            <a:r>
              <a:rPr dirty="0" sz="1050" spc="-10">
                <a:solidFill>
                  <a:srgbClr val="333333"/>
                </a:solidFill>
                <a:latin typeface="宋体"/>
                <a:cs typeface="宋体"/>
              </a:rPr>
              <a:t>限</a:t>
            </a:r>
            <a:r>
              <a:rPr dirty="0" sz="1050">
                <a:solidFill>
                  <a:srgbClr val="333333"/>
                </a:solidFill>
                <a:latin typeface="宋体"/>
                <a:cs typeface="宋体"/>
              </a:rPr>
              <a:t>性</a:t>
            </a:r>
            <a:r>
              <a:rPr dirty="0" sz="1050" spc="5">
                <a:solidFill>
                  <a:srgbClr val="333333"/>
                </a:solidFill>
                <a:latin typeface="宋体"/>
                <a:cs typeface="宋体"/>
              </a:rPr>
              <a:t>，</a:t>
            </a:r>
            <a:r>
              <a:rPr dirty="0" sz="1050" spc="-10">
                <a:solidFill>
                  <a:srgbClr val="333333"/>
                </a:solidFill>
                <a:latin typeface="宋体"/>
                <a:cs typeface="宋体"/>
              </a:rPr>
              <a:t>难</a:t>
            </a:r>
            <a:r>
              <a:rPr dirty="0" sz="1050" spc="5">
                <a:solidFill>
                  <a:srgbClr val="333333"/>
                </a:solidFill>
                <a:latin typeface="宋体"/>
                <a:cs typeface="宋体"/>
              </a:rPr>
              <a:t>以解决</a:t>
            </a:r>
            <a:r>
              <a:rPr dirty="0" sz="1050" spc="-10">
                <a:solidFill>
                  <a:srgbClr val="333333"/>
                </a:solidFill>
                <a:latin typeface="宋体"/>
                <a:cs typeface="宋体"/>
              </a:rPr>
              <a:t>漏</a:t>
            </a:r>
            <a:r>
              <a:rPr dirty="0" sz="1050" spc="5">
                <a:solidFill>
                  <a:srgbClr val="333333"/>
                </a:solidFill>
                <a:latin typeface="宋体"/>
                <a:cs typeface="宋体"/>
              </a:rPr>
              <a:t>检率等</a:t>
            </a:r>
            <a:r>
              <a:rPr dirty="0" sz="1050" spc="-10">
                <a:solidFill>
                  <a:srgbClr val="333333"/>
                </a:solidFill>
                <a:latin typeface="宋体"/>
                <a:cs typeface="宋体"/>
              </a:rPr>
              <a:t>问</a:t>
            </a:r>
            <a:r>
              <a:rPr dirty="0" sz="1050" spc="5">
                <a:solidFill>
                  <a:srgbClr val="333333"/>
                </a:solidFill>
                <a:latin typeface="宋体"/>
                <a:cs typeface="宋体"/>
              </a:rPr>
              <a:t>题，</a:t>
            </a:r>
            <a:r>
              <a:rPr dirty="0" sz="1050" spc="-10">
                <a:solidFill>
                  <a:srgbClr val="333333"/>
                </a:solidFill>
                <a:latin typeface="宋体"/>
                <a:cs typeface="宋体"/>
              </a:rPr>
              <a:t>因</a:t>
            </a:r>
            <a:r>
              <a:rPr dirty="0" sz="1050" spc="5">
                <a:solidFill>
                  <a:srgbClr val="333333"/>
                </a:solidFill>
                <a:latin typeface="宋体"/>
                <a:cs typeface="宋体"/>
              </a:rPr>
              <a:t>此市场</a:t>
            </a:r>
            <a:r>
              <a:rPr dirty="0" sz="1050" spc="-10">
                <a:solidFill>
                  <a:srgbClr val="333333"/>
                </a:solidFill>
                <a:latin typeface="宋体"/>
                <a:cs typeface="宋体"/>
              </a:rPr>
              <a:t>接</a:t>
            </a:r>
            <a:r>
              <a:rPr dirty="0" sz="1050" spc="5">
                <a:solidFill>
                  <a:srgbClr val="333333"/>
                </a:solidFill>
                <a:latin typeface="宋体"/>
                <a:cs typeface="宋体"/>
              </a:rPr>
              <a:t>受度</a:t>
            </a:r>
            <a:r>
              <a:rPr dirty="0" sz="1050" spc="-10">
                <a:solidFill>
                  <a:srgbClr val="333333"/>
                </a:solidFill>
                <a:latin typeface="宋体"/>
                <a:cs typeface="宋体"/>
              </a:rPr>
              <a:t>相</a:t>
            </a:r>
            <a:r>
              <a:rPr dirty="0" sz="1050" spc="5">
                <a:solidFill>
                  <a:srgbClr val="333333"/>
                </a:solidFill>
                <a:latin typeface="宋体"/>
                <a:cs typeface="宋体"/>
              </a:rPr>
              <a:t>对较 低较低</a:t>
            </a:r>
            <a:r>
              <a:rPr dirty="0" sz="1050" spc="-10">
                <a:latin typeface="楷体"/>
                <a:cs typeface="楷体"/>
              </a:rPr>
              <a:t>。</a:t>
            </a:r>
            <a:r>
              <a:rPr dirty="0" sz="1050" spc="5">
                <a:latin typeface="楷体"/>
                <a:cs typeface="楷体"/>
              </a:rPr>
              <a:t>此后国</a:t>
            </a:r>
            <a:r>
              <a:rPr dirty="0" sz="1050" spc="-10">
                <a:latin typeface="楷体"/>
                <a:cs typeface="楷体"/>
              </a:rPr>
              <a:t>内</a:t>
            </a:r>
            <a:r>
              <a:rPr dirty="0" sz="1050" spc="5">
                <a:latin typeface="楷体"/>
                <a:cs typeface="楷体"/>
              </a:rPr>
              <a:t>外上</a:t>
            </a:r>
            <a:r>
              <a:rPr dirty="0" sz="1050" spc="-10">
                <a:latin typeface="楷体"/>
                <a:cs typeface="楷体"/>
              </a:rPr>
              <a:t>市</a:t>
            </a:r>
            <a:r>
              <a:rPr dirty="0" sz="1050" spc="5">
                <a:latin typeface="楷体"/>
                <a:cs typeface="楷体"/>
              </a:rPr>
              <a:t>的多个</a:t>
            </a:r>
            <a:r>
              <a:rPr dirty="0" sz="1050" spc="-10">
                <a:latin typeface="楷体"/>
                <a:cs typeface="楷体"/>
              </a:rPr>
              <a:t>癌</a:t>
            </a:r>
            <a:r>
              <a:rPr dirty="0" sz="1050" spc="5">
                <a:latin typeface="楷体"/>
                <a:cs typeface="楷体"/>
              </a:rPr>
              <a:t>症诊断</a:t>
            </a:r>
            <a:r>
              <a:rPr dirty="0" sz="1050" spc="-10">
                <a:latin typeface="楷体"/>
                <a:cs typeface="楷体"/>
              </a:rPr>
              <a:t>类</a:t>
            </a:r>
            <a:r>
              <a:rPr dirty="0" sz="1050" spc="5">
                <a:latin typeface="楷体"/>
                <a:cs typeface="楷体"/>
              </a:rPr>
              <a:t>产品</a:t>
            </a:r>
            <a:r>
              <a:rPr dirty="0" sz="1050" spc="-10">
                <a:latin typeface="楷体"/>
                <a:cs typeface="楷体"/>
              </a:rPr>
              <a:t>的</a:t>
            </a:r>
            <a:r>
              <a:rPr dirty="0" sz="1050" spc="5">
                <a:latin typeface="楷体"/>
                <a:cs typeface="楷体"/>
              </a:rPr>
              <a:t>检测内</a:t>
            </a:r>
            <a:r>
              <a:rPr dirty="0" sz="1050" spc="-5">
                <a:latin typeface="楷体"/>
                <a:cs typeface="楷体"/>
              </a:rPr>
              <a:t>容</a:t>
            </a:r>
            <a:r>
              <a:rPr dirty="0" sz="1050" spc="5">
                <a:latin typeface="楷体"/>
                <a:cs typeface="楷体"/>
              </a:rPr>
              <a:t>也大</a:t>
            </a:r>
            <a:r>
              <a:rPr dirty="0" sz="1050" spc="-10">
                <a:latin typeface="楷体"/>
                <a:cs typeface="楷体"/>
              </a:rPr>
              <a:t>多</a:t>
            </a:r>
            <a:r>
              <a:rPr dirty="0" sz="1050" spc="5">
                <a:latin typeface="楷体"/>
                <a:cs typeface="楷体"/>
              </a:rPr>
              <a:t>围绕 单基因</a:t>
            </a:r>
            <a:r>
              <a:rPr dirty="0" sz="1050" spc="-10">
                <a:latin typeface="楷体"/>
                <a:cs typeface="楷体"/>
              </a:rPr>
              <a:t>突</a:t>
            </a:r>
            <a:r>
              <a:rPr dirty="0" sz="1050" spc="5">
                <a:latin typeface="楷体"/>
                <a:cs typeface="楷体"/>
              </a:rPr>
              <a:t>变或是</a:t>
            </a:r>
            <a:r>
              <a:rPr dirty="0" sz="1050" spc="-10">
                <a:latin typeface="楷体"/>
                <a:cs typeface="楷体"/>
              </a:rPr>
              <a:t>甲</a:t>
            </a:r>
            <a:r>
              <a:rPr dirty="0" sz="1050" spc="5">
                <a:latin typeface="楷体"/>
                <a:cs typeface="楷体"/>
              </a:rPr>
              <a:t>基化</a:t>
            </a:r>
            <a:r>
              <a:rPr dirty="0" sz="1050" spc="-10">
                <a:latin typeface="楷体"/>
                <a:cs typeface="楷体"/>
              </a:rPr>
              <a:t>修</a:t>
            </a:r>
            <a:r>
              <a:rPr dirty="0" sz="1050" spc="5">
                <a:latin typeface="楷体"/>
                <a:cs typeface="楷体"/>
              </a:rPr>
              <a:t>饰，临</a:t>
            </a:r>
            <a:r>
              <a:rPr dirty="0" sz="1050" spc="-10">
                <a:latin typeface="楷体"/>
                <a:cs typeface="楷体"/>
              </a:rPr>
              <a:t>床</a:t>
            </a:r>
            <a:r>
              <a:rPr dirty="0" sz="1050" spc="5">
                <a:latin typeface="楷体"/>
                <a:cs typeface="楷体"/>
              </a:rPr>
              <a:t>试验数</a:t>
            </a:r>
            <a:r>
              <a:rPr dirty="0" sz="1050" spc="-10">
                <a:latin typeface="楷体"/>
                <a:cs typeface="楷体"/>
              </a:rPr>
              <a:t>据</a:t>
            </a:r>
            <a:r>
              <a:rPr dirty="0" sz="1050" spc="5">
                <a:latin typeface="楷体"/>
                <a:cs typeface="楷体"/>
              </a:rPr>
              <a:t>不够</a:t>
            </a:r>
            <a:r>
              <a:rPr dirty="0" sz="1050" spc="-10">
                <a:latin typeface="楷体"/>
                <a:cs typeface="楷体"/>
              </a:rPr>
              <a:t>充</a:t>
            </a:r>
            <a:r>
              <a:rPr dirty="0" sz="1050" spc="5">
                <a:latin typeface="楷体"/>
                <a:cs typeface="楷体"/>
              </a:rPr>
              <a:t>分，应</a:t>
            </a:r>
            <a:r>
              <a:rPr dirty="0" sz="1050" spc="-10">
                <a:latin typeface="楷体"/>
                <a:cs typeface="楷体"/>
              </a:rPr>
              <a:t>用</a:t>
            </a:r>
            <a:r>
              <a:rPr dirty="0" sz="1050" spc="5">
                <a:latin typeface="楷体"/>
                <a:cs typeface="楷体"/>
              </a:rPr>
              <a:t>场景</a:t>
            </a:r>
            <a:r>
              <a:rPr dirty="0" sz="1050" spc="-10">
                <a:latin typeface="楷体"/>
                <a:cs typeface="楷体"/>
              </a:rPr>
              <a:t>也</a:t>
            </a:r>
            <a:r>
              <a:rPr dirty="0" sz="1050" spc="5">
                <a:latin typeface="楷体"/>
                <a:cs typeface="楷体"/>
              </a:rPr>
              <a:t>较为</a:t>
            </a:r>
            <a:endParaRPr sz="1050">
              <a:latin typeface="楷体"/>
              <a:cs typeface="楷体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72440" y="1329181"/>
          <a:ext cx="6618605" cy="3746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838"/>
                <a:gridCol w="781569"/>
                <a:gridCol w="743490"/>
                <a:gridCol w="902089"/>
                <a:gridCol w="775286"/>
                <a:gridCol w="2160344"/>
                <a:gridCol w="630858"/>
              </a:tblGrid>
              <a:tr h="179513">
                <a:tc rowSpan="21">
                  <a:txBody>
                    <a:bodyPr/>
                    <a:lstStyle/>
                    <a:p>
                      <a:pPr/>
                      <a:endParaRPr sz="1050">
                        <a:latin typeface="楷体"/>
                        <a:cs typeface="楷体"/>
                      </a:endParaRPr>
                    </a:p>
                  </a:txBody>
                  <a:tcPr marL="0" marR="0" marB="0" marT="0">
                    <a:lnR w="6346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胰腺癌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9976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Grail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9976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Exact</a:t>
                      </a:r>
                      <a:r>
                        <a:rPr dirty="0" sz="800" spc="-1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Sciences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9976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01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经腹超声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9976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血清标志物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9976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 rowSpan="21">
                  <a:txBody>
                    <a:bodyPr/>
                    <a:lstStyle/>
                    <a:p>
                      <a:pPr/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0">
                    <a:lnL w="6346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778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46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灵敏度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78%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90%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75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~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89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37%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46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7769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46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特异性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99%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90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~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99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84%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46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778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46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胃癌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Grail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Exact</a:t>
                      </a:r>
                      <a:r>
                        <a:rPr dirty="0" sz="800" spc="-1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Sciences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胃镜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血清学检查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46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7769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46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灵敏度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4765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78%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87%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92%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70%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46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7778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46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特异性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4765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99%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85%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79%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46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777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46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食道癌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4765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Grail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Exact</a:t>
                      </a:r>
                      <a:r>
                        <a:rPr dirty="0" sz="800" spc="-1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Sciences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内镜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4765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血清肿瘤标志物检测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4765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46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778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46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灵敏度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4765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76%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89%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621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71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98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11%-77%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46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7769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46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特异性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4765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99%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44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41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100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22%-73%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46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774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46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卵巢癌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4765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Grail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Exact</a:t>
                      </a:r>
                      <a:r>
                        <a:rPr dirty="0" sz="800" spc="-1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Sciences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5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超声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4765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CA125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4765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46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778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46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灵敏度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67%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90%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93%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绝经后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79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90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，绝经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前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69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87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46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7769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46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特异性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99%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76%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绝经后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79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89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8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，绝经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前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63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800" spc="-15">
                          <a:latin typeface="Arial"/>
                          <a:cs typeface="Arial"/>
                        </a:rPr>
                        <a:t>%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85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7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46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778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46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结直肠癌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Grail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Exact</a:t>
                      </a:r>
                      <a:r>
                        <a:rPr dirty="0" sz="800" spc="-1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Sciences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结肠镜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46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7771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46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灵敏度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74%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92%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83%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46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777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46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特异性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99%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87%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90%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90%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46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777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46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肺癌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Grail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Exact</a:t>
                      </a:r>
                      <a:r>
                        <a:rPr dirty="0" sz="800" spc="-1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Sciences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LDCT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DR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46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777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46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灵敏度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59%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78%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&gt;90%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73%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46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777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46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特异性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99%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&gt;90%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62%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46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777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46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肝癌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Grail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Exact</a:t>
                      </a:r>
                      <a:r>
                        <a:rPr dirty="0" sz="800" spc="-1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Sciences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01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经腹超声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AFP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46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7775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46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灵敏度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68%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80%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60-80%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41-65%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6337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46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  <a:tr h="17968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46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特异性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1018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99%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1018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>
                          <a:latin typeface="Arial"/>
                          <a:cs typeface="Arial"/>
                        </a:rPr>
                        <a:t>90%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1018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&gt;90%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1018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80-94%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L w="6346">
                      <a:solidFill>
                        <a:srgbClr val="000000"/>
                      </a:solidFill>
                      <a:prstDash val="solid"/>
                    </a:lnL>
                    <a:lnR w="6346">
                      <a:solidFill>
                        <a:srgbClr val="000000"/>
                      </a:solidFill>
                      <a:prstDash val="solid"/>
                    </a:lnR>
                    <a:lnT w="6337">
                      <a:solidFill>
                        <a:srgbClr val="000000"/>
                      </a:solidFill>
                      <a:prstDash val="solid"/>
                    </a:lnT>
                    <a:lnB w="1018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46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C00000"/>
                      </a:solidFill>
                      <a:prstDash val="solid"/>
                    </a:lnT>
                    <a:lnB w="3048">
                      <a:solidFill>
                        <a:srgbClr val="C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25952" y="7698660"/>
            <a:ext cx="1594485" cy="544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348615" marR="340995">
              <a:lnSpc>
                <a:spcPct val="102200"/>
              </a:lnSpc>
            </a:pPr>
            <a:r>
              <a:rPr dirty="0" sz="850" spc="25" b="1">
                <a:latin typeface="楷体"/>
                <a:cs typeface="楷体"/>
              </a:rPr>
              <a:t>临床前试验研究： </a:t>
            </a:r>
            <a:r>
              <a:rPr dirty="0" sz="850" spc="30">
                <a:latin typeface="楷体"/>
                <a:cs typeface="楷体"/>
              </a:rPr>
              <a:t>开发实验方法</a:t>
            </a:r>
            <a:endParaRPr sz="850">
              <a:latin typeface="楷体"/>
              <a:cs typeface="楷体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dirty="0" sz="850" spc="30">
                <a:latin typeface="楷体"/>
                <a:cs typeface="楷体"/>
              </a:rPr>
              <a:t>建立数据处理与质控流程确立潜</a:t>
            </a:r>
            <a:endParaRPr sz="850">
              <a:latin typeface="楷体"/>
              <a:cs typeface="楷体"/>
            </a:endParaRPr>
          </a:p>
          <a:p>
            <a:pPr algn="ctr" marL="635">
              <a:lnSpc>
                <a:spcPct val="100000"/>
              </a:lnSpc>
              <a:spcBef>
                <a:spcPts val="55"/>
              </a:spcBef>
            </a:pPr>
            <a:r>
              <a:rPr dirty="0" sz="850" spc="30">
                <a:latin typeface="楷体"/>
                <a:cs typeface="楷体"/>
              </a:rPr>
              <a:t>在分</a:t>
            </a:r>
            <a:r>
              <a:rPr dirty="0" sz="850" spc="25">
                <a:latin typeface="楷体"/>
                <a:cs typeface="楷体"/>
              </a:rPr>
              <a:t>类</a:t>
            </a:r>
            <a:r>
              <a:rPr dirty="0" sz="850" spc="30">
                <a:latin typeface="楷体"/>
                <a:cs typeface="楷体"/>
              </a:rPr>
              <a:t>标志物</a:t>
            </a:r>
            <a:endParaRPr sz="850">
              <a:latin typeface="楷体"/>
              <a:cs typeface="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00743" y="7701509"/>
            <a:ext cx="1260475" cy="542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850" spc="25" b="1">
                <a:latin typeface="楷体"/>
                <a:cs typeface="楷体"/>
              </a:rPr>
              <a:t>回顾性研究：</a:t>
            </a:r>
            <a:endParaRPr sz="850">
              <a:latin typeface="楷体"/>
              <a:cs typeface="楷体"/>
            </a:endParaRPr>
          </a:p>
          <a:p>
            <a:pPr marL="12700" marR="5080" indent="83820">
              <a:lnSpc>
                <a:spcPts val="1070"/>
              </a:lnSpc>
              <a:spcBef>
                <a:spcPts val="15"/>
              </a:spcBef>
            </a:pPr>
            <a:r>
              <a:rPr dirty="0" sz="850" spc="30">
                <a:latin typeface="楷体"/>
                <a:cs typeface="楷体"/>
              </a:rPr>
              <a:t>肿瘤</a:t>
            </a:r>
            <a:r>
              <a:rPr dirty="0" sz="850" spc="10">
                <a:latin typeface="楷体"/>
                <a:cs typeface="楷体"/>
              </a:rPr>
              <a:t>/</a:t>
            </a:r>
            <a:r>
              <a:rPr dirty="0" sz="850" spc="30">
                <a:latin typeface="楷体"/>
                <a:cs typeface="楷体"/>
              </a:rPr>
              <a:t>非肿瘤人群队列 </a:t>
            </a:r>
            <a:r>
              <a:rPr dirty="0" sz="850" spc="30">
                <a:latin typeface="楷体"/>
                <a:cs typeface="楷体"/>
              </a:rPr>
              <a:t>多组学、多指标分析探索</a:t>
            </a:r>
            <a:endParaRPr sz="850">
              <a:latin typeface="楷体"/>
              <a:cs typeface="楷体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850" spc="25">
                <a:latin typeface="楷体"/>
                <a:cs typeface="楷体"/>
              </a:rPr>
              <a:t>分类特征初步评估</a:t>
            </a:r>
            <a:endParaRPr sz="850">
              <a:latin typeface="楷体"/>
              <a:cs typeface="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95931" y="7698660"/>
            <a:ext cx="1596390" cy="544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2735" marR="286385" indent="167640">
              <a:lnSpc>
                <a:spcPct val="102200"/>
              </a:lnSpc>
            </a:pPr>
            <a:r>
              <a:rPr dirty="0" sz="850" spc="25" b="1">
                <a:latin typeface="楷体"/>
                <a:cs typeface="楷体"/>
              </a:rPr>
              <a:t>前瞻性研究：  </a:t>
            </a:r>
            <a:r>
              <a:rPr dirty="0" sz="850" spc="30">
                <a:latin typeface="楷体"/>
                <a:cs typeface="楷体"/>
              </a:rPr>
              <a:t>前瞻性风险人群建立</a:t>
            </a:r>
            <a:endParaRPr sz="850">
              <a:latin typeface="楷体"/>
              <a:cs typeface="楷体"/>
            </a:endParaRPr>
          </a:p>
          <a:p>
            <a:pPr algn="ctr" marL="635">
              <a:lnSpc>
                <a:spcPct val="100000"/>
              </a:lnSpc>
              <a:spcBef>
                <a:spcPts val="55"/>
              </a:spcBef>
            </a:pPr>
            <a:r>
              <a:rPr dirty="0" sz="850" spc="30">
                <a:latin typeface="楷体"/>
                <a:cs typeface="楷体"/>
              </a:rPr>
              <a:t>多时点跟踪随访取样检测</a:t>
            </a:r>
            <a:endParaRPr sz="850">
              <a:latin typeface="楷体"/>
              <a:cs typeface="楷体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dirty="0" sz="850" spc="25">
                <a:latin typeface="楷体"/>
                <a:cs typeface="楷体"/>
              </a:rPr>
              <a:t>随访数据优化转癌风</a:t>
            </a:r>
            <a:r>
              <a:rPr dirty="0" sz="850" spc="30">
                <a:latin typeface="楷体"/>
                <a:cs typeface="楷体"/>
              </a:rPr>
              <a:t>险预测模型</a:t>
            </a:r>
            <a:endParaRPr sz="850">
              <a:latin typeface="楷体"/>
              <a:cs typeface="楷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71861" y="7696587"/>
            <a:ext cx="922019" cy="547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67640">
              <a:lnSpc>
                <a:spcPct val="103800"/>
              </a:lnSpc>
            </a:pPr>
            <a:r>
              <a:rPr dirty="0" sz="850" spc="25" b="1">
                <a:latin typeface="楷体"/>
                <a:cs typeface="楷体"/>
              </a:rPr>
              <a:t>癌症控制：  </a:t>
            </a:r>
            <a:r>
              <a:rPr dirty="0" sz="850" spc="25">
                <a:latin typeface="楷体"/>
                <a:cs typeface="楷体"/>
              </a:rPr>
              <a:t>转癌风险表型解析 转癌预警模型建立</a:t>
            </a:r>
            <a:endParaRPr sz="850">
              <a:latin typeface="楷体"/>
              <a:cs typeface="楷体"/>
            </a:endParaRPr>
          </a:p>
          <a:p>
            <a:pPr marL="124460">
              <a:lnSpc>
                <a:spcPct val="100000"/>
              </a:lnSpc>
              <a:spcBef>
                <a:spcPts val="55"/>
              </a:spcBef>
            </a:pPr>
            <a:r>
              <a:rPr dirty="0" sz="850" spc="25">
                <a:latin typeface="楷体"/>
                <a:cs typeface="楷体"/>
              </a:rPr>
              <a:t>早期诊断筛查</a:t>
            </a:r>
            <a:endParaRPr sz="850">
              <a:latin typeface="楷体"/>
              <a:cs typeface="楷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24786" y="7078979"/>
            <a:ext cx="600412" cy="595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74952" y="7098348"/>
            <a:ext cx="540371" cy="5400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705873" y="7086347"/>
            <a:ext cx="596409" cy="5520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83989" y="7086347"/>
            <a:ext cx="692476" cy="5520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95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319" y="890472"/>
            <a:ext cx="6510020" cy="6280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50770" marR="5080">
              <a:lnSpc>
                <a:spcPct val="124000"/>
              </a:lnSpc>
            </a:pPr>
            <a:r>
              <a:rPr dirty="0" sz="1050" spc="5">
                <a:latin typeface="楷体"/>
                <a:cs typeface="楷体"/>
              </a:rPr>
              <a:t>局限，</a:t>
            </a:r>
            <a:r>
              <a:rPr dirty="0" sz="1050" spc="-10">
                <a:latin typeface="楷体"/>
                <a:cs typeface="楷体"/>
              </a:rPr>
              <a:t>主</a:t>
            </a:r>
            <a:r>
              <a:rPr dirty="0" sz="1050" spc="5">
                <a:latin typeface="楷体"/>
                <a:cs typeface="楷体"/>
              </a:rPr>
              <a:t>要用于</a:t>
            </a:r>
            <a:r>
              <a:rPr dirty="0" sz="1050" spc="-10">
                <a:latin typeface="楷体"/>
                <a:cs typeface="楷体"/>
              </a:rPr>
              <a:t>伴</a:t>
            </a:r>
            <a:r>
              <a:rPr dirty="0" sz="1050" spc="5">
                <a:latin typeface="楷体"/>
                <a:cs typeface="楷体"/>
              </a:rPr>
              <a:t>随诊</a:t>
            </a:r>
            <a:r>
              <a:rPr dirty="0" sz="1050" spc="-10">
                <a:latin typeface="楷体"/>
                <a:cs typeface="楷体"/>
              </a:rPr>
              <a:t>断</a:t>
            </a:r>
            <a:r>
              <a:rPr dirty="0" sz="1050" spc="5">
                <a:latin typeface="楷体"/>
                <a:cs typeface="楷体"/>
              </a:rPr>
              <a:t>、辅助</a:t>
            </a:r>
            <a:r>
              <a:rPr dirty="0" sz="1050" spc="-10">
                <a:latin typeface="楷体"/>
                <a:cs typeface="楷体"/>
              </a:rPr>
              <a:t>筛</a:t>
            </a:r>
            <a:r>
              <a:rPr dirty="0" sz="1050" spc="5">
                <a:latin typeface="楷体"/>
                <a:cs typeface="楷体"/>
              </a:rPr>
              <a:t>查等，</a:t>
            </a:r>
            <a:r>
              <a:rPr dirty="0" sz="1050" spc="-10">
                <a:latin typeface="楷体"/>
                <a:cs typeface="楷体"/>
              </a:rPr>
              <a:t>对</a:t>
            </a:r>
            <a:r>
              <a:rPr dirty="0" sz="1050" spc="5">
                <a:latin typeface="楷体"/>
                <a:cs typeface="楷体"/>
              </a:rPr>
              <a:t>癌症</a:t>
            </a:r>
            <a:r>
              <a:rPr dirty="0" sz="1050" spc="-10">
                <a:latin typeface="楷体"/>
                <a:cs typeface="楷体"/>
              </a:rPr>
              <a:t>病</a:t>
            </a:r>
            <a:r>
              <a:rPr dirty="0" sz="1050" spc="5">
                <a:latin typeface="楷体"/>
                <a:cs typeface="楷体"/>
              </a:rPr>
              <a:t>变信号</a:t>
            </a:r>
            <a:r>
              <a:rPr dirty="0" sz="1050" spc="-10">
                <a:latin typeface="楷体"/>
                <a:cs typeface="楷体"/>
              </a:rPr>
              <a:t>的</a:t>
            </a:r>
            <a:r>
              <a:rPr dirty="0" sz="1050" spc="5">
                <a:latin typeface="楷体"/>
                <a:cs typeface="楷体"/>
              </a:rPr>
              <a:t>采集</a:t>
            </a:r>
            <a:r>
              <a:rPr dirty="0" sz="1050" spc="-10">
                <a:latin typeface="楷体"/>
                <a:cs typeface="楷体"/>
              </a:rPr>
              <a:t>渠</a:t>
            </a:r>
            <a:r>
              <a:rPr dirty="0" sz="1050" spc="5">
                <a:latin typeface="楷体"/>
                <a:cs typeface="楷体"/>
              </a:rPr>
              <a:t>道不 够全</a:t>
            </a:r>
            <a:r>
              <a:rPr dirty="0" sz="1050" spc="-10">
                <a:latin typeface="楷体"/>
                <a:cs typeface="楷体"/>
              </a:rPr>
              <a:t>面</a:t>
            </a:r>
            <a:r>
              <a:rPr dirty="0" sz="1050" spc="5">
                <a:latin typeface="楷体"/>
                <a:cs typeface="楷体"/>
              </a:rPr>
              <a:t>，</a:t>
            </a:r>
            <a:r>
              <a:rPr dirty="0" sz="1050" spc="-10">
                <a:latin typeface="楷体"/>
                <a:cs typeface="楷体"/>
              </a:rPr>
              <a:t>存</a:t>
            </a:r>
            <a:r>
              <a:rPr dirty="0" sz="1050" spc="5">
                <a:latin typeface="楷体"/>
                <a:cs typeface="楷体"/>
              </a:rPr>
              <a:t>在</a:t>
            </a:r>
            <a:r>
              <a:rPr dirty="0" sz="1050" spc="-10">
                <a:latin typeface="楷体"/>
                <a:cs typeface="楷体"/>
              </a:rPr>
              <a:t>一</a:t>
            </a:r>
            <a:r>
              <a:rPr dirty="0" sz="1050" spc="5">
                <a:latin typeface="楷体"/>
                <a:cs typeface="楷体"/>
              </a:rPr>
              <a:t>定</a:t>
            </a:r>
            <a:r>
              <a:rPr dirty="0" sz="1050" spc="-10">
                <a:latin typeface="楷体"/>
                <a:cs typeface="楷体"/>
              </a:rPr>
              <a:t>的</a:t>
            </a:r>
            <a:r>
              <a:rPr dirty="0" sz="1050" spc="5">
                <a:latin typeface="楷体"/>
                <a:cs typeface="楷体"/>
              </a:rPr>
              <a:t>漏</a:t>
            </a:r>
            <a:r>
              <a:rPr dirty="0" sz="1050" spc="-10">
                <a:latin typeface="楷体"/>
                <a:cs typeface="楷体"/>
              </a:rPr>
              <a:t>诊</a:t>
            </a:r>
            <a:r>
              <a:rPr dirty="0" sz="1050" spc="5">
                <a:latin typeface="楷体"/>
                <a:cs typeface="楷体"/>
              </a:rPr>
              <a:t>风险。</a:t>
            </a:r>
            <a:endParaRPr sz="105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100" spc="-45" b="1">
                <a:solidFill>
                  <a:srgbClr val="C00000"/>
                </a:solidFill>
                <a:latin typeface="Microsoft JhengHei"/>
                <a:cs typeface="Microsoft JhengHei"/>
              </a:rPr>
              <a:t>图表</a:t>
            </a:r>
            <a:r>
              <a:rPr dirty="0" sz="1100" spc="-90" b="1">
                <a:solidFill>
                  <a:srgbClr val="C00000"/>
                </a:solidFill>
                <a:latin typeface="Microsoft JhengHei"/>
                <a:cs typeface="Microsoft JhengHei"/>
              </a:rPr>
              <a:t> </a:t>
            </a:r>
            <a:r>
              <a:rPr dirty="0" sz="1050" spc="-20" b="1" i="1">
                <a:solidFill>
                  <a:srgbClr val="C00000"/>
                </a:solidFill>
                <a:latin typeface="Arial"/>
                <a:cs typeface="Arial"/>
              </a:rPr>
              <a:t>19</a:t>
            </a:r>
            <a:r>
              <a:rPr dirty="0" sz="1100" spc="-20" b="1">
                <a:solidFill>
                  <a:srgbClr val="C00000"/>
                </a:solidFill>
                <a:latin typeface="Microsoft JhengHei"/>
                <a:cs typeface="Microsoft JhengHei"/>
              </a:rPr>
              <a:t>：</a:t>
            </a:r>
            <a:r>
              <a:rPr dirty="0" sz="1100" spc="-45" b="1">
                <a:solidFill>
                  <a:srgbClr val="C00000"/>
                </a:solidFill>
                <a:latin typeface="Microsoft JhengHei"/>
                <a:cs typeface="Microsoft JhengHei"/>
              </a:rPr>
              <a:t>国内部分癌症</a:t>
            </a:r>
            <a:r>
              <a:rPr dirty="0" sz="1100" spc="-60" b="1">
                <a:solidFill>
                  <a:srgbClr val="C00000"/>
                </a:solidFill>
                <a:latin typeface="Microsoft JhengHei"/>
                <a:cs typeface="Microsoft JhengHei"/>
              </a:rPr>
              <a:t>筛</a:t>
            </a:r>
            <a:r>
              <a:rPr dirty="0" sz="1100" spc="-45" b="1">
                <a:solidFill>
                  <a:srgbClr val="C00000"/>
                </a:solidFill>
                <a:latin typeface="Microsoft JhengHei"/>
                <a:cs typeface="Microsoft JhengHei"/>
              </a:rPr>
              <a:t>查诊断类产品对比</a:t>
            </a:r>
            <a:endParaRPr sz="11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440" y="1320037"/>
            <a:ext cx="6673850" cy="0"/>
          </a:xfrm>
          <a:custGeom>
            <a:avLst/>
            <a:gdLst/>
            <a:ahLst/>
            <a:cxnLst/>
            <a:rect l="l" t="t" r="r" b="b"/>
            <a:pathLst>
              <a:path w="6673850" h="0">
                <a:moveTo>
                  <a:pt x="0" y="0"/>
                </a:moveTo>
                <a:lnTo>
                  <a:pt x="6673342" y="0"/>
                </a:lnTo>
              </a:path>
            </a:pathLst>
          </a:custGeom>
          <a:ln w="1828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2440" y="1528825"/>
            <a:ext cx="6673850" cy="0"/>
          </a:xfrm>
          <a:custGeom>
            <a:avLst/>
            <a:gdLst/>
            <a:ahLst/>
            <a:cxnLst/>
            <a:rect l="l" t="t" r="r" b="b"/>
            <a:pathLst>
              <a:path w="6673850" h="0">
                <a:moveTo>
                  <a:pt x="0" y="0"/>
                </a:moveTo>
                <a:lnTo>
                  <a:pt x="6673342" y="0"/>
                </a:lnTo>
              </a:path>
            </a:pathLst>
          </a:custGeom>
          <a:ln w="317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28319" y="3268217"/>
            <a:ext cx="2620010" cy="180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45" b="1">
                <a:solidFill>
                  <a:srgbClr val="C00000"/>
                </a:solidFill>
                <a:latin typeface="Microsoft JhengHei"/>
                <a:cs typeface="Microsoft JhengHei"/>
              </a:rPr>
              <a:t>图表</a:t>
            </a:r>
            <a:r>
              <a:rPr dirty="0" sz="1100" spc="-90" b="1">
                <a:solidFill>
                  <a:srgbClr val="C00000"/>
                </a:solidFill>
                <a:latin typeface="Microsoft JhengHei"/>
                <a:cs typeface="Microsoft JhengHei"/>
              </a:rPr>
              <a:t> </a:t>
            </a:r>
            <a:r>
              <a:rPr dirty="0" sz="1050" spc="-20" b="1" i="1">
                <a:solidFill>
                  <a:srgbClr val="C00000"/>
                </a:solidFill>
                <a:latin typeface="Arial"/>
                <a:cs typeface="Arial"/>
              </a:rPr>
              <a:t>20</a:t>
            </a:r>
            <a:r>
              <a:rPr dirty="0" sz="1100" spc="-20" b="1">
                <a:solidFill>
                  <a:srgbClr val="C00000"/>
                </a:solidFill>
                <a:latin typeface="Microsoft JhengHei"/>
                <a:cs typeface="Microsoft JhengHei"/>
              </a:rPr>
              <a:t>：</a:t>
            </a:r>
            <a:r>
              <a:rPr dirty="0" sz="1100" spc="-45" b="1">
                <a:solidFill>
                  <a:srgbClr val="C00000"/>
                </a:solidFill>
                <a:latin typeface="Microsoft JhengHei"/>
                <a:cs typeface="Microsoft JhengHei"/>
              </a:rPr>
              <a:t>海外部分癌症</a:t>
            </a:r>
            <a:r>
              <a:rPr dirty="0" sz="1100" spc="-60" b="1">
                <a:solidFill>
                  <a:srgbClr val="C00000"/>
                </a:solidFill>
                <a:latin typeface="Microsoft JhengHei"/>
                <a:cs typeface="Microsoft JhengHei"/>
              </a:rPr>
              <a:t>筛</a:t>
            </a:r>
            <a:r>
              <a:rPr dirty="0" sz="1100" spc="-45" b="1">
                <a:solidFill>
                  <a:srgbClr val="C00000"/>
                </a:solidFill>
                <a:latin typeface="Microsoft JhengHei"/>
                <a:cs typeface="Microsoft JhengHei"/>
              </a:rPr>
              <a:t>查诊断类产品对比</a:t>
            </a:r>
            <a:endParaRPr sz="11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2440" y="3249421"/>
            <a:ext cx="6615430" cy="0"/>
          </a:xfrm>
          <a:custGeom>
            <a:avLst/>
            <a:gdLst/>
            <a:ahLst/>
            <a:cxnLst/>
            <a:rect l="l" t="t" r="r" b="b"/>
            <a:pathLst>
              <a:path w="6615430" h="0">
                <a:moveTo>
                  <a:pt x="0" y="0"/>
                </a:moveTo>
                <a:lnTo>
                  <a:pt x="6615430" y="0"/>
                </a:lnTo>
              </a:path>
            </a:pathLst>
          </a:custGeom>
          <a:ln w="1828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00070" y="5609732"/>
            <a:ext cx="4438650" cy="4166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79400" marR="5080" indent="-266700">
              <a:lnSpc>
                <a:spcPct val="123800"/>
              </a:lnSpc>
              <a:buFont typeface="Wingdings"/>
              <a:buChar char=""/>
              <a:tabLst>
                <a:tab pos="278765" algn="l"/>
                <a:tab pos="279400" algn="l"/>
              </a:tabLst>
            </a:pPr>
            <a:r>
              <a:rPr dirty="0" sz="1050" b="1">
                <a:latin typeface="楷体"/>
                <a:cs typeface="楷体"/>
              </a:rPr>
              <a:t>多靶点</a:t>
            </a:r>
            <a:r>
              <a:rPr dirty="0" sz="1050" spc="-25" b="1">
                <a:latin typeface="楷体"/>
                <a:cs typeface="楷体"/>
              </a:rPr>
              <a:t>、</a:t>
            </a:r>
            <a:r>
              <a:rPr dirty="0" sz="1050" b="1">
                <a:latin typeface="楷体"/>
                <a:cs typeface="楷体"/>
              </a:rPr>
              <a:t>多组学</a:t>
            </a:r>
            <a:r>
              <a:rPr dirty="0" sz="1050" spc="-25" b="1">
                <a:latin typeface="楷体"/>
                <a:cs typeface="楷体"/>
              </a:rPr>
              <a:t>、</a:t>
            </a:r>
            <a:r>
              <a:rPr dirty="0" sz="1050" b="1">
                <a:latin typeface="楷体"/>
                <a:cs typeface="楷体"/>
              </a:rPr>
              <a:t>大样</a:t>
            </a:r>
            <a:r>
              <a:rPr dirty="0" sz="1050" spc="-15" b="1">
                <a:latin typeface="楷体"/>
                <a:cs typeface="楷体"/>
              </a:rPr>
              <a:t>本</a:t>
            </a:r>
            <a:r>
              <a:rPr dirty="0" sz="1050" b="1">
                <a:latin typeface="楷体"/>
                <a:cs typeface="楷体"/>
              </a:rPr>
              <a:t>的联合检测方法为</a:t>
            </a:r>
            <a:r>
              <a:rPr dirty="0" sz="1050" spc="-15" b="1">
                <a:latin typeface="楷体"/>
                <a:cs typeface="楷体"/>
              </a:rPr>
              <a:t>癌</a:t>
            </a:r>
            <a:r>
              <a:rPr dirty="0" sz="1050" b="1">
                <a:latin typeface="楷体"/>
                <a:cs typeface="楷体"/>
              </a:rPr>
              <a:t>症</a:t>
            </a:r>
            <a:r>
              <a:rPr dirty="0" sz="1050" spc="-15" b="1">
                <a:latin typeface="楷体"/>
                <a:cs typeface="楷体"/>
              </a:rPr>
              <a:t>筛</a:t>
            </a:r>
            <a:r>
              <a:rPr dirty="0" sz="1050" b="1">
                <a:latin typeface="楷体"/>
                <a:cs typeface="楷体"/>
              </a:rPr>
              <a:t>查提供有力保障</a:t>
            </a:r>
            <a:r>
              <a:rPr dirty="0" sz="1050" spc="-25" b="1">
                <a:latin typeface="楷体"/>
                <a:cs typeface="楷体"/>
              </a:rPr>
              <a:t>。</a:t>
            </a:r>
            <a:r>
              <a:rPr dirty="0" sz="1050" spc="5">
                <a:latin typeface="楷体"/>
                <a:cs typeface="楷体"/>
              </a:rPr>
              <a:t>从 技术角</a:t>
            </a:r>
            <a:r>
              <a:rPr dirty="0" sz="1050" spc="-10">
                <a:latin typeface="楷体"/>
                <a:cs typeface="楷体"/>
              </a:rPr>
              <a:t>度</a:t>
            </a:r>
            <a:r>
              <a:rPr dirty="0" sz="1050" spc="5">
                <a:latin typeface="楷体"/>
                <a:cs typeface="楷体"/>
              </a:rPr>
              <a:t>考虑，</a:t>
            </a:r>
            <a:r>
              <a:rPr dirty="0" sz="1050" spc="-10">
                <a:latin typeface="楷体"/>
                <a:cs typeface="楷体"/>
              </a:rPr>
              <a:t>癌</a:t>
            </a:r>
            <a:r>
              <a:rPr dirty="0" sz="1050" spc="5">
                <a:latin typeface="楷体"/>
                <a:cs typeface="楷体"/>
              </a:rPr>
              <a:t>症早</a:t>
            </a:r>
            <a:r>
              <a:rPr dirty="0" sz="1050" spc="-10">
                <a:latin typeface="楷体"/>
                <a:cs typeface="楷体"/>
              </a:rPr>
              <a:t>筛</a:t>
            </a:r>
            <a:r>
              <a:rPr dirty="0" sz="1050" spc="5">
                <a:latin typeface="楷体"/>
                <a:cs typeface="楷体"/>
              </a:rPr>
              <a:t>一方面</a:t>
            </a:r>
            <a:r>
              <a:rPr dirty="0" sz="1050" spc="-10">
                <a:latin typeface="楷体"/>
                <a:cs typeface="楷体"/>
              </a:rPr>
              <a:t>需</a:t>
            </a:r>
            <a:r>
              <a:rPr dirty="0" sz="1050" spc="5">
                <a:latin typeface="楷体"/>
                <a:cs typeface="楷体"/>
              </a:rPr>
              <a:t>要解决</a:t>
            </a:r>
            <a:r>
              <a:rPr dirty="0" sz="1050" spc="-10">
                <a:latin typeface="楷体"/>
                <a:cs typeface="楷体"/>
              </a:rPr>
              <a:t>着</a:t>
            </a:r>
            <a:r>
              <a:rPr dirty="0" sz="1050" spc="5">
                <a:latin typeface="楷体"/>
                <a:cs typeface="楷体"/>
              </a:rPr>
              <a:t>样本</a:t>
            </a:r>
            <a:r>
              <a:rPr dirty="0" sz="1050" spc="-10">
                <a:latin typeface="楷体"/>
                <a:cs typeface="楷体"/>
              </a:rPr>
              <a:t>丰</a:t>
            </a:r>
            <a:r>
              <a:rPr dirty="0" sz="1050" spc="5">
                <a:latin typeface="楷体"/>
                <a:cs typeface="楷体"/>
              </a:rPr>
              <a:t>度低、</a:t>
            </a:r>
            <a:r>
              <a:rPr dirty="0" sz="1050" spc="-10">
                <a:latin typeface="楷体"/>
                <a:cs typeface="楷体"/>
              </a:rPr>
              <a:t>信</a:t>
            </a:r>
            <a:r>
              <a:rPr dirty="0" sz="1050" spc="5">
                <a:latin typeface="楷体"/>
                <a:cs typeface="楷体"/>
              </a:rPr>
              <a:t>号采</a:t>
            </a:r>
            <a:r>
              <a:rPr dirty="0" sz="1050" spc="-10">
                <a:latin typeface="楷体"/>
                <a:cs typeface="楷体"/>
              </a:rPr>
              <a:t>集</a:t>
            </a:r>
            <a:r>
              <a:rPr dirty="0" sz="1050" spc="5">
                <a:latin typeface="楷体"/>
                <a:cs typeface="楷体"/>
              </a:rPr>
              <a:t>难的</a:t>
            </a:r>
            <a:endParaRPr sz="1050">
              <a:latin typeface="楷体"/>
              <a:cs typeface="楷体"/>
            </a:endParaRPr>
          </a:p>
          <a:p>
            <a:pPr algn="just" marL="279400" marR="5080">
              <a:lnSpc>
                <a:spcPct val="123800"/>
              </a:lnSpc>
            </a:pPr>
            <a:r>
              <a:rPr dirty="0" sz="1050" spc="5">
                <a:latin typeface="楷体"/>
                <a:cs typeface="楷体"/>
              </a:rPr>
              <a:t>问题，</a:t>
            </a:r>
            <a:r>
              <a:rPr dirty="0" sz="1050" spc="-10">
                <a:latin typeface="楷体"/>
                <a:cs typeface="楷体"/>
              </a:rPr>
              <a:t>同</a:t>
            </a:r>
            <a:r>
              <a:rPr dirty="0" sz="1050" spc="5">
                <a:latin typeface="楷体"/>
                <a:cs typeface="楷体"/>
              </a:rPr>
              <a:t>时还有</a:t>
            </a:r>
            <a:r>
              <a:rPr dirty="0" sz="1050" spc="-10">
                <a:latin typeface="楷体"/>
                <a:cs typeface="楷体"/>
              </a:rPr>
              <a:t>完</a:t>
            </a:r>
            <a:r>
              <a:rPr dirty="0" sz="1050">
                <a:latin typeface="楷体"/>
                <a:cs typeface="楷体"/>
              </a:rPr>
              <a:t>成</a:t>
            </a:r>
            <a:r>
              <a:rPr dirty="0" sz="1050" spc="5">
                <a:latin typeface="楷体"/>
                <a:cs typeface="楷体"/>
              </a:rPr>
              <a:t>从</a:t>
            </a:r>
            <a:r>
              <a:rPr dirty="0" sz="1050" spc="-10">
                <a:latin typeface="楷体"/>
                <a:cs typeface="楷体"/>
              </a:rPr>
              <a:t>异</a:t>
            </a:r>
            <a:r>
              <a:rPr dirty="0" sz="1050" spc="5">
                <a:latin typeface="楷体"/>
                <a:cs typeface="楷体"/>
              </a:rPr>
              <a:t>常信号</a:t>
            </a:r>
            <a:r>
              <a:rPr dirty="0" sz="1050" spc="-10">
                <a:latin typeface="楷体"/>
                <a:cs typeface="楷体"/>
              </a:rPr>
              <a:t>识</a:t>
            </a:r>
            <a:r>
              <a:rPr dirty="0" sz="1050" spc="5">
                <a:latin typeface="楷体"/>
                <a:cs typeface="楷体"/>
              </a:rPr>
              <a:t>别到肿</a:t>
            </a:r>
            <a:r>
              <a:rPr dirty="0" sz="1050" spc="-10">
                <a:latin typeface="楷体"/>
                <a:cs typeface="楷体"/>
              </a:rPr>
              <a:t>瘤</a:t>
            </a:r>
            <a:r>
              <a:rPr dirty="0" sz="1050" spc="5">
                <a:latin typeface="楷体"/>
                <a:cs typeface="楷体"/>
              </a:rPr>
              <a:t>鉴定</a:t>
            </a:r>
            <a:r>
              <a:rPr dirty="0" sz="1050" spc="-10">
                <a:latin typeface="楷体"/>
                <a:cs typeface="楷体"/>
              </a:rPr>
              <a:t>再</a:t>
            </a:r>
            <a:r>
              <a:rPr dirty="0" sz="1050" spc="5">
                <a:latin typeface="楷体"/>
                <a:cs typeface="楷体"/>
              </a:rPr>
              <a:t>到组织</a:t>
            </a:r>
            <a:r>
              <a:rPr dirty="0" sz="1050" spc="-10">
                <a:latin typeface="楷体"/>
                <a:cs typeface="楷体"/>
              </a:rPr>
              <a:t>溯</a:t>
            </a:r>
            <a:r>
              <a:rPr dirty="0" sz="1050" spc="5">
                <a:latin typeface="楷体"/>
                <a:cs typeface="楷体"/>
              </a:rPr>
              <a:t>源的</a:t>
            </a:r>
            <a:r>
              <a:rPr dirty="0" sz="1050" spc="-10">
                <a:latin typeface="楷体"/>
                <a:cs typeface="楷体"/>
              </a:rPr>
              <a:t>任</a:t>
            </a:r>
            <a:r>
              <a:rPr dirty="0" sz="1050" spc="5">
                <a:latin typeface="楷体"/>
                <a:cs typeface="楷体"/>
              </a:rPr>
              <a:t>务。 新型的</a:t>
            </a:r>
            <a:r>
              <a:rPr dirty="0" sz="1050" spc="-10">
                <a:latin typeface="楷体"/>
                <a:cs typeface="楷体"/>
              </a:rPr>
              <a:t>早</a:t>
            </a:r>
            <a:r>
              <a:rPr dirty="0" sz="1050" spc="5">
                <a:latin typeface="楷体"/>
                <a:cs typeface="楷体"/>
              </a:rPr>
              <a:t>筛产品</a:t>
            </a:r>
            <a:r>
              <a:rPr dirty="0" sz="1050" spc="-10">
                <a:latin typeface="楷体"/>
                <a:cs typeface="楷体"/>
              </a:rPr>
              <a:t>普</a:t>
            </a:r>
            <a:r>
              <a:rPr dirty="0" sz="1050" spc="5">
                <a:latin typeface="楷体"/>
                <a:cs typeface="楷体"/>
              </a:rPr>
              <a:t>遍采</a:t>
            </a:r>
            <a:r>
              <a:rPr dirty="0" sz="1050" spc="-10">
                <a:latin typeface="楷体"/>
                <a:cs typeface="楷体"/>
              </a:rPr>
              <a:t>取</a:t>
            </a:r>
            <a:r>
              <a:rPr dirty="0" sz="1050" spc="5">
                <a:latin typeface="楷体"/>
                <a:cs typeface="楷体"/>
              </a:rPr>
              <a:t>多靶点</a:t>
            </a:r>
            <a:r>
              <a:rPr dirty="0" sz="1050" spc="-10">
                <a:latin typeface="楷体"/>
                <a:cs typeface="楷体"/>
              </a:rPr>
              <a:t>、</a:t>
            </a:r>
            <a:r>
              <a:rPr dirty="0" sz="1050" spc="5">
                <a:latin typeface="楷体"/>
                <a:cs typeface="楷体"/>
              </a:rPr>
              <a:t>多组学</a:t>
            </a:r>
            <a:r>
              <a:rPr dirty="0" sz="1050" spc="-10">
                <a:latin typeface="楷体"/>
                <a:cs typeface="楷体"/>
              </a:rPr>
              <a:t>的</a:t>
            </a:r>
            <a:r>
              <a:rPr dirty="0" sz="1050" spc="5">
                <a:latin typeface="楷体"/>
                <a:cs typeface="楷体"/>
              </a:rPr>
              <a:t>联合</a:t>
            </a:r>
            <a:r>
              <a:rPr dirty="0" sz="1050" spc="-10">
                <a:latin typeface="楷体"/>
                <a:cs typeface="楷体"/>
              </a:rPr>
              <a:t>检</a:t>
            </a:r>
            <a:r>
              <a:rPr dirty="0" sz="1050" spc="5">
                <a:latin typeface="楷体"/>
                <a:cs typeface="楷体"/>
              </a:rPr>
              <a:t>测方法</a:t>
            </a:r>
            <a:r>
              <a:rPr dirty="0" sz="1050" spc="-10">
                <a:latin typeface="楷体"/>
                <a:cs typeface="楷体"/>
              </a:rPr>
              <a:t>，</a:t>
            </a:r>
            <a:r>
              <a:rPr dirty="0" sz="1050" spc="5">
                <a:latin typeface="楷体"/>
                <a:cs typeface="楷体"/>
              </a:rPr>
              <a:t>可以</a:t>
            </a:r>
            <a:r>
              <a:rPr dirty="0" sz="1050" spc="-10">
                <a:latin typeface="楷体"/>
                <a:cs typeface="楷体"/>
              </a:rPr>
              <a:t>实</a:t>
            </a:r>
            <a:r>
              <a:rPr dirty="0" sz="1050" spc="5">
                <a:latin typeface="楷体"/>
                <a:cs typeface="楷体"/>
              </a:rPr>
              <a:t>现多 维度信</a:t>
            </a:r>
            <a:r>
              <a:rPr dirty="0" sz="1050" spc="-10">
                <a:latin typeface="楷体"/>
                <a:cs typeface="楷体"/>
              </a:rPr>
              <a:t>息</a:t>
            </a:r>
            <a:r>
              <a:rPr dirty="0" sz="1050" spc="5">
                <a:latin typeface="楷体"/>
                <a:cs typeface="楷体"/>
              </a:rPr>
              <a:t>采集，</a:t>
            </a:r>
            <a:r>
              <a:rPr dirty="0" sz="1050" spc="-10">
                <a:latin typeface="楷体"/>
                <a:cs typeface="楷体"/>
              </a:rPr>
              <a:t>同</a:t>
            </a:r>
            <a:r>
              <a:rPr dirty="0" sz="1050" spc="5">
                <a:latin typeface="楷体"/>
                <a:cs typeface="楷体"/>
              </a:rPr>
              <a:t>时也</a:t>
            </a:r>
            <a:r>
              <a:rPr dirty="0" sz="1050" spc="-10">
                <a:latin typeface="楷体"/>
                <a:cs typeface="楷体"/>
              </a:rPr>
              <a:t>不</a:t>
            </a:r>
            <a:r>
              <a:rPr dirty="0" sz="1050" spc="5">
                <a:latin typeface="楷体"/>
                <a:cs typeface="楷体"/>
              </a:rPr>
              <a:t>断研发</a:t>
            </a:r>
            <a:r>
              <a:rPr dirty="0" sz="1050" spc="-10">
                <a:latin typeface="楷体"/>
                <a:cs typeface="楷体"/>
              </a:rPr>
              <a:t>新</a:t>
            </a:r>
            <a:r>
              <a:rPr dirty="0" sz="1050" spc="5">
                <a:latin typeface="楷体"/>
                <a:cs typeface="楷体"/>
              </a:rPr>
              <a:t>的信号</a:t>
            </a:r>
            <a:r>
              <a:rPr dirty="0" sz="1050" spc="-10">
                <a:latin typeface="楷体"/>
                <a:cs typeface="楷体"/>
              </a:rPr>
              <a:t>捕</a:t>
            </a:r>
            <a:r>
              <a:rPr dirty="0" sz="1050" spc="5">
                <a:latin typeface="楷体"/>
                <a:cs typeface="楷体"/>
              </a:rPr>
              <a:t>获技</a:t>
            </a:r>
            <a:r>
              <a:rPr dirty="0" sz="1050" spc="-10">
                <a:latin typeface="楷体"/>
                <a:cs typeface="楷体"/>
              </a:rPr>
              <a:t>术</a:t>
            </a:r>
            <a:r>
              <a:rPr dirty="0" sz="1050" spc="5">
                <a:latin typeface="楷体"/>
                <a:cs typeface="楷体"/>
              </a:rPr>
              <a:t>，例如</a:t>
            </a:r>
            <a:r>
              <a:rPr dirty="0" sz="1050" spc="-10">
                <a:latin typeface="楷体"/>
                <a:cs typeface="楷体"/>
              </a:rPr>
              <a:t>贝</a:t>
            </a:r>
            <a:r>
              <a:rPr dirty="0" sz="1050" spc="5">
                <a:latin typeface="楷体"/>
                <a:cs typeface="楷体"/>
              </a:rPr>
              <a:t>瑞基</a:t>
            </a:r>
            <a:r>
              <a:rPr dirty="0" sz="1050" spc="-10">
                <a:latin typeface="楷体"/>
                <a:cs typeface="楷体"/>
              </a:rPr>
              <a:t>因</a:t>
            </a:r>
            <a:r>
              <a:rPr dirty="0" sz="1050" spc="5">
                <a:latin typeface="楷体"/>
                <a:cs typeface="楷体"/>
              </a:rPr>
              <a:t>的环 </a:t>
            </a:r>
            <a:r>
              <a:rPr dirty="0" sz="1050" spc="5">
                <a:latin typeface="楷体"/>
                <a:cs typeface="楷体"/>
              </a:rPr>
              <a:t>化单</a:t>
            </a:r>
            <a:r>
              <a:rPr dirty="0" sz="1050" spc="-10">
                <a:latin typeface="楷体"/>
                <a:cs typeface="楷体"/>
              </a:rPr>
              <a:t>分</a:t>
            </a:r>
            <a:r>
              <a:rPr dirty="0" sz="1050" spc="5">
                <a:latin typeface="楷体"/>
                <a:cs typeface="楷体"/>
              </a:rPr>
              <a:t>子</a:t>
            </a:r>
            <a:r>
              <a:rPr dirty="0" sz="1050" spc="-10">
                <a:latin typeface="楷体"/>
                <a:cs typeface="楷体"/>
              </a:rPr>
              <a:t>扩</a:t>
            </a:r>
            <a:r>
              <a:rPr dirty="0" sz="1050" spc="5">
                <a:latin typeface="楷体"/>
                <a:cs typeface="楷体"/>
              </a:rPr>
              <a:t>增</a:t>
            </a:r>
            <a:r>
              <a:rPr dirty="0" sz="1050" spc="-10">
                <a:latin typeface="楷体"/>
                <a:cs typeface="楷体"/>
              </a:rPr>
              <a:t>和</a:t>
            </a:r>
            <a:r>
              <a:rPr dirty="0" sz="1050" spc="5">
                <a:latin typeface="楷体"/>
                <a:cs typeface="楷体"/>
              </a:rPr>
              <a:t>重</a:t>
            </a:r>
            <a:r>
              <a:rPr dirty="0" sz="1050" spc="-10">
                <a:latin typeface="楷体"/>
                <a:cs typeface="楷体"/>
              </a:rPr>
              <a:t>测</a:t>
            </a:r>
            <a:r>
              <a:rPr dirty="0" sz="1050" spc="5">
                <a:latin typeface="楷体"/>
                <a:cs typeface="楷体"/>
              </a:rPr>
              <a:t>序</a:t>
            </a:r>
            <a:r>
              <a:rPr dirty="0" sz="1050" spc="-10">
                <a:latin typeface="楷体"/>
                <a:cs typeface="楷体"/>
              </a:rPr>
              <a:t>基</a:t>
            </a:r>
            <a:r>
              <a:rPr dirty="0" sz="1050" spc="5">
                <a:latin typeface="楷体"/>
                <a:cs typeface="楷体"/>
              </a:rPr>
              <a:t>因突</a:t>
            </a:r>
            <a:r>
              <a:rPr dirty="0" sz="1050" spc="-10">
                <a:latin typeface="楷体"/>
                <a:cs typeface="楷体"/>
              </a:rPr>
              <a:t>变</a:t>
            </a:r>
            <a:r>
              <a:rPr dirty="0" sz="1050" spc="5">
                <a:latin typeface="楷体"/>
                <a:cs typeface="楷体"/>
              </a:rPr>
              <a:t>检</a:t>
            </a:r>
            <a:r>
              <a:rPr dirty="0" sz="1050" spc="-10">
                <a:latin typeface="楷体"/>
                <a:cs typeface="楷体"/>
              </a:rPr>
              <a:t>测技</a:t>
            </a:r>
            <a:r>
              <a:rPr dirty="0" sz="1050" spc="5">
                <a:latin typeface="楷体"/>
                <a:cs typeface="楷体"/>
              </a:rPr>
              <a:t>术</a:t>
            </a:r>
            <a:r>
              <a:rPr dirty="0" sz="1050" spc="-320">
                <a:latin typeface="楷体"/>
                <a:cs typeface="楷体"/>
              </a:rPr>
              <a:t> </a:t>
            </a:r>
            <a:r>
              <a:rPr dirty="0" sz="1050" spc="-30">
                <a:latin typeface="Arial"/>
                <a:cs typeface="Arial"/>
              </a:rPr>
              <a:t>cSMART</a:t>
            </a:r>
            <a:r>
              <a:rPr dirty="0" sz="1050" spc="-30">
                <a:latin typeface="楷体"/>
                <a:cs typeface="楷体"/>
              </a:rPr>
              <a:t>，</a:t>
            </a:r>
            <a:r>
              <a:rPr dirty="0" sz="1050" spc="5">
                <a:latin typeface="楷体"/>
                <a:cs typeface="楷体"/>
              </a:rPr>
              <a:t>泛</a:t>
            </a:r>
            <a:r>
              <a:rPr dirty="0" sz="1050" spc="-10">
                <a:latin typeface="楷体"/>
                <a:cs typeface="楷体"/>
              </a:rPr>
              <a:t>生</a:t>
            </a:r>
            <a:r>
              <a:rPr dirty="0" sz="1050" spc="5">
                <a:latin typeface="楷体"/>
                <a:cs typeface="楷体"/>
              </a:rPr>
              <a:t>子</a:t>
            </a:r>
            <a:r>
              <a:rPr dirty="0" sz="1050" spc="-10">
                <a:latin typeface="楷体"/>
                <a:cs typeface="楷体"/>
              </a:rPr>
              <a:t>的</a:t>
            </a:r>
            <a:r>
              <a:rPr dirty="0" sz="1050" spc="5">
                <a:latin typeface="楷体"/>
                <a:cs typeface="楷体"/>
              </a:rPr>
              <a:t>多</a:t>
            </a:r>
            <a:r>
              <a:rPr dirty="0" sz="1050" spc="-10">
                <a:latin typeface="楷体"/>
                <a:cs typeface="楷体"/>
              </a:rPr>
              <a:t>组</a:t>
            </a:r>
            <a:r>
              <a:rPr dirty="0" sz="1050" spc="5">
                <a:latin typeface="楷体"/>
                <a:cs typeface="楷体"/>
              </a:rPr>
              <a:t>学检 测</a:t>
            </a:r>
            <a:r>
              <a:rPr dirty="0" sz="1050" spc="-10">
                <a:latin typeface="楷体"/>
                <a:cs typeface="楷体"/>
              </a:rPr>
              <a:t>方</a:t>
            </a:r>
            <a:r>
              <a:rPr dirty="0" sz="1050" spc="229">
                <a:latin typeface="楷体"/>
                <a:cs typeface="楷体"/>
              </a:rPr>
              <a:t>法</a:t>
            </a:r>
            <a:r>
              <a:rPr dirty="0" sz="1050" spc="-5">
                <a:latin typeface="Arial"/>
                <a:cs typeface="Arial"/>
              </a:rPr>
              <a:t>Mutation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-70">
                <a:latin typeface="Arial"/>
                <a:cs typeface="Arial"/>
              </a:rPr>
              <a:t>Capsule</a:t>
            </a:r>
            <a:r>
              <a:rPr dirty="0" sz="1050" spc="-70">
                <a:latin typeface="楷体"/>
                <a:cs typeface="楷体"/>
              </a:rPr>
              <a:t>，</a:t>
            </a:r>
            <a:r>
              <a:rPr dirty="0" sz="1050" spc="5">
                <a:latin typeface="楷体"/>
                <a:cs typeface="楷体"/>
              </a:rPr>
              <a:t>燃石</a:t>
            </a:r>
            <a:r>
              <a:rPr dirty="0" sz="1050" spc="-10">
                <a:latin typeface="楷体"/>
                <a:cs typeface="楷体"/>
              </a:rPr>
              <a:t>医</a:t>
            </a:r>
            <a:r>
              <a:rPr dirty="0" sz="1050" spc="5">
                <a:latin typeface="楷体"/>
                <a:cs typeface="楷体"/>
              </a:rPr>
              <a:t>学</a:t>
            </a:r>
            <a:r>
              <a:rPr dirty="0" sz="1050" spc="-10">
                <a:latin typeface="楷体"/>
                <a:cs typeface="楷体"/>
              </a:rPr>
              <a:t>的</a:t>
            </a:r>
            <a:r>
              <a:rPr dirty="0" sz="1050" spc="5">
                <a:latin typeface="楷体"/>
                <a:cs typeface="楷体"/>
              </a:rPr>
              <a:t>甲</a:t>
            </a:r>
            <a:r>
              <a:rPr dirty="0" sz="1050" spc="-10">
                <a:latin typeface="楷体"/>
                <a:cs typeface="楷体"/>
              </a:rPr>
              <a:t>基</a:t>
            </a:r>
            <a:r>
              <a:rPr dirty="0" sz="1050" spc="5">
                <a:latin typeface="楷体"/>
                <a:cs typeface="楷体"/>
              </a:rPr>
              <a:t>化</a:t>
            </a:r>
            <a:r>
              <a:rPr dirty="0" sz="1050" spc="-10">
                <a:latin typeface="楷体"/>
                <a:cs typeface="楷体"/>
              </a:rPr>
              <a:t>库</a:t>
            </a:r>
            <a:r>
              <a:rPr dirty="0" sz="1050" spc="5">
                <a:latin typeface="楷体"/>
                <a:cs typeface="楷体"/>
              </a:rPr>
              <a:t>制</a:t>
            </a:r>
            <a:r>
              <a:rPr dirty="0" sz="1050" spc="-10">
                <a:latin typeface="楷体"/>
                <a:cs typeface="楷体"/>
              </a:rPr>
              <a:t>备</a:t>
            </a:r>
            <a:r>
              <a:rPr dirty="0" sz="1050" spc="5">
                <a:latin typeface="宋体"/>
                <a:cs typeface="宋体"/>
              </a:rPr>
              <a:t>技术</a:t>
            </a:r>
            <a:r>
              <a:rPr dirty="0" sz="1050" spc="-300">
                <a:latin typeface="宋体"/>
                <a:cs typeface="宋体"/>
              </a:rPr>
              <a:t> </a:t>
            </a:r>
            <a:r>
              <a:rPr dirty="0" sz="1000" spc="-5">
                <a:latin typeface="Arial"/>
                <a:cs typeface="Arial"/>
              </a:rPr>
              <a:t>BrELSA</a:t>
            </a:r>
            <a:r>
              <a:rPr dirty="0" baseline="41666" sz="900" spc="-7">
                <a:latin typeface="Arial"/>
                <a:cs typeface="Arial"/>
              </a:rPr>
              <a:t>TM</a:t>
            </a:r>
            <a:r>
              <a:rPr dirty="0" baseline="41666" sz="900" spc="-37">
                <a:latin typeface="Arial"/>
                <a:cs typeface="Arial"/>
              </a:rPr>
              <a:t> </a:t>
            </a:r>
            <a:r>
              <a:rPr dirty="0" sz="1050" spc="5">
                <a:latin typeface="楷体"/>
                <a:cs typeface="楷体"/>
              </a:rPr>
              <a:t>等。 </a:t>
            </a:r>
            <a:r>
              <a:rPr dirty="0" sz="1050" spc="5">
                <a:latin typeface="楷体"/>
                <a:cs typeface="楷体"/>
              </a:rPr>
              <a:t>另一方</a:t>
            </a:r>
            <a:r>
              <a:rPr dirty="0" sz="1050" spc="-10">
                <a:latin typeface="楷体"/>
                <a:cs typeface="楷体"/>
              </a:rPr>
              <a:t>面</a:t>
            </a:r>
            <a:r>
              <a:rPr dirty="0" sz="1050" spc="5">
                <a:latin typeface="楷体"/>
                <a:cs typeface="楷体"/>
              </a:rPr>
              <a:t>则是通</a:t>
            </a:r>
            <a:r>
              <a:rPr dirty="0" sz="1050" spc="-10">
                <a:latin typeface="楷体"/>
                <a:cs typeface="楷体"/>
              </a:rPr>
              <a:t>过</a:t>
            </a:r>
            <a:r>
              <a:rPr dirty="0" sz="1050" spc="5">
                <a:latin typeface="楷体"/>
                <a:cs typeface="楷体"/>
              </a:rPr>
              <a:t>大样</a:t>
            </a:r>
            <a:r>
              <a:rPr dirty="0" sz="1050" spc="-10">
                <a:latin typeface="楷体"/>
                <a:cs typeface="楷体"/>
              </a:rPr>
              <a:t>本</a:t>
            </a:r>
            <a:r>
              <a:rPr dirty="0" sz="1050" spc="5">
                <a:latin typeface="楷体"/>
                <a:cs typeface="楷体"/>
              </a:rPr>
              <a:t>的病例</a:t>
            </a:r>
            <a:r>
              <a:rPr dirty="0" sz="1050" spc="-10">
                <a:latin typeface="楷体"/>
                <a:cs typeface="楷体"/>
              </a:rPr>
              <a:t>研</a:t>
            </a:r>
            <a:r>
              <a:rPr dirty="0" sz="1050" spc="5">
                <a:latin typeface="楷体"/>
                <a:cs typeface="楷体"/>
              </a:rPr>
              <a:t>究，构</a:t>
            </a:r>
            <a:r>
              <a:rPr dirty="0" sz="1050" spc="-10">
                <a:latin typeface="楷体"/>
                <a:cs typeface="楷体"/>
              </a:rPr>
              <a:t>建</a:t>
            </a:r>
            <a:r>
              <a:rPr dirty="0" sz="1050" spc="5">
                <a:latin typeface="楷体"/>
                <a:cs typeface="楷体"/>
              </a:rPr>
              <a:t>更为</a:t>
            </a:r>
            <a:r>
              <a:rPr dirty="0" sz="1050" spc="-10">
                <a:latin typeface="楷体"/>
                <a:cs typeface="楷体"/>
              </a:rPr>
              <a:t>精</a:t>
            </a:r>
            <a:r>
              <a:rPr dirty="0" sz="1050" spc="5">
                <a:latin typeface="楷体"/>
                <a:cs typeface="楷体"/>
              </a:rPr>
              <a:t>准可靠</a:t>
            </a:r>
            <a:r>
              <a:rPr dirty="0" sz="1050" spc="-10">
                <a:latin typeface="楷体"/>
                <a:cs typeface="楷体"/>
              </a:rPr>
              <a:t>的</a:t>
            </a:r>
            <a:r>
              <a:rPr dirty="0" sz="1050" spc="5">
                <a:latin typeface="楷体"/>
                <a:cs typeface="楷体"/>
              </a:rPr>
              <a:t>基线</a:t>
            </a:r>
            <a:r>
              <a:rPr dirty="0" sz="1050" spc="-10">
                <a:latin typeface="楷体"/>
                <a:cs typeface="楷体"/>
              </a:rPr>
              <a:t>数</a:t>
            </a:r>
            <a:r>
              <a:rPr dirty="0" sz="1050" spc="5">
                <a:latin typeface="楷体"/>
                <a:cs typeface="楷体"/>
              </a:rPr>
              <a:t>据库 和甲基</a:t>
            </a:r>
            <a:r>
              <a:rPr dirty="0" sz="1050" spc="-10">
                <a:latin typeface="楷体"/>
                <a:cs typeface="楷体"/>
              </a:rPr>
              <a:t>化</a:t>
            </a:r>
            <a:r>
              <a:rPr dirty="0" sz="1050" spc="5">
                <a:latin typeface="楷体"/>
                <a:cs typeface="楷体"/>
              </a:rPr>
              <a:t>图谱，</a:t>
            </a:r>
            <a:r>
              <a:rPr dirty="0" sz="1050" spc="-10">
                <a:latin typeface="楷体"/>
                <a:cs typeface="楷体"/>
              </a:rPr>
              <a:t>为</a:t>
            </a:r>
            <a:r>
              <a:rPr dirty="0" sz="1050" spc="5">
                <a:latin typeface="楷体"/>
                <a:cs typeface="楷体"/>
              </a:rPr>
              <a:t>癌症</a:t>
            </a:r>
            <a:r>
              <a:rPr dirty="0" sz="1050" spc="-10">
                <a:latin typeface="楷体"/>
                <a:cs typeface="楷体"/>
              </a:rPr>
              <a:t>筛</a:t>
            </a:r>
            <a:r>
              <a:rPr dirty="0" sz="1050" spc="5">
                <a:latin typeface="楷体"/>
                <a:cs typeface="楷体"/>
              </a:rPr>
              <a:t>查的模</a:t>
            </a:r>
            <a:r>
              <a:rPr dirty="0" sz="1050" spc="-10">
                <a:latin typeface="楷体"/>
                <a:cs typeface="楷体"/>
              </a:rPr>
              <a:t>型</a:t>
            </a:r>
            <a:r>
              <a:rPr dirty="0" sz="1050" spc="5">
                <a:latin typeface="楷体"/>
                <a:cs typeface="楷体"/>
              </a:rPr>
              <a:t>建立提</a:t>
            </a:r>
            <a:r>
              <a:rPr dirty="0" sz="1050" spc="-10">
                <a:latin typeface="楷体"/>
                <a:cs typeface="楷体"/>
              </a:rPr>
              <a:t>供</a:t>
            </a:r>
            <a:r>
              <a:rPr dirty="0" sz="1050" spc="5">
                <a:latin typeface="楷体"/>
                <a:cs typeface="楷体"/>
              </a:rPr>
              <a:t>有力</a:t>
            </a:r>
            <a:r>
              <a:rPr dirty="0" sz="1050" spc="-10">
                <a:latin typeface="楷体"/>
                <a:cs typeface="楷体"/>
              </a:rPr>
              <a:t>保</a:t>
            </a:r>
            <a:r>
              <a:rPr dirty="0" sz="1050" spc="5">
                <a:latin typeface="楷体"/>
                <a:cs typeface="楷体"/>
              </a:rPr>
              <a:t>障；预</a:t>
            </a:r>
            <a:r>
              <a:rPr dirty="0" sz="1050" spc="-10">
                <a:latin typeface="楷体"/>
                <a:cs typeface="楷体"/>
              </a:rPr>
              <a:t>测</a:t>
            </a:r>
            <a:r>
              <a:rPr dirty="0" sz="1050" spc="5">
                <a:latin typeface="楷体"/>
                <a:cs typeface="楷体"/>
              </a:rPr>
              <a:t>模型</a:t>
            </a:r>
            <a:r>
              <a:rPr dirty="0" sz="1050" spc="-10">
                <a:latin typeface="楷体"/>
                <a:cs typeface="楷体"/>
              </a:rPr>
              <a:t>也</a:t>
            </a:r>
            <a:r>
              <a:rPr dirty="0" sz="1050" spc="5">
                <a:latin typeface="楷体"/>
                <a:cs typeface="楷体"/>
              </a:rPr>
              <a:t>不断 </a:t>
            </a:r>
            <a:r>
              <a:rPr dirty="0" sz="1050" spc="5">
                <a:latin typeface="楷体"/>
                <a:cs typeface="楷体"/>
              </a:rPr>
              <a:t>推陈</a:t>
            </a:r>
            <a:r>
              <a:rPr dirty="0" sz="1050" spc="-10">
                <a:latin typeface="楷体"/>
                <a:cs typeface="楷体"/>
              </a:rPr>
              <a:t>出</a:t>
            </a:r>
            <a:r>
              <a:rPr dirty="0" sz="1050" spc="5">
                <a:latin typeface="楷体"/>
                <a:cs typeface="楷体"/>
              </a:rPr>
              <a:t>新</a:t>
            </a:r>
            <a:r>
              <a:rPr dirty="0" sz="1050" spc="-10">
                <a:latin typeface="楷体"/>
                <a:cs typeface="楷体"/>
              </a:rPr>
              <a:t>，</a:t>
            </a:r>
            <a:r>
              <a:rPr dirty="0" sz="1050" spc="5">
                <a:latin typeface="楷体"/>
                <a:cs typeface="楷体"/>
              </a:rPr>
              <a:t>不</a:t>
            </a:r>
            <a:r>
              <a:rPr dirty="0" sz="1050" spc="-10">
                <a:latin typeface="楷体"/>
                <a:cs typeface="楷体"/>
              </a:rPr>
              <a:t>断</a:t>
            </a:r>
            <a:r>
              <a:rPr dirty="0" sz="1050" spc="5">
                <a:latin typeface="楷体"/>
                <a:cs typeface="楷体"/>
              </a:rPr>
              <a:t>提</a:t>
            </a:r>
            <a:r>
              <a:rPr dirty="0" sz="1050" spc="-10">
                <a:latin typeface="楷体"/>
                <a:cs typeface="楷体"/>
              </a:rPr>
              <a:t>出</a:t>
            </a:r>
            <a:r>
              <a:rPr dirty="0" sz="1050" spc="5">
                <a:latin typeface="楷体"/>
                <a:cs typeface="楷体"/>
              </a:rPr>
              <a:t>新</a:t>
            </a:r>
            <a:r>
              <a:rPr dirty="0" sz="1050" spc="-10">
                <a:latin typeface="楷体"/>
                <a:cs typeface="楷体"/>
              </a:rPr>
              <a:t>的</a:t>
            </a:r>
            <a:r>
              <a:rPr dirty="0" sz="1050" spc="5">
                <a:latin typeface="楷体"/>
                <a:cs typeface="楷体"/>
              </a:rPr>
              <a:t>优化</a:t>
            </a:r>
            <a:r>
              <a:rPr dirty="0" sz="1050" spc="-10">
                <a:latin typeface="楷体"/>
                <a:cs typeface="楷体"/>
              </a:rPr>
              <a:t>算</a:t>
            </a:r>
            <a:r>
              <a:rPr dirty="0" sz="1050" spc="5">
                <a:latin typeface="楷体"/>
                <a:cs typeface="楷体"/>
              </a:rPr>
              <a:t>法</a:t>
            </a:r>
            <a:r>
              <a:rPr dirty="0" sz="1050" spc="-10">
                <a:latin typeface="楷体"/>
                <a:cs typeface="楷体"/>
              </a:rPr>
              <a:t>，</a:t>
            </a:r>
            <a:r>
              <a:rPr dirty="0" sz="1050" spc="5">
                <a:latin typeface="楷体"/>
                <a:cs typeface="楷体"/>
              </a:rPr>
              <a:t>例</a:t>
            </a:r>
            <a:r>
              <a:rPr dirty="0" sz="1050" spc="-10">
                <a:latin typeface="楷体"/>
                <a:cs typeface="楷体"/>
              </a:rPr>
              <a:t>如</a:t>
            </a:r>
            <a:r>
              <a:rPr dirty="0" sz="1050" spc="5">
                <a:latin typeface="楷体"/>
                <a:cs typeface="楷体"/>
              </a:rPr>
              <a:t>贝</a:t>
            </a:r>
            <a:r>
              <a:rPr dirty="0" sz="1050" spc="-10">
                <a:latin typeface="楷体"/>
                <a:cs typeface="楷体"/>
              </a:rPr>
              <a:t>瑞</a:t>
            </a:r>
            <a:r>
              <a:rPr dirty="0" sz="1050" spc="5">
                <a:latin typeface="楷体"/>
                <a:cs typeface="楷体"/>
              </a:rPr>
              <a:t>基</a:t>
            </a:r>
            <a:r>
              <a:rPr dirty="0" sz="1050" spc="-10">
                <a:latin typeface="楷体"/>
                <a:cs typeface="楷体"/>
              </a:rPr>
              <a:t>因</a:t>
            </a:r>
            <a:r>
              <a:rPr dirty="0" sz="1050" spc="5">
                <a:latin typeface="楷体"/>
                <a:cs typeface="楷体"/>
              </a:rPr>
              <a:t>的</a:t>
            </a:r>
            <a:r>
              <a:rPr dirty="0" sz="1050" spc="-145">
                <a:latin typeface="楷体"/>
                <a:cs typeface="楷体"/>
              </a:rPr>
              <a:t> </a:t>
            </a:r>
            <a:r>
              <a:rPr dirty="0" sz="1050">
                <a:latin typeface="Arial"/>
                <a:cs typeface="Arial"/>
              </a:rPr>
              <a:t>MutLoc</a:t>
            </a:r>
            <a:r>
              <a:rPr dirty="0" sz="1050" spc="75">
                <a:latin typeface="Arial"/>
                <a:cs typeface="Arial"/>
              </a:rPr>
              <a:t> </a:t>
            </a:r>
            <a:r>
              <a:rPr dirty="0" sz="1050" spc="5">
                <a:latin typeface="楷体"/>
                <a:cs typeface="楷体"/>
              </a:rPr>
              <a:t>变</a:t>
            </a:r>
            <a:r>
              <a:rPr dirty="0" sz="1050" spc="-10">
                <a:latin typeface="楷体"/>
                <a:cs typeface="楷体"/>
              </a:rPr>
              <a:t>异</a:t>
            </a:r>
            <a:r>
              <a:rPr dirty="0" sz="1050" spc="5">
                <a:latin typeface="楷体"/>
                <a:cs typeface="楷体"/>
              </a:rPr>
              <a:t>位点 检测</a:t>
            </a:r>
            <a:r>
              <a:rPr dirty="0" sz="1050" spc="-10">
                <a:latin typeface="楷体"/>
                <a:cs typeface="楷体"/>
              </a:rPr>
              <a:t>算</a:t>
            </a:r>
            <a:r>
              <a:rPr dirty="0" sz="1050" spc="5">
                <a:latin typeface="楷体"/>
                <a:cs typeface="楷体"/>
              </a:rPr>
              <a:t>法</a:t>
            </a:r>
            <a:r>
              <a:rPr dirty="0" sz="1050" spc="-105">
                <a:latin typeface="楷体"/>
                <a:cs typeface="楷体"/>
              </a:rPr>
              <a:t>、</a:t>
            </a:r>
            <a:r>
              <a:rPr dirty="0" sz="1050" spc="-5">
                <a:latin typeface="Arial"/>
                <a:cs typeface="Arial"/>
              </a:rPr>
              <a:t>SVscan</a:t>
            </a:r>
            <a:r>
              <a:rPr dirty="0" sz="1050" spc="-60">
                <a:latin typeface="Arial"/>
                <a:cs typeface="Arial"/>
              </a:rPr>
              <a:t> </a:t>
            </a:r>
            <a:r>
              <a:rPr dirty="0" sz="1050" spc="5">
                <a:latin typeface="楷体"/>
                <a:cs typeface="楷体"/>
              </a:rPr>
              <a:t>大</a:t>
            </a:r>
            <a:r>
              <a:rPr dirty="0" sz="1050" spc="-10">
                <a:latin typeface="楷体"/>
                <a:cs typeface="楷体"/>
              </a:rPr>
              <a:t>片段</a:t>
            </a:r>
            <a:r>
              <a:rPr dirty="0" sz="1050" spc="5">
                <a:latin typeface="楷体"/>
                <a:cs typeface="楷体"/>
              </a:rPr>
              <a:t>结构</a:t>
            </a:r>
            <a:r>
              <a:rPr dirty="0" sz="1050" spc="-10">
                <a:latin typeface="楷体"/>
                <a:cs typeface="楷体"/>
              </a:rPr>
              <a:t>变</a:t>
            </a:r>
            <a:r>
              <a:rPr dirty="0" sz="1050" spc="5">
                <a:latin typeface="楷体"/>
                <a:cs typeface="楷体"/>
              </a:rPr>
              <a:t>异</a:t>
            </a:r>
            <a:r>
              <a:rPr dirty="0" sz="1050" spc="-10">
                <a:latin typeface="楷体"/>
                <a:cs typeface="楷体"/>
              </a:rPr>
              <a:t>检</a:t>
            </a:r>
            <a:r>
              <a:rPr dirty="0" sz="1050" spc="5">
                <a:latin typeface="楷体"/>
                <a:cs typeface="楷体"/>
              </a:rPr>
              <a:t>测</a:t>
            </a:r>
            <a:r>
              <a:rPr dirty="0" sz="1050" spc="-10">
                <a:latin typeface="楷体"/>
                <a:cs typeface="楷体"/>
              </a:rPr>
              <a:t>算</a:t>
            </a:r>
            <a:r>
              <a:rPr dirty="0" sz="1050" spc="5">
                <a:latin typeface="楷体"/>
                <a:cs typeface="楷体"/>
              </a:rPr>
              <a:t>法</a:t>
            </a:r>
            <a:r>
              <a:rPr dirty="0" sz="1050" spc="-105">
                <a:latin typeface="楷体"/>
                <a:cs typeface="楷体"/>
              </a:rPr>
              <a:t>、</a:t>
            </a:r>
            <a:r>
              <a:rPr dirty="0" sz="1050">
                <a:latin typeface="Arial"/>
                <a:cs typeface="Arial"/>
              </a:rPr>
              <a:t>ngsMSI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5">
                <a:latin typeface="楷体"/>
                <a:cs typeface="楷体"/>
              </a:rPr>
              <a:t>算</a:t>
            </a:r>
            <a:r>
              <a:rPr dirty="0" sz="1050" spc="-10">
                <a:latin typeface="楷体"/>
                <a:cs typeface="楷体"/>
              </a:rPr>
              <a:t>法</a:t>
            </a:r>
            <a:r>
              <a:rPr dirty="0" sz="1050" spc="-95">
                <a:latin typeface="楷体"/>
                <a:cs typeface="楷体"/>
              </a:rPr>
              <a:t>，</a:t>
            </a:r>
            <a:r>
              <a:rPr dirty="0" sz="1050" spc="-10">
                <a:latin typeface="楷体"/>
                <a:cs typeface="楷体"/>
              </a:rPr>
              <a:t>燃</a:t>
            </a:r>
            <a:r>
              <a:rPr dirty="0" sz="1050" spc="5">
                <a:latin typeface="楷体"/>
                <a:cs typeface="楷体"/>
              </a:rPr>
              <a:t>石</a:t>
            </a:r>
            <a:r>
              <a:rPr dirty="0" sz="1050" spc="-10">
                <a:latin typeface="楷体"/>
                <a:cs typeface="楷体"/>
              </a:rPr>
              <a:t>医</a:t>
            </a:r>
            <a:r>
              <a:rPr dirty="0" sz="1050" spc="5">
                <a:latin typeface="楷体"/>
                <a:cs typeface="楷体"/>
              </a:rPr>
              <a:t>学 的</a:t>
            </a:r>
            <a:r>
              <a:rPr dirty="0" sz="1050" spc="-305">
                <a:latin typeface="楷体"/>
                <a:cs typeface="楷体"/>
              </a:rPr>
              <a:t> </a:t>
            </a:r>
            <a:r>
              <a:rPr dirty="0" sz="1050" spc="-5">
                <a:latin typeface="Arial"/>
                <a:cs typeface="Arial"/>
              </a:rPr>
              <a:t>brMERMAID</a:t>
            </a:r>
            <a:r>
              <a:rPr dirty="0" baseline="39682" sz="1050" spc="-7">
                <a:latin typeface="Arial"/>
                <a:cs typeface="Arial"/>
              </a:rPr>
              <a:t>TM</a:t>
            </a:r>
            <a:r>
              <a:rPr dirty="0" baseline="39682" sz="1050" spc="-89">
                <a:latin typeface="Arial"/>
                <a:cs typeface="Arial"/>
              </a:rPr>
              <a:t> </a:t>
            </a:r>
            <a:r>
              <a:rPr dirty="0" sz="1050" spc="5">
                <a:latin typeface="楷体"/>
                <a:cs typeface="楷体"/>
              </a:rPr>
              <a:t>等。</a:t>
            </a:r>
            <a:endParaRPr sz="1050">
              <a:latin typeface="楷体"/>
              <a:cs typeface="楷体"/>
            </a:endParaRPr>
          </a:p>
          <a:p>
            <a:pPr marL="279400" marR="5080" indent="-266700">
              <a:lnSpc>
                <a:spcPct val="123800"/>
              </a:lnSpc>
              <a:buFont typeface="Wingdings"/>
              <a:buChar char=""/>
              <a:tabLst>
                <a:tab pos="278765" algn="l"/>
                <a:tab pos="279400" algn="l"/>
              </a:tabLst>
            </a:pPr>
            <a:r>
              <a:rPr dirty="0" sz="1050" b="1">
                <a:latin typeface="楷体"/>
                <a:cs typeface="楷体"/>
              </a:rPr>
              <a:t>早筛产品集中进入</a:t>
            </a:r>
            <a:r>
              <a:rPr dirty="0" sz="1050" spc="-15" b="1">
                <a:latin typeface="楷体"/>
                <a:cs typeface="楷体"/>
              </a:rPr>
              <a:t>产</a:t>
            </a:r>
            <a:r>
              <a:rPr dirty="0" sz="1050" b="1">
                <a:latin typeface="楷体"/>
                <a:cs typeface="楷体"/>
              </a:rPr>
              <a:t>品</a:t>
            </a:r>
            <a:r>
              <a:rPr dirty="0" sz="1050" spc="-15" b="1">
                <a:latin typeface="楷体"/>
                <a:cs typeface="楷体"/>
              </a:rPr>
              <a:t>上</a:t>
            </a:r>
            <a:r>
              <a:rPr dirty="0" sz="1050" b="1">
                <a:latin typeface="楷体"/>
                <a:cs typeface="楷体"/>
              </a:rPr>
              <a:t>市前期</a:t>
            </a:r>
            <a:r>
              <a:rPr dirty="0" sz="1050" spc="-25" b="1">
                <a:latin typeface="楷体"/>
                <a:cs typeface="楷体"/>
              </a:rPr>
              <a:t>，</a:t>
            </a:r>
            <a:r>
              <a:rPr dirty="0" sz="1050" b="1">
                <a:latin typeface="楷体"/>
                <a:cs typeface="楷体"/>
              </a:rPr>
              <a:t>未来有望迎来</a:t>
            </a:r>
            <a:r>
              <a:rPr dirty="0" sz="1050" spc="-15" b="1">
                <a:latin typeface="楷体"/>
                <a:cs typeface="楷体"/>
              </a:rPr>
              <a:t>业</a:t>
            </a:r>
            <a:r>
              <a:rPr dirty="0" sz="1050" b="1">
                <a:latin typeface="楷体"/>
                <a:cs typeface="楷体"/>
              </a:rPr>
              <a:t>绩爆发期</a:t>
            </a:r>
            <a:r>
              <a:rPr dirty="0" sz="1050" spc="-20">
                <a:latin typeface="楷体"/>
                <a:cs typeface="楷体"/>
              </a:rPr>
              <a:t>。</a:t>
            </a:r>
            <a:r>
              <a:rPr dirty="0" sz="1050" spc="-10">
                <a:latin typeface="楷体"/>
                <a:cs typeface="楷体"/>
              </a:rPr>
              <a:t>目</a:t>
            </a:r>
            <a:r>
              <a:rPr dirty="0" sz="1050" spc="5">
                <a:latin typeface="楷体"/>
                <a:cs typeface="楷体"/>
              </a:rPr>
              <a:t>前</a:t>
            </a:r>
            <a:r>
              <a:rPr dirty="0" sz="1050" spc="-10">
                <a:latin typeface="楷体"/>
                <a:cs typeface="楷体"/>
              </a:rPr>
              <a:t>国</a:t>
            </a:r>
            <a:r>
              <a:rPr dirty="0" sz="1050">
                <a:latin typeface="楷体"/>
                <a:cs typeface="楷体"/>
              </a:rPr>
              <a:t>内 </a:t>
            </a:r>
            <a:r>
              <a:rPr dirty="0" sz="1050" spc="5">
                <a:latin typeface="楷体"/>
                <a:cs typeface="楷体"/>
              </a:rPr>
              <a:t>结直</a:t>
            </a:r>
            <a:r>
              <a:rPr dirty="0" sz="1050" spc="-10">
                <a:latin typeface="楷体"/>
                <a:cs typeface="楷体"/>
              </a:rPr>
              <a:t>肠</a:t>
            </a:r>
            <a:r>
              <a:rPr dirty="0" sz="1050" spc="5">
                <a:latin typeface="楷体"/>
                <a:cs typeface="楷体"/>
              </a:rPr>
              <a:t>癌</a:t>
            </a:r>
            <a:r>
              <a:rPr dirty="0" sz="1050" spc="-10">
                <a:latin typeface="楷体"/>
                <a:cs typeface="楷体"/>
              </a:rPr>
              <a:t>早</a:t>
            </a:r>
            <a:r>
              <a:rPr dirty="0" sz="1050" spc="5">
                <a:latin typeface="楷体"/>
                <a:cs typeface="楷体"/>
              </a:rPr>
              <a:t>筛</a:t>
            </a:r>
            <a:r>
              <a:rPr dirty="0" sz="1050" spc="-10">
                <a:latin typeface="楷体"/>
                <a:cs typeface="楷体"/>
              </a:rPr>
              <a:t>产</a:t>
            </a:r>
            <a:r>
              <a:rPr dirty="0" sz="1050" spc="5">
                <a:latin typeface="楷体"/>
                <a:cs typeface="楷体"/>
              </a:rPr>
              <a:t>品</a:t>
            </a:r>
            <a:r>
              <a:rPr dirty="0" sz="1050" spc="-10">
                <a:latin typeface="楷体"/>
                <a:cs typeface="楷体"/>
              </a:rPr>
              <a:t>常</a:t>
            </a:r>
            <a:r>
              <a:rPr dirty="0" sz="1050" spc="5">
                <a:latin typeface="楷体"/>
                <a:cs typeface="楷体"/>
              </a:rPr>
              <a:t>卫</a:t>
            </a:r>
            <a:r>
              <a:rPr dirty="0" sz="1050" spc="-10">
                <a:latin typeface="楷体"/>
                <a:cs typeface="楷体"/>
              </a:rPr>
              <a:t>清</a:t>
            </a:r>
            <a:r>
              <a:rPr dirty="0" sz="1050" spc="5">
                <a:latin typeface="楷体"/>
                <a:cs typeface="楷体"/>
              </a:rPr>
              <a:t>已在</a:t>
            </a:r>
            <a:r>
              <a:rPr dirty="0" sz="1050" spc="-125">
                <a:latin typeface="楷体"/>
                <a:cs typeface="楷体"/>
              </a:rPr>
              <a:t> </a:t>
            </a:r>
            <a:r>
              <a:rPr dirty="0" sz="1050" spc="-5">
                <a:latin typeface="Arial"/>
                <a:cs typeface="Arial"/>
              </a:rPr>
              <a:t>2020</a:t>
            </a:r>
            <a:r>
              <a:rPr dirty="0" sz="1050" spc="110">
                <a:latin typeface="Arial"/>
                <a:cs typeface="Arial"/>
              </a:rPr>
              <a:t> </a:t>
            </a:r>
            <a:r>
              <a:rPr dirty="0" sz="1050" spc="5">
                <a:latin typeface="楷体"/>
                <a:cs typeface="楷体"/>
              </a:rPr>
              <a:t>年</a:t>
            </a:r>
            <a:r>
              <a:rPr dirty="0" sz="1050" spc="-10">
                <a:latin typeface="楷体"/>
                <a:cs typeface="楷体"/>
              </a:rPr>
              <a:t>获</a:t>
            </a:r>
            <a:r>
              <a:rPr dirty="0" sz="1050" spc="5">
                <a:latin typeface="楷体"/>
                <a:cs typeface="楷体"/>
              </a:rPr>
              <a:t>得</a:t>
            </a:r>
            <a:r>
              <a:rPr dirty="0" sz="1050" spc="-10">
                <a:latin typeface="楷体"/>
                <a:cs typeface="楷体"/>
              </a:rPr>
              <a:t>注</a:t>
            </a:r>
            <a:r>
              <a:rPr dirty="0" sz="1050" spc="5">
                <a:latin typeface="楷体"/>
                <a:cs typeface="楷体"/>
              </a:rPr>
              <a:t>册</a:t>
            </a:r>
            <a:r>
              <a:rPr dirty="0" sz="1050" spc="-10">
                <a:latin typeface="楷体"/>
                <a:cs typeface="楷体"/>
              </a:rPr>
              <a:t>审</a:t>
            </a:r>
            <a:r>
              <a:rPr dirty="0" sz="1050" spc="5">
                <a:latin typeface="楷体"/>
                <a:cs typeface="楷体"/>
              </a:rPr>
              <a:t>批，</a:t>
            </a:r>
            <a:r>
              <a:rPr dirty="0" sz="1050" spc="-10">
                <a:latin typeface="楷体"/>
                <a:cs typeface="楷体"/>
              </a:rPr>
              <a:t>肝</a:t>
            </a:r>
            <a:r>
              <a:rPr dirty="0" sz="1050" spc="5">
                <a:latin typeface="楷体"/>
                <a:cs typeface="楷体"/>
              </a:rPr>
              <a:t>癌</a:t>
            </a:r>
            <a:r>
              <a:rPr dirty="0" sz="1050" spc="-10">
                <a:latin typeface="楷体"/>
                <a:cs typeface="楷体"/>
              </a:rPr>
              <a:t>早</a:t>
            </a:r>
            <a:r>
              <a:rPr dirty="0" sz="1050" spc="5">
                <a:latin typeface="楷体"/>
                <a:cs typeface="楷体"/>
              </a:rPr>
              <a:t>筛</a:t>
            </a:r>
            <a:r>
              <a:rPr dirty="0" sz="1050" spc="-10">
                <a:latin typeface="楷体"/>
                <a:cs typeface="楷体"/>
              </a:rPr>
              <a:t>产</a:t>
            </a:r>
            <a:r>
              <a:rPr dirty="0" sz="1050" spc="5">
                <a:latin typeface="楷体"/>
                <a:cs typeface="楷体"/>
              </a:rPr>
              <a:t>品莱</a:t>
            </a:r>
            <a:endParaRPr sz="1050">
              <a:latin typeface="楷体"/>
              <a:cs typeface="楷体"/>
            </a:endParaRPr>
          </a:p>
          <a:p>
            <a:pPr algn="just" marL="279400" marR="5080">
              <a:lnSpc>
                <a:spcPct val="123800"/>
              </a:lnSpc>
              <a:spcBef>
                <a:spcPts val="5"/>
              </a:spcBef>
            </a:pPr>
            <a:r>
              <a:rPr dirty="0" sz="1050" spc="5">
                <a:latin typeface="楷体"/>
                <a:cs typeface="楷体"/>
              </a:rPr>
              <a:t>思</a:t>
            </a:r>
            <a:r>
              <a:rPr dirty="0" sz="1050" spc="-10">
                <a:latin typeface="楷体"/>
                <a:cs typeface="楷体"/>
              </a:rPr>
              <a:t>宁</a:t>
            </a:r>
            <a:r>
              <a:rPr dirty="0" sz="1050" spc="-215">
                <a:latin typeface="楷体"/>
                <a:cs typeface="楷体"/>
              </a:rPr>
              <a:t>、</a:t>
            </a:r>
            <a:r>
              <a:rPr dirty="0" sz="1050" spc="-5">
                <a:latin typeface="Arial"/>
                <a:cs typeface="Arial"/>
              </a:rPr>
              <a:t>HCCScreen</a:t>
            </a:r>
            <a:r>
              <a:rPr dirty="0" sz="1050" spc="-40">
                <a:latin typeface="Arial"/>
                <a:cs typeface="Arial"/>
              </a:rPr>
              <a:t> </a:t>
            </a:r>
            <a:r>
              <a:rPr dirty="0" sz="1050" spc="-10">
                <a:latin typeface="楷体"/>
                <a:cs typeface="楷体"/>
              </a:rPr>
              <a:t>也</a:t>
            </a:r>
            <a:r>
              <a:rPr dirty="0" sz="1050" spc="5">
                <a:latin typeface="楷体"/>
                <a:cs typeface="楷体"/>
              </a:rPr>
              <a:t>陆</a:t>
            </a:r>
            <a:r>
              <a:rPr dirty="0" sz="1050" spc="-10">
                <a:latin typeface="楷体"/>
                <a:cs typeface="楷体"/>
              </a:rPr>
              <a:t>续</a:t>
            </a:r>
            <a:r>
              <a:rPr dirty="0" sz="1050" spc="5">
                <a:latin typeface="楷体"/>
                <a:cs typeface="楷体"/>
              </a:rPr>
              <a:t>开</a:t>
            </a:r>
            <a:r>
              <a:rPr dirty="0" sz="1050" spc="-10">
                <a:latin typeface="楷体"/>
                <a:cs typeface="楷体"/>
              </a:rPr>
              <a:t>始</a:t>
            </a:r>
            <a:r>
              <a:rPr dirty="0" sz="1050" spc="5">
                <a:latin typeface="楷体"/>
                <a:cs typeface="楷体"/>
              </a:rPr>
              <a:t>以</a:t>
            </a:r>
            <a:r>
              <a:rPr dirty="0" sz="1050" spc="-275">
                <a:latin typeface="楷体"/>
                <a:cs typeface="楷体"/>
              </a:rPr>
              <a:t> </a:t>
            </a:r>
            <a:r>
              <a:rPr dirty="0" sz="1050">
                <a:latin typeface="Arial"/>
                <a:cs typeface="Arial"/>
              </a:rPr>
              <a:t>LDT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5">
                <a:latin typeface="楷体"/>
                <a:cs typeface="楷体"/>
              </a:rPr>
              <a:t>的</a:t>
            </a:r>
            <a:r>
              <a:rPr dirty="0" sz="1050" spc="-10">
                <a:latin typeface="楷体"/>
                <a:cs typeface="楷体"/>
              </a:rPr>
              <a:t>形</a:t>
            </a:r>
            <a:r>
              <a:rPr dirty="0" sz="1050" spc="5">
                <a:latin typeface="楷体"/>
                <a:cs typeface="楷体"/>
              </a:rPr>
              <a:t>式</a:t>
            </a:r>
            <a:r>
              <a:rPr dirty="0" sz="1050" spc="-10">
                <a:latin typeface="楷体"/>
                <a:cs typeface="楷体"/>
              </a:rPr>
              <a:t>发</a:t>
            </a:r>
            <a:r>
              <a:rPr dirty="0" sz="1050">
                <a:latin typeface="楷体"/>
                <a:cs typeface="楷体"/>
              </a:rPr>
              <a:t>售</a:t>
            </a:r>
            <a:r>
              <a:rPr dirty="0" sz="1050" spc="-225">
                <a:latin typeface="楷体"/>
                <a:cs typeface="楷体"/>
              </a:rPr>
              <a:t>；</a:t>
            </a:r>
            <a:r>
              <a:rPr dirty="0" sz="1050" spc="5">
                <a:latin typeface="楷体"/>
                <a:cs typeface="楷体"/>
              </a:rPr>
              <a:t>海外</a:t>
            </a:r>
            <a:r>
              <a:rPr dirty="0" sz="1050" spc="-270">
                <a:latin typeface="楷体"/>
                <a:cs typeface="楷体"/>
              </a:rPr>
              <a:t> </a:t>
            </a:r>
            <a:r>
              <a:rPr dirty="0" sz="1050" spc="-5">
                <a:latin typeface="Arial"/>
                <a:cs typeface="Arial"/>
              </a:rPr>
              <a:t>GRAIL</a:t>
            </a:r>
            <a:r>
              <a:rPr dirty="0" sz="1050" spc="-35">
                <a:latin typeface="Arial"/>
                <a:cs typeface="Arial"/>
              </a:rPr>
              <a:t> </a:t>
            </a:r>
            <a:r>
              <a:rPr dirty="0" sz="1050" spc="-10">
                <a:latin typeface="楷体"/>
                <a:cs typeface="楷体"/>
              </a:rPr>
              <a:t>公</a:t>
            </a:r>
            <a:r>
              <a:rPr dirty="0" sz="1050" spc="5">
                <a:latin typeface="楷体"/>
                <a:cs typeface="楷体"/>
              </a:rPr>
              <a:t>司的 泛癌</a:t>
            </a:r>
            <a:r>
              <a:rPr dirty="0" sz="1050" spc="-10">
                <a:latin typeface="楷体"/>
                <a:cs typeface="楷体"/>
              </a:rPr>
              <a:t>种</a:t>
            </a:r>
            <a:r>
              <a:rPr dirty="0" sz="1050" spc="5">
                <a:latin typeface="楷体"/>
                <a:cs typeface="楷体"/>
              </a:rPr>
              <a:t>筛</a:t>
            </a:r>
            <a:r>
              <a:rPr dirty="0" sz="1050" spc="-10">
                <a:latin typeface="楷体"/>
                <a:cs typeface="楷体"/>
              </a:rPr>
              <a:t>查产</a:t>
            </a:r>
            <a:r>
              <a:rPr dirty="0" sz="1050" spc="5">
                <a:latin typeface="楷体"/>
                <a:cs typeface="楷体"/>
              </a:rPr>
              <a:t>品</a:t>
            </a:r>
            <a:r>
              <a:rPr dirty="0" sz="1050" spc="-275">
                <a:latin typeface="楷体"/>
                <a:cs typeface="楷体"/>
              </a:rPr>
              <a:t> </a:t>
            </a:r>
            <a:r>
              <a:rPr dirty="0" sz="1050" spc="-5">
                <a:latin typeface="Arial"/>
                <a:cs typeface="Arial"/>
              </a:rPr>
              <a:t>Galleri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 spc="-10">
                <a:latin typeface="楷体"/>
                <a:cs typeface="楷体"/>
              </a:rPr>
              <a:t>也</a:t>
            </a:r>
            <a:r>
              <a:rPr dirty="0" sz="1050" spc="5">
                <a:latin typeface="楷体"/>
                <a:cs typeface="楷体"/>
              </a:rPr>
              <a:t>预</a:t>
            </a:r>
            <a:r>
              <a:rPr dirty="0" sz="1050" spc="-10">
                <a:latin typeface="楷体"/>
                <a:cs typeface="楷体"/>
              </a:rPr>
              <a:t>计</a:t>
            </a:r>
            <a:r>
              <a:rPr dirty="0" sz="1050" spc="5">
                <a:latin typeface="楷体"/>
                <a:cs typeface="楷体"/>
              </a:rPr>
              <a:t>于</a:t>
            </a:r>
            <a:r>
              <a:rPr dirty="0" sz="1050" spc="-275">
                <a:latin typeface="楷体"/>
                <a:cs typeface="楷体"/>
              </a:rPr>
              <a:t> </a:t>
            </a:r>
            <a:r>
              <a:rPr dirty="0" sz="1050" spc="-5">
                <a:latin typeface="Arial"/>
                <a:cs typeface="Arial"/>
              </a:rPr>
              <a:t>2021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 spc="5">
                <a:latin typeface="楷体"/>
                <a:cs typeface="楷体"/>
              </a:rPr>
              <a:t>年</a:t>
            </a:r>
            <a:r>
              <a:rPr dirty="0" sz="1050" spc="-10">
                <a:latin typeface="楷体"/>
                <a:cs typeface="楷体"/>
              </a:rPr>
              <a:t>二</a:t>
            </a:r>
            <a:r>
              <a:rPr dirty="0" sz="1050" spc="5">
                <a:latin typeface="楷体"/>
                <a:cs typeface="楷体"/>
              </a:rPr>
              <a:t>季</a:t>
            </a:r>
            <a:r>
              <a:rPr dirty="0" sz="1050" spc="-10">
                <a:latin typeface="楷体"/>
                <a:cs typeface="楷体"/>
              </a:rPr>
              <a:t>度推</a:t>
            </a:r>
            <a:r>
              <a:rPr dirty="0" sz="1050" spc="5">
                <a:latin typeface="楷体"/>
                <a:cs typeface="楷体"/>
              </a:rPr>
              <a:t>出</a:t>
            </a:r>
            <a:r>
              <a:rPr dirty="0" sz="1050" spc="-55">
                <a:latin typeface="楷体"/>
                <a:cs typeface="楷体"/>
              </a:rPr>
              <a:t>，</a:t>
            </a:r>
            <a:r>
              <a:rPr dirty="0" sz="1050" spc="-10">
                <a:latin typeface="楷体"/>
                <a:cs typeface="楷体"/>
              </a:rPr>
              <a:t>此</a:t>
            </a:r>
            <a:r>
              <a:rPr dirty="0" sz="1050" spc="5">
                <a:latin typeface="楷体"/>
                <a:cs typeface="楷体"/>
              </a:rPr>
              <a:t>外</a:t>
            </a:r>
            <a:r>
              <a:rPr dirty="0" sz="1050" spc="-10">
                <a:latin typeface="楷体"/>
                <a:cs typeface="楷体"/>
              </a:rPr>
              <a:t>还</a:t>
            </a:r>
            <a:r>
              <a:rPr dirty="0" sz="1050" spc="5">
                <a:latin typeface="楷体"/>
                <a:cs typeface="楷体"/>
              </a:rPr>
              <a:t>有</a:t>
            </a:r>
            <a:r>
              <a:rPr dirty="0" sz="1050" spc="-10">
                <a:latin typeface="楷体"/>
                <a:cs typeface="楷体"/>
              </a:rPr>
              <a:t>多</a:t>
            </a:r>
            <a:r>
              <a:rPr dirty="0" sz="1050" spc="5">
                <a:latin typeface="楷体"/>
                <a:cs typeface="楷体"/>
              </a:rPr>
              <a:t>个产 品于</a:t>
            </a:r>
            <a:r>
              <a:rPr dirty="0" sz="1050" spc="-145">
                <a:latin typeface="楷体"/>
                <a:cs typeface="楷体"/>
              </a:rPr>
              <a:t> </a:t>
            </a:r>
            <a:r>
              <a:rPr dirty="0" sz="1050" spc="-5">
                <a:latin typeface="Arial"/>
                <a:cs typeface="Arial"/>
              </a:rPr>
              <a:t>2020</a:t>
            </a:r>
            <a:r>
              <a:rPr dirty="0" sz="1050" spc="85">
                <a:latin typeface="Arial"/>
                <a:cs typeface="Arial"/>
              </a:rPr>
              <a:t> </a:t>
            </a:r>
            <a:r>
              <a:rPr dirty="0" sz="1050" spc="5">
                <a:latin typeface="楷体"/>
                <a:cs typeface="楷体"/>
              </a:rPr>
              <a:t>年</a:t>
            </a:r>
            <a:r>
              <a:rPr dirty="0" sz="1050" spc="-10">
                <a:latin typeface="楷体"/>
                <a:cs typeface="楷体"/>
              </a:rPr>
              <a:t>进</a:t>
            </a:r>
            <a:r>
              <a:rPr dirty="0" sz="1050" spc="5">
                <a:latin typeface="楷体"/>
                <a:cs typeface="楷体"/>
              </a:rPr>
              <a:t>入</a:t>
            </a:r>
            <a:r>
              <a:rPr dirty="0" sz="1050" spc="-10">
                <a:latin typeface="楷体"/>
                <a:cs typeface="楷体"/>
              </a:rPr>
              <a:t>大</a:t>
            </a:r>
            <a:r>
              <a:rPr dirty="0" sz="1050" spc="5">
                <a:latin typeface="楷体"/>
                <a:cs typeface="楷体"/>
              </a:rPr>
              <a:t>型</a:t>
            </a:r>
            <a:r>
              <a:rPr dirty="0" sz="1050" spc="-10">
                <a:latin typeface="楷体"/>
                <a:cs typeface="楷体"/>
              </a:rPr>
              <a:t>前</a:t>
            </a:r>
            <a:r>
              <a:rPr dirty="0" sz="1050" spc="5">
                <a:latin typeface="楷体"/>
                <a:cs typeface="楷体"/>
              </a:rPr>
              <a:t>瞻性</a:t>
            </a:r>
            <a:r>
              <a:rPr dirty="0" sz="1050" spc="-10">
                <a:latin typeface="楷体"/>
                <a:cs typeface="楷体"/>
              </a:rPr>
              <a:t>试</a:t>
            </a:r>
            <a:r>
              <a:rPr dirty="0" sz="1050" spc="5">
                <a:latin typeface="楷体"/>
                <a:cs typeface="楷体"/>
              </a:rPr>
              <a:t>验</a:t>
            </a:r>
            <a:r>
              <a:rPr dirty="0" sz="1050" spc="-10">
                <a:latin typeface="楷体"/>
                <a:cs typeface="楷体"/>
              </a:rPr>
              <a:t>。</a:t>
            </a:r>
            <a:r>
              <a:rPr dirty="0" sz="1050" b="1">
                <a:latin typeface="楷体"/>
                <a:cs typeface="楷体"/>
              </a:rPr>
              <a:t>整体而言，</a:t>
            </a:r>
            <a:r>
              <a:rPr dirty="0" sz="1050" spc="-15" b="1">
                <a:latin typeface="楷体"/>
                <a:cs typeface="楷体"/>
              </a:rPr>
              <a:t>进</a:t>
            </a:r>
            <a:r>
              <a:rPr dirty="0" sz="1050" b="1">
                <a:latin typeface="楷体"/>
                <a:cs typeface="楷体"/>
              </a:rPr>
              <a:t>度较快的几种早筛产</a:t>
            </a:r>
            <a:endParaRPr sz="1050">
              <a:latin typeface="楷体"/>
              <a:cs typeface="楷体"/>
            </a:endParaRPr>
          </a:p>
          <a:p>
            <a:pPr algn="just" marL="279400" marR="5080">
              <a:lnSpc>
                <a:spcPct val="123800"/>
              </a:lnSpc>
            </a:pPr>
            <a:r>
              <a:rPr dirty="0" sz="1050" b="1">
                <a:latin typeface="楷体"/>
                <a:cs typeface="楷体"/>
              </a:rPr>
              <a:t>品已经陆续进入产</a:t>
            </a:r>
            <a:r>
              <a:rPr dirty="0" sz="1050" spc="-15" b="1">
                <a:latin typeface="楷体"/>
                <a:cs typeface="楷体"/>
              </a:rPr>
              <a:t>品</a:t>
            </a:r>
            <a:r>
              <a:rPr dirty="0" sz="1050" b="1">
                <a:latin typeface="楷体"/>
                <a:cs typeface="楷体"/>
              </a:rPr>
              <a:t>上</a:t>
            </a:r>
            <a:r>
              <a:rPr dirty="0" sz="1050" spc="-15" b="1">
                <a:latin typeface="楷体"/>
                <a:cs typeface="楷体"/>
              </a:rPr>
              <a:t>市</a:t>
            </a:r>
            <a:r>
              <a:rPr dirty="0" sz="1050" b="1">
                <a:latin typeface="楷体"/>
                <a:cs typeface="楷体"/>
              </a:rPr>
              <a:t>的准备阶段，预计未来</a:t>
            </a:r>
            <a:r>
              <a:rPr dirty="0" sz="1050" spc="-285" b="1">
                <a:latin typeface="楷体"/>
                <a:cs typeface="楷体"/>
              </a:rPr>
              <a:t> </a:t>
            </a:r>
            <a:r>
              <a:rPr dirty="0" sz="1050" spc="-10" b="1">
                <a:latin typeface="Arial"/>
                <a:cs typeface="Arial"/>
              </a:rPr>
              <a:t>3-5</a:t>
            </a:r>
            <a:r>
              <a:rPr dirty="0" sz="1050" spc="-45" b="1">
                <a:latin typeface="Arial"/>
                <a:cs typeface="Arial"/>
              </a:rPr>
              <a:t> </a:t>
            </a:r>
            <a:r>
              <a:rPr dirty="0" sz="1050" b="1">
                <a:latin typeface="楷体"/>
                <a:cs typeface="楷体"/>
              </a:rPr>
              <a:t>年将迎来业绩</a:t>
            </a:r>
            <a:r>
              <a:rPr dirty="0" sz="1050" spc="-15" b="1">
                <a:latin typeface="楷体"/>
                <a:cs typeface="楷体"/>
              </a:rPr>
              <a:t>爆</a:t>
            </a:r>
            <a:r>
              <a:rPr dirty="0" sz="1050" b="1">
                <a:latin typeface="楷体"/>
                <a:cs typeface="楷体"/>
              </a:rPr>
              <a:t>发 </a:t>
            </a:r>
            <a:r>
              <a:rPr dirty="0" sz="1050" b="1">
                <a:latin typeface="楷体"/>
                <a:cs typeface="楷体"/>
              </a:rPr>
              <a:t>期</a:t>
            </a:r>
            <a:r>
              <a:rPr dirty="0" sz="1050" spc="-40" b="1">
                <a:latin typeface="楷体"/>
                <a:cs typeface="楷体"/>
              </a:rPr>
              <a:t>。</a:t>
            </a:r>
            <a:r>
              <a:rPr dirty="0" sz="1050" b="1">
                <a:latin typeface="楷体"/>
                <a:cs typeface="楷体"/>
              </a:rPr>
              <a:t>结合全球癌症早筛</a:t>
            </a:r>
            <a:r>
              <a:rPr dirty="0" sz="1050" spc="-15" b="1">
                <a:latin typeface="楷体"/>
                <a:cs typeface="楷体"/>
              </a:rPr>
              <a:t>的</a:t>
            </a:r>
            <a:r>
              <a:rPr dirty="0" sz="1050" b="1">
                <a:latin typeface="楷体"/>
                <a:cs typeface="楷体"/>
              </a:rPr>
              <a:t>研发进展以及实际</a:t>
            </a:r>
            <a:r>
              <a:rPr dirty="0" sz="1050" spc="-15" b="1">
                <a:latin typeface="楷体"/>
                <a:cs typeface="楷体"/>
              </a:rPr>
              <a:t>应</a:t>
            </a:r>
            <a:r>
              <a:rPr dirty="0" sz="1050" b="1">
                <a:latin typeface="楷体"/>
                <a:cs typeface="楷体"/>
              </a:rPr>
              <a:t>用</a:t>
            </a:r>
            <a:r>
              <a:rPr dirty="0" sz="1050" spc="-15" b="1">
                <a:latin typeface="楷体"/>
                <a:cs typeface="楷体"/>
              </a:rPr>
              <a:t>情</a:t>
            </a:r>
            <a:r>
              <a:rPr dirty="0" sz="1050" b="1">
                <a:latin typeface="楷体"/>
                <a:cs typeface="楷体"/>
              </a:rPr>
              <a:t>况</a:t>
            </a:r>
            <a:r>
              <a:rPr dirty="0" sz="1050" spc="-40" b="1">
                <a:latin typeface="楷体"/>
                <a:cs typeface="楷体"/>
              </a:rPr>
              <a:t>，</a:t>
            </a:r>
            <a:r>
              <a:rPr dirty="0" sz="1050" b="1">
                <a:latin typeface="楷体"/>
                <a:cs typeface="楷体"/>
              </a:rPr>
              <a:t>我们认为早筛产 品有望在结直肠癌</a:t>
            </a:r>
            <a:r>
              <a:rPr dirty="0" sz="1050" spc="-25" b="1">
                <a:latin typeface="楷体"/>
                <a:cs typeface="楷体"/>
              </a:rPr>
              <a:t>、</a:t>
            </a:r>
            <a:r>
              <a:rPr dirty="0" sz="1050" b="1">
                <a:latin typeface="楷体"/>
                <a:cs typeface="楷体"/>
              </a:rPr>
              <a:t>肝</a:t>
            </a:r>
            <a:r>
              <a:rPr dirty="0" sz="1050" spc="-15" b="1">
                <a:latin typeface="楷体"/>
                <a:cs typeface="楷体"/>
              </a:rPr>
              <a:t>癌、</a:t>
            </a:r>
            <a:r>
              <a:rPr dirty="0" sz="1050" b="1">
                <a:latin typeface="楷体"/>
                <a:cs typeface="楷体"/>
              </a:rPr>
              <a:t>肺癌等领域率先</a:t>
            </a:r>
            <a:r>
              <a:rPr dirty="0" sz="1050" spc="-15" b="1">
                <a:latin typeface="楷体"/>
                <a:cs typeface="楷体"/>
              </a:rPr>
              <a:t>实</a:t>
            </a:r>
            <a:r>
              <a:rPr dirty="0" sz="1050" b="1">
                <a:latin typeface="楷体"/>
                <a:cs typeface="楷体"/>
              </a:rPr>
              <a:t>现</a:t>
            </a:r>
            <a:r>
              <a:rPr dirty="0" sz="1050" spc="-15" b="1">
                <a:latin typeface="楷体"/>
                <a:cs typeface="楷体"/>
              </a:rPr>
              <a:t>商</a:t>
            </a:r>
            <a:r>
              <a:rPr dirty="0" sz="1050" b="1">
                <a:latin typeface="楷体"/>
                <a:cs typeface="楷体"/>
              </a:rPr>
              <a:t>业化</a:t>
            </a:r>
            <a:r>
              <a:rPr dirty="0" sz="1050" spc="-10" b="1">
                <a:latin typeface="楷体"/>
                <a:cs typeface="楷体"/>
              </a:rPr>
              <a:t>。</a:t>
            </a:r>
            <a:r>
              <a:rPr dirty="0" sz="1050" spc="5">
                <a:latin typeface="楷体"/>
                <a:cs typeface="楷体"/>
              </a:rPr>
              <a:t>其</a:t>
            </a:r>
            <a:r>
              <a:rPr dirty="0" sz="1050" spc="-10">
                <a:latin typeface="楷体"/>
                <a:cs typeface="楷体"/>
              </a:rPr>
              <a:t>他</a:t>
            </a:r>
            <a:r>
              <a:rPr dirty="0" sz="1050" spc="5">
                <a:latin typeface="楷体"/>
                <a:cs typeface="楷体"/>
              </a:rPr>
              <a:t>癌</a:t>
            </a:r>
            <a:r>
              <a:rPr dirty="0" sz="1050" spc="-10">
                <a:latin typeface="楷体"/>
                <a:cs typeface="楷体"/>
              </a:rPr>
              <a:t>种</a:t>
            </a:r>
            <a:r>
              <a:rPr dirty="0" sz="1050" spc="5">
                <a:latin typeface="楷体"/>
                <a:cs typeface="楷体"/>
              </a:rPr>
              <a:t>如食 道癌、</a:t>
            </a:r>
            <a:r>
              <a:rPr dirty="0" sz="1050" spc="-10">
                <a:latin typeface="楷体"/>
                <a:cs typeface="楷体"/>
              </a:rPr>
              <a:t>胰</a:t>
            </a:r>
            <a:r>
              <a:rPr dirty="0" sz="1050" spc="5">
                <a:latin typeface="楷体"/>
                <a:cs typeface="楷体"/>
              </a:rPr>
              <a:t>腺癌等</a:t>
            </a:r>
            <a:r>
              <a:rPr dirty="0" sz="1050" spc="-10">
                <a:latin typeface="楷体"/>
                <a:cs typeface="楷体"/>
              </a:rPr>
              <a:t>检</a:t>
            </a:r>
            <a:r>
              <a:rPr dirty="0" sz="1050" spc="5">
                <a:latin typeface="楷体"/>
                <a:cs typeface="楷体"/>
              </a:rPr>
              <a:t>测技</a:t>
            </a:r>
            <a:r>
              <a:rPr dirty="0" sz="1050" spc="-10">
                <a:latin typeface="楷体"/>
                <a:cs typeface="楷体"/>
              </a:rPr>
              <a:t>术</a:t>
            </a:r>
            <a:r>
              <a:rPr dirty="0" sz="1050" spc="5">
                <a:latin typeface="楷体"/>
                <a:cs typeface="楷体"/>
              </a:rPr>
              <a:t>方面并</a:t>
            </a:r>
            <a:r>
              <a:rPr dirty="0" sz="1050" spc="-10">
                <a:latin typeface="楷体"/>
                <a:cs typeface="楷体"/>
              </a:rPr>
              <a:t>无</a:t>
            </a:r>
            <a:r>
              <a:rPr dirty="0" sz="1050" spc="5">
                <a:latin typeface="楷体"/>
                <a:cs typeface="楷体"/>
              </a:rPr>
              <a:t>明显差</a:t>
            </a:r>
            <a:r>
              <a:rPr dirty="0" sz="1050" spc="-10">
                <a:latin typeface="楷体"/>
                <a:cs typeface="楷体"/>
              </a:rPr>
              <a:t>异</a:t>
            </a:r>
            <a:r>
              <a:rPr dirty="0" sz="1050" spc="5">
                <a:latin typeface="楷体"/>
                <a:cs typeface="楷体"/>
              </a:rPr>
              <a:t>，目</a:t>
            </a:r>
            <a:r>
              <a:rPr dirty="0" sz="1050" spc="-10">
                <a:latin typeface="楷体"/>
                <a:cs typeface="楷体"/>
              </a:rPr>
              <a:t>前</a:t>
            </a:r>
            <a:r>
              <a:rPr dirty="0" sz="1050" spc="5">
                <a:latin typeface="楷体"/>
                <a:cs typeface="楷体"/>
              </a:rPr>
              <a:t>已进入</a:t>
            </a:r>
            <a:r>
              <a:rPr dirty="0" sz="1050" spc="-10">
                <a:latin typeface="楷体"/>
                <a:cs typeface="楷体"/>
              </a:rPr>
              <a:t>回</a:t>
            </a:r>
            <a:r>
              <a:rPr dirty="0" sz="1050" spc="5">
                <a:latin typeface="楷体"/>
                <a:cs typeface="楷体"/>
              </a:rPr>
              <a:t>顾性</a:t>
            </a:r>
            <a:r>
              <a:rPr dirty="0" sz="1050" spc="-10">
                <a:latin typeface="楷体"/>
                <a:cs typeface="楷体"/>
              </a:rPr>
              <a:t>临</a:t>
            </a:r>
            <a:r>
              <a:rPr dirty="0" sz="1050" spc="5">
                <a:latin typeface="楷体"/>
                <a:cs typeface="楷体"/>
              </a:rPr>
              <a:t>床阶</a:t>
            </a:r>
            <a:endParaRPr sz="1050">
              <a:latin typeface="楷体"/>
              <a:cs typeface="楷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950"/>
              </a:lnSpc>
            </a:pPr>
            <a:fld id="{81D60167-4931-47E6-BA6A-407CBD079E47}" type="slidenum">
              <a:rPr dirty="0"/>
              <a:t>1</a:t>
            </a:fld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67372" y="1527301"/>
          <a:ext cx="6483350" cy="1299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1522"/>
                <a:gridCol w="344920"/>
                <a:gridCol w="436953"/>
                <a:gridCol w="529100"/>
                <a:gridCol w="2000931"/>
                <a:gridCol w="621018"/>
              </a:tblGrid>
              <a:tr h="168247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700" spc="-5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产品名称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31115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9412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700" spc="-5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品牌名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31115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9412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700" spc="-5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企业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31115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9412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73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700" spc="-5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获批时间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31115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9412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700" spc="-5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用途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31115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9412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700" spc="-5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临床总样本数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31115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9412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</a:tr>
              <a:tr h="160445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 spc="-5">
                          <a:latin typeface="楷体"/>
                          <a:cs typeface="楷体"/>
                        </a:rPr>
                        <a:t>Septin9基因甲基化检测试剂盒（PCR荧光探针法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）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-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 spc="-5">
                          <a:latin typeface="楷体"/>
                          <a:cs typeface="楷体"/>
                        </a:rPr>
                        <a:t>博尔诚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 spc="-5">
                          <a:latin typeface="楷体"/>
                          <a:cs typeface="楷体"/>
                        </a:rPr>
                        <a:t>2015年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 spc="-5">
                          <a:latin typeface="楷体"/>
                          <a:cs typeface="楷体"/>
                        </a:rPr>
                        <a:t>结直肠癌辅助诊断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-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0731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 spc="-5">
                          <a:latin typeface="楷体"/>
                          <a:cs typeface="楷体"/>
                        </a:rPr>
                        <a:t>miR-92a检测试剂盒（荧光RT-PCR法）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 spc="-5">
                          <a:latin typeface="楷体"/>
                          <a:cs typeface="楷体"/>
                        </a:rPr>
                        <a:t>睿肠太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 spc="-5">
                          <a:latin typeface="楷体"/>
                          <a:cs typeface="楷体"/>
                        </a:rPr>
                        <a:t>晋百慧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2</a:t>
                      </a:r>
                      <a:r>
                        <a:rPr dirty="0" sz="700" spc="-5">
                          <a:latin typeface="楷体"/>
                          <a:cs typeface="楷体"/>
                        </a:rPr>
                        <a:t>0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1</a:t>
                      </a:r>
                      <a:r>
                        <a:rPr dirty="0" sz="700" spc="-5">
                          <a:latin typeface="楷体"/>
                          <a:cs typeface="楷体"/>
                        </a:rPr>
                        <a:t>8年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3月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 spc="-5">
                          <a:latin typeface="楷体"/>
                          <a:cs typeface="楷体"/>
                        </a:rPr>
                        <a:t>大肠癌辅助诊断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 spc="5">
                          <a:latin typeface="楷体"/>
                          <a:cs typeface="楷体"/>
                        </a:rPr>
                        <a:t>1306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0445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 spc="-5">
                          <a:latin typeface="楷体"/>
                          <a:cs typeface="楷体"/>
                        </a:rPr>
                        <a:t>人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s</a:t>
                      </a:r>
                      <a:r>
                        <a:rPr dirty="0" sz="700" spc="-5">
                          <a:latin typeface="楷体"/>
                          <a:cs typeface="楷体"/>
                        </a:rPr>
                        <a:t>e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p</a:t>
                      </a:r>
                      <a:r>
                        <a:rPr dirty="0" sz="700" spc="-5">
                          <a:latin typeface="楷体"/>
                          <a:cs typeface="楷体"/>
                        </a:rPr>
                        <a:t>t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i</a:t>
                      </a:r>
                      <a:r>
                        <a:rPr dirty="0" sz="700" spc="-5">
                          <a:latin typeface="楷体"/>
                          <a:cs typeface="楷体"/>
                        </a:rPr>
                        <a:t>n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9</a:t>
                      </a:r>
                      <a:r>
                        <a:rPr dirty="0" sz="700" spc="-5">
                          <a:latin typeface="楷体"/>
                          <a:cs typeface="楷体"/>
                        </a:rPr>
                        <a:t>基因甲基化检测试剂盒（荧光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P</a:t>
                      </a:r>
                      <a:r>
                        <a:rPr dirty="0" sz="700" spc="-5">
                          <a:latin typeface="楷体"/>
                          <a:cs typeface="楷体"/>
                        </a:rPr>
                        <a:t>C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R</a:t>
                      </a:r>
                      <a:r>
                        <a:rPr dirty="0" sz="700" spc="-5">
                          <a:latin typeface="楷体"/>
                          <a:cs typeface="楷体"/>
                        </a:rPr>
                        <a:t>法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）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 spc="-5">
                          <a:latin typeface="楷体"/>
                          <a:cs typeface="楷体"/>
                        </a:rPr>
                        <a:t>常久安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 spc="-5">
                          <a:latin typeface="楷体"/>
                          <a:cs typeface="楷体"/>
                        </a:rPr>
                        <a:t>为真生物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2</a:t>
                      </a:r>
                      <a:r>
                        <a:rPr dirty="0" sz="700" spc="-5">
                          <a:latin typeface="楷体"/>
                          <a:cs typeface="楷体"/>
                        </a:rPr>
                        <a:t>0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1</a:t>
                      </a:r>
                      <a:r>
                        <a:rPr dirty="0" sz="700" spc="-5">
                          <a:latin typeface="楷体"/>
                          <a:cs typeface="楷体"/>
                        </a:rPr>
                        <a:t>8年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3月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 spc="-5">
                          <a:latin typeface="楷体"/>
                          <a:cs typeface="楷体"/>
                        </a:rPr>
                        <a:t>结直肠癌辅助诊断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-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0731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 spc="-5">
                          <a:latin typeface="楷体"/>
                          <a:cs typeface="楷体"/>
                        </a:rPr>
                        <a:t>人类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S</a:t>
                      </a:r>
                      <a:r>
                        <a:rPr dirty="0" sz="700" spc="-5">
                          <a:latin typeface="楷体"/>
                          <a:cs typeface="楷体"/>
                        </a:rPr>
                        <a:t>D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C</a:t>
                      </a:r>
                      <a:r>
                        <a:rPr dirty="0" sz="700" spc="-5">
                          <a:latin typeface="楷体"/>
                          <a:cs typeface="楷体"/>
                        </a:rPr>
                        <a:t>2基因甲基化检测试剂盒（荧光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P</a:t>
                      </a:r>
                      <a:r>
                        <a:rPr dirty="0" sz="700" spc="-5">
                          <a:latin typeface="楷体"/>
                          <a:cs typeface="楷体"/>
                        </a:rPr>
                        <a:t>C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R</a:t>
                      </a:r>
                      <a:r>
                        <a:rPr dirty="0" sz="700" spc="-5">
                          <a:latin typeface="楷体"/>
                          <a:cs typeface="楷体"/>
                        </a:rPr>
                        <a:t>法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）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 spc="-5">
                          <a:latin typeface="楷体"/>
                          <a:cs typeface="楷体"/>
                        </a:rPr>
                        <a:t>长安心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 spc="-5">
                          <a:latin typeface="楷体"/>
                          <a:cs typeface="楷体"/>
                        </a:rPr>
                        <a:t>康立明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9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2</a:t>
                      </a:r>
                      <a:r>
                        <a:rPr dirty="0" sz="700" spc="-5">
                          <a:latin typeface="楷体"/>
                          <a:cs typeface="楷体"/>
                        </a:rPr>
                        <a:t>0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1</a:t>
                      </a:r>
                      <a:r>
                        <a:rPr dirty="0" sz="700" spc="-5">
                          <a:latin typeface="楷体"/>
                          <a:cs typeface="楷体"/>
                        </a:rPr>
                        <a:t>8年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1</a:t>
                      </a:r>
                      <a:r>
                        <a:rPr dirty="0" sz="700" spc="-5">
                          <a:latin typeface="楷体"/>
                          <a:cs typeface="楷体"/>
                        </a:rPr>
                        <a:t>1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月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 spc="-5">
                          <a:latin typeface="楷体"/>
                          <a:cs typeface="楷体"/>
                        </a:rPr>
                        <a:t>结直肠癌辅助诊断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 spc="5">
                          <a:latin typeface="楷体"/>
                          <a:cs typeface="楷体"/>
                        </a:rPr>
                        <a:t>1213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0445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 spc="-5">
                          <a:latin typeface="楷体"/>
                          <a:cs typeface="楷体"/>
                        </a:rPr>
                        <a:t>人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S</a:t>
                      </a:r>
                      <a:r>
                        <a:rPr dirty="0" sz="700" spc="-5">
                          <a:latin typeface="楷体"/>
                          <a:cs typeface="楷体"/>
                        </a:rPr>
                        <a:t>e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p</a:t>
                      </a:r>
                      <a:r>
                        <a:rPr dirty="0" sz="700" spc="-5">
                          <a:latin typeface="楷体"/>
                          <a:cs typeface="楷体"/>
                        </a:rPr>
                        <a:t>t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i</a:t>
                      </a:r>
                      <a:r>
                        <a:rPr dirty="0" sz="700" spc="-5">
                          <a:latin typeface="楷体"/>
                          <a:cs typeface="楷体"/>
                        </a:rPr>
                        <a:t>n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9</a:t>
                      </a:r>
                      <a:r>
                        <a:rPr dirty="0" sz="700" spc="-5">
                          <a:latin typeface="楷体"/>
                          <a:cs typeface="楷体"/>
                        </a:rPr>
                        <a:t>基因甲基化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D</a:t>
                      </a:r>
                      <a:r>
                        <a:rPr dirty="0" sz="700" spc="-5">
                          <a:latin typeface="楷体"/>
                          <a:cs typeface="楷体"/>
                        </a:rPr>
                        <a:t>N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A</a:t>
                      </a:r>
                      <a:r>
                        <a:rPr dirty="0" sz="700" spc="-5">
                          <a:latin typeface="楷体"/>
                          <a:cs typeface="楷体"/>
                        </a:rPr>
                        <a:t>检测试剂盒（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P</a:t>
                      </a:r>
                      <a:r>
                        <a:rPr dirty="0" sz="700" spc="-5">
                          <a:latin typeface="楷体"/>
                          <a:cs typeface="楷体"/>
                        </a:rPr>
                        <a:t>C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R</a:t>
                      </a:r>
                      <a:r>
                        <a:rPr dirty="0" sz="700" spc="-5">
                          <a:latin typeface="楷体"/>
                          <a:cs typeface="楷体"/>
                        </a:rPr>
                        <a:t>荧光法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）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-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 spc="-5">
                          <a:latin typeface="楷体"/>
                          <a:cs typeface="楷体"/>
                        </a:rPr>
                        <a:t>透景生命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2</a:t>
                      </a:r>
                      <a:r>
                        <a:rPr dirty="0" sz="700" spc="-5">
                          <a:latin typeface="楷体"/>
                          <a:cs typeface="楷体"/>
                        </a:rPr>
                        <a:t>0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1</a:t>
                      </a:r>
                      <a:r>
                        <a:rPr dirty="0" sz="700" spc="-5">
                          <a:latin typeface="楷体"/>
                          <a:cs typeface="楷体"/>
                        </a:rPr>
                        <a:t>9年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5月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 spc="-5">
                          <a:latin typeface="楷体"/>
                          <a:cs typeface="楷体"/>
                        </a:rPr>
                        <a:t>结直肠癌辅助诊断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-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0731"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 spc="-5">
                          <a:latin typeface="楷体"/>
                          <a:cs typeface="楷体"/>
                        </a:rPr>
                        <a:t>RNF180/Septin9基因甲基化检测试剂盒（PCR荧光探针法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）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 spc="-5">
                          <a:latin typeface="楷体"/>
                          <a:cs typeface="楷体"/>
                        </a:rPr>
                        <a:t>思博卫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 spc="-5">
                          <a:latin typeface="楷体"/>
                          <a:cs typeface="楷体"/>
                        </a:rPr>
                        <a:t>博尔诚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2</a:t>
                      </a:r>
                      <a:r>
                        <a:rPr dirty="0" sz="700" spc="-5">
                          <a:latin typeface="楷体"/>
                          <a:cs typeface="楷体"/>
                        </a:rPr>
                        <a:t>0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2</a:t>
                      </a:r>
                      <a:r>
                        <a:rPr dirty="0" sz="700" spc="-5">
                          <a:latin typeface="楷体"/>
                          <a:cs typeface="楷体"/>
                        </a:rPr>
                        <a:t>0年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4月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 spc="-5">
                          <a:latin typeface="楷体"/>
                          <a:cs typeface="楷体"/>
                        </a:rPr>
                        <a:t>胃癌家族史者或40岁以上胃癌高风险人群检测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 spc="5">
                          <a:latin typeface="楷体"/>
                          <a:cs typeface="楷体"/>
                        </a:rPr>
                        <a:t>1382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0444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 spc="-5">
                          <a:latin typeface="楷体"/>
                          <a:cs typeface="楷体"/>
                        </a:rPr>
                        <a:t>人类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S</a:t>
                      </a:r>
                      <a:r>
                        <a:rPr dirty="0" sz="700" spc="-5">
                          <a:latin typeface="楷体"/>
                          <a:cs typeface="楷体"/>
                        </a:rPr>
                        <a:t>D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C</a:t>
                      </a:r>
                      <a:r>
                        <a:rPr dirty="0" sz="700" spc="-5">
                          <a:latin typeface="楷体"/>
                          <a:cs typeface="楷体"/>
                        </a:rPr>
                        <a:t>2基因甲基化检测试剂盒（荧光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P</a:t>
                      </a:r>
                      <a:r>
                        <a:rPr dirty="0" sz="700" spc="-5">
                          <a:latin typeface="楷体"/>
                          <a:cs typeface="楷体"/>
                        </a:rPr>
                        <a:t>C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R</a:t>
                      </a:r>
                      <a:r>
                        <a:rPr dirty="0" sz="700" spc="-5">
                          <a:latin typeface="楷体"/>
                          <a:cs typeface="楷体"/>
                        </a:rPr>
                        <a:t>法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）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 spc="-5">
                          <a:latin typeface="楷体"/>
                          <a:cs typeface="楷体"/>
                        </a:rPr>
                        <a:t>畅青松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 spc="-5">
                          <a:latin typeface="楷体"/>
                          <a:cs typeface="楷体"/>
                        </a:rPr>
                        <a:t>艾德生物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2</a:t>
                      </a:r>
                      <a:r>
                        <a:rPr dirty="0" sz="700" spc="-5">
                          <a:latin typeface="楷体"/>
                          <a:cs typeface="楷体"/>
                        </a:rPr>
                        <a:t>0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2</a:t>
                      </a:r>
                      <a:r>
                        <a:rPr dirty="0" sz="700" spc="-5">
                          <a:latin typeface="楷体"/>
                          <a:cs typeface="楷体"/>
                        </a:rPr>
                        <a:t>1年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1月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 spc="-5">
                          <a:latin typeface="楷体"/>
                          <a:cs typeface="楷体"/>
                        </a:rPr>
                        <a:t>结直肠癌辅助诊断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-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L w="5744">
                      <a:solidFill>
                        <a:srgbClr val="000000"/>
                      </a:solidFill>
                      <a:prstDash val="solid"/>
                    </a:lnL>
                    <a:lnR w="5744">
                      <a:solidFill>
                        <a:srgbClr val="000000"/>
                      </a:solidFill>
                      <a:prstDash val="solid"/>
                    </a:lnR>
                    <a:lnT w="5709">
                      <a:solidFill>
                        <a:srgbClr val="000000"/>
                      </a:solidFill>
                      <a:prstDash val="solid"/>
                    </a:lnT>
                    <a:lnB w="570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70916" y="3459515"/>
          <a:ext cx="6617334" cy="17741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665"/>
                <a:gridCol w="660153"/>
                <a:gridCol w="876019"/>
                <a:gridCol w="1237867"/>
                <a:gridCol w="1879377"/>
                <a:gridCol w="1396659"/>
                <a:gridCol w="284684"/>
              </a:tblGrid>
              <a:tr h="185502">
                <a:tc rowSpan="7">
                  <a:txBody>
                    <a:bodyPr/>
                    <a:lstStyle/>
                    <a:p>
                      <a:pPr/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0">
                    <a:lnR w="6341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800" spc="-5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获批时间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33020">
                    <a:lnL w="6341">
                      <a:solidFill>
                        <a:srgbClr val="000000"/>
                      </a:solidFill>
                      <a:prstDash val="solid"/>
                    </a:lnL>
                    <a:lnR w="6341">
                      <a:solidFill>
                        <a:srgbClr val="000000"/>
                      </a:solidFill>
                      <a:prstDash val="solid"/>
                    </a:lnR>
                    <a:lnT w="6329">
                      <a:solidFill>
                        <a:srgbClr val="000000"/>
                      </a:solidFill>
                      <a:prstDash val="solid"/>
                    </a:lnT>
                    <a:lnB w="6329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800" spc="-5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公司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33020">
                    <a:lnL w="6341">
                      <a:solidFill>
                        <a:srgbClr val="000000"/>
                      </a:solidFill>
                      <a:prstDash val="solid"/>
                    </a:lnL>
                    <a:lnR w="6341">
                      <a:solidFill>
                        <a:srgbClr val="000000"/>
                      </a:solidFill>
                      <a:prstDash val="solid"/>
                    </a:lnR>
                    <a:lnT w="6329">
                      <a:solidFill>
                        <a:srgbClr val="000000"/>
                      </a:solidFill>
                      <a:prstDash val="solid"/>
                    </a:lnT>
                    <a:lnB w="6329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800" spc="-5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产品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33020">
                    <a:lnL w="6341">
                      <a:solidFill>
                        <a:srgbClr val="000000"/>
                      </a:solidFill>
                      <a:prstDash val="solid"/>
                    </a:lnL>
                    <a:lnR w="6341">
                      <a:solidFill>
                        <a:srgbClr val="000000"/>
                      </a:solidFill>
                      <a:prstDash val="solid"/>
                    </a:lnR>
                    <a:lnT w="6329">
                      <a:solidFill>
                        <a:srgbClr val="000000"/>
                      </a:solidFill>
                      <a:prstDash val="solid"/>
                    </a:lnT>
                    <a:lnB w="6329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800" spc="-5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用途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33020">
                    <a:lnL w="6341">
                      <a:solidFill>
                        <a:srgbClr val="000000"/>
                      </a:solidFill>
                      <a:prstDash val="solid"/>
                    </a:lnL>
                    <a:lnR w="6341">
                      <a:solidFill>
                        <a:srgbClr val="000000"/>
                      </a:solidFill>
                      <a:prstDash val="solid"/>
                    </a:lnR>
                    <a:lnT w="6329">
                      <a:solidFill>
                        <a:srgbClr val="000000"/>
                      </a:solidFill>
                      <a:prstDash val="solid"/>
                    </a:lnT>
                    <a:lnB w="6329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800" spc="-5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检测内容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33020">
                    <a:lnL w="6341">
                      <a:solidFill>
                        <a:srgbClr val="000000"/>
                      </a:solidFill>
                      <a:prstDash val="solid"/>
                    </a:lnL>
                    <a:lnR w="6341">
                      <a:solidFill>
                        <a:srgbClr val="000000"/>
                      </a:solidFill>
                      <a:prstDash val="solid"/>
                    </a:lnR>
                    <a:lnT w="6329">
                      <a:solidFill>
                        <a:srgbClr val="000000"/>
                      </a:solidFill>
                      <a:prstDash val="solid"/>
                    </a:lnT>
                    <a:lnB w="6329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 rowSpan="7">
                  <a:txBody>
                    <a:bodyPr/>
                    <a:lstStyle/>
                    <a:p>
                      <a:pPr/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0">
                    <a:lnL w="6341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C00000"/>
                      </a:solidFill>
                      <a:prstDash val="solid"/>
                    </a:lnT>
                  </a:tcPr>
                </a:tc>
              </a:tr>
              <a:tr h="24141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41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2007年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57150">
                    <a:lnL w="6341">
                      <a:solidFill>
                        <a:srgbClr val="000000"/>
                      </a:solidFill>
                      <a:prstDash val="solid"/>
                    </a:lnL>
                    <a:lnR w="6341">
                      <a:solidFill>
                        <a:srgbClr val="000000"/>
                      </a:solidFill>
                      <a:prstDash val="solid"/>
                    </a:lnR>
                    <a:lnT w="6329">
                      <a:solidFill>
                        <a:srgbClr val="000000"/>
                      </a:solidFill>
                      <a:prstDash val="solid"/>
                    </a:lnT>
                    <a:lnB w="632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强生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57150">
                    <a:lnL w="6341">
                      <a:solidFill>
                        <a:srgbClr val="000000"/>
                      </a:solidFill>
                      <a:prstDash val="solid"/>
                    </a:lnL>
                    <a:lnR w="6341">
                      <a:solidFill>
                        <a:srgbClr val="000000"/>
                      </a:solidFill>
                      <a:prstDash val="solid"/>
                    </a:lnR>
                    <a:lnT w="6329">
                      <a:solidFill>
                        <a:srgbClr val="000000"/>
                      </a:solidFill>
                      <a:prstDash val="solid"/>
                    </a:lnT>
                    <a:lnB w="632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CellSearch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57150">
                    <a:lnL w="6341">
                      <a:solidFill>
                        <a:srgbClr val="000000"/>
                      </a:solidFill>
                      <a:prstDash val="solid"/>
                    </a:lnL>
                    <a:lnR w="6341">
                      <a:solidFill>
                        <a:srgbClr val="000000"/>
                      </a:solidFill>
                      <a:prstDash val="solid"/>
                    </a:lnR>
                    <a:lnT w="6329">
                      <a:solidFill>
                        <a:srgbClr val="000000"/>
                      </a:solidFill>
                      <a:prstDash val="solid"/>
                    </a:lnT>
                    <a:lnB w="632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0" marR="19685" indent="-711200">
                        <a:lnSpc>
                          <a:spcPct val="100000"/>
                        </a:lnSpc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转移性乳腺癌、结直肠癌、前列腺癌等的 辅助诊断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0">
                    <a:lnL w="6341">
                      <a:solidFill>
                        <a:srgbClr val="000000"/>
                      </a:solidFill>
                      <a:prstDash val="solid"/>
                    </a:lnL>
                    <a:lnR w="6341">
                      <a:solidFill>
                        <a:srgbClr val="000000"/>
                      </a:solidFill>
                      <a:prstDash val="solid"/>
                    </a:lnR>
                    <a:lnT w="6329">
                      <a:solidFill>
                        <a:srgbClr val="000000"/>
                      </a:solidFill>
                      <a:prstDash val="solid"/>
                    </a:lnT>
                    <a:lnB w="632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外周血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C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T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C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细胞数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量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57150">
                    <a:lnL w="6341">
                      <a:solidFill>
                        <a:srgbClr val="000000"/>
                      </a:solidFill>
                      <a:prstDash val="solid"/>
                    </a:lnL>
                    <a:lnR w="6341">
                      <a:solidFill>
                        <a:srgbClr val="000000"/>
                      </a:solidFill>
                      <a:prstDash val="solid"/>
                    </a:lnR>
                    <a:lnT w="6329">
                      <a:solidFill>
                        <a:srgbClr val="000000"/>
                      </a:solidFill>
                      <a:prstDash val="solid"/>
                    </a:lnT>
                    <a:lnB w="6329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41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C00000"/>
                      </a:solidFill>
                      <a:prstDash val="solid"/>
                    </a:lnT>
                  </a:tcPr>
                </a:tc>
              </a:tr>
              <a:tr h="24148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41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9461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800">
                          <a:latin typeface="楷体"/>
                          <a:cs typeface="楷体"/>
                        </a:rPr>
                        <a:t>2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0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1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6年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5月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57150">
                    <a:lnL w="6341">
                      <a:solidFill>
                        <a:srgbClr val="000000"/>
                      </a:solidFill>
                      <a:prstDash val="solid"/>
                    </a:lnL>
                    <a:lnR w="6341">
                      <a:solidFill>
                        <a:srgbClr val="000000"/>
                      </a:solidFill>
                      <a:prstDash val="solid"/>
                    </a:lnR>
                    <a:lnT w="6329">
                      <a:solidFill>
                        <a:srgbClr val="000000"/>
                      </a:solidFill>
                      <a:prstDash val="solid"/>
                    </a:lnT>
                    <a:lnB w="632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Epigenomics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57150">
                    <a:lnL w="6341">
                      <a:solidFill>
                        <a:srgbClr val="000000"/>
                      </a:solidFill>
                      <a:prstDash val="solid"/>
                    </a:lnL>
                    <a:lnR w="6341">
                      <a:solidFill>
                        <a:srgbClr val="000000"/>
                      </a:solidFill>
                      <a:prstDash val="solid"/>
                    </a:lnR>
                    <a:lnT w="6329">
                      <a:solidFill>
                        <a:srgbClr val="000000"/>
                      </a:solidFill>
                      <a:prstDash val="solid"/>
                    </a:lnT>
                    <a:lnB w="632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Epi</a:t>
                      </a:r>
                      <a:r>
                        <a:rPr dirty="0" sz="800" spc="-95">
                          <a:latin typeface="楷体"/>
                          <a:cs typeface="楷体"/>
                        </a:rPr>
                        <a:t> 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Procolon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57150">
                    <a:lnL w="6341">
                      <a:solidFill>
                        <a:srgbClr val="000000"/>
                      </a:solidFill>
                      <a:prstDash val="solid"/>
                    </a:lnL>
                    <a:lnR w="6341">
                      <a:solidFill>
                        <a:srgbClr val="000000"/>
                      </a:solidFill>
                      <a:prstDash val="solid"/>
                    </a:lnR>
                    <a:lnT w="6329">
                      <a:solidFill>
                        <a:srgbClr val="000000"/>
                      </a:solidFill>
                      <a:prstDash val="solid"/>
                    </a:lnT>
                    <a:lnB w="632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44450" indent="-25400">
                        <a:lnSpc>
                          <a:spcPts val="950"/>
                        </a:lnSpc>
                        <a:spcBef>
                          <a:spcPts val="40"/>
                        </a:spcBef>
                      </a:pPr>
                      <a:r>
                        <a:rPr dirty="0" sz="800">
                          <a:latin typeface="楷体"/>
                          <a:cs typeface="楷体"/>
                        </a:rPr>
                        <a:t>5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0岁以上不适用于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F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I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T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、结直肠镜等结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直 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肠癌推荐筛查方式的一般风险人群筛查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5080">
                    <a:lnL w="6341">
                      <a:solidFill>
                        <a:srgbClr val="000000"/>
                      </a:solidFill>
                      <a:prstDash val="solid"/>
                    </a:lnL>
                    <a:lnR w="6341">
                      <a:solidFill>
                        <a:srgbClr val="000000"/>
                      </a:solidFill>
                      <a:prstDash val="solid"/>
                    </a:lnR>
                    <a:lnT w="6329">
                      <a:solidFill>
                        <a:srgbClr val="000000"/>
                      </a:solidFill>
                      <a:prstDash val="solid"/>
                    </a:lnT>
                    <a:lnB w="632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115" marR="56515" indent="-482600">
                        <a:lnSpc>
                          <a:spcPts val="950"/>
                        </a:lnSpc>
                        <a:spcBef>
                          <a:spcPts val="4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外周血中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S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e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p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t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i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n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9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基因的甲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基 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化水平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5080">
                    <a:lnL w="6341">
                      <a:solidFill>
                        <a:srgbClr val="000000"/>
                      </a:solidFill>
                      <a:prstDash val="solid"/>
                    </a:lnL>
                    <a:lnR w="6341">
                      <a:solidFill>
                        <a:srgbClr val="000000"/>
                      </a:solidFill>
                      <a:prstDash val="solid"/>
                    </a:lnR>
                    <a:lnT w="6329">
                      <a:solidFill>
                        <a:srgbClr val="000000"/>
                      </a:solidFill>
                      <a:prstDash val="solid"/>
                    </a:lnT>
                    <a:lnB w="6329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41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C00000"/>
                      </a:solidFill>
                      <a:prstDash val="solid"/>
                    </a:lnT>
                  </a:tcPr>
                </a:tc>
              </a:tr>
              <a:tr h="24116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41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9461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800">
                          <a:latin typeface="楷体"/>
                          <a:cs typeface="楷体"/>
                        </a:rPr>
                        <a:t>2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0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1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6年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9月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56515">
                    <a:lnL w="6341">
                      <a:solidFill>
                        <a:srgbClr val="000000"/>
                      </a:solidFill>
                      <a:prstDash val="solid"/>
                    </a:lnL>
                    <a:lnR w="6341">
                      <a:solidFill>
                        <a:srgbClr val="000000"/>
                      </a:solidFill>
                      <a:prstDash val="solid"/>
                    </a:lnR>
                    <a:lnT w="6329">
                      <a:solidFill>
                        <a:srgbClr val="000000"/>
                      </a:solidFill>
                      <a:prstDash val="solid"/>
                    </a:lnT>
                    <a:lnB w="632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罗氏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56515">
                    <a:lnL w="6341">
                      <a:solidFill>
                        <a:srgbClr val="000000"/>
                      </a:solidFill>
                      <a:prstDash val="solid"/>
                    </a:lnL>
                    <a:lnR w="6341">
                      <a:solidFill>
                        <a:srgbClr val="000000"/>
                      </a:solidFill>
                      <a:prstDash val="solid"/>
                    </a:lnR>
                    <a:lnT w="6329">
                      <a:solidFill>
                        <a:srgbClr val="000000"/>
                      </a:solidFill>
                      <a:prstDash val="solid"/>
                    </a:lnT>
                    <a:lnB w="632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0" marR="126364" indent="-304800">
                        <a:lnSpc>
                          <a:spcPts val="950"/>
                        </a:lnSpc>
                        <a:spcBef>
                          <a:spcPts val="4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Cobas EGFR</a:t>
                      </a:r>
                      <a:r>
                        <a:rPr dirty="0" sz="800" spc="-80">
                          <a:latin typeface="楷体"/>
                          <a:cs typeface="楷体"/>
                        </a:rPr>
                        <a:t> 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Mutation  Test</a:t>
                      </a:r>
                      <a:r>
                        <a:rPr dirty="0" sz="800" spc="-100">
                          <a:latin typeface="楷体"/>
                          <a:cs typeface="楷体"/>
                        </a:rPr>
                        <a:t> 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V2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5080">
                    <a:lnL w="6341">
                      <a:solidFill>
                        <a:srgbClr val="000000"/>
                      </a:solidFill>
                      <a:prstDash val="solid"/>
                    </a:lnL>
                    <a:lnR w="6341">
                      <a:solidFill>
                        <a:srgbClr val="000000"/>
                      </a:solidFill>
                      <a:prstDash val="solid"/>
                    </a:lnR>
                    <a:lnT w="6329">
                      <a:solidFill>
                        <a:srgbClr val="000000"/>
                      </a:solidFill>
                      <a:prstDash val="solid"/>
                    </a:lnT>
                    <a:lnB w="632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015" marR="19685" indent="-863600">
                        <a:lnSpc>
                          <a:spcPts val="950"/>
                        </a:lnSpc>
                        <a:spcBef>
                          <a:spcPts val="4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用于厄洛替尼治疗非小细胞肺癌的伴随诊 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断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5080">
                    <a:lnL w="6341">
                      <a:solidFill>
                        <a:srgbClr val="000000"/>
                      </a:solidFill>
                      <a:prstDash val="solid"/>
                    </a:lnL>
                    <a:lnR w="6341">
                      <a:solidFill>
                        <a:srgbClr val="000000"/>
                      </a:solidFill>
                      <a:prstDash val="solid"/>
                    </a:lnR>
                    <a:lnT w="6329">
                      <a:solidFill>
                        <a:srgbClr val="000000"/>
                      </a:solidFill>
                      <a:prstDash val="solid"/>
                    </a:lnT>
                    <a:lnB w="632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 marR="31115" indent="-50800">
                        <a:lnSpc>
                          <a:spcPts val="950"/>
                        </a:lnSpc>
                        <a:spcBef>
                          <a:spcPts val="4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血液样本中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E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G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F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R基因外显子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19 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删除或外显子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2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1的置换突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变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5080">
                    <a:lnL w="6341">
                      <a:solidFill>
                        <a:srgbClr val="000000"/>
                      </a:solidFill>
                      <a:prstDash val="solid"/>
                    </a:lnL>
                    <a:lnR w="6341">
                      <a:solidFill>
                        <a:srgbClr val="000000"/>
                      </a:solidFill>
                      <a:prstDash val="solid"/>
                    </a:lnR>
                    <a:lnT w="6329">
                      <a:solidFill>
                        <a:srgbClr val="000000"/>
                      </a:solidFill>
                      <a:prstDash val="solid"/>
                    </a:lnT>
                    <a:lnB w="6329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41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C00000"/>
                      </a:solidFill>
                      <a:prstDash val="solid"/>
                    </a:lnT>
                  </a:tcPr>
                </a:tc>
              </a:tr>
              <a:tr h="24148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41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9461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800">
                          <a:latin typeface="楷体"/>
                          <a:cs typeface="楷体"/>
                        </a:rPr>
                        <a:t>2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0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2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0年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8月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57150">
                    <a:lnL w="6341">
                      <a:solidFill>
                        <a:srgbClr val="000000"/>
                      </a:solidFill>
                      <a:prstDash val="solid"/>
                    </a:lnL>
                    <a:lnR w="6341">
                      <a:solidFill>
                        <a:srgbClr val="000000"/>
                      </a:solidFill>
                      <a:prstDash val="solid"/>
                    </a:lnR>
                    <a:lnT w="6329">
                      <a:solidFill>
                        <a:srgbClr val="000000"/>
                      </a:solidFill>
                      <a:prstDash val="solid"/>
                    </a:lnT>
                    <a:lnB w="632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Guardant</a:t>
                      </a:r>
                      <a:r>
                        <a:rPr dirty="0" sz="800" spc="-90">
                          <a:latin typeface="楷体"/>
                          <a:cs typeface="楷体"/>
                        </a:rPr>
                        <a:t> 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Health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57150">
                    <a:lnL w="6341">
                      <a:solidFill>
                        <a:srgbClr val="000000"/>
                      </a:solidFill>
                      <a:prstDash val="solid"/>
                    </a:lnL>
                    <a:lnR w="6341">
                      <a:solidFill>
                        <a:srgbClr val="000000"/>
                      </a:solidFill>
                      <a:prstDash val="solid"/>
                    </a:lnR>
                    <a:lnT w="6329">
                      <a:solidFill>
                        <a:srgbClr val="000000"/>
                      </a:solidFill>
                      <a:prstDash val="solid"/>
                    </a:lnT>
                    <a:lnB w="632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Guardant360</a:t>
                      </a:r>
                      <a:r>
                        <a:rPr dirty="0" sz="800" spc="-90">
                          <a:latin typeface="楷体"/>
                          <a:cs typeface="楷体"/>
                        </a:rPr>
                        <a:t> 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CDx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57150">
                    <a:lnL w="6341">
                      <a:solidFill>
                        <a:srgbClr val="000000"/>
                      </a:solidFill>
                      <a:prstDash val="solid"/>
                    </a:lnL>
                    <a:lnR w="6341">
                      <a:solidFill>
                        <a:srgbClr val="000000"/>
                      </a:solidFill>
                      <a:prstDash val="solid"/>
                    </a:lnR>
                    <a:lnT w="6329">
                      <a:solidFill>
                        <a:srgbClr val="000000"/>
                      </a:solidFill>
                      <a:prstDash val="solid"/>
                    </a:lnT>
                    <a:lnB w="632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015" marR="19685" indent="-863600">
                        <a:lnSpc>
                          <a:spcPts val="950"/>
                        </a:lnSpc>
                        <a:spcBef>
                          <a:spcPts val="4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用于奥希替尼治疗非小细胞肺癌的伴随诊 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断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5080">
                    <a:lnL w="6341">
                      <a:solidFill>
                        <a:srgbClr val="000000"/>
                      </a:solidFill>
                      <a:prstDash val="solid"/>
                    </a:lnL>
                    <a:lnR w="6341">
                      <a:solidFill>
                        <a:srgbClr val="000000"/>
                      </a:solidFill>
                      <a:prstDash val="solid"/>
                    </a:lnR>
                    <a:lnT w="6329">
                      <a:solidFill>
                        <a:srgbClr val="000000"/>
                      </a:solidFill>
                      <a:prstDash val="solid"/>
                    </a:lnT>
                    <a:lnB w="632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955"/>
                        </a:lnSpc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血液样本中表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E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G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F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R基因突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变</a:t>
                      </a:r>
                      <a:endParaRPr sz="800">
                        <a:latin typeface="楷体"/>
                        <a:cs typeface="楷体"/>
                      </a:endParaRPr>
                    </a:p>
                    <a:p>
                      <a:pPr marL="31115">
                        <a:lnSpc>
                          <a:spcPts val="955"/>
                        </a:lnSpc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（可评估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5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5种癌症相关基因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）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0">
                    <a:lnL w="6341">
                      <a:solidFill>
                        <a:srgbClr val="000000"/>
                      </a:solidFill>
                      <a:prstDash val="solid"/>
                    </a:lnL>
                    <a:lnR w="6341">
                      <a:solidFill>
                        <a:srgbClr val="000000"/>
                      </a:solidFill>
                      <a:prstDash val="solid"/>
                    </a:lnR>
                    <a:lnT w="6329">
                      <a:solidFill>
                        <a:srgbClr val="000000"/>
                      </a:solidFill>
                      <a:prstDash val="solid"/>
                    </a:lnT>
                    <a:lnB w="6329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41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C00000"/>
                      </a:solidFill>
                      <a:prstDash val="solid"/>
                    </a:lnT>
                  </a:tcPr>
                </a:tc>
              </a:tr>
              <a:tr h="37472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41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>
                          <a:latin typeface="楷体"/>
                          <a:cs typeface="楷体"/>
                        </a:rPr>
                        <a:t>2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0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2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0年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1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0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月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540">
                    <a:lnL w="6341">
                      <a:solidFill>
                        <a:srgbClr val="000000"/>
                      </a:solidFill>
                      <a:prstDash val="solid"/>
                    </a:lnL>
                    <a:lnR w="6341">
                      <a:solidFill>
                        <a:srgbClr val="000000"/>
                      </a:solidFill>
                      <a:prstDash val="solid"/>
                    </a:lnR>
                    <a:lnT w="6329">
                      <a:solidFill>
                        <a:srgbClr val="000000"/>
                      </a:solidFill>
                      <a:prstDash val="solid"/>
                    </a:lnT>
                    <a:lnB w="632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罗氏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540">
                    <a:lnL w="6341">
                      <a:solidFill>
                        <a:srgbClr val="000000"/>
                      </a:solidFill>
                      <a:prstDash val="solid"/>
                    </a:lnL>
                    <a:lnR w="6341">
                      <a:solidFill>
                        <a:srgbClr val="000000"/>
                      </a:solidFill>
                      <a:prstDash val="solid"/>
                    </a:lnR>
                    <a:lnT w="6329">
                      <a:solidFill>
                        <a:srgbClr val="000000"/>
                      </a:solidFill>
                      <a:prstDash val="solid"/>
                    </a:lnT>
                    <a:lnB w="632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0" marR="100965" indent="-431800">
                        <a:lnSpc>
                          <a:spcPts val="950"/>
                        </a:lnSpc>
                        <a:spcBef>
                          <a:spcPts val="54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FoundationOne</a:t>
                      </a:r>
                      <a:r>
                        <a:rPr dirty="0" sz="800" spc="-75">
                          <a:latin typeface="楷体"/>
                          <a:cs typeface="楷体"/>
                        </a:rPr>
                        <a:t> 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Liquid  CDx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68580">
                    <a:lnL w="6341">
                      <a:solidFill>
                        <a:srgbClr val="000000"/>
                      </a:solidFill>
                      <a:prstDash val="solid"/>
                    </a:lnL>
                    <a:lnR w="6341">
                      <a:solidFill>
                        <a:srgbClr val="000000"/>
                      </a:solidFill>
                      <a:prstDash val="solid"/>
                    </a:lnR>
                    <a:lnT w="6329">
                      <a:solidFill>
                        <a:srgbClr val="000000"/>
                      </a:solidFill>
                      <a:prstDash val="solid"/>
                    </a:lnT>
                    <a:lnB w="632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0" marR="19685" indent="-610235">
                        <a:lnSpc>
                          <a:spcPts val="950"/>
                        </a:lnSpc>
                        <a:spcBef>
                          <a:spcPts val="54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乳腺癌、卵巢癌、非小细胞肺癌、前列腺 癌的伴随诊断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68580">
                    <a:lnL w="6341">
                      <a:solidFill>
                        <a:srgbClr val="000000"/>
                      </a:solidFill>
                      <a:prstDash val="solid"/>
                    </a:lnL>
                    <a:lnR w="6341">
                      <a:solidFill>
                        <a:srgbClr val="000000"/>
                      </a:solidFill>
                      <a:prstDash val="solid"/>
                    </a:lnR>
                    <a:lnT w="6329">
                      <a:solidFill>
                        <a:srgbClr val="000000"/>
                      </a:solidFill>
                      <a:prstDash val="solid"/>
                    </a:lnT>
                    <a:lnB w="632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955"/>
                        </a:lnSpc>
                      </a:pPr>
                      <a:r>
                        <a:rPr dirty="0" sz="800">
                          <a:latin typeface="楷体"/>
                          <a:cs typeface="楷体"/>
                        </a:rPr>
                        <a:t>E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G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F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R、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A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T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M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、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B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R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C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A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1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或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B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R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C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A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2、</a:t>
                      </a:r>
                      <a:endParaRPr sz="800">
                        <a:latin typeface="楷体"/>
                        <a:cs typeface="楷体"/>
                      </a:endParaRPr>
                    </a:p>
                    <a:p>
                      <a:pPr marL="234315" marR="56515" indent="-178435">
                        <a:lnSpc>
                          <a:spcPts val="950"/>
                        </a:lnSpc>
                        <a:spcBef>
                          <a:spcPts val="35"/>
                        </a:spcBef>
                      </a:pPr>
                      <a:r>
                        <a:rPr dirty="0" sz="800">
                          <a:latin typeface="楷体"/>
                          <a:cs typeface="楷体"/>
                        </a:rPr>
                        <a:t>P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I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K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3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C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A基因突变（可评估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3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0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0 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多种癌症相关基因）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0">
                    <a:lnL w="6341">
                      <a:solidFill>
                        <a:srgbClr val="000000"/>
                      </a:solidFill>
                      <a:prstDash val="solid"/>
                    </a:lnL>
                    <a:lnR w="6341">
                      <a:solidFill>
                        <a:srgbClr val="000000"/>
                      </a:solidFill>
                      <a:prstDash val="solid"/>
                    </a:lnR>
                    <a:lnT w="6329">
                      <a:solidFill>
                        <a:srgbClr val="000000"/>
                      </a:solidFill>
                      <a:prstDash val="solid"/>
                    </a:lnT>
                    <a:lnB w="6329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41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C00000"/>
                      </a:solidFill>
                      <a:prstDash val="solid"/>
                    </a:lnT>
                  </a:tcPr>
                </a:tc>
              </a:tr>
              <a:tr h="24148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41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415" marR="17780" indent="24765">
                        <a:lnSpc>
                          <a:spcPts val="950"/>
                        </a:lnSpc>
                        <a:spcBef>
                          <a:spcPts val="4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2021年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2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月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推 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出，尚未获批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5080">
                    <a:lnL w="6341">
                      <a:solidFill>
                        <a:srgbClr val="000000"/>
                      </a:solidFill>
                      <a:prstDash val="solid"/>
                    </a:lnL>
                    <a:lnR w="6341">
                      <a:solidFill>
                        <a:srgbClr val="000000"/>
                      </a:solidFill>
                      <a:prstDash val="solid"/>
                    </a:lnR>
                    <a:lnT w="6329">
                      <a:solidFill>
                        <a:srgbClr val="000000"/>
                      </a:solidFill>
                      <a:prstDash val="solid"/>
                    </a:lnT>
                    <a:lnB w="632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Guardant</a:t>
                      </a:r>
                      <a:r>
                        <a:rPr dirty="0" sz="800" spc="-90">
                          <a:latin typeface="楷体"/>
                          <a:cs typeface="楷体"/>
                        </a:rPr>
                        <a:t> 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Health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57150">
                    <a:lnL w="6341">
                      <a:solidFill>
                        <a:srgbClr val="000000"/>
                      </a:solidFill>
                      <a:prstDash val="solid"/>
                    </a:lnL>
                    <a:lnR w="6341">
                      <a:solidFill>
                        <a:srgbClr val="000000"/>
                      </a:solidFill>
                      <a:prstDash val="solid"/>
                    </a:lnR>
                    <a:lnT w="6329">
                      <a:solidFill>
                        <a:srgbClr val="000000"/>
                      </a:solidFill>
                      <a:prstDash val="solid"/>
                    </a:lnT>
                    <a:lnB w="632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Guardant</a:t>
                      </a:r>
                      <a:r>
                        <a:rPr dirty="0" sz="800" spc="-90">
                          <a:latin typeface="楷体"/>
                          <a:cs typeface="楷体"/>
                        </a:rPr>
                        <a:t> </a:t>
                      </a:r>
                      <a:r>
                        <a:rPr dirty="0" sz="800" spc="-5">
                          <a:latin typeface="楷体"/>
                          <a:cs typeface="楷体"/>
                        </a:rPr>
                        <a:t>Reveal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57150">
                    <a:lnL w="6341">
                      <a:solidFill>
                        <a:srgbClr val="000000"/>
                      </a:solidFill>
                      <a:prstDash val="solid"/>
                    </a:lnL>
                    <a:lnR w="6341">
                      <a:solidFill>
                        <a:srgbClr val="000000"/>
                      </a:solidFill>
                      <a:prstDash val="solid"/>
                    </a:lnR>
                    <a:lnT w="6329">
                      <a:solidFill>
                        <a:srgbClr val="000000"/>
                      </a:solidFill>
                      <a:prstDash val="solid"/>
                    </a:lnT>
                    <a:lnB w="632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早期结直肠癌患者的MRD检测和复发监测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57150">
                    <a:lnL w="6341">
                      <a:solidFill>
                        <a:srgbClr val="000000"/>
                      </a:solidFill>
                      <a:prstDash val="solid"/>
                    </a:lnL>
                    <a:lnR w="6341">
                      <a:solidFill>
                        <a:srgbClr val="000000"/>
                      </a:solidFill>
                      <a:prstDash val="solid"/>
                    </a:lnR>
                    <a:lnT w="6329">
                      <a:solidFill>
                        <a:srgbClr val="000000"/>
                      </a:solidFill>
                      <a:prstDash val="solid"/>
                    </a:lnT>
                    <a:lnB w="632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800" spc="-5">
                          <a:latin typeface="楷体"/>
                          <a:cs typeface="楷体"/>
                        </a:rPr>
                        <a:t>基因组改变以及甲基化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57150">
                    <a:lnL w="6341">
                      <a:solidFill>
                        <a:srgbClr val="000000"/>
                      </a:solidFill>
                      <a:prstDash val="solid"/>
                    </a:lnL>
                    <a:lnR w="6341">
                      <a:solidFill>
                        <a:srgbClr val="000000"/>
                      </a:solidFill>
                      <a:prstDash val="solid"/>
                    </a:lnR>
                    <a:lnT w="6329">
                      <a:solidFill>
                        <a:srgbClr val="000000"/>
                      </a:solidFill>
                      <a:prstDash val="solid"/>
                    </a:lnT>
                    <a:lnB w="6329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41">
                      <a:solidFill>
                        <a:srgbClr val="000000"/>
                      </a:solidFill>
                      <a:prstDash val="solid"/>
                    </a:lnL>
                    <a:lnT w="3048">
                      <a:solidFill>
                        <a:srgbClr val="C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319" y="928877"/>
            <a:ext cx="3833495" cy="3911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50770">
              <a:lnSpc>
                <a:spcPct val="100000"/>
              </a:lnSpc>
            </a:pPr>
            <a:r>
              <a:rPr dirty="0" sz="1050" spc="5">
                <a:latin typeface="楷体"/>
                <a:cs typeface="楷体"/>
              </a:rPr>
              <a:t>段，</a:t>
            </a:r>
            <a:r>
              <a:rPr dirty="0" sz="1050" spc="-10">
                <a:latin typeface="楷体"/>
                <a:cs typeface="楷体"/>
              </a:rPr>
              <a:t>后</a:t>
            </a:r>
            <a:r>
              <a:rPr dirty="0" sz="1050" spc="5">
                <a:latin typeface="楷体"/>
                <a:cs typeface="楷体"/>
              </a:rPr>
              <a:t>续</a:t>
            </a:r>
            <a:r>
              <a:rPr dirty="0" sz="1050" spc="-10">
                <a:latin typeface="楷体"/>
                <a:cs typeface="楷体"/>
              </a:rPr>
              <a:t>进</a:t>
            </a:r>
            <a:r>
              <a:rPr dirty="0" sz="1050" spc="5">
                <a:latin typeface="楷体"/>
                <a:cs typeface="楷体"/>
              </a:rPr>
              <a:t>展</a:t>
            </a:r>
            <a:r>
              <a:rPr dirty="0" sz="1050" spc="-10">
                <a:latin typeface="楷体"/>
                <a:cs typeface="楷体"/>
              </a:rPr>
              <a:t>值</a:t>
            </a:r>
            <a:r>
              <a:rPr dirty="0" sz="1050" spc="5">
                <a:latin typeface="楷体"/>
                <a:cs typeface="楷体"/>
              </a:rPr>
              <a:t>得</a:t>
            </a:r>
            <a:r>
              <a:rPr dirty="0" sz="1050" spc="-10">
                <a:latin typeface="楷体"/>
                <a:cs typeface="楷体"/>
              </a:rPr>
              <a:t>期</a:t>
            </a:r>
            <a:r>
              <a:rPr dirty="0" sz="1050" spc="5">
                <a:latin typeface="楷体"/>
                <a:cs typeface="楷体"/>
              </a:rPr>
              <a:t>待。</a:t>
            </a:r>
            <a:endParaRPr sz="105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100" spc="-45" b="1">
                <a:solidFill>
                  <a:srgbClr val="C00000"/>
                </a:solidFill>
                <a:latin typeface="Microsoft JhengHei"/>
                <a:cs typeface="Microsoft JhengHei"/>
              </a:rPr>
              <a:t>图表</a:t>
            </a:r>
            <a:r>
              <a:rPr dirty="0" sz="1100" spc="-95" b="1">
                <a:solidFill>
                  <a:srgbClr val="C00000"/>
                </a:solidFill>
                <a:latin typeface="Microsoft JhengHei"/>
                <a:cs typeface="Microsoft JhengHei"/>
              </a:rPr>
              <a:t> </a:t>
            </a:r>
            <a:r>
              <a:rPr dirty="0" sz="1050" spc="-20" b="1" i="1">
                <a:solidFill>
                  <a:srgbClr val="C00000"/>
                </a:solidFill>
                <a:latin typeface="Arial"/>
                <a:cs typeface="Arial"/>
              </a:rPr>
              <a:t>21</a:t>
            </a:r>
            <a:r>
              <a:rPr dirty="0" sz="1100" spc="-20" b="1">
                <a:solidFill>
                  <a:srgbClr val="C00000"/>
                </a:solidFill>
                <a:latin typeface="Microsoft JhengHei"/>
                <a:cs typeface="Microsoft JhengHei"/>
              </a:rPr>
              <a:t>：</a:t>
            </a:r>
            <a:r>
              <a:rPr dirty="0" sz="1100" spc="-45" b="1">
                <a:solidFill>
                  <a:srgbClr val="C00000"/>
                </a:solidFill>
                <a:latin typeface="Microsoft JhengHei"/>
                <a:cs typeface="Microsoft JhengHei"/>
              </a:rPr>
              <a:t>部</a:t>
            </a:r>
            <a:r>
              <a:rPr dirty="0" sz="1100" spc="-50" b="1">
                <a:solidFill>
                  <a:srgbClr val="C00000"/>
                </a:solidFill>
                <a:latin typeface="Microsoft JhengHei"/>
                <a:cs typeface="Microsoft JhengHei"/>
              </a:rPr>
              <a:t>分</a:t>
            </a:r>
            <a:r>
              <a:rPr dirty="0" sz="1100" spc="-45" b="1">
                <a:solidFill>
                  <a:srgbClr val="C00000"/>
                </a:solidFill>
                <a:latin typeface="Microsoft JhengHei"/>
                <a:cs typeface="Microsoft JhengHei"/>
              </a:rPr>
              <a:t>早筛产品</a:t>
            </a:r>
            <a:r>
              <a:rPr dirty="0" sz="1100" spc="-60" b="1">
                <a:solidFill>
                  <a:srgbClr val="C00000"/>
                </a:solidFill>
                <a:latin typeface="Microsoft JhengHei"/>
                <a:cs typeface="Microsoft JhengHei"/>
              </a:rPr>
              <a:t>技</a:t>
            </a:r>
            <a:r>
              <a:rPr dirty="0" sz="1100" spc="-45" b="1">
                <a:solidFill>
                  <a:srgbClr val="C00000"/>
                </a:solidFill>
                <a:latin typeface="Microsoft JhengHei"/>
                <a:cs typeface="Microsoft JhengHei"/>
              </a:rPr>
              <a:t>术对比</a:t>
            </a:r>
            <a:endParaRPr sz="11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440" y="1121663"/>
            <a:ext cx="6618605" cy="0"/>
          </a:xfrm>
          <a:custGeom>
            <a:avLst/>
            <a:gdLst/>
            <a:ahLst/>
            <a:cxnLst/>
            <a:rect l="l" t="t" r="r" b="b"/>
            <a:pathLst>
              <a:path w="6618605" h="0">
                <a:moveTo>
                  <a:pt x="0" y="0"/>
                </a:moveTo>
                <a:lnTo>
                  <a:pt x="6618478" y="0"/>
                </a:lnTo>
              </a:path>
            </a:pathLst>
          </a:custGeom>
          <a:ln w="18288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41337" y="1329193"/>
          <a:ext cx="6481445" cy="3611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519"/>
                <a:gridCol w="508230"/>
                <a:gridCol w="1472426"/>
                <a:gridCol w="1887894"/>
                <a:gridCol w="513999"/>
                <a:gridCol w="1339513"/>
              </a:tblGrid>
              <a:tr h="1692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700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公司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3238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9548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700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产品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3238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9548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700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检测内容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3238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9548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700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病种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3238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9548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700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试验人数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3238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9548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700">
                          <a:solidFill>
                            <a:srgbClr val="FFFFFF"/>
                          </a:solidFill>
                          <a:latin typeface="楷体"/>
                          <a:cs typeface="楷体"/>
                        </a:rPr>
                        <a:t>最新进展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3238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9548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  <a:solidFill>
                      <a:srgbClr val="BD002D"/>
                    </a:solidFill>
                  </a:tcPr>
                </a:tc>
              </a:tr>
              <a:tr h="2193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诺辉健康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5524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常卫清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5524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5930" marR="80010" indent="-369570">
                        <a:lnSpc>
                          <a:spcPct val="103000"/>
                        </a:lnSpc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KRAS基因突变，BMP3/NDRG4甲基 化，血红蛋白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0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结直肠癌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5524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700" spc="45" b="1">
                          <a:latin typeface="楷体"/>
                          <a:cs typeface="楷体"/>
                        </a:rPr>
                        <a:t>约6000人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5524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8790" marR="16510" indent="-462280">
                        <a:lnSpc>
                          <a:spcPct val="103000"/>
                        </a:lnSpc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2020年11月，获批三类医疗器械 注册申请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0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贝瑞基因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0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莱思宁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0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55575" marR="33655" indent="-115570">
                        <a:lnSpc>
                          <a:spcPct val="103000"/>
                        </a:lnSpc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拷贝数变异，末端序列特征，核小 体分布，DNA片段化，5hmc等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0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肝癌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0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700" spc="45" b="1">
                          <a:latin typeface="楷体"/>
                          <a:cs typeface="楷体"/>
                        </a:rPr>
                        <a:t>&gt;1万人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0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0005" marR="39370">
                        <a:lnSpc>
                          <a:spcPct val="102800"/>
                        </a:lnSpc>
                        <a:spcBef>
                          <a:spcPts val="409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2021年3月，先后与安华农业保 </a:t>
                      </a:r>
                      <a:r>
                        <a:rPr dirty="0" sz="700" spc="25">
                          <a:latin typeface="楷体"/>
                          <a:cs typeface="楷体"/>
                        </a:rPr>
                        <a:t>险、泰康在线、海斯凯尔等合 </a:t>
                      </a:r>
                      <a:r>
                        <a:rPr dirty="0" sz="700">
                          <a:latin typeface="楷体"/>
                          <a:cs typeface="楷体"/>
                        </a:rPr>
                        <a:t>作，共同推广LDT产品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52069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95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泛生子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5524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700" spc="10">
                          <a:latin typeface="楷体"/>
                          <a:cs typeface="楷体"/>
                        </a:rPr>
                        <a:t>HCCscreen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5524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cfDNA甲基化及突变、AFP、DCP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5524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26084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肝癌、肺癌、消化道癌症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5524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700" spc="45" b="1">
                          <a:latin typeface="楷体"/>
                          <a:cs typeface="楷体"/>
                        </a:rPr>
                        <a:t>22万人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5524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3220" marR="39370" indent="-323850">
                        <a:lnSpc>
                          <a:spcPct val="103000"/>
                        </a:lnSpc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2021年1月，与正大天晴合作推 广肝癌LDT产品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0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9237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燃石医学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5524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-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5524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超深甲基化靶向测序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5524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5575" marR="10795" indent="-139065">
                        <a:lnSpc>
                          <a:spcPct val="102899"/>
                        </a:lnSpc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肺癌，结直肠癌，肝癌，卵巢癌，胰腺癌，食 管癌，胃癌、胆管癌、头颈癌等泛癌种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0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700" spc="45" b="1">
                          <a:latin typeface="楷体"/>
                          <a:cs typeface="楷体"/>
                        </a:rPr>
                        <a:t>约1.4万人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5524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7220" marR="39370" indent="-577850">
                        <a:lnSpc>
                          <a:spcPct val="102899"/>
                        </a:lnSpc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2020年5月，启动大型前瞻性试 </a:t>
                      </a:r>
                      <a:r>
                        <a:rPr dirty="0" sz="700" spc="25">
                          <a:latin typeface="楷体"/>
                          <a:cs typeface="楷体"/>
                        </a:rPr>
                        <a:t>验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0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17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华大基因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03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华甘宁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03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25个肝癌相关基因甲基化水平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03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肝癌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03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440人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03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2020年5月，公布临床试验数据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03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16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华大基因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03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华常康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03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4</a:t>
                      </a:r>
                      <a:r>
                        <a:rPr dirty="0" sz="700">
                          <a:solidFill>
                            <a:srgbClr val="332C2B"/>
                          </a:solidFill>
                          <a:latin typeface="楷体"/>
                          <a:cs typeface="楷体"/>
                        </a:rPr>
                        <a:t>个肠癌相关基因甲基化水平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03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结直肠癌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03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-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03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2019年推出早筛基因检测产品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03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13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丽珠集团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03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丽菲清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03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CTC特定基因组位点的拷贝数变异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03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肺癌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03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125人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03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2021年，公布前瞻性试验数据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03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17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700" spc="10">
                          <a:latin typeface="楷体"/>
                          <a:cs typeface="楷体"/>
                        </a:rPr>
                        <a:t>GRAIL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670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700" spc="10">
                          <a:latin typeface="楷体"/>
                          <a:cs typeface="楷体"/>
                        </a:rPr>
                        <a:t>Galleri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670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多组甲基化DNA标记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670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797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超过50种癌症的泛癌种筛查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670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700" spc="45" b="1">
                          <a:latin typeface="楷体"/>
                          <a:cs typeface="楷体"/>
                        </a:rPr>
                        <a:t>1.5万人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670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2021年二季度推出产品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670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9410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700" spc="10">
                          <a:latin typeface="楷体"/>
                          <a:cs typeface="楷体"/>
                        </a:rPr>
                        <a:t>Exact</a:t>
                      </a:r>
                      <a:r>
                        <a:rPr dirty="0" sz="700" spc="-50">
                          <a:latin typeface="楷体"/>
                          <a:cs typeface="楷体"/>
                        </a:rPr>
                        <a:t> </a:t>
                      </a:r>
                      <a:r>
                        <a:rPr dirty="0" sz="700" spc="10">
                          <a:latin typeface="楷体"/>
                          <a:cs typeface="楷体"/>
                        </a:rPr>
                        <a:t>Sciences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0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700" spc="10">
                          <a:latin typeface="楷体"/>
                          <a:cs typeface="楷体"/>
                        </a:rPr>
                        <a:t>Cologuard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5524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605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 marR="80010">
                        <a:lnSpc>
                          <a:spcPct val="102600"/>
                        </a:lnSpc>
                        <a:spcBef>
                          <a:spcPts val="5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KRAS基因突变，BMP3/NDRG4甲基 化，β肌动蛋白基因，血红蛋白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635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605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结直肠癌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5524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605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700" spc="45" b="1">
                          <a:latin typeface="楷体"/>
                          <a:cs typeface="楷体"/>
                        </a:rPr>
                        <a:t>&gt;1万人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5524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605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2020年实现收入8.15亿美元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5524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605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941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700" spc="10">
                          <a:latin typeface="楷体"/>
                          <a:cs typeface="楷体"/>
                        </a:rPr>
                        <a:t>HCC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5524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6051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700" spc="10">
                          <a:latin typeface="楷体"/>
                          <a:cs typeface="楷体"/>
                        </a:rPr>
                        <a:t>HOXA1,</a:t>
                      </a:r>
                      <a:r>
                        <a:rPr dirty="0" sz="700" spc="5">
                          <a:latin typeface="楷体"/>
                          <a:cs typeface="楷体"/>
                        </a:rPr>
                        <a:t> </a:t>
                      </a:r>
                      <a:r>
                        <a:rPr dirty="0" sz="700" spc="10">
                          <a:latin typeface="楷体"/>
                          <a:cs typeface="楷体"/>
                        </a:rPr>
                        <a:t>EMX1,</a:t>
                      </a:r>
                      <a:r>
                        <a:rPr dirty="0" sz="700" spc="5">
                          <a:latin typeface="楷体"/>
                          <a:cs typeface="楷体"/>
                        </a:rPr>
                        <a:t> </a:t>
                      </a:r>
                      <a:r>
                        <a:rPr dirty="0" sz="700" spc="10">
                          <a:latin typeface="楷体"/>
                          <a:cs typeface="楷体"/>
                        </a:rPr>
                        <a:t>TSPYL5，B3GALT6</a:t>
                      </a:r>
                      <a:r>
                        <a:rPr dirty="0" sz="700" spc="25">
                          <a:latin typeface="楷体"/>
                          <a:cs typeface="楷体"/>
                        </a:rPr>
                        <a:t>基</a:t>
                      </a:r>
                      <a:endParaRPr sz="700">
                        <a:latin typeface="楷体"/>
                        <a:cs typeface="楷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因以及AFP、AFP-L3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3175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6051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肝癌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5524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6051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-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5524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6051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6715" marR="39370" indent="-346710">
                        <a:lnSpc>
                          <a:spcPct val="102899"/>
                        </a:lnSpc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2020年9月，公布新一轮多中心 对照研究数据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0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6051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882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-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3175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2080" marR="126364">
                        <a:lnSpc>
                          <a:spcPct val="102800"/>
                        </a:lnSpc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5组甲基化DNA标记（FER1L4，  </a:t>
                      </a:r>
                      <a:r>
                        <a:rPr dirty="0" sz="700" spc="15">
                          <a:latin typeface="楷体"/>
                          <a:cs typeface="楷体"/>
                        </a:rPr>
                        <a:t>ZNF671，ST8SIA1，TBX15，  ARHGEF4）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0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食道癌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3175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-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3175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2019年12月公布部分实验数据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3175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958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-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5524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9575" marR="33655" indent="-369570">
                        <a:lnSpc>
                          <a:spcPct val="102899"/>
                        </a:lnSpc>
                      </a:pPr>
                      <a:r>
                        <a:rPr dirty="0" sz="700" spc="10">
                          <a:latin typeface="楷体"/>
                          <a:cs typeface="楷体"/>
                        </a:rPr>
                        <a:t>4</a:t>
                      </a:r>
                      <a:r>
                        <a:rPr dirty="0" sz="700" spc="25">
                          <a:latin typeface="楷体"/>
                          <a:cs typeface="楷体"/>
                        </a:rPr>
                        <a:t>组甲基化</a:t>
                      </a:r>
                      <a:r>
                        <a:rPr dirty="0" sz="700" spc="10">
                          <a:latin typeface="楷体"/>
                          <a:cs typeface="楷体"/>
                        </a:rPr>
                        <a:t>DNA</a:t>
                      </a:r>
                      <a:r>
                        <a:rPr dirty="0" sz="700" spc="25">
                          <a:latin typeface="楷体"/>
                          <a:cs typeface="楷体"/>
                        </a:rPr>
                        <a:t>标记</a:t>
                      </a:r>
                      <a:r>
                        <a:rPr dirty="0" sz="700" spc="15">
                          <a:latin typeface="楷体"/>
                          <a:cs typeface="楷体"/>
                        </a:rPr>
                        <a:t>（SRRM3,</a:t>
                      </a:r>
                      <a:r>
                        <a:rPr dirty="0" sz="700" spc="-45">
                          <a:latin typeface="楷体"/>
                          <a:cs typeface="楷体"/>
                        </a:rPr>
                        <a:t> </a:t>
                      </a:r>
                      <a:r>
                        <a:rPr dirty="0" sz="700" spc="10">
                          <a:latin typeface="楷体"/>
                          <a:cs typeface="楷体"/>
                        </a:rPr>
                        <a:t>HCN2,  </a:t>
                      </a:r>
                      <a:r>
                        <a:rPr dirty="0" sz="700" spc="15">
                          <a:latin typeface="楷体"/>
                          <a:cs typeface="楷体"/>
                        </a:rPr>
                        <a:t>SPTBN4，TMC6）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0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胰腺癌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5524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-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5524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2020年5月公布部分实验数据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5524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166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700">
                          <a:latin typeface="宋体"/>
                          <a:cs typeface="宋体"/>
                        </a:rPr>
                        <a:t>-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2603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5组甲基化DNA标记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03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黑色素瘤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03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-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03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2020年5月公布部分实验数据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03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137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700">
                          <a:latin typeface="宋体"/>
                          <a:cs typeface="宋体"/>
                        </a:rPr>
                        <a:t>-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2603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11组甲基化DNA标记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03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乳腺癌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03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-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03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2020年5月公布部分实验数据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03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1661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700">
                          <a:latin typeface="宋体"/>
                          <a:cs typeface="宋体"/>
                        </a:rPr>
                        <a:t>-</a:t>
                      </a:r>
                      <a:endParaRPr sz="700">
                        <a:latin typeface="宋体"/>
                        <a:cs typeface="宋体"/>
                      </a:endParaRPr>
                    </a:p>
                  </a:txBody>
                  <a:tcPr marL="0" marR="0" marB="0" marT="26669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多组甲基化DNA标记及蛋白标记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669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泛癌种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669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447人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669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2020年9月公布部分实验数据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26669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700" spc="10">
                          <a:latin typeface="楷体"/>
                          <a:cs typeface="楷体"/>
                        </a:rPr>
                        <a:t>Guardanthealth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5524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700" spc="10">
                          <a:latin typeface="楷体"/>
                          <a:cs typeface="楷体"/>
                        </a:rPr>
                        <a:t>Lunar-2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5524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8005" marR="33655" indent="-508634">
                        <a:lnSpc>
                          <a:spcPct val="102600"/>
                        </a:lnSpc>
                        <a:spcBef>
                          <a:spcPts val="5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基因组突变，异常甲基化修饰，片 段组检测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635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结直肠癌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5524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596人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5524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700">
                          <a:latin typeface="楷体"/>
                          <a:cs typeface="楷体"/>
                        </a:rPr>
                        <a:t>2020年5月，公布临床试验数据</a:t>
                      </a:r>
                      <a:endParaRPr sz="700">
                        <a:latin typeface="楷体"/>
                        <a:cs typeface="楷体"/>
                      </a:endParaRPr>
                    </a:p>
                  </a:txBody>
                  <a:tcPr marL="0" marR="0" marB="0" marT="55244">
                    <a:lnL w="5768">
                      <a:solidFill>
                        <a:srgbClr val="000000"/>
                      </a:solidFill>
                      <a:prstDash val="solid"/>
                    </a:lnL>
                    <a:lnR w="5768">
                      <a:solidFill>
                        <a:srgbClr val="000000"/>
                      </a:solidFill>
                      <a:prstDash val="solid"/>
                    </a:lnR>
                    <a:lnT w="5763">
                      <a:solidFill>
                        <a:srgbClr val="000000"/>
                      </a:solidFill>
                      <a:prstDash val="solid"/>
                    </a:lnT>
                    <a:lnB w="576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95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2021-05-07T14:20:44Z</dcterms:created>
  <dcterms:modified xsi:type="dcterms:W3CDTF">2021-05-07T14:20:44Z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2021-05-07T00:00:00Z</vt:filetime>
  </property>
  <property fmtid="{D5CDD505-2E9C-101B-9397-08002B2CF9AE}" pid="3" name="LastSaved">
    <vt:filetime>2021-05-07T00:00:00Z</vt:filetime>
  </property>
</Properties>
</file>