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271" r:id="rId2"/>
    <p:sldId id="276" r:id="rId3"/>
    <p:sldId id="277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3" r:id="rId15"/>
    <p:sldId id="334" r:id="rId16"/>
    <p:sldId id="332" r:id="rId17"/>
    <p:sldId id="399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66D"/>
    <a:srgbClr val="FF0000"/>
    <a:srgbClr val="CC3300"/>
    <a:srgbClr val="5361EB"/>
    <a:srgbClr val="4555E9"/>
    <a:srgbClr val="4050E8"/>
    <a:srgbClr val="A6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3826" autoAdjust="0"/>
  </p:normalViewPr>
  <p:slideViewPr>
    <p:cSldViewPr>
      <p:cViewPr varScale="1">
        <p:scale>
          <a:sx n="135" d="100"/>
          <a:sy n="135" d="100"/>
        </p:scale>
        <p:origin x="182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4F7F08-706D-D73F-D7E0-AC0D5C8C98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2C4553-3D8F-85C8-6327-A4B97EEE13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B94A5A-B77E-FA43-3915-A42468A7447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C6F1F4F-785C-0845-B77B-34BEE037FD17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12B653C-C92E-445A-0A1F-1D4C6FE681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3C5BFC5-449E-1A8E-F9A4-47C66CAED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4917813B-ADBD-45BC-9436-04723CF34C3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7E47603B-70CF-4BCA-00B7-7B37AB4F43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006082B5-4402-29F5-2FB2-DBC6E3A5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围管性浸润，肿瘤容易侵犯胆总管和胰管，因此，胰头癌早期即可出现胆总管、肝内胆管扩张、胆囊增大以及胰管扩张；</a:t>
            </a:r>
            <a:endParaRPr lang="en-US" altLang="zh-CN"/>
          </a:p>
          <a:p>
            <a:r>
              <a:rPr lang="zh-CN" altLang="en-US"/>
              <a:t>嗜神经生长：容易向腹膜后生长，腹膜后有丰富的交感和副交感神经组织，因此胰腺癌常有明显的持续和顽固性腹痛或腰背痛。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CBB60B9-2C89-A906-B9C5-1545764F8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7F2F9-B069-4FE9-999E-D641E8E29949}" type="slidenum">
              <a:rPr lang="zh-CN" altLang="zh-CN"/>
              <a:pPr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A6A3B5D-FD4F-27FD-E428-6C44875C1E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3D989112-0F31-EA58-8F66-B0F3ABE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围管性浸润，肿瘤容易侵犯胆总管和胰管，因此，胰头癌早期即可出现胆总管、肝内胆管扩张、胆囊增大以及胰管扩张；</a:t>
            </a:r>
            <a:endParaRPr lang="en-US" altLang="zh-CN"/>
          </a:p>
          <a:p>
            <a:r>
              <a:rPr lang="zh-CN" altLang="en-US"/>
              <a:t>嗜神经生长：容易向腹膜后生长，腹膜后有丰富的交感和副交感神经组织，因此胰腺癌常有明显的持续和顽固性腹痛或腰背痛。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93C91604-B6BE-882D-7A39-036B82089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2C3114-538A-4B44-808F-DE5EF5702A47}" type="slidenum">
              <a:rPr lang="zh-CN" altLang="zh-CN"/>
              <a:pPr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4878EEF-640C-A64B-85C6-504367BB76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E77CA70C-DFD0-76FF-EA79-0DD998AB9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围管性浸润，肿瘤容易侵犯胆总管和胰管，因此，胰头癌早期即可出现胆总管、肝内胆管扩张、胆囊增大以及胰管扩张；</a:t>
            </a:r>
            <a:endParaRPr lang="en-US" altLang="zh-CN"/>
          </a:p>
          <a:p>
            <a:r>
              <a:rPr lang="zh-CN" altLang="en-US"/>
              <a:t>嗜神经生长：容易向腹膜后生长，腹膜后有丰富的交感和副交感神经组织，因此胰腺癌常有明显的持续和顽固性腹痛或腰背痛。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0B8EE5E4-DE5A-C9CB-FA77-06B9E3D24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1AFC3D-B581-4D60-A47A-7B7F37D17E64}" type="slidenum">
              <a:rPr lang="zh-CN" altLang="zh-CN"/>
              <a:pPr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E63B3A4-3023-2F32-93E8-55D42D55B6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49D47F95-A460-4E88-2697-BB3391E6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围管性浸润，肿瘤容易侵犯胆总管和胰管，因此，胰头癌早期即可出现胆总管、肝内胆管扩张、胆囊增大以及胰管扩张；</a:t>
            </a:r>
            <a:endParaRPr lang="en-US" altLang="zh-CN"/>
          </a:p>
          <a:p>
            <a:r>
              <a:rPr lang="zh-CN" altLang="en-US"/>
              <a:t>嗜神经生长：容易向腹膜后生长，腹膜后有丰富的交感和副交感神经组织，因此胰腺癌常有明显的持续和顽固性腹痛或腰背痛。</a:t>
            </a: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39B752B-744D-08B1-1F56-D0B4CDE1E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94E9BE-58E1-4C81-86BE-BDF7B2C969E3}" type="slidenum">
              <a:rPr lang="zh-CN" altLang="zh-CN"/>
              <a:pPr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851A1CBD-B9B8-9542-77EF-4D659F0BDA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78C9CD3-8818-948C-01A2-BA8C0A94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CA02C2F7-00DD-3431-2E4D-B49E0EAE2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0A97DB-2F0A-4DDF-9522-4B867D32AC19}" type="slidenum">
              <a:rPr lang="zh-CN" altLang="zh-CN"/>
              <a:pPr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2C903CF-8AAD-21DE-327D-62705BBFD6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A2F43674-A3C0-A16E-6342-643D0EDD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围管性浸润，肿瘤容易侵犯胆总管和胰管，因此，胰头癌早期即可出现胆总管、肝内胆管扩张、胆囊增大以及胰管扩张；</a:t>
            </a:r>
            <a:endParaRPr lang="en-US" altLang="zh-CN"/>
          </a:p>
          <a:p>
            <a:r>
              <a:rPr lang="zh-CN" altLang="en-US"/>
              <a:t>嗜神经生长：容易向腹膜后生长，腹膜后有丰富的交感和副交感神经组织，因此胰腺癌常有明显的持续和顽固性腹痛或腰背痛。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75451DF-EFC4-0BAF-D425-57A5F3C25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6B6B48-8172-4725-9951-EED38537A5FA}" type="slidenum">
              <a:rPr lang="zh-CN" altLang="zh-CN"/>
              <a:pPr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BFB7C027-652F-FFE7-B25B-B90B294A63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4BDD54C1-9F7D-B785-A40B-7AB899B8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9FD9E366-51DB-9C3A-1D83-BBD4FC866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96118E-861E-49D6-80F3-E8813E534203}" type="slidenum">
              <a:rPr lang="zh-CN" altLang="zh-CN"/>
              <a:pPr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93D2CC7-2294-22AE-C333-27CCFD6F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A306E6-B59C-348B-462B-55349922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39DAFE5-16FB-A194-930A-083F867A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D290422-23C6-FBA7-8A24-47DF61F4E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4EFB58F-4790-79D6-3616-D9451029B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7E08B83-F65F-8F74-AA5C-B19B66E48B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5B1F6425-3FCD-4E4C-AECC-9FBA1617E4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94033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0EF357-CA70-3909-65D6-51AD934107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F23C67-F443-3876-41E9-A7CBCDBCE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1400AE-8078-9D24-DE94-822074993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7C98D-2E9A-4284-9E79-724F890B49B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4548626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33703B-6238-2C58-155D-F27AAEB80F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92F24F-20BB-00E0-3E4B-FCB837397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2B46DA-0F29-44E7-DD25-2354955F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ECE23-1A86-4739-9B48-57C36C62F99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04773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6F2AF5-B6D7-137A-25C6-A83E0D17A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8B0FE7-AD99-EF71-6212-5FE7792BB4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37F9F68-65BC-F607-B0C5-EDD1575F27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6D38C-29F9-4198-8300-FB0773A84A4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067911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4E232-499E-029F-EACE-8041281C3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50CFE0-9A4F-93AF-5239-4C5A81A26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924913-9410-885F-9C67-BE077787A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750A2-82FC-4552-843E-4A96BC7318F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784887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F76107-F17C-6C67-25C4-450CE2087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A0DEB8-F85D-9632-31D2-33F0AAACB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27501E-668B-863E-C666-62361617B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28812-E031-469C-A9D9-ACEE3D8265C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9671469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B2AD9-18C2-83EF-7B11-ACAEF07DA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B415F-AE43-3678-512B-83D189E0EE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2FBE8-132B-B792-4915-80393B87D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3695D-941C-44A3-87CF-B00AD8D554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15916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E37D57-D862-59FE-A257-C14146A77B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E37A84-99A7-CD52-0034-9D53296589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D13F5D-7B6A-B00D-4427-1862E870B6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D4C70-A4A9-4222-8FAC-EA6891C5E84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9582863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A79B06-915A-308D-F8A7-1EE82728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993039-1825-77D8-4B20-5CA0C7F7D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CD2823-5F88-3783-6514-7305C2D6D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FB4E5-DAF6-4964-9822-CF26322B43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878593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123355-FE37-82FF-C03A-6DD52437D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D451AC-13EA-266F-DF64-1A9DB9C95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3ACE7F-93F2-678D-ECBE-F1F5CD881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3A0FD-46F9-45E2-9312-D285C019CFD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508641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B26F6-C5AD-2FF8-B1A1-B3EB75DFA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B508E-6541-CDB8-5B85-45B34E5F6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427BA-8AA4-3511-C766-47CA1B140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C7E3C-8037-4F94-BD3C-D62710CF52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84148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66806-434D-0775-B8A2-C4A75424D7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5A1715-F086-D52F-CD25-21BAAF16A5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2BDD3-B053-0DC7-2C18-F56092576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32B25-F953-42A2-BC21-8D9E4AFD210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4760281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8B0C72-B92D-1EE8-47C5-7981ACED8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9E9F71-E5A9-3C6F-BF7F-A9AF107CA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D46792-8604-E5E4-B521-9FE6871D14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F4D832-9A02-2CBB-C814-771A563CDC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547B28-C4A2-FE8C-25E6-63C0A7B73F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DACCAE28-6B33-4233-8065-B7F82BB1B2A5}" type="slidenum">
              <a:rPr lang="zh-CN" altLang="zh-CN"/>
              <a:pPr/>
              <a:t>‹#›</a:t>
            </a:fld>
            <a:endParaRPr lang="zh-CN" altLang="zh-CN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FD7A3A41-A7F6-EDBF-0F0A-9A5F3EA2F353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0" y="0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3671973F-E001-8D6D-1883-04A05D1C9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5A3B0868-7C60-6D2E-756D-DBD0162FD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" y="933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ransition spd="slow">
    <p:randomBa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8ACC2A6-3ACC-A934-CEA2-820570151D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i="0" dirty="0">
                <a:solidFill>
                  <a:schemeClr val="tx1"/>
                </a:solidFill>
                <a:latin typeface="+mj-ea"/>
              </a:rPr>
              <a:t>胰腺占位性疾病</a:t>
            </a:r>
            <a:endParaRPr lang="zh-CN" altLang="zh-CN" sz="5400" i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0058C4D-5102-6D22-509E-7D3CA0FD1E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66900" y="3573463"/>
            <a:ext cx="54102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>
                <a:latin typeface="+mj-ea"/>
                <a:ea typeface="+mj-ea"/>
              </a:rPr>
              <a:t>临床及影像学表现</a:t>
            </a:r>
            <a:endParaRPr lang="zh-CN" altLang="zh-CN" sz="280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88FD465-32B7-FC7C-029B-32CD1889A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37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200">
                <a:solidFill>
                  <a:schemeClr val="tx1"/>
                </a:solidFill>
                <a:latin typeface="+mj-ea"/>
              </a:rPr>
              <a:t>胰腺导管细胞癌</a:t>
            </a:r>
            <a:endParaRPr lang="ja-JP" altLang="en-US" sz="2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0DCEEB9-ACFF-1A14-A492-9B77CA7C5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3200">
                <a:latin typeface="+mj-ea"/>
                <a:ea typeface="+mj-ea"/>
              </a:rPr>
              <a:t>CT</a:t>
            </a:r>
            <a:r>
              <a:rPr lang="zh-CN" altLang="en-US" sz="3200">
                <a:latin typeface="+mj-ea"/>
                <a:ea typeface="+mj-ea"/>
              </a:rPr>
              <a:t>表现</a:t>
            </a:r>
            <a:r>
              <a:rPr lang="en-US" altLang="zh-CN" sz="3200">
                <a:latin typeface="+mj-ea"/>
                <a:ea typeface="+mj-ea"/>
              </a:rPr>
              <a:t>--</a:t>
            </a:r>
            <a:r>
              <a:rPr lang="zh-CN" altLang="en-US" sz="3200">
                <a:latin typeface="+mj-ea"/>
                <a:ea typeface="+mj-ea"/>
              </a:rPr>
              <a:t>肿瘤侵及血管 </a:t>
            </a:r>
            <a:endParaRPr lang="zh-CN" altLang="en-US" sz="28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与附近血管之间的脂肪间隙消失，血管被包绕、狭窄、移位或闭塞。</a:t>
            </a: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常累及肠系膜上动脉、肠系膜上静脉、腹腔干、脾静脉、门静脉。</a:t>
            </a: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B5ECE1F9-4442-5123-4AB8-BF0431E0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49275"/>
            <a:ext cx="7696200" cy="1143000"/>
          </a:xfrm>
        </p:spPr>
        <p:txBody>
          <a:bodyPr/>
          <a:lstStyle/>
          <a:p>
            <a:pPr>
              <a:defRPr/>
            </a:pPr>
            <a:r>
              <a:rPr lang="zh-CN" altLang="en-US" sz="3700">
                <a:solidFill>
                  <a:schemeClr val="tx1"/>
                </a:solidFill>
                <a:latin typeface="+mj-ea"/>
              </a:rPr>
              <a:t>累及血管</a:t>
            </a:r>
          </a:p>
        </p:txBody>
      </p:sp>
      <p:pic>
        <p:nvPicPr>
          <p:cNvPr id="30723" name="图片 2" descr="17035447.jpg">
            <a:extLst>
              <a:ext uri="{FF2B5EF4-FFF2-40B4-BE49-F238E27FC236}">
                <a16:creationId xmlns:a16="http://schemas.microsoft.com/office/drawing/2014/main" id="{8110D532-B702-1D3A-C989-5BD660048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41052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2" descr="20839491.jpg">
            <a:extLst>
              <a:ext uri="{FF2B5EF4-FFF2-40B4-BE49-F238E27FC236}">
                <a16:creationId xmlns:a16="http://schemas.microsoft.com/office/drawing/2014/main" id="{EF66608B-1A16-C566-813A-EBCD8192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7578" r="12109" b="25291"/>
          <a:stretch>
            <a:fillRect/>
          </a:stretch>
        </p:blipFill>
        <p:spPr bwMode="auto">
          <a:xfrm>
            <a:off x="4643438" y="1844675"/>
            <a:ext cx="417671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4889D655-5328-8D71-D427-6D1D5AD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8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48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600">
                <a:solidFill>
                  <a:schemeClr val="tx1"/>
                </a:solidFill>
                <a:latin typeface="+mj-ea"/>
              </a:rPr>
              <a:t>胰腺腺泡细胞癌</a:t>
            </a:r>
            <a:endParaRPr lang="zh-CN" altLang="en-US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19180-2242-B7DF-8BA5-2C009F60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200">
                <a:latin typeface="+mj-ea"/>
                <a:ea typeface="+mj-ea"/>
              </a:rPr>
              <a:t>临床表现</a:t>
            </a:r>
            <a:endParaRPr lang="en-US" altLang="zh-CN" sz="32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少见，占所有胰腺外分泌肿瘤的</a:t>
            </a:r>
            <a:r>
              <a:rPr lang="en-US" altLang="zh-CN" sz="2400">
                <a:latin typeface="+mj-ea"/>
                <a:ea typeface="+mj-ea"/>
              </a:rPr>
              <a:t>1-2%</a:t>
            </a:r>
            <a:r>
              <a:rPr lang="zh-CN" altLang="en-US" sz="2400">
                <a:latin typeface="+mj-ea"/>
                <a:ea typeface="+mj-ea"/>
              </a:rPr>
              <a:t>，多见于老年男性，</a:t>
            </a:r>
            <a:r>
              <a:rPr lang="en-US" altLang="zh-CN" sz="2400">
                <a:latin typeface="+mj-ea"/>
                <a:ea typeface="+mj-ea"/>
              </a:rPr>
              <a:t>50%</a:t>
            </a:r>
            <a:r>
              <a:rPr lang="zh-CN" altLang="en-US" sz="2400">
                <a:latin typeface="+mj-ea"/>
                <a:ea typeface="+mj-ea"/>
              </a:rPr>
              <a:t>于发现时即有肝和淋巴结的转移</a:t>
            </a: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临床表现无特点，主要表现为肿瘤相关的压迫症状</a:t>
            </a:r>
            <a:endParaRPr lang="en-US" altLang="zh-CN" sz="24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AC69C871-6E3E-70F3-8EC7-EF0AE671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8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48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600">
                <a:solidFill>
                  <a:schemeClr val="tx1"/>
                </a:solidFill>
                <a:latin typeface="+mj-ea"/>
              </a:rPr>
              <a:t>胰腺腺泡细胞癌</a:t>
            </a:r>
            <a:endParaRPr lang="zh-CN" altLang="en-US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6E065-7D82-2BF1-E714-9E55AAA0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200">
                <a:latin typeface="+mj-ea"/>
                <a:ea typeface="+mj-ea"/>
              </a:rPr>
              <a:t>临床表现</a:t>
            </a:r>
            <a:endParaRPr lang="en-US" altLang="zh-CN" sz="32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FF0000"/>
                </a:solidFill>
                <a:latin typeface="+mj-ea"/>
                <a:ea typeface="+mj-ea"/>
              </a:rPr>
              <a:t>很少出现黄疸</a:t>
            </a: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约</a:t>
            </a:r>
            <a:r>
              <a:rPr lang="en-US" altLang="zh-CN" sz="2400">
                <a:latin typeface="+mj-ea"/>
                <a:ea typeface="+mj-ea"/>
              </a:rPr>
              <a:t>15%</a:t>
            </a:r>
            <a:r>
              <a:rPr lang="zh-CN" altLang="en-US" sz="2400">
                <a:latin typeface="+mj-ea"/>
                <a:ea typeface="+mj-ea"/>
              </a:rPr>
              <a:t>可出现伴有相关特征性的临床表现，如多关节痛和关节炎，由于脂肪酶活性增高，可有皮下脂肪散在局灶型坏死和外周血嗜酸性粒细胞增多</a:t>
            </a:r>
            <a:endParaRPr lang="en-US" altLang="zh-CN" sz="24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45A03D4-4ED8-7310-696D-0E7F597E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8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48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600">
                <a:solidFill>
                  <a:schemeClr val="tx1"/>
                </a:solidFill>
                <a:latin typeface="+mj-ea"/>
              </a:rPr>
              <a:t>胰腺腺泡细胞癌</a:t>
            </a:r>
            <a:endParaRPr lang="zh-CN" altLang="en-US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7BE39-87CB-8872-2998-FAECF562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200">
                <a:latin typeface="+mj-ea"/>
                <a:ea typeface="+mj-ea"/>
              </a:rPr>
              <a:t>病理</a:t>
            </a:r>
            <a:endParaRPr lang="en-US" altLang="zh-CN" sz="32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多数为实质肿瘤，伴有坏死区，偶见囊变，肿瘤细胞核圆形、胞质呈颗粒状后嗜酸性染色（</a:t>
            </a:r>
            <a:r>
              <a:rPr lang="en-US" altLang="zh-CN" sz="2400">
                <a:latin typeface="+mj-ea"/>
                <a:ea typeface="+mj-ea"/>
              </a:rPr>
              <a:t>PAS</a:t>
            </a:r>
            <a:r>
              <a:rPr lang="zh-CN" altLang="en-US" sz="2400">
                <a:latin typeface="+mj-ea"/>
                <a:ea typeface="+mj-ea"/>
              </a:rPr>
              <a:t>阳性）。</a:t>
            </a:r>
            <a:endParaRPr lang="en-US" altLang="zh-CN" sz="24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免疫组化：各种胰腺酶呈阳性，胰内分泌细胞的标志物常为阴性。</a:t>
            </a:r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A935B0F-3783-6AF7-DB03-91103CD8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8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48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600">
                <a:solidFill>
                  <a:schemeClr val="tx1"/>
                </a:solidFill>
                <a:latin typeface="+mj-ea"/>
              </a:rPr>
              <a:t>胰腺腺泡细胞癌</a:t>
            </a:r>
            <a:endParaRPr lang="zh-CN" altLang="en-US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79A57-BCBA-398A-5ECB-C44E1F85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3200">
                <a:latin typeface="+mj-ea"/>
                <a:ea typeface="+mj-ea"/>
              </a:rPr>
              <a:t>CT</a:t>
            </a:r>
            <a:r>
              <a:rPr lang="zh-CN" altLang="en-US" sz="3200">
                <a:latin typeface="+mj-ea"/>
                <a:ea typeface="+mj-ea"/>
              </a:rPr>
              <a:t>表现</a:t>
            </a:r>
            <a:endParaRPr lang="en-US" altLang="zh-CN" sz="32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平扫：肿瘤较大呈低密度或混合密度，边界较清晰，胰腺管、胆道系统扩张不明显</a:t>
            </a:r>
            <a:endParaRPr lang="en-US" altLang="zh-CN" sz="24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增强：边缘不规则强化或整个病灶不均匀增强</a:t>
            </a:r>
            <a:endParaRPr lang="en-US" altLang="zh-CN" sz="24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>
                <a:latin typeface="+mj-ea"/>
                <a:ea typeface="+mj-ea"/>
              </a:rPr>
              <a:t>CT</a:t>
            </a:r>
            <a:r>
              <a:rPr lang="zh-CN" altLang="en-US" sz="2400">
                <a:latin typeface="+mj-ea"/>
                <a:ea typeface="+mj-ea"/>
              </a:rPr>
              <a:t>表现常不易与胰母细胞瘤和</a:t>
            </a:r>
            <a:r>
              <a:rPr lang="zh-CN" altLang="en-US" sz="2400">
                <a:solidFill>
                  <a:srgbClr val="0D166D"/>
                </a:solidFill>
                <a:latin typeface="+mj-ea"/>
                <a:ea typeface="+mj-ea"/>
              </a:rPr>
              <a:t>实质性假乳头状瘤</a:t>
            </a:r>
            <a:r>
              <a:rPr lang="zh-CN" altLang="en-US" sz="2400">
                <a:latin typeface="+mj-ea"/>
                <a:ea typeface="+mj-ea"/>
              </a:rPr>
              <a:t>鉴别</a:t>
            </a:r>
            <a:endParaRPr lang="en-US" altLang="zh-CN" sz="2400">
              <a:latin typeface="+mj-ea"/>
              <a:ea typeface="+mj-ea"/>
            </a:endParaRP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部分肿瘤</a:t>
            </a:r>
            <a:r>
              <a:rPr lang="zh-CN" altLang="en-US" sz="2400">
                <a:solidFill>
                  <a:srgbClr val="FF0000"/>
                </a:solidFill>
                <a:latin typeface="+mj-ea"/>
                <a:ea typeface="+mj-ea"/>
              </a:rPr>
              <a:t>血供丰富</a:t>
            </a:r>
            <a:r>
              <a:rPr lang="zh-CN" altLang="en-US" sz="2400">
                <a:latin typeface="+mj-ea"/>
                <a:ea typeface="+mj-ea"/>
              </a:rPr>
              <a:t>，特别位于胰头者，动脉晚期可见中等或明显的增强。</a:t>
            </a: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6015ACA8-07A3-E1C2-6071-E28C21D4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3" name="内容占位符 3">
            <a:extLst>
              <a:ext uri="{FF2B5EF4-FFF2-40B4-BE49-F238E27FC236}">
                <a16:creationId xmlns:a16="http://schemas.microsoft.com/office/drawing/2014/main" id="{04B27D67-22E8-493D-6BB6-E8A35298F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688" y="142875"/>
            <a:ext cx="4610100" cy="4124325"/>
          </a:xfrm>
        </p:spPr>
      </p:pic>
      <p:pic>
        <p:nvPicPr>
          <p:cNvPr id="35844" name="图片 4">
            <a:extLst>
              <a:ext uri="{FF2B5EF4-FFF2-40B4-BE49-F238E27FC236}">
                <a16:creationId xmlns:a16="http://schemas.microsoft.com/office/drawing/2014/main" id="{3BB4FD23-9BC9-D514-C6EB-F53EFF8CD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33375"/>
            <a:ext cx="44434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文本框 5">
            <a:extLst>
              <a:ext uri="{FF2B5EF4-FFF2-40B4-BE49-F238E27FC236}">
                <a16:creationId xmlns:a16="http://schemas.microsoft.com/office/drawing/2014/main" id="{71D1A8C6-FC1A-8EE2-57FD-9E39F627A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84763"/>
            <a:ext cx="20304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>
                <a:latin typeface="+mj-ea"/>
                <a:ea typeface="+mj-ea"/>
              </a:rPr>
              <a:t>左图：平扫期</a:t>
            </a:r>
            <a:endParaRPr lang="en-US" altLang="zh-CN" sz="240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>
                <a:latin typeface="+mj-ea"/>
                <a:ea typeface="+mj-ea"/>
              </a:rPr>
              <a:t>右图：门脉期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3">
            <a:extLst>
              <a:ext uri="{FF2B5EF4-FFF2-40B4-BE49-F238E27FC236}">
                <a16:creationId xmlns:a16="http://schemas.microsoft.com/office/drawing/2014/main" id="{ADD0FFCA-009F-D928-BF73-36242BD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9600"/>
              <a:t>  </a:t>
            </a:r>
            <a:r>
              <a:rPr lang="en-US" altLang="zh-CN" sz="8000"/>
              <a:t>Thank you !</a:t>
            </a:r>
            <a:endParaRPr lang="zh-CN" altLang="en-US" sz="8000" b="1"/>
          </a:p>
        </p:txBody>
      </p:sp>
      <p:sp>
        <p:nvSpPr>
          <p:cNvPr id="119811" name="文本占位符 4">
            <a:extLst>
              <a:ext uri="{FF2B5EF4-FFF2-40B4-BE49-F238E27FC236}">
                <a16:creationId xmlns:a16="http://schemas.microsoft.com/office/drawing/2014/main" id="{3C07C487-7D87-FB63-F1C8-894F0858F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846F8A1-33CC-9F18-5C14-8CE1AE789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>
                <a:solidFill>
                  <a:schemeClr val="tx1"/>
                </a:solidFill>
                <a:latin typeface="+mj-ea"/>
              </a:rPr>
              <a:t>胰腺占位性疾病</a:t>
            </a:r>
            <a:endParaRPr lang="ja-JP" altLang="en-US" sz="44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5EB3B6-4DDF-1440-CE3F-1275F3C8C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胰腺癌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+mj-ea"/>
                <a:ea typeface="+mj-ea"/>
              </a:rPr>
              <a:t>   --</a:t>
            </a:r>
            <a:r>
              <a:rPr lang="zh-CN" altLang="en-US" sz="2400">
                <a:latin typeface="+mj-ea"/>
                <a:ea typeface="+mj-ea"/>
              </a:rPr>
              <a:t>胰腺导管细胞腺癌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+mj-ea"/>
                <a:ea typeface="+mj-ea"/>
              </a:rPr>
              <a:t>   --</a:t>
            </a:r>
            <a:r>
              <a:rPr lang="zh-CN" altLang="en-US" sz="2400">
                <a:latin typeface="+mj-ea"/>
                <a:ea typeface="+mj-ea"/>
              </a:rPr>
              <a:t>胰腺腺泡细胞癌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胰腺其他肿瘤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ja-JP" sz="2400">
                <a:latin typeface="+mj-ea"/>
                <a:ea typeface="+mj-ea"/>
              </a:rPr>
              <a:t>   </a:t>
            </a:r>
            <a:r>
              <a:rPr lang="en-US" altLang="zh-CN" sz="2400">
                <a:latin typeface="+mj-ea"/>
                <a:ea typeface="+mj-ea"/>
              </a:rPr>
              <a:t>--</a:t>
            </a:r>
            <a:r>
              <a:rPr lang="zh-CN" altLang="en-US" sz="2400">
                <a:latin typeface="+mj-ea"/>
                <a:ea typeface="+mj-ea"/>
              </a:rPr>
              <a:t>胰腺囊性肿瘤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ja-JP" sz="2400">
                <a:latin typeface="+mj-ea"/>
                <a:ea typeface="+mj-ea"/>
              </a:rPr>
              <a:t>   </a:t>
            </a:r>
            <a:r>
              <a:rPr lang="en-US" altLang="zh-CN" sz="2400">
                <a:latin typeface="+mj-ea"/>
                <a:ea typeface="+mj-ea"/>
              </a:rPr>
              <a:t>--</a:t>
            </a:r>
            <a:r>
              <a:rPr lang="zh-CN" altLang="en-US" sz="2400">
                <a:latin typeface="+mj-ea"/>
                <a:ea typeface="+mj-ea"/>
              </a:rPr>
              <a:t>胰腺内分泌肿瘤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ja-JP" sz="2400">
                <a:latin typeface="+mj-ea"/>
                <a:ea typeface="+mj-ea"/>
              </a:rPr>
              <a:t>   </a:t>
            </a:r>
            <a:r>
              <a:rPr lang="en-US" altLang="zh-CN" sz="2400">
                <a:latin typeface="+mj-ea"/>
                <a:ea typeface="+mj-ea"/>
              </a:rPr>
              <a:t>--</a:t>
            </a:r>
            <a:r>
              <a:rPr lang="zh-CN" altLang="en-US" sz="2400">
                <a:latin typeface="+mj-ea"/>
                <a:ea typeface="+mj-ea"/>
              </a:rPr>
              <a:t>其他胰腺少见肿瘤</a:t>
            </a:r>
            <a:endParaRPr lang="ja-JP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B3E5603-B6E4-7898-2B94-08B87EAB7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37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200">
                <a:solidFill>
                  <a:schemeClr val="tx1"/>
                </a:solidFill>
                <a:latin typeface="+mj-ea"/>
              </a:rPr>
              <a:t>胰腺导管细胞癌</a:t>
            </a:r>
            <a:endParaRPr lang="ja-JP" altLang="en-US" sz="2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C0E3EF-6473-DC82-A545-E24401054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>
                <a:latin typeface="+mj-ea"/>
                <a:ea typeface="+mj-ea"/>
              </a:rPr>
              <a:t>胰腺导管细胞腺癌，简称胰腺癌，占整个胰腺恶性肿瘤的</a:t>
            </a:r>
            <a:r>
              <a:rPr lang="en-US" altLang="zh-CN" sz="2000">
                <a:latin typeface="+mj-ea"/>
                <a:ea typeface="+mj-ea"/>
              </a:rPr>
              <a:t>80%-95%</a:t>
            </a:r>
            <a:r>
              <a:rPr lang="zh-CN" altLang="en-US" sz="2000">
                <a:latin typeface="+mj-ea"/>
                <a:ea typeface="+mj-ea"/>
              </a:rPr>
              <a:t>。</a:t>
            </a:r>
            <a:endParaRPr lang="en-US" altLang="zh-CN" sz="200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>
                <a:latin typeface="+mj-ea"/>
                <a:ea typeface="+mj-ea"/>
              </a:rPr>
              <a:t>位置：</a:t>
            </a:r>
            <a:endParaRPr lang="en-US" altLang="zh-CN" sz="2000">
              <a:latin typeface="+mj-ea"/>
              <a:ea typeface="+mj-ea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+mj-ea"/>
                <a:ea typeface="+mj-ea"/>
              </a:rPr>
              <a:t>       </a:t>
            </a:r>
            <a:r>
              <a:rPr lang="zh-CN" altLang="en-US" sz="2000">
                <a:latin typeface="+mj-ea"/>
                <a:ea typeface="+mj-ea"/>
              </a:rPr>
              <a:t>胰头：</a:t>
            </a:r>
            <a:r>
              <a:rPr lang="en-US" altLang="zh-CN" sz="2000">
                <a:latin typeface="+mj-ea"/>
                <a:ea typeface="+mj-ea"/>
              </a:rPr>
              <a:t>60-70%</a:t>
            </a: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+mj-ea"/>
                <a:ea typeface="+mj-ea"/>
              </a:rPr>
              <a:t>       </a:t>
            </a:r>
            <a:r>
              <a:rPr lang="zh-CN" altLang="en-US" sz="2000">
                <a:latin typeface="+mj-ea"/>
                <a:ea typeface="+mj-ea"/>
              </a:rPr>
              <a:t>胰体：</a:t>
            </a:r>
            <a:r>
              <a:rPr lang="en-US" altLang="zh-CN" sz="2000">
                <a:latin typeface="+mj-ea"/>
                <a:ea typeface="+mj-ea"/>
              </a:rPr>
              <a:t>15-20%</a:t>
            </a: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+mj-ea"/>
                <a:ea typeface="+mj-ea"/>
              </a:rPr>
              <a:t>       </a:t>
            </a:r>
            <a:r>
              <a:rPr lang="zh-CN" altLang="en-US" sz="2000">
                <a:latin typeface="+mj-ea"/>
                <a:ea typeface="+mj-ea"/>
              </a:rPr>
              <a:t>胰尾： </a:t>
            </a:r>
            <a:r>
              <a:rPr lang="en-US" altLang="zh-CN" sz="2000">
                <a:latin typeface="+mj-ea"/>
                <a:ea typeface="+mj-ea"/>
              </a:rPr>
              <a:t>5-10%</a:t>
            </a: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+mj-ea"/>
                <a:ea typeface="+mj-ea"/>
              </a:rPr>
              <a:t>       </a:t>
            </a:r>
            <a:r>
              <a:rPr lang="zh-CN" altLang="en-US" sz="2000">
                <a:latin typeface="+mj-ea"/>
                <a:ea typeface="+mj-ea"/>
              </a:rPr>
              <a:t>弥漫性：</a:t>
            </a:r>
            <a:r>
              <a:rPr lang="en-US" altLang="zh-CN" sz="2000">
                <a:latin typeface="+mj-ea"/>
                <a:ea typeface="+mj-ea"/>
              </a:rPr>
              <a:t>1-5%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>
                <a:latin typeface="+mj-ea"/>
                <a:ea typeface="+mj-ea"/>
              </a:rPr>
              <a:t>病理：</a:t>
            </a:r>
            <a:endParaRPr lang="en-US" altLang="zh-CN" sz="2000">
              <a:latin typeface="+mj-ea"/>
              <a:ea typeface="+mj-ea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+mj-ea"/>
                <a:ea typeface="+mj-ea"/>
              </a:rPr>
              <a:t>     </a:t>
            </a:r>
            <a:r>
              <a:rPr lang="zh-CN" altLang="en-US" sz="2000">
                <a:latin typeface="+mj-ea"/>
                <a:ea typeface="+mj-ea"/>
              </a:rPr>
              <a:t>高中低分化，多数为高分化腺癌，间质有大量纤维组织</a:t>
            </a:r>
            <a:endParaRPr lang="en-US" altLang="zh-CN" sz="2000">
              <a:latin typeface="+mj-ea"/>
              <a:ea typeface="+mj-ea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+mj-ea"/>
                <a:ea typeface="+mj-ea"/>
              </a:rPr>
              <a:t>     </a:t>
            </a:r>
            <a:r>
              <a:rPr lang="zh-CN" altLang="en-US" sz="2000">
                <a:latin typeface="+mj-ea"/>
                <a:ea typeface="+mj-ea"/>
              </a:rPr>
              <a:t>病理上还可分为非囊性粘液腺癌、腺鳞癌、未分化癌、破骨细胞类巨细胞腺癌和多形性癌等亚型。</a:t>
            </a:r>
            <a:endParaRPr lang="en-US" altLang="zh-CN" sz="200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ja-JP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9C9A718-60EF-15B8-BF05-E8E7D752F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37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200">
                <a:solidFill>
                  <a:schemeClr val="tx1"/>
                </a:solidFill>
                <a:latin typeface="+mj-ea"/>
              </a:rPr>
              <a:t>胰腺导管细胞癌</a:t>
            </a:r>
            <a:endParaRPr lang="ja-JP" altLang="en-US" sz="32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57451E4-17D9-193E-D022-3A16CC495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200">
                <a:latin typeface="+mj-ea"/>
                <a:ea typeface="+mj-ea"/>
              </a:rPr>
              <a:t>临床表现</a:t>
            </a:r>
            <a:endParaRPr lang="en-US" altLang="zh-CN" sz="320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生物学特性：围管性浸润和嗜神经生长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胰头癌</a:t>
            </a:r>
            <a:r>
              <a:rPr lang="en-US" altLang="zh-CN" sz="2400">
                <a:latin typeface="+mj-ea"/>
                <a:ea typeface="+mj-ea"/>
              </a:rPr>
              <a:t>---</a:t>
            </a:r>
            <a:r>
              <a:rPr lang="zh-CN" altLang="en-US" sz="2400">
                <a:latin typeface="+mj-ea"/>
                <a:ea typeface="+mj-ea"/>
              </a:rPr>
              <a:t>梗阻性黄疸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+mj-ea"/>
                <a:ea typeface="+mj-ea"/>
              </a:rPr>
              <a:t>     </a:t>
            </a:r>
            <a:r>
              <a:rPr lang="zh-CN" altLang="en-US" sz="2400">
                <a:latin typeface="+mj-ea"/>
                <a:ea typeface="+mj-ea"/>
              </a:rPr>
              <a:t>胰体尾癌</a:t>
            </a:r>
            <a:r>
              <a:rPr lang="en-US" altLang="zh-CN" sz="2400">
                <a:latin typeface="+mj-ea"/>
                <a:ea typeface="+mj-ea"/>
              </a:rPr>
              <a:t>—</a:t>
            </a:r>
            <a:r>
              <a:rPr lang="zh-CN" altLang="en-US" sz="2400">
                <a:latin typeface="+mj-ea"/>
                <a:ea typeface="+mj-ea"/>
              </a:rPr>
              <a:t>持续性腹痛和（或）腰背痛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早期出现淋巴结转移，如胰周、主动脉腔静脉旁和门静脉腹腔动脉干旁淋巴结最易受累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易出现远处转移，肝和肺转移多见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>
                <a:latin typeface="+mj-ea"/>
                <a:ea typeface="+mj-ea"/>
              </a:rPr>
              <a:t>CA19-9</a:t>
            </a:r>
            <a:r>
              <a:rPr lang="zh-CN" altLang="en-US" sz="2400">
                <a:latin typeface="+mj-ea"/>
                <a:ea typeface="+mj-ea"/>
              </a:rPr>
              <a:t>和</a:t>
            </a:r>
            <a:r>
              <a:rPr lang="en-US" altLang="zh-CN" sz="2400">
                <a:latin typeface="+mj-ea"/>
                <a:ea typeface="+mj-ea"/>
              </a:rPr>
              <a:t>CEA</a:t>
            </a:r>
            <a:r>
              <a:rPr lang="zh-CN" altLang="en-US" sz="2400">
                <a:latin typeface="+mj-ea"/>
                <a:ea typeface="+mj-ea"/>
              </a:rPr>
              <a:t>升高多见，尤其前者</a:t>
            </a:r>
            <a:r>
              <a:rPr lang="en-US" altLang="zh-CN" sz="2400">
                <a:latin typeface="+mj-ea"/>
                <a:ea typeface="+mj-ea"/>
              </a:rPr>
              <a:t>60-70%</a:t>
            </a:r>
            <a:r>
              <a:rPr lang="zh-CN" altLang="en-US" sz="2400">
                <a:latin typeface="+mj-ea"/>
                <a:ea typeface="+mj-ea"/>
              </a:rPr>
              <a:t>呈阳性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74B376F-680B-3C13-D0FF-3D6501DFE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37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200">
                <a:solidFill>
                  <a:schemeClr val="tx1"/>
                </a:solidFill>
                <a:latin typeface="+mj-ea"/>
              </a:rPr>
              <a:t>胰腺导管细胞癌</a:t>
            </a:r>
            <a:endParaRPr lang="ja-JP" altLang="en-US" sz="2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21633B-40C1-9349-D170-74F4F8156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3200">
                <a:latin typeface="+mj-ea"/>
                <a:ea typeface="+mj-ea"/>
              </a:rPr>
              <a:t>CT</a:t>
            </a:r>
            <a:r>
              <a:rPr lang="zh-CN" altLang="en-US" sz="3200">
                <a:latin typeface="+mj-ea"/>
                <a:ea typeface="+mj-ea"/>
              </a:rPr>
              <a:t>表现</a:t>
            </a:r>
            <a:endParaRPr lang="en-US" altLang="zh-CN" sz="320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常规</a:t>
            </a:r>
            <a:r>
              <a:rPr lang="en-US" altLang="zh-CN" sz="2400">
                <a:latin typeface="+mj-ea"/>
                <a:ea typeface="+mj-ea"/>
              </a:rPr>
              <a:t>CT</a:t>
            </a:r>
            <a:r>
              <a:rPr lang="zh-CN" altLang="en-US" sz="2400">
                <a:latin typeface="+mj-ea"/>
                <a:ea typeface="+mj-ea"/>
              </a:rPr>
              <a:t>平扫：多为等密度，仅局限性轮廓改变或没有改变，平扫易漏诊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平扫间接征象：肿瘤远端胰腺萎缩、胰管不同程度的扩张、或伴有假性潴留性囊肿形成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小胰腺癌：倾向于肿瘤直径≤</a:t>
            </a:r>
            <a:r>
              <a:rPr lang="en-US" altLang="zh-CN" sz="2400">
                <a:latin typeface="+mj-ea"/>
                <a:ea typeface="+mj-ea"/>
              </a:rPr>
              <a:t>2cm</a:t>
            </a: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+mj-ea"/>
                <a:ea typeface="+mj-ea"/>
              </a:rPr>
              <a:t>    </a:t>
            </a:r>
            <a:r>
              <a:rPr lang="zh-CN" altLang="en-US" sz="2400">
                <a:latin typeface="+mj-ea"/>
                <a:ea typeface="+mj-ea"/>
              </a:rPr>
              <a:t>小胰腺癌时可无上述征象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6CC6C25-2F90-752A-BFDB-5430E319F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750" y="5492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37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200">
                <a:solidFill>
                  <a:schemeClr val="tx1"/>
                </a:solidFill>
                <a:latin typeface="+mj-ea"/>
              </a:rPr>
              <a:t>胰腺导管细胞癌</a:t>
            </a:r>
            <a:endParaRPr lang="ja-JP" altLang="en-US" sz="2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5C42BD-4F1F-498F-6B3C-B27823A9C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3200">
                <a:latin typeface="+mj-ea"/>
                <a:ea typeface="+mj-ea"/>
              </a:rPr>
              <a:t>CT</a:t>
            </a:r>
            <a:r>
              <a:rPr lang="zh-CN" altLang="en-US" sz="3200">
                <a:latin typeface="+mj-ea"/>
                <a:ea typeface="+mj-ea"/>
              </a:rPr>
              <a:t>表现</a:t>
            </a:r>
            <a:endParaRPr lang="en-US" altLang="zh-CN" sz="320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增强</a:t>
            </a:r>
            <a:r>
              <a:rPr lang="en-US" altLang="zh-CN" sz="2400">
                <a:latin typeface="+mj-ea"/>
                <a:ea typeface="+mj-ea"/>
              </a:rPr>
              <a:t>CT</a:t>
            </a:r>
            <a:r>
              <a:rPr lang="zh-CN" altLang="en-US" sz="2400">
                <a:latin typeface="+mj-ea"/>
                <a:ea typeface="+mj-ea"/>
              </a:rPr>
              <a:t>：</a:t>
            </a:r>
            <a:r>
              <a:rPr lang="zh-CN" altLang="en-US" sz="2800" i="1">
                <a:solidFill>
                  <a:srgbClr val="FF0000"/>
                </a:solidFill>
                <a:latin typeface="+mj-ea"/>
                <a:ea typeface="+mj-ea"/>
              </a:rPr>
              <a:t>乏血供</a:t>
            </a:r>
            <a:endParaRPr lang="en-US" altLang="zh-CN" sz="2400" i="1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>
                <a:latin typeface="+mj-ea"/>
                <a:ea typeface="+mj-ea"/>
              </a:rPr>
              <a:t>  动脉晚期表现为均匀或不均匀的低密度病灶，边缘呈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>
                <a:latin typeface="+mj-ea"/>
                <a:ea typeface="+mj-ea"/>
              </a:rPr>
              <a:t>  规则或不规则的环状强化，门脉期或延迟期仍为低密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+mj-ea"/>
                <a:ea typeface="+mj-ea"/>
              </a:rPr>
              <a:t> </a:t>
            </a:r>
            <a:r>
              <a:rPr lang="zh-CN" altLang="en-US" sz="2400">
                <a:latin typeface="+mj-ea"/>
                <a:ea typeface="+mj-ea"/>
              </a:rPr>
              <a:t> 度， 但与正常胰腺的对比不如动脉期明显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门脉期的意义更在于了解肝脏是否存在转移，以及更好显示门静脉系统血管有无受累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92B4B6-B516-4B7C-2334-5F23C5F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>
                <a:solidFill>
                  <a:schemeClr val="tx1"/>
                </a:solidFill>
                <a:latin typeface="+mj-ea"/>
              </a:rPr>
              <a:t>胰腺癌</a:t>
            </a:r>
            <a:r>
              <a:rPr lang="en-US" altLang="zh-CN" sz="3700">
                <a:solidFill>
                  <a:schemeClr val="tx1"/>
                </a:solidFill>
                <a:latin typeface="+mj-ea"/>
              </a:rPr>
              <a:t>—</a:t>
            </a:r>
            <a:r>
              <a:rPr lang="zh-CN" altLang="en-US" sz="3200">
                <a:solidFill>
                  <a:schemeClr val="tx1"/>
                </a:solidFill>
                <a:latin typeface="+mj-ea"/>
              </a:rPr>
              <a:t>胰腺导管细胞癌</a:t>
            </a:r>
            <a:endParaRPr lang="ja-JP" altLang="en-US" sz="32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2B34764-06F1-EFCA-C0F7-AE011BFF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3200">
                <a:latin typeface="+mj-ea"/>
                <a:ea typeface="+mj-ea"/>
              </a:rPr>
              <a:t>CT</a:t>
            </a:r>
            <a:r>
              <a:rPr lang="zh-CN" altLang="en-US" sz="3200">
                <a:latin typeface="+mj-ea"/>
                <a:ea typeface="+mj-ea"/>
              </a:rPr>
              <a:t>表现</a:t>
            </a:r>
            <a:endParaRPr lang="en-US" altLang="zh-CN" sz="320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中晚期胰腺癌，尤其胰头癌，除胰头肿块外，基本均有肝内胆管、胆总管和胰管不同程度扩张，平扫间接征象：肿瘤远端胰腺萎缩、胰管不同程度的扩张、或伴有假性潴留性囊肿形成</a:t>
            </a:r>
            <a:endParaRPr lang="en-US" altLang="zh-CN" sz="240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胰体尾癌：肿块影，远端胰腺萎缩少见，胰体癌可有，胰尾癌可侵犯脾静脉和脾门，引起胰源性门脉高压</a:t>
            </a:r>
            <a:endParaRPr lang="en-US" altLang="zh-CN" sz="240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Tx/>
              <a:buFont typeface="Wingdings" panose="05000000000000000000" pitchFamily="2" charset="2"/>
              <a:buNone/>
              <a:defRPr/>
            </a:pP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64B6DDE-DCAF-F9E7-E69E-3D681971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3" name="内容占位符 3" descr="17035450.jpg">
            <a:extLst>
              <a:ext uri="{FF2B5EF4-FFF2-40B4-BE49-F238E27FC236}">
                <a16:creationId xmlns:a16="http://schemas.microsoft.com/office/drawing/2014/main" id="{5ADAE91C-E4ED-67F1-15AA-DD645065E5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163" y="561975"/>
            <a:ext cx="426085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图片 8" descr="17035623.jpg">
            <a:extLst>
              <a:ext uri="{FF2B5EF4-FFF2-40B4-BE49-F238E27FC236}">
                <a16:creationId xmlns:a16="http://schemas.microsoft.com/office/drawing/2014/main" id="{66A86B39-6D08-3BC9-6A7D-3F8A7D24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561975"/>
            <a:ext cx="43211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文本框 5">
            <a:extLst>
              <a:ext uri="{FF2B5EF4-FFF2-40B4-BE49-F238E27FC236}">
                <a16:creationId xmlns:a16="http://schemas.microsoft.com/office/drawing/2014/main" id="{4E785AA0-141A-0E4A-C43F-66086643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84763"/>
            <a:ext cx="4818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>
                <a:latin typeface="+mj-ea"/>
                <a:ea typeface="+mj-ea"/>
              </a:rPr>
              <a:t>左图：动脉期</a:t>
            </a:r>
            <a:endParaRPr lang="en-US" altLang="zh-CN" sz="2400">
              <a:latin typeface="+mj-ea"/>
              <a:ea typeface="+mj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>
                <a:latin typeface="+mj-ea"/>
                <a:ea typeface="+mj-ea"/>
              </a:rPr>
              <a:t>右图：门脉期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FB5D932-1955-03A6-5E35-738E8EE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700">
                <a:solidFill>
                  <a:schemeClr val="tx1"/>
                </a:solidFill>
                <a:latin typeface="+mj-ea"/>
              </a:rPr>
              <a:t>双管征</a:t>
            </a:r>
          </a:p>
        </p:txBody>
      </p:sp>
      <p:pic>
        <p:nvPicPr>
          <p:cNvPr id="26627" name="图片 10" descr="17481308.jpg">
            <a:extLst>
              <a:ext uri="{FF2B5EF4-FFF2-40B4-BE49-F238E27FC236}">
                <a16:creationId xmlns:a16="http://schemas.microsoft.com/office/drawing/2014/main" id="{CAF580DC-59B4-189E-EFFA-8B5CEFEABD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773238"/>
            <a:ext cx="583247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807</TotalTime>
  <Pages>0</Pages>
  <Words>1139</Words>
  <Characters>0</Characters>
  <Application>Microsoft Office PowerPoint</Application>
  <DocSecurity>0</DocSecurity>
  <PresentationFormat>全屏显示(4:3)</PresentationFormat>
  <Lines>0</Lines>
  <Paragraphs>103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Arial Black</vt:lpstr>
      <vt:lpstr>Times New Roman</vt:lpstr>
      <vt:lpstr>Wingdings</vt:lpstr>
      <vt:lpstr>Studio</vt:lpstr>
      <vt:lpstr>胰腺占位性疾病</vt:lpstr>
      <vt:lpstr>胰腺占位性疾病</vt:lpstr>
      <vt:lpstr>胰腺癌—胰腺导管细胞癌</vt:lpstr>
      <vt:lpstr>胰腺癌—胰腺导管细胞癌</vt:lpstr>
      <vt:lpstr>胰腺癌—胰腺导管细胞癌</vt:lpstr>
      <vt:lpstr>胰腺癌—胰腺导管细胞癌</vt:lpstr>
      <vt:lpstr>胰腺癌—胰腺导管细胞癌</vt:lpstr>
      <vt:lpstr>PowerPoint 演示文稿</vt:lpstr>
      <vt:lpstr>双管征</vt:lpstr>
      <vt:lpstr>胰腺癌—胰腺导管细胞癌</vt:lpstr>
      <vt:lpstr>累及血管</vt:lpstr>
      <vt:lpstr>胰腺癌—胰腺腺泡细胞癌</vt:lpstr>
      <vt:lpstr>胰腺癌—胰腺腺泡细胞癌</vt:lpstr>
      <vt:lpstr>胰腺癌—胰腺腺泡细胞癌</vt:lpstr>
      <vt:lpstr>胰腺癌—胰腺腺泡细胞癌</vt:lpstr>
      <vt:lpstr>PowerPoint 演示文稿</vt:lpstr>
      <vt:lpstr>  Thank you !</vt:lpstr>
    </vt:vector>
  </TitlesOfParts>
  <Manager/>
  <Company>WwW.YlmF.CoM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YlmF</dc:creator>
  <cp:keywords/>
  <dc:description/>
  <cp:lastModifiedBy>尹 国栋</cp:lastModifiedBy>
  <cp:revision>172</cp:revision>
  <dcterms:created xsi:type="dcterms:W3CDTF">2011-09-29T02:39:27Z</dcterms:created>
  <dcterms:modified xsi:type="dcterms:W3CDTF">2023-03-28T14:06:15Z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