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docProps\app.xml><?xml version="1.0" encoding="utf-8"?>
<Properties xmlns="http://schemas.openxmlformats.org/officeDocument/2006/extended-properties" xmlns:vt="http://schemas.openxmlformats.org/officeDocument/2006/docPropsVTypes">
  <TotalTime>0</TotalTime>
  <Words>2137</Words>
  <Application>Microsoft Office PowerPoint</Application>
  <PresentationFormat>自定义</PresentationFormat>
  <Paragraphs>138</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人际关系</vt:lpstr>
      <vt:lpstr>医疗相关法律法规</vt:lpstr>
      <vt:lpstr>幻灯片 2</vt:lpstr>
      <vt:lpstr>医疗机构从业人员医德规范及行为规范</vt:lpstr>
      <vt:lpstr>医疗机构从业人员医德规范及行为规范</vt:lpstr>
      <vt:lpstr>医疗机构从业人员医德规范及行为规范</vt:lpstr>
      <vt:lpstr>医疗从业人员医德规范与行为规范</vt:lpstr>
      <vt:lpstr>幻灯片 7</vt:lpstr>
      <vt:lpstr>幻灯片 8</vt:lpstr>
      <vt:lpstr>幻灯片 9</vt:lpstr>
      <vt:lpstr>幻灯片 10</vt:lpstr>
      <vt:lpstr>幻灯片 11</vt:lpstr>
      <vt:lpstr>幻灯片 12</vt:lpstr>
      <vt:lpstr>幻灯片 13</vt:lpstr>
      <vt:lpstr>医疗事故处理条例</vt:lpstr>
      <vt:lpstr>医疗事故处理条例</vt:lpstr>
      <vt:lpstr>医疗事故处理条例</vt:lpstr>
      <vt:lpstr>医疗事故处理条例</vt:lpstr>
      <vt:lpstr>医疗事故处理条例</vt:lpstr>
      <vt:lpstr>医疗事故处理条例</vt:lpstr>
      <vt:lpstr>医疗事故处理条例</vt:lpstr>
      <vt:lpstr>医疗事故处理条例</vt:lpstr>
      <vt:lpstr>医疗事故处理条例</vt:lpstr>
      <vt:lpstr>传染病防治法</vt:lpstr>
      <vt:lpstr>传染病防治法</vt:lpstr>
      <vt:lpstr>传染病防治法</vt:lpstr>
      <vt:lpstr>医疗机构临床用血管理方法</vt:lpstr>
      <vt:lpstr>药品不良反应</vt:lpstr>
      <vt:lpstr>药品不良反应</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dc:creator>
  <cp:lastModifiedBy>Windows 用户</cp:lastModifiedBy>
  <cp:revision>11</cp:revision>
  <dcterms:created xsi:type="dcterms:W3CDTF">2016-05-23T14:11:00Z</dcterms:created>
  <dcterms:modified xsi:type="dcterms:W3CDTF">2018-07-03T14:30:41Z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300B8E-8002-474C-A6CA-44701A63B069}" type="datetimeFigureOut">
              <a:rPr lang="zh-CN" altLang="en-US" smtClean="0"/>
              <a:t>2018/7/3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smtClean="0"/>
              <a:t>高等教育课件</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2A5D9-0A05-4C9D-945B-6414C7F3534A}"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presProps.xml><?xml version="1.0" encoding="utf-8"?>
<p:presentationPr xmlns:a="http://schemas.openxmlformats.org/drawingml/2006/main" xmlns:r="http://schemas.openxmlformats.org/officeDocument/2006/relationships" xmlns:p="http://schemas.openxmlformats.org/presentationml/2006/main"/>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标题 2049"/>
          <p:cNvSpPr>
            <a:spLocks noGrp="1"/>
          </p:cNvSpPr>
          <p:nvPr>
            <p:ph type="ctrTitle"/>
          </p:nvPr>
        </p:nvSpPr>
        <p:spPr>
          <a:xfrm>
            <a:off x="914400" y="2825116"/>
            <a:ext cx="10363200" cy="1036320"/>
          </a:xfrm>
          <a:prstGeom prst="rect">
            <a:avLst/>
          </a:prstGeom>
          <a:noFill/>
          <a:ln w="9525">
            <a:noFill/>
            <a:miter/>
          </a:ln>
        </p:spPr>
        <p:txBody>
          <a:bodyPr/>
          <a:lstStyle>
            <a:lvl1pPr lvl="0" algn="ctr">
              <a:defRPr kern="1200">
                <a:solidFill>
                  <a:srgbClr val="157D53"/>
                </a:solidFill>
              </a:defRPr>
            </a:lvl1pPr>
          </a:lstStyle>
          <a:p>
            <a:pPr lvl="0"/>
            <a:r>
              <a:rPr lang="zh-CN" altLang="en-US"/>
              <a:t>单击此处编辑母版标题样式</a:t>
            </a:r>
          </a:p>
        </p:txBody>
      </p:sp>
      <p:sp>
        <p:nvSpPr>
          <p:cNvPr id="2051" name="副标题 2050"/>
          <p:cNvSpPr>
            <a:spLocks noGrp="1"/>
          </p:cNvSpPr>
          <p:nvPr>
            <p:ph type="subTitle" idx="1"/>
          </p:nvPr>
        </p:nvSpPr>
        <p:spPr>
          <a:xfrm>
            <a:off x="1828800" y="4057650"/>
            <a:ext cx="8534400" cy="754380"/>
          </a:xfrm>
          <a:prstGeom prst="rect">
            <a:avLst/>
          </a:prstGeom>
          <a:noFill/>
          <a:ln w="9525">
            <a:noFill/>
            <a:miter/>
          </a:ln>
        </p:spPr>
        <p:txBody>
          <a:bodyPr anchor="t"/>
          <a:lstStyle>
            <a:lvl1pPr marL="0" lvl="0" indent="0" algn="ctr">
              <a:buNone/>
              <a:defRPr sz="2400" kern="1200">
                <a:solidFill>
                  <a:srgbClr val="0F6146"/>
                </a:solidFill>
                <a:ea typeface="微软雅黑" pitchFamily="2" charset="-122"/>
              </a:defRPr>
            </a:lvl1pPr>
            <a:lvl2pPr marL="548640" lvl="1" indent="-548640" algn="ctr">
              <a:buNone/>
              <a:defRPr sz="2400" kern="1200">
                <a:solidFill>
                  <a:schemeClr val="tx1"/>
                </a:solidFill>
                <a:ea typeface="宋体" charset="-122"/>
              </a:defRPr>
            </a:lvl2pPr>
            <a:lvl3pPr marL="1097280" lvl="2" indent="-1097280" algn="ctr">
              <a:buNone/>
              <a:defRPr sz="2400" kern="1200">
                <a:solidFill>
                  <a:schemeClr val="tx1"/>
                </a:solidFill>
                <a:ea typeface="宋体" charset="-122"/>
              </a:defRPr>
            </a:lvl3pPr>
            <a:lvl4pPr marL="1645920" lvl="3" indent="-1645920" algn="ctr">
              <a:buNone/>
              <a:defRPr sz="2400" kern="1200">
                <a:solidFill>
                  <a:schemeClr val="tx1"/>
                </a:solidFill>
                <a:ea typeface="宋体" charset="-122"/>
              </a:defRPr>
            </a:lvl4pPr>
            <a:lvl5pPr marL="2194560" lvl="4" indent="-2194560" algn="ctr">
              <a:buNone/>
              <a:defRPr sz="2400" kern="1200">
                <a:solidFill>
                  <a:schemeClr val="tx1"/>
                </a:solidFill>
                <a:ea typeface="宋体" charset="-122"/>
              </a:defRPr>
            </a:lvl5pPr>
          </a:lstStyle>
          <a:p>
            <a:pPr lvl="0"/>
            <a:r>
              <a:rPr lang="zh-CN" altLang="en-US"/>
              <a:t>单击此处编辑母版副标题样式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14350"/>
            <a:ext cx="2743200" cy="56121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514350"/>
            <a:ext cx="8070573" cy="561213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54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520"/>
            </a:lvl1pPr>
            <a:lvl2pPr marL="411480" indent="0">
              <a:buNone/>
              <a:defRPr sz="2160"/>
            </a:lvl2pPr>
            <a:lvl3pPr marL="822960" indent="0">
              <a:buNone/>
              <a:defRPr sz="1800"/>
            </a:lvl3pPr>
            <a:lvl4pPr marL="1234440" indent="0">
              <a:buNone/>
              <a:defRPr sz="1620"/>
            </a:lvl4pPr>
            <a:lvl5pPr marL="1645920" indent="0">
              <a:buNone/>
              <a:defRPr sz="1620"/>
            </a:lvl5pPr>
            <a:lvl6pPr marL="2057400" indent="0">
              <a:buNone/>
              <a:defRPr sz="1620"/>
            </a:lvl6pPr>
            <a:lvl7pPr marL="2468880" indent="0">
              <a:buNone/>
              <a:defRPr sz="1620"/>
            </a:lvl7pPr>
            <a:lvl8pPr marL="2880360" indent="0">
              <a:buNone/>
              <a:defRPr sz="1620"/>
            </a:lvl8pPr>
            <a:lvl9pPr marL="3291840" indent="0">
              <a:buNone/>
              <a:defRPr sz="1620"/>
            </a:lvl9pPr>
          </a:lstStyle>
          <a:p>
            <a:pPr lvl="0"/>
            <a:r>
              <a:rPr lang="zh-CN" altLang="en-US" smtClean="0"/>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520"/>
            </a:lvl1pPr>
            <a:lvl2pPr marL="411480" indent="0">
              <a:buNone/>
              <a:defRPr sz="2160"/>
            </a:lvl2pPr>
            <a:lvl3pPr marL="822960" indent="0">
              <a:buNone/>
              <a:defRPr sz="1800"/>
            </a:lvl3pPr>
            <a:lvl4pPr marL="1234440" indent="0">
              <a:buNone/>
              <a:defRPr sz="1620"/>
            </a:lvl4pPr>
            <a:lvl5pPr marL="1645920" indent="0">
              <a:buNone/>
              <a:defRPr sz="1620"/>
            </a:lvl5pPr>
            <a:lvl6pPr marL="2057400" indent="0">
              <a:buNone/>
              <a:defRPr sz="1620"/>
            </a:lvl6pPr>
            <a:lvl7pPr marL="2468880" indent="0">
              <a:buNone/>
              <a:defRPr sz="1620"/>
            </a:lvl7pPr>
            <a:lvl8pPr marL="2880360" indent="0">
              <a:buNone/>
              <a:defRPr sz="1620"/>
            </a:lvl8pPr>
            <a:lvl9pPr marL="3291840" indent="0">
              <a:buNone/>
              <a:defRPr sz="1620"/>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88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88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zh-CN" altLang="en-US" noProof="0"/>
          </a:p>
        </p:txBody>
      </p:sp>
      <p:sp>
        <p:nvSpPr>
          <p:cNvPr id="4" name="文本占位符 3"/>
          <p:cNvSpPr>
            <a:spLocks noGrp="1"/>
          </p:cNvSpPr>
          <p:nvPr>
            <p:ph type="body" sz="half" idx="2"/>
          </p:nvPr>
        </p:nvSpPr>
        <p:spPr>
          <a:xfrm>
            <a:off x="839788" y="2057400"/>
            <a:ext cx="4165349" cy="3811588"/>
          </a:xfrm>
        </p:spPr>
        <p:txBody>
          <a:bodyPr/>
          <a:lstStyle>
            <a:lvl1pPr marL="0" indent="0">
              <a:buNone/>
              <a:defRPr sz="1800"/>
            </a:lvl1pPr>
            <a:lvl2pPr marL="411480" indent="0">
              <a:buNone/>
              <a:defRPr sz="1620"/>
            </a:lvl2pPr>
            <a:lvl3pPr marL="822960" indent="0">
              <a:buNone/>
              <a:defRPr sz="1440"/>
            </a:lvl3pPr>
            <a:lvl4pPr marL="1234440" indent="0">
              <a:buNone/>
              <a:defRPr sz="1260"/>
            </a:lvl4pPr>
            <a:lvl5pPr marL="1645920" indent="0">
              <a:buNone/>
              <a:defRPr sz="1260"/>
            </a:lvl5pPr>
            <a:lvl6pPr marL="2057400" indent="0">
              <a:buNone/>
              <a:defRPr sz="1260"/>
            </a:lvl6pPr>
            <a:lvl7pPr marL="2468880" indent="0">
              <a:buNone/>
              <a:defRPr sz="1260"/>
            </a:lvl7pPr>
            <a:lvl8pPr marL="2880360" indent="0">
              <a:buNone/>
              <a:defRPr sz="1260"/>
            </a:lvl8pPr>
            <a:lvl9pPr marL="3291840" indent="0">
              <a:buNone/>
              <a:defRPr sz="126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514350"/>
            <a:ext cx="10972800" cy="1012825"/>
          </a:xfrm>
          <a:prstGeom prst="rect">
            <a:avLst/>
          </a:prstGeom>
          <a:noFill/>
          <a:ln w="9525">
            <a:noFill/>
            <a:miter/>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609600" y="1600200"/>
            <a:ext cx="10972800" cy="4525963"/>
          </a:xfrm>
          <a:prstGeom prst="rect">
            <a:avLst/>
          </a:prstGeom>
          <a:noFill/>
          <a:ln w="9525">
            <a:noFill/>
            <a:miter/>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dt="0"/>
  <p:txStyles>
    <p:titleStyle>
      <a:lvl1pPr algn="l" defTabSz="1096963" rtl="0" eaLnBrk="0" fontAlgn="base" hangingPunct="0">
        <a:spcBef>
          <a:spcPct val="0"/>
        </a:spcBef>
        <a:spcAft>
          <a:spcPct val="0"/>
        </a:spcAft>
        <a:buClr>
          <a:srgbClr val="000000"/>
        </a:buClr>
        <a:defRPr sz="3800" kern="1200">
          <a:solidFill>
            <a:schemeClr val="tx1"/>
          </a:solidFill>
          <a:latin typeface="+mj-lt"/>
          <a:ea typeface="+mj-ea"/>
          <a:cs typeface="+mj-cs"/>
        </a:defRPr>
      </a:lvl1pPr>
      <a:lvl2pPr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2pPr>
      <a:lvl3pPr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3pPr>
      <a:lvl4pPr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4pPr>
      <a:lvl5pPr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5pPr>
      <a:lvl6pPr marL="457200"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6pPr>
      <a:lvl7pPr marL="914400"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7pPr>
      <a:lvl8pPr marL="1371600"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8pPr>
      <a:lvl9pPr marL="1828800" algn="l" defTabSz="1096963" rtl="0" eaLnBrk="0" fontAlgn="base" hangingPunct="0">
        <a:spcBef>
          <a:spcPct val="0"/>
        </a:spcBef>
        <a:spcAft>
          <a:spcPct val="0"/>
        </a:spcAft>
        <a:buClr>
          <a:srgbClr val="000000"/>
        </a:buClr>
        <a:defRPr sz="3800">
          <a:solidFill>
            <a:schemeClr val="tx1"/>
          </a:solidFill>
          <a:latin typeface="Arial" charset="0"/>
          <a:ea typeface="宋体" charset="-122"/>
        </a:defRPr>
      </a:lvl9pPr>
    </p:titleStyle>
    <p:bodyStyle>
      <a:lvl1pPr marL="411163" indent="-409575" algn="l" defTabSz="1096963" rtl="0" eaLnBrk="0" fontAlgn="base" hangingPunct="0">
        <a:spcBef>
          <a:spcPct val="24000"/>
        </a:spcBef>
        <a:spcAft>
          <a:spcPct val="0"/>
        </a:spcAft>
        <a:buFont typeface="Arial" charset="0"/>
        <a:buChar char="•"/>
        <a:defRPr sz="2800" kern="1200">
          <a:solidFill>
            <a:schemeClr val="tx1"/>
          </a:solidFill>
          <a:latin typeface="+mn-lt"/>
          <a:ea typeface="+mn-ea"/>
          <a:cs typeface="+mn-cs"/>
        </a:defRPr>
      </a:lvl1pPr>
      <a:lvl2pPr marL="890588" lvl="1" indent="-341313" algn="l" defTabSz="1096963" rtl="0" eaLnBrk="0" fontAlgn="base" hangingPunct="0">
        <a:spcBef>
          <a:spcPct val="24000"/>
        </a:spcBef>
        <a:spcAft>
          <a:spcPct val="0"/>
        </a:spcAft>
        <a:buFont typeface="Arial" charset="0"/>
        <a:buChar char="–"/>
        <a:defRPr sz="2400" kern="1200">
          <a:solidFill>
            <a:schemeClr val="tx1"/>
          </a:solidFill>
          <a:latin typeface="+mn-lt"/>
          <a:ea typeface="+mn-ea"/>
          <a:cs typeface="+mn-cs"/>
        </a:defRPr>
      </a:lvl2pPr>
      <a:lvl3pPr marL="1371600" lvl="2" indent="-273050" algn="l" defTabSz="1096963" rtl="0" eaLnBrk="0" fontAlgn="base" hangingPunct="0">
        <a:spcBef>
          <a:spcPct val="24000"/>
        </a:spcBef>
        <a:spcAft>
          <a:spcPct val="0"/>
        </a:spcAft>
        <a:buFont typeface="Arial" charset="0"/>
        <a:buChar char="•"/>
        <a:defRPr sz="2100" kern="1200">
          <a:solidFill>
            <a:schemeClr val="tx1"/>
          </a:solidFill>
          <a:latin typeface="+mn-lt"/>
          <a:ea typeface="+mn-ea"/>
          <a:cs typeface="+mn-cs"/>
        </a:defRPr>
      </a:lvl3pPr>
      <a:lvl4pPr marL="1919288" lvl="3" indent="-273050" algn="l" defTabSz="1096963" rtl="0" eaLnBrk="0" fontAlgn="base" hangingPunct="0">
        <a:spcBef>
          <a:spcPct val="24000"/>
        </a:spcBef>
        <a:spcAft>
          <a:spcPct val="0"/>
        </a:spcAft>
        <a:buFont typeface="Arial" charset="0"/>
        <a:buChar char="–"/>
        <a:defRPr sz="1900" kern="1200">
          <a:solidFill>
            <a:schemeClr val="tx1"/>
          </a:solidFill>
          <a:latin typeface="+mn-lt"/>
          <a:ea typeface="+mn-ea"/>
          <a:cs typeface="+mn-cs"/>
        </a:defRPr>
      </a:lvl4pPr>
      <a:lvl5pPr marL="2468563" lvl="4" indent="-273050" algn="l" defTabSz="1096963" rtl="0" eaLnBrk="0" fontAlgn="base" hangingPunct="0">
        <a:spcBef>
          <a:spcPct val="24000"/>
        </a:spcBef>
        <a:spcAft>
          <a:spcPct val="0"/>
        </a:spcAft>
        <a:buFont typeface="Arial" charset="0"/>
        <a:buChar char="»"/>
        <a:defRPr sz="1400" kern="1200">
          <a:solidFill>
            <a:schemeClr val="tx1"/>
          </a:solidFill>
          <a:latin typeface="+mn-lt"/>
          <a:ea typeface="+mn-ea"/>
          <a:cs typeface="+mn-cs"/>
        </a:defRPr>
      </a:lvl5pPr>
      <a:lvl6pPr marL="3017520" lvl="5" indent="-273685" algn="l" defTabSz="1097280" eaLnBrk="0" fontAlgn="base" latinLnBrk="0" hangingPunct="0">
        <a:lnSpc>
          <a:spcPct val="100000"/>
        </a:lnSpc>
        <a:spcBef>
          <a:spcPct val="24000"/>
        </a:spcBef>
        <a:spcAft>
          <a:spcPct val="0"/>
        </a:spcAft>
        <a:buFont typeface="Arial" charset="0"/>
        <a:buChar char="»"/>
        <a:defRPr sz="1440" b="0" i="0" u="none" kern="1200" baseline="0">
          <a:solidFill>
            <a:schemeClr val="tx1"/>
          </a:solidFill>
          <a:latin typeface="+mn-lt"/>
          <a:ea typeface="+mn-ea"/>
          <a:cs typeface="+mn-cs"/>
        </a:defRPr>
      </a:lvl6pPr>
      <a:lvl7pPr marL="3566160" lvl="6" indent="-273685" algn="l" defTabSz="1097280" eaLnBrk="0" fontAlgn="base" latinLnBrk="0" hangingPunct="0">
        <a:lnSpc>
          <a:spcPct val="100000"/>
        </a:lnSpc>
        <a:spcBef>
          <a:spcPct val="24000"/>
        </a:spcBef>
        <a:spcAft>
          <a:spcPct val="0"/>
        </a:spcAft>
        <a:buFont typeface="Arial" charset="0"/>
        <a:buChar char="»"/>
        <a:defRPr sz="1440" b="0" i="0" u="none" kern="1200" baseline="0">
          <a:solidFill>
            <a:schemeClr val="tx1"/>
          </a:solidFill>
          <a:latin typeface="+mn-lt"/>
          <a:ea typeface="+mn-ea"/>
          <a:cs typeface="+mn-cs"/>
        </a:defRPr>
      </a:lvl7pPr>
      <a:lvl8pPr marL="4114800" lvl="7" indent="-273685" algn="l" defTabSz="1097280" eaLnBrk="0" fontAlgn="base" latinLnBrk="0" hangingPunct="0">
        <a:lnSpc>
          <a:spcPct val="100000"/>
        </a:lnSpc>
        <a:spcBef>
          <a:spcPct val="24000"/>
        </a:spcBef>
        <a:spcAft>
          <a:spcPct val="0"/>
        </a:spcAft>
        <a:buFont typeface="Arial" charset="0"/>
        <a:buChar char="»"/>
        <a:defRPr sz="1440" b="0" i="0" u="none" kern="1200" baseline="0">
          <a:solidFill>
            <a:schemeClr val="tx1"/>
          </a:solidFill>
          <a:latin typeface="+mn-lt"/>
          <a:ea typeface="+mn-ea"/>
          <a:cs typeface="+mn-cs"/>
        </a:defRPr>
      </a:lvl8pPr>
      <a:lvl9pPr marL="4663440" lvl="8" indent="-273685" algn="l" defTabSz="1097280" eaLnBrk="0" fontAlgn="base" latinLnBrk="0" hangingPunct="0">
        <a:lnSpc>
          <a:spcPct val="100000"/>
        </a:lnSpc>
        <a:spcBef>
          <a:spcPct val="24000"/>
        </a:spcBef>
        <a:spcAft>
          <a:spcPct val="0"/>
        </a:spcAft>
        <a:buFont typeface="Arial" charset="0"/>
        <a:buChar char="»"/>
        <a:defRPr sz="1440" b="0" i="0" u="none" kern="1200" baseline="0">
          <a:solidFill>
            <a:schemeClr val="tx1"/>
          </a:solidFill>
          <a:latin typeface="+mn-lt"/>
          <a:ea typeface="+mn-ea"/>
          <a:cs typeface="+mn-cs"/>
        </a:defRPr>
      </a:lvl9pPr>
    </p:bodyStyle>
    <p:otherStyle>
      <a:lvl1pPr marL="0" lvl="0" indent="0" algn="l" defTabSz="1097280" eaLnBrk="0" fontAlgn="base" latinLnBrk="0" hangingPunct="0">
        <a:lnSpc>
          <a:spcPct val="100000"/>
        </a:lnSpc>
        <a:spcBef>
          <a:spcPct val="0"/>
        </a:spcBef>
        <a:spcAft>
          <a:spcPct val="0"/>
        </a:spcAft>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2pPr>
      <a:lvl3pPr marL="1097280" lvl="2"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3pPr>
      <a:lvl4pPr marL="1645920" lvl="3"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4pPr>
      <a:lvl5pPr marL="2194560" lvl="4"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5pPr>
      <a:lvl6pPr marL="2743200" lvl="5"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6pPr>
      <a:lvl7pPr marL="3291840" lvl="6"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7pPr>
      <a:lvl8pPr marL="3840480" lvl="7"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8pPr>
      <a:lvl9pPr marL="4389120" lvl="8" indent="0" algn="l" defTabSz="1097280" eaLnBrk="1" fontAlgn="base" latinLnBrk="0" hangingPunct="1">
        <a:lnSpc>
          <a:spcPct val="100000"/>
        </a:lnSpc>
        <a:spcBef>
          <a:spcPct val="0"/>
        </a:spcBef>
        <a:spcAft>
          <a:spcPct val="0"/>
        </a:spcAft>
        <a:buNone/>
        <a:defRPr sz="216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825750"/>
            <a:ext cx="10363200" cy="1035050"/>
          </a:xfrm>
        </p:spPr>
        <p:txBody>
          <a:bodyPr/>
          <a:lstStyle/>
          <a:p>
            <a:pPr defTabSz="1097280">
              <a:defRPr/>
            </a:pPr>
            <a:r>
              <a:rPr lang="zh-CN" altLang="en-US" sz="3840"/>
              <a:t>医疗相关法律法规</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a:xfrm>
            <a:off x="635000" y="1533525"/>
            <a:ext cx="10972800" cy="4527550"/>
          </a:xfrm>
        </p:spPr>
        <p:txBody>
          <a:bodyPr/>
          <a:lstStyle/>
          <a:p>
            <a:pPr marL="635" indent="0" defTabSz="1097280">
              <a:buFont typeface="Arial" charset="0"/>
              <a:buNone/>
              <a:defRPr/>
            </a:pPr>
            <a:r>
              <a:rPr lang="zh-CN" altLang="en-US" sz="2880"/>
              <a:t>（二）医师行为规范</a:t>
            </a:r>
          </a:p>
          <a:p>
            <a:pPr marL="635" indent="0" defTabSz="1097280">
              <a:buFont typeface="Arial" charset="0"/>
              <a:buNone/>
              <a:defRPr/>
            </a:pPr>
            <a:r>
              <a:rPr lang="zh-CN" altLang="en-US" sz="2875">
                <a:sym typeface="+mn-ea"/>
              </a:rPr>
              <a:t>       第四条 认真执行医疗文书书写与管理制度，规范书写、妥善保存病历材料，不隐匿、伪造或违规涂改、销毁医学文书及有关资料，不违规签署医学证明文件。</a:t>
            </a:r>
            <a:endParaRPr lang="zh-CN" altLang="en-US" sz="2875"/>
          </a:p>
          <a:p>
            <a:pPr marL="635" indent="0" defTabSz="1097280">
              <a:buFont typeface="Arial" charset="0"/>
              <a:buNone/>
              <a:defRPr/>
            </a:pPr>
            <a:r>
              <a:rPr lang="zh-CN" altLang="en-US" sz="2875">
                <a:sym typeface="+mn-ea"/>
              </a:rPr>
              <a:t>　　第五条 依法履行医疗质量安全事件、传染病疫情、药品不良反应、食源性疾病和涉嫌伤害事件或非正常死亡等法定报告职责。</a:t>
            </a:r>
            <a:endParaRPr lang="zh-CN" altLang="en-US" sz="2875"/>
          </a:p>
          <a:p>
            <a:pPr marL="635" indent="0" defTabSz="1097280">
              <a:buFont typeface="Arial" charset="0"/>
              <a:buNone/>
              <a:defRPr/>
            </a:pPr>
            <a:r>
              <a:rPr lang="zh-CN" altLang="en-US" sz="2875">
                <a:sym typeface="+mn-ea"/>
              </a:rPr>
              <a:t>　　第六条 认真履行医师职责，积极救治，尽职尽责为患者服务，增强责任安全意识，努力防范和控制医疗责任差错事件。</a:t>
            </a:r>
            <a:endParaRPr lang="zh-CN" altLang="en-US" sz="2875"/>
          </a:p>
          <a:p>
            <a:pPr marL="635" indent="0" defTabSz="1097280">
              <a:buFont typeface="Arial" charset="0"/>
              <a:buNone/>
              <a:defRPr/>
            </a:pPr>
            <a:r>
              <a:rPr lang="zh-CN" altLang="en-US" sz="2875">
                <a:sym typeface="+mn-ea"/>
              </a:rPr>
              <a:t>　　</a:t>
            </a:r>
            <a:endParaRPr lang="zh-CN" altLang="en-US" sz="288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（二）医师行为规范</a:t>
            </a:r>
          </a:p>
          <a:p>
            <a:pPr marL="635" indent="0" defTabSz="1097280">
              <a:buFont typeface="Arial" charset="0"/>
              <a:buNone/>
              <a:defRPr/>
            </a:pPr>
            <a:r>
              <a:rPr lang="zh-CN" altLang="en-US" sz="2875">
                <a:sym typeface="+mn-ea"/>
              </a:rPr>
              <a:t>       第七条 严格遵守医疗技术临床应用管理规范和单位内部规定的医师执业等级权限，不违规临床应用新的医疗技术。</a:t>
            </a:r>
            <a:endParaRPr lang="zh-CN" altLang="en-US" sz="2875"/>
          </a:p>
          <a:p>
            <a:pPr marL="635" indent="0" defTabSz="1097280">
              <a:buFont typeface="Arial" charset="0"/>
              <a:buNone/>
              <a:defRPr/>
            </a:pPr>
            <a:r>
              <a:rPr lang="zh-CN" altLang="en-US" sz="2875">
                <a:sym typeface="+mn-ea"/>
              </a:rPr>
              <a:t>　　第八条 严格遵守药物和医疗技术临床试验有关规定，进行实验性临床医疗，应充分保障患者本人或其家属的知情同意权。</a:t>
            </a:r>
            <a:endParaRPr lang="zh-CN" altLang="en-US" sz="2875"/>
          </a:p>
          <a:p>
            <a:pPr marL="635" indent="0" defTabSz="1097280">
              <a:buFont typeface="Arial" charset="0"/>
              <a:buNone/>
              <a:defRPr/>
            </a:pPr>
            <a:endParaRPr lang="zh-CN" altLang="en-US" sz="2875"/>
          </a:p>
          <a:p>
            <a:pPr marL="635" indent="0" defTabSz="1097280">
              <a:buFont typeface="Arial" charset="0"/>
              <a:buNone/>
              <a:defRPr/>
            </a:pPr>
            <a:endParaRPr lang="zh-CN" altLang="en-US" sz="2880"/>
          </a:p>
          <a:p>
            <a:pPr marL="635" indent="0" defTabSz="1097280">
              <a:buFont typeface="Arial" charset="0"/>
              <a:buNone/>
              <a:defRPr/>
            </a:pPr>
            <a:endParaRPr lang="zh-CN" altLang="en-US" sz="288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（三）护士行为规范</a:t>
            </a:r>
          </a:p>
          <a:p>
            <a:pPr marL="635" indent="0" defTabSz="1097280">
              <a:buFont typeface="Arial" charset="0"/>
              <a:buNone/>
              <a:defRPr/>
            </a:pPr>
            <a:r>
              <a:rPr lang="zh-CN" altLang="en-US" sz="2880"/>
              <a:t>       第一条 不断更新知识，提高专业技术能力和综合素质,尊重关心爱护患者，保护患者的隐私，注重沟通，体现人文关怀，维护患者的健康权益。</a:t>
            </a:r>
          </a:p>
          <a:p>
            <a:pPr marL="635" indent="0" defTabSz="1097280">
              <a:buFont typeface="Arial" charset="0"/>
              <a:buNone/>
              <a:defRPr/>
            </a:pPr>
            <a:r>
              <a:rPr lang="zh-CN" altLang="en-US" sz="2880"/>
              <a:t>　　第二条 严格落实各项规章制度，正确执行临床护理实践和护理技术规范，全面履行医学照顾、病情观察、协助诊疗、心理支持、健康教育和康复指导等护理职责，为患者提供安全优质的护理服务。</a:t>
            </a:r>
          </a:p>
          <a:p>
            <a:pPr marL="635" indent="0" defTabSz="1097280">
              <a:buFont typeface="Arial" charset="0"/>
              <a:buNone/>
              <a:defRPr/>
            </a:pPr>
            <a:r>
              <a:rPr lang="zh-CN" altLang="en-US" sz="288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（三）护士行为规范</a:t>
            </a:r>
          </a:p>
          <a:p>
            <a:pPr marL="635" indent="0" defTabSz="1097280">
              <a:buFont typeface="Arial" charset="0"/>
              <a:buNone/>
              <a:defRPr/>
            </a:pPr>
            <a:r>
              <a:rPr lang="zh-CN" altLang="en-US" sz="2875">
                <a:sym typeface="+mn-ea"/>
              </a:rPr>
              <a:t>       第三条 工作严谨、慎独，对执业行为负责。发现患者病情危急，应立即通知医师;在紧急情况下为抢救垂危患者生命，应及时实施必要的紧急救护。</a:t>
            </a:r>
            <a:endParaRPr lang="zh-CN" altLang="en-US" sz="2875"/>
          </a:p>
          <a:p>
            <a:pPr marL="635" indent="0" defTabSz="1097280">
              <a:buFont typeface="Arial" charset="0"/>
              <a:buNone/>
              <a:defRPr/>
            </a:pPr>
            <a:r>
              <a:rPr lang="zh-CN" altLang="en-US" sz="2875">
                <a:sym typeface="+mn-ea"/>
              </a:rPr>
              <a:t>　　第四条 严格执行医嘱，发现医嘱违反法律、法规、规章或者临床诊疗技术规范，应及时与医师沟通或按规定报告。</a:t>
            </a:r>
            <a:endParaRPr lang="zh-CN" altLang="en-US" sz="2875"/>
          </a:p>
          <a:p>
            <a:pPr marL="635" indent="0" defTabSz="1097280">
              <a:buFont typeface="Arial" charset="0"/>
              <a:buNone/>
              <a:defRPr/>
            </a:pPr>
            <a:r>
              <a:rPr lang="zh-CN" altLang="en-US" sz="2875">
                <a:sym typeface="+mn-ea"/>
              </a:rPr>
              <a:t>　　第五条 按照要求及时准确、完整规范书写病历，认真管理，不伪造、隐匿或违规涂改、销毁病历。</a:t>
            </a:r>
            <a:endParaRPr lang="zh-CN" altLang="en-US" sz="2875"/>
          </a:p>
          <a:p>
            <a:pPr marL="635" indent="0" defTabSz="1097280">
              <a:buFont typeface="Arial" charset="0"/>
              <a:buNone/>
              <a:defRPr/>
            </a:pPr>
            <a:endParaRPr lang="zh-CN" altLang="en-US" sz="288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医疗事故分级： </a:t>
            </a:r>
          </a:p>
          <a:p>
            <a:pPr marL="635" indent="0" defTabSz="1097280">
              <a:buFont typeface="Arial" charset="0"/>
              <a:buNone/>
              <a:defRPr/>
            </a:pPr>
            <a:r>
              <a:rPr lang="zh-CN" altLang="en-US" sz="2880"/>
              <a:t>           一级医疗事故：造成患者死亡、重度残疾的；</a:t>
            </a:r>
          </a:p>
          <a:p>
            <a:pPr marL="635" indent="0" defTabSz="1097280">
              <a:buFont typeface="Arial" charset="0"/>
              <a:buNone/>
              <a:defRPr/>
            </a:pPr>
            <a:r>
              <a:rPr lang="zh-CN" altLang="en-US" sz="2880"/>
              <a:t>           二级医疗事故：造成患者中度残疾、器官组织损伤导致严重功能障碍的；</a:t>
            </a:r>
          </a:p>
          <a:p>
            <a:pPr marL="635" indent="0" defTabSz="1097280">
              <a:buFont typeface="Arial" charset="0"/>
              <a:buNone/>
              <a:defRPr/>
            </a:pPr>
            <a:r>
              <a:rPr lang="zh-CN" altLang="en-US" sz="2880"/>
              <a:t>           三级医疗事故：造成患者轻度残疾、器官组织损伤导致一般功能障碍的；</a:t>
            </a:r>
          </a:p>
          <a:p>
            <a:pPr marL="635" indent="0" defTabSz="1097280">
              <a:buFont typeface="Arial" charset="0"/>
              <a:buNone/>
              <a:defRPr/>
            </a:pPr>
            <a:r>
              <a:rPr lang="zh-CN" altLang="en-US" sz="2880"/>
              <a:t>           四级医疗事故：造成患者明显人身损害的其他后果的。</a:t>
            </a:r>
          </a:p>
          <a:p>
            <a:pPr marL="635" indent="0" defTabSz="1097280">
              <a:buFont typeface="Arial" charset="0"/>
              <a:buNone/>
              <a:defRPr/>
            </a:pPr>
            <a:r>
              <a:rPr lang="zh-CN" altLang="en-US" sz="2880"/>
              <a:t>    具体分级标准由国务院卫生行政部门制定。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不属于医疗事故的情形：</a:t>
            </a:r>
          </a:p>
          <a:p>
            <a:pPr marL="635" indent="0" defTabSz="1097280">
              <a:buFont typeface="Arial" charset="0"/>
              <a:buNone/>
              <a:defRPr/>
            </a:pPr>
            <a:r>
              <a:rPr lang="zh-CN" altLang="en-US" sz="2880"/>
              <a:t>    （一）在紧急情况下为抢救垂危患者生命而采取紧急医学措施造成不良后果的；</a:t>
            </a:r>
          </a:p>
          <a:p>
            <a:pPr marL="635" indent="0" defTabSz="1097280">
              <a:buFont typeface="Arial" charset="0"/>
              <a:buNone/>
              <a:defRPr/>
            </a:pPr>
            <a:r>
              <a:rPr lang="zh-CN" altLang="en-US" sz="2880"/>
              <a:t>    （二）在医疗活动中由于患者病情异常或者患者体质特殊而发生医疗意外的；</a:t>
            </a:r>
          </a:p>
          <a:p>
            <a:pPr marL="635" indent="0" defTabSz="1097280">
              <a:buFont typeface="Arial" charset="0"/>
              <a:buNone/>
              <a:defRPr/>
            </a:pPr>
            <a:r>
              <a:rPr lang="zh-CN" altLang="en-US" sz="2880"/>
              <a:t>    （三）在现有医学科学技术条件下，发生无法预料或者不能防范的不良后果的；</a:t>
            </a:r>
          </a:p>
          <a:p>
            <a:pPr marL="635" indent="0" defTabSz="1097280">
              <a:buFont typeface="Arial" charset="0"/>
              <a:buNone/>
              <a:defRPr/>
            </a:pPr>
            <a:r>
              <a:rPr lang="zh-CN" altLang="en-US" sz="2880"/>
              <a:t>    （四）无过错输血感染造成不良后果的；</a:t>
            </a:r>
          </a:p>
          <a:p>
            <a:pPr marL="635" indent="0" defTabSz="1097280">
              <a:buFont typeface="Arial" charset="0"/>
              <a:buNone/>
              <a:defRPr/>
            </a:pPr>
            <a:r>
              <a:rPr lang="zh-CN" altLang="en-US" sz="2880"/>
              <a:t>    （五）因患方原因延误诊疗导致不良后果的；</a:t>
            </a:r>
          </a:p>
          <a:p>
            <a:pPr marL="635" indent="0" defTabSz="1097280">
              <a:buFont typeface="Arial" charset="0"/>
              <a:buNone/>
              <a:defRPr/>
            </a:pPr>
            <a:r>
              <a:rPr lang="zh-CN" altLang="en-US" sz="2880"/>
              <a:t>    （六）因不可抗力造成不良后果的。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医疗事故的预防与处置： </a:t>
            </a:r>
          </a:p>
          <a:p>
            <a:pPr marL="411480" indent="-410845" defTabSz="1097280">
              <a:defRPr/>
            </a:pPr>
            <a:r>
              <a:rPr lang="zh-CN" altLang="en-US" sz="2880"/>
              <a:t>     第一条 医疗机构及其医务人员在医疗活动中，必须严格遵守医疗卫生管理法律、行政法规、部门规章和诊疗护理规范、常规，恪守医疗服务职业道德。</a:t>
            </a:r>
          </a:p>
          <a:p>
            <a:pPr marL="411480" indent="-410845" defTabSz="1097280">
              <a:defRPr/>
            </a:pPr>
            <a:r>
              <a:rPr lang="zh-CN" altLang="en-US" sz="2880"/>
              <a:t>     第二条 医疗机构应当对其医务人员进行医疗卫生管理法律、行政法规、部门规章和诊疗护理规范、常规的培训和医疗服务职业道德教育。</a:t>
            </a:r>
          </a:p>
          <a:p>
            <a:pPr marL="411480" indent="-410845" defTabSz="1097280">
              <a:defRPr/>
            </a:pPr>
            <a:r>
              <a:rPr lang="zh-CN" altLang="en-US" sz="2880"/>
              <a:t>     第三条 医疗机构应当设置医疗服务质量监控部门或者配备专（兼）职人员，具体负责监督本医疗机构的医务人员的医疗服务工作，检查医务人员执业情况，接受患者对医疗服务的投诉，向其提供咨询服务。</a:t>
            </a:r>
          </a:p>
          <a:p>
            <a:pPr marL="411480" indent="-410845" defTabSz="1097280">
              <a:defRPr/>
            </a:pPr>
            <a:r>
              <a:rPr lang="zh-CN" altLang="en-US" sz="288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医疗事故的预防与处置：</a:t>
            </a:r>
            <a:r>
              <a:rPr lang="zh-CN" altLang="en-US" sz="2875">
                <a:sym typeface="+mn-ea"/>
              </a:rPr>
              <a:t> </a:t>
            </a:r>
          </a:p>
          <a:p>
            <a:pPr marL="411480" indent="-410845" defTabSz="1097280">
              <a:defRPr/>
            </a:pPr>
            <a:r>
              <a:rPr lang="zh-CN" altLang="en-US" sz="2875">
                <a:sym typeface="+mn-ea"/>
              </a:rPr>
              <a:t>     第四条 医疗机构应当按照国务院卫生行政部门规定的要求，书写并妥善保管病历资料。因抢救急危患者，未能及时书写病历的，有关医务人员应当在抢救结束后６小时内据实补记，并加以注明。</a:t>
            </a:r>
            <a:endParaRPr lang="zh-CN" altLang="en-US" sz="2875"/>
          </a:p>
          <a:p>
            <a:pPr marL="411480" indent="-410845" defTabSz="1097280">
              <a:defRPr/>
            </a:pPr>
            <a:r>
              <a:rPr lang="zh-CN" altLang="en-US" sz="2875">
                <a:sym typeface="+mn-ea"/>
              </a:rPr>
              <a:t>      第五条 严禁涂改、伪造、隐匿、销毁或者抢夺病历资料。</a:t>
            </a:r>
            <a:endParaRPr lang="zh-CN" altLang="en-US" sz="2875"/>
          </a:p>
          <a:p>
            <a:pPr marL="411480" indent="-410845" defTabSz="1097280">
              <a:defRPr/>
            </a:pPr>
            <a:r>
              <a:rPr lang="zh-CN" altLang="en-US" sz="2875">
                <a:sym typeface="+mn-ea"/>
              </a:rPr>
              <a:t>      第六条 患者有权复印或者复制其门诊病历、住院志、体温单、医嘱单、化验单（检验报告）、医学影像检查资料、特殊检查同意书、手术同意书、手术及麻醉记录单、病理资料、护理记录以及国务院卫生行政部门规定的其他病历资料。</a:t>
            </a:r>
            <a:endParaRPr lang="zh-CN" altLang="en-US" sz="2875"/>
          </a:p>
          <a:p>
            <a:pPr marL="411480" indent="-410845" defTabSz="1097280">
              <a:defRPr/>
            </a:pPr>
            <a:endParaRPr lang="zh-CN" altLang="en-US" sz="288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医疗事故的预防和处置：</a:t>
            </a:r>
          </a:p>
          <a:p>
            <a:pPr marL="411480" indent="-410845" defTabSz="1097280">
              <a:defRPr/>
            </a:pPr>
            <a:r>
              <a:rPr lang="zh-CN" altLang="en-US" sz="2880"/>
              <a:t>       第七条</a:t>
            </a:r>
            <a:r>
              <a:rPr lang="zh-CN" altLang="en-US" sz="2875">
                <a:sym typeface="+mn-ea"/>
              </a:rPr>
              <a:t>患者依照前款规定要求复印或者复制病历资料的，医疗机构应当提供复印或者复制服务并在复印或者复制的病历资料上加盖证明印记。复印或者复制病历资料时，应当有患者在场。</a:t>
            </a:r>
            <a:endParaRPr lang="zh-CN" altLang="en-US" sz="2875"/>
          </a:p>
          <a:p>
            <a:pPr marL="411480" indent="-410845" defTabSz="1097280">
              <a:defRPr/>
            </a:pPr>
            <a:r>
              <a:rPr lang="zh-CN" altLang="en-US" sz="2875">
                <a:sym typeface="+mn-ea"/>
              </a:rPr>
              <a:t>        第八条 在医疗活动中，医疗机构及其医务人员应当将患者的病情、医疗措施、医疗风险等如实告知患者，及时解答其咨询；但是，应当避免对患者产生不利后果。</a:t>
            </a:r>
            <a:endParaRPr lang="zh-CN" altLang="en-US" sz="2875"/>
          </a:p>
          <a:p>
            <a:pPr marL="411480" indent="-410845" defTabSz="1097280">
              <a:defRPr/>
            </a:pPr>
            <a:r>
              <a:rPr lang="zh-CN" altLang="en-US" sz="2875">
                <a:sym typeface="+mn-ea"/>
              </a:rPr>
              <a:t>   </a:t>
            </a:r>
            <a:endParaRPr lang="zh-CN" altLang="en-US" sz="288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医疗事故的预防和处置：</a:t>
            </a:r>
            <a:r>
              <a:rPr lang="zh-CN" altLang="en-US" sz="2875">
                <a:sym typeface="+mn-ea"/>
              </a:rPr>
              <a:t>           </a:t>
            </a:r>
          </a:p>
          <a:p>
            <a:pPr marL="411480" indent="-410845" defTabSz="1097280">
              <a:defRPr/>
            </a:pPr>
            <a:r>
              <a:rPr lang="zh-CN" altLang="en-US" sz="2875">
                <a:sym typeface="+mn-ea"/>
              </a:rPr>
              <a:t>    第九条 医疗机构应当制定防范、处理医疗事故的预案，预防医疗事故的发生，减轻医疗事故的损害。</a:t>
            </a:r>
            <a:endParaRPr lang="zh-CN" altLang="en-US" sz="2875"/>
          </a:p>
          <a:p>
            <a:pPr marL="411480" indent="-410845" defTabSz="1097280">
              <a:defRPr/>
            </a:pPr>
            <a:r>
              <a:rPr lang="zh-CN" altLang="en-US" sz="2875">
                <a:sym typeface="+mn-ea"/>
              </a:rPr>
              <a:t>    第十条 医务人员在医疗活动中发生或者发现医疗事故、可能引起医疗事故的医疗过失行为或者发生医疗事故争议的，应当立即向所在科室负责人报告，科室负责人应当及时向本医疗机构负责医疗服务质量监控的部门或者专（兼）职人员报告；负责医疗服务质量监控的部门或者专（兼）职人员接到报告后，应当立即进行调查、核实，将有关情况如实向本医疗机构的负责人报告，并向患者通报、解释。</a:t>
            </a:r>
            <a:endParaRPr lang="zh-CN" altLang="en-US" sz="2875"/>
          </a:p>
          <a:p>
            <a:pPr marL="411480" indent="-410845" defTabSz="1097280">
              <a:defRPr/>
            </a:pPr>
            <a:r>
              <a:rPr lang="zh-CN" altLang="en-US" sz="2875">
                <a:sym typeface="+mn-ea"/>
              </a:rPr>
              <a:t>   </a:t>
            </a:r>
            <a:endParaRPr lang="zh-CN" altLang="en-US" sz="288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411480" indent="-410845" defTabSz="1097280">
              <a:defRPr/>
            </a:pPr>
            <a:r>
              <a:rPr lang="zh-CN" altLang="en-US" sz="2880"/>
              <a:t>医疗机构从业人员医德规范及行为规范</a:t>
            </a:r>
          </a:p>
          <a:p>
            <a:pPr marL="411480" indent="-410845" defTabSz="1097280">
              <a:defRPr/>
            </a:pPr>
            <a:r>
              <a:rPr lang="zh-CN" altLang="en-US" sz="2880"/>
              <a:t>医疗事故处理条例</a:t>
            </a:r>
          </a:p>
          <a:p>
            <a:pPr marL="411480" indent="-410845" defTabSz="1097280">
              <a:defRPr/>
            </a:pPr>
            <a:r>
              <a:rPr lang="zh-CN" altLang="en-US" sz="2880"/>
              <a:t>传染病防治法</a:t>
            </a:r>
          </a:p>
          <a:p>
            <a:pPr marL="411480" indent="-410845" defTabSz="1097280">
              <a:defRPr/>
            </a:pPr>
            <a:r>
              <a:rPr lang="zh-CN" altLang="en-US" sz="2880"/>
              <a:t>医疗机构临床用血管理方法</a:t>
            </a:r>
          </a:p>
          <a:p>
            <a:pPr marL="411480" indent="-410845" defTabSz="1097280">
              <a:defRPr/>
            </a:pPr>
            <a:r>
              <a:rPr lang="zh-CN" altLang="en-US" sz="2880"/>
              <a:t>药品不良反应</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医疗事故的预防和处置：</a:t>
            </a:r>
            <a:r>
              <a:rPr lang="zh-CN" altLang="en-US" sz="2875">
                <a:sym typeface="+mn-ea"/>
              </a:rPr>
              <a:t> </a:t>
            </a:r>
          </a:p>
          <a:p>
            <a:pPr marL="411480" indent="-410845" defTabSz="1097280">
              <a:defRPr/>
            </a:pPr>
            <a:r>
              <a:rPr lang="zh-CN" altLang="en-US" sz="2875">
                <a:sym typeface="+mn-ea"/>
              </a:rPr>
              <a:t>      第十一条 发生医疗事故的，医疗机构应当按照规定向所在地卫生行政部门报告。</a:t>
            </a:r>
            <a:endParaRPr lang="zh-CN" altLang="en-US" sz="2875"/>
          </a:p>
          <a:p>
            <a:pPr marL="411480" indent="-410845" defTabSz="1097280">
              <a:defRPr/>
            </a:pPr>
            <a:r>
              <a:rPr lang="zh-CN" altLang="en-US" sz="2880"/>
              <a:t>      第十二条 发生或者发现医疗过失行为，医疗机构及其医务人员应当立即采取有效措施，避免或者减轻对患者身体健康的损害，防止损害扩大。</a:t>
            </a:r>
          </a:p>
          <a:p>
            <a:pPr marL="411480" indent="-410845" defTabSz="1097280">
              <a:defRPr/>
            </a:pPr>
            <a:r>
              <a:rPr lang="zh-CN" altLang="en-US" sz="2880"/>
              <a:t>       第十三条 发生医疗事故争议时，死亡病例讨论记录、疑难病例讨论记录、上级医师查房记录、会诊意见、病程记录应当在医患双方在场的情况下封存和启封。封存的病历资料可以是复印件，由医疗机构保管。</a:t>
            </a:r>
          </a:p>
          <a:p>
            <a:pPr marL="411480" indent="-410845" defTabSz="1097280">
              <a:defRPr/>
            </a:pPr>
            <a:r>
              <a:rPr lang="zh-CN" altLang="en-US" sz="288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医疗事故的预防和处置：</a:t>
            </a:r>
          </a:p>
          <a:p>
            <a:pPr marL="411480" indent="-410845" defTabSz="1097280">
              <a:defRPr/>
            </a:pPr>
            <a:r>
              <a:rPr lang="zh-CN" altLang="en-US" sz="2880"/>
              <a:t>      </a:t>
            </a:r>
            <a:r>
              <a:rPr lang="zh-CN" altLang="en-US" sz="2875">
                <a:sym typeface="+mn-ea"/>
              </a:rPr>
              <a:t>第十四条 疑似输液、输血、注射、药物等引起不良后果的，医患双方应当共同对现场实物进行封存和启封，封存的现场实物由医疗机构保管；需要检验的，应当由双方共同指定的、依法具有检验资格的检验机构进行检验；双方无法共同指定时，由卫生行政部门指定。 疑似输血引起不良后果，需要对血液进行封存保留的，医疗机构应当通知提供该血液的采供血机构派员到场。</a:t>
            </a:r>
            <a:endParaRPr lang="zh-CN" altLang="en-US" sz="2875"/>
          </a:p>
          <a:p>
            <a:pPr marL="411480" indent="-410845" defTabSz="1097280">
              <a:defRPr/>
            </a:pPr>
            <a:r>
              <a:rPr lang="zh-CN" altLang="en-US" sz="2875">
                <a:sym typeface="+mn-ea"/>
              </a:rPr>
              <a:t>      第十五条 患者死亡，医患双方当事人不能确定死因或者对死因有异议的，应当在患者死亡后４８小时内进行尸检；具备尸体冻存条件的，可以延长至７日。尸检应当经死者近亲属同意并签字。</a:t>
            </a:r>
            <a:endParaRPr lang="zh-CN" altLang="en-US" sz="2875"/>
          </a:p>
          <a:p>
            <a:pPr marL="411480" indent="-410845" defTabSz="1097280">
              <a:defRPr/>
            </a:pPr>
            <a:r>
              <a:rPr lang="zh-CN" altLang="en-US" sz="2875">
                <a:sym typeface="+mn-ea"/>
              </a:rPr>
              <a:t>   </a:t>
            </a:r>
            <a:endParaRPr lang="zh-CN" altLang="en-US" sz="2875"/>
          </a:p>
          <a:p>
            <a:pPr marL="411480" indent="-410845" defTabSz="1097280">
              <a:defRPr/>
            </a:pPr>
            <a:r>
              <a:rPr lang="zh-CN" altLang="en-US" sz="2875">
                <a:sym typeface="+mn-ea"/>
              </a:rPr>
              <a:t>    </a:t>
            </a:r>
            <a:endParaRPr lang="zh-CN" altLang="en-US" sz="288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医疗事故处理条例</a:t>
            </a:r>
          </a:p>
        </p:txBody>
      </p:sp>
      <p:sp>
        <p:nvSpPr>
          <p:cNvPr id="3" name="内容占位符 2"/>
          <p:cNvSpPr>
            <a:spLocks noGrp="1"/>
          </p:cNvSpPr>
          <p:nvPr>
            <p:ph idx="1"/>
          </p:nvPr>
        </p:nvSpPr>
        <p:spPr/>
        <p:txBody>
          <a:bodyPr/>
          <a:lstStyle/>
          <a:p>
            <a:pPr marL="411480" indent="-410845" defTabSz="1097280">
              <a:defRPr/>
            </a:pPr>
            <a:r>
              <a:rPr lang="zh-CN" altLang="en-US" sz="2880"/>
              <a:t>医疗事故的预防和处置：</a:t>
            </a:r>
          </a:p>
          <a:p>
            <a:pPr marL="411480" indent="-410845" defTabSz="1097280">
              <a:defRPr/>
            </a:pPr>
            <a:r>
              <a:rPr lang="zh-CN" altLang="en-US" sz="2875">
                <a:sym typeface="+mn-ea"/>
              </a:rPr>
              <a:t>       第十六条 患者在医疗机构内死亡的，尸体应当立即移放太平间。死者尸体存放时间一般不得超过２周。逾期不处理的尸体，经医疗机构所在地卫生行政部门批准，并报经同级公安部门备案后，由医疗机构按照规定进行处理。</a:t>
            </a:r>
            <a:endParaRPr lang="zh-CN" altLang="en-US" sz="2875"/>
          </a:p>
          <a:p>
            <a:pPr marL="411480" indent="-410845" defTabSz="1097280">
              <a:defRPr/>
            </a:pPr>
            <a:endParaRPr lang="zh-CN" altLang="en-US" sz="2875"/>
          </a:p>
          <a:p>
            <a:pPr marL="411480" indent="-410845" defTabSz="1097280">
              <a:defRPr/>
            </a:pPr>
            <a:endParaRPr lang="zh-CN" altLang="en-US" sz="288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传染病防治法</a:t>
            </a:r>
          </a:p>
        </p:txBody>
      </p:sp>
      <p:sp>
        <p:nvSpPr>
          <p:cNvPr id="3" name="内容占位符 2"/>
          <p:cNvSpPr>
            <a:spLocks noGrp="1"/>
          </p:cNvSpPr>
          <p:nvPr>
            <p:ph idx="1"/>
          </p:nvPr>
        </p:nvSpPr>
        <p:spPr/>
        <p:txBody>
          <a:bodyPr/>
          <a:lstStyle/>
          <a:p>
            <a:pPr marL="411480" indent="-410845" defTabSz="1097280">
              <a:defRPr/>
            </a:pPr>
            <a:r>
              <a:rPr lang="zh-CN" altLang="en-US" sz="2880"/>
              <a:t>传染病分类：</a:t>
            </a:r>
          </a:p>
          <a:p>
            <a:pPr marL="411480" indent="-410845" defTabSz="1097280">
              <a:defRPr/>
            </a:pPr>
            <a:r>
              <a:rPr lang="zh-CN" altLang="en-US" sz="2880"/>
              <a:t>    甲类传染病是指：鼠疫、霍乱。</a:t>
            </a:r>
          </a:p>
          <a:p>
            <a:pPr marL="411480" indent="-410845" defTabSz="1097280">
              <a:defRPr/>
            </a:pPr>
            <a:r>
              <a:rPr lang="zh-CN" altLang="en-US" sz="2880"/>
              <a:t>    乙类传染病是指：传染性非典型肺炎、艾滋病、病毒性肝炎、脊髓灰质炎、人感染高致病性禽流感、麻疹、流行性出血热、狂犬病、流行性乙型脑炎、登革热、炭疽、细菌性和阿米巴性痢疾、肺结核、伤寒和副伤寒、流行性脑脊髓膜炎、百日咳、白喉、新生儿破伤风、猩红热、布鲁氏菌病、淋病、梅毒、钩端螺旋体病、血吸虫病、疟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传染病防治法</a:t>
            </a:r>
          </a:p>
        </p:txBody>
      </p:sp>
      <p:sp>
        <p:nvSpPr>
          <p:cNvPr id="3" name="内容占位符 2"/>
          <p:cNvSpPr>
            <a:spLocks noGrp="1"/>
          </p:cNvSpPr>
          <p:nvPr>
            <p:ph idx="1"/>
          </p:nvPr>
        </p:nvSpPr>
        <p:spPr/>
        <p:txBody>
          <a:bodyPr/>
          <a:lstStyle/>
          <a:p>
            <a:pPr marL="411480" indent="-410845" defTabSz="1097280">
              <a:defRPr/>
            </a:pPr>
            <a:r>
              <a:rPr lang="zh-CN" altLang="en-US" sz="2880"/>
              <a:t>传染病分类：</a:t>
            </a:r>
          </a:p>
          <a:p>
            <a:pPr marL="411480" indent="-410845" defTabSz="1097280">
              <a:defRPr/>
            </a:pPr>
            <a:r>
              <a:rPr lang="zh-CN" altLang="en-US" sz="2880"/>
              <a:t>     丙类传染病是指：流行性感冒、流行性腮腺炎、风疹、急性出血性结膜炎、麻风病、流行性和地方性斑疹伤寒、黑热病、包虫病、丝虫病，除霍乱、细菌性和阿米巴性痢疾、伤寒和副伤寒以外的感染性腹泻病。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传染病防治法</a:t>
            </a:r>
          </a:p>
        </p:txBody>
      </p:sp>
      <p:sp>
        <p:nvSpPr>
          <p:cNvPr id="3" name="内容占位符 2"/>
          <p:cNvSpPr>
            <a:spLocks noGrp="1"/>
          </p:cNvSpPr>
          <p:nvPr>
            <p:ph idx="1"/>
          </p:nvPr>
        </p:nvSpPr>
        <p:spPr/>
        <p:txBody>
          <a:bodyPr/>
          <a:lstStyle/>
          <a:p>
            <a:pPr marL="411480" indent="-410845" defTabSz="1097280">
              <a:defRPr/>
            </a:pPr>
            <a:r>
              <a:rPr lang="zh-CN" altLang="en-US" sz="2880"/>
              <a:t>医疗机构发现传染病的处置：</a:t>
            </a:r>
          </a:p>
          <a:p>
            <a:pPr marL="411480" indent="-410845" defTabSz="1097280">
              <a:defRPr/>
            </a:pPr>
            <a:r>
              <a:rPr lang="zh-CN" altLang="en-US" sz="2880"/>
              <a:t>    （一）对病人、病原携带者，予以隔离治疗，隔离期限根据医学检查结果确定；</a:t>
            </a:r>
          </a:p>
          <a:p>
            <a:pPr marL="411480" indent="-410845" defTabSz="1097280">
              <a:defRPr/>
            </a:pPr>
            <a:r>
              <a:rPr lang="zh-CN" altLang="en-US" sz="2880"/>
              <a:t>    （二）对疑似病人，确诊前在指定场所单独隔离治疗；</a:t>
            </a:r>
          </a:p>
          <a:p>
            <a:pPr marL="411480" indent="-410845" defTabSz="1097280">
              <a:defRPr/>
            </a:pPr>
            <a:r>
              <a:rPr lang="zh-CN" altLang="en-US" sz="2880"/>
              <a:t>    （三）对医疗机构内的病人、病原携带者、疑似病人的密切接触者，在指定场所进行医学观察和采取其他必要的预防措施。 拒绝隔离治疗或者隔离期未满擅自脱离隔离治疗的，可以由公安机关协助医疗机构采取强制隔离治疗措施。 医疗机构发现乙类或者丙类传染病病人，应当根据病情采取必要的治疗和控制传播措施。医疗机构对本单位内被传染病病原体污染的场所、物品以及医疗废物，必须依照法律、法规的规定实施消毒和无害化处置。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医疗机构临床用血管理方法</a:t>
            </a:r>
          </a:p>
        </p:txBody>
      </p:sp>
      <p:sp>
        <p:nvSpPr>
          <p:cNvPr id="3" name="内容占位符 2"/>
          <p:cNvSpPr>
            <a:spLocks noGrp="1"/>
          </p:cNvSpPr>
          <p:nvPr>
            <p:ph idx="1"/>
          </p:nvPr>
        </p:nvSpPr>
        <p:spPr/>
        <p:txBody>
          <a:bodyPr/>
          <a:lstStyle/>
          <a:p>
            <a:pPr marL="411480" indent="-410845" defTabSz="1097280">
              <a:defRPr/>
            </a:pPr>
            <a:r>
              <a:rPr lang="zh-CN" altLang="en-US" sz="2880"/>
              <a:t>医疗机构临床用血申请管理制度：</a:t>
            </a:r>
          </a:p>
          <a:p>
            <a:pPr marL="411480" indent="-410845" defTabSz="1097280">
              <a:defRPr/>
            </a:pPr>
            <a:r>
              <a:rPr lang="zh-CN" altLang="en-US" sz="2880"/>
              <a:t>        同一患者一天申请备血量少于800毫升的，由具有中级以上专业技术职务任职资格的医师提出申请，上级医师核准签发后，方可备血。</a:t>
            </a:r>
          </a:p>
          <a:p>
            <a:pPr marL="411480" indent="-410845" defTabSz="1097280">
              <a:defRPr/>
            </a:pPr>
            <a:r>
              <a:rPr lang="zh-CN" altLang="en-US" sz="2880"/>
              <a:t>        同一患者一天申请备血量在800毫升至1600毫升的，由具有中级以上专业技术职务任职资格的医师提出申请，经上级医师审核，科室主任核准签发后，方可备血。</a:t>
            </a:r>
          </a:p>
          <a:p>
            <a:pPr marL="411480" indent="-410845" defTabSz="1097280">
              <a:defRPr/>
            </a:pPr>
            <a:r>
              <a:rPr lang="zh-CN" altLang="en-US" sz="2880"/>
              <a:t>        同一患者一天申请备血量达到或超过1600毫升的，由具有中级以上专业技术职务任职资格的医师提出申请，科室主任核准签发后，报医务部门批准，方可备血。 </a:t>
            </a:r>
          </a:p>
          <a:p>
            <a:pPr marL="411480" indent="-410845" defTabSz="1097280">
              <a:defRPr/>
            </a:pPr>
            <a:endParaRPr lang="zh-CN" altLang="en-US" sz="288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药品不良反应</a:t>
            </a:r>
          </a:p>
        </p:txBody>
      </p:sp>
      <p:sp>
        <p:nvSpPr>
          <p:cNvPr id="3" name="内容占位符 2"/>
          <p:cNvSpPr>
            <a:spLocks noGrp="1"/>
          </p:cNvSpPr>
          <p:nvPr>
            <p:ph idx="1"/>
          </p:nvPr>
        </p:nvSpPr>
        <p:spPr/>
        <p:txBody>
          <a:bodyPr/>
          <a:lstStyle/>
          <a:p>
            <a:pPr marL="411480" indent="-410845" defTabSz="1097280">
              <a:defRPr/>
            </a:pPr>
            <a:r>
              <a:rPr lang="zh-CN" altLang="en-US" sz="2880"/>
              <a:t>药品不良反应：是指合格药品在正常用法用量下出现的与用药目的无关的有害反应。</a:t>
            </a:r>
          </a:p>
          <a:p>
            <a:pPr marL="411480" indent="-410845" defTabSz="1097280">
              <a:defRPr/>
            </a:pPr>
            <a:r>
              <a:rPr lang="zh-CN" altLang="en-US" sz="2880"/>
              <a:t>药品不良反应报告和监测：是指药品不良反应的发现、报告、评价和控制的过程。</a:t>
            </a:r>
          </a:p>
          <a:p>
            <a:pPr marL="411480" indent="-410845" defTabSz="1097280">
              <a:defRPr/>
            </a:pPr>
            <a:r>
              <a:rPr lang="zh-CN" altLang="en-US" sz="2880"/>
              <a:t>新的药品不良反应</a:t>
            </a:r>
            <a:r>
              <a:rPr lang="en-US" altLang="zh-CN" sz="2880"/>
              <a:t>:</a:t>
            </a:r>
            <a:r>
              <a:rPr lang="zh-CN" altLang="en-US" sz="2880"/>
              <a:t>是指药品说明书中未载明的不良反应。说明书中已有描述，但不良反应发生的性质、程度、后果或者频率与说明书描述不一致或者更严重的，按照新的药品不良反应处理。</a:t>
            </a:r>
          </a:p>
          <a:p>
            <a:pPr marL="411480" indent="-410845" defTabSz="1097280">
              <a:defRPr/>
            </a:pPr>
            <a:r>
              <a:rPr lang="zh-CN" altLang="en-US" sz="2880"/>
              <a:t>药品群体不良事件</a:t>
            </a:r>
            <a:r>
              <a:rPr lang="en-US" altLang="zh-CN" sz="2880"/>
              <a:t>:</a:t>
            </a:r>
            <a:r>
              <a:rPr lang="zh-CN" altLang="en-US" sz="2880"/>
              <a:t>是指同一药品在使用过程中，在相对集中的时间、区域内，对一定数量人群的身体健康或者生命安全造成损害或者威胁，需要予以紧急处置的事件。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药品不良反应</a:t>
            </a:r>
          </a:p>
        </p:txBody>
      </p:sp>
      <p:sp>
        <p:nvSpPr>
          <p:cNvPr id="5" name="内容占位符 4"/>
          <p:cNvSpPr>
            <a:spLocks noGrp="1"/>
          </p:cNvSpPr>
          <p:nvPr>
            <p:ph idx="1"/>
          </p:nvPr>
        </p:nvSpPr>
        <p:spPr/>
        <p:txBody>
          <a:bodyPr/>
          <a:lstStyle/>
          <a:p>
            <a:pPr marL="411480" indent="-410845" defTabSz="1097280">
              <a:defRPr/>
            </a:pPr>
            <a:r>
              <a:rPr lang="zh-CN" altLang="en-US" sz="2880"/>
              <a:t>严重药品不良反应：是指因使用药品引起以下损害情形之一的反应：</a:t>
            </a:r>
          </a:p>
          <a:p>
            <a:pPr marL="411480" indent="-410845" defTabSz="1097280">
              <a:defRPr/>
            </a:pPr>
            <a:r>
              <a:rPr lang="zh-CN" altLang="en-US" sz="2880"/>
              <a:t>　　1.导致死亡；</a:t>
            </a:r>
          </a:p>
          <a:p>
            <a:pPr marL="411480" indent="-410845" defTabSz="1097280">
              <a:defRPr/>
            </a:pPr>
            <a:r>
              <a:rPr lang="zh-CN" altLang="en-US" sz="2880"/>
              <a:t>　　2.危及生命；</a:t>
            </a:r>
          </a:p>
          <a:p>
            <a:pPr marL="411480" indent="-410845" defTabSz="1097280">
              <a:defRPr/>
            </a:pPr>
            <a:r>
              <a:rPr lang="zh-CN" altLang="en-US" sz="2880"/>
              <a:t>　　3.致癌、致畸、致出生缺陷；</a:t>
            </a:r>
          </a:p>
          <a:p>
            <a:pPr marL="411480" indent="-410845" defTabSz="1097280">
              <a:defRPr/>
            </a:pPr>
            <a:r>
              <a:rPr lang="zh-CN" altLang="en-US" sz="2880"/>
              <a:t>　　4.导致显著的或者永久的人体伤残或者器官功能的损伤；</a:t>
            </a:r>
          </a:p>
          <a:p>
            <a:pPr marL="411480" indent="-410845" defTabSz="1097280">
              <a:defRPr/>
            </a:pPr>
            <a:r>
              <a:rPr lang="zh-CN" altLang="en-US" sz="2880"/>
              <a:t>　　5.导致住院或者住院时间延长；</a:t>
            </a:r>
          </a:p>
          <a:p>
            <a:pPr marL="411480" indent="-410845" defTabSz="1097280">
              <a:defRPr/>
            </a:pPr>
            <a:r>
              <a:rPr lang="zh-CN" altLang="en-US" sz="2880"/>
              <a:t>　　6.导致其他重要医学事件，如不进行治疗可能出现上述所列情况的。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411480" indent="-410845" defTabSz="1097280">
              <a:defRPr/>
            </a:pPr>
            <a:endParaRPr lang="zh-CN" altLang="en-US" sz="2880"/>
          </a:p>
        </p:txBody>
      </p:sp>
      <p:sp>
        <p:nvSpPr>
          <p:cNvPr id="4" name="矩形 3"/>
          <p:cNvSpPr/>
          <p:nvPr/>
        </p:nvSpPr>
        <p:spPr>
          <a:xfrm>
            <a:off x="3678873" y="2971800"/>
            <a:ext cx="4834255" cy="914400"/>
          </a:xfrm>
          <a:prstGeom prst="rect">
            <a:avLst/>
          </a:prstGeom>
          <a:noFill/>
          <a:ln>
            <a:noFill/>
          </a:ln>
        </p:spPr>
        <p:txBody>
          <a:bodyPr wrap="none">
            <a:spAutoFit/>
          </a:bodyPr>
          <a:lstStyle/>
          <a:p>
            <a:pPr algn="ctr" fontAlgn="auto">
              <a:spcBef>
                <a:spcPts val="0"/>
              </a:spcBef>
              <a:spcAft>
                <a:spcPts val="0"/>
              </a:spcAft>
              <a:defRPr/>
            </a:pPr>
            <a:r>
              <a:rPr lang="en-US" altLang="zh-CN" sz="5400">
                <a:ln w="22225">
                  <a:solidFill>
                    <a:schemeClr val="accent2"/>
                  </a:solidFill>
                  <a:prstDash val="solid"/>
                </a:ln>
                <a:solidFill>
                  <a:schemeClr val="accent2">
                    <a:lumMod val="40000"/>
                    <a:lumOff val="60000"/>
                  </a:schemeClr>
                </a:solidFill>
                <a:latin typeface="+mn-lt"/>
                <a:ea typeface="+mn-ea"/>
              </a:rPr>
              <a:t>Thank     you</a:t>
            </a:r>
            <a:r>
              <a:rPr lang="zh-CN" altLang="en-US" sz="5400">
                <a:ln w="22225">
                  <a:solidFill>
                    <a:schemeClr val="accent2"/>
                  </a:solidFill>
                  <a:prstDash val="solid"/>
                </a:ln>
                <a:solidFill>
                  <a:schemeClr val="accent2">
                    <a:lumMod val="40000"/>
                    <a:lumOff val="60000"/>
                  </a:schemeClr>
                </a:solidFill>
                <a:latin typeface="+mn-lt"/>
                <a:ea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医疗机构从业人员医德规范及行为规范</a:t>
            </a:r>
          </a:p>
        </p:txBody>
      </p:sp>
      <p:sp>
        <p:nvSpPr>
          <p:cNvPr id="3" name="内容占位符 2"/>
          <p:cNvSpPr>
            <a:spLocks noGrp="1"/>
          </p:cNvSpPr>
          <p:nvPr>
            <p:ph idx="1"/>
          </p:nvPr>
        </p:nvSpPr>
        <p:spPr/>
        <p:txBody>
          <a:bodyPr/>
          <a:lstStyle/>
          <a:p>
            <a:pPr marL="411480" indent="-410845" defTabSz="1097280">
              <a:defRPr/>
            </a:pPr>
            <a:r>
              <a:rPr lang="zh-CN" altLang="en-US" sz="2880"/>
              <a:t>医德规范：(一)救死扶伤，实行社会主义的人道主义。时刻为病人着想，千方百计为病人解除病痛。</a:t>
            </a:r>
          </a:p>
          <a:p>
            <a:pPr marL="411480" indent="-410845" defTabSz="1097280">
              <a:defRPr/>
            </a:pPr>
            <a:r>
              <a:rPr lang="zh-CN" altLang="en-US" sz="2880"/>
              <a:t>　　           (二)尊重病人的人格与权利，对待病人，不分民族、性别、职业、地位、财产状况，都应一视同仁。</a:t>
            </a:r>
          </a:p>
          <a:p>
            <a:pPr marL="411480" indent="-410845" defTabSz="1097280">
              <a:defRPr/>
            </a:pPr>
            <a:r>
              <a:rPr lang="zh-CN" altLang="en-US" sz="2880"/>
              <a:t>　　           (三)文明礼貌服务。举止端庄，语言文明，态度和蔼，同情、关心和体贴病人。</a:t>
            </a:r>
          </a:p>
          <a:p>
            <a:pPr marL="411480" indent="-410845" defTabSz="1097280">
              <a:defRPr/>
            </a:pPr>
            <a:r>
              <a:rPr lang="zh-CN" altLang="en-US" sz="2880"/>
              <a:t>　　           (四)廉洁奉公。自觉遵纪守法，不以医谋私。</a:t>
            </a:r>
          </a:p>
          <a:p>
            <a:pPr marL="411480" indent="-410845" defTabSz="1097280">
              <a:defRPr/>
            </a:pPr>
            <a:r>
              <a:rPr lang="zh-CN" altLang="en-US" sz="2880"/>
              <a:t>　　           (五)为病人保守医密，实行保护性医疗，不泄露病人隐私与秘密。</a:t>
            </a:r>
          </a:p>
          <a:p>
            <a:pPr marL="411480" indent="-410845" defTabSz="1097280">
              <a:defRPr/>
            </a:pPr>
            <a:r>
              <a:rPr lang="zh-CN" altLang="en-US" sz="2880"/>
              <a:t>　　。</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医疗机构从业人员医德规范及行为规范</a:t>
            </a:r>
          </a:p>
        </p:txBody>
      </p:sp>
      <p:sp>
        <p:nvSpPr>
          <p:cNvPr id="3" name="内容占位符 2"/>
          <p:cNvSpPr>
            <a:spLocks noGrp="1"/>
          </p:cNvSpPr>
          <p:nvPr>
            <p:ph idx="1"/>
          </p:nvPr>
        </p:nvSpPr>
        <p:spPr/>
        <p:txBody>
          <a:bodyPr/>
          <a:lstStyle/>
          <a:p>
            <a:pPr marL="411480" indent="-410845" defTabSz="1097280">
              <a:defRPr/>
            </a:pPr>
            <a:r>
              <a:rPr lang="zh-CN" altLang="en-US" sz="2880"/>
              <a:t>医德规范：</a:t>
            </a:r>
            <a:r>
              <a:rPr lang="zh-CN" altLang="en-US" sz="2875">
                <a:sym typeface="+mn-ea"/>
              </a:rPr>
              <a:t>(六)互学互尊，切结协作。正确处理同行同事问的关系。</a:t>
            </a:r>
            <a:endParaRPr lang="zh-CN" altLang="en-US" sz="2875"/>
          </a:p>
          <a:p>
            <a:pPr marL="411480" indent="-410845" defTabSz="1097280">
              <a:defRPr/>
            </a:pPr>
            <a:r>
              <a:rPr lang="zh-CN" altLang="en-US" sz="2875">
                <a:sym typeface="+mn-ea"/>
              </a:rPr>
              <a:t>　　           (七)严谨求实，奋发进取，钻研医术，精益求精。不断更新知识，提高技术水平</a:t>
            </a:r>
            <a:endParaRPr lang="zh-CN" altLang="en-US" sz="288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医疗机构从业人员医德规范及行为规范</a:t>
            </a:r>
          </a:p>
        </p:txBody>
      </p:sp>
      <p:sp>
        <p:nvSpPr>
          <p:cNvPr id="3" name="内容占位符 2"/>
          <p:cNvSpPr>
            <a:spLocks noGrp="1"/>
          </p:cNvSpPr>
          <p:nvPr>
            <p:ph idx="1"/>
          </p:nvPr>
        </p:nvSpPr>
        <p:spPr/>
        <p:txBody>
          <a:bodyPr/>
          <a:lstStyle/>
          <a:p>
            <a:pPr marL="411480" indent="-410845" defTabSz="1097280">
              <a:defRPr/>
            </a:pPr>
            <a:r>
              <a:rPr lang="zh-CN" altLang="en-US" sz="2880"/>
              <a:t>行为规范：（一）基本行为规范</a:t>
            </a:r>
          </a:p>
          <a:p>
            <a:pPr marL="411480" indent="-410845" defTabSz="1097280">
              <a:defRPr/>
            </a:pPr>
            <a:endParaRPr lang="zh-CN" altLang="en-US" sz="2880"/>
          </a:p>
          <a:p>
            <a:pPr marL="635" indent="0" defTabSz="1097280">
              <a:buFont typeface="Arial" charset="0"/>
              <a:buNone/>
              <a:defRPr/>
            </a:pPr>
            <a:r>
              <a:rPr lang="zh-CN" altLang="en-US" sz="2880"/>
              <a:t>                      （二）医师行为规范</a:t>
            </a:r>
          </a:p>
          <a:p>
            <a:pPr marL="635" indent="0" defTabSz="1097280">
              <a:buFont typeface="Arial" charset="0"/>
              <a:buNone/>
              <a:defRPr/>
            </a:pPr>
            <a:endParaRPr lang="zh-CN" altLang="en-US" sz="2880"/>
          </a:p>
          <a:p>
            <a:pPr marL="635" indent="0" defTabSz="1097280">
              <a:buFont typeface="Arial" charset="0"/>
              <a:buNone/>
              <a:defRPr/>
            </a:pPr>
            <a:r>
              <a:rPr lang="zh-CN" altLang="en-US" sz="2880"/>
              <a:t>                      （三）护士行为规范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r>
              <a:rPr lang="zh-CN" altLang="en-US" sz="3840"/>
              <a:t>医疗从业人员医德规范与行为规范</a:t>
            </a:r>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（一）基本行为规范</a:t>
            </a:r>
          </a:p>
          <a:p>
            <a:pPr marL="635" indent="0" defTabSz="1097280">
              <a:buFont typeface="Arial" charset="0"/>
              <a:buNone/>
              <a:defRPr/>
            </a:pPr>
            <a:r>
              <a:rPr lang="zh-CN" altLang="en-US" sz="2880"/>
              <a:t>       第一条 以人为本，践行宗旨。坚持救死扶伤、防病治病的宗旨，发扬大医精诚理念和人道主义精神，以病人为中心，全心全意为人民健康服务。</a:t>
            </a:r>
          </a:p>
          <a:p>
            <a:pPr marL="635" indent="0" defTabSz="1097280">
              <a:buFont typeface="Arial" charset="0"/>
              <a:buNone/>
              <a:defRPr/>
            </a:pPr>
            <a:r>
              <a:rPr lang="zh-CN" altLang="en-US" sz="2880"/>
              <a:t>　　第二条 遵纪守法，依法执业。自觉遵守国家法律法规，遵守医疗卫生行业规章和纪律，严格执行所在医疗机构各项制度规定。</a:t>
            </a:r>
          </a:p>
          <a:p>
            <a:pPr marL="635" indent="0" defTabSz="1097280">
              <a:buFont typeface="Arial" charset="0"/>
              <a:buNone/>
              <a:defRPr/>
            </a:pPr>
            <a:r>
              <a:rPr lang="zh-CN" altLang="en-US" sz="2880"/>
              <a:t>　　第三条 尊重患者，关爱生命。遵守医学伦理道德，尊重患者的知情同意权和隐私权，为患者保守医疗秘密和健康隐私，维护患者合法权益;尊重患者被救治的权利，不因种族、宗教、地域、贫富、地位、残疾、疾病等歧视患者。</a:t>
            </a:r>
          </a:p>
          <a:p>
            <a:pPr marL="635" indent="0" defTabSz="1097280">
              <a:buFont typeface="Arial" charset="0"/>
              <a:buNone/>
              <a:defRPr/>
            </a:pPr>
            <a:r>
              <a:rPr lang="zh-CN" altLang="en-US" sz="288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en-US" altLang="zh-CN" sz="2875">
                <a:sym typeface="+mn-ea"/>
              </a:rPr>
              <a:t>       </a:t>
            </a:r>
            <a:r>
              <a:rPr lang="zh-CN" altLang="en-US" sz="2875">
                <a:sym typeface="+mn-ea"/>
              </a:rPr>
              <a:t>第四条 优质服务，医患和谐。言语文明，举止端庄，认真践行医疗服务承诺，加强与患者的交流与沟通，积极带头控烟，自觉维护行业形象。</a:t>
            </a:r>
            <a:endParaRPr lang="zh-CN" altLang="en-US" sz="2875"/>
          </a:p>
          <a:p>
            <a:pPr marL="635" indent="0" defTabSz="1097280">
              <a:buFont typeface="Arial" charset="0"/>
              <a:buNone/>
              <a:defRPr/>
            </a:pPr>
            <a:r>
              <a:rPr lang="zh-CN" altLang="en-US" sz="2875">
                <a:sym typeface="+mn-ea"/>
              </a:rPr>
              <a:t>　　第五条 廉洁自律，恪守医德。弘扬高尚医德，严格自律，不索取和非法收受患者财物，不利用执业之便谋取不正当利益;不收受医疗器械、药品、试剂等生产、经营企业或人员以各种名义、形式给予的回扣、提成，不参加其安排、组织或支付费用的营业性娱乐活动;不骗取、套取基本医疗保障资金或为他人骗取、套取提供便利;不违规参与医疗广告宣传和药品医疗器械促销，不倒卖号源。</a:t>
            </a:r>
            <a:endParaRPr lang="zh-CN" altLang="en-US" sz="2875"/>
          </a:p>
          <a:p>
            <a:pPr marL="635" indent="0" defTabSz="1097280">
              <a:buFont typeface="Arial" charset="0"/>
              <a:buNone/>
              <a:defRPr/>
            </a:pPr>
            <a:r>
              <a:rPr lang="zh-CN" altLang="en-US" sz="2875">
                <a:sym typeface="+mn-ea"/>
              </a:rPr>
              <a:t>　　</a:t>
            </a:r>
            <a:endParaRPr lang="zh-CN" altLang="en-US" sz="288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en-US" altLang="zh-CN" sz="2875">
                <a:sym typeface="+mn-ea"/>
              </a:rPr>
              <a:t>        </a:t>
            </a:r>
            <a:r>
              <a:rPr lang="zh-CN" altLang="en-US" sz="2875">
                <a:sym typeface="+mn-ea"/>
              </a:rPr>
              <a:t>第六条 严谨求实，精益求精。热爱学习，钻研业务，努力提高专业素养，诚实守信，抵制学术不端行为。</a:t>
            </a:r>
            <a:endParaRPr lang="zh-CN" altLang="en-US" sz="2875"/>
          </a:p>
          <a:p>
            <a:pPr marL="635" indent="0" defTabSz="1097280">
              <a:buFont typeface="Arial" charset="0"/>
              <a:buNone/>
              <a:defRPr/>
            </a:pPr>
            <a:r>
              <a:rPr lang="zh-CN" altLang="en-US" sz="2875">
                <a:sym typeface="+mn-ea"/>
              </a:rPr>
              <a:t>　　第七条 爱岗敬业，团结协作。忠诚职业，尽职尽责，正确处理同行同事间关系，互相尊重，互相配合，和谐共事。</a:t>
            </a:r>
            <a:endParaRPr lang="zh-CN" altLang="en-US" sz="2875"/>
          </a:p>
          <a:p>
            <a:pPr marL="635" indent="0" defTabSz="1097280">
              <a:buFont typeface="Arial" charset="0"/>
              <a:buNone/>
              <a:defRPr/>
            </a:pPr>
            <a:r>
              <a:rPr lang="zh-CN" altLang="en-US" sz="2875">
                <a:sym typeface="+mn-ea"/>
              </a:rPr>
              <a:t>　　第八条 乐于奉献，热心公益。积极参加上级安排的指令性医疗任务和社会公益性的扶贫、义诊、助残、支农、援外等活动，主动开展公众健康教育。</a:t>
            </a:r>
            <a:endParaRPr lang="zh-CN" altLang="en-US" sz="2875"/>
          </a:p>
          <a:p>
            <a:pPr marL="411480" indent="-410845" defTabSz="1097280">
              <a:defRPr/>
            </a:pPr>
            <a:endParaRPr lang="zh-CN" altLang="en-US" sz="2875"/>
          </a:p>
          <a:p>
            <a:pPr marL="411480" indent="-410845" defTabSz="1097280">
              <a:defRPr/>
            </a:pPr>
            <a:endParaRPr lang="zh-CN" altLang="en-US" sz="288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1097280">
              <a:defRPr/>
            </a:pPr>
            <a:endParaRPr lang="zh-CN" altLang="en-US" sz="3840"/>
          </a:p>
        </p:txBody>
      </p:sp>
      <p:sp>
        <p:nvSpPr>
          <p:cNvPr id="3" name="内容占位符 2"/>
          <p:cNvSpPr>
            <a:spLocks noGrp="1"/>
          </p:cNvSpPr>
          <p:nvPr>
            <p:ph idx="1"/>
          </p:nvPr>
        </p:nvSpPr>
        <p:spPr/>
        <p:txBody>
          <a:bodyPr/>
          <a:lstStyle/>
          <a:p>
            <a:pPr marL="635" indent="0" defTabSz="1097280">
              <a:buFont typeface="Arial" charset="0"/>
              <a:buNone/>
              <a:defRPr/>
            </a:pPr>
            <a:r>
              <a:rPr lang="zh-CN" altLang="en-US" sz="2880"/>
              <a:t>（二）医师行为规范</a:t>
            </a:r>
          </a:p>
          <a:p>
            <a:pPr marL="635" indent="0" defTabSz="1097280">
              <a:buFont typeface="Arial" charset="0"/>
              <a:buNone/>
              <a:defRPr/>
            </a:pPr>
            <a:r>
              <a:rPr lang="zh-CN" altLang="en-US" sz="2880"/>
              <a:t>       第一条 遵循医学科学规律，不断更新医学理念和知识，保证医疗技术应用的科学性、合理性。</a:t>
            </a:r>
          </a:p>
          <a:p>
            <a:pPr marL="635" indent="0" defTabSz="1097280">
              <a:buFont typeface="Arial" charset="0"/>
              <a:buNone/>
              <a:defRPr/>
            </a:pPr>
            <a:r>
              <a:rPr lang="zh-CN" altLang="en-US" sz="2880"/>
              <a:t>　　第二条 规范行医，严格遵循临床诊疗和技术规范，使用适宜诊疗技术和药物，因病施治，合理医疗，不隐瞒、误导或夸大病情，不过度医疗。</a:t>
            </a:r>
          </a:p>
          <a:p>
            <a:pPr marL="635" indent="0" defTabSz="1097280">
              <a:buFont typeface="Arial" charset="0"/>
              <a:buNone/>
              <a:defRPr/>
            </a:pPr>
            <a:r>
              <a:rPr lang="zh-CN" altLang="en-US" sz="2880"/>
              <a:t>　　第三条 学习掌握人文医学知识，提高人文素质，对患者实行人文关怀，真诚、耐心与患者沟通。</a:t>
            </a:r>
          </a:p>
          <a:p>
            <a:pPr marL="635" indent="0" defTabSz="1097280">
              <a:buFont typeface="Arial" charset="0"/>
              <a:buNone/>
              <a:defRPr/>
            </a:pPr>
            <a:r>
              <a:rPr lang="zh-CN" altLang="en-US" sz="2880"/>
              <a:t>　　</a:t>
            </a:r>
          </a:p>
        </p:txBody>
      </p:sp>
    </p:spTree>
  </p:cSld>
  <p:clrMapOvr>
    <a:masterClrMapping/>
  </p:clrMapOvr>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人际关系">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人际关系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10" y="-90"/>
      </p:cViewPr>
      <p:guideLst>
        <p:guide orient="horz" pos="2160"/>
        <p:guide pos="3840"/>
      </p:guideLst>
    </p:cSldViewPr>
  </p:slideViewPr>
  <p:notesTextViewPr>
    <p:cViewPr>
      <p:scale>
        <a:sx n="1" d="1"/>
        <a:sy n="1" d="1"/>
      </p:scale>
      <p:origin x="0" y="0"/>
    </p:cViewPr>
  </p:notesTextViewPr>
  <p:gridSpacing cx="73736200" cy="73736200"/>
</p:viewPr>
</file>