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13" autoAdjust="0"/>
    <p:restoredTop sz="89282" autoAdjust="0"/>
  </p:normalViewPr>
  <p:slideViewPr>
    <p:cSldViewPr>
      <p:cViewPr varScale="1">
        <p:scale>
          <a:sx n="86" d="100"/>
          <a:sy n="86" d="100"/>
        </p:scale>
        <p:origin x="312"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11/29/2023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958956" y="2382964"/>
            <a:ext cx="6643794" cy="2092071"/>
          </a:xfrm>
          <a:prstGeom prst="rect">
            <a:avLst/>
          </a:prstGeom>
        </p:spPr>
        <p:txBody>
          <a:bodyPr vert="horz" wrap="square" lIns="114300" tIns="57150" rIns="114300" bIns="57150" rtlCol="0" anchor="t" anchorCtr="0">
            <a:spAutoFit/>
          </a:bodyPr>
          <a:lstStyle/>
          <a:p>
            <a:pPr>
              <a:lnSpc>
                <a:spcPct val="120000"/>
              </a:lnSpc>
            </a:pPr>
            <a:r>
              <a:rPr lang="en-US" sz="5175" b="1" dirty="0" err="1">
                <a:solidFill>
                  <a:schemeClr val="accent1"/>
                </a:solidFill>
                <a:latin typeface="Microsoft Yahei"/>
                <a:ea typeface="Microsoft Yahei"/>
                <a:cs typeface="Microsoft Yahei"/>
              </a:rPr>
              <a:t>医疗卫生行业数据安全挑战</a:t>
            </a:r>
            <a:endParaRPr lang="en-US" sz="5175" b="1" dirty="0">
              <a:solidFill>
                <a:schemeClr val="accent1"/>
              </a:solidFill>
              <a:latin typeface="Microsoft Yahei"/>
              <a:ea typeface="Microsoft Yahei"/>
              <a:cs typeface="Microsoft Yahei"/>
            </a:endParaRPr>
          </a:p>
        </p:txBody>
      </p:sp>
      <p:sp>
        <p:nvSpPr>
          <p:cNvPr id="4" name="AutoShape 4"/>
          <p:cNvSpPr/>
          <p:nvPr/>
        </p:nvSpPr>
        <p:spPr>
          <a:xfrm>
            <a:off x="958956" y="4948612"/>
            <a:ext cx="162576" cy="384069"/>
          </a:xfrm>
          <a:prstGeom prst="parallelogram">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 name="AutoShape 6"/>
          <p:cNvSpPr/>
          <p:nvPr/>
        </p:nvSpPr>
        <p:spPr>
          <a:xfrm>
            <a:off x="958956" y="5502858"/>
            <a:ext cx="162576" cy="384069"/>
          </a:xfrm>
          <a:prstGeom prst="parallelogram">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07874" y="6318935"/>
            <a:ext cx="701468" cy="122998"/>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3" name="AutoShape 3"/>
          <p:cNvSpPr/>
          <p:nvPr/>
        </p:nvSpPr>
        <p:spPr>
          <a:xfrm>
            <a:off x="454963" y="6318935"/>
            <a:ext cx="122998" cy="122998"/>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4" name="AutoShape 4"/>
          <p:cNvSpPr/>
          <p:nvPr/>
        </p:nvSpPr>
        <p:spPr>
          <a:xfrm>
            <a:off x="1137715" y="6318935"/>
            <a:ext cx="122998" cy="122998"/>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cxnSp>
        <p:nvCxnSpPr>
          <p:cNvPr id="5" name="Connector 5"/>
          <p:cNvCxnSpPr/>
          <p:nvPr/>
        </p:nvCxnSpPr>
        <p:spPr>
          <a:xfrm>
            <a:off x="1209343" y="6393165"/>
            <a:ext cx="10991852" cy="0"/>
          </a:xfrm>
          <a:prstGeom prst="line">
            <a:avLst/>
          </a:prstGeom>
          <a:ln w="14288">
            <a:solidFill>
              <a:schemeClr val="accent2"/>
            </a:solidFill>
            <a:prstDash val="dash"/>
          </a:ln>
        </p:spPr>
        <p:style>
          <a:lnRef idx="0">
            <a:schemeClr val="accent2"/>
          </a:lnRef>
          <a:fillRef idx="1">
            <a:schemeClr val="accent2"/>
          </a:fillRef>
          <a:effectRef idx="0">
            <a:schemeClr val="accent2"/>
          </a:effectRef>
          <a:fontRef idx="minor">
            <a:schemeClr val="lt1"/>
          </a:fontRef>
        </p:style>
      </p:cxnSp>
      <p:sp>
        <p:nvSpPr>
          <p:cNvPr id="6" name="AutoShape 6"/>
          <p:cNvSpPr/>
          <p:nvPr/>
        </p:nvSpPr>
        <p:spPr>
          <a:xfrm>
            <a:off x="904945" y="1398355"/>
            <a:ext cx="2590123" cy="1506389"/>
          </a:xfrm>
          <a:prstGeom prst="round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7" name="AutoShape 7"/>
          <p:cNvSpPr/>
          <p:nvPr/>
        </p:nvSpPr>
        <p:spPr>
          <a:xfrm>
            <a:off x="1218874" y="2592503"/>
            <a:ext cx="2871893" cy="3142827"/>
          </a:xfrm>
          <a:prstGeom prst="roundRect">
            <a:avLst/>
          </a:prstGeom>
          <a:solidFill>
            <a:schemeClr val="accent2">
              <a:lumMod val="20000"/>
              <a:lumOff val="80000"/>
              <a:alpha val="90000"/>
            </a:schemeClr>
          </a:solidFill>
          <a:ln w="19050">
            <a:solidFill>
              <a:schemeClr val="accent2">
                <a:alpha val="90000"/>
              </a:schemeClr>
            </a:solidFill>
            <a:prstDash val="solid"/>
          </a:ln>
        </p:spPr>
        <p:style>
          <a:lnRef idx="0">
            <a:schemeClr val="accent2"/>
          </a:lnRef>
          <a:fillRef idx="1">
            <a:schemeClr val="accent2"/>
          </a:fillRef>
          <a:effectRef idx="0">
            <a:schemeClr val="accent2"/>
          </a:effectRef>
          <a:fontRef idx="minor">
            <a:schemeClr val="lt1"/>
          </a:fontRef>
        </p:style>
      </p:sp>
      <p:sp>
        <p:nvSpPr>
          <p:cNvPr id="8" name="TextBox 8"/>
          <p:cNvSpPr txBox="1"/>
          <p:nvPr/>
        </p:nvSpPr>
        <p:spPr>
          <a:xfrm>
            <a:off x="1011610" y="1508083"/>
            <a:ext cx="2351713" cy="994791"/>
          </a:xfrm>
          <a:prstGeom prst="rect">
            <a:avLst/>
          </a:prstGeom>
        </p:spPr>
        <p:txBody>
          <a:bodyPr vert="horz" wrap="square" lIns="123825" tIns="123825" rIns="57150" bIns="123825" rtlCol="0" anchor="t" anchorCtr="0">
            <a:spAutoFit/>
          </a:bodyPr>
          <a:lstStyle/>
          <a:p>
            <a:pPr>
              <a:lnSpc>
                <a:spcPct val="112000"/>
              </a:lnSpc>
            </a:pPr>
            <a:r>
              <a:rPr lang="en-US" sz="2100" b="1">
                <a:solidFill>
                  <a:srgbClr val="FFFFFF"/>
                </a:solidFill>
                <a:latin typeface="Microsoft Yahei"/>
                <a:ea typeface="Microsoft Yahei"/>
                <a:cs typeface="Microsoft Yahei"/>
              </a:rPr>
              <a:t>强化隐私数据授权管理</a:t>
            </a:r>
          </a:p>
        </p:txBody>
      </p:sp>
      <p:sp>
        <p:nvSpPr>
          <p:cNvPr id="9" name="AutoShape 9"/>
          <p:cNvSpPr/>
          <p:nvPr/>
        </p:nvSpPr>
        <p:spPr>
          <a:xfrm>
            <a:off x="4503089" y="1424901"/>
            <a:ext cx="2590123" cy="1506389"/>
          </a:xfrm>
          <a:prstGeom prst="roundRect">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0" name="AutoShape 10"/>
          <p:cNvSpPr/>
          <p:nvPr/>
        </p:nvSpPr>
        <p:spPr>
          <a:xfrm>
            <a:off x="4817018" y="2619049"/>
            <a:ext cx="2871893" cy="3142827"/>
          </a:xfrm>
          <a:prstGeom prst="roundRect">
            <a:avLst/>
          </a:prstGeom>
          <a:solidFill>
            <a:schemeClr val="accent2">
              <a:lumMod val="20000"/>
              <a:lumOff val="80000"/>
              <a:alpha val="90000"/>
            </a:schemeClr>
          </a:solidFill>
          <a:ln w="19050">
            <a:solidFill>
              <a:schemeClr val="accent1">
                <a:alpha val="90000"/>
              </a:schemeClr>
            </a:solidFill>
            <a:prstDash val="solid"/>
          </a:ln>
        </p:spPr>
        <p:style>
          <a:lnRef idx="0">
            <a:schemeClr val="accent2"/>
          </a:lnRef>
          <a:fillRef idx="1">
            <a:schemeClr val="accent2"/>
          </a:fillRef>
          <a:effectRef idx="0">
            <a:schemeClr val="accent2"/>
          </a:effectRef>
          <a:fontRef idx="minor">
            <a:schemeClr val="lt1"/>
          </a:fontRef>
        </p:style>
      </p:sp>
      <p:sp>
        <p:nvSpPr>
          <p:cNvPr id="11" name="AutoShape 11"/>
          <p:cNvSpPr/>
          <p:nvPr/>
        </p:nvSpPr>
        <p:spPr>
          <a:xfrm>
            <a:off x="8201329" y="1424901"/>
            <a:ext cx="2590123" cy="1506389"/>
          </a:xfrm>
          <a:prstGeom prst="round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2" name="AutoShape 12"/>
          <p:cNvSpPr/>
          <p:nvPr/>
        </p:nvSpPr>
        <p:spPr>
          <a:xfrm>
            <a:off x="8515258" y="2619049"/>
            <a:ext cx="2871893" cy="3142827"/>
          </a:xfrm>
          <a:prstGeom prst="roundRect">
            <a:avLst/>
          </a:prstGeom>
          <a:solidFill>
            <a:schemeClr val="accent2">
              <a:lumMod val="20000"/>
              <a:lumOff val="80000"/>
              <a:alpha val="90000"/>
            </a:schemeClr>
          </a:solidFill>
          <a:ln w="19050">
            <a:solidFill>
              <a:schemeClr val="accent2">
                <a:alpha val="90000"/>
              </a:schemeClr>
            </a:solidFill>
            <a:prstDash val="solid"/>
          </a:ln>
        </p:spPr>
        <p:style>
          <a:lnRef idx="0">
            <a:schemeClr val="accent2"/>
          </a:lnRef>
          <a:fillRef idx="1">
            <a:schemeClr val="accent2"/>
          </a:fillRef>
          <a:effectRef idx="0">
            <a:schemeClr val="accent2"/>
          </a:effectRef>
          <a:fontRef idx="minor">
            <a:schemeClr val="lt1"/>
          </a:fontRef>
        </p:style>
      </p:sp>
      <p:sp>
        <p:nvSpPr>
          <p:cNvPr id="13" name="TextBox 13"/>
          <p:cNvSpPr txBox="1"/>
          <p:nvPr/>
        </p:nvSpPr>
        <p:spPr>
          <a:xfrm>
            <a:off x="1414251" y="2980276"/>
            <a:ext cx="2506259" cy="2484120"/>
          </a:xfrm>
          <a:prstGeom prst="rect">
            <a:avLst/>
          </a:prstGeom>
        </p:spPr>
        <p:txBody>
          <a:bodyPr vert="horz" wrap="square" lIns="123825" tIns="123825" rIns="57150" bIns="123825" rtlCol="0" anchor="t" anchorCtr="0">
            <a:spAutoFit/>
          </a:bodyPr>
          <a:lstStyle/>
          <a:p>
            <a:pPr>
              <a:lnSpc>
                <a:spcPct val="150000"/>
              </a:lnSpc>
            </a:pPr>
            <a:r>
              <a:rPr lang="en-US" sz="1350">
                <a:solidFill>
                  <a:srgbClr val="071D40"/>
                </a:solidFill>
                <a:latin typeface="Microsoft Yahei"/>
                <a:ea typeface="Microsoft Yahei"/>
                <a:cs typeface="Microsoft Yahei"/>
              </a:rPr>
              <a:t>针对涉及隐私数据授权的问题，需要建立完善的隐私数据授权管理制度，明确数据的授权范围和使用方式，确保个人隐私数据不被滥用和泄露。</a:t>
            </a:r>
          </a:p>
        </p:txBody>
      </p:sp>
      <p:sp>
        <p:nvSpPr>
          <p:cNvPr id="14" name="TextBox 14"/>
          <p:cNvSpPr txBox="1"/>
          <p:nvPr/>
        </p:nvSpPr>
        <p:spPr>
          <a:xfrm>
            <a:off x="4999835" y="2980276"/>
            <a:ext cx="2506259" cy="2334768"/>
          </a:xfrm>
          <a:prstGeom prst="rect">
            <a:avLst/>
          </a:prstGeom>
        </p:spPr>
        <p:txBody>
          <a:bodyPr vert="horz" wrap="square" lIns="123825" tIns="123825" rIns="57150" bIns="123825" rtlCol="0" anchor="t" anchorCtr="0">
            <a:spAutoFit/>
          </a:bodyPr>
          <a:lstStyle/>
          <a:p>
            <a:pPr>
              <a:lnSpc>
                <a:spcPct val="140000"/>
              </a:lnSpc>
            </a:pPr>
            <a:r>
              <a:rPr lang="en-US" sz="1350">
                <a:solidFill>
                  <a:srgbClr val="071D40"/>
                </a:solidFill>
                <a:latin typeface="Microsoft Yahei"/>
                <a:ea typeface="Microsoft Yahei"/>
                <a:cs typeface="Microsoft Yahei"/>
              </a:rPr>
              <a:t>信息处作为医疗卫生行业信息化的重要部门，需要加强其地位和作用，提高其在医疗卫生机构中的地位和影响力，使其能够更好地发挥数据安全管理和信息化推进的作用。</a:t>
            </a:r>
          </a:p>
        </p:txBody>
      </p:sp>
      <p:sp>
        <p:nvSpPr>
          <p:cNvPr id="15" name="TextBox 15"/>
          <p:cNvSpPr txBox="1"/>
          <p:nvPr/>
        </p:nvSpPr>
        <p:spPr>
          <a:xfrm>
            <a:off x="8731942" y="2980276"/>
            <a:ext cx="2506259" cy="2484120"/>
          </a:xfrm>
          <a:prstGeom prst="rect">
            <a:avLst/>
          </a:prstGeom>
        </p:spPr>
        <p:txBody>
          <a:bodyPr vert="horz" wrap="square" lIns="123825" tIns="123825" rIns="57150" bIns="123825" rtlCol="0" anchor="t" anchorCtr="0">
            <a:spAutoFit/>
          </a:bodyPr>
          <a:lstStyle/>
          <a:p>
            <a:pPr>
              <a:lnSpc>
                <a:spcPct val="150000"/>
              </a:lnSpc>
            </a:pPr>
            <a:r>
              <a:rPr lang="en-US" sz="1350">
                <a:solidFill>
                  <a:srgbClr val="071D40"/>
                </a:solidFill>
                <a:latin typeface="Microsoft Yahei"/>
                <a:ea typeface="Microsoft Yahei"/>
                <a:cs typeface="Microsoft Yahei"/>
              </a:rPr>
              <a:t>针对数据安全运维体系脆弱的问题，需要建立完善的数据安全运维体系，包括数据备份、恢复、应急响应等方面，确保数据的安全性和可靠性。</a:t>
            </a:r>
          </a:p>
        </p:txBody>
      </p:sp>
      <p:sp>
        <p:nvSpPr>
          <p:cNvPr id="16" name="TextBox 16"/>
          <p:cNvSpPr txBox="1"/>
          <p:nvPr/>
        </p:nvSpPr>
        <p:spPr>
          <a:xfrm>
            <a:off x="4622294" y="1508083"/>
            <a:ext cx="2351713" cy="994791"/>
          </a:xfrm>
          <a:prstGeom prst="rect">
            <a:avLst/>
          </a:prstGeom>
        </p:spPr>
        <p:txBody>
          <a:bodyPr vert="horz" wrap="square" lIns="123825" tIns="123825" rIns="57150" bIns="123825" rtlCol="0" anchor="t" anchorCtr="0">
            <a:spAutoFit/>
          </a:bodyPr>
          <a:lstStyle/>
          <a:p>
            <a:pPr>
              <a:lnSpc>
                <a:spcPct val="112000"/>
              </a:lnSpc>
            </a:pPr>
            <a:r>
              <a:rPr lang="en-US" sz="2100" b="1">
                <a:solidFill>
                  <a:srgbClr val="FFFFFF"/>
                </a:solidFill>
                <a:latin typeface="Microsoft Yahei"/>
                <a:ea typeface="Microsoft Yahei"/>
                <a:cs typeface="Microsoft Yahei"/>
              </a:rPr>
              <a:t>加强信息处地位和作用</a:t>
            </a:r>
          </a:p>
        </p:txBody>
      </p:sp>
      <p:sp>
        <p:nvSpPr>
          <p:cNvPr id="17" name="TextBox 17"/>
          <p:cNvSpPr txBox="1"/>
          <p:nvPr/>
        </p:nvSpPr>
        <p:spPr>
          <a:xfrm>
            <a:off x="8320534" y="1508083"/>
            <a:ext cx="2351713" cy="994791"/>
          </a:xfrm>
          <a:prstGeom prst="rect">
            <a:avLst/>
          </a:prstGeom>
        </p:spPr>
        <p:txBody>
          <a:bodyPr vert="horz" wrap="square" lIns="123825" tIns="123825" rIns="57150" bIns="123825" rtlCol="0" anchor="t" anchorCtr="0">
            <a:spAutoFit/>
          </a:bodyPr>
          <a:lstStyle/>
          <a:p>
            <a:pPr>
              <a:lnSpc>
                <a:spcPct val="112000"/>
              </a:lnSpc>
            </a:pPr>
            <a:r>
              <a:rPr lang="en-US" sz="2100" b="1">
                <a:solidFill>
                  <a:srgbClr val="FFFFFF"/>
                </a:solidFill>
                <a:latin typeface="Microsoft Yahei"/>
                <a:ea typeface="Microsoft Yahei"/>
                <a:cs typeface="Microsoft Yahei"/>
              </a:rPr>
              <a:t>建立完善的数据安全运维体系</a:t>
            </a:r>
          </a:p>
        </p:txBody>
      </p:sp>
      <p:sp>
        <p:nvSpPr>
          <p:cNvPr id="18" name="Freeform 18"/>
          <p:cNvSpPr/>
          <p:nvPr/>
        </p:nvSpPr>
        <p:spPr>
          <a:xfrm>
            <a:off x="3734987" y="1845395"/>
            <a:ext cx="509355" cy="509355"/>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9" name="Freeform 19"/>
          <p:cNvSpPr/>
          <p:nvPr/>
        </p:nvSpPr>
        <p:spPr>
          <a:xfrm>
            <a:off x="7434234" y="1784900"/>
            <a:ext cx="509355" cy="509355"/>
          </a:xfrm>
          <a:custGeom>
            <a:avLst/>
            <a:gdLst/>
            <a:ahLst/>
            <a:cxnLst/>
            <a:rect l="l" t="t" r="r" b="b"/>
            <a:pathLst>
              <a:path w="1905000" h="1905000">
                <a:moveTo>
                  <a:pt x="1905000" y="952500"/>
                </a:moveTo>
                <a:lnTo>
                  <a:pt x="952500" y="0"/>
                </a:lnTo>
                <a:lnTo>
                  <a:pt x="952500" y="476250"/>
                </a:lnTo>
                <a:lnTo>
                  <a:pt x="0" y="476250"/>
                </a:lnTo>
                <a:lnTo>
                  <a:pt x="0" y="1428750"/>
                </a:lnTo>
                <a:lnTo>
                  <a:pt x="952500" y="1428750"/>
                </a:lnTo>
                <a:lnTo>
                  <a:pt x="952500" y="1905000"/>
                </a:lnTo>
                <a:lnTo>
                  <a:pt x="1905000" y="952500"/>
                </a:lnTo>
                <a:close/>
              </a:path>
            </a:pathLst>
          </a:cu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grpSp>
        <p:nvGrpSpPr>
          <p:cNvPr id="20" name="Group 20"/>
          <p:cNvGrpSpPr/>
          <p:nvPr/>
        </p:nvGrpSpPr>
        <p:grpSpPr>
          <a:xfrm>
            <a:off x="454963" y="93878"/>
            <a:ext cx="10641129" cy="914400"/>
            <a:chOff x="454963" y="93878"/>
            <a:chExt cx="10641129" cy="914400"/>
          </a:xfrm>
        </p:grpSpPr>
        <p:sp>
          <p:nvSpPr>
            <p:cNvPr id="21" name="AutoShape 21"/>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0" name="AutoShape 40"/>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1" name="TextBox 4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医联体带来的地缘优势和信息化压力与信息安全成本陡增的问题</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2173694"/>
            <a:ext cx="3839952" cy="4684306"/>
          </a:xfrm>
          <a:prstGeom prst="rtTriangl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grpSp>
        <p:nvGrpSpPr>
          <p:cNvPr id="3" name="Group 3"/>
          <p:cNvGrpSpPr/>
          <p:nvPr/>
        </p:nvGrpSpPr>
        <p:grpSpPr>
          <a:xfrm>
            <a:off x="865802" y="2810519"/>
            <a:ext cx="3847271" cy="4047481"/>
            <a:chOff x="865802" y="2810519"/>
            <a:chExt cx="3847271" cy="4047481"/>
          </a:xfrm>
        </p:grpSpPr>
        <p:sp>
          <p:nvSpPr>
            <p:cNvPr id="4" name="Freeform 4"/>
            <p:cNvSpPr/>
            <p:nvPr/>
          </p:nvSpPr>
          <p:spPr>
            <a:xfrm>
              <a:off x="2165532" y="2928505"/>
              <a:ext cx="1195366" cy="834187"/>
            </a:xfrm>
            <a:custGeom>
              <a:avLst/>
              <a:gdLst/>
              <a:ahLst/>
              <a:cxnLst/>
              <a:rect l="l" t="t" r="r" b="b"/>
              <a:pathLst>
                <a:path w="193" h="134">
                  <a:moveTo>
                    <a:pt x="177" y="133"/>
                  </a:moveTo>
                  <a:cubicBezTo>
                    <a:pt x="193" y="58"/>
                    <a:pt x="159" y="0"/>
                    <a:pt x="97" y="0"/>
                  </a:cubicBezTo>
                  <a:cubicBezTo>
                    <a:pt x="36" y="0"/>
                    <a:pt x="0" y="61"/>
                    <a:pt x="17" y="134"/>
                  </a:cubicBezTo>
                  <a:cubicBezTo>
                    <a:pt x="177" y="133"/>
                    <a:pt x="177" y="133"/>
                    <a:pt x="177" y="133"/>
                  </a:cubicBezTo>
                </a:path>
              </a:pathLst>
            </a:custGeom>
            <a:solidFill>
              <a:srgbClr val="361A00">
                <a:alpha val="100000"/>
              </a:srgbClr>
            </a:solidFill>
          </p:spPr>
        </p:sp>
        <p:sp>
          <p:nvSpPr>
            <p:cNvPr id="5" name="Freeform 5"/>
            <p:cNvSpPr/>
            <p:nvPr/>
          </p:nvSpPr>
          <p:spPr>
            <a:xfrm>
              <a:off x="2277789" y="3041376"/>
              <a:ext cx="978744" cy="1605412"/>
            </a:xfrm>
            <a:custGeom>
              <a:avLst/>
              <a:gdLst/>
              <a:ahLst/>
              <a:cxnLst/>
              <a:rect l="l" t="t" r="r" b="b"/>
              <a:pathLst>
                <a:path w="158" h="258">
                  <a:moveTo>
                    <a:pt x="16" y="157"/>
                  </a:moveTo>
                  <a:cubicBezTo>
                    <a:pt x="15" y="193"/>
                    <a:pt x="35" y="210"/>
                    <a:pt x="35" y="210"/>
                  </a:cubicBezTo>
                  <a:cubicBezTo>
                    <a:pt x="35" y="235"/>
                    <a:pt x="35" y="235"/>
                    <a:pt x="35" y="235"/>
                  </a:cubicBezTo>
                  <a:cubicBezTo>
                    <a:pt x="35" y="235"/>
                    <a:pt x="32" y="237"/>
                    <a:pt x="33" y="237"/>
                  </a:cubicBezTo>
                  <a:cubicBezTo>
                    <a:pt x="30" y="236"/>
                    <a:pt x="62" y="257"/>
                    <a:pt x="81" y="258"/>
                  </a:cubicBezTo>
                  <a:cubicBezTo>
                    <a:pt x="81" y="258"/>
                    <a:pt x="131" y="239"/>
                    <a:pt x="129" y="237"/>
                  </a:cubicBezTo>
                  <a:cubicBezTo>
                    <a:pt x="126" y="235"/>
                    <a:pt x="126" y="235"/>
                    <a:pt x="126" y="235"/>
                  </a:cubicBezTo>
                  <a:cubicBezTo>
                    <a:pt x="126" y="210"/>
                    <a:pt x="126" y="210"/>
                    <a:pt x="126" y="210"/>
                  </a:cubicBezTo>
                  <a:cubicBezTo>
                    <a:pt x="126" y="210"/>
                    <a:pt x="144" y="200"/>
                    <a:pt x="144" y="156"/>
                  </a:cubicBezTo>
                  <a:cubicBezTo>
                    <a:pt x="145" y="144"/>
                    <a:pt x="156" y="152"/>
                    <a:pt x="158" y="118"/>
                  </a:cubicBezTo>
                  <a:cubicBezTo>
                    <a:pt x="158" y="115"/>
                    <a:pt x="158" y="112"/>
                    <a:pt x="157" y="106"/>
                  </a:cubicBezTo>
                  <a:cubicBezTo>
                    <a:pt x="155" y="103"/>
                    <a:pt x="149" y="100"/>
                    <a:pt x="150" y="96"/>
                  </a:cubicBezTo>
                  <a:cubicBezTo>
                    <a:pt x="154" y="40"/>
                    <a:pt x="123" y="4"/>
                    <a:pt x="79" y="1"/>
                  </a:cubicBezTo>
                  <a:cubicBezTo>
                    <a:pt x="79" y="0"/>
                    <a:pt x="79" y="0"/>
                    <a:pt x="79" y="0"/>
                  </a:cubicBezTo>
                  <a:cubicBezTo>
                    <a:pt x="78" y="0"/>
                    <a:pt x="78" y="1"/>
                    <a:pt x="78" y="1"/>
                  </a:cubicBezTo>
                  <a:cubicBezTo>
                    <a:pt x="77" y="1"/>
                    <a:pt x="77" y="0"/>
                    <a:pt x="76" y="0"/>
                  </a:cubicBezTo>
                  <a:cubicBezTo>
                    <a:pt x="76" y="1"/>
                    <a:pt x="76" y="1"/>
                    <a:pt x="76" y="1"/>
                  </a:cubicBezTo>
                  <a:cubicBezTo>
                    <a:pt x="32" y="4"/>
                    <a:pt x="4" y="40"/>
                    <a:pt x="9" y="96"/>
                  </a:cubicBezTo>
                  <a:cubicBezTo>
                    <a:pt x="9" y="100"/>
                    <a:pt x="3" y="103"/>
                    <a:pt x="2" y="106"/>
                  </a:cubicBezTo>
                  <a:cubicBezTo>
                    <a:pt x="0" y="112"/>
                    <a:pt x="0" y="116"/>
                    <a:pt x="0" y="119"/>
                  </a:cubicBezTo>
                  <a:cubicBezTo>
                    <a:pt x="2" y="152"/>
                    <a:pt x="16" y="148"/>
                    <a:pt x="16" y="157"/>
                  </a:cubicBezTo>
                </a:path>
              </a:pathLst>
            </a:custGeom>
            <a:solidFill>
              <a:srgbClr val="EAC487">
                <a:alpha val="100000"/>
              </a:srgbClr>
            </a:solidFill>
          </p:spPr>
        </p:sp>
        <p:sp>
          <p:nvSpPr>
            <p:cNvPr id="6" name="Freeform 6"/>
            <p:cNvSpPr/>
            <p:nvPr/>
          </p:nvSpPr>
          <p:spPr>
            <a:xfrm>
              <a:off x="2444772" y="4347680"/>
              <a:ext cx="686349" cy="322564"/>
            </a:xfrm>
            <a:custGeom>
              <a:avLst/>
              <a:gdLst/>
              <a:ahLst/>
              <a:cxnLst/>
              <a:rect l="l" t="t" r="r" b="b"/>
              <a:pathLst>
                <a:path w="111" h="52">
                  <a:moveTo>
                    <a:pt x="99" y="25"/>
                  </a:moveTo>
                  <a:cubicBezTo>
                    <a:pt x="99" y="0"/>
                    <a:pt x="99" y="0"/>
                    <a:pt x="99" y="0"/>
                  </a:cubicBezTo>
                  <a:cubicBezTo>
                    <a:pt x="99" y="0"/>
                    <a:pt x="86" y="15"/>
                    <a:pt x="53" y="13"/>
                  </a:cubicBezTo>
                  <a:cubicBezTo>
                    <a:pt x="19" y="13"/>
                    <a:pt x="8" y="0"/>
                    <a:pt x="8" y="0"/>
                  </a:cubicBezTo>
                  <a:cubicBezTo>
                    <a:pt x="8" y="25"/>
                    <a:pt x="8" y="25"/>
                    <a:pt x="8" y="25"/>
                  </a:cubicBezTo>
                  <a:cubicBezTo>
                    <a:pt x="8" y="25"/>
                    <a:pt x="2" y="31"/>
                    <a:pt x="3" y="32"/>
                  </a:cubicBezTo>
                  <a:cubicBezTo>
                    <a:pt x="0" y="31"/>
                    <a:pt x="36" y="52"/>
                    <a:pt x="55" y="52"/>
                  </a:cubicBezTo>
                  <a:cubicBezTo>
                    <a:pt x="55" y="52"/>
                    <a:pt x="111" y="52"/>
                    <a:pt x="110" y="51"/>
                  </a:cubicBezTo>
                  <a:cubicBezTo>
                    <a:pt x="99" y="25"/>
                    <a:pt x="99" y="25"/>
                    <a:pt x="99" y="25"/>
                  </a:cubicBezTo>
                </a:path>
              </a:pathLst>
            </a:custGeom>
            <a:solidFill>
              <a:srgbClr val="E0B57A">
                <a:alpha val="100000"/>
              </a:srgbClr>
            </a:solidFill>
          </p:spPr>
        </p:sp>
        <p:sp>
          <p:nvSpPr>
            <p:cNvPr id="7" name="Freeform 7"/>
            <p:cNvSpPr/>
            <p:nvPr/>
          </p:nvSpPr>
          <p:spPr>
            <a:xfrm>
              <a:off x="2724188" y="2834152"/>
              <a:ext cx="600226" cy="535079"/>
            </a:xfrm>
            <a:custGeom>
              <a:avLst/>
              <a:gdLst/>
              <a:ahLst/>
              <a:cxnLst/>
              <a:rect l="l" t="t" r="r" b="b"/>
              <a:pathLst>
                <a:path w="97" h="86">
                  <a:moveTo>
                    <a:pt x="56" y="0"/>
                  </a:moveTo>
                  <a:cubicBezTo>
                    <a:pt x="49" y="0"/>
                    <a:pt x="25" y="8"/>
                    <a:pt x="14" y="11"/>
                  </a:cubicBezTo>
                  <a:cubicBezTo>
                    <a:pt x="9" y="13"/>
                    <a:pt x="5" y="14"/>
                    <a:pt x="0" y="16"/>
                  </a:cubicBezTo>
                  <a:cubicBezTo>
                    <a:pt x="2" y="16"/>
                    <a:pt x="5" y="15"/>
                    <a:pt x="7" y="15"/>
                  </a:cubicBezTo>
                  <a:cubicBezTo>
                    <a:pt x="50" y="15"/>
                    <a:pt x="80" y="43"/>
                    <a:pt x="88" y="86"/>
                  </a:cubicBezTo>
                  <a:cubicBezTo>
                    <a:pt x="90" y="74"/>
                    <a:pt x="97" y="32"/>
                    <a:pt x="94" y="22"/>
                  </a:cubicBezTo>
                  <a:cubicBezTo>
                    <a:pt x="94" y="21"/>
                    <a:pt x="94" y="21"/>
                    <a:pt x="93" y="21"/>
                  </a:cubicBezTo>
                  <a:cubicBezTo>
                    <a:pt x="92" y="21"/>
                    <a:pt x="91" y="22"/>
                    <a:pt x="89" y="23"/>
                  </a:cubicBezTo>
                  <a:cubicBezTo>
                    <a:pt x="88" y="24"/>
                    <a:pt x="86" y="25"/>
                    <a:pt x="85" y="25"/>
                  </a:cubicBezTo>
                  <a:cubicBezTo>
                    <a:pt x="85" y="25"/>
                    <a:pt x="84" y="25"/>
                    <a:pt x="84" y="24"/>
                  </a:cubicBezTo>
                  <a:cubicBezTo>
                    <a:pt x="81" y="20"/>
                    <a:pt x="80" y="9"/>
                    <a:pt x="78" y="7"/>
                  </a:cubicBezTo>
                  <a:cubicBezTo>
                    <a:pt x="78" y="6"/>
                    <a:pt x="77" y="6"/>
                    <a:pt x="77" y="6"/>
                  </a:cubicBezTo>
                  <a:cubicBezTo>
                    <a:pt x="75" y="6"/>
                    <a:pt x="73" y="8"/>
                    <a:pt x="70" y="10"/>
                  </a:cubicBezTo>
                  <a:cubicBezTo>
                    <a:pt x="68" y="11"/>
                    <a:pt x="65" y="13"/>
                    <a:pt x="63" y="13"/>
                  </a:cubicBezTo>
                  <a:cubicBezTo>
                    <a:pt x="63" y="13"/>
                    <a:pt x="63" y="13"/>
                    <a:pt x="62" y="13"/>
                  </a:cubicBezTo>
                  <a:cubicBezTo>
                    <a:pt x="57" y="11"/>
                    <a:pt x="61" y="1"/>
                    <a:pt x="56" y="0"/>
                  </a:cubicBezTo>
                  <a:cubicBezTo>
                    <a:pt x="56" y="0"/>
                    <a:pt x="56" y="0"/>
                    <a:pt x="56" y="0"/>
                  </a:cubicBezTo>
                </a:path>
              </a:pathLst>
            </a:custGeom>
            <a:solidFill>
              <a:srgbClr val="B2B2B2">
                <a:alpha val="100000"/>
              </a:srgbClr>
            </a:solidFill>
          </p:spPr>
        </p:sp>
        <p:sp>
          <p:nvSpPr>
            <p:cNvPr id="8" name="Freeform 8"/>
            <p:cNvSpPr/>
            <p:nvPr/>
          </p:nvSpPr>
          <p:spPr>
            <a:xfrm>
              <a:off x="2251654" y="2928505"/>
              <a:ext cx="1017859" cy="584989"/>
            </a:xfrm>
            <a:custGeom>
              <a:avLst/>
              <a:gdLst/>
              <a:ahLst/>
              <a:cxnLst/>
              <a:rect l="l" t="t" r="r" b="b"/>
              <a:pathLst>
                <a:path w="164" h="94">
                  <a:moveTo>
                    <a:pt x="83" y="0"/>
                  </a:moveTo>
                  <a:cubicBezTo>
                    <a:pt x="81" y="0"/>
                    <a:pt x="78" y="1"/>
                    <a:pt x="76" y="1"/>
                  </a:cubicBezTo>
                  <a:cubicBezTo>
                    <a:pt x="41" y="13"/>
                    <a:pt x="17" y="32"/>
                    <a:pt x="3" y="73"/>
                  </a:cubicBezTo>
                  <a:cubicBezTo>
                    <a:pt x="0" y="82"/>
                    <a:pt x="1" y="94"/>
                    <a:pt x="11" y="94"/>
                  </a:cubicBezTo>
                  <a:cubicBezTo>
                    <a:pt x="11" y="94"/>
                    <a:pt x="12" y="94"/>
                    <a:pt x="12" y="94"/>
                  </a:cubicBezTo>
                  <a:cubicBezTo>
                    <a:pt x="12" y="94"/>
                    <a:pt x="12" y="94"/>
                    <a:pt x="12" y="94"/>
                  </a:cubicBezTo>
                  <a:cubicBezTo>
                    <a:pt x="15" y="50"/>
                    <a:pt x="42" y="22"/>
                    <a:pt x="80" y="19"/>
                  </a:cubicBezTo>
                  <a:cubicBezTo>
                    <a:pt x="80" y="18"/>
                    <a:pt x="80" y="18"/>
                    <a:pt x="80" y="18"/>
                  </a:cubicBezTo>
                  <a:cubicBezTo>
                    <a:pt x="81" y="18"/>
                    <a:pt x="81" y="19"/>
                    <a:pt x="82" y="19"/>
                  </a:cubicBezTo>
                  <a:cubicBezTo>
                    <a:pt x="82" y="19"/>
                    <a:pt x="82" y="18"/>
                    <a:pt x="83" y="18"/>
                  </a:cubicBezTo>
                  <a:cubicBezTo>
                    <a:pt x="83" y="19"/>
                    <a:pt x="83" y="19"/>
                    <a:pt x="83" y="19"/>
                  </a:cubicBezTo>
                  <a:cubicBezTo>
                    <a:pt x="111" y="21"/>
                    <a:pt x="134" y="36"/>
                    <a:pt x="145" y="61"/>
                  </a:cubicBezTo>
                  <a:cubicBezTo>
                    <a:pt x="151" y="64"/>
                    <a:pt x="157" y="68"/>
                    <a:pt x="164" y="73"/>
                  </a:cubicBezTo>
                  <a:cubicBezTo>
                    <a:pt x="164" y="73"/>
                    <a:pt x="164" y="72"/>
                    <a:pt x="164" y="71"/>
                  </a:cubicBezTo>
                  <a:cubicBezTo>
                    <a:pt x="156" y="28"/>
                    <a:pt x="126" y="0"/>
                    <a:pt x="83" y="0"/>
                  </a:cubicBezTo>
                </a:path>
              </a:pathLst>
            </a:custGeom>
            <a:solidFill>
              <a:srgbClr val="261200">
                <a:alpha val="100000"/>
              </a:srgbClr>
            </a:solidFill>
          </p:spPr>
        </p:sp>
        <p:sp>
          <p:nvSpPr>
            <p:cNvPr id="9" name="Freeform 9"/>
            <p:cNvSpPr/>
            <p:nvPr/>
          </p:nvSpPr>
          <p:spPr>
            <a:xfrm>
              <a:off x="2327428" y="3041376"/>
              <a:ext cx="824741" cy="472118"/>
            </a:xfrm>
            <a:custGeom>
              <a:avLst/>
              <a:gdLst/>
              <a:ahLst/>
              <a:cxnLst/>
              <a:rect l="l" t="t" r="r" b="b"/>
              <a:pathLst>
                <a:path w="133" h="76">
                  <a:moveTo>
                    <a:pt x="71" y="0"/>
                  </a:moveTo>
                  <a:cubicBezTo>
                    <a:pt x="70" y="0"/>
                    <a:pt x="70" y="1"/>
                    <a:pt x="70" y="1"/>
                  </a:cubicBezTo>
                  <a:cubicBezTo>
                    <a:pt x="69" y="1"/>
                    <a:pt x="69" y="0"/>
                    <a:pt x="68" y="0"/>
                  </a:cubicBezTo>
                  <a:cubicBezTo>
                    <a:pt x="68" y="1"/>
                    <a:pt x="68" y="1"/>
                    <a:pt x="68" y="1"/>
                  </a:cubicBezTo>
                  <a:cubicBezTo>
                    <a:pt x="30" y="4"/>
                    <a:pt x="3" y="32"/>
                    <a:pt x="0" y="76"/>
                  </a:cubicBezTo>
                  <a:cubicBezTo>
                    <a:pt x="48" y="71"/>
                    <a:pt x="74" y="36"/>
                    <a:pt x="108" y="36"/>
                  </a:cubicBezTo>
                  <a:cubicBezTo>
                    <a:pt x="116" y="36"/>
                    <a:pt x="124" y="38"/>
                    <a:pt x="133" y="43"/>
                  </a:cubicBezTo>
                  <a:cubicBezTo>
                    <a:pt x="122" y="18"/>
                    <a:pt x="99" y="3"/>
                    <a:pt x="71" y="1"/>
                  </a:cubicBezTo>
                  <a:cubicBezTo>
                    <a:pt x="71" y="0"/>
                    <a:pt x="71" y="0"/>
                    <a:pt x="71" y="0"/>
                  </a:cubicBezTo>
                </a:path>
              </a:pathLst>
            </a:custGeom>
            <a:solidFill>
              <a:srgbClr val="A3895E">
                <a:alpha val="100000"/>
              </a:srgbClr>
            </a:solidFill>
          </p:spPr>
        </p:sp>
        <p:sp>
          <p:nvSpPr>
            <p:cNvPr id="10" name="Freeform 10"/>
            <p:cNvSpPr/>
            <p:nvPr/>
          </p:nvSpPr>
          <p:spPr>
            <a:xfrm>
              <a:off x="2129048" y="2810519"/>
              <a:ext cx="1195366" cy="653240"/>
            </a:xfrm>
            <a:custGeom>
              <a:avLst/>
              <a:gdLst/>
              <a:ahLst/>
              <a:cxnLst/>
              <a:rect l="l" t="t" r="r" b="b"/>
              <a:pathLst>
                <a:path w="193" h="105">
                  <a:moveTo>
                    <a:pt x="181" y="96"/>
                  </a:moveTo>
                  <a:cubicBezTo>
                    <a:pt x="188" y="87"/>
                    <a:pt x="193" y="34"/>
                    <a:pt x="190" y="23"/>
                  </a:cubicBezTo>
                  <a:cubicBezTo>
                    <a:pt x="189" y="18"/>
                    <a:pt x="182" y="28"/>
                    <a:pt x="180" y="25"/>
                  </a:cubicBezTo>
                  <a:cubicBezTo>
                    <a:pt x="177" y="21"/>
                    <a:pt x="176" y="10"/>
                    <a:pt x="174" y="7"/>
                  </a:cubicBezTo>
                  <a:cubicBezTo>
                    <a:pt x="171" y="4"/>
                    <a:pt x="163" y="15"/>
                    <a:pt x="158" y="14"/>
                  </a:cubicBezTo>
                  <a:cubicBezTo>
                    <a:pt x="153" y="12"/>
                    <a:pt x="157" y="1"/>
                    <a:pt x="152" y="1"/>
                  </a:cubicBezTo>
                  <a:cubicBezTo>
                    <a:pt x="147" y="0"/>
                    <a:pt x="121" y="9"/>
                    <a:pt x="110" y="12"/>
                  </a:cubicBezTo>
                  <a:cubicBezTo>
                    <a:pt x="67" y="24"/>
                    <a:pt x="0" y="50"/>
                    <a:pt x="22" y="93"/>
                  </a:cubicBezTo>
                  <a:cubicBezTo>
                    <a:pt x="23" y="95"/>
                    <a:pt x="19" y="105"/>
                    <a:pt x="28" y="105"/>
                  </a:cubicBezTo>
                  <a:cubicBezTo>
                    <a:pt x="94" y="103"/>
                    <a:pt x="121" y="41"/>
                    <a:pt x="182" y="91"/>
                  </a:cubicBezTo>
                  <a:lnTo>
                    <a:pt x="181" y="96"/>
                  </a:lnTo>
                  <a:close/>
                </a:path>
              </a:pathLst>
            </a:custGeom>
            <a:solidFill>
              <a:srgbClr val="361A00">
                <a:alpha val="100000"/>
              </a:srgbClr>
            </a:solidFill>
          </p:spPr>
        </p:sp>
        <p:sp>
          <p:nvSpPr>
            <p:cNvPr id="11" name="Freeform 11"/>
            <p:cNvSpPr/>
            <p:nvPr/>
          </p:nvSpPr>
          <p:spPr>
            <a:xfrm>
              <a:off x="1805431" y="4515576"/>
              <a:ext cx="1928722" cy="1159396"/>
            </a:xfrm>
            <a:custGeom>
              <a:avLst/>
              <a:gdLst/>
              <a:ahLst/>
              <a:cxnLst/>
              <a:rect l="l" t="t" r="r" b="b"/>
              <a:pathLst>
                <a:path w="311" h="186">
                  <a:moveTo>
                    <a:pt x="280" y="23"/>
                  </a:moveTo>
                  <a:cubicBezTo>
                    <a:pt x="264" y="10"/>
                    <a:pt x="246" y="4"/>
                    <a:pt x="235" y="2"/>
                  </a:cubicBezTo>
                  <a:cubicBezTo>
                    <a:pt x="154" y="9"/>
                    <a:pt x="154" y="9"/>
                    <a:pt x="154" y="9"/>
                  </a:cubicBezTo>
                  <a:cubicBezTo>
                    <a:pt x="80" y="0"/>
                    <a:pt x="80" y="0"/>
                    <a:pt x="80" y="0"/>
                  </a:cubicBezTo>
                  <a:cubicBezTo>
                    <a:pt x="71" y="3"/>
                    <a:pt x="45" y="11"/>
                    <a:pt x="31" y="23"/>
                  </a:cubicBezTo>
                  <a:cubicBezTo>
                    <a:pt x="17" y="33"/>
                    <a:pt x="7" y="47"/>
                    <a:pt x="0" y="63"/>
                  </a:cubicBezTo>
                  <a:cubicBezTo>
                    <a:pt x="0" y="186"/>
                    <a:pt x="0" y="186"/>
                    <a:pt x="0" y="186"/>
                  </a:cubicBezTo>
                  <a:cubicBezTo>
                    <a:pt x="311" y="186"/>
                    <a:pt x="311" y="186"/>
                    <a:pt x="311" y="186"/>
                  </a:cubicBezTo>
                  <a:cubicBezTo>
                    <a:pt x="311" y="63"/>
                    <a:pt x="311" y="63"/>
                    <a:pt x="311" y="63"/>
                  </a:cubicBezTo>
                  <a:cubicBezTo>
                    <a:pt x="304" y="47"/>
                    <a:pt x="294" y="33"/>
                    <a:pt x="280" y="23"/>
                  </a:cubicBezTo>
                </a:path>
              </a:pathLst>
            </a:custGeom>
            <a:solidFill>
              <a:srgbClr val="FFFFFF">
                <a:alpha val="100000"/>
              </a:srgbClr>
            </a:solidFill>
          </p:spPr>
        </p:sp>
        <p:sp>
          <p:nvSpPr>
            <p:cNvPr id="12" name="Freeform 12"/>
            <p:cNvSpPr/>
            <p:nvPr/>
          </p:nvSpPr>
          <p:spPr>
            <a:xfrm>
              <a:off x="2499673" y="4352794"/>
              <a:ext cx="7893" cy="0"/>
            </a:xfrm>
            <a:custGeom>
              <a:avLst/>
              <a:gdLst/>
              <a:ahLst/>
              <a:cxnLst/>
              <a:rect l="l" t="t" r="r" b="b"/>
              <a:pathLst>
                <a:path w="1" h="1">
                  <a:moveTo>
                    <a:pt x="0" y="0"/>
                  </a:moveTo>
                  <a:cubicBezTo>
                    <a:pt x="0" y="0"/>
                    <a:pt x="0" y="0"/>
                    <a:pt x="1" y="0"/>
                  </a:cubicBezTo>
                  <a:cubicBezTo>
                    <a:pt x="1" y="0"/>
                    <a:pt x="1" y="0"/>
                    <a:pt x="0" y="0"/>
                  </a:cubicBezTo>
                </a:path>
              </a:pathLst>
            </a:custGeom>
            <a:solidFill>
              <a:srgbClr val="9C7E55">
                <a:alpha val="100000"/>
              </a:srgbClr>
            </a:solidFill>
          </p:spPr>
        </p:sp>
        <p:sp>
          <p:nvSpPr>
            <p:cNvPr id="13" name="Freeform 13"/>
            <p:cNvSpPr/>
            <p:nvPr/>
          </p:nvSpPr>
          <p:spPr>
            <a:xfrm>
              <a:off x="2531070" y="4360731"/>
              <a:ext cx="514104" cy="68252"/>
            </a:xfrm>
            <a:custGeom>
              <a:avLst/>
              <a:gdLst/>
              <a:ahLst/>
              <a:cxnLst/>
              <a:rect l="l" t="t" r="r" b="b"/>
              <a:pathLst>
                <a:path w="83" h="11">
                  <a:moveTo>
                    <a:pt x="69" y="7"/>
                  </a:moveTo>
                  <a:cubicBezTo>
                    <a:pt x="63" y="9"/>
                    <a:pt x="53" y="11"/>
                    <a:pt x="39" y="11"/>
                  </a:cubicBezTo>
                  <a:cubicBezTo>
                    <a:pt x="38" y="11"/>
                    <a:pt x="38" y="11"/>
                    <a:pt x="38" y="11"/>
                  </a:cubicBezTo>
                  <a:cubicBezTo>
                    <a:pt x="37" y="11"/>
                    <a:pt x="36" y="11"/>
                    <a:pt x="35" y="11"/>
                  </a:cubicBezTo>
                  <a:cubicBezTo>
                    <a:pt x="36" y="11"/>
                    <a:pt x="38" y="11"/>
                    <a:pt x="39" y="11"/>
                  </a:cubicBezTo>
                  <a:cubicBezTo>
                    <a:pt x="41" y="11"/>
                    <a:pt x="42" y="11"/>
                    <a:pt x="44" y="11"/>
                  </a:cubicBezTo>
                  <a:cubicBezTo>
                    <a:pt x="55" y="11"/>
                    <a:pt x="63" y="9"/>
                    <a:pt x="69" y="7"/>
                  </a:cubicBezTo>
                  <a:moveTo>
                    <a:pt x="0" y="2"/>
                  </a:moveTo>
                  <a:cubicBezTo>
                    <a:pt x="4" y="4"/>
                    <a:pt x="9" y="6"/>
                    <a:pt x="15" y="8"/>
                  </a:cubicBezTo>
                  <a:cubicBezTo>
                    <a:pt x="9" y="6"/>
                    <a:pt x="4" y="4"/>
                    <a:pt x="0" y="2"/>
                  </a:cubicBezTo>
                  <a:moveTo>
                    <a:pt x="83" y="0"/>
                  </a:moveTo>
                  <a:cubicBezTo>
                    <a:pt x="82" y="0"/>
                    <a:pt x="81" y="1"/>
                    <a:pt x="80" y="2"/>
                  </a:cubicBezTo>
                  <a:cubicBezTo>
                    <a:pt x="80" y="2"/>
                    <a:pt x="80" y="1"/>
                    <a:pt x="81" y="1"/>
                  </a:cubicBezTo>
                  <a:cubicBezTo>
                    <a:pt x="82" y="0"/>
                    <a:pt x="83" y="0"/>
                    <a:pt x="83" y="0"/>
                  </a:cubicBezTo>
                </a:path>
              </a:pathLst>
            </a:custGeom>
            <a:solidFill>
              <a:srgbClr val="A3895E">
                <a:alpha val="100000"/>
              </a:srgbClr>
            </a:solidFill>
          </p:spPr>
        </p:sp>
        <p:sp>
          <p:nvSpPr>
            <p:cNvPr id="14" name="Freeform 14"/>
            <p:cNvSpPr/>
            <p:nvPr/>
          </p:nvSpPr>
          <p:spPr>
            <a:xfrm>
              <a:off x="2507566" y="4352794"/>
              <a:ext cx="524628" cy="131212"/>
            </a:xfrm>
            <a:custGeom>
              <a:avLst/>
              <a:gdLst/>
              <a:ahLst/>
              <a:cxnLst/>
              <a:rect l="l" t="t" r="r" b="b"/>
              <a:pathLst>
                <a:path w="85" h="21">
                  <a:moveTo>
                    <a:pt x="0" y="0"/>
                  </a:moveTo>
                  <a:cubicBezTo>
                    <a:pt x="5" y="5"/>
                    <a:pt x="10" y="20"/>
                    <a:pt x="36" y="21"/>
                  </a:cubicBezTo>
                  <a:cubicBezTo>
                    <a:pt x="36" y="21"/>
                    <a:pt x="37" y="21"/>
                    <a:pt x="37" y="21"/>
                  </a:cubicBezTo>
                  <a:cubicBezTo>
                    <a:pt x="60" y="21"/>
                    <a:pt x="79" y="7"/>
                    <a:pt x="85" y="2"/>
                  </a:cubicBezTo>
                  <a:cubicBezTo>
                    <a:pt x="84" y="2"/>
                    <a:pt x="84" y="3"/>
                    <a:pt x="84" y="3"/>
                  </a:cubicBezTo>
                  <a:cubicBezTo>
                    <a:pt x="81" y="5"/>
                    <a:pt x="78" y="6"/>
                    <a:pt x="73" y="8"/>
                  </a:cubicBezTo>
                  <a:cubicBezTo>
                    <a:pt x="67" y="10"/>
                    <a:pt x="59" y="12"/>
                    <a:pt x="48" y="12"/>
                  </a:cubicBezTo>
                  <a:cubicBezTo>
                    <a:pt x="46" y="12"/>
                    <a:pt x="45" y="12"/>
                    <a:pt x="43" y="12"/>
                  </a:cubicBezTo>
                  <a:cubicBezTo>
                    <a:pt x="42" y="12"/>
                    <a:pt x="40" y="12"/>
                    <a:pt x="39" y="12"/>
                  </a:cubicBezTo>
                  <a:cubicBezTo>
                    <a:pt x="31" y="11"/>
                    <a:pt x="25" y="10"/>
                    <a:pt x="19" y="9"/>
                  </a:cubicBezTo>
                  <a:cubicBezTo>
                    <a:pt x="13" y="7"/>
                    <a:pt x="8" y="5"/>
                    <a:pt x="4" y="3"/>
                  </a:cubicBezTo>
                  <a:cubicBezTo>
                    <a:pt x="2" y="2"/>
                    <a:pt x="1" y="1"/>
                    <a:pt x="0" y="0"/>
                  </a:cubicBezTo>
                </a:path>
              </a:pathLst>
            </a:custGeom>
            <a:solidFill>
              <a:srgbClr val="9C7E55">
                <a:alpha val="100000"/>
              </a:srgbClr>
            </a:solidFill>
          </p:spPr>
        </p:sp>
        <p:sp>
          <p:nvSpPr>
            <p:cNvPr id="15" name="Freeform 15"/>
            <p:cNvSpPr/>
            <p:nvPr/>
          </p:nvSpPr>
          <p:spPr>
            <a:xfrm>
              <a:off x="3058153" y="4392123"/>
              <a:ext cx="80860" cy="81302"/>
            </a:xfrm>
            <a:custGeom>
              <a:avLst/>
              <a:gdLst/>
              <a:ahLst/>
              <a:cxnLst/>
              <a:rect l="l" t="t" r="r" b="b"/>
              <a:pathLst>
                <a:path w="31" h="31">
                  <a:moveTo>
                    <a:pt x="0" y="31"/>
                  </a:moveTo>
                  <a:lnTo>
                    <a:pt x="17" y="21"/>
                  </a:lnTo>
                  <a:lnTo>
                    <a:pt x="31" y="9"/>
                  </a:lnTo>
                  <a:lnTo>
                    <a:pt x="0" y="0"/>
                  </a:lnTo>
                  <a:lnTo>
                    <a:pt x="0" y="31"/>
                  </a:lnTo>
                  <a:close/>
                </a:path>
              </a:pathLst>
            </a:custGeom>
            <a:solidFill>
              <a:srgbClr val="706F6F">
                <a:alpha val="100000"/>
              </a:srgbClr>
            </a:solidFill>
          </p:spPr>
        </p:sp>
        <p:sp>
          <p:nvSpPr>
            <p:cNvPr id="16" name="Freeform 16"/>
            <p:cNvSpPr/>
            <p:nvPr/>
          </p:nvSpPr>
          <p:spPr>
            <a:xfrm>
              <a:off x="2413550" y="4392123"/>
              <a:ext cx="80860" cy="81302"/>
            </a:xfrm>
            <a:custGeom>
              <a:avLst/>
              <a:gdLst/>
              <a:ahLst/>
              <a:cxnLst/>
              <a:rect l="l" t="t" r="r" b="b"/>
              <a:pathLst>
                <a:path w="31" h="31">
                  <a:moveTo>
                    <a:pt x="31" y="0"/>
                  </a:moveTo>
                  <a:lnTo>
                    <a:pt x="0" y="7"/>
                  </a:lnTo>
                  <a:lnTo>
                    <a:pt x="31" y="31"/>
                  </a:lnTo>
                  <a:lnTo>
                    <a:pt x="31" y="0"/>
                  </a:lnTo>
                  <a:close/>
                </a:path>
              </a:pathLst>
            </a:custGeom>
            <a:solidFill>
              <a:srgbClr val="706F6F">
                <a:alpha val="100000"/>
              </a:srgbClr>
            </a:solidFill>
          </p:spPr>
        </p:sp>
        <p:sp>
          <p:nvSpPr>
            <p:cNvPr id="17" name="Freeform 17"/>
            <p:cNvSpPr/>
            <p:nvPr/>
          </p:nvSpPr>
          <p:spPr>
            <a:xfrm>
              <a:off x="1447786" y="4510285"/>
              <a:ext cx="2693475" cy="2339779"/>
            </a:xfrm>
            <a:custGeom>
              <a:avLst/>
              <a:gdLst/>
              <a:ahLst/>
              <a:cxnLst/>
              <a:rect l="l" t="t" r="r" b="b"/>
              <a:pathLst>
                <a:path w="435" h="376">
                  <a:moveTo>
                    <a:pt x="403" y="38"/>
                  </a:moveTo>
                  <a:cubicBezTo>
                    <a:pt x="390" y="26"/>
                    <a:pt x="339" y="11"/>
                    <a:pt x="317" y="8"/>
                  </a:cubicBezTo>
                  <a:cubicBezTo>
                    <a:pt x="291" y="0"/>
                    <a:pt x="291" y="0"/>
                    <a:pt x="291" y="0"/>
                  </a:cubicBezTo>
                  <a:cubicBezTo>
                    <a:pt x="241" y="119"/>
                    <a:pt x="241" y="119"/>
                    <a:pt x="241" y="119"/>
                  </a:cubicBezTo>
                  <a:cubicBezTo>
                    <a:pt x="192" y="119"/>
                    <a:pt x="192" y="119"/>
                    <a:pt x="192" y="119"/>
                  </a:cubicBezTo>
                  <a:cubicBezTo>
                    <a:pt x="138" y="1"/>
                    <a:pt x="138" y="1"/>
                    <a:pt x="138" y="1"/>
                  </a:cubicBezTo>
                  <a:cubicBezTo>
                    <a:pt x="111" y="8"/>
                    <a:pt x="111" y="8"/>
                    <a:pt x="111" y="8"/>
                  </a:cubicBezTo>
                  <a:cubicBezTo>
                    <a:pt x="93" y="11"/>
                    <a:pt x="44" y="27"/>
                    <a:pt x="31" y="38"/>
                  </a:cubicBezTo>
                  <a:cubicBezTo>
                    <a:pt x="17" y="48"/>
                    <a:pt x="0" y="292"/>
                    <a:pt x="0" y="308"/>
                  </a:cubicBezTo>
                  <a:cubicBezTo>
                    <a:pt x="44" y="376"/>
                    <a:pt x="44" y="376"/>
                    <a:pt x="44" y="376"/>
                  </a:cubicBezTo>
                  <a:cubicBezTo>
                    <a:pt x="397" y="375"/>
                    <a:pt x="397" y="375"/>
                    <a:pt x="397" y="375"/>
                  </a:cubicBezTo>
                  <a:cubicBezTo>
                    <a:pt x="435" y="308"/>
                    <a:pt x="435" y="308"/>
                    <a:pt x="435" y="308"/>
                  </a:cubicBezTo>
                  <a:cubicBezTo>
                    <a:pt x="435" y="290"/>
                    <a:pt x="418" y="48"/>
                    <a:pt x="403" y="38"/>
                  </a:cubicBezTo>
                </a:path>
              </a:pathLst>
            </a:custGeom>
            <a:solidFill>
              <a:srgbClr val="3B3633">
                <a:alpha val="100000"/>
              </a:srgbClr>
            </a:solidFill>
          </p:spPr>
        </p:sp>
        <p:sp>
          <p:nvSpPr>
            <p:cNvPr id="18" name="Freeform 18"/>
            <p:cNvSpPr/>
            <p:nvPr/>
          </p:nvSpPr>
          <p:spPr>
            <a:xfrm>
              <a:off x="2846794" y="4583651"/>
              <a:ext cx="125237" cy="634723"/>
            </a:xfrm>
            <a:custGeom>
              <a:avLst/>
              <a:gdLst/>
              <a:ahLst/>
              <a:cxnLst/>
              <a:rect l="l" t="t" r="r" b="b"/>
              <a:pathLst>
                <a:path w="20" h="102">
                  <a:moveTo>
                    <a:pt x="8" y="0"/>
                  </a:moveTo>
                  <a:cubicBezTo>
                    <a:pt x="0" y="26"/>
                    <a:pt x="0" y="26"/>
                    <a:pt x="0" y="26"/>
                  </a:cubicBezTo>
                  <a:cubicBezTo>
                    <a:pt x="17" y="102"/>
                    <a:pt x="17" y="102"/>
                    <a:pt x="17" y="102"/>
                  </a:cubicBezTo>
                  <a:cubicBezTo>
                    <a:pt x="20" y="95"/>
                    <a:pt x="20" y="95"/>
                    <a:pt x="20" y="95"/>
                  </a:cubicBezTo>
                  <a:cubicBezTo>
                    <a:pt x="1" y="26"/>
                    <a:pt x="1" y="26"/>
                    <a:pt x="1" y="26"/>
                  </a:cubicBezTo>
                  <a:cubicBezTo>
                    <a:pt x="10" y="2"/>
                    <a:pt x="10" y="2"/>
                    <a:pt x="10" y="2"/>
                  </a:cubicBezTo>
                  <a:cubicBezTo>
                    <a:pt x="9" y="2"/>
                    <a:pt x="9" y="1"/>
                    <a:pt x="8" y="0"/>
                  </a:cubicBezTo>
                </a:path>
              </a:pathLst>
            </a:custGeom>
            <a:solidFill>
              <a:srgbClr val="B2B2B2">
                <a:alpha val="100000"/>
              </a:srgbClr>
            </a:solidFill>
          </p:spPr>
        </p:sp>
        <p:sp>
          <p:nvSpPr>
            <p:cNvPr id="19" name="Freeform 19"/>
            <p:cNvSpPr/>
            <p:nvPr/>
          </p:nvSpPr>
          <p:spPr>
            <a:xfrm>
              <a:off x="2797155" y="5176576"/>
              <a:ext cx="273978" cy="957463"/>
            </a:xfrm>
            <a:custGeom>
              <a:avLst/>
              <a:gdLst/>
              <a:ahLst/>
              <a:cxnLst/>
              <a:rect l="l" t="t" r="r" b="b"/>
              <a:pathLst>
                <a:path w="105" h="365">
                  <a:moveTo>
                    <a:pt x="67" y="0"/>
                  </a:moveTo>
                  <a:lnTo>
                    <a:pt x="60" y="16"/>
                  </a:lnTo>
                  <a:lnTo>
                    <a:pt x="88" y="142"/>
                  </a:lnTo>
                  <a:lnTo>
                    <a:pt x="0" y="360"/>
                  </a:lnTo>
                  <a:lnTo>
                    <a:pt x="3" y="365"/>
                  </a:lnTo>
                  <a:lnTo>
                    <a:pt x="105" y="147"/>
                  </a:lnTo>
                  <a:lnTo>
                    <a:pt x="67" y="0"/>
                  </a:lnTo>
                  <a:close/>
                </a:path>
              </a:pathLst>
            </a:custGeom>
            <a:solidFill>
              <a:srgbClr val="292624">
                <a:alpha val="100000"/>
              </a:srgbClr>
            </a:solidFill>
          </p:spPr>
        </p:sp>
        <p:sp>
          <p:nvSpPr>
            <p:cNvPr id="20" name="Freeform 20"/>
            <p:cNvSpPr/>
            <p:nvPr/>
          </p:nvSpPr>
          <p:spPr>
            <a:xfrm>
              <a:off x="2797155" y="5176576"/>
              <a:ext cx="273978" cy="957463"/>
            </a:xfrm>
            <a:custGeom>
              <a:avLst/>
              <a:gdLst/>
              <a:ahLst/>
              <a:cxnLst/>
              <a:rect l="l" t="t" r="r" b="b"/>
              <a:pathLst>
                <a:path w="105" h="365">
                  <a:moveTo>
                    <a:pt x="67" y="0"/>
                  </a:moveTo>
                  <a:lnTo>
                    <a:pt x="60" y="16"/>
                  </a:lnTo>
                  <a:lnTo>
                    <a:pt x="88" y="142"/>
                  </a:lnTo>
                  <a:lnTo>
                    <a:pt x="0" y="360"/>
                  </a:lnTo>
                  <a:lnTo>
                    <a:pt x="3" y="365"/>
                  </a:lnTo>
                  <a:lnTo>
                    <a:pt x="105" y="147"/>
                  </a:lnTo>
                  <a:lnTo>
                    <a:pt x="67" y="0"/>
                  </a:lnTo>
                </a:path>
              </a:pathLst>
            </a:custGeom>
          </p:spPr>
        </p:sp>
        <p:sp>
          <p:nvSpPr>
            <p:cNvPr id="21" name="Freeform 21"/>
            <p:cNvSpPr/>
            <p:nvPr/>
          </p:nvSpPr>
          <p:spPr>
            <a:xfrm>
              <a:off x="2525808" y="4533917"/>
              <a:ext cx="501124" cy="1600122"/>
            </a:xfrm>
            <a:custGeom>
              <a:avLst/>
              <a:gdLst/>
              <a:ahLst/>
              <a:cxnLst/>
              <a:rect l="l" t="t" r="r" b="b"/>
              <a:pathLst>
                <a:path w="81" h="257">
                  <a:moveTo>
                    <a:pt x="52" y="34"/>
                  </a:moveTo>
                  <a:cubicBezTo>
                    <a:pt x="63" y="0"/>
                    <a:pt x="63" y="0"/>
                    <a:pt x="63" y="0"/>
                  </a:cubicBezTo>
                  <a:cubicBezTo>
                    <a:pt x="63" y="0"/>
                    <a:pt x="52" y="4"/>
                    <a:pt x="39" y="4"/>
                  </a:cubicBezTo>
                  <a:cubicBezTo>
                    <a:pt x="28" y="4"/>
                    <a:pt x="14" y="0"/>
                    <a:pt x="14" y="0"/>
                  </a:cubicBezTo>
                  <a:cubicBezTo>
                    <a:pt x="28" y="33"/>
                    <a:pt x="28" y="33"/>
                    <a:pt x="28" y="33"/>
                  </a:cubicBezTo>
                  <a:cubicBezTo>
                    <a:pt x="28" y="33"/>
                    <a:pt x="28" y="33"/>
                    <a:pt x="28" y="33"/>
                  </a:cubicBezTo>
                  <a:cubicBezTo>
                    <a:pt x="0" y="164"/>
                    <a:pt x="0" y="164"/>
                    <a:pt x="0" y="164"/>
                  </a:cubicBezTo>
                  <a:cubicBezTo>
                    <a:pt x="43" y="257"/>
                    <a:pt x="43" y="257"/>
                    <a:pt x="43" y="257"/>
                  </a:cubicBezTo>
                  <a:cubicBezTo>
                    <a:pt x="81" y="163"/>
                    <a:pt x="81" y="163"/>
                    <a:pt x="81" y="163"/>
                  </a:cubicBezTo>
                  <a:cubicBezTo>
                    <a:pt x="52" y="34"/>
                    <a:pt x="52" y="34"/>
                    <a:pt x="52" y="34"/>
                  </a:cubicBezTo>
                </a:path>
              </a:pathLst>
            </a:custGeom>
            <a:solidFill>
              <a:schemeClr val="accent1">
                <a:lumMod val="60000"/>
                <a:lumOff val="40000"/>
                <a:alpha val="100000"/>
              </a:schemeClr>
            </a:solidFill>
          </p:spPr>
          <p:style>
            <a:lnRef idx="0">
              <a:schemeClr val="accent1"/>
            </a:lnRef>
            <a:fillRef idx="1">
              <a:schemeClr val="accent1"/>
            </a:fillRef>
            <a:effectRef idx="0">
              <a:schemeClr val="accent1"/>
            </a:effectRef>
            <a:fontRef idx="minor">
              <a:schemeClr val="lt1"/>
            </a:fontRef>
          </p:style>
        </p:sp>
        <p:sp>
          <p:nvSpPr>
            <p:cNvPr id="22" name="Freeform 22"/>
            <p:cNvSpPr/>
            <p:nvPr/>
          </p:nvSpPr>
          <p:spPr>
            <a:xfrm>
              <a:off x="2698053" y="4746256"/>
              <a:ext cx="148741" cy="44619"/>
            </a:xfrm>
            <a:custGeom>
              <a:avLst/>
              <a:gdLst/>
              <a:ahLst/>
              <a:cxnLst/>
              <a:rect l="l" t="t" r="r" b="b"/>
              <a:pathLst>
                <a:path w="24" h="7">
                  <a:moveTo>
                    <a:pt x="0" y="0"/>
                  </a:moveTo>
                  <a:cubicBezTo>
                    <a:pt x="0" y="1"/>
                    <a:pt x="0" y="1"/>
                    <a:pt x="0" y="1"/>
                  </a:cubicBezTo>
                  <a:cubicBezTo>
                    <a:pt x="0" y="1"/>
                    <a:pt x="2" y="7"/>
                    <a:pt x="9" y="7"/>
                  </a:cubicBezTo>
                  <a:cubicBezTo>
                    <a:pt x="17" y="7"/>
                    <a:pt x="24" y="1"/>
                    <a:pt x="24" y="1"/>
                  </a:cubicBezTo>
                  <a:cubicBezTo>
                    <a:pt x="24" y="0"/>
                    <a:pt x="24" y="0"/>
                    <a:pt x="24" y="0"/>
                  </a:cubicBezTo>
                  <a:cubicBezTo>
                    <a:pt x="24" y="0"/>
                    <a:pt x="19" y="2"/>
                    <a:pt x="12" y="2"/>
                  </a:cubicBezTo>
                  <a:cubicBezTo>
                    <a:pt x="4" y="2"/>
                    <a:pt x="0" y="0"/>
                    <a:pt x="0" y="0"/>
                  </a:cubicBezTo>
                </a:path>
              </a:pathLst>
            </a:custGeom>
            <a:solidFill>
              <a:srgbClr val="A54828">
                <a:alpha val="100000"/>
              </a:srgbClr>
            </a:solidFill>
          </p:spPr>
        </p:sp>
        <p:sp>
          <p:nvSpPr>
            <p:cNvPr id="23" name="Freeform 23"/>
            <p:cNvSpPr/>
            <p:nvPr/>
          </p:nvSpPr>
          <p:spPr>
            <a:xfrm>
              <a:off x="2301293" y="4515576"/>
              <a:ext cx="174876" cy="18342"/>
            </a:xfrm>
            <a:custGeom>
              <a:avLst/>
              <a:gdLst/>
              <a:ahLst/>
              <a:cxnLst/>
              <a:rect l="l" t="t" r="r" b="b"/>
              <a:pathLst>
                <a:path w="28" h="3">
                  <a:moveTo>
                    <a:pt x="0" y="0"/>
                  </a:moveTo>
                  <a:cubicBezTo>
                    <a:pt x="0" y="0"/>
                    <a:pt x="0" y="0"/>
                    <a:pt x="0" y="0"/>
                  </a:cubicBezTo>
                  <a:cubicBezTo>
                    <a:pt x="27" y="3"/>
                    <a:pt x="27" y="3"/>
                    <a:pt x="27" y="3"/>
                  </a:cubicBezTo>
                  <a:cubicBezTo>
                    <a:pt x="27" y="3"/>
                    <a:pt x="27" y="2"/>
                    <a:pt x="28" y="2"/>
                  </a:cubicBezTo>
                  <a:cubicBezTo>
                    <a:pt x="3" y="0"/>
                    <a:pt x="3" y="0"/>
                    <a:pt x="3" y="0"/>
                  </a:cubicBezTo>
                  <a:cubicBezTo>
                    <a:pt x="2" y="0"/>
                    <a:pt x="2" y="0"/>
                    <a:pt x="2" y="0"/>
                  </a:cubicBezTo>
                  <a:cubicBezTo>
                    <a:pt x="2" y="0"/>
                    <a:pt x="1" y="0"/>
                    <a:pt x="1" y="0"/>
                  </a:cubicBezTo>
                  <a:cubicBezTo>
                    <a:pt x="1" y="0"/>
                    <a:pt x="1" y="0"/>
                    <a:pt x="0" y="0"/>
                  </a:cubicBezTo>
                </a:path>
              </a:pathLst>
            </a:custGeom>
            <a:solidFill>
              <a:srgbClr val="B2B2B2">
                <a:alpha val="100000"/>
              </a:srgbClr>
            </a:solidFill>
          </p:spPr>
        </p:sp>
        <p:sp>
          <p:nvSpPr>
            <p:cNvPr id="24" name="Freeform 24"/>
            <p:cNvSpPr/>
            <p:nvPr/>
          </p:nvSpPr>
          <p:spPr>
            <a:xfrm>
              <a:off x="2468276" y="4528626"/>
              <a:ext cx="148741" cy="23632"/>
            </a:xfrm>
            <a:custGeom>
              <a:avLst/>
              <a:gdLst/>
              <a:ahLst/>
              <a:cxnLst/>
              <a:rect l="l" t="t" r="r" b="b"/>
              <a:pathLst>
                <a:path w="24" h="4">
                  <a:moveTo>
                    <a:pt x="1" y="0"/>
                  </a:moveTo>
                  <a:cubicBezTo>
                    <a:pt x="0" y="0"/>
                    <a:pt x="0" y="1"/>
                    <a:pt x="0" y="1"/>
                  </a:cubicBezTo>
                  <a:cubicBezTo>
                    <a:pt x="24" y="4"/>
                    <a:pt x="24" y="4"/>
                    <a:pt x="24" y="4"/>
                  </a:cubicBezTo>
                  <a:cubicBezTo>
                    <a:pt x="23" y="2"/>
                    <a:pt x="23" y="2"/>
                    <a:pt x="23" y="2"/>
                  </a:cubicBezTo>
                  <a:cubicBezTo>
                    <a:pt x="1" y="0"/>
                    <a:pt x="1" y="0"/>
                    <a:pt x="1" y="0"/>
                  </a:cubicBezTo>
                </a:path>
              </a:pathLst>
            </a:custGeom>
            <a:solidFill>
              <a:srgbClr val="9C7E55">
                <a:alpha val="100000"/>
              </a:srgbClr>
            </a:solidFill>
          </p:spPr>
        </p:sp>
        <p:sp>
          <p:nvSpPr>
            <p:cNvPr id="25" name="Freeform 25"/>
            <p:cNvSpPr/>
            <p:nvPr/>
          </p:nvSpPr>
          <p:spPr>
            <a:xfrm>
              <a:off x="2301293" y="4515576"/>
              <a:ext cx="336772" cy="417093"/>
            </a:xfrm>
            <a:custGeom>
              <a:avLst/>
              <a:gdLst/>
              <a:ahLst/>
              <a:cxnLst/>
              <a:rect l="l" t="t" r="r" b="b"/>
              <a:pathLst>
                <a:path w="54" h="67">
                  <a:moveTo>
                    <a:pt x="0" y="0"/>
                  </a:moveTo>
                  <a:cubicBezTo>
                    <a:pt x="0" y="0"/>
                    <a:pt x="0" y="0"/>
                    <a:pt x="0" y="0"/>
                  </a:cubicBezTo>
                  <a:cubicBezTo>
                    <a:pt x="30" y="67"/>
                    <a:pt x="30" y="67"/>
                    <a:pt x="30" y="67"/>
                  </a:cubicBezTo>
                  <a:cubicBezTo>
                    <a:pt x="37" y="52"/>
                    <a:pt x="49" y="28"/>
                    <a:pt x="54" y="14"/>
                  </a:cubicBezTo>
                  <a:cubicBezTo>
                    <a:pt x="51" y="6"/>
                    <a:pt x="51" y="6"/>
                    <a:pt x="51" y="6"/>
                  </a:cubicBezTo>
                  <a:cubicBezTo>
                    <a:pt x="27" y="3"/>
                    <a:pt x="27" y="3"/>
                    <a:pt x="27" y="3"/>
                  </a:cubicBezTo>
                  <a:cubicBezTo>
                    <a:pt x="0" y="0"/>
                    <a:pt x="0" y="0"/>
                    <a:pt x="0" y="0"/>
                  </a:cubicBezTo>
                </a:path>
              </a:pathLst>
            </a:custGeom>
            <a:solidFill>
              <a:srgbClr val="B2B2B2">
                <a:alpha val="100000"/>
              </a:srgbClr>
            </a:solidFill>
          </p:spPr>
        </p:sp>
        <p:sp>
          <p:nvSpPr>
            <p:cNvPr id="26" name="Freeform 26"/>
            <p:cNvSpPr/>
            <p:nvPr/>
          </p:nvSpPr>
          <p:spPr>
            <a:xfrm>
              <a:off x="2296031" y="4515576"/>
              <a:ext cx="5262" cy="0"/>
            </a:xfrm>
            <a:custGeom>
              <a:avLst/>
              <a:gdLst/>
              <a:ahLst/>
              <a:cxnLst/>
              <a:rect l="l" t="t" r="r" b="b"/>
              <a:pathLst>
                <a:path w="1" h="1">
                  <a:moveTo>
                    <a:pt x="1" y="0"/>
                  </a:moveTo>
                  <a:cubicBezTo>
                    <a:pt x="0" y="0"/>
                    <a:pt x="0" y="0"/>
                    <a:pt x="0" y="0"/>
                  </a:cubicBezTo>
                  <a:cubicBezTo>
                    <a:pt x="0" y="0"/>
                    <a:pt x="0" y="0"/>
                    <a:pt x="0" y="0"/>
                  </a:cubicBezTo>
                  <a:cubicBezTo>
                    <a:pt x="1" y="0"/>
                    <a:pt x="1" y="0"/>
                    <a:pt x="1" y="0"/>
                  </a:cubicBezTo>
                </a:path>
              </a:pathLst>
            </a:custGeom>
            <a:solidFill>
              <a:srgbClr val="B2B2B2">
                <a:alpha val="100000"/>
              </a:srgbClr>
            </a:solidFill>
          </p:spPr>
        </p:sp>
        <p:sp>
          <p:nvSpPr>
            <p:cNvPr id="27" name="Freeform 27"/>
            <p:cNvSpPr/>
            <p:nvPr/>
          </p:nvSpPr>
          <p:spPr>
            <a:xfrm>
              <a:off x="2638065" y="4541677"/>
              <a:ext cx="23504" cy="5291"/>
            </a:xfrm>
            <a:custGeom>
              <a:avLst/>
              <a:gdLst/>
              <a:ahLst/>
              <a:cxnLst/>
              <a:rect l="l" t="t" r="r" b="b"/>
              <a:pathLst>
                <a:path w="4" h="1">
                  <a:moveTo>
                    <a:pt x="0" y="0"/>
                  </a:moveTo>
                  <a:cubicBezTo>
                    <a:pt x="1" y="0"/>
                    <a:pt x="2" y="1"/>
                    <a:pt x="4" y="1"/>
                  </a:cubicBezTo>
                  <a:cubicBezTo>
                    <a:pt x="4" y="1"/>
                    <a:pt x="4" y="1"/>
                    <a:pt x="4" y="1"/>
                  </a:cubicBezTo>
                  <a:cubicBezTo>
                    <a:pt x="0" y="0"/>
                    <a:pt x="0" y="0"/>
                    <a:pt x="0" y="0"/>
                  </a:cubicBezTo>
                  <a:cubicBezTo>
                    <a:pt x="0" y="0"/>
                    <a:pt x="0" y="0"/>
                    <a:pt x="0" y="0"/>
                  </a:cubicBezTo>
                </a:path>
              </a:pathLst>
            </a:custGeom>
            <a:solidFill>
              <a:srgbClr val="9C7E55">
                <a:alpha val="100000"/>
              </a:srgbClr>
            </a:solidFill>
          </p:spPr>
        </p:sp>
        <p:sp>
          <p:nvSpPr>
            <p:cNvPr id="28" name="Freeform 28"/>
            <p:cNvSpPr/>
            <p:nvPr/>
          </p:nvSpPr>
          <p:spPr>
            <a:xfrm>
              <a:off x="2296031" y="4515576"/>
              <a:ext cx="193118" cy="480054"/>
            </a:xfrm>
            <a:custGeom>
              <a:avLst/>
              <a:gdLst/>
              <a:ahLst/>
              <a:cxnLst/>
              <a:rect l="l" t="t" r="r" b="b"/>
              <a:pathLst>
                <a:path w="31" h="77">
                  <a:moveTo>
                    <a:pt x="1" y="0"/>
                  </a:moveTo>
                  <a:cubicBezTo>
                    <a:pt x="1" y="0"/>
                    <a:pt x="1" y="0"/>
                    <a:pt x="1" y="0"/>
                  </a:cubicBezTo>
                  <a:cubicBezTo>
                    <a:pt x="0" y="0"/>
                    <a:pt x="0" y="0"/>
                    <a:pt x="0" y="0"/>
                  </a:cubicBezTo>
                  <a:cubicBezTo>
                    <a:pt x="26" y="77"/>
                    <a:pt x="26" y="77"/>
                    <a:pt x="26" y="77"/>
                  </a:cubicBezTo>
                  <a:cubicBezTo>
                    <a:pt x="26" y="77"/>
                    <a:pt x="28" y="73"/>
                    <a:pt x="31" y="67"/>
                  </a:cubicBezTo>
                  <a:cubicBezTo>
                    <a:pt x="1" y="0"/>
                    <a:pt x="1" y="0"/>
                    <a:pt x="1" y="0"/>
                  </a:cubicBezTo>
                </a:path>
              </a:pathLst>
            </a:custGeom>
            <a:solidFill>
              <a:srgbClr val="292624">
                <a:alpha val="100000"/>
              </a:srgbClr>
            </a:solidFill>
          </p:spPr>
        </p:sp>
        <p:sp>
          <p:nvSpPr>
            <p:cNvPr id="29" name="Freeform 29"/>
            <p:cNvSpPr/>
            <p:nvPr/>
          </p:nvSpPr>
          <p:spPr>
            <a:xfrm>
              <a:off x="2611930" y="4541677"/>
              <a:ext cx="49639" cy="60315"/>
            </a:xfrm>
            <a:custGeom>
              <a:avLst/>
              <a:gdLst/>
              <a:ahLst/>
              <a:cxnLst/>
              <a:rect l="l" t="t" r="r" b="b"/>
              <a:pathLst>
                <a:path w="8" h="10">
                  <a:moveTo>
                    <a:pt x="0" y="0"/>
                  </a:moveTo>
                  <a:cubicBezTo>
                    <a:pt x="1" y="2"/>
                    <a:pt x="1" y="2"/>
                    <a:pt x="1" y="2"/>
                  </a:cubicBezTo>
                  <a:cubicBezTo>
                    <a:pt x="4" y="10"/>
                    <a:pt x="4" y="10"/>
                    <a:pt x="4" y="10"/>
                  </a:cubicBezTo>
                  <a:cubicBezTo>
                    <a:pt x="6" y="6"/>
                    <a:pt x="7" y="2"/>
                    <a:pt x="8" y="1"/>
                  </a:cubicBezTo>
                  <a:cubicBezTo>
                    <a:pt x="6" y="1"/>
                    <a:pt x="5" y="0"/>
                    <a:pt x="4" y="0"/>
                  </a:cubicBezTo>
                  <a:cubicBezTo>
                    <a:pt x="0" y="0"/>
                    <a:pt x="0" y="0"/>
                    <a:pt x="0" y="0"/>
                  </a:cubicBezTo>
                </a:path>
              </a:pathLst>
            </a:custGeom>
            <a:solidFill>
              <a:srgbClr val="954124">
                <a:alpha val="100000"/>
              </a:srgbClr>
            </a:solidFill>
          </p:spPr>
        </p:sp>
        <p:sp>
          <p:nvSpPr>
            <p:cNvPr id="30" name="Freeform 30"/>
            <p:cNvSpPr/>
            <p:nvPr/>
          </p:nvSpPr>
          <p:spPr>
            <a:xfrm>
              <a:off x="2283051" y="4410641"/>
              <a:ext cx="360101" cy="485345"/>
            </a:xfrm>
            <a:custGeom>
              <a:avLst/>
              <a:gdLst/>
              <a:ahLst/>
              <a:cxnLst/>
              <a:rect l="l" t="t" r="r" b="b"/>
              <a:pathLst>
                <a:path w="58" h="78">
                  <a:moveTo>
                    <a:pt x="27" y="78"/>
                  </a:moveTo>
                  <a:cubicBezTo>
                    <a:pt x="27" y="78"/>
                    <a:pt x="58" y="22"/>
                    <a:pt x="58" y="21"/>
                  </a:cubicBezTo>
                  <a:cubicBezTo>
                    <a:pt x="54" y="20"/>
                    <a:pt x="47" y="19"/>
                    <a:pt x="37" y="12"/>
                  </a:cubicBezTo>
                  <a:cubicBezTo>
                    <a:pt x="29" y="7"/>
                    <a:pt x="21" y="0"/>
                    <a:pt x="21" y="0"/>
                  </a:cubicBezTo>
                  <a:cubicBezTo>
                    <a:pt x="2" y="17"/>
                    <a:pt x="2" y="17"/>
                    <a:pt x="2" y="17"/>
                  </a:cubicBezTo>
                  <a:cubicBezTo>
                    <a:pt x="0" y="17"/>
                    <a:pt x="27" y="78"/>
                    <a:pt x="27" y="78"/>
                  </a:cubicBezTo>
                  <a:close/>
                </a:path>
              </a:pathLst>
            </a:custGeom>
            <a:solidFill>
              <a:srgbClr val="FFFFFF">
                <a:alpha val="100000"/>
              </a:srgbClr>
            </a:solidFill>
          </p:spPr>
        </p:sp>
        <p:sp>
          <p:nvSpPr>
            <p:cNvPr id="31" name="Freeform 31"/>
            <p:cNvSpPr/>
            <p:nvPr/>
          </p:nvSpPr>
          <p:spPr>
            <a:xfrm>
              <a:off x="3071309" y="4515576"/>
              <a:ext cx="172245" cy="26278"/>
            </a:xfrm>
            <a:custGeom>
              <a:avLst/>
              <a:gdLst/>
              <a:ahLst/>
              <a:cxnLst/>
              <a:rect l="l" t="t" r="r" b="b"/>
              <a:pathLst>
                <a:path w="28" h="4">
                  <a:moveTo>
                    <a:pt x="28" y="0"/>
                  </a:moveTo>
                  <a:cubicBezTo>
                    <a:pt x="0" y="2"/>
                    <a:pt x="0" y="2"/>
                    <a:pt x="0" y="2"/>
                  </a:cubicBezTo>
                  <a:cubicBezTo>
                    <a:pt x="1" y="4"/>
                    <a:pt x="1" y="4"/>
                    <a:pt x="1" y="4"/>
                  </a:cubicBezTo>
                  <a:cubicBezTo>
                    <a:pt x="28" y="2"/>
                    <a:pt x="28" y="2"/>
                    <a:pt x="28" y="2"/>
                  </a:cubicBezTo>
                  <a:cubicBezTo>
                    <a:pt x="28" y="1"/>
                    <a:pt x="28" y="0"/>
                    <a:pt x="28" y="0"/>
                  </a:cubicBezTo>
                  <a:moveTo>
                    <a:pt x="28" y="0"/>
                  </a:moveTo>
                  <a:cubicBezTo>
                    <a:pt x="28" y="0"/>
                    <a:pt x="28" y="0"/>
                    <a:pt x="28" y="0"/>
                  </a:cubicBezTo>
                  <a:cubicBezTo>
                    <a:pt x="28" y="0"/>
                    <a:pt x="28" y="0"/>
                    <a:pt x="28" y="0"/>
                  </a:cubicBezTo>
                  <a:cubicBezTo>
                    <a:pt x="28" y="0"/>
                    <a:pt x="28" y="0"/>
                    <a:pt x="28" y="0"/>
                  </a:cubicBezTo>
                  <a:cubicBezTo>
                    <a:pt x="28" y="0"/>
                    <a:pt x="28" y="0"/>
                    <a:pt x="28" y="0"/>
                  </a:cubicBezTo>
                  <a:cubicBezTo>
                    <a:pt x="28" y="0"/>
                    <a:pt x="28" y="0"/>
                    <a:pt x="28" y="0"/>
                  </a:cubicBezTo>
                </a:path>
              </a:pathLst>
            </a:custGeom>
            <a:solidFill>
              <a:srgbClr val="B2B2B2">
                <a:alpha val="100000"/>
              </a:srgbClr>
            </a:solidFill>
          </p:spPr>
        </p:sp>
        <p:sp>
          <p:nvSpPr>
            <p:cNvPr id="32" name="Freeform 32"/>
            <p:cNvSpPr/>
            <p:nvPr/>
          </p:nvSpPr>
          <p:spPr>
            <a:xfrm>
              <a:off x="2909413" y="4528626"/>
              <a:ext cx="166983" cy="23632"/>
            </a:xfrm>
            <a:custGeom>
              <a:avLst/>
              <a:gdLst/>
              <a:ahLst/>
              <a:cxnLst/>
              <a:rect l="l" t="t" r="r" b="b"/>
              <a:pathLst>
                <a:path w="27" h="4">
                  <a:moveTo>
                    <a:pt x="26" y="0"/>
                  </a:moveTo>
                  <a:cubicBezTo>
                    <a:pt x="1" y="2"/>
                    <a:pt x="1" y="2"/>
                    <a:pt x="1" y="2"/>
                  </a:cubicBezTo>
                  <a:cubicBezTo>
                    <a:pt x="0" y="3"/>
                    <a:pt x="0" y="3"/>
                    <a:pt x="0" y="3"/>
                  </a:cubicBezTo>
                  <a:cubicBezTo>
                    <a:pt x="2" y="3"/>
                    <a:pt x="3" y="3"/>
                    <a:pt x="3" y="3"/>
                  </a:cubicBezTo>
                  <a:cubicBezTo>
                    <a:pt x="3" y="3"/>
                    <a:pt x="3" y="3"/>
                    <a:pt x="3" y="3"/>
                  </a:cubicBezTo>
                  <a:cubicBezTo>
                    <a:pt x="3" y="3"/>
                    <a:pt x="3" y="3"/>
                    <a:pt x="3" y="3"/>
                  </a:cubicBezTo>
                  <a:cubicBezTo>
                    <a:pt x="2" y="4"/>
                    <a:pt x="2" y="4"/>
                    <a:pt x="2" y="4"/>
                  </a:cubicBezTo>
                  <a:cubicBezTo>
                    <a:pt x="27" y="2"/>
                    <a:pt x="27" y="2"/>
                    <a:pt x="27" y="2"/>
                  </a:cubicBezTo>
                  <a:cubicBezTo>
                    <a:pt x="26" y="0"/>
                    <a:pt x="26" y="0"/>
                    <a:pt x="26" y="0"/>
                  </a:cubicBezTo>
                </a:path>
              </a:pathLst>
            </a:custGeom>
            <a:solidFill>
              <a:srgbClr val="9C7E55">
                <a:alpha val="100000"/>
              </a:srgbClr>
            </a:solidFill>
          </p:spPr>
        </p:sp>
        <p:sp>
          <p:nvSpPr>
            <p:cNvPr id="33" name="Freeform 33"/>
            <p:cNvSpPr/>
            <p:nvPr/>
          </p:nvSpPr>
          <p:spPr>
            <a:xfrm>
              <a:off x="2909413" y="4528626"/>
              <a:ext cx="334141" cy="367183"/>
            </a:xfrm>
            <a:custGeom>
              <a:avLst/>
              <a:gdLst/>
              <a:ahLst/>
              <a:cxnLst/>
              <a:rect l="l" t="t" r="r" b="b"/>
              <a:pathLst>
                <a:path w="54" h="59">
                  <a:moveTo>
                    <a:pt x="54" y="0"/>
                  </a:moveTo>
                  <a:cubicBezTo>
                    <a:pt x="27" y="2"/>
                    <a:pt x="27" y="2"/>
                    <a:pt x="27" y="2"/>
                  </a:cubicBezTo>
                  <a:cubicBezTo>
                    <a:pt x="2" y="4"/>
                    <a:pt x="2" y="4"/>
                    <a:pt x="2" y="4"/>
                  </a:cubicBezTo>
                  <a:cubicBezTo>
                    <a:pt x="0" y="11"/>
                    <a:pt x="0" y="11"/>
                    <a:pt x="0" y="11"/>
                  </a:cubicBezTo>
                  <a:cubicBezTo>
                    <a:pt x="7" y="23"/>
                    <a:pt x="20" y="44"/>
                    <a:pt x="29" y="59"/>
                  </a:cubicBezTo>
                  <a:cubicBezTo>
                    <a:pt x="53" y="2"/>
                    <a:pt x="53" y="2"/>
                    <a:pt x="53" y="2"/>
                  </a:cubicBezTo>
                  <a:cubicBezTo>
                    <a:pt x="53" y="1"/>
                    <a:pt x="53" y="1"/>
                    <a:pt x="54" y="0"/>
                  </a:cubicBezTo>
                </a:path>
              </a:pathLst>
            </a:custGeom>
            <a:solidFill>
              <a:srgbClr val="B2B2B2">
                <a:alpha val="100000"/>
              </a:srgbClr>
            </a:solidFill>
          </p:spPr>
        </p:sp>
        <p:sp>
          <p:nvSpPr>
            <p:cNvPr id="34" name="Freeform 34"/>
            <p:cNvSpPr/>
            <p:nvPr/>
          </p:nvSpPr>
          <p:spPr>
            <a:xfrm>
              <a:off x="2883277" y="4541677"/>
              <a:ext cx="12980" cy="0"/>
            </a:xfrm>
            <a:custGeom>
              <a:avLst/>
              <a:gdLst/>
              <a:ahLst/>
              <a:cxnLst/>
              <a:rect l="l" t="t" r="r" b="b"/>
              <a:pathLst>
                <a:path w="2" h="1">
                  <a:moveTo>
                    <a:pt x="2" y="0"/>
                  </a:moveTo>
                  <a:cubicBezTo>
                    <a:pt x="2" y="0"/>
                    <a:pt x="2" y="0"/>
                    <a:pt x="2" y="0"/>
                  </a:cubicBezTo>
                  <a:cubicBezTo>
                    <a:pt x="0" y="0"/>
                    <a:pt x="0" y="0"/>
                    <a:pt x="0" y="0"/>
                  </a:cubicBezTo>
                  <a:cubicBezTo>
                    <a:pt x="1" y="0"/>
                    <a:pt x="2" y="0"/>
                    <a:pt x="2" y="0"/>
                  </a:cubicBezTo>
                </a:path>
              </a:pathLst>
            </a:custGeom>
            <a:solidFill>
              <a:srgbClr val="9C7E55">
                <a:alpha val="100000"/>
              </a:srgbClr>
            </a:solidFill>
          </p:spPr>
        </p:sp>
        <p:sp>
          <p:nvSpPr>
            <p:cNvPr id="35" name="Freeform 35"/>
            <p:cNvSpPr/>
            <p:nvPr/>
          </p:nvSpPr>
          <p:spPr>
            <a:xfrm>
              <a:off x="3089550" y="4541677"/>
              <a:ext cx="148741" cy="459067"/>
            </a:xfrm>
            <a:custGeom>
              <a:avLst/>
              <a:gdLst/>
              <a:ahLst/>
              <a:cxnLst/>
              <a:rect l="l" t="t" r="r" b="b"/>
              <a:pathLst>
                <a:path w="24" h="74">
                  <a:moveTo>
                    <a:pt x="24" y="0"/>
                  </a:moveTo>
                  <a:cubicBezTo>
                    <a:pt x="0" y="57"/>
                    <a:pt x="0" y="57"/>
                    <a:pt x="0" y="57"/>
                  </a:cubicBezTo>
                  <a:cubicBezTo>
                    <a:pt x="6" y="67"/>
                    <a:pt x="10" y="74"/>
                    <a:pt x="10" y="74"/>
                  </a:cubicBezTo>
                  <a:cubicBezTo>
                    <a:pt x="10" y="74"/>
                    <a:pt x="21" y="15"/>
                    <a:pt x="24" y="0"/>
                  </a:cubicBezTo>
                </a:path>
              </a:pathLst>
            </a:custGeom>
            <a:solidFill>
              <a:srgbClr val="292624">
                <a:alpha val="100000"/>
              </a:srgbClr>
            </a:solidFill>
          </p:spPr>
        </p:sp>
        <p:sp>
          <p:nvSpPr>
            <p:cNvPr id="36" name="Freeform 36"/>
            <p:cNvSpPr/>
            <p:nvPr/>
          </p:nvSpPr>
          <p:spPr>
            <a:xfrm>
              <a:off x="2909413" y="4546968"/>
              <a:ext cx="18242" cy="13051"/>
            </a:xfrm>
            <a:custGeom>
              <a:avLst/>
              <a:gdLst/>
              <a:ahLst/>
              <a:cxnLst/>
              <a:rect l="l" t="t" r="r" b="b"/>
              <a:pathLst>
                <a:path w="3" h="2">
                  <a:moveTo>
                    <a:pt x="3" y="0"/>
                  </a:moveTo>
                  <a:cubicBezTo>
                    <a:pt x="3" y="0"/>
                    <a:pt x="2" y="0"/>
                    <a:pt x="0" y="0"/>
                  </a:cubicBezTo>
                  <a:cubicBezTo>
                    <a:pt x="0" y="2"/>
                    <a:pt x="0" y="2"/>
                    <a:pt x="0" y="2"/>
                  </a:cubicBezTo>
                  <a:cubicBezTo>
                    <a:pt x="2" y="1"/>
                    <a:pt x="2" y="1"/>
                    <a:pt x="2" y="1"/>
                  </a:cubicBezTo>
                  <a:cubicBezTo>
                    <a:pt x="3" y="0"/>
                    <a:pt x="3" y="0"/>
                    <a:pt x="3" y="0"/>
                  </a:cubicBezTo>
                </a:path>
              </a:pathLst>
            </a:custGeom>
            <a:solidFill>
              <a:srgbClr val="6D583B">
                <a:alpha val="100000"/>
              </a:srgbClr>
            </a:solidFill>
          </p:spPr>
        </p:sp>
        <p:sp>
          <p:nvSpPr>
            <p:cNvPr id="37" name="Freeform 37"/>
            <p:cNvSpPr/>
            <p:nvPr/>
          </p:nvSpPr>
          <p:spPr>
            <a:xfrm>
              <a:off x="2896433" y="4552259"/>
              <a:ext cx="26135" cy="44619"/>
            </a:xfrm>
            <a:custGeom>
              <a:avLst/>
              <a:gdLst/>
              <a:ahLst/>
              <a:cxnLst/>
              <a:rect l="l" t="t" r="r" b="b"/>
              <a:pathLst>
                <a:path w="4" h="7">
                  <a:moveTo>
                    <a:pt x="4" y="0"/>
                  </a:moveTo>
                  <a:cubicBezTo>
                    <a:pt x="2" y="1"/>
                    <a:pt x="2" y="1"/>
                    <a:pt x="2" y="1"/>
                  </a:cubicBezTo>
                  <a:cubicBezTo>
                    <a:pt x="0" y="5"/>
                    <a:pt x="0" y="5"/>
                    <a:pt x="0" y="5"/>
                  </a:cubicBezTo>
                  <a:cubicBezTo>
                    <a:pt x="1" y="6"/>
                    <a:pt x="1" y="7"/>
                    <a:pt x="2" y="7"/>
                  </a:cubicBezTo>
                  <a:cubicBezTo>
                    <a:pt x="4" y="0"/>
                    <a:pt x="4" y="0"/>
                    <a:pt x="4" y="0"/>
                  </a:cubicBezTo>
                </a:path>
              </a:pathLst>
            </a:custGeom>
            <a:solidFill>
              <a:srgbClr val="7C7C7C">
                <a:alpha val="100000"/>
              </a:srgbClr>
            </a:solidFill>
          </p:spPr>
        </p:sp>
        <p:sp>
          <p:nvSpPr>
            <p:cNvPr id="38" name="Freeform 38"/>
            <p:cNvSpPr/>
            <p:nvPr/>
          </p:nvSpPr>
          <p:spPr>
            <a:xfrm>
              <a:off x="2872929" y="4541677"/>
              <a:ext cx="41746" cy="41974"/>
            </a:xfrm>
            <a:custGeom>
              <a:avLst/>
              <a:gdLst/>
              <a:ahLst/>
              <a:cxnLst/>
              <a:rect l="l" t="t" r="r" b="b"/>
              <a:pathLst>
                <a:path w="7" h="7">
                  <a:moveTo>
                    <a:pt x="7" y="0"/>
                  </a:moveTo>
                  <a:cubicBezTo>
                    <a:pt x="4" y="0"/>
                    <a:pt x="4" y="0"/>
                    <a:pt x="4" y="0"/>
                  </a:cubicBezTo>
                  <a:cubicBezTo>
                    <a:pt x="4" y="0"/>
                    <a:pt x="3" y="0"/>
                    <a:pt x="2" y="0"/>
                  </a:cubicBezTo>
                  <a:cubicBezTo>
                    <a:pt x="0" y="1"/>
                    <a:pt x="0" y="1"/>
                    <a:pt x="0" y="1"/>
                  </a:cubicBezTo>
                  <a:cubicBezTo>
                    <a:pt x="1" y="2"/>
                    <a:pt x="2" y="4"/>
                    <a:pt x="4" y="7"/>
                  </a:cubicBezTo>
                  <a:cubicBezTo>
                    <a:pt x="6" y="3"/>
                    <a:pt x="6" y="3"/>
                    <a:pt x="6" y="3"/>
                  </a:cubicBezTo>
                  <a:cubicBezTo>
                    <a:pt x="6" y="1"/>
                    <a:pt x="6" y="1"/>
                    <a:pt x="6" y="1"/>
                  </a:cubicBezTo>
                  <a:cubicBezTo>
                    <a:pt x="7" y="0"/>
                    <a:pt x="7" y="0"/>
                    <a:pt x="7" y="0"/>
                  </a:cubicBezTo>
                </a:path>
              </a:pathLst>
            </a:custGeom>
            <a:solidFill>
              <a:srgbClr val="954124">
                <a:alpha val="100000"/>
              </a:srgbClr>
            </a:solidFill>
          </p:spPr>
        </p:sp>
        <p:sp>
          <p:nvSpPr>
            <p:cNvPr id="39" name="Freeform 39"/>
            <p:cNvSpPr/>
            <p:nvPr/>
          </p:nvSpPr>
          <p:spPr>
            <a:xfrm>
              <a:off x="2891171" y="4415755"/>
              <a:ext cx="365363" cy="480054"/>
            </a:xfrm>
            <a:custGeom>
              <a:avLst/>
              <a:gdLst/>
              <a:ahLst/>
              <a:cxnLst/>
              <a:rect l="l" t="t" r="r" b="b"/>
              <a:pathLst>
                <a:path w="59" h="77">
                  <a:moveTo>
                    <a:pt x="42" y="77"/>
                  </a:moveTo>
                  <a:cubicBezTo>
                    <a:pt x="42" y="77"/>
                    <a:pt x="59" y="15"/>
                    <a:pt x="58" y="15"/>
                  </a:cubicBezTo>
                  <a:cubicBezTo>
                    <a:pt x="40" y="0"/>
                    <a:pt x="40" y="0"/>
                    <a:pt x="40" y="0"/>
                  </a:cubicBezTo>
                  <a:cubicBezTo>
                    <a:pt x="40" y="0"/>
                    <a:pt x="34" y="5"/>
                    <a:pt x="27" y="9"/>
                  </a:cubicBezTo>
                  <a:cubicBezTo>
                    <a:pt x="25" y="11"/>
                    <a:pt x="5" y="19"/>
                    <a:pt x="2" y="20"/>
                  </a:cubicBezTo>
                  <a:cubicBezTo>
                    <a:pt x="1" y="20"/>
                    <a:pt x="0" y="20"/>
                    <a:pt x="0" y="20"/>
                  </a:cubicBezTo>
                  <a:cubicBezTo>
                    <a:pt x="3" y="24"/>
                    <a:pt x="42" y="77"/>
                    <a:pt x="42" y="77"/>
                  </a:cubicBezTo>
                  <a:close/>
                </a:path>
              </a:pathLst>
            </a:custGeom>
            <a:solidFill>
              <a:srgbClr val="FFFFFF">
                <a:alpha val="100000"/>
              </a:srgbClr>
            </a:solidFill>
          </p:spPr>
        </p:sp>
        <p:sp>
          <p:nvSpPr>
            <p:cNvPr id="40" name="Freeform 40"/>
            <p:cNvSpPr/>
            <p:nvPr/>
          </p:nvSpPr>
          <p:spPr>
            <a:xfrm>
              <a:off x="2309186" y="3631479"/>
              <a:ext cx="947347" cy="49910"/>
            </a:xfrm>
            <a:custGeom>
              <a:avLst/>
              <a:gdLst/>
              <a:ahLst/>
              <a:cxnLst/>
              <a:rect l="l" t="t" r="r" b="b"/>
              <a:pathLst>
                <a:path w="153" h="8">
                  <a:moveTo>
                    <a:pt x="4" y="0"/>
                  </a:moveTo>
                  <a:cubicBezTo>
                    <a:pt x="2" y="1"/>
                    <a:pt x="1" y="2"/>
                    <a:pt x="0" y="3"/>
                  </a:cubicBezTo>
                  <a:cubicBezTo>
                    <a:pt x="0" y="4"/>
                    <a:pt x="0" y="5"/>
                    <a:pt x="1" y="6"/>
                  </a:cubicBezTo>
                  <a:cubicBezTo>
                    <a:pt x="2" y="5"/>
                    <a:pt x="4" y="3"/>
                    <a:pt x="4" y="1"/>
                  </a:cubicBezTo>
                  <a:cubicBezTo>
                    <a:pt x="4" y="1"/>
                    <a:pt x="4" y="1"/>
                    <a:pt x="4" y="0"/>
                  </a:cubicBezTo>
                  <a:moveTo>
                    <a:pt x="149" y="0"/>
                  </a:moveTo>
                  <a:cubicBezTo>
                    <a:pt x="149" y="0"/>
                    <a:pt x="148" y="0"/>
                    <a:pt x="148" y="0"/>
                  </a:cubicBezTo>
                  <a:cubicBezTo>
                    <a:pt x="145" y="1"/>
                    <a:pt x="145" y="1"/>
                    <a:pt x="145" y="1"/>
                  </a:cubicBezTo>
                  <a:cubicBezTo>
                    <a:pt x="145" y="1"/>
                    <a:pt x="145" y="1"/>
                    <a:pt x="145" y="1"/>
                  </a:cubicBezTo>
                  <a:cubicBezTo>
                    <a:pt x="144" y="4"/>
                    <a:pt x="147" y="6"/>
                    <a:pt x="149" y="8"/>
                  </a:cubicBezTo>
                  <a:cubicBezTo>
                    <a:pt x="150" y="7"/>
                    <a:pt x="150" y="7"/>
                    <a:pt x="150" y="7"/>
                  </a:cubicBezTo>
                  <a:cubicBezTo>
                    <a:pt x="152" y="6"/>
                    <a:pt x="153" y="4"/>
                    <a:pt x="153" y="2"/>
                  </a:cubicBezTo>
                  <a:cubicBezTo>
                    <a:pt x="152" y="1"/>
                    <a:pt x="151" y="0"/>
                    <a:pt x="149" y="0"/>
                  </a:cubicBezTo>
                </a:path>
              </a:pathLst>
            </a:custGeom>
            <a:solidFill>
              <a:srgbClr val="261200">
                <a:alpha val="100000"/>
              </a:srgbClr>
            </a:solidFill>
          </p:spPr>
        </p:sp>
        <p:sp>
          <p:nvSpPr>
            <p:cNvPr id="41" name="Freeform 41"/>
            <p:cNvSpPr/>
            <p:nvPr/>
          </p:nvSpPr>
          <p:spPr>
            <a:xfrm>
              <a:off x="2314273" y="3594796"/>
              <a:ext cx="916125" cy="236147"/>
            </a:xfrm>
            <a:custGeom>
              <a:avLst/>
              <a:gdLst/>
              <a:ahLst/>
              <a:cxnLst/>
              <a:rect l="l" t="t" r="r" b="b"/>
              <a:pathLst>
                <a:path w="148" h="38">
                  <a:moveTo>
                    <a:pt x="27" y="33"/>
                  </a:moveTo>
                  <a:cubicBezTo>
                    <a:pt x="21" y="33"/>
                    <a:pt x="17" y="29"/>
                    <a:pt x="17" y="23"/>
                  </a:cubicBezTo>
                  <a:cubicBezTo>
                    <a:pt x="17" y="15"/>
                    <a:pt x="17" y="15"/>
                    <a:pt x="17" y="15"/>
                  </a:cubicBezTo>
                  <a:cubicBezTo>
                    <a:pt x="17" y="9"/>
                    <a:pt x="21" y="5"/>
                    <a:pt x="27" y="5"/>
                  </a:cubicBezTo>
                  <a:cubicBezTo>
                    <a:pt x="52" y="5"/>
                    <a:pt x="52" y="5"/>
                    <a:pt x="52" y="5"/>
                  </a:cubicBezTo>
                  <a:cubicBezTo>
                    <a:pt x="58" y="5"/>
                    <a:pt x="62" y="9"/>
                    <a:pt x="62" y="15"/>
                  </a:cubicBezTo>
                  <a:cubicBezTo>
                    <a:pt x="62" y="23"/>
                    <a:pt x="62" y="23"/>
                    <a:pt x="62" y="23"/>
                  </a:cubicBezTo>
                  <a:cubicBezTo>
                    <a:pt x="62" y="29"/>
                    <a:pt x="58" y="33"/>
                    <a:pt x="52" y="33"/>
                  </a:cubicBezTo>
                  <a:cubicBezTo>
                    <a:pt x="27" y="33"/>
                    <a:pt x="27" y="33"/>
                    <a:pt x="27" y="33"/>
                  </a:cubicBezTo>
                  <a:moveTo>
                    <a:pt x="98" y="33"/>
                  </a:moveTo>
                  <a:cubicBezTo>
                    <a:pt x="93" y="33"/>
                    <a:pt x="88" y="29"/>
                    <a:pt x="88" y="23"/>
                  </a:cubicBezTo>
                  <a:cubicBezTo>
                    <a:pt x="88" y="15"/>
                    <a:pt x="88" y="15"/>
                    <a:pt x="88" y="15"/>
                  </a:cubicBezTo>
                  <a:cubicBezTo>
                    <a:pt x="88" y="9"/>
                    <a:pt x="93" y="5"/>
                    <a:pt x="98" y="5"/>
                  </a:cubicBezTo>
                  <a:cubicBezTo>
                    <a:pt x="124" y="5"/>
                    <a:pt x="124" y="5"/>
                    <a:pt x="124" y="5"/>
                  </a:cubicBezTo>
                  <a:cubicBezTo>
                    <a:pt x="129" y="5"/>
                    <a:pt x="134" y="9"/>
                    <a:pt x="134" y="15"/>
                  </a:cubicBezTo>
                  <a:cubicBezTo>
                    <a:pt x="134" y="23"/>
                    <a:pt x="134" y="23"/>
                    <a:pt x="134" y="23"/>
                  </a:cubicBezTo>
                  <a:cubicBezTo>
                    <a:pt x="134" y="29"/>
                    <a:pt x="129" y="33"/>
                    <a:pt x="124" y="33"/>
                  </a:cubicBezTo>
                  <a:cubicBezTo>
                    <a:pt x="98" y="33"/>
                    <a:pt x="98" y="33"/>
                    <a:pt x="98" y="33"/>
                  </a:cubicBezTo>
                  <a:moveTo>
                    <a:pt x="124" y="0"/>
                  </a:moveTo>
                  <a:cubicBezTo>
                    <a:pt x="98" y="0"/>
                    <a:pt x="98" y="0"/>
                    <a:pt x="98" y="0"/>
                  </a:cubicBezTo>
                  <a:cubicBezTo>
                    <a:pt x="90" y="0"/>
                    <a:pt x="84" y="6"/>
                    <a:pt x="83" y="14"/>
                  </a:cubicBezTo>
                  <a:cubicBezTo>
                    <a:pt x="83" y="14"/>
                    <a:pt x="83" y="14"/>
                    <a:pt x="83" y="14"/>
                  </a:cubicBezTo>
                  <a:cubicBezTo>
                    <a:pt x="69" y="14"/>
                    <a:pt x="69" y="14"/>
                    <a:pt x="69" y="14"/>
                  </a:cubicBezTo>
                  <a:cubicBezTo>
                    <a:pt x="68" y="14"/>
                    <a:pt x="68" y="14"/>
                    <a:pt x="67" y="14"/>
                  </a:cubicBezTo>
                  <a:cubicBezTo>
                    <a:pt x="67" y="6"/>
                    <a:pt x="60" y="0"/>
                    <a:pt x="52" y="0"/>
                  </a:cubicBezTo>
                  <a:cubicBezTo>
                    <a:pt x="27" y="0"/>
                    <a:pt x="27" y="0"/>
                    <a:pt x="27" y="0"/>
                  </a:cubicBezTo>
                  <a:cubicBezTo>
                    <a:pt x="21" y="0"/>
                    <a:pt x="15" y="4"/>
                    <a:pt x="13" y="9"/>
                  </a:cubicBezTo>
                  <a:cubicBezTo>
                    <a:pt x="4" y="7"/>
                    <a:pt x="4" y="7"/>
                    <a:pt x="4" y="7"/>
                  </a:cubicBezTo>
                  <a:cubicBezTo>
                    <a:pt x="4" y="6"/>
                    <a:pt x="3" y="6"/>
                    <a:pt x="3" y="6"/>
                  </a:cubicBezTo>
                  <a:cubicBezTo>
                    <a:pt x="3" y="6"/>
                    <a:pt x="3" y="6"/>
                    <a:pt x="3" y="6"/>
                  </a:cubicBezTo>
                  <a:cubicBezTo>
                    <a:pt x="3" y="7"/>
                    <a:pt x="3" y="7"/>
                    <a:pt x="3" y="7"/>
                  </a:cubicBezTo>
                  <a:cubicBezTo>
                    <a:pt x="3" y="9"/>
                    <a:pt x="1" y="11"/>
                    <a:pt x="0" y="12"/>
                  </a:cubicBezTo>
                  <a:cubicBezTo>
                    <a:pt x="0" y="13"/>
                    <a:pt x="1" y="14"/>
                    <a:pt x="2" y="14"/>
                  </a:cubicBezTo>
                  <a:cubicBezTo>
                    <a:pt x="12" y="17"/>
                    <a:pt x="12" y="17"/>
                    <a:pt x="12" y="17"/>
                  </a:cubicBezTo>
                  <a:cubicBezTo>
                    <a:pt x="12" y="23"/>
                    <a:pt x="12" y="23"/>
                    <a:pt x="12" y="23"/>
                  </a:cubicBezTo>
                  <a:cubicBezTo>
                    <a:pt x="12" y="31"/>
                    <a:pt x="19" y="38"/>
                    <a:pt x="27" y="38"/>
                  </a:cubicBezTo>
                  <a:cubicBezTo>
                    <a:pt x="52" y="38"/>
                    <a:pt x="52" y="38"/>
                    <a:pt x="52" y="38"/>
                  </a:cubicBezTo>
                  <a:cubicBezTo>
                    <a:pt x="61" y="38"/>
                    <a:pt x="67" y="31"/>
                    <a:pt x="67" y="23"/>
                  </a:cubicBezTo>
                  <a:cubicBezTo>
                    <a:pt x="67" y="21"/>
                    <a:pt x="67" y="21"/>
                    <a:pt x="67" y="21"/>
                  </a:cubicBezTo>
                  <a:cubicBezTo>
                    <a:pt x="68" y="21"/>
                    <a:pt x="68" y="21"/>
                    <a:pt x="69" y="21"/>
                  </a:cubicBezTo>
                  <a:cubicBezTo>
                    <a:pt x="83" y="21"/>
                    <a:pt x="83" y="21"/>
                    <a:pt x="83" y="21"/>
                  </a:cubicBezTo>
                  <a:cubicBezTo>
                    <a:pt x="83" y="21"/>
                    <a:pt x="83" y="21"/>
                    <a:pt x="83" y="21"/>
                  </a:cubicBezTo>
                  <a:cubicBezTo>
                    <a:pt x="83" y="23"/>
                    <a:pt x="83" y="23"/>
                    <a:pt x="83" y="23"/>
                  </a:cubicBezTo>
                  <a:cubicBezTo>
                    <a:pt x="83" y="31"/>
                    <a:pt x="90" y="38"/>
                    <a:pt x="98" y="38"/>
                  </a:cubicBezTo>
                  <a:cubicBezTo>
                    <a:pt x="124" y="38"/>
                    <a:pt x="124" y="38"/>
                    <a:pt x="124" y="38"/>
                  </a:cubicBezTo>
                  <a:cubicBezTo>
                    <a:pt x="132" y="38"/>
                    <a:pt x="139" y="31"/>
                    <a:pt x="139" y="23"/>
                  </a:cubicBezTo>
                  <a:cubicBezTo>
                    <a:pt x="139" y="17"/>
                    <a:pt x="139" y="17"/>
                    <a:pt x="139" y="17"/>
                  </a:cubicBezTo>
                  <a:cubicBezTo>
                    <a:pt x="139" y="17"/>
                    <a:pt x="139" y="17"/>
                    <a:pt x="139" y="17"/>
                  </a:cubicBezTo>
                  <a:cubicBezTo>
                    <a:pt x="148" y="14"/>
                    <a:pt x="148" y="14"/>
                    <a:pt x="148" y="14"/>
                  </a:cubicBezTo>
                  <a:cubicBezTo>
                    <a:pt x="146" y="12"/>
                    <a:pt x="143" y="10"/>
                    <a:pt x="144" y="7"/>
                  </a:cubicBezTo>
                  <a:cubicBezTo>
                    <a:pt x="144" y="7"/>
                    <a:pt x="144" y="7"/>
                    <a:pt x="144" y="7"/>
                  </a:cubicBezTo>
                  <a:cubicBezTo>
                    <a:pt x="138" y="9"/>
                    <a:pt x="138" y="9"/>
                    <a:pt x="138" y="9"/>
                  </a:cubicBezTo>
                  <a:cubicBezTo>
                    <a:pt x="135" y="4"/>
                    <a:pt x="130" y="0"/>
                    <a:pt x="124" y="0"/>
                  </a:cubicBezTo>
                </a:path>
              </a:pathLst>
            </a:custGeom>
            <a:solidFill>
              <a:srgbClr val="A3895E">
                <a:alpha val="100000"/>
              </a:srgbClr>
            </a:solidFill>
          </p:spPr>
        </p:sp>
        <p:sp>
          <p:nvSpPr>
            <p:cNvPr id="42" name="Freeform 42"/>
            <p:cNvSpPr/>
            <p:nvPr/>
          </p:nvSpPr>
          <p:spPr>
            <a:xfrm>
              <a:off x="2290944" y="3576454"/>
              <a:ext cx="952609" cy="254489"/>
            </a:xfrm>
            <a:custGeom>
              <a:avLst/>
              <a:gdLst/>
              <a:ahLst/>
              <a:cxnLst/>
              <a:rect l="l" t="t" r="r" b="b"/>
              <a:pathLst>
                <a:path w="154" h="41">
                  <a:moveTo>
                    <a:pt x="153" y="9"/>
                  </a:moveTo>
                  <a:cubicBezTo>
                    <a:pt x="153" y="7"/>
                    <a:pt x="150" y="6"/>
                    <a:pt x="148" y="7"/>
                  </a:cubicBezTo>
                  <a:cubicBezTo>
                    <a:pt x="140" y="10"/>
                    <a:pt x="140" y="10"/>
                    <a:pt x="140" y="10"/>
                  </a:cubicBezTo>
                  <a:cubicBezTo>
                    <a:pt x="137" y="5"/>
                    <a:pt x="132" y="0"/>
                    <a:pt x="125" y="0"/>
                  </a:cubicBezTo>
                  <a:cubicBezTo>
                    <a:pt x="100" y="0"/>
                    <a:pt x="100" y="0"/>
                    <a:pt x="100" y="0"/>
                  </a:cubicBezTo>
                  <a:cubicBezTo>
                    <a:pt x="92" y="0"/>
                    <a:pt x="86" y="7"/>
                    <a:pt x="85" y="15"/>
                  </a:cubicBezTo>
                  <a:cubicBezTo>
                    <a:pt x="84" y="15"/>
                    <a:pt x="84" y="15"/>
                    <a:pt x="84" y="15"/>
                  </a:cubicBezTo>
                  <a:cubicBezTo>
                    <a:pt x="71" y="15"/>
                    <a:pt x="71" y="15"/>
                    <a:pt x="71" y="15"/>
                  </a:cubicBezTo>
                  <a:cubicBezTo>
                    <a:pt x="70" y="15"/>
                    <a:pt x="70" y="15"/>
                    <a:pt x="69" y="15"/>
                  </a:cubicBezTo>
                  <a:cubicBezTo>
                    <a:pt x="69" y="7"/>
                    <a:pt x="62" y="0"/>
                    <a:pt x="54" y="0"/>
                  </a:cubicBezTo>
                  <a:cubicBezTo>
                    <a:pt x="29" y="0"/>
                    <a:pt x="29" y="0"/>
                    <a:pt x="29" y="0"/>
                  </a:cubicBezTo>
                  <a:cubicBezTo>
                    <a:pt x="22" y="0"/>
                    <a:pt x="17" y="5"/>
                    <a:pt x="15" y="10"/>
                  </a:cubicBezTo>
                  <a:cubicBezTo>
                    <a:pt x="6" y="8"/>
                    <a:pt x="6" y="8"/>
                    <a:pt x="6" y="8"/>
                  </a:cubicBezTo>
                  <a:cubicBezTo>
                    <a:pt x="4" y="7"/>
                    <a:pt x="1" y="8"/>
                    <a:pt x="1" y="10"/>
                  </a:cubicBezTo>
                  <a:cubicBezTo>
                    <a:pt x="0" y="12"/>
                    <a:pt x="1" y="15"/>
                    <a:pt x="3" y="15"/>
                  </a:cubicBezTo>
                  <a:cubicBezTo>
                    <a:pt x="13" y="18"/>
                    <a:pt x="13" y="18"/>
                    <a:pt x="13" y="18"/>
                  </a:cubicBezTo>
                  <a:cubicBezTo>
                    <a:pt x="13" y="25"/>
                    <a:pt x="13" y="25"/>
                    <a:pt x="13" y="25"/>
                  </a:cubicBezTo>
                  <a:cubicBezTo>
                    <a:pt x="13" y="34"/>
                    <a:pt x="20" y="41"/>
                    <a:pt x="29" y="41"/>
                  </a:cubicBezTo>
                  <a:cubicBezTo>
                    <a:pt x="54" y="41"/>
                    <a:pt x="54" y="41"/>
                    <a:pt x="54" y="41"/>
                  </a:cubicBezTo>
                  <a:cubicBezTo>
                    <a:pt x="62" y="41"/>
                    <a:pt x="69" y="34"/>
                    <a:pt x="69" y="25"/>
                  </a:cubicBezTo>
                  <a:cubicBezTo>
                    <a:pt x="69" y="23"/>
                    <a:pt x="69" y="23"/>
                    <a:pt x="69" y="23"/>
                  </a:cubicBezTo>
                  <a:cubicBezTo>
                    <a:pt x="70" y="23"/>
                    <a:pt x="70" y="23"/>
                    <a:pt x="71" y="23"/>
                  </a:cubicBezTo>
                  <a:cubicBezTo>
                    <a:pt x="84" y="23"/>
                    <a:pt x="84" y="23"/>
                    <a:pt x="84" y="23"/>
                  </a:cubicBezTo>
                  <a:cubicBezTo>
                    <a:pt x="85" y="23"/>
                    <a:pt x="85" y="23"/>
                    <a:pt x="85" y="23"/>
                  </a:cubicBezTo>
                  <a:cubicBezTo>
                    <a:pt x="85" y="25"/>
                    <a:pt x="85" y="25"/>
                    <a:pt x="85" y="25"/>
                  </a:cubicBezTo>
                  <a:cubicBezTo>
                    <a:pt x="85" y="34"/>
                    <a:pt x="92" y="41"/>
                    <a:pt x="100" y="41"/>
                  </a:cubicBezTo>
                  <a:cubicBezTo>
                    <a:pt x="125" y="41"/>
                    <a:pt x="125" y="41"/>
                    <a:pt x="125" y="41"/>
                  </a:cubicBezTo>
                  <a:cubicBezTo>
                    <a:pt x="134" y="41"/>
                    <a:pt x="141" y="34"/>
                    <a:pt x="141" y="25"/>
                  </a:cubicBezTo>
                  <a:cubicBezTo>
                    <a:pt x="141" y="18"/>
                    <a:pt x="141" y="18"/>
                    <a:pt x="141" y="18"/>
                  </a:cubicBezTo>
                  <a:cubicBezTo>
                    <a:pt x="141" y="18"/>
                    <a:pt x="141" y="18"/>
                    <a:pt x="141" y="18"/>
                  </a:cubicBezTo>
                  <a:cubicBezTo>
                    <a:pt x="151" y="14"/>
                    <a:pt x="151" y="14"/>
                    <a:pt x="151" y="14"/>
                  </a:cubicBezTo>
                  <a:cubicBezTo>
                    <a:pt x="153" y="13"/>
                    <a:pt x="154" y="11"/>
                    <a:pt x="153" y="9"/>
                  </a:cubicBezTo>
                  <a:close/>
                  <a:moveTo>
                    <a:pt x="64" y="25"/>
                  </a:moveTo>
                  <a:cubicBezTo>
                    <a:pt x="64" y="31"/>
                    <a:pt x="59" y="35"/>
                    <a:pt x="54" y="35"/>
                  </a:cubicBezTo>
                  <a:cubicBezTo>
                    <a:pt x="29" y="35"/>
                    <a:pt x="29" y="35"/>
                    <a:pt x="29" y="35"/>
                  </a:cubicBezTo>
                  <a:cubicBezTo>
                    <a:pt x="23" y="35"/>
                    <a:pt x="19" y="31"/>
                    <a:pt x="19" y="25"/>
                  </a:cubicBezTo>
                  <a:cubicBezTo>
                    <a:pt x="19" y="16"/>
                    <a:pt x="19" y="16"/>
                    <a:pt x="19" y="16"/>
                  </a:cubicBezTo>
                  <a:cubicBezTo>
                    <a:pt x="19" y="10"/>
                    <a:pt x="23" y="6"/>
                    <a:pt x="29" y="6"/>
                  </a:cubicBezTo>
                  <a:cubicBezTo>
                    <a:pt x="54" y="6"/>
                    <a:pt x="54" y="6"/>
                    <a:pt x="54" y="6"/>
                  </a:cubicBezTo>
                  <a:cubicBezTo>
                    <a:pt x="59" y="6"/>
                    <a:pt x="64" y="10"/>
                    <a:pt x="64" y="16"/>
                  </a:cubicBezTo>
                  <a:lnTo>
                    <a:pt x="64" y="25"/>
                  </a:lnTo>
                  <a:close/>
                  <a:moveTo>
                    <a:pt x="135" y="25"/>
                  </a:moveTo>
                  <a:cubicBezTo>
                    <a:pt x="135" y="31"/>
                    <a:pt x="131" y="35"/>
                    <a:pt x="125" y="35"/>
                  </a:cubicBezTo>
                  <a:cubicBezTo>
                    <a:pt x="100" y="35"/>
                    <a:pt x="100" y="35"/>
                    <a:pt x="100" y="35"/>
                  </a:cubicBezTo>
                  <a:cubicBezTo>
                    <a:pt x="95" y="35"/>
                    <a:pt x="90" y="31"/>
                    <a:pt x="90" y="25"/>
                  </a:cubicBezTo>
                  <a:cubicBezTo>
                    <a:pt x="90" y="16"/>
                    <a:pt x="90" y="16"/>
                    <a:pt x="90" y="16"/>
                  </a:cubicBezTo>
                  <a:cubicBezTo>
                    <a:pt x="90" y="10"/>
                    <a:pt x="95" y="6"/>
                    <a:pt x="100" y="6"/>
                  </a:cubicBezTo>
                  <a:cubicBezTo>
                    <a:pt x="125" y="6"/>
                    <a:pt x="125" y="6"/>
                    <a:pt x="125" y="6"/>
                  </a:cubicBezTo>
                  <a:cubicBezTo>
                    <a:pt x="131" y="6"/>
                    <a:pt x="135" y="10"/>
                    <a:pt x="135" y="16"/>
                  </a:cubicBezTo>
                  <a:lnTo>
                    <a:pt x="135" y="25"/>
                  </a:lnTo>
                  <a:close/>
                </a:path>
              </a:pathLst>
            </a:custGeom>
            <a:solidFill>
              <a:srgbClr val="3B3633">
                <a:alpha val="100000"/>
              </a:srgbClr>
            </a:solidFill>
          </p:spPr>
        </p:sp>
        <p:pic>
          <p:nvPicPr>
            <p:cNvPr id="43" name="Picture 43"/>
            <p:cNvPicPr>
              <a:picLocks noChangeAspect="1"/>
            </p:cNvPicPr>
            <p:nvPr/>
          </p:nvPicPr>
          <p:blipFill>
            <a:blip r:embed="rId3"/>
            <a:srcRect/>
            <a:stretch>
              <a:fillRect/>
            </a:stretch>
          </p:blipFill>
          <p:spPr>
            <a:xfrm>
              <a:off x="3230398" y="5158235"/>
              <a:ext cx="464640" cy="430144"/>
            </a:xfrm>
            <a:prstGeom prst="rect">
              <a:avLst/>
            </a:prstGeom>
          </p:spPr>
        </p:pic>
        <p:sp>
          <p:nvSpPr>
            <p:cNvPr id="44" name="Freeform 44"/>
            <p:cNvSpPr/>
            <p:nvPr/>
          </p:nvSpPr>
          <p:spPr>
            <a:xfrm>
              <a:off x="3280037" y="5032313"/>
              <a:ext cx="378518" cy="162605"/>
            </a:xfrm>
            <a:custGeom>
              <a:avLst/>
              <a:gdLst/>
              <a:ahLst/>
              <a:cxnLst/>
              <a:rect l="l" t="t" r="r" b="b"/>
              <a:pathLst>
                <a:path w="145" h="62">
                  <a:moveTo>
                    <a:pt x="145" y="62"/>
                  </a:moveTo>
                  <a:lnTo>
                    <a:pt x="60" y="0"/>
                  </a:lnTo>
                  <a:lnTo>
                    <a:pt x="0" y="62"/>
                  </a:lnTo>
                  <a:lnTo>
                    <a:pt x="145" y="62"/>
                  </a:lnTo>
                  <a:close/>
                </a:path>
              </a:pathLst>
            </a:custGeom>
            <a:solidFill>
              <a:srgbClr val="FFFFFF">
                <a:alpha val="100000"/>
              </a:srgbClr>
            </a:solidFill>
          </p:spPr>
        </p:sp>
        <p:sp>
          <p:nvSpPr>
            <p:cNvPr id="45" name="Freeform 45"/>
            <p:cNvSpPr/>
            <p:nvPr/>
          </p:nvSpPr>
          <p:spPr>
            <a:xfrm>
              <a:off x="3280037" y="5032313"/>
              <a:ext cx="378518" cy="162605"/>
            </a:xfrm>
            <a:custGeom>
              <a:avLst/>
              <a:gdLst/>
              <a:ahLst/>
              <a:cxnLst/>
              <a:rect l="l" t="t" r="r" b="b"/>
              <a:pathLst>
                <a:path w="145" h="62">
                  <a:moveTo>
                    <a:pt x="145" y="62"/>
                  </a:moveTo>
                  <a:lnTo>
                    <a:pt x="60" y="0"/>
                  </a:lnTo>
                  <a:lnTo>
                    <a:pt x="0" y="62"/>
                  </a:lnTo>
                  <a:lnTo>
                    <a:pt x="145" y="62"/>
                  </a:lnTo>
                </a:path>
              </a:pathLst>
            </a:custGeom>
          </p:spPr>
        </p:sp>
        <p:pic>
          <p:nvPicPr>
            <p:cNvPr id="46" name="Picture 46"/>
            <p:cNvPicPr>
              <a:picLocks noChangeAspect="1"/>
            </p:cNvPicPr>
            <p:nvPr/>
          </p:nvPicPr>
          <p:blipFill>
            <a:blip r:embed="rId4"/>
            <a:srcRect/>
            <a:stretch>
              <a:fillRect/>
            </a:stretch>
          </p:blipFill>
          <p:spPr>
            <a:xfrm>
              <a:off x="3259164" y="5087337"/>
              <a:ext cx="425350" cy="131212"/>
            </a:xfrm>
            <a:prstGeom prst="rect">
              <a:avLst/>
            </a:prstGeom>
          </p:spPr>
        </p:pic>
        <p:sp>
          <p:nvSpPr>
            <p:cNvPr id="47" name="AutoShape 47"/>
            <p:cNvSpPr/>
            <p:nvPr/>
          </p:nvSpPr>
          <p:spPr>
            <a:xfrm>
              <a:off x="3256533" y="5194917"/>
              <a:ext cx="415001" cy="49910"/>
            </a:xfrm>
            <a:prstGeom prst="rect">
              <a:avLst/>
            </a:prstGeom>
            <a:solidFill>
              <a:srgbClr val="FFFFFF">
                <a:alpha val="100000"/>
              </a:srgbClr>
            </a:solidFill>
          </p:spPr>
        </p:sp>
        <p:sp>
          <p:nvSpPr>
            <p:cNvPr id="48" name="Freeform 48"/>
            <p:cNvSpPr/>
            <p:nvPr/>
          </p:nvSpPr>
          <p:spPr>
            <a:xfrm>
              <a:off x="2184300" y="5567568"/>
              <a:ext cx="2528773" cy="1281614"/>
            </a:xfrm>
            <a:custGeom>
              <a:avLst/>
              <a:gdLst/>
              <a:ahLst/>
              <a:cxnLst/>
              <a:rect l="l" t="t" r="r" b="b"/>
              <a:pathLst>
                <a:path w="408" h="206">
                  <a:moveTo>
                    <a:pt x="407" y="183"/>
                  </a:moveTo>
                  <a:cubicBezTo>
                    <a:pt x="376" y="183"/>
                    <a:pt x="376" y="183"/>
                    <a:pt x="376" y="183"/>
                  </a:cubicBezTo>
                  <a:cubicBezTo>
                    <a:pt x="376" y="20"/>
                    <a:pt x="376" y="20"/>
                    <a:pt x="376" y="20"/>
                  </a:cubicBezTo>
                  <a:cubicBezTo>
                    <a:pt x="376" y="9"/>
                    <a:pt x="366" y="0"/>
                    <a:pt x="353" y="0"/>
                  </a:cubicBezTo>
                  <a:cubicBezTo>
                    <a:pt x="53" y="0"/>
                    <a:pt x="53" y="0"/>
                    <a:pt x="53" y="0"/>
                  </a:cubicBezTo>
                  <a:cubicBezTo>
                    <a:pt x="41" y="0"/>
                    <a:pt x="30" y="9"/>
                    <a:pt x="30" y="20"/>
                  </a:cubicBezTo>
                  <a:cubicBezTo>
                    <a:pt x="30" y="183"/>
                    <a:pt x="30" y="183"/>
                    <a:pt x="30" y="183"/>
                  </a:cubicBezTo>
                  <a:cubicBezTo>
                    <a:pt x="1" y="183"/>
                    <a:pt x="1" y="183"/>
                    <a:pt x="1" y="183"/>
                  </a:cubicBezTo>
                  <a:cubicBezTo>
                    <a:pt x="0" y="205"/>
                    <a:pt x="18" y="206"/>
                    <a:pt x="18" y="206"/>
                  </a:cubicBezTo>
                  <a:cubicBezTo>
                    <a:pt x="389" y="206"/>
                    <a:pt x="389" y="206"/>
                    <a:pt x="389" y="206"/>
                  </a:cubicBezTo>
                  <a:cubicBezTo>
                    <a:pt x="389" y="206"/>
                    <a:pt x="408" y="205"/>
                    <a:pt x="407" y="183"/>
                  </a:cubicBezTo>
                  <a:close/>
                </a:path>
              </a:pathLst>
            </a:custGeom>
            <a:solidFill>
              <a:srgbClr val="C1C0C0">
                <a:alpha val="100000"/>
              </a:srgbClr>
            </a:solidFill>
          </p:spPr>
        </p:sp>
        <p:sp>
          <p:nvSpPr>
            <p:cNvPr id="49" name="Freeform 49"/>
            <p:cNvSpPr/>
            <p:nvPr/>
          </p:nvSpPr>
          <p:spPr>
            <a:xfrm>
              <a:off x="2580533" y="6278302"/>
              <a:ext cx="600226" cy="579698"/>
            </a:xfrm>
            <a:custGeom>
              <a:avLst/>
              <a:gdLst/>
              <a:ahLst/>
              <a:cxnLst/>
              <a:rect l="l" t="t" r="r" b="b"/>
              <a:pathLst>
                <a:path w="97" h="93">
                  <a:moveTo>
                    <a:pt x="78" y="12"/>
                  </a:moveTo>
                  <a:cubicBezTo>
                    <a:pt x="76" y="12"/>
                    <a:pt x="74" y="12"/>
                    <a:pt x="73" y="11"/>
                  </a:cubicBezTo>
                  <a:cubicBezTo>
                    <a:pt x="73" y="7"/>
                    <a:pt x="73" y="7"/>
                    <a:pt x="73" y="7"/>
                  </a:cubicBezTo>
                  <a:cubicBezTo>
                    <a:pt x="73" y="3"/>
                    <a:pt x="70" y="0"/>
                    <a:pt x="66" y="0"/>
                  </a:cubicBezTo>
                  <a:cubicBezTo>
                    <a:pt x="7" y="0"/>
                    <a:pt x="7" y="0"/>
                    <a:pt x="7" y="0"/>
                  </a:cubicBezTo>
                  <a:cubicBezTo>
                    <a:pt x="4" y="0"/>
                    <a:pt x="0" y="3"/>
                    <a:pt x="0" y="7"/>
                  </a:cubicBezTo>
                  <a:cubicBezTo>
                    <a:pt x="0" y="85"/>
                    <a:pt x="0" y="85"/>
                    <a:pt x="0" y="85"/>
                  </a:cubicBezTo>
                  <a:cubicBezTo>
                    <a:pt x="0" y="90"/>
                    <a:pt x="4" y="93"/>
                    <a:pt x="7" y="93"/>
                  </a:cubicBezTo>
                  <a:cubicBezTo>
                    <a:pt x="66" y="93"/>
                    <a:pt x="66" y="93"/>
                    <a:pt x="66" y="93"/>
                  </a:cubicBezTo>
                  <a:cubicBezTo>
                    <a:pt x="70" y="93"/>
                    <a:pt x="73" y="90"/>
                    <a:pt x="73" y="85"/>
                  </a:cubicBezTo>
                  <a:cubicBezTo>
                    <a:pt x="73" y="75"/>
                    <a:pt x="73" y="75"/>
                    <a:pt x="73" y="75"/>
                  </a:cubicBezTo>
                  <a:cubicBezTo>
                    <a:pt x="74" y="73"/>
                    <a:pt x="76" y="73"/>
                    <a:pt x="78" y="73"/>
                  </a:cubicBezTo>
                  <a:cubicBezTo>
                    <a:pt x="89" y="73"/>
                    <a:pt x="97" y="62"/>
                    <a:pt x="97" y="50"/>
                  </a:cubicBezTo>
                  <a:cubicBezTo>
                    <a:pt x="97" y="36"/>
                    <a:pt x="97" y="36"/>
                    <a:pt x="97" y="36"/>
                  </a:cubicBezTo>
                  <a:cubicBezTo>
                    <a:pt x="97" y="23"/>
                    <a:pt x="89" y="12"/>
                    <a:pt x="78" y="12"/>
                  </a:cubicBezTo>
                  <a:close/>
                  <a:moveTo>
                    <a:pt x="88" y="45"/>
                  </a:moveTo>
                  <a:cubicBezTo>
                    <a:pt x="88" y="53"/>
                    <a:pt x="84" y="56"/>
                    <a:pt x="78" y="56"/>
                  </a:cubicBezTo>
                  <a:cubicBezTo>
                    <a:pt x="73" y="56"/>
                    <a:pt x="71" y="53"/>
                    <a:pt x="71" y="45"/>
                  </a:cubicBezTo>
                  <a:cubicBezTo>
                    <a:pt x="72" y="37"/>
                    <a:pt x="72" y="37"/>
                    <a:pt x="72" y="37"/>
                  </a:cubicBezTo>
                  <a:cubicBezTo>
                    <a:pt x="72" y="30"/>
                    <a:pt x="74" y="26"/>
                    <a:pt x="79" y="26"/>
                  </a:cubicBezTo>
                  <a:cubicBezTo>
                    <a:pt x="84" y="26"/>
                    <a:pt x="88" y="30"/>
                    <a:pt x="88" y="37"/>
                  </a:cubicBezTo>
                  <a:lnTo>
                    <a:pt x="88" y="45"/>
                  </a:lnTo>
                  <a:close/>
                </a:path>
              </a:pathLst>
            </a:custGeom>
            <a:solidFill>
              <a:srgbClr val="FFFEFE">
                <a:alpha val="100000"/>
              </a:srgbClr>
            </a:solidFill>
          </p:spPr>
        </p:sp>
        <p:sp>
          <p:nvSpPr>
            <p:cNvPr id="50" name="Freeform 50"/>
            <p:cNvSpPr/>
            <p:nvPr/>
          </p:nvSpPr>
          <p:spPr>
            <a:xfrm>
              <a:off x="2544050" y="5703719"/>
              <a:ext cx="446398" cy="516737"/>
            </a:xfrm>
            <a:custGeom>
              <a:avLst/>
              <a:gdLst/>
              <a:ahLst/>
              <a:cxnLst/>
              <a:rect l="l" t="t" r="r" b="b"/>
              <a:pathLst>
                <a:path w="72" h="83">
                  <a:moveTo>
                    <a:pt x="46" y="83"/>
                  </a:moveTo>
                  <a:cubicBezTo>
                    <a:pt x="46" y="83"/>
                    <a:pt x="0" y="54"/>
                    <a:pt x="27" y="34"/>
                  </a:cubicBezTo>
                  <a:cubicBezTo>
                    <a:pt x="45" y="21"/>
                    <a:pt x="49" y="19"/>
                    <a:pt x="45" y="1"/>
                  </a:cubicBezTo>
                  <a:cubicBezTo>
                    <a:pt x="45" y="0"/>
                    <a:pt x="72" y="25"/>
                    <a:pt x="47" y="41"/>
                  </a:cubicBezTo>
                  <a:cubicBezTo>
                    <a:pt x="22" y="58"/>
                    <a:pt x="43" y="78"/>
                    <a:pt x="46" y="83"/>
                  </a:cubicBezTo>
                  <a:close/>
                </a:path>
              </a:pathLst>
            </a:custGeom>
            <a:solidFill>
              <a:srgbClr val="FFFEFE">
                <a:alpha val="100000"/>
              </a:srgbClr>
            </a:solidFill>
          </p:spPr>
        </p:sp>
        <p:sp>
          <p:nvSpPr>
            <p:cNvPr id="51" name="Freeform 51"/>
            <p:cNvSpPr/>
            <p:nvPr/>
          </p:nvSpPr>
          <p:spPr>
            <a:xfrm>
              <a:off x="2724188" y="5861209"/>
              <a:ext cx="266260" cy="354133"/>
            </a:xfrm>
            <a:custGeom>
              <a:avLst/>
              <a:gdLst/>
              <a:ahLst/>
              <a:cxnLst/>
              <a:rect l="l" t="t" r="r" b="b"/>
              <a:pathLst>
                <a:path w="43" h="57">
                  <a:moveTo>
                    <a:pt x="21" y="57"/>
                  </a:moveTo>
                  <a:cubicBezTo>
                    <a:pt x="21" y="57"/>
                    <a:pt x="0" y="40"/>
                    <a:pt x="16" y="26"/>
                  </a:cubicBezTo>
                  <a:cubicBezTo>
                    <a:pt x="27" y="17"/>
                    <a:pt x="34" y="13"/>
                    <a:pt x="32" y="0"/>
                  </a:cubicBezTo>
                  <a:cubicBezTo>
                    <a:pt x="32" y="0"/>
                    <a:pt x="43" y="20"/>
                    <a:pt x="28" y="31"/>
                  </a:cubicBezTo>
                  <a:cubicBezTo>
                    <a:pt x="13" y="42"/>
                    <a:pt x="20" y="54"/>
                    <a:pt x="21" y="57"/>
                  </a:cubicBezTo>
                  <a:close/>
                </a:path>
              </a:pathLst>
            </a:custGeom>
            <a:solidFill>
              <a:schemeClr val="lt1">
                <a:alpha val="100000"/>
              </a:schemeClr>
            </a:solidFill>
          </p:spPr>
          <p:style>
            <a:lnRef idx="0">
              <a:schemeClr val="lt1"/>
            </a:lnRef>
            <a:fillRef idx="1">
              <a:schemeClr val="lt1"/>
            </a:fillRef>
            <a:effectRef idx="0">
              <a:schemeClr val="lt1"/>
            </a:effectRef>
            <a:fontRef idx="minor">
              <a:schemeClr val="lt1"/>
            </a:fontRef>
          </p:style>
        </p:sp>
        <p:sp>
          <p:nvSpPr>
            <p:cNvPr id="52" name="Freeform 52"/>
            <p:cNvSpPr/>
            <p:nvPr/>
          </p:nvSpPr>
          <p:spPr>
            <a:xfrm>
              <a:off x="897199" y="5580443"/>
              <a:ext cx="1051887" cy="1269621"/>
            </a:xfrm>
            <a:custGeom>
              <a:avLst/>
              <a:gdLst/>
              <a:ahLst/>
              <a:cxnLst/>
              <a:rect l="l" t="t" r="r" b="b"/>
              <a:pathLst>
                <a:path w="170" h="204">
                  <a:moveTo>
                    <a:pt x="170" y="184"/>
                  </a:moveTo>
                  <a:cubicBezTo>
                    <a:pt x="170" y="195"/>
                    <a:pt x="160" y="204"/>
                    <a:pt x="149" y="204"/>
                  </a:cubicBezTo>
                  <a:cubicBezTo>
                    <a:pt x="21" y="204"/>
                    <a:pt x="21" y="204"/>
                    <a:pt x="21" y="204"/>
                  </a:cubicBezTo>
                  <a:cubicBezTo>
                    <a:pt x="10" y="204"/>
                    <a:pt x="0" y="195"/>
                    <a:pt x="0" y="184"/>
                  </a:cubicBezTo>
                  <a:cubicBezTo>
                    <a:pt x="0" y="20"/>
                    <a:pt x="0" y="20"/>
                    <a:pt x="0" y="20"/>
                  </a:cubicBezTo>
                  <a:cubicBezTo>
                    <a:pt x="0" y="9"/>
                    <a:pt x="10" y="0"/>
                    <a:pt x="21" y="0"/>
                  </a:cubicBezTo>
                  <a:cubicBezTo>
                    <a:pt x="149" y="0"/>
                    <a:pt x="149" y="0"/>
                    <a:pt x="149" y="0"/>
                  </a:cubicBezTo>
                  <a:cubicBezTo>
                    <a:pt x="160" y="0"/>
                    <a:pt x="170" y="9"/>
                    <a:pt x="170" y="20"/>
                  </a:cubicBezTo>
                  <a:lnTo>
                    <a:pt x="170" y="184"/>
                  </a:lnTo>
                  <a:close/>
                </a:path>
              </a:pathLst>
            </a:custGeom>
            <a:solidFill>
              <a:srgbClr val="3B3633">
                <a:alpha val="100000"/>
              </a:srgbClr>
            </a:solidFill>
          </p:spPr>
        </p:sp>
        <p:sp>
          <p:nvSpPr>
            <p:cNvPr id="53" name="Freeform 53"/>
            <p:cNvSpPr/>
            <p:nvPr/>
          </p:nvSpPr>
          <p:spPr>
            <a:xfrm>
              <a:off x="902286" y="5543759"/>
              <a:ext cx="1028383" cy="1274912"/>
            </a:xfrm>
            <a:custGeom>
              <a:avLst/>
              <a:gdLst/>
              <a:ahLst/>
              <a:cxnLst/>
              <a:rect l="l" t="t" r="r" b="b"/>
              <a:pathLst>
                <a:path w="166" h="205">
                  <a:moveTo>
                    <a:pt x="166" y="184"/>
                  </a:moveTo>
                  <a:cubicBezTo>
                    <a:pt x="166" y="196"/>
                    <a:pt x="157" y="205"/>
                    <a:pt x="145" y="205"/>
                  </a:cubicBezTo>
                  <a:cubicBezTo>
                    <a:pt x="21" y="205"/>
                    <a:pt x="21" y="205"/>
                    <a:pt x="21" y="205"/>
                  </a:cubicBezTo>
                  <a:cubicBezTo>
                    <a:pt x="9" y="205"/>
                    <a:pt x="0" y="196"/>
                    <a:pt x="0" y="184"/>
                  </a:cubicBezTo>
                  <a:cubicBezTo>
                    <a:pt x="0" y="21"/>
                    <a:pt x="0" y="21"/>
                    <a:pt x="0" y="21"/>
                  </a:cubicBezTo>
                  <a:cubicBezTo>
                    <a:pt x="0" y="10"/>
                    <a:pt x="9" y="0"/>
                    <a:pt x="21" y="0"/>
                  </a:cubicBezTo>
                  <a:cubicBezTo>
                    <a:pt x="145" y="0"/>
                    <a:pt x="145" y="0"/>
                    <a:pt x="145" y="0"/>
                  </a:cubicBezTo>
                  <a:cubicBezTo>
                    <a:pt x="157" y="0"/>
                    <a:pt x="166" y="10"/>
                    <a:pt x="166" y="21"/>
                  </a:cubicBezTo>
                  <a:lnTo>
                    <a:pt x="166" y="184"/>
                  </a:lnTo>
                  <a:close/>
                </a:path>
              </a:pathLst>
            </a:custGeom>
            <a:solidFill>
              <a:schemeClr val="accent1">
                <a:lumMod val="60000"/>
                <a:lumOff val="40000"/>
                <a:alpha val="100000"/>
              </a:schemeClr>
            </a:solidFill>
          </p:spPr>
          <p:style>
            <a:lnRef idx="0">
              <a:schemeClr val="accent1"/>
            </a:lnRef>
            <a:fillRef idx="1">
              <a:schemeClr val="accent1"/>
            </a:fillRef>
            <a:effectRef idx="0">
              <a:schemeClr val="accent1"/>
            </a:effectRef>
            <a:fontRef idx="minor">
              <a:schemeClr val="lt1"/>
            </a:fontRef>
          </p:style>
        </p:sp>
        <p:sp>
          <p:nvSpPr>
            <p:cNvPr id="54" name="Freeform 54"/>
            <p:cNvSpPr/>
            <p:nvPr/>
          </p:nvSpPr>
          <p:spPr>
            <a:xfrm>
              <a:off x="1539171" y="5685377"/>
              <a:ext cx="224515" cy="94353"/>
            </a:xfrm>
            <a:custGeom>
              <a:avLst/>
              <a:gdLst/>
              <a:ahLst/>
              <a:cxnLst/>
              <a:rect l="l" t="t" r="r" b="b"/>
              <a:pathLst>
                <a:path w="36" h="15">
                  <a:moveTo>
                    <a:pt x="1" y="6"/>
                  </a:moveTo>
                  <a:cubicBezTo>
                    <a:pt x="1" y="3"/>
                    <a:pt x="3" y="0"/>
                    <a:pt x="7" y="0"/>
                  </a:cubicBezTo>
                  <a:cubicBezTo>
                    <a:pt x="29" y="0"/>
                    <a:pt x="29" y="0"/>
                    <a:pt x="29" y="0"/>
                  </a:cubicBezTo>
                  <a:cubicBezTo>
                    <a:pt x="33" y="0"/>
                    <a:pt x="35" y="3"/>
                    <a:pt x="36" y="6"/>
                  </a:cubicBezTo>
                  <a:cubicBezTo>
                    <a:pt x="36" y="15"/>
                    <a:pt x="36" y="15"/>
                    <a:pt x="36" y="15"/>
                  </a:cubicBezTo>
                  <a:cubicBezTo>
                    <a:pt x="0" y="15"/>
                    <a:pt x="0" y="15"/>
                    <a:pt x="0" y="15"/>
                  </a:cubicBezTo>
                  <a:lnTo>
                    <a:pt x="1" y="6"/>
                  </a:lnTo>
                  <a:close/>
                </a:path>
              </a:pathLst>
            </a:custGeom>
            <a:solidFill>
              <a:srgbClr val="FFA52B">
                <a:alpha val="100000"/>
              </a:srgbClr>
            </a:solidFill>
          </p:spPr>
        </p:sp>
        <p:sp>
          <p:nvSpPr>
            <p:cNvPr id="55" name="Freeform 55"/>
            <p:cNvSpPr/>
            <p:nvPr/>
          </p:nvSpPr>
          <p:spPr>
            <a:xfrm>
              <a:off x="1539171" y="6401578"/>
              <a:ext cx="224515" cy="180946"/>
            </a:xfrm>
            <a:custGeom>
              <a:avLst/>
              <a:gdLst/>
              <a:ahLst/>
              <a:cxnLst/>
              <a:rect l="l" t="t" r="r" b="b"/>
              <a:pathLst>
                <a:path w="36" h="29">
                  <a:moveTo>
                    <a:pt x="36" y="0"/>
                  </a:moveTo>
                  <a:cubicBezTo>
                    <a:pt x="24" y="29"/>
                    <a:pt x="24" y="29"/>
                    <a:pt x="24" y="29"/>
                  </a:cubicBezTo>
                  <a:cubicBezTo>
                    <a:pt x="12" y="29"/>
                    <a:pt x="12" y="29"/>
                    <a:pt x="12" y="29"/>
                  </a:cubicBezTo>
                  <a:cubicBezTo>
                    <a:pt x="0" y="4"/>
                    <a:pt x="0" y="4"/>
                    <a:pt x="0" y="4"/>
                  </a:cubicBezTo>
                  <a:cubicBezTo>
                    <a:pt x="0" y="3"/>
                    <a:pt x="36" y="0"/>
                    <a:pt x="36" y="0"/>
                  </a:cubicBezTo>
                  <a:close/>
                </a:path>
              </a:pathLst>
            </a:custGeom>
            <a:solidFill>
              <a:srgbClr val="FFFFFF">
                <a:alpha val="100000"/>
              </a:srgbClr>
            </a:solidFill>
          </p:spPr>
        </p:sp>
        <p:sp>
          <p:nvSpPr>
            <p:cNvPr id="56" name="Freeform 56"/>
            <p:cNvSpPr/>
            <p:nvPr/>
          </p:nvSpPr>
          <p:spPr>
            <a:xfrm>
              <a:off x="1539171" y="5779907"/>
              <a:ext cx="224515" cy="689924"/>
            </a:xfrm>
            <a:custGeom>
              <a:avLst/>
              <a:gdLst/>
              <a:ahLst/>
              <a:cxnLst/>
              <a:rect l="l" t="t" r="r" b="b"/>
              <a:pathLst>
                <a:path w="36" h="111">
                  <a:moveTo>
                    <a:pt x="0" y="94"/>
                  </a:moveTo>
                  <a:cubicBezTo>
                    <a:pt x="0" y="4"/>
                    <a:pt x="0" y="4"/>
                    <a:pt x="0" y="4"/>
                  </a:cubicBezTo>
                  <a:cubicBezTo>
                    <a:pt x="0" y="0"/>
                    <a:pt x="0" y="0"/>
                    <a:pt x="0" y="0"/>
                  </a:cubicBezTo>
                  <a:cubicBezTo>
                    <a:pt x="14" y="0"/>
                    <a:pt x="14" y="0"/>
                    <a:pt x="14" y="0"/>
                  </a:cubicBezTo>
                  <a:cubicBezTo>
                    <a:pt x="30" y="0"/>
                    <a:pt x="30" y="0"/>
                    <a:pt x="30" y="0"/>
                  </a:cubicBezTo>
                  <a:cubicBezTo>
                    <a:pt x="36" y="0"/>
                    <a:pt x="36" y="0"/>
                    <a:pt x="36" y="0"/>
                  </a:cubicBezTo>
                  <a:cubicBezTo>
                    <a:pt x="36" y="0"/>
                    <a:pt x="36" y="0"/>
                    <a:pt x="36" y="0"/>
                  </a:cubicBezTo>
                  <a:cubicBezTo>
                    <a:pt x="36" y="91"/>
                    <a:pt x="36" y="91"/>
                    <a:pt x="36" y="91"/>
                  </a:cubicBezTo>
                  <a:cubicBezTo>
                    <a:pt x="36" y="96"/>
                    <a:pt x="36" y="96"/>
                    <a:pt x="36" y="96"/>
                  </a:cubicBezTo>
                  <a:cubicBezTo>
                    <a:pt x="36" y="99"/>
                    <a:pt x="36" y="99"/>
                    <a:pt x="36" y="99"/>
                  </a:cubicBezTo>
                  <a:cubicBezTo>
                    <a:pt x="36" y="100"/>
                    <a:pt x="36" y="100"/>
                    <a:pt x="36" y="100"/>
                  </a:cubicBezTo>
                  <a:cubicBezTo>
                    <a:pt x="36" y="100"/>
                    <a:pt x="35" y="102"/>
                    <a:pt x="33" y="107"/>
                  </a:cubicBezTo>
                  <a:cubicBezTo>
                    <a:pt x="31" y="111"/>
                    <a:pt x="30" y="101"/>
                    <a:pt x="30" y="101"/>
                  </a:cubicBezTo>
                  <a:cubicBezTo>
                    <a:pt x="30" y="101"/>
                    <a:pt x="25" y="108"/>
                    <a:pt x="22" y="108"/>
                  </a:cubicBezTo>
                  <a:cubicBezTo>
                    <a:pt x="19" y="108"/>
                    <a:pt x="14" y="102"/>
                    <a:pt x="14" y="102"/>
                  </a:cubicBezTo>
                  <a:cubicBezTo>
                    <a:pt x="14" y="102"/>
                    <a:pt x="9" y="111"/>
                    <a:pt x="6" y="110"/>
                  </a:cubicBezTo>
                  <a:cubicBezTo>
                    <a:pt x="3" y="108"/>
                    <a:pt x="0" y="104"/>
                    <a:pt x="0" y="104"/>
                  </a:cubicBezTo>
                  <a:cubicBezTo>
                    <a:pt x="0" y="103"/>
                    <a:pt x="0" y="103"/>
                    <a:pt x="0" y="103"/>
                  </a:cubicBezTo>
                  <a:cubicBezTo>
                    <a:pt x="0" y="99"/>
                    <a:pt x="0" y="99"/>
                    <a:pt x="0" y="99"/>
                  </a:cubicBezTo>
                  <a:lnTo>
                    <a:pt x="0" y="94"/>
                  </a:lnTo>
                  <a:close/>
                </a:path>
              </a:pathLst>
            </a:custGeom>
            <a:solidFill>
              <a:schemeClr val="accent1">
                <a:lumMod val="50000"/>
                <a:alpha val="100000"/>
              </a:schemeClr>
            </a:solidFill>
          </p:spPr>
          <p:style>
            <a:lnRef idx="0">
              <a:schemeClr val="accent1"/>
            </a:lnRef>
            <a:fillRef idx="1">
              <a:schemeClr val="accent1"/>
            </a:fillRef>
            <a:effectRef idx="0">
              <a:schemeClr val="accent1"/>
            </a:effectRef>
            <a:fontRef idx="minor">
              <a:schemeClr val="lt1"/>
            </a:fontRef>
          </p:style>
        </p:sp>
        <p:sp>
          <p:nvSpPr>
            <p:cNvPr id="57" name="Freeform 57"/>
            <p:cNvSpPr/>
            <p:nvPr/>
          </p:nvSpPr>
          <p:spPr>
            <a:xfrm>
              <a:off x="1614945" y="6577233"/>
              <a:ext cx="73143" cy="91884"/>
            </a:xfrm>
            <a:custGeom>
              <a:avLst/>
              <a:gdLst/>
              <a:ahLst/>
              <a:cxnLst/>
              <a:rect l="l" t="t" r="r" b="b"/>
              <a:pathLst>
                <a:path w="12" h="15">
                  <a:moveTo>
                    <a:pt x="12" y="0"/>
                  </a:moveTo>
                  <a:cubicBezTo>
                    <a:pt x="6" y="14"/>
                    <a:pt x="6" y="14"/>
                    <a:pt x="6" y="14"/>
                  </a:cubicBezTo>
                  <a:cubicBezTo>
                    <a:pt x="6" y="15"/>
                    <a:pt x="6" y="15"/>
                    <a:pt x="6" y="15"/>
                  </a:cubicBezTo>
                  <a:cubicBezTo>
                    <a:pt x="6" y="14"/>
                    <a:pt x="6" y="14"/>
                    <a:pt x="6" y="14"/>
                  </a:cubicBezTo>
                  <a:cubicBezTo>
                    <a:pt x="0" y="0"/>
                    <a:pt x="0" y="0"/>
                    <a:pt x="0" y="0"/>
                  </a:cubicBezTo>
                  <a:cubicBezTo>
                    <a:pt x="4" y="0"/>
                    <a:pt x="8" y="0"/>
                    <a:pt x="12" y="0"/>
                  </a:cubicBezTo>
                  <a:close/>
                </a:path>
              </a:pathLst>
            </a:custGeom>
            <a:solidFill>
              <a:srgbClr val="3B3633">
                <a:alpha val="100000"/>
              </a:srgbClr>
            </a:solidFill>
          </p:spPr>
        </p:sp>
        <p:sp>
          <p:nvSpPr>
            <p:cNvPr id="58" name="Freeform 58"/>
            <p:cNvSpPr/>
            <p:nvPr/>
          </p:nvSpPr>
          <p:spPr>
            <a:xfrm>
              <a:off x="876326" y="5979194"/>
              <a:ext cx="1067497" cy="81302"/>
            </a:xfrm>
            <a:custGeom>
              <a:avLst/>
              <a:gdLst/>
              <a:ahLst/>
              <a:cxnLst/>
              <a:rect l="l" t="t" r="r" b="b"/>
              <a:pathLst>
                <a:path w="172" h="13">
                  <a:moveTo>
                    <a:pt x="172" y="6"/>
                  </a:moveTo>
                  <a:cubicBezTo>
                    <a:pt x="172" y="9"/>
                    <a:pt x="170" y="12"/>
                    <a:pt x="167" y="12"/>
                  </a:cubicBezTo>
                  <a:cubicBezTo>
                    <a:pt x="4" y="13"/>
                    <a:pt x="4" y="13"/>
                    <a:pt x="4" y="13"/>
                  </a:cubicBezTo>
                  <a:cubicBezTo>
                    <a:pt x="2" y="13"/>
                    <a:pt x="0" y="11"/>
                    <a:pt x="0" y="7"/>
                  </a:cubicBezTo>
                  <a:cubicBezTo>
                    <a:pt x="0" y="4"/>
                    <a:pt x="2" y="1"/>
                    <a:pt x="4" y="1"/>
                  </a:cubicBezTo>
                  <a:cubicBezTo>
                    <a:pt x="167" y="0"/>
                    <a:pt x="167" y="0"/>
                    <a:pt x="167" y="0"/>
                  </a:cubicBezTo>
                  <a:cubicBezTo>
                    <a:pt x="170" y="0"/>
                    <a:pt x="172" y="2"/>
                    <a:pt x="172" y="6"/>
                  </a:cubicBezTo>
                  <a:close/>
                </a:path>
              </a:pathLst>
            </a:custGeom>
            <a:solidFill>
              <a:srgbClr val="3B3633">
                <a:alpha val="100000"/>
              </a:srgbClr>
            </a:solidFill>
          </p:spPr>
        </p:sp>
        <p:sp>
          <p:nvSpPr>
            <p:cNvPr id="59" name="Freeform 59"/>
            <p:cNvSpPr/>
            <p:nvPr/>
          </p:nvSpPr>
          <p:spPr>
            <a:xfrm>
              <a:off x="865802" y="5960852"/>
              <a:ext cx="1101350" cy="55025"/>
            </a:xfrm>
            <a:custGeom>
              <a:avLst/>
              <a:gdLst/>
              <a:ahLst/>
              <a:cxnLst/>
              <a:rect l="l" t="t" r="r" b="b"/>
              <a:pathLst>
                <a:path w="178" h="9">
                  <a:moveTo>
                    <a:pt x="178" y="5"/>
                  </a:moveTo>
                  <a:cubicBezTo>
                    <a:pt x="178" y="7"/>
                    <a:pt x="176" y="9"/>
                    <a:pt x="173" y="9"/>
                  </a:cubicBezTo>
                  <a:cubicBezTo>
                    <a:pt x="5" y="9"/>
                    <a:pt x="5" y="9"/>
                    <a:pt x="5" y="9"/>
                  </a:cubicBezTo>
                  <a:cubicBezTo>
                    <a:pt x="2" y="9"/>
                    <a:pt x="0" y="7"/>
                    <a:pt x="0" y="5"/>
                  </a:cubicBezTo>
                  <a:cubicBezTo>
                    <a:pt x="0" y="2"/>
                    <a:pt x="2" y="0"/>
                    <a:pt x="5" y="0"/>
                  </a:cubicBezTo>
                  <a:cubicBezTo>
                    <a:pt x="173" y="0"/>
                    <a:pt x="173" y="0"/>
                    <a:pt x="173" y="0"/>
                  </a:cubicBezTo>
                  <a:cubicBezTo>
                    <a:pt x="176" y="0"/>
                    <a:pt x="178" y="2"/>
                    <a:pt x="178" y="5"/>
                  </a:cubicBezTo>
                  <a:close/>
                </a:path>
              </a:pathLst>
            </a:custGeom>
            <a:solidFill>
              <a:srgbClr val="FFFFFF">
                <a:alpha val="100000"/>
              </a:srgbClr>
            </a:solidFill>
          </p:spPr>
        </p:sp>
      </p:grpSp>
      <p:grpSp>
        <p:nvGrpSpPr>
          <p:cNvPr id="60" name="Group 60"/>
          <p:cNvGrpSpPr/>
          <p:nvPr/>
        </p:nvGrpSpPr>
        <p:grpSpPr>
          <a:xfrm>
            <a:off x="454963" y="93878"/>
            <a:ext cx="10641129" cy="914400"/>
            <a:chOff x="454963" y="93878"/>
            <a:chExt cx="10641129" cy="914400"/>
          </a:xfrm>
        </p:grpSpPr>
        <p:sp>
          <p:nvSpPr>
            <p:cNvPr id="61" name="AutoShape 61"/>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2" name="AutoShape 62"/>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63" name="AutoShape 63"/>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64" name="AutoShape 64"/>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65" name="AutoShape 65"/>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66" name="AutoShape 66"/>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7" name="AutoShape 67"/>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68" name="AutoShape 68"/>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69" name="AutoShape 69"/>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70" name="AutoShape 70"/>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71" name="AutoShape 71"/>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72" name="AutoShape 72"/>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73" name="AutoShape 73"/>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74" name="AutoShape 74"/>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75" name="AutoShape 75"/>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76" name="AutoShape 76"/>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77" name="AutoShape 77"/>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78" name="AutoShape 78"/>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79" name="AutoShape 79"/>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80" name="AutoShape 80"/>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81" name="TextBox 8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医联体带来的地缘优势和信息化压力与信息安全成本陡增的问题</a:t>
              </a:r>
            </a:p>
          </p:txBody>
        </p:sp>
      </p:grpSp>
      <p:sp>
        <p:nvSpPr>
          <p:cNvPr id="82" name="TextBox 82"/>
          <p:cNvSpPr txBox="1"/>
          <p:nvPr/>
        </p:nvSpPr>
        <p:spPr>
          <a:xfrm>
            <a:off x="4959831" y="1714627"/>
            <a:ext cx="6500165" cy="3960345"/>
          </a:xfrm>
          <a:prstGeom prst="rect">
            <a:avLst/>
          </a:prstGeom>
        </p:spPr>
        <p:txBody>
          <a:bodyPr wrap="square" lIns="95250" tIns="95250" rIns="47625" bIns="95250" rtlCol="0" anchor="t" anchorCtr="0">
            <a:noAutofit/>
          </a:bodyPr>
          <a:lstStyle/>
          <a:p>
            <a:pPr marL="203200" lvl="0" indent="-203200">
              <a:lnSpc>
                <a:spcPct val="77000"/>
              </a:lnSpc>
              <a:buFont typeface="Arial"/>
              <a:buChar char="•"/>
            </a:pPr>
            <a:r>
              <a:rPr lang="en-US" sz="1425">
                <a:solidFill>
                  <a:schemeClr val="dk1"/>
                </a:solidFill>
                <a:latin typeface="Microsoft Yahei"/>
                <a:ea typeface="Microsoft Yahei"/>
                <a:cs typeface="Microsoft Yahei"/>
              </a:rPr>
              <a:t>提升行业虹吸效应和技术支撑：针对非三甲医院缺少技术支撑的问题，需要加强行业虹吸效应和技术支撑，通过引进优秀的技术人才和资源，提升整个医疗卫生行业的信息化水平和技术能力。</a:t>
            </a:r>
          </a:p>
          <a:p>
            <a:pPr marL="203200" lvl="0" indent="-203200">
              <a:lnSpc>
                <a:spcPct val="77000"/>
              </a:lnSpc>
              <a:buFont typeface="Arial"/>
              <a:buChar char="•"/>
            </a:pPr>
            <a:r>
              <a:rPr lang="en-US" sz="1425">
                <a:solidFill>
                  <a:schemeClr val="dk1"/>
                </a:solidFill>
                <a:latin typeface="Microsoft Yahei"/>
                <a:ea typeface="Microsoft Yahei"/>
                <a:cs typeface="Microsoft Yahei"/>
              </a:rPr>
              <a:t>加强医疗卫生行业对信息化的观念转变：医疗卫生行业需要转变对信息化的观念，从低效运营阶段向高效运营阶段转变，重视开发和管理并重，加强对信息安全的认识和管理力度。</a:t>
            </a:r>
          </a:p>
          <a:p>
            <a:pPr marL="203200" lvl="0" indent="-203200">
              <a:lnSpc>
                <a:spcPct val="77000"/>
              </a:lnSpc>
              <a:buFont typeface="Arial"/>
              <a:buChar char="•"/>
            </a:pPr>
            <a:r>
              <a:rPr lang="en-US" sz="1425">
                <a:solidFill>
                  <a:schemeClr val="dk1"/>
                </a:solidFill>
                <a:latin typeface="Microsoft Yahei"/>
                <a:ea typeface="Microsoft Yahei"/>
                <a:cs typeface="Microsoft Yahei"/>
              </a:rPr>
              <a:t>引入数据安全法和加强软件开发安全排查：针对数据使用方思想模糊和软件存在安全隐患的问题，需要引入数据安全法，加强软件开发安全排查和制度管理，确保软件的安全性和合规性。</a:t>
            </a:r>
          </a:p>
          <a:p>
            <a:pPr marL="203200" lvl="0" indent="-203200">
              <a:lnSpc>
                <a:spcPct val="77000"/>
              </a:lnSpc>
              <a:buFont typeface="Arial"/>
              <a:buChar char="•"/>
            </a:pPr>
            <a:r>
              <a:rPr lang="en-US" sz="1425">
                <a:solidFill>
                  <a:schemeClr val="dk1"/>
                </a:solidFill>
                <a:latin typeface="Microsoft Yahei"/>
                <a:ea typeface="Microsoft Yahei"/>
                <a:cs typeface="Microsoft Yahei"/>
              </a:rPr>
              <a:t>加强医疗工控设备和供应链管理：针对医疗工控设备数据安全问题突出和供应链管理薄弱的问题，需要加强医疗工控设备和供应链的管理，建立完善的管理制度和流程，确保设备和供应链的安全性和可靠性。</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03</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大量的医疗卫生机构不愿正视自身数据存在安全隐患的问题</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74680" y="1337640"/>
            <a:ext cx="3525078" cy="4704522"/>
          </a:xfrm>
          <a:prstGeom prst="rect">
            <a:avLst/>
          </a:prstGeom>
          <a:solidFill>
            <a:schemeClr val="accent2">
              <a:alpha val="20000"/>
            </a:schemeClr>
          </a:solidFill>
        </p:spPr>
        <p:style>
          <a:lnRef idx="0">
            <a:schemeClr val="accent2"/>
          </a:lnRef>
          <a:fillRef idx="1">
            <a:schemeClr val="accent2"/>
          </a:fillRef>
          <a:effectRef idx="0">
            <a:schemeClr val="accent2"/>
          </a:effectRef>
          <a:fontRef idx="minor">
            <a:schemeClr val="lt1"/>
          </a:fontRef>
        </p:style>
      </p:sp>
      <p:sp>
        <p:nvSpPr>
          <p:cNvPr id="3" name="AutoShape 3"/>
          <p:cNvSpPr/>
          <p:nvPr/>
        </p:nvSpPr>
        <p:spPr>
          <a:xfrm>
            <a:off x="4333461" y="1337640"/>
            <a:ext cx="3525078" cy="4704522"/>
          </a:xfrm>
          <a:prstGeom prst="rect">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8115335" y="1337640"/>
            <a:ext cx="3525078" cy="4704522"/>
          </a:xfrm>
          <a:prstGeom prst="rect">
            <a:avLst/>
          </a:prstGeom>
          <a:solidFill>
            <a:schemeClr val="accent2">
              <a:alpha val="20000"/>
            </a:schemeClr>
          </a:solidFill>
        </p:spPr>
        <p:style>
          <a:lnRef idx="0">
            <a:schemeClr val="accent2"/>
          </a:lnRef>
          <a:fillRef idx="1">
            <a:schemeClr val="accent2"/>
          </a:fillRef>
          <a:effectRef idx="0">
            <a:schemeClr val="accent2"/>
          </a:effectRef>
          <a:fontRef idx="minor">
            <a:schemeClr val="lt1"/>
          </a:fontRef>
        </p:style>
      </p:sp>
      <p:sp>
        <p:nvSpPr>
          <p:cNvPr id="5" name="TextBox 5"/>
          <p:cNvSpPr txBox="1"/>
          <p:nvPr/>
        </p:nvSpPr>
        <p:spPr>
          <a:xfrm>
            <a:off x="10393985" y="-922877"/>
            <a:ext cx="1317650" cy="670369"/>
          </a:xfrm>
          <a:prstGeom prst="rect">
            <a:avLst/>
          </a:prstGeom>
        </p:spPr>
        <p:txBody>
          <a:bodyPr vert="horz" wrap="square" lIns="123825" tIns="123825" rIns="57150" bIns="123825" rtlCol="0" anchor="t" anchorCtr="0">
            <a:spAutoFit/>
          </a:bodyPr>
          <a:lstStyle/>
          <a:p>
            <a:pPr algn="ctr">
              <a:lnSpc>
                <a:spcPct val="150000"/>
              </a:lnSpc>
            </a:pPr>
            <a:r>
              <a:rPr lang="en-US" sz="1414" b="1">
                <a:solidFill>
                  <a:srgbClr val="FFFFFF"/>
                </a:solidFill>
                <a:latin typeface="Microsoft Yahei"/>
                <a:ea typeface="Microsoft Yahei"/>
                <a:cs typeface="Microsoft Yahei"/>
              </a:rPr>
              <a:t>要点三</a:t>
            </a:r>
          </a:p>
        </p:txBody>
      </p:sp>
      <p:sp>
        <p:nvSpPr>
          <p:cNvPr id="6" name="AutoShape 6"/>
          <p:cNvSpPr/>
          <p:nvPr/>
        </p:nvSpPr>
        <p:spPr>
          <a:xfrm>
            <a:off x="8115335" y="1337640"/>
            <a:ext cx="1554579" cy="505943"/>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7" name="AutoShape 7"/>
          <p:cNvSpPr/>
          <p:nvPr/>
        </p:nvSpPr>
        <p:spPr>
          <a:xfrm>
            <a:off x="9358793" y="1337640"/>
            <a:ext cx="505943" cy="505943"/>
          </a:xfrm>
          <a:prstGeom prst="parallelogram">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8" name="AutoShape 8"/>
          <p:cNvSpPr/>
          <p:nvPr/>
        </p:nvSpPr>
        <p:spPr>
          <a:xfrm>
            <a:off x="4346600" y="1337640"/>
            <a:ext cx="1554579" cy="505943"/>
          </a:xfrm>
          <a:prstGeom prst="rect">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9" name="AutoShape 9"/>
          <p:cNvSpPr/>
          <p:nvPr/>
        </p:nvSpPr>
        <p:spPr>
          <a:xfrm>
            <a:off x="5590056" y="1337640"/>
            <a:ext cx="505943" cy="505943"/>
          </a:xfrm>
          <a:prstGeom prst="parallelogram">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0" name="AutoShape 10"/>
          <p:cNvSpPr/>
          <p:nvPr/>
        </p:nvSpPr>
        <p:spPr>
          <a:xfrm>
            <a:off x="574680" y="1337640"/>
            <a:ext cx="1554579" cy="505943"/>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1" name="AutoShape 11"/>
          <p:cNvSpPr/>
          <p:nvPr/>
        </p:nvSpPr>
        <p:spPr>
          <a:xfrm>
            <a:off x="1818137" y="1337640"/>
            <a:ext cx="505943" cy="505943"/>
          </a:xfrm>
          <a:prstGeom prst="parallelogram">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2" name="TextBox 12"/>
          <p:cNvSpPr txBox="1"/>
          <p:nvPr/>
        </p:nvSpPr>
        <p:spPr>
          <a:xfrm>
            <a:off x="877907" y="2036706"/>
            <a:ext cx="2990850" cy="113347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Microsoft Yahei"/>
                <a:ea typeface="Microsoft Yahei"/>
                <a:cs typeface="Microsoft Yahei"/>
              </a:rPr>
              <a:t>缺乏对数据安全的重视</a:t>
            </a:r>
          </a:p>
        </p:txBody>
      </p:sp>
      <p:sp>
        <p:nvSpPr>
          <p:cNvPr id="13" name="TextBox 13"/>
          <p:cNvSpPr txBox="1"/>
          <p:nvPr/>
        </p:nvSpPr>
        <p:spPr>
          <a:xfrm>
            <a:off x="877907" y="3026770"/>
            <a:ext cx="2990850" cy="249555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医疗卫生机构普遍对数据安全的重要性认识不足，没有意识到数据泄露可能带来的风险和损失。因此，他们更倾向于通过购买可视化服务来展示数据，以吸引领导关注，而不是投入资源和精力来保护数据安全。</a:t>
            </a:r>
          </a:p>
        </p:txBody>
      </p:sp>
      <p:sp>
        <p:nvSpPr>
          <p:cNvPr id="14" name="TextBox 14"/>
          <p:cNvSpPr txBox="1"/>
          <p:nvPr/>
        </p:nvSpPr>
        <p:spPr>
          <a:xfrm>
            <a:off x="877907" y="1261999"/>
            <a:ext cx="1103690" cy="670560"/>
          </a:xfrm>
          <a:prstGeom prst="rect">
            <a:avLst/>
          </a:prstGeom>
        </p:spPr>
        <p:txBody>
          <a:bodyPr vert="horz" wrap="square" lIns="123825" tIns="123825" rIns="57150" bIns="123825" rtlCol="0" anchor="t" anchorCtr="0">
            <a:spAutoFit/>
          </a:bodyPr>
          <a:lstStyle/>
          <a:p>
            <a:pPr>
              <a:lnSpc>
                <a:spcPct val="140000"/>
              </a:lnSpc>
            </a:pPr>
            <a:r>
              <a:rPr lang="en-US" sz="1950" b="1">
                <a:solidFill>
                  <a:srgbClr val="FFFFFF"/>
                </a:solidFill>
                <a:latin typeface="Microsoft Yahei"/>
                <a:ea typeface="Microsoft Yahei"/>
                <a:cs typeface="Microsoft Yahei"/>
              </a:rPr>
              <a:t>要点一</a:t>
            </a:r>
          </a:p>
        </p:txBody>
      </p:sp>
      <p:sp>
        <p:nvSpPr>
          <p:cNvPr id="15" name="TextBox 15"/>
          <p:cNvSpPr txBox="1"/>
          <p:nvPr/>
        </p:nvSpPr>
        <p:spPr>
          <a:xfrm>
            <a:off x="4676018" y="1261999"/>
            <a:ext cx="1103690" cy="670560"/>
          </a:xfrm>
          <a:prstGeom prst="rect">
            <a:avLst/>
          </a:prstGeom>
        </p:spPr>
        <p:txBody>
          <a:bodyPr vert="horz" wrap="square" lIns="123825" tIns="123825" rIns="57150" bIns="123825" rtlCol="0" anchor="t" anchorCtr="0">
            <a:spAutoFit/>
          </a:bodyPr>
          <a:lstStyle/>
          <a:p>
            <a:pPr>
              <a:lnSpc>
                <a:spcPct val="140000"/>
              </a:lnSpc>
            </a:pPr>
            <a:r>
              <a:rPr lang="en-US" sz="1950" b="1">
                <a:solidFill>
                  <a:srgbClr val="FFFFFF"/>
                </a:solidFill>
                <a:latin typeface="Microsoft Yahei"/>
                <a:ea typeface="Microsoft Yahei"/>
                <a:cs typeface="Microsoft Yahei"/>
              </a:rPr>
              <a:t>要点二</a:t>
            </a:r>
          </a:p>
        </p:txBody>
      </p:sp>
      <p:sp>
        <p:nvSpPr>
          <p:cNvPr id="16" name="TextBox 16"/>
          <p:cNvSpPr txBox="1"/>
          <p:nvPr/>
        </p:nvSpPr>
        <p:spPr>
          <a:xfrm>
            <a:off x="4598427" y="2036706"/>
            <a:ext cx="2990850" cy="113347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Microsoft Yahei"/>
                <a:ea typeface="Microsoft Yahei"/>
                <a:cs typeface="Microsoft Yahei"/>
              </a:rPr>
              <a:t>缺乏专业的数据安全人才</a:t>
            </a:r>
          </a:p>
        </p:txBody>
      </p:sp>
      <p:sp>
        <p:nvSpPr>
          <p:cNvPr id="17" name="TextBox 17"/>
          <p:cNvSpPr txBox="1"/>
          <p:nvPr/>
        </p:nvSpPr>
        <p:spPr>
          <a:xfrm>
            <a:off x="4598427" y="3026770"/>
            <a:ext cx="2990850" cy="249555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医疗卫生机构通常没有配备专业的数据安全人才，缺乏对数据安全的深入了解和专业知识。这使得他们难以正确评估数据安全隐患，并采取有效的措施来保护数据安全。</a:t>
            </a:r>
          </a:p>
        </p:txBody>
      </p:sp>
      <p:sp>
        <p:nvSpPr>
          <p:cNvPr id="18" name="TextBox 18"/>
          <p:cNvSpPr txBox="1"/>
          <p:nvPr/>
        </p:nvSpPr>
        <p:spPr>
          <a:xfrm>
            <a:off x="8406125" y="2036706"/>
            <a:ext cx="2990850" cy="1133475"/>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Microsoft Yahei"/>
                <a:ea typeface="Microsoft Yahei"/>
                <a:cs typeface="Microsoft Yahei"/>
              </a:rPr>
              <a:t>缺乏有效的数据安全管理制度</a:t>
            </a:r>
          </a:p>
        </p:txBody>
      </p:sp>
      <p:sp>
        <p:nvSpPr>
          <p:cNvPr id="19" name="TextBox 19"/>
          <p:cNvSpPr txBox="1"/>
          <p:nvPr/>
        </p:nvSpPr>
        <p:spPr>
          <a:xfrm>
            <a:off x="8406125" y="3026770"/>
            <a:ext cx="2990850" cy="249555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医疗卫生机构通常没有建立完善的数据安全管理制度，缺乏对数据安全的统一管理和指导。这导致员工在处理敏感数据时缺乏规范和约束，增加了数据泄露的风险。</a:t>
            </a:r>
          </a:p>
        </p:txBody>
      </p:sp>
      <p:sp>
        <p:nvSpPr>
          <p:cNvPr id="20" name="TextBox 20"/>
          <p:cNvSpPr txBox="1"/>
          <p:nvPr/>
        </p:nvSpPr>
        <p:spPr>
          <a:xfrm>
            <a:off x="8447115" y="1264488"/>
            <a:ext cx="1103690" cy="670560"/>
          </a:xfrm>
          <a:prstGeom prst="rect">
            <a:avLst/>
          </a:prstGeom>
        </p:spPr>
        <p:txBody>
          <a:bodyPr vert="horz" wrap="square" lIns="123825" tIns="123825" rIns="57150" bIns="123825" rtlCol="0" anchor="t" anchorCtr="0">
            <a:spAutoFit/>
          </a:bodyPr>
          <a:lstStyle/>
          <a:p>
            <a:pPr>
              <a:lnSpc>
                <a:spcPct val="140000"/>
              </a:lnSpc>
            </a:pPr>
            <a:r>
              <a:rPr lang="en-US" sz="1950" b="1">
                <a:solidFill>
                  <a:srgbClr val="FFFFFF"/>
                </a:solidFill>
                <a:latin typeface="Microsoft Yahei"/>
                <a:ea typeface="Microsoft Yahei"/>
                <a:cs typeface="Microsoft Yahei"/>
              </a:rPr>
              <a:t>要点三</a:t>
            </a:r>
          </a:p>
        </p:txBody>
      </p:sp>
      <p:sp>
        <p:nvSpPr>
          <p:cNvPr id="21" name="AutoShape 21"/>
          <p:cNvSpPr/>
          <p:nvPr/>
        </p:nvSpPr>
        <p:spPr>
          <a:xfrm>
            <a:off x="507874" y="6318935"/>
            <a:ext cx="701468" cy="122998"/>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22" name="AutoShape 22"/>
          <p:cNvSpPr/>
          <p:nvPr/>
        </p:nvSpPr>
        <p:spPr>
          <a:xfrm>
            <a:off x="454963" y="6318935"/>
            <a:ext cx="122998" cy="122998"/>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23" name="AutoShape 23"/>
          <p:cNvSpPr/>
          <p:nvPr/>
        </p:nvSpPr>
        <p:spPr>
          <a:xfrm>
            <a:off x="1137715" y="6318935"/>
            <a:ext cx="122998" cy="122998"/>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cxnSp>
        <p:nvCxnSpPr>
          <p:cNvPr id="24" name="Connector 24"/>
          <p:cNvCxnSpPr/>
          <p:nvPr/>
        </p:nvCxnSpPr>
        <p:spPr>
          <a:xfrm>
            <a:off x="1209343" y="6393165"/>
            <a:ext cx="10991852" cy="0"/>
          </a:xfrm>
          <a:prstGeom prst="line">
            <a:avLst/>
          </a:prstGeom>
          <a:ln w="14288">
            <a:solidFill>
              <a:schemeClr val="accent2"/>
            </a:solidFill>
            <a:prstDash val="dash"/>
          </a:ln>
        </p:spPr>
        <p:style>
          <a:lnRef idx="0">
            <a:schemeClr val="accent2"/>
          </a:lnRef>
          <a:fillRef idx="1">
            <a:schemeClr val="accent2"/>
          </a:fillRef>
          <a:effectRef idx="0">
            <a:schemeClr val="accent2"/>
          </a:effectRef>
          <a:fontRef idx="minor">
            <a:schemeClr val="lt1"/>
          </a:fontRef>
        </p:style>
      </p:cxnSp>
      <p:grpSp>
        <p:nvGrpSpPr>
          <p:cNvPr id="25" name="Group 25"/>
          <p:cNvGrpSpPr/>
          <p:nvPr/>
        </p:nvGrpSpPr>
        <p:grpSpPr>
          <a:xfrm>
            <a:off x="454963" y="93878"/>
            <a:ext cx="10641129" cy="914400"/>
            <a:chOff x="454963" y="93878"/>
            <a:chExt cx="10641129" cy="914400"/>
          </a:xfrm>
        </p:grpSpPr>
        <p:sp>
          <p:nvSpPr>
            <p:cNvPr id="26" name="AutoShape 26"/>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0" name="AutoShape 40"/>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1" name="AutoShape 41"/>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42" name="AutoShape 42"/>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43" name="AutoShape 43"/>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44" name="AutoShape 44"/>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5" name="AutoShape 45"/>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6" name="TextBox 4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大量的医疗卫生机构不愿正视自身数据存在安全隐患的问题</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04</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医疗卫生行业面临数据安全挑战多重身份导致安全缺位合规性成为新</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091113" y="1349255"/>
            <a:ext cx="1102900" cy="1102900"/>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5846826" y="1336491"/>
            <a:ext cx="347186" cy="349282"/>
          </a:xfrm>
          <a:prstGeom prst="ellipse">
            <a:avLst/>
          </a:prstGeom>
          <a:solidFill>
            <a:schemeClr val="accent1">
              <a:lumMod val="60000"/>
              <a:lumOff val="40000"/>
              <a:alpha val="100000"/>
            </a:schemeClr>
          </a:solidFill>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6115621" y="1171423"/>
            <a:ext cx="158782" cy="15878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grpSp>
        <p:nvGrpSpPr>
          <p:cNvPr id="5" name="Group 5"/>
          <p:cNvGrpSpPr/>
          <p:nvPr/>
        </p:nvGrpSpPr>
        <p:grpSpPr>
          <a:xfrm>
            <a:off x="5257991" y="1574521"/>
            <a:ext cx="859155" cy="624840"/>
            <a:chOff x="5257991" y="1574521"/>
            <a:chExt cx="859155" cy="624840"/>
          </a:xfrm>
        </p:grpSpPr>
        <p:sp>
          <p:nvSpPr>
            <p:cNvPr id="6" name="TextBox 6"/>
            <p:cNvSpPr txBox="1"/>
            <p:nvPr/>
          </p:nvSpPr>
          <p:spPr>
            <a:xfrm>
              <a:off x="5257991" y="1574521"/>
              <a:ext cx="859155" cy="624840"/>
            </a:xfrm>
            <a:prstGeom prst="rect">
              <a:avLst/>
            </a:prstGeom>
          </p:spPr>
          <p:txBody>
            <a:bodyPr wrap="square" lIns="91440" tIns="45720" rIns="91440" bIns="45720" rtlCol="0" anchor="t" anchorCtr="0">
              <a:spAutoFit/>
            </a:bodyPr>
            <a:lstStyle/>
            <a:p>
              <a:pPr>
                <a:lnSpc>
                  <a:spcPct val="80000"/>
                </a:lnSpc>
              </a:pPr>
              <a:r>
                <a:rPr lang="en-US" sz="3600" b="1">
                  <a:solidFill>
                    <a:srgbClr val="FFFFFF">
                      <a:alpha val="100000"/>
                    </a:srgbClr>
                  </a:solidFill>
                  <a:latin typeface="微软雅黑"/>
                  <a:ea typeface="微软雅黑"/>
                  <a:cs typeface="微软雅黑"/>
                </a:rPr>
                <a:t>01</a:t>
              </a:r>
            </a:p>
          </p:txBody>
        </p:sp>
      </p:grpSp>
      <p:sp>
        <p:nvSpPr>
          <p:cNvPr id="7" name="AutoShape 7"/>
          <p:cNvSpPr/>
          <p:nvPr/>
        </p:nvSpPr>
        <p:spPr>
          <a:xfrm>
            <a:off x="5091113" y="3060668"/>
            <a:ext cx="1102900" cy="1104995"/>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8" name="AutoShape 8"/>
          <p:cNvSpPr/>
          <p:nvPr/>
        </p:nvSpPr>
        <p:spPr>
          <a:xfrm>
            <a:off x="5846826" y="3048000"/>
            <a:ext cx="347186" cy="349282"/>
          </a:xfrm>
          <a:prstGeom prst="ellipse">
            <a:avLst/>
          </a:prstGeom>
          <a:solidFill>
            <a:schemeClr val="accent2">
              <a:lumMod val="60000"/>
              <a:lumOff val="40000"/>
              <a:alpha val="100000"/>
            </a:schemeClr>
          </a:solidFill>
        </p:spPr>
        <p:style>
          <a:lnRef idx="0">
            <a:schemeClr val="accent2"/>
          </a:lnRef>
          <a:fillRef idx="1">
            <a:schemeClr val="accent2"/>
          </a:fillRef>
          <a:effectRef idx="0">
            <a:schemeClr val="accent2"/>
          </a:effectRef>
          <a:fontRef idx="minor">
            <a:schemeClr val="lt1"/>
          </a:fontRef>
        </p:style>
      </p:sp>
      <p:sp>
        <p:nvSpPr>
          <p:cNvPr id="9" name="AutoShape 9"/>
          <p:cNvSpPr/>
          <p:nvPr/>
        </p:nvSpPr>
        <p:spPr>
          <a:xfrm>
            <a:off x="6115621" y="2882837"/>
            <a:ext cx="158782" cy="160877"/>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grpSp>
        <p:nvGrpSpPr>
          <p:cNvPr id="10" name="Group 10"/>
          <p:cNvGrpSpPr/>
          <p:nvPr/>
        </p:nvGrpSpPr>
        <p:grpSpPr>
          <a:xfrm>
            <a:off x="5257991" y="3286601"/>
            <a:ext cx="935355" cy="624840"/>
            <a:chOff x="5257991" y="3286601"/>
            <a:chExt cx="935355" cy="624840"/>
          </a:xfrm>
        </p:grpSpPr>
        <p:sp>
          <p:nvSpPr>
            <p:cNvPr id="11" name="TextBox 11"/>
            <p:cNvSpPr txBox="1"/>
            <p:nvPr/>
          </p:nvSpPr>
          <p:spPr>
            <a:xfrm>
              <a:off x="5257991" y="3286601"/>
              <a:ext cx="935355" cy="624840"/>
            </a:xfrm>
            <a:prstGeom prst="rect">
              <a:avLst/>
            </a:prstGeom>
          </p:spPr>
          <p:txBody>
            <a:bodyPr wrap="square" lIns="91440" tIns="45720" rIns="91440" bIns="45720" rtlCol="0" anchor="t" anchorCtr="0">
              <a:spAutoFit/>
            </a:bodyPr>
            <a:lstStyle/>
            <a:p>
              <a:pPr>
                <a:lnSpc>
                  <a:spcPct val="80000"/>
                </a:lnSpc>
              </a:pPr>
              <a:r>
                <a:rPr lang="en-US" sz="3600" b="1">
                  <a:solidFill>
                    <a:srgbClr val="FFFFFF">
                      <a:alpha val="100000"/>
                    </a:srgbClr>
                  </a:solidFill>
                  <a:latin typeface="微软雅黑"/>
                  <a:ea typeface="微软雅黑"/>
                  <a:cs typeface="微软雅黑"/>
                </a:rPr>
                <a:t>02</a:t>
              </a:r>
            </a:p>
          </p:txBody>
        </p:sp>
      </p:grpSp>
      <p:sp>
        <p:nvSpPr>
          <p:cNvPr id="12" name="AutoShape 12"/>
          <p:cNvSpPr/>
          <p:nvPr/>
        </p:nvSpPr>
        <p:spPr>
          <a:xfrm>
            <a:off x="5091113" y="4780407"/>
            <a:ext cx="1102900" cy="1102900"/>
          </a:xfrm>
          <a:prstGeom prst="ellipse">
            <a:avLst/>
          </a:prstGeom>
          <a:solidFill>
            <a:schemeClr val="accent3">
              <a:alpha val="100000"/>
            </a:schemeClr>
          </a:solidFill>
        </p:spPr>
        <p:style>
          <a:lnRef idx="0">
            <a:schemeClr val="accent3"/>
          </a:lnRef>
          <a:fillRef idx="1">
            <a:schemeClr val="accent3"/>
          </a:fillRef>
          <a:effectRef idx="0">
            <a:schemeClr val="accent3"/>
          </a:effectRef>
          <a:fontRef idx="minor">
            <a:schemeClr val="lt1"/>
          </a:fontRef>
        </p:style>
      </p:sp>
      <p:sp>
        <p:nvSpPr>
          <p:cNvPr id="13" name="AutoShape 13"/>
          <p:cNvSpPr/>
          <p:nvPr/>
        </p:nvSpPr>
        <p:spPr>
          <a:xfrm>
            <a:off x="5846826" y="4767644"/>
            <a:ext cx="347186" cy="349282"/>
          </a:xfrm>
          <a:prstGeom prst="ellipse">
            <a:avLst/>
          </a:prstGeom>
          <a:solidFill>
            <a:schemeClr val="accent3">
              <a:lumMod val="60000"/>
              <a:lumOff val="40000"/>
              <a:alpha val="100000"/>
            </a:schemeClr>
          </a:solidFill>
        </p:spPr>
        <p:style>
          <a:lnRef idx="0">
            <a:schemeClr val="accent3"/>
          </a:lnRef>
          <a:fillRef idx="1">
            <a:schemeClr val="accent3"/>
          </a:fillRef>
          <a:effectRef idx="0">
            <a:schemeClr val="accent3"/>
          </a:effectRef>
          <a:fontRef idx="minor">
            <a:schemeClr val="lt1"/>
          </a:fontRef>
        </p:style>
      </p:sp>
      <p:sp>
        <p:nvSpPr>
          <p:cNvPr id="14" name="AutoShape 14"/>
          <p:cNvSpPr/>
          <p:nvPr/>
        </p:nvSpPr>
        <p:spPr>
          <a:xfrm>
            <a:off x="6115621" y="4602575"/>
            <a:ext cx="158782" cy="158782"/>
          </a:xfrm>
          <a:prstGeom prst="ellipse">
            <a:avLst/>
          </a:prstGeom>
          <a:solidFill>
            <a:schemeClr val="accent3">
              <a:alpha val="100000"/>
            </a:schemeClr>
          </a:solidFill>
        </p:spPr>
        <p:style>
          <a:lnRef idx="0">
            <a:schemeClr val="accent3"/>
          </a:lnRef>
          <a:fillRef idx="1">
            <a:schemeClr val="accent3"/>
          </a:fillRef>
          <a:effectRef idx="0">
            <a:schemeClr val="accent3"/>
          </a:effectRef>
          <a:fontRef idx="minor">
            <a:schemeClr val="lt1"/>
          </a:fontRef>
        </p:style>
      </p:sp>
      <p:grpSp>
        <p:nvGrpSpPr>
          <p:cNvPr id="15" name="Group 15"/>
          <p:cNvGrpSpPr/>
          <p:nvPr/>
        </p:nvGrpSpPr>
        <p:grpSpPr>
          <a:xfrm>
            <a:off x="5257991" y="5005674"/>
            <a:ext cx="935355" cy="624840"/>
            <a:chOff x="5257991" y="5005674"/>
            <a:chExt cx="935355" cy="624840"/>
          </a:xfrm>
        </p:grpSpPr>
        <p:sp>
          <p:nvSpPr>
            <p:cNvPr id="16" name="TextBox 16"/>
            <p:cNvSpPr txBox="1"/>
            <p:nvPr/>
          </p:nvSpPr>
          <p:spPr>
            <a:xfrm>
              <a:off x="5257991" y="5005674"/>
              <a:ext cx="935355" cy="624840"/>
            </a:xfrm>
            <a:prstGeom prst="rect">
              <a:avLst/>
            </a:prstGeom>
          </p:spPr>
          <p:txBody>
            <a:bodyPr wrap="square" lIns="91440" tIns="45720" rIns="91440" bIns="45720" rtlCol="0" anchor="t" anchorCtr="0">
              <a:spAutoFit/>
            </a:bodyPr>
            <a:lstStyle/>
            <a:p>
              <a:pPr>
                <a:lnSpc>
                  <a:spcPct val="80000"/>
                </a:lnSpc>
              </a:pPr>
              <a:r>
                <a:rPr lang="en-US" sz="3600" b="1">
                  <a:solidFill>
                    <a:srgbClr val="FFFFFF">
                      <a:alpha val="100000"/>
                    </a:srgbClr>
                  </a:solidFill>
                  <a:latin typeface="微软雅黑"/>
                  <a:ea typeface="微软雅黑"/>
                  <a:cs typeface="微软雅黑"/>
                </a:rPr>
                <a:t>03</a:t>
              </a:r>
            </a:p>
          </p:txBody>
        </p:sp>
      </p:grpSp>
      <p:grpSp>
        <p:nvGrpSpPr>
          <p:cNvPr id="17" name="Group 17"/>
          <p:cNvGrpSpPr/>
          <p:nvPr/>
        </p:nvGrpSpPr>
        <p:grpSpPr>
          <a:xfrm>
            <a:off x="1353066" y="1349255"/>
            <a:ext cx="1968722" cy="4629531"/>
            <a:chOff x="1353066" y="1349255"/>
            <a:chExt cx="1968722" cy="4629531"/>
          </a:xfrm>
        </p:grpSpPr>
        <p:sp>
          <p:nvSpPr>
            <p:cNvPr id="18" name="Freeform 18"/>
            <p:cNvSpPr/>
            <p:nvPr/>
          </p:nvSpPr>
          <p:spPr>
            <a:xfrm>
              <a:off x="1956379" y="4609281"/>
              <a:ext cx="827723" cy="1223582"/>
            </a:xfrm>
            <a:custGeom>
              <a:avLst/>
              <a:gdLst/>
              <a:ahLst/>
              <a:cxnLst/>
              <a:rect l="l" t="t" r="r" b="b"/>
              <a:pathLst>
                <a:path w="277" h="410">
                  <a:moveTo>
                    <a:pt x="277" y="410"/>
                  </a:moveTo>
                  <a:lnTo>
                    <a:pt x="167" y="410"/>
                  </a:lnTo>
                  <a:lnTo>
                    <a:pt x="139" y="105"/>
                  </a:lnTo>
                  <a:lnTo>
                    <a:pt x="110" y="410"/>
                  </a:lnTo>
                  <a:lnTo>
                    <a:pt x="0" y="410"/>
                  </a:lnTo>
                  <a:lnTo>
                    <a:pt x="0" y="0"/>
                  </a:lnTo>
                  <a:lnTo>
                    <a:pt x="277" y="0"/>
                  </a:lnTo>
                  <a:lnTo>
                    <a:pt x="277" y="410"/>
                  </a:lnTo>
                  <a:close/>
                </a:path>
              </a:pathLst>
            </a:custGeom>
            <a:solidFill>
              <a:srgbClr val="383735">
                <a:alpha val="100000"/>
              </a:srgbClr>
            </a:solidFill>
          </p:spPr>
        </p:sp>
        <p:sp>
          <p:nvSpPr>
            <p:cNvPr id="19" name="Freeform 19"/>
            <p:cNvSpPr/>
            <p:nvPr/>
          </p:nvSpPr>
          <p:spPr>
            <a:xfrm>
              <a:off x="1725684" y="5635886"/>
              <a:ext cx="609695" cy="342900"/>
            </a:xfrm>
            <a:custGeom>
              <a:avLst/>
              <a:gdLst/>
              <a:ahLst/>
              <a:cxnLst/>
              <a:rect l="l" t="t" r="r" b="b"/>
              <a:pathLst>
                <a:path w="141" h="79">
                  <a:moveTo>
                    <a:pt x="112" y="17"/>
                  </a:moveTo>
                  <a:cubicBezTo>
                    <a:pt x="130" y="36"/>
                    <a:pt x="141" y="57"/>
                    <a:pt x="109" y="61"/>
                  </a:cubicBezTo>
                  <a:cubicBezTo>
                    <a:pt x="80" y="65"/>
                    <a:pt x="0" y="79"/>
                    <a:pt x="20" y="40"/>
                  </a:cubicBezTo>
                  <a:cubicBezTo>
                    <a:pt x="39" y="3"/>
                    <a:pt x="61" y="0"/>
                    <a:pt x="74" y="0"/>
                  </a:cubicBezTo>
                  <a:cubicBezTo>
                    <a:pt x="86" y="0"/>
                    <a:pt x="102" y="7"/>
                    <a:pt x="112" y="17"/>
                  </a:cubicBezTo>
                  <a:close/>
                </a:path>
              </a:pathLst>
            </a:custGeom>
            <a:solidFill>
              <a:srgbClr val="563A28">
                <a:alpha val="100000"/>
              </a:srgbClr>
            </a:solidFill>
          </p:spPr>
        </p:sp>
        <p:sp>
          <p:nvSpPr>
            <p:cNvPr id="20" name="Freeform 20"/>
            <p:cNvSpPr/>
            <p:nvPr/>
          </p:nvSpPr>
          <p:spPr>
            <a:xfrm>
              <a:off x="2407293" y="5635886"/>
              <a:ext cx="607504" cy="342900"/>
            </a:xfrm>
            <a:custGeom>
              <a:avLst/>
              <a:gdLst/>
              <a:ahLst/>
              <a:cxnLst/>
              <a:rect l="l" t="t" r="r" b="b"/>
              <a:pathLst>
                <a:path w="140" h="79">
                  <a:moveTo>
                    <a:pt x="29" y="17"/>
                  </a:moveTo>
                  <a:cubicBezTo>
                    <a:pt x="10" y="36"/>
                    <a:pt x="0" y="57"/>
                    <a:pt x="31" y="61"/>
                  </a:cubicBezTo>
                  <a:cubicBezTo>
                    <a:pt x="60" y="65"/>
                    <a:pt x="140" y="79"/>
                    <a:pt x="120" y="40"/>
                  </a:cubicBezTo>
                  <a:cubicBezTo>
                    <a:pt x="101" y="3"/>
                    <a:pt x="79" y="0"/>
                    <a:pt x="67" y="0"/>
                  </a:cubicBezTo>
                  <a:cubicBezTo>
                    <a:pt x="54" y="0"/>
                    <a:pt x="38" y="7"/>
                    <a:pt x="29" y="17"/>
                  </a:cubicBezTo>
                  <a:close/>
                </a:path>
              </a:pathLst>
            </a:custGeom>
            <a:solidFill>
              <a:srgbClr val="563A28">
                <a:alpha val="100000"/>
              </a:srgbClr>
            </a:solidFill>
          </p:spPr>
        </p:sp>
        <p:sp>
          <p:nvSpPr>
            <p:cNvPr id="21" name="AutoShape 21"/>
            <p:cNvSpPr/>
            <p:nvPr/>
          </p:nvSpPr>
          <p:spPr>
            <a:xfrm>
              <a:off x="2123638" y="3523241"/>
              <a:ext cx="495395" cy="1115568"/>
            </a:xfrm>
            <a:prstGeom prst="rect">
              <a:avLst/>
            </a:prstGeom>
            <a:solidFill>
              <a:srgbClr val="F4EFED">
                <a:alpha val="100000"/>
              </a:srgbClr>
            </a:solidFill>
          </p:spPr>
        </p:sp>
        <p:sp>
          <p:nvSpPr>
            <p:cNvPr id="22" name="AutoShape 22"/>
            <p:cNvSpPr/>
            <p:nvPr/>
          </p:nvSpPr>
          <p:spPr>
            <a:xfrm>
              <a:off x="2314138" y="3546577"/>
              <a:ext cx="97346" cy="110109"/>
            </a:xfrm>
            <a:prstGeom prst="rect">
              <a:avLst/>
            </a:prstGeom>
            <a:solidFill>
              <a:srgbClr val="3A332D">
                <a:alpha val="100000"/>
              </a:srgbClr>
            </a:solidFill>
          </p:spPr>
        </p:sp>
        <p:sp>
          <p:nvSpPr>
            <p:cNvPr id="23" name="Freeform 23"/>
            <p:cNvSpPr/>
            <p:nvPr/>
          </p:nvSpPr>
          <p:spPr>
            <a:xfrm>
              <a:off x="2233652" y="3643923"/>
              <a:ext cx="281559" cy="965263"/>
            </a:xfrm>
            <a:custGeom>
              <a:avLst/>
              <a:gdLst/>
              <a:ahLst/>
              <a:cxnLst/>
              <a:rect l="l" t="t" r="r" b="b"/>
              <a:pathLst>
                <a:path w="94" h="323">
                  <a:moveTo>
                    <a:pt x="34" y="0"/>
                  </a:moveTo>
                  <a:lnTo>
                    <a:pt x="0" y="268"/>
                  </a:lnTo>
                  <a:lnTo>
                    <a:pt x="48" y="323"/>
                  </a:lnTo>
                  <a:lnTo>
                    <a:pt x="94" y="267"/>
                  </a:lnTo>
                  <a:lnTo>
                    <a:pt x="52" y="0"/>
                  </a:lnTo>
                  <a:lnTo>
                    <a:pt x="34" y="0"/>
                  </a:lnTo>
                  <a:close/>
                </a:path>
              </a:pathLst>
            </a:custGeom>
            <a:solidFill>
              <a:srgbClr val="3A332D">
                <a:alpha val="100000"/>
              </a:srgbClr>
            </a:solidFill>
          </p:spPr>
        </p:sp>
        <p:sp>
          <p:nvSpPr>
            <p:cNvPr id="24" name="Freeform 24"/>
            <p:cNvSpPr/>
            <p:nvPr/>
          </p:nvSpPr>
          <p:spPr>
            <a:xfrm>
              <a:off x="1442029" y="4422972"/>
              <a:ext cx="556736" cy="535591"/>
            </a:xfrm>
            <a:custGeom>
              <a:avLst/>
              <a:gdLst/>
              <a:ahLst/>
              <a:cxnLst/>
              <a:rect l="l" t="t" r="r" b="b"/>
              <a:pathLst>
                <a:path w="128" h="123">
                  <a:moveTo>
                    <a:pt x="48" y="0"/>
                  </a:moveTo>
                  <a:cubicBezTo>
                    <a:pt x="48" y="0"/>
                    <a:pt x="39" y="21"/>
                    <a:pt x="26" y="44"/>
                  </a:cubicBezTo>
                  <a:cubicBezTo>
                    <a:pt x="13" y="66"/>
                    <a:pt x="0" y="89"/>
                    <a:pt x="9" y="94"/>
                  </a:cubicBezTo>
                  <a:cubicBezTo>
                    <a:pt x="18" y="100"/>
                    <a:pt x="35" y="72"/>
                    <a:pt x="35" y="72"/>
                  </a:cubicBezTo>
                  <a:cubicBezTo>
                    <a:pt x="35" y="72"/>
                    <a:pt x="22" y="112"/>
                    <a:pt x="39" y="114"/>
                  </a:cubicBezTo>
                  <a:cubicBezTo>
                    <a:pt x="57" y="117"/>
                    <a:pt x="64" y="81"/>
                    <a:pt x="64" y="81"/>
                  </a:cubicBezTo>
                  <a:cubicBezTo>
                    <a:pt x="64" y="81"/>
                    <a:pt x="60" y="120"/>
                    <a:pt x="78" y="121"/>
                  </a:cubicBezTo>
                  <a:cubicBezTo>
                    <a:pt x="96" y="123"/>
                    <a:pt x="88" y="77"/>
                    <a:pt x="88" y="77"/>
                  </a:cubicBezTo>
                  <a:cubicBezTo>
                    <a:pt x="88" y="77"/>
                    <a:pt x="100" y="100"/>
                    <a:pt x="114" y="90"/>
                  </a:cubicBezTo>
                  <a:cubicBezTo>
                    <a:pt x="128" y="80"/>
                    <a:pt x="93" y="55"/>
                    <a:pt x="99" y="29"/>
                  </a:cubicBezTo>
                  <a:lnTo>
                    <a:pt x="48" y="0"/>
                  </a:lnTo>
                  <a:close/>
                </a:path>
              </a:pathLst>
            </a:custGeom>
            <a:solidFill>
              <a:srgbClr val="F9DAB4">
                <a:alpha val="100000"/>
              </a:srgbClr>
            </a:solidFill>
          </p:spPr>
        </p:sp>
        <p:sp>
          <p:nvSpPr>
            <p:cNvPr id="25" name="Freeform 25"/>
            <p:cNvSpPr/>
            <p:nvPr/>
          </p:nvSpPr>
          <p:spPr>
            <a:xfrm>
              <a:off x="1598620" y="3538100"/>
              <a:ext cx="582168" cy="1030891"/>
            </a:xfrm>
            <a:custGeom>
              <a:avLst/>
              <a:gdLst/>
              <a:ahLst/>
              <a:cxnLst/>
              <a:rect l="l" t="t" r="r" b="b"/>
              <a:pathLst>
                <a:path w="134" h="238">
                  <a:moveTo>
                    <a:pt x="119" y="0"/>
                  </a:moveTo>
                  <a:cubicBezTo>
                    <a:pt x="119" y="0"/>
                    <a:pt x="22" y="34"/>
                    <a:pt x="0" y="213"/>
                  </a:cubicBezTo>
                  <a:cubicBezTo>
                    <a:pt x="0" y="213"/>
                    <a:pt x="28" y="236"/>
                    <a:pt x="68" y="238"/>
                  </a:cubicBezTo>
                  <a:cubicBezTo>
                    <a:pt x="68" y="238"/>
                    <a:pt x="84" y="189"/>
                    <a:pt x="102" y="183"/>
                  </a:cubicBezTo>
                  <a:cubicBezTo>
                    <a:pt x="134" y="2"/>
                    <a:pt x="134" y="2"/>
                    <a:pt x="134" y="2"/>
                  </a:cubicBezTo>
                  <a:lnTo>
                    <a:pt x="119" y="0"/>
                  </a:lnTo>
                  <a:close/>
                </a:path>
              </a:pathLst>
            </a:custGeom>
            <a:solidFill>
              <a:srgbClr val="383735">
                <a:alpha val="100000"/>
              </a:srgbClr>
            </a:solidFill>
          </p:spPr>
        </p:sp>
        <p:sp>
          <p:nvSpPr>
            <p:cNvPr id="26" name="Freeform 26"/>
            <p:cNvSpPr/>
            <p:nvPr/>
          </p:nvSpPr>
          <p:spPr>
            <a:xfrm>
              <a:off x="2197743" y="3538100"/>
              <a:ext cx="165164" cy="135446"/>
            </a:xfrm>
            <a:custGeom>
              <a:avLst/>
              <a:gdLst/>
              <a:ahLst/>
              <a:cxnLst/>
              <a:rect l="l" t="t" r="r" b="b"/>
              <a:pathLst>
                <a:path w="55" h="46">
                  <a:moveTo>
                    <a:pt x="55" y="5"/>
                  </a:moveTo>
                  <a:lnTo>
                    <a:pt x="23" y="46"/>
                  </a:lnTo>
                  <a:lnTo>
                    <a:pt x="0" y="0"/>
                  </a:lnTo>
                  <a:lnTo>
                    <a:pt x="55" y="5"/>
                  </a:lnTo>
                  <a:close/>
                </a:path>
              </a:pathLst>
            </a:custGeom>
            <a:solidFill>
              <a:srgbClr val="E2DCD9">
                <a:alpha val="100000"/>
              </a:srgbClr>
            </a:solidFill>
          </p:spPr>
        </p:sp>
        <p:sp>
          <p:nvSpPr>
            <p:cNvPr id="27" name="Freeform 27"/>
            <p:cNvSpPr/>
            <p:nvPr/>
          </p:nvSpPr>
          <p:spPr>
            <a:xfrm>
              <a:off x="1920375" y="3489427"/>
              <a:ext cx="326041" cy="1166431"/>
            </a:xfrm>
            <a:custGeom>
              <a:avLst/>
              <a:gdLst/>
              <a:ahLst/>
              <a:cxnLst/>
              <a:rect l="l" t="t" r="r" b="b"/>
              <a:pathLst>
                <a:path w="75" h="269">
                  <a:moveTo>
                    <a:pt x="52" y="0"/>
                  </a:moveTo>
                  <a:cubicBezTo>
                    <a:pt x="52" y="0"/>
                    <a:pt x="0" y="62"/>
                    <a:pt x="6" y="259"/>
                  </a:cubicBezTo>
                  <a:cubicBezTo>
                    <a:pt x="6" y="259"/>
                    <a:pt x="24" y="269"/>
                    <a:pt x="50" y="264"/>
                  </a:cubicBezTo>
                  <a:cubicBezTo>
                    <a:pt x="50" y="264"/>
                    <a:pt x="57" y="102"/>
                    <a:pt x="75" y="0"/>
                  </a:cubicBezTo>
                  <a:lnTo>
                    <a:pt x="52" y="0"/>
                  </a:lnTo>
                  <a:close/>
                </a:path>
              </a:pathLst>
            </a:custGeom>
            <a:solidFill>
              <a:srgbClr val="3F3E3D">
                <a:alpha val="100000"/>
              </a:srgbClr>
            </a:solidFill>
          </p:spPr>
        </p:sp>
        <p:sp>
          <p:nvSpPr>
            <p:cNvPr id="28" name="Freeform 28"/>
            <p:cNvSpPr/>
            <p:nvPr/>
          </p:nvSpPr>
          <p:spPr>
            <a:xfrm>
              <a:off x="2735429" y="4422972"/>
              <a:ext cx="563118" cy="535591"/>
            </a:xfrm>
            <a:custGeom>
              <a:avLst/>
              <a:gdLst/>
              <a:ahLst/>
              <a:cxnLst/>
              <a:rect l="l" t="t" r="r" b="b"/>
              <a:pathLst>
                <a:path w="129" h="123">
                  <a:moveTo>
                    <a:pt x="81" y="0"/>
                  </a:moveTo>
                  <a:cubicBezTo>
                    <a:pt x="81" y="0"/>
                    <a:pt x="90" y="21"/>
                    <a:pt x="103" y="44"/>
                  </a:cubicBezTo>
                  <a:cubicBezTo>
                    <a:pt x="116" y="66"/>
                    <a:pt x="129" y="89"/>
                    <a:pt x="120" y="94"/>
                  </a:cubicBezTo>
                  <a:cubicBezTo>
                    <a:pt x="111" y="100"/>
                    <a:pt x="93" y="72"/>
                    <a:pt x="93" y="72"/>
                  </a:cubicBezTo>
                  <a:cubicBezTo>
                    <a:pt x="93" y="72"/>
                    <a:pt x="107" y="112"/>
                    <a:pt x="89" y="114"/>
                  </a:cubicBezTo>
                  <a:cubicBezTo>
                    <a:pt x="72" y="117"/>
                    <a:pt x="65" y="81"/>
                    <a:pt x="65" y="81"/>
                  </a:cubicBezTo>
                  <a:cubicBezTo>
                    <a:pt x="65" y="81"/>
                    <a:pt x="69" y="120"/>
                    <a:pt x="51" y="121"/>
                  </a:cubicBezTo>
                  <a:cubicBezTo>
                    <a:pt x="33" y="123"/>
                    <a:pt x="40" y="77"/>
                    <a:pt x="40" y="77"/>
                  </a:cubicBezTo>
                  <a:cubicBezTo>
                    <a:pt x="40" y="77"/>
                    <a:pt x="29" y="100"/>
                    <a:pt x="15" y="90"/>
                  </a:cubicBezTo>
                  <a:cubicBezTo>
                    <a:pt x="0" y="80"/>
                    <a:pt x="35" y="55"/>
                    <a:pt x="29" y="29"/>
                  </a:cubicBezTo>
                  <a:lnTo>
                    <a:pt x="81" y="0"/>
                  </a:lnTo>
                  <a:close/>
                </a:path>
              </a:pathLst>
            </a:custGeom>
            <a:solidFill>
              <a:srgbClr val="F9DAB4">
                <a:alpha val="100000"/>
              </a:srgbClr>
            </a:solidFill>
          </p:spPr>
        </p:sp>
        <p:sp>
          <p:nvSpPr>
            <p:cNvPr id="29" name="Freeform 29"/>
            <p:cNvSpPr/>
            <p:nvPr/>
          </p:nvSpPr>
          <p:spPr>
            <a:xfrm>
              <a:off x="2553311" y="3538100"/>
              <a:ext cx="586359" cy="1030891"/>
            </a:xfrm>
            <a:custGeom>
              <a:avLst/>
              <a:gdLst/>
              <a:ahLst/>
              <a:cxnLst/>
              <a:rect l="l" t="t" r="r" b="b"/>
              <a:pathLst>
                <a:path w="135" h="238">
                  <a:moveTo>
                    <a:pt x="16" y="0"/>
                  </a:moveTo>
                  <a:cubicBezTo>
                    <a:pt x="16" y="0"/>
                    <a:pt x="112" y="34"/>
                    <a:pt x="135" y="213"/>
                  </a:cubicBezTo>
                  <a:cubicBezTo>
                    <a:pt x="135" y="213"/>
                    <a:pt x="106" y="236"/>
                    <a:pt x="67" y="238"/>
                  </a:cubicBezTo>
                  <a:cubicBezTo>
                    <a:pt x="67" y="238"/>
                    <a:pt x="51" y="189"/>
                    <a:pt x="33" y="183"/>
                  </a:cubicBezTo>
                  <a:cubicBezTo>
                    <a:pt x="0" y="2"/>
                    <a:pt x="0" y="2"/>
                    <a:pt x="0" y="2"/>
                  </a:cubicBezTo>
                  <a:lnTo>
                    <a:pt x="16" y="0"/>
                  </a:lnTo>
                  <a:close/>
                </a:path>
              </a:pathLst>
            </a:custGeom>
            <a:solidFill>
              <a:srgbClr val="383735">
                <a:alpha val="100000"/>
              </a:srgbClr>
            </a:solidFill>
          </p:spPr>
        </p:sp>
        <p:sp>
          <p:nvSpPr>
            <p:cNvPr id="30" name="Freeform 30"/>
            <p:cNvSpPr/>
            <p:nvPr/>
          </p:nvSpPr>
          <p:spPr>
            <a:xfrm>
              <a:off x="2377670" y="3538100"/>
              <a:ext cx="165164" cy="135446"/>
            </a:xfrm>
            <a:custGeom>
              <a:avLst/>
              <a:gdLst/>
              <a:ahLst/>
              <a:cxnLst/>
              <a:rect l="l" t="t" r="r" b="b"/>
              <a:pathLst>
                <a:path w="55" h="46">
                  <a:moveTo>
                    <a:pt x="0" y="5"/>
                  </a:moveTo>
                  <a:lnTo>
                    <a:pt x="32" y="46"/>
                  </a:lnTo>
                  <a:lnTo>
                    <a:pt x="55" y="0"/>
                  </a:lnTo>
                  <a:lnTo>
                    <a:pt x="0" y="5"/>
                  </a:lnTo>
                  <a:close/>
                </a:path>
              </a:pathLst>
            </a:custGeom>
            <a:solidFill>
              <a:srgbClr val="E2DCD9">
                <a:alpha val="100000"/>
              </a:srgbClr>
            </a:solidFill>
          </p:spPr>
        </p:sp>
        <p:sp>
          <p:nvSpPr>
            <p:cNvPr id="31" name="Freeform 31"/>
            <p:cNvSpPr/>
            <p:nvPr/>
          </p:nvSpPr>
          <p:spPr>
            <a:xfrm>
              <a:off x="2494065" y="3489427"/>
              <a:ext cx="326041" cy="1166431"/>
            </a:xfrm>
            <a:custGeom>
              <a:avLst/>
              <a:gdLst/>
              <a:ahLst/>
              <a:cxnLst/>
              <a:rect l="l" t="t" r="r" b="b"/>
              <a:pathLst>
                <a:path w="75" h="269">
                  <a:moveTo>
                    <a:pt x="23" y="0"/>
                  </a:moveTo>
                  <a:cubicBezTo>
                    <a:pt x="23" y="0"/>
                    <a:pt x="75" y="62"/>
                    <a:pt x="68" y="259"/>
                  </a:cubicBezTo>
                  <a:cubicBezTo>
                    <a:pt x="68" y="259"/>
                    <a:pt x="51" y="269"/>
                    <a:pt x="25" y="264"/>
                  </a:cubicBezTo>
                  <a:cubicBezTo>
                    <a:pt x="25" y="264"/>
                    <a:pt x="18" y="102"/>
                    <a:pt x="0" y="0"/>
                  </a:cubicBezTo>
                  <a:lnTo>
                    <a:pt x="23" y="0"/>
                  </a:lnTo>
                  <a:close/>
                </a:path>
              </a:pathLst>
            </a:custGeom>
            <a:solidFill>
              <a:srgbClr val="3F3E3D">
                <a:alpha val="100000"/>
              </a:srgbClr>
            </a:solidFill>
          </p:spPr>
        </p:sp>
        <p:sp>
          <p:nvSpPr>
            <p:cNvPr id="32" name="Freeform 32"/>
            <p:cNvSpPr/>
            <p:nvPr/>
          </p:nvSpPr>
          <p:spPr>
            <a:xfrm>
              <a:off x="1420788" y="1349255"/>
              <a:ext cx="1901000" cy="1293400"/>
            </a:xfrm>
            <a:custGeom>
              <a:avLst/>
              <a:gdLst/>
              <a:ahLst/>
              <a:cxnLst/>
              <a:rect l="l" t="t" r="r" b="b"/>
              <a:pathLst>
                <a:path w="438" h="297">
                  <a:moveTo>
                    <a:pt x="14" y="295"/>
                  </a:moveTo>
                  <a:cubicBezTo>
                    <a:pt x="14" y="295"/>
                    <a:pt x="0" y="238"/>
                    <a:pt x="10" y="192"/>
                  </a:cubicBezTo>
                  <a:cubicBezTo>
                    <a:pt x="20" y="145"/>
                    <a:pt x="23" y="154"/>
                    <a:pt x="22" y="134"/>
                  </a:cubicBezTo>
                  <a:cubicBezTo>
                    <a:pt x="22" y="134"/>
                    <a:pt x="31" y="139"/>
                    <a:pt x="31" y="145"/>
                  </a:cubicBezTo>
                  <a:cubicBezTo>
                    <a:pt x="31" y="145"/>
                    <a:pt x="56" y="67"/>
                    <a:pt x="119" y="52"/>
                  </a:cubicBezTo>
                  <a:cubicBezTo>
                    <a:pt x="119" y="52"/>
                    <a:pt x="114" y="62"/>
                    <a:pt x="116" y="73"/>
                  </a:cubicBezTo>
                  <a:cubicBezTo>
                    <a:pt x="116" y="73"/>
                    <a:pt x="173" y="0"/>
                    <a:pt x="296" y="15"/>
                  </a:cubicBezTo>
                  <a:cubicBezTo>
                    <a:pt x="296" y="15"/>
                    <a:pt x="281" y="31"/>
                    <a:pt x="285" y="40"/>
                  </a:cubicBezTo>
                  <a:cubicBezTo>
                    <a:pt x="285" y="40"/>
                    <a:pt x="342" y="31"/>
                    <a:pt x="363" y="48"/>
                  </a:cubicBezTo>
                  <a:cubicBezTo>
                    <a:pt x="363" y="48"/>
                    <a:pt x="347" y="61"/>
                    <a:pt x="348" y="69"/>
                  </a:cubicBezTo>
                  <a:cubicBezTo>
                    <a:pt x="348" y="69"/>
                    <a:pt x="393" y="67"/>
                    <a:pt x="422" y="115"/>
                  </a:cubicBezTo>
                  <a:cubicBezTo>
                    <a:pt x="422" y="115"/>
                    <a:pt x="405" y="128"/>
                    <a:pt x="407" y="137"/>
                  </a:cubicBezTo>
                  <a:cubicBezTo>
                    <a:pt x="407" y="137"/>
                    <a:pt x="432" y="147"/>
                    <a:pt x="438" y="171"/>
                  </a:cubicBezTo>
                  <a:cubicBezTo>
                    <a:pt x="438" y="171"/>
                    <a:pt x="413" y="195"/>
                    <a:pt x="412" y="229"/>
                  </a:cubicBezTo>
                  <a:cubicBezTo>
                    <a:pt x="411" y="262"/>
                    <a:pt x="401" y="295"/>
                    <a:pt x="399" y="297"/>
                  </a:cubicBezTo>
                  <a:lnTo>
                    <a:pt x="14" y="295"/>
                  </a:lnTo>
                  <a:close/>
                </a:path>
              </a:pathLst>
            </a:custGeom>
            <a:solidFill>
              <a:srgbClr val="4C453F">
                <a:alpha val="100000"/>
              </a:srgbClr>
            </a:solidFill>
          </p:spPr>
        </p:sp>
        <p:sp>
          <p:nvSpPr>
            <p:cNvPr id="33" name="Freeform 33"/>
            <p:cNvSpPr/>
            <p:nvPr/>
          </p:nvSpPr>
          <p:spPr>
            <a:xfrm>
              <a:off x="2197743" y="1901800"/>
              <a:ext cx="751523" cy="683704"/>
            </a:xfrm>
            <a:custGeom>
              <a:avLst/>
              <a:gdLst/>
              <a:ahLst/>
              <a:cxnLst/>
              <a:rect l="l" t="t" r="r" b="b"/>
              <a:pathLst>
                <a:path w="173" h="157">
                  <a:moveTo>
                    <a:pt x="2" y="103"/>
                  </a:moveTo>
                  <a:cubicBezTo>
                    <a:pt x="2" y="103"/>
                    <a:pt x="0" y="14"/>
                    <a:pt x="70" y="0"/>
                  </a:cubicBezTo>
                  <a:cubicBezTo>
                    <a:pt x="70" y="0"/>
                    <a:pt x="53" y="29"/>
                    <a:pt x="56" y="36"/>
                  </a:cubicBezTo>
                  <a:cubicBezTo>
                    <a:pt x="56" y="36"/>
                    <a:pt x="84" y="4"/>
                    <a:pt x="131" y="19"/>
                  </a:cubicBezTo>
                  <a:cubicBezTo>
                    <a:pt x="131" y="19"/>
                    <a:pt x="110" y="24"/>
                    <a:pt x="108" y="35"/>
                  </a:cubicBezTo>
                  <a:cubicBezTo>
                    <a:pt x="108" y="35"/>
                    <a:pt x="169" y="26"/>
                    <a:pt x="173" y="109"/>
                  </a:cubicBezTo>
                  <a:cubicBezTo>
                    <a:pt x="173" y="109"/>
                    <a:pt x="51" y="157"/>
                    <a:pt x="2" y="103"/>
                  </a:cubicBezTo>
                  <a:close/>
                </a:path>
              </a:pathLst>
            </a:custGeom>
            <a:solidFill>
              <a:srgbClr val="3A332D">
                <a:alpha val="100000"/>
              </a:srgbClr>
            </a:solidFill>
          </p:spPr>
        </p:sp>
        <p:sp>
          <p:nvSpPr>
            <p:cNvPr id="34" name="Freeform 34"/>
            <p:cNvSpPr/>
            <p:nvPr/>
          </p:nvSpPr>
          <p:spPr>
            <a:xfrm>
              <a:off x="1353066" y="2541023"/>
              <a:ext cx="281559" cy="419100"/>
            </a:xfrm>
            <a:custGeom>
              <a:avLst/>
              <a:gdLst/>
              <a:ahLst/>
              <a:cxnLst/>
              <a:rect l="l" t="t" r="r" b="b"/>
              <a:pathLst>
                <a:path w="65" h="97">
                  <a:moveTo>
                    <a:pt x="65" y="21"/>
                  </a:moveTo>
                  <a:cubicBezTo>
                    <a:pt x="65" y="21"/>
                    <a:pt x="30" y="0"/>
                    <a:pt x="15" y="21"/>
                  </a:cubicBezTo>
                  <a:cubicBezTo>
                    <a:pt x="0" y="43"/>
                    <a:pt x="28" y="82"/>
                    <a:pt x="65" y="97"/>
                  </a:cubicBezTo>
                  <a:lnTo>
                    <a:pt x="65" y="21"/>
                  </a:lnTo>
                  <a:close/>
                </a:path>
              </a:pathLst>
            </a:custGeom>
            <a:solidFill>
              <a:srgbClr val="F4D3B0">
                <a:alpha val="100000"/>
              </a:srgbClr>
            </a:solidFill>
          </p:spPr>
        </p:sp>
        <p:sp>
          <p:nvSpPr>
            <p:cNvPr id="35" name="Freeform 35"/>
            <p:cNvSpPr/>
            <p:nvPr/>
          </p:nvSpPr>
          <p:spPr>
            <a:xfrm>
              <a:off x="3014797" y="2541023"/>
              <a:ext cx="283655" cy="419100"/>
            </a:xfrm>
            <a:custGeom>
              <a:avLst/>
              <a:gdLst/>
              <a:ahLst/>
              <a:cxnLst/>
              <a:rect l="l" t="t" r="r" b="b"/>
              <a:pathLst>
                <a:path w="65" h="97">
                  <a:moveTo>
                    <a:pt x="0" y="21"/>
                  </a:moveTo>
                  <a:cubicBezTo>
                    <a:pt x="0" y="21"/>
                    <a:pt x="36" y="0"/>
                    <a:pt x="51" y="21"/>
                  </a:cubicBezTo>
                  <a:cubicBezTo>
                    <a:pt x="65" y="43"/>
                    <a:pt x="38" y="82"/>
                    <a:pt x="0" y="97"/>
                  </a:cubicBezTo>
                  <a:lnTo>
                    <a:pt x="0" y="21"/>
                  </a:lnTo>
                  <a:close/>
                </a:path>
              </a:pathLst>
            </a:custGeom>
            <a:solidFill>
              <a:srgbClr val="F4D3B0">
                <a:alpha val="100000"/>
              </a:srgbClr>
            </a:solidFill>
          </p:spPr>
        </p:sp>
        <p:sp>
          <p:nvSpPr>
            <p:cNvPr id="36" name="Freeform 36"/>
            <p:cNvSpPr/>
            <p:nvPr/>
          </p:nvSpPr>
          <p:spPr>
            <a:xfrm>
              <a:off x="1439838" y="2111350"/>
              <a:ext cx="1771841" cy="1458563"/>
            </a:xfrm>
            <a:custGeom>
              <a:avLst/>
              <a:gdLst/>
              <a:ahLst/>
              <a:cxnLst/>
              <a:rect l="l" t="t" r="r" b="b"/>
              <a:pathLst>
                <a:path w="408" h="336">
                  <a:moveTo>
                    <a:pt x="389" y="194"/>
                  </a:moveTo>
                  <a:cubicBezTo>
                    <a:pt x="379" y="175"/>
                    <a:pt x="371" y="170"/>
                    <a:pt x="371" y="118"/>
                  </a:cubicBezTo>
                  <a:cubicBezTo>
                    <a:pt x="371" y="66"/>
                    <a:pt x="346" y="44"/>
                    <a:pt x="346" y="44"/>
                  </a:cubicBezTo>
                  <a:cubicBezTo>
                    <a:pt x="287" y="0"/>
                    <a:pt x="204" y="61"/>
                    <a:pt x="204" y="61"/>
                  </a:cubicBezTo>
                  <a:cubicBezTo>
                    <a:pt x="204" y="61"/>
                    <a:pt x="121" y="0"/>
                    <a:pt x="62" y="44"/>
                  </a:cubicBezTo>
                  <a:cubicBezTo>
                    <a:pt x="62" y="44"/>
                    <a:pt x="37" y="66"/>
                    <a:pt x="37" y="118"/>
                  </a:cubicBezTo>
                  <a:cubicBezTo>
                    <a:pt x="37" y="170"/>
                    <a:pt x="29" y="175"/>
                    <a:pt x="19" y="194"/>
                  </a:cubicBezTo>
                  <a:cubicBezTo>
                    <a:pt x="10" y="214"/>
                    <a:pt x="0" y="336"/>
                    <a:pt x="204" y="336"/>
                  </a:cubicBezTo>
                  <a:cubicBezTo>
                    <a:pt x="408" y="336"/>
                    <a:pt x="399" y="214"/>
                    <a:pt x="389" y="194"/>
                  </a:cubicBezTo>
                  <a:close/>
                </a:path>
              </a:pathLst>
            </a:custGeom>
            <a:solidFill>
              <a:srgbClr val="F9DAB4">
                <a:alpha val="100000"/>
              </a:srgbClr>
            </a:solidFill>
          </p:spPr>
        </p:sp>
        <p:sp>
          <p:nvSpPr>
            <p:cNvPr id="37" name="AutoShape 37"/>
            <p:cNvSpPr/>
            <p:nvPr/>
          </p:nvSpPr>
          <p:spPr>
            <a:xfrm>
              <a:off x="1837888" y="2761241"/>
              <a:ext cx="171450" cy="175736"/>
            </a:xfrm>
            <a:prstGeom prst="ellipse">
              <a:avLst/>
            </a:prstGeom>
            <a:solidFill>
              <a:srgbClr val="3A332D">
                <a:alpha val="100000"/>
              </a:srgbClr>
            </a:solidFill>
          </p:spPr>
        </p:sp>
        <p:sp>
          <p:nvSpPr>
            <p:cNvPr id="38" name="Freeform 38"/>
            <p:cNvSpPr/>
            <p:nvPr/>
          </p:nvSpPr>
          <p:spPr>
            <a:xfrm>
              <a:off x="1873797" y="2769718"/>
              <a:ext cx="82582" cy="55055"/>
            </a:xfrm>
            <a:custGeom>
              <a:avLst/>
              <a:gdLst/>
              <a:ahLst/>
              <a:cxnLst/>
              <a:rect l="l" t="t" r="r" b="b"/>
              <a:pathLst>
                <a:path w="19" h="12">
                  <a:moveTo>
                    <a:pt x="18" y="4"/>
                  </a:moveTo>
                  <a:cubicBezTo>
                    <a:pt x="19" y="7"/>
                    <a:pt x="15" y="10"/>
                    <a:pt x="10" y="11"/>
                  </a:cubicBezTo>
                  <a:cubicBezTo>
                    <a:pt x="5" y="12"/>
                    <a:pt x="1" y="11"/>
                    <a:pt x="0" y="8"/>
                  </a:cubicBezTo>
                  <a:cubicBezTo>
                    <a:pt x="0" y="5"/>
                    <a:pt x="3" y="2"/>
                    <a:pt x="8" y="1"/>
                  </a:cubicBezTo>
                  <a:cubicBezTo>
                    <a:pt x="13" y="0"/>
                    <a:pt x="18" y="2"/>
                    <a:pt x="18" y="4"/>
                  </a:cubicBezTo>
                  <a:close/>
                </a:path>
              </a:pathLst>
            </a:custGeom>
            <a:solidFill>
              <a:srgbClr val="E8DFD9">
                <a:alpha val="100000"/>
              </a:srgbClr>
            </a:solidFill>
          </p:spPr>
        </p:sp>
        <p:sp>
          <p:nvSpPr>
            <p:cNvPr id="39" name="Freeform 39"/>
            <p:cNvSpPr/>
            <p:nvPr/>
          </p:nvSpPr>
          <p:spPr>
            <a:xfrm>
              <a:off x="1757402" y="2549500"/>
              <a:ext cx="334423" cy="112204"/>
            </a:xfrm>
            <a:custGeom>
              <a:avLst/>
              <a:gdLst/>
              <a:ahLst/>
              <a:cxnLst/>
              <a:rect l="l" t="t" r="r" b="b"/>
              <a:pathLst>
                <a:path w="112" h="38">
                  <a:moveTo>
                    <a:pt x="0" y="9"/>
                  </a:moveTo>
                  <a:lnTo>
                    <a:pt x="0" y="38"/>
                  </a:lnTo>
                  <a:lnTo>
                    <a:pt x="112" y="32"/>
                  </a:lnTo>
                  <a:lnTo>
                    <a:pt x="112" y="0"/>
                  </a:lnTo>
                  <a:lnTo>
                    <a:pt x="0" y="9"/>
                  </a:lnTo>
                  <a:close/>
                </a:path>
              </a:pathLst>
            </a:custGeom>
            <a:solidFill>
              <a:srgbClr val="3A332D">
                <a:alpha val="100000"/>
              </a:srgbClr>
            </a:solidFill>
          </p:spPr>
        </p:sp>
        <p:sp>
          <p:nvSpPr>
            <p:cNvPr id="40" name="AutoShape 40"/>
            <p:cNvSpPr/>
            <p:nvPr/>
          </p:nvSpPr>
          <p:spPr>
            <a:xfrm>
              <a:off x="2608365" y="2761241"/>
              <a:ext cx="175736" cy="175736"/>
            </a:xfrm>
            <a:prstGeom prst="ellipse">
              <a:avLst/>
            </a:prstGeom>
            <a:solidFill>
              <a:srgbClr val="3A332D">
                <a:alpha val="100000"/>
              </a:srgbClr>
            </a:solidFill>
          </p:spPr>
        </p:sp>
        <p:sp>
          <p:nvSpPr>
            <p:cNvPr id="41" name="Freeform 41"/>
            <p:cNvSpPr/>
            <p:nvPr/>
          </p:nvSpPr>
          <p:spPr>
            <a:xfrm>
              <a:off x="2640179" y="2769718"/>
              <a:ext cx="84677" cy="55055"/>
            </a:xfrm>
            <a:custGeom>
              <a:avLst/>
              <a:gdLst/>
              <a:ahLst/>
              <a:cxnLst/>
              <a:rect l="l" t="t" r="r" b="b"/>
              <a:pathLst>
                <a:path w="19" h="12">
                  <a:moveTo>
                    <a:pt x="19" y="4"/>
                  </a:moveTo>
                  <a:cubicBezTo>
                    <a:pt x="19" y="7"/>
                    <a:pt x="16" y="10"/>
                    <a:pt x="11" y="11"/>
                  </a:cubicBezTo>
                  <a:cubicBezTo>
                    <a:pt x="6" y="12"/>
                    <a:pt x="1" y="11"/>
                    <a:pt x="1" y="8"/>
                  </a:cubicBezTo>
                  <a:cubicBezTo>
                    <a:pt x="0" y="5"/>
                    <a:pt x="4" y="2"/>
                    <a:pt x="9" y="1"/>
                  </a:cubicBezTo>
                  <a:cubicBezTo>
                    <a:pt x="13" y="0"/>
                    <a:pt x="18" y="2"/>
                    <a:pt x="19" y="4"/>
                  </a:cubicBezTo>
                  <a:close/>
                </a:path>
              </a:pathLst>
            </a:custGeom>
            <a:solidFill>
              <a:srgbClr val="E8DFD9">
                <a:alpha val="100000"/>
              </a:srgbClr>
            </a:solidFill>
          </p:spPr>
        </p:sp>
        <p:sp>
          <p:nvSpPr>
            <p:cNvPr id="42" name="Freeform 42"/>
            <p:cNvSpPr/>
            <p:nvPr/>
          </p:nvSpPr>
          <p:spPr>
            <a:xfrm>
              <a:off x="2527974" y="2549500"/>
              <a:ext cx="338709" cy="112204"/>
            </a:xfrm>
            <a:custGeom>
              <a:avLst/>
              <a:gdLst/>
              <a:ahLst/>
              <a:cxnLst/>
              <a:rect l="l" t="t" r="r" b="b"/>
              <a:pathLst>
                <a:path w="114" h="38">
                  <a:moveTo>
                    <a:pt x="114" y="9"/>
                  </a:moveTo>
                  <a:lnTo>
                    <a:pt x="114" y="38"/>
                  </a:lnTo>
                  <a:lnTo>
                    <a:pt x="0" y="32"/>
                  </a:lnTo>
                  <a:lnTo>
                    <a:pt x="0" y="0"/>
                  </a:lnTo>
                  <a:lnTo>
                    <a:pt x="114" y="9"/>
                  </a:lnTo>
                  <a:close/>
                </a:path>
              </a:pathLst>
            </a:custGeom>
            <a:solidFill>
              <a:srgbClr val="3A332D">
                <a:alpha val="100000"/>
              </a:srgbClr>
            </a:solidFill>
          </p:spPr>
        </p:sp>
        <p:sp>
          <p:nvSpPr>
            <p:cNvPr id="43" name="Freeform 43"/>
            <p:cNvSpPr/>
            <p:nvPr/>
          </p:nvSpPr>
          <p:spPr>
            <a:xfrm>
              <a:off x="2227365" y="2979268"/>
              <a:ext cx="230695" cy="131254"/>
            </a:xfrm>
            <a:custGeom>
              <a:avLst/>
              <a:gdLst/>
              <a:ahLst/>
              <a:cxnLst/>
              <a:rect l="l" t="t" r="r" b="b"/>
              <a:pathLst>
                <a:path w="53" h="30">
                  <a:moveTo>
                    <a:pt x="0" y="30"/>
                  </a:moveTo>
                  <a:cubicBezTo>
                    <a:pt x="0" y="30"/>
                    <a:pt x="1" y="4"/>
                    <a:pt x="22" y="2"/>
                  </a:cubicBezTo>
                  <a:cubicBezTo>
                    <a:pt x="43" y="0"/>
                    <a:pt x="53" y="27"/>
                    <a:pt x="53" y="27"/>
                  </a:cubicBezTo>
                  <a:cubicBezTo>
                    <a:pt x="53" y="27"/>
                    <a:pt x="39" y="9"/>
                    <a:pt x="23" y="11"/>
                  </a:cubicBezTo>
                  <a:cubicBezTo>
                    <a:pt x="7" y="12"/>
                    <a:pt x="0" y="30"/>
                    <a:pt x="0" y="30"/>
                  </a:cubicBezTo>
                  <a:close/>
                </a:path>
              </a:pathLst>
            </a:custGeom>
            <a:solidFill>
              <a:srgbClr val="EFC4A0">
                <a:alpha val="100000"/>
              </a:srgbClr>
            </a:solidFill>
          </p:spPr>
        </p:sp>
        <p:sp>
          <p:nvSpPr>
            <p:cNvPr id="44" name="Freeform 44"/>
            <p:cNvSpPr/>
            <p:nvPr/>
          </p:nvSpPr>
          <p:spPr>
            <a:xfrm>
              <a:off x="2055915" y="3102045"/>
              <a:ext cx="694373" cy="359854"/>
            </a:xfrm>
            <a:custGeom>
              <a:avLst/>
              <a:gdLst/>
              <a:ahLst/>
              <a:cxnLst/>
              <a:rect l="l" t="t" r="r" b="b"/>
              <a:pathLst>
                <a:path w="160" h="83">
                  <a:moveTo>
                    <a:pt x="0" y="32"/>
                  </a:moveTo>
                  <a:cubicBezTo>
                    <a:pt x="0" y="32"/>
                    <a:pt x="118" y="44"/>
                    <a:pt x="150" y="0"/>
                  </a:cubicBezTo>
                  <a:cubicBezTo>
                    <a:pt x="150" y="0"/>
                    <a:pt x="160" y="83"/>
                    <a:pt x="29" y="68"/>
                  </a:cubicBezTo>
                  <a:cubicBezTo>
                    <a:pt x="29" y="68"/>
                    <a:pt x="30" y="50"/>
                    <a:pt x="0" y="32"/>
                  </a:cubicBezTo>
                  <a:close/>
                </a:path>
              </a:pathLst>
            </a:custGeom>
            <a:solidFill>
              <a:srgbClr val="492020">
                <a:alpha val="100000"/>
              </a:srgbClr>
            </a:solidFill>
          </p:spPr>
        </p:sp>
        <p:sp>
          <p:nvSpPr>
            <p:cNvPr id="45" name="Freeform 45"/>
            <p:cNvSpPr/>
            <p:nvPr/>
          </p:nvSpPr>
          <p:spPr>
            <a:xfrm>
              <a:off x="2240034" y="3298927"/>
              <a:ext cx="349282" cy="116396"/>
            </a:xfrm>
            <a:custGeom>
              <a:avLst/>
              <a:gdLst/>
              <a:ahLst/>
              <a:cxnLst/>
              <a:rect l="l" t="t" r="r" b="b"/>
              <a:pathLst>
                <a:path w="80" h="27">
                  <a:moveTo>
                    <a:pt x="80" y="10"/>
                  </a:moveTo>
                  <a:cubicBezTo>
                    <a:pt x="63" y="1"/>
                    <a:pt x="47" y="0"/>
                    <a:pt x="27" y="1"/>
                  </a:cubicBezTo>
                  <a:cubicBezTo>
                    <a:pt x="3" y="2"/>
                    <a:pt x="0" y="13"/>
                    <a:pt x="1" y="24"/>
                  </a:cubicBezTo>
                  <a:cubicBezTo>
                    <a:pt x="40" y="27"/>
                    <a:pt x="64" y="20"/>
                    <a:pt x="80" y="10"/>
                  </a:cubicBezTo>
                  <a:close/>
                </a:path>
              </a:pathLst>
            </a:custGeom>
            <a:solidFill>
              <a:srgbClr val="C65044">
                <a:alpha val="100000"/>
              </a:srgbClr>
            </a:solidFill>
          </p:spPr>
        </p:sp>
      </p:grpSp>
      <p:sp>
        <p:nvSpPr>
          <p:cNvPr id="46" name="TextBox 46"/>
          <p:cNvSpPr txBox="1"/>
          <p:nvPr/>
        </p:nvSpPr>
        <p:spPr>
          <a:xfrm>
            <a:off x="6542983" y="1171423"/>
            <a:ext cx="4076700" cy="466725"/>
          </a:xfrm>
          <a:prstGeom prst="rect">
            <a:avLst/>
          </a:prstGeom>
        </p:spPr>
        <p:txBody>
          <a:bodyPr wrap="square" lIns="95250" tIns="95250" rIns="47625" bIns="95250" rtlCol="0" anchor="t" anchorCtr="0">
            <a:spAutoFit/>
          </a:bodyPr>
          <a:lstStyle/>
          <a:p>
            <a:pPr>
              <a:lnSpc>
                <a:spcPct val="80000"/>
              </a:lnSpc>
              <a:spcBef>
                <a:spcPts val="375"/>
              </a:spcBef>
            </a:pPr>
            <a:r>
              <a:rPr lang="en-US" sz="1575" b="1">
                <a:solidFill>
                  <a:schemeClr val="accent1"/>
                </a:solidFill>
                <a:latin typeface="Microsoft Yahei"/>
                <a:ea typeface="Microsoft Yahei"/>
                <a:cs typeface="Microsoft Yahei"/>
              </a:rPr>
              <a:t>难以保障数据安全性和隐私性</a:t>
            </a:r>
          </a:p>
        </p:txBody>
      </p:sp>
      <p:sp>
        <p:nvSpPr>
          <p:cNvPr id="47" name="TextBox 47"/>
          <p:cNvSpPr txBox="1"/>
          <p:nvPr/>
        </p:nvSpPr>
        <p:spPr>
          <a:xfrm>
            <a:off x="6542983" y="1511132"/>
            <a:ext cx="4495800" cy="1104900"/>
          </a:xfrm>
          <a:prstGeom prst="rect">
            <a:avLst/>
          </a:prstGeom>
        </p:spPr>
        <p:txBody>
          <a:bodyPr wrap="square" lIns="95250" tIns="95250" rIns="47625" bIns="95250" rtlCol="0" anchor="t" anchorCtr="0">
            <a:noAutofit/>
          </a:bodyPr>
          <a:lstStyle/>
          <a:p>
            <a:pPr>
              <a:lnSpc>
                <a:spcPct val="120000"/>
              </a:lnSpc>
              <a:spcBef>
                <a:spcPct val="0"/>
              </a:spcBef>
            </a:pPr>
            <a:r>
              <a:rPr lang="en-US" sz="1350">
                <a:solidFill>
                  <a:schemeClr val="dk1"/>
                </a:solidFill>
                <a:latin typeface="Microsoft Yahei"/>
                <a:ea typeface="Microsoft Yahei"/>
                <a:cs typeface="Microsoft Yahei"/>
              </a:rPr>
              <a:t>由于外部单位不是医疗卫生机构自身的数据管理者，因此难以对数据进行实时监控和保障数据安全性和隐私性。此外，外部单位也可能存在非法获取、篡改或滥用数据等行为，给医疗卫生机构带来风险和损失。</a:t>
            </a:r>
          </a:p>
        </p:txBody>
      </p:sp>
      <p:sp>
        <p:nvSpPr>
          <p:cNvPr id="48" name="TextBox 48"/>
          <p:cNvSpPr txBox="1"/>
          <p:nvPr/>
        </p:nvSpPr>
        <p:spPr>
          <a:xfrm>
            <a:off x="6542983" y="2934249"/>
            <a:ext cx="4076700" cy="466725"/>
          </a:xfrm>
          <a:prstGeom prst="rect">
            <a:avLst/>
          </a:prstGeom>
        </p:spPr>
        <p:txBody>
          <a:bodyPr wrap="square" lIns="95250" tIns="95250" rIns="47625" bIns="95250" rtlCol="0" anchor="t" anchorCtr="0">
            <a:spAutoFit/>
          </a:bodyPr>
          <a:lstStyle/>
          <a:p>
            <a:pPr>
              <a:lnSpc>
                <a:spcPct val="80000"/>
              </a:lnSpc>
              <a:spcBef>
                <a:spcPts val="375"/>
              </a:spcBef>
            </a:pPr>
            <a:r>
              <a:rPr lang="en-US" sz="1575" b="1">
                <a:solidFill>
                  <a:schemeClr val="accent2"/>
                </a:solidFill>
                <a:latin typeface="Microsoft Yahei"/>
                <a:ea typeface="Microsoft Yahei"/>
                <a:cs typeface="Microsoft Yahei"/>
              </a:rPr>
              <a:t>难以实现数据合规性管理</a:t>
            </a:r>
          </a:p>
        </p:txBody>
      </p:sp>
      <p:sp>
        <p:nvSpPr>
          <p:cNvPr id="49" name="TextBox 49"/>
          <p:cNvSpPr txBox="1"/>
          <p:nvPr/>
        </p:nvSpPr>
        <p:spPr>
          <a:xfrm>
            <a:off x="6542983" y="3273958"/>
            <a:ext cx="4495800" cy="1381125"/>
          </a:xfrm>
          <a:prstGeom prst="rect">
            <a:avLst/>
          </a:prstGeom>
        </p:spPr>
        <p:txBody>
          <a:bodyPr wrap="square" lIns="95250" tIns="95250" rIns="47625" bIns="95250" rtlCol="0" anchor="t" anchorCtr="0">
            <a:noAutofit/>
          </a:bodyPr>
          <a:lstStyle/>
          <a:p>
            <a:pPr>
              <a:lnSpc>
                <a:spcPct val="120000"/>
              </a:lnSpc>
              <a:spcBef>
                <a:spcPct val="0"/>
              </a:spcBef>
            </a:pPr>
            <a:r>
              <a:rPr lang="en-US" sz="1350">
                <a:solidFill>
                  <a:schemeClr val="dk1"/>
                </a:solidFill>
                <a:latin typeface="Microsoft Yahei"/>
                <a:ea typeface="Microsoft Yahei"/>
                <a:cs typeface="Microsoft Yahei"/>
              </a:rPr>
              <a:t>医疗卫生行业的数据涉及到患者的隐私和健康信息，需要严格遵守相关法律法规和规定。然而，外部单位可能存在不合规的行为，如未经授权的数据使用、数据泄露等，给医疗卫生机构带来法律风险和信誉损失。</a:t>
            </a:r>
          </a:p>
        </p:txBody>
      </p:sp>
      <p:sp>
        <p:nvSpPr>
          <p:cNvPr id="50" name="TextBox 50"/>
          <p:cNvSpPr txBox="1"/>
          <p:nvPr/>
        </p:nvSpPr>
        <p:spPr>
          <a:xfrm>
            <a:off x="6542983" y="4626808"/>
            <a:ext cx="4076700" cy="466725"/>
          </a:xfrm>
          <a:prstGeom prst="rect">
            <a:avLst/>
          </a:prstGeom>
        </p:spPr>
        <p:txBody>
          <a:bodyPr wrap="square" lIns="95250" tIns="95250" rIns="47625" bIns="95250" rtlCol="0" anchor="t" anchorCtr="0">
            <a:spAutoFit/>
          </a:bodyPr>
          <a:lstStyle/>
          <a:p>
            <a:pPr>
              <a:lnSpc>
                <a:spcPct val="80000"/>
              </a:lnSpc>
              <a:spcBef>
                <a:spcPts val="375"/>
              </a:spcBef>
            </a:pPr>
            <a:r>
              <a:rPr lang="en-US" sz="1575" b="1">
                <a:solidFill>
                  <a:schemeClr val="accent3"/>
                </a:solidFill>
                <a:latin typeface="Microsoft Yahei"/>
                <a:ea typeface="Microsoft Yahei"/>
                <a:cs typeface="Microsoft Yahei"/>
              </a:rPr>
              <a:t>难以实现数据标准化和规范化</a:t>
            </a:r>
          </a:p>
        </p:txBody>
      </p:sp>
      <p:sp>
        <p:nvSpPr>
          <p:cNvPr id="51" name="TextBox 51"/>
          <p:cNvSpPr txBox="1"/>
          <p:nvPr/>
        </p:nvSpPr>
        <p:spPr>
          <a:xfrm>
            <a:off x="6542983" y="4966517"/>
            <a:ext cx="4499225" cy="1381125"/>
          </a:xfrm>
          <a:prstGeom prst="rect">
            <a:avLst/>
          </a:prstGeom>
        </p:spPr>
        <p:txBody>
          <a:bodyPr wrap="square" lIns="95250" tIns="95250" rIns="47625" bIns="95250" rtlCol="0" anchor="t" anchorCtr="0">
            <a:noAutofit/>
          </a:bodyPr>
          <a:lstStyle/>
          <a:p>
            <a:pPr>
              <a:lnSpc>
                <a:spcPct val="120000"/>
              </a:lnSpc>
              <a:spcBef>
                <a:spcPct val="0"/>
              </a:spcBef>
            </a:pPr>
            <a:r>
              <a:rPr lang="en-US" sz="1350">
                <a:solidFill>
                  <a:schemeClr val="dk1"/>
                </a:solidFill>
                <a:latin typeface="Microsoft Yahei"/>
                <a:ea typeface="Microsoft Yahei"/>
                <a:cs typeface="Microsoft Yahei"/>
              </a:rPr>
              <a:t>由于外部单位的管理方式和标准可能存在差异，因此难以实现数据的标准化和规范化。这可能导致医疗卫生机构在数据使用和管理方面存在混乱和不一致，给后续的数据分析和利用带来困难。</a:t>
            </a:r>
          </a:p>
        </p:txBody>
      </p:sp>
      <p:grpSp>
        <p:nvGrpSpPr>
          <p:cNvPr id="52" name="Group 52"/>
          <p:cNvGrpSpPr/>
          <p:nvPr/>
        </p:nvGrpSpPr>
        <p:grpSpPr>
          <a:xfrm>
            <a:off x="454963" y="93878"/>
            <a:ext cx="10641129" cy="914400"/>
            <a:chOff x="454963" y="93878"/>
            <a:chExt cx="10641129" cy="914400"/>
          </a:xfrm>
        </p:grpSpPr>
        <p:sp>
          <p:nvSpPr>
            <p:cNvPr id="53" name="AutoShape 53"/>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54" name="AutoShape 54"/>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55" name="AutoShape 55"/>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56" name="AutoShape 56"/>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57" name="AutoShape 57"/>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58" name="AutoShape 58"/>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59" name="AutoShape 59"/>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60" name="AutoShape 60"/>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61" name="AutoShape 61"/>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62" name="AutoShape 62"/>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63" name="AutoShape 63"/>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4" name="AutoShape 64"/>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65" name="AutoShape 65"/>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66" name="AutoShape 66"/>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67" name="AutoShape 67"/>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68" name="AutoShape 68"/>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9" name="AutoShape 69"/>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70" name="AutoShape 70"/>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71" name="AutoShape 71"/>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72" name="AutoShape 72"/>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73" name="TextBox 7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过去依赖外部单位托管难以维持外延安全保障</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39110" y="1433724"/>
            <a:ext cx="674481" cy="674481"/>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635954" y="1531301"/>
            <a:ext cx="468663" cy="468663"/>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850313" y="5750483"/>
            <a:ext cx="363278" cy="363278"/>
          </a:xfrm>
          <a:prstGeom prst="rtTriangl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5" name="Connector 5"/>
          <p:cNvCxnSpPr/>
          <p:nvPr/>
        </p:nvCxnSpPr>
        <p:spPr>
          <a:xfrm>
            <a:off x="851612" y="2027330"/>
            <a:ext cx="10894" cy="4074239"/>
          </a:xfrm>
          <a:prstGeom prst="line">
            <a:avLst/>
          </a:prstGeom>
          <a:ln w="19050">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6" name="Connector 6"/>
          <p:cNvCxnSpPr/>
          <p:nvPr/>
        </p:nvCxnSpPr>
        <p:spPr>
          <a:xfrm flipH="1">
            <a:off x="851612" y="6101568"/>
            <a:ext cx="3028272" cy="0"/>
          </a:xfrm>
          <a:prstGeom prst="line">
            <a:avLst/>
          </a:prstGeom>
          <a:ln w="190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7" name="TextBox 7"/>
          <p:cNvSpPr txBox="1"/>
          <p:nvPr/>
        </p:nvSpPr>
        <p:spPr>
          <a:xfrm>
            <a:off x="1012430" y="2032025"/>
            <a:ext cx="299514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Microsoft Yahei"/>
                <a:ea typeface="Microsoft Yahei"/>
                <a:cs typeface="Microsoft Yahei"/>
              </a:rPr>
              <a:t>基层医疗机构技术支撑不足</a:t>
            </a:r>
          </a:p>
        </p:txBody>
      </p:sp>
      <p:sp>
        <p:nvSpPr>
          <p:cNvPr id="8" name="TextBox 8"/>
          <p:cNvSpPr txBox="1"/>
          <p:nvPr/>
        </p:nvSpPr>
        <p:spPr>
          <a:xfrm>
            <a:off x="1012430" y="3022089"/>
            <a:ext cx="2995145" cy="248412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由于大医院虹吸效应的影响，基层医疗机构往往缺少技术支撑和优秀人才。这会导致基层医疗机构的服务水平和管理效率低下，无法满足患者的需求和期望。</a:t>
            </a:r>
          </a:p>
        </p:txBody>
      </p:sp>
      <p:sp>
        <p:nvSpPr>
          <p:cNvPr id="9" name="AutoShape 9"/>
          <p:cNvSpPr/>
          <p:nvPr/>
        </p:nvSpPr>
        <p:spPr>
          <a:xfrm>
            <a:off x="4090774" y="1433724"/>
            <a:ext cx="674481" cy="674481"/>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10" name="AutoShape 10"/>
          <p:cNvSpPr/>
          <p:nvPr/>
        </p:nvSpPr>
        <p:spPr>
          <a:xfrm>
            <a:off x="4187618" y="1531301"/>
            <a:ext cx="468663" cy="468663"/>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1" name="AutoShape 11"/>
          <p:cNvSpPr/>
          <p:nvPr/>
        </p:nvSpPr>
        <p:spPr>
          <a:xfrm>
            <a:off x="4401977" y="5750483"/>
            <a:ext cx="363278" cy="363278"/>
          </a:xfrm>
          <a:prstGeom prst="rtTriangl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12" name="Connector 12"/>
          <p:cNvCxnSpPr/>
          <p:nvPr/>
        </p:nvCxnSpPr>
        <p:spPr>
          <a:xfrm>
            <a:off x="4403275" y="2027330"/>
            <a:ext cx="10894" cy="4074239"/>
          </a:xfrm>
          <a:prstGeom prst="line">
            <a:avLst/>
          </a:prstGeom>
          <a:ln w="19050">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13" name="Connector 13"/>
          <p:cNvCxnSpPr/>
          <p:nvPr/>
        </p:nvCxnSpPr>
        <p:spPr>
          <a:xfrm flipH="1">
            <a:off x="4403275" y="6101568"/>
            <a:ext cx="3028272" cy="0"/>
          </a:xfrm>
          <a:prstGeom prst="line">
            <a:avLst/>
          </a:prstGeom>
          <a:ln w="190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4" name="TextBox 14"/>
          <p:cNvSpPr txBox="1"/>
          <p:nvPr/>
        </p:nvSpPr>
        <p:spPr>
          <a:xfrm>
            <a:off x="4564094" y="2032025"/>
            <a:ext cx="299514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Microsoft Yahei"/>
                <a:ea typeface="Microsoft Yahei"/>
                <a:cs typeface="Microsoft Yahei"/>
              </a:rPr>
              <a:t>患者过度集中在大医院</a:t>
            </a:r>
          </a:p>
        </p:txBody>
      </p:sp>
      <p:sp>
        <p:nvSpPr>
          <p:cNvPr id="15" name="TextBox 15"/>
          <p:cNvSpPr txBox="1"/>
          <p:nvPr/>
        </p:nvSpPr>
        <p:spPr>
          <a:xfrm>
            <a:off x="4564094" y="3022089"/>
            <a:ext cx="3061033" cy="248412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大医院由于技术和服务水平的优势，吸引了大量的患者前来就诊。这会导致大医院的工作负荷过重，医疗资源紧张，同时也增加了患者的就医成本。</a:t>
            </a:r>
          </a:p>
        </p:txBody>
      </p:sp>
      <p:sp>
        <p:nvSpPr>
          <p:cNvPr id="16" name="AutoShape 16"/>
          <p:cNvSpPr/>
          <p:nvPr/>
        </p:nvSpPr>
        <p:spPr>
          <a:xfrm>
            <a:off x="7855770" y="1433724"/>
            <a:ext cx="674481" cy="674481"/>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17" name="AutoShape 17"/>
          <p:cNvSpPr/>
          <p:nvPr/>
        </p:nvSpPr>
        <p:spPr>
          <a:xfrm>
            <a:off x="7952615" y="1531301"/>
            <a:ext cx="468663" cy="468663"/>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8" name="AutoShape 18"/>
          <p:cNvSpPr/>
          <p:nvPr/>
        </p:nvSpPr>
        <p:spPr>
          <a:xfrm>
            <a:off x="8166974" y="5750483"/>
            <a:ext cx="363278" cy="363278"/>
          </a:xfrm>
          <a:prstGeom prst="rtTriangl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19" name="Connector 19"/>
          <p:cNvCxnSpPr/>
          <p:nvPr/>
        </p:nvCxnSpPr>
        <p:spPr>
          <a:xfrm>
            <a:off x="8168272" y="2027330"/>
            <a:ext cx="10894" cy="4074239"/>
          </a:xfrm>
          <a:prstGeom prst="line">
            <a:avLst/>
          </a:prstGeom>
          <a:ln w="19050">
            <a:solidFill>
              <a:schemeClr val="accent1"/>
            </a:solidFill>
            <a:prstDash val="dash"/>
          </a:ln>
        </p:spPr>
        <p:style>
          <a:lnRef idx="0">
            <a:schemeClr val="accent1"/>
          </a:lnRef>
          <a:fillRef idx="1">
            <a:schemeClr val="accent1"/>
          </a:fillRef>
          <a:effectRef idx="0">
            <a:schemeClr val="accent1"/>
          </a:effectRef>
          <a:fontRef idx="minor">
            <a:schemeClr val="lt1"/>
          </a:fontRef>
        </p:style>
      </p:cxnSp>
      <p:cxnSp>
        <p:nvCxnSpPr>
          <p:cNvPr id="20" name="Connector 20"/>
          <p:cNvCxnSpPr/>
          <p:nvPr/>
        </p:nvCxnSpPr>
        <p:spPr>
          <a:xfrm flipH="1">
            <a:off x="8168272" y="6101568"/>
            <a:ext cx="3028272" cy="0"/>
          </a:xfrm>
          <a:prstGeom prst="line">
            <a:avLst/>
          </a:prstGeom>
          <a:ln w="19050">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21" name="TextBox 21"/>
          <p:cNvSpPr txBox="1"/>
          <p:nvPr/>
        </p:nvSpPr>
        <p:spPr>
          <a:xfrm>
            <a:off x="8329091" y="2032025"/>
            <a:ext cx="2995145" cy="1121664"/>
          </a:xfrm>
          <a:prstGeom prst="rect">
            <a:avLst/>
          </a:prstGeom>
        </p:spPr>
        <p:txBody>
          <a:bodyPr vert="horz" wrap="square" lIns="123825" tIns="123825" rIns="57150" bIns="123825" rtlCol="0" anchor="t" anchorCtr="0">
            <a:spAutoFit/>
          </a:bodyPr>
          <a:lstStyle/>
          <a:p>
            <a:pPr>
              <a:lnSpc>
                <a:spcPct val="120000"/>
              </a:lnSpc>
            </a:pPr>
            <a:r>
              <a:rPr lang="en-US" sz="2325" b="1">
                <a:solidFill>
                  <a:schemeClr val="accent1"/>
                </a:solidFill>
                <a:latin typeface="Microsoft Yahei"/>
                <a:ea typeface="Microsoft Yahei"/>
                <a:cs typeface="Microsoft Yahei"/>
              </a:rPr>
              <a:t>影响整个医疗卫生行业的均衡发展</a:t>
            </a:r>
          </a:p>
        </p:txBody>
      </p:sp>
      <p:sp>
        <p:nvSpPr>
          <p:cNvPr id="22" name="TextBox 22"/>
          <p:cNvSpPr txBox="1"/>
          <p:nvPr/>
        </p:nvSpPr>
        <p:spPr>
          <a:xfrm>
            <a:off x="8329091" y="3022089"/>
            <a:ext cx="3074211" cy="248412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如果基层医疗机构的技术和服务水平长期得不到提高，患者过度集中在大医院，将会导致整个医疗卫生行业的均衡发展受到严重影响。这不仅会影响患者的就医体验和健康保障，也会影响医疗卫生行业的可持续发展。</a:t>
            </a:r>
          </a:p>
        </p:txBody>
      </p:sp>
      <p:grpSp>
        <p:nvGrpSpPr>
          <p:cNvPr id="23" name="Group 23"/>
          <p:cNvGrpSpPr/>
          <p:nvPr/>
        </p:nvGrpSpPr>
        <p:grpSpPr>
          <a:xfrm>
            <a:off x="454963" y="93878"/>
            <a:ext cx="10641129" cy="914400"/>
            <a:chOff x="454963" y="93878"/>
            <a:chExt cx="10641129" cy="914400"/>
          </a:xfrm>
        </p:grpSpPr>
        <p:sp>
          <p:nvSpPr>
            <p:cNvPr id="24" name="AutoShape 24"/>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40" name="AutoShape 40"/>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41" name="AutoShape 41"/>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42" name="AutoShape 42"/>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3" name="AutoShape 43"/>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4" name="TextBox 44"/>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行业虹吸效应明显非三甲医院缺少技术支撑难以均衡发展</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43534" y="1338101"/>
            <a:ext cx="3333658" cy="4817902"/>
          </a:xfrm>
          <a:prstGeom prst="rect">
            <a:avLst/>
          </a:prstGeom>
          <a:solidFill>
            <a:schemeClr val="accent2">
              <a:lumMod val="75000"/>
              <a:alpha val="100000"/>
            </a:schemeClr>
          </a:solidFill>
        </p:spPr>
        <p:style>
          <a:lnRef idx="0">
            <a:schemeClr val="accent2"/>
          </a:lnRef>
          <a:fillRef idx="1">
            <a:schemeClr val="accent2"/>
          </a:fillRef>
          <a:effectRef idx="0">
            <a:schemeClr val="accent2"/>
          </a:effectRef>
          <a:fontRef idx="minor">
            <a:schemeClr val="lt1"/>
          </a:fontRef>
        </p:style>
      </p:sp>
      <p:sp>
        <p:nvSpPr>
          <p:cNvPr id="3" name="AutoShape 3"/>
          <p:cNvSpPr/>
          <p:nvPr/>
        </p:nvSpPr>
        <p:spPr>
          <a:xfrm>
            <a:off x="743534" y="1338101"/>
            <a:ext cx="3333658" cy="1268015"/>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4" name="TextBox 4"/>
          <p:cNvSpPr txBox="1"/>
          <p:nvPr/>
        </p:nvSpPr>
        <p:spPr>
          <a:xfrm>
            <a:off x="938867" y="1440614"/>
            <a:ext cx="2995145" cy="1048512"/>
          </a:xfrm>
          <a:prstGeom prst="rect">
            <a:avLst/>
          </a:prstGeom>
        </p:spPr>
        <p:txBody>
          <a:bodyPr vert="horz" wrap="square" lIns="123825" tIns="123825" rIns="57150" bIns="123825" rtlCol="0" anchor="t" anchorCtr="0">
            <a:spAutoFit/>
          </a:bodyPr>
          <a:lstStyle/>
          <a:p>
            <a:pPr>
              <a:lnSpc>
                <a:spcPct val="120000"/>
              </a:lnSpc>
            </a:pPr>
            <a:r>
              <a:rPr lang="en-US" sz="2100" b="1">
                <a:solidFill>
                  <a:srgbClr val="FFFFFF"/>
                </a:solidFill>
                <a:latin typeface="Microsoft Yahei"/>
                <a:ea typeface="Microsoft Yahei"/>
                <a:cs typeface="Microsoft Yahei"/>
              </a:rPr>
              <a:t>加强数据管理和保护的力度</a:t>
            </a:r>
          </a:p>
        </p:txBody>
      </p:sp>
      <p:sp>
        <p:nvSpPr>
          <p:cNvPr id="5" name="TextBox 5"/>
          <p:cNvSpPr txBox="1"/>
          <p:nvPr/>
        </p:nvSpPr>
        <p:spPr>
          <a:xfrm>
            <a:off x="912791" y="2963397"/>
            <a:ext cx="2995145" cy="2804160"/>
          </a:xfrm>
          <a:prstGeom prst="rect">
            <a:avLst/>
          </a:prstGeom>
        </p:spPr>
        <p:txBody>
          <a:bodyPr vert="horz" wrap="square" lIns="123825" tIns="123825" rIns="57150" bIns="123825" rtlCol="0" anchor="t" anchorCtr="0">
            <a:spAutoFit/>
          </a:bodyPr>
          <a:lstStyle/>
          <a:p>
            <a:pPr>
              <a:lnSpc>
                <a:spcPct val="150000"/>
              </a:lnSpc>
            </a:pPr>
            <a:r>
              <a:rPr lang="en-US" sz="1350">
                <a:solidFill>
                  <a:srgbClr val="FFFFFF"/>
                </a:solidFill>
                <a:latin typeface="Microsoft Yahei"/>
                <a:ea typeface="Microsoft Yahei"/>
                <a:cs typeface="Microsoft Yahei"/>
              </a:rPr>
              <a:t>医疗卫生机构需要加强对数据的保护和管理，建立完善的数据管理制度和安全防护体系。同时，也需要加强对数据使用者的管理和监管，防止数据泄露和滥用。</a:t>
            </a:r>
          </a:p>
        </p:txBody>
      </p:sp>
      <p:sp>
        <p:nvSpPr>
          <p:cNvPr id="6" name="AutoShape 6"/>
          <p:cNvSpPr/>
          <p:nvPr/>
        </p:nvSpPr>
        <p:spPr>
          <a:xfrm>
            <a:off x="4429171" y="1338101"/>
            <a:ext cx="3333658" cy="4817902"/>
          </a:xfrm>
          <a:prstGeom prst="rect">
            <a:avLst/>
          </a:prstGeom>
          <a:solidFill>
            <a:schemeClr val="accent2">
              <a:lumMod val="75000"/>
              <a:alpha val="100000"/>
            </a:schemeClr>
          </a:solidFill>
        </p:spPr>
        <p:style>
          <a:lnRef idx="0">
            <a:schemeClr val="accent2"/>
          </a:lnRef>
          <a:fillRef idx="1">
            <a:schemeClr val="accent2"/>
          </a:fillRef>
          <a:effectRef idx="0">
            <a:schemeClr val="accent2"/>
          </a:effectRef>
          <a:fontRef idx="minor">
            <a:schemeClr val="lt1"/>
          </a:fontRef>
        </p:style>
      </p:sp>
      <p:sp>
        <p:nvSpPr>
          <p:cNvPr id="7" name="AutoShape 7"/>
          <p:cNvSpPr/>
          <p:nvPr/>
        </p:nvSpPr>
        <p:spPr>
          <a:xfrm>
            <a:off x="4429171" y="1338101"/>
            <a:ext cx="3333658" cy="1268015"/>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8" name="TextBox 8"/>
          <p:cNvSpPr txBox="1"/>
          <p:nvPr/>
        </p:nvSpPr>
        <p:spPr>
          <a:xfrm>
            <a:off x="4624504" y="1440614"/>
            <a:ext cx="2995145" cy="1048512"/>
          </a:xfrm>
          <a:prstGeom prst="rect">
            <a:avLst/>
          </a:prstGeom>
        </p:spPr>
        <p:txBody>
          <a:bodyPr vert="horz" wrap="square" lIns="123825" tIns="123825" rIns="57150" bIns="123825" rtlCol="0" anchor="t" anchorCtr="0">
            <a:spAutoFit/>
          </a:bodyPr>
          <a:lstStyle/>
          <a:p>
            <a:pPr>
              <a:lnSpc>
                <a:spcPct val="120000"/>
              </a:lnSpc>
            </a:pPr>
            <a:r>
              <a:rPr lang="en-US" sz="2100" b="1">
                <a:solidFill>
                  <a:srgbClr val="FFFFFF"/>
                </a:solidFill>
                <a:latin typeface="Microsoft Yahei"/>
                <a:ea typeface="Microsoft Yahei"/>
                <a:cs typeface="Microsoft Yahei"/>
              </a:rPr>
              <a:t>推进数据的标准化和规范化</a:t>
            </a:r>
          </a:p>
        </p:txBody>
      </p:sp>
      <p:sp>
        <p:nvSpPr>
          <p:cNvPr id="9" name="TextBox 9"/>
          <p:cNvSpPr txBox="1"/>
          <p:nvPr/>
        </p:nvSpPr>
        <p:spPr>
          <a:xfrm>
            <a:off x="4624504" y="2963397"/>
            <a:ext cx="2995145" cy="2804160"/>
          </a:xfrm>
          <a:prstGeom prst="rect">
            <a:avLst/>
          </a:prstGeom>
        </p:spPr>
        <p:txBody>
          <a:bodyPr vert="horz" wrap="square" lIns="123825" tIns="123825" rIns="57150" bIns="123825" rtlCol="0" anchor="t" anchorCtr="0">
            <a:spAutoFit/>
          </a:bodyPr>
          <a:lstStyle/>
          <a:p>
            <a:pPr>
              <a:lnSpc>
                <a:spcPct val="150000"/>
              </a:lnSpc>
            </a:pPr>
            <a:r>
              <a:rPr lang="en-US" sz="1350">
                <a:solidFill>
                  <a:srgbClr val="FFFFFF"/>
                </a:solidFill>
                <a:latin typeface="Microsoft Yahei"/>
                <a:ea typeface="Microsoft Yahei"/>
                <a:cs typeface="Microsoft Yahei"/>
              </a:rPr>
              <a:t>医疗卫生机构需要推进数据的标准化和规范化，建立统一的数据标准和管理规范。这可以保证数据的准确性和一致性，提高数据的利用效率和价值。</a:t>
            </a:r>
          </a:p>
        </p:txBody>
      </p:sp>
      <p:sp>
        <p:nvSpPr>
          <p:cNvPr id="10" name="AutoShape 10"/>
          <p:cNvSpPr/>
          <p:nvPr/>
        </p:nvSpPr>
        <p:spPr>
          <a:xfrm>
            <a:off x="8118788" y="1338101"/>
            <a:ext cx="3333658" cy="4817902"/>
          </a:xfrm>
          <a:prstGeom prst="rect">
            <a:avLst/>
          </a:prstGeom>
          <a:solidFill>
            <a:schemeClr val="accent2">
              <a:lumMod val="75000"/>
              <a:alpha val="100000"/>
            </a:schemeClr>
          </a:solidFill>
        </p:spPr>
        <p:style>
          <a:lnRef idx="0">
            <a:schemeClr val="accent2"/>
          </a:lnRef>
          <a:fillRef idx="1">
            <a:schemeClr val="accent2"/>
          </a:fillRef>
          <a:effectRef idx="0">
            <a:schemeClr val="accent2"/>
          </a:effectRef>
          <a:fontRef idx="minor">
            <a:schemeClr val="lt1"/>
          </a:fontRef>
        </p:style>
      </p:sp>
      <p:sp>
        <p:nvSpPr>
          <p:cNvPr id="11" name="AutoShape 11"/>
          <p:cNvSpPr/>
          <p:nvPr/>
        </p:nvSpPr>
        <p:spPr>
          <a:xfrm>
            <a:off x="8118788" y="1338101"/>
            <a:ext cx="3333658" cy="1268015"/>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2" name="TextBox 12"/>
          <p:cNvSpPr txBox="1"/>
          <p:nvPr/>
        </p:nvSpPr>
        <p:spPr>
          <a:xfrm>
            <a:off x="8314120" y="1440614"/>
            <a:ext cx="2995145" cy="1048512"/>
          </a:xfrm>
          <a:prstGeom prst="rect">
            <a:avLst/>
          </a:prstGeom>
        </p:spPr>
        <p:txBody>
          <a:bodyPr vert="horz" wrap="square" lIns="123825" tIns="123825" rIns="57150" bIns="123825" rtlCol="0" anchor="t" anchorCtr="0">
            <a:spAutoFit/>
          </a:bodyPr>
          <a:lstStyle/>
          <a:p>
            <a:pPr>
              <a:lnSpc>
                <a:spcPct val="120000"/>
              </a:lnSpc>
            </a:pPr>
            <a:r>
              <a:rPr lang="en-US" sz="2100" b="1">
                <a:solidFill>
                  <a:srgbClr val="FFFFFF"/>
                </a:solidFill>
                <a:latin typeface="Microsoft Yahei"/>
                <a:ea typeface="Microsoft Yahei"/>
                <a:cs typeface="Microsoft Yahei"/>
              </a:rPr>
              <a:t>提高数据的利用效率和价值</a:t>
            </a:r>
          </a:p>
        </p:txBody>
      </p:sp>
      <p:sp>
        <p:nvSpPr>
          <p:cNvPr id="13" name="TextBox 13"/>
          <p:cNvSpPr txBox="1"/>
          <p:nvPr/>
        </p:nvSpPr>
        <p:spPr>
          <a:xfrm>
            <a:off x="8314120" y="2963397"/>
            <a:ext cx="2995145" cy="2804160"/>
          </a:xfrm>
          <a:prstGeom prst="rect">
            <a:avLst/>
          </a:prstGeom>
        </p:spPr>
        <p:txBody>
          <a:bodyPr vert="horz" wrap="square" lIns="123825" tIns="123825" rIns="57150" bIns="123825" rtlCol="0" anchor="t" anchorCtr="0">
            <a:spAutoFit/>
          </a:bodyPr>
          <a:lstStyle/>
          <a:p>
            <a:pPr>
              <a:lnSpc>
                <a:spcPct val="150000"/>
              </a:lnSpc>
            </a:pPr>
            <a:r>
              <a:rPr lang="en-US" sz="1350">
                <a:solidFill>
                  <a:srgbClr val="FFFFFF"/>
                </a:solidFill>
                <a:latin typeface="Microsoft Yahei"/>
                <a:ea typeface="Microsoft Yahei"/>
                <a:cs typeface="Microsoft Yahei"/>
              </a:rPr>
              <a:t>通过集约化管理数据，可以实现对数据的全面分析和挖掘，提高数据的利用效率和价值。这可以帮助医疗卫生机构更好地了解患者的需求和健康状况，提高医疗服务的质量和效率。同时，也可以为政府决策提供科学依据和支持。</a:t>
            </a:r>
          </a:p>
        </p:txBody>
      </p:sp>
      <p:grpSp>
        <p:nvGrpSpPr>
          <p:cNvPr id="14" name="Group 14"/>
          <p:cNvGrpSpPr/>
          <p:nvPr/>
        </p:nvGrpSpPr>
        <p:grpSpPr>
          <a:xfrm>
            <a:off x="454963" y="93878"/>
            <a:ext cx="10641129" cy="914400"/>
            <a:chOff x="454963" y="93878"/>
            <a:chExt cx="10641129" cy="914400"/>
          </a:xfrm>
        </p:grpSpPr>
        <p:sp>
          <p:nvSpPr>
            <p:cNvPr id="15" name="AutoShape 15"/>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6" name="AutoShape 16"/>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17" name="AutoShape 17"/>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18" name="AutoShape 18"/>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19" name="AutoShape 19"/>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0" name="AutoShape 20"/>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5" name="TextBox 3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医疗卫生行业需要重新集约化管理数据提升安全保障</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05</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数字化转型中面临的网络安全和信息化安全难题</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706316" y="1516114"/>
            <a:ext cx="24384" cy="4312095"/>
          </a:xfrm>
          <a:prstGeom prst="rect">
            <a:avLst/>
          </a:prstGeom>
          <a:gradFill>
            <a:gsLst>
              <a:gs pos="0">
                <a:schemeClr val="accent2">
                  <a:alpha val="100000"/>
                </a:schemeClr>
              </a:gs>
              <a:gs pos="100000">
                <a:schemeClr val="accent1">
                  <a:alpha val="100000"/>
                </a:schemeClr>
              </a:gs>
            </a:gsLst>
            <a:lin ang="5400000"/>
          </a:gradFill>
        </p:spPr>
      </p:sp>
      <p:sp>
        <p:nvSpPr>
          <p:cNvPr id="3" name="AutoShape 3"/>
          <p:cNvSpPr/>
          <p:nvPr/>
        </p:nvSpPr>
        <p:spPr>
          <a:xfrm>
            <a:off x="575049" y="1355266"/>
            <a:ext cx="286918" cy="321696"/>
          </a:xfrm>
          <a:prstGeom prst="triangl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4" name="TextBox 4"/>
          <p:cNvSpPr txBox="1"/>
          <p:nvPr/>
        </p:nvSpPr>
        <p:spPr>
          <a:xfrm>
            <a:off x="938004" y="2292458"/>
            <a:ext cx="2981325" cy="346710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由于历史数据的产生和使用往往涉及到多个医疗机构和个人，因此在利用这些数据进行研究或分析时，需要获取相关主体的授权，而这个过程往往复杂且难以操作。</a:t>
            </a:r>
          </a:p>
        </p:txBody>
      </p:sp>
      <p:sp>
        <p:nvSpPr>
          <p:cNvPr id="5" name="AutoShape 5"/>
          <p:cNvSpPr/>
          <p:nvPr/>
        </p:nvSpPr>
        <p:spPr>
          <a:xfrm>
            <a:off x="4447354" y="1516114"/>
            <a:ext cx="24384" cy="4312095"/>
          </a:xfrm>
          <a:prstGeom prst="rect">
            <a:avLst/>
          </a:prstGeom>
          <a:gradFill>
            <a:gsLst>
              <a:gs pos="0">
                <a:schemeClr val="accent2">
                  <a:alpha val="100000"/>
                </a:schemeClr>
              </a:gs>
              <a:gs pos="100000">
                <a:schemeClr val="accent1">
                  <a:alpha val="100000"/>
                </a:schemeClr>
              </a:gs>
            </a:gsLst>
            <a:lin ang="5400000"/>
          </a:gradFill>
        </p:spPr>
      </p:sp>
      <p:sp>
        <p:nvSpPr>
          <p:cNvPr id="6" name="AutoShape 6"/>
          <p:cNvSpPr/>
          <p:nvPr/>
        </p:nvSpPr>
        <p:spPr>
          <a:xfrm>
            <a:off x="4316087" y="1355266"/>
            <a:ext cx="286918" cy="321696"/>
          </a:xfrm>
          <a:prstGeom prst="triangl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7" name="TextBox 7"/>
          <p:cNvSpPr txBox="1"/>
          <p:nvPr/>
        </p:nvSpPr>
        <p:spPr>
          <a:xfrm>
            <a:off x="4679042" y="2292458"/>
            <a:ext cx="2981325" cy="346710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由于数据产生和使用过程中的各种变化和不确定性，导致历史数据的真实性和可靠性受到影响，需要进行有效的数据清洗和追溯，以确保数据的准确性和完整性。</a:t>
            </a:r>
          </a:p>
        </p:txBody>
      </p:sp>
      <p:sp>
        <p:nvSpPr>
          <p:cNvPr id="8" name="AutoShape 8"/>
          <p:cNvSpPr/>
          <p:nvPr/>
        </p:nvSpPr>
        <p:spPr>
          <a:xfrm>
            <a:off x="8188393" y="1516114"/>
            <a:ext cx="24384" cy="4312095"/>
          </a:xfrm>
          <a:prstGeom prst="rect">
            <a:avLst/>
          </a:prstGeom>
          <a:gradFill>
            <a:gsLst>
              <a:gs pos="0">
                <a:schemeClr val="accent2">
                  <a:alpha val="100000"/>
                </a:schemeClr>
              </a:gs>
              <a:gs pos="100000">
                <a:schemeClr val="accent1">
                  <a:alpha val="100000"/>
                </a:schemeClr>
              </a:gs>
            </a:gsLst>
            <a:lin ang="5400000"/>
          </a:gradFill>
        </p:spPr>
      </p:sp>
      <p:sp>
        <p:nvSpPr>
          <p:cNvPr id="9" name="AutoShape 9"/>
          <p:cNvSpPr/>
          <p:nvPr/>
        </p:nvSpPr>
        <p:spPr>
          <a:xfrm>
            <a:off x="8057126" y="1355266"/>
            <a:ext cx="286918" cy="321696"/>
          </a:xfrm>
          <a:prstGeom prst="triangl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0" name="TextBox 10"/>
          <p:cNvSpPr txBox="1"/>
          <p:nvPr/>
        </p:nvSpPr>
        <p:spPr>
          <a:xfrm>
            <a:off x="8517616" y="2292458"/>
            <a:ext cx="2981325" cy="346710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在利用历史数据进行数据分析或研究时，需要遵守相关的法律法规和伦理规范，如隐私保护、知识产权保护等，以确保数据的合法性和合规性。</a:t>
            </a:r>
          </a:p>
        </p:txBody>
      </p:sp>
      <p:sp>
        <p:nvSpPr>
          <p:cNvPr id="11" name="TextBox 11"/>
          <p:cNvSpPr txBox="1"/>
          <p:nvPr/>
        </p:nvSpPr>
        <p:spPr>
          <a:xfrm>
            <a:off x="938004" y="1247741"/>
            <a:ext cx="3057525" cy="1133475"/>
          </a:xfrm>
          <a:prstGeom prst="rect">
            <a:avLst/>
          </a:prstGeom>
        </p:spPr>
        <p:txBody>
          <a:bodyPr vert="horz" wrap="square" lIns="123825" tIns="123825" rIns="57150" bIns="123825" rtlCol="0" anchor="t" anchorCtr="0">
            <a:spAutoFit/>
          </a:bodyPr>
          <a:lstStyle/>
          <a:p>
            <a:pPr>
              <a:lnSpc>
                <a:spcPct val="120000"/>
              </a:lnSpc>
              <a:spcBef>
                <a:spcPts val="450"/>
              </a:spcBef>
            </a:pPr>
            <a:r>
              <a:rPr lang="en-US" sz="2325" b="1">
                <a:solidFill>
                  <a:schemeClr val="accent1"/>
                </a:solidFill>
                <a:latin typeface="Microsoft Yahei"/>
                <a:ea typeface="Microsoft Yahei"/>
                <a:cs typeface="Microsoft Yahei"/>
              </a:rPr>
              <a:t>历史数据再利用的授权问题</a:t>
            </a:r>
          </a:p>
        </p:txBody>
      </p:sp>
      <p:sp>
        <p:nvSpPr>
          <p:cNvPr id="12" name="TextBox 12"/>
          <p:cNvSpPr txBox="1"/>
          <p:nvPr/>
        </p:nvSpPr>
        <p:spPr>
          <a:xfrm>
            <a:off x="4693027" y="1247741"/>
            <a:ext cx="3057525" cy="1133475"/>
          </a:xfrm>
          <a:prstGeom prst="rect">
            <a:avLst/>
          </a:prstGeom>
        </p:spPr>
        <p:txBody>
          <a:bodyPr vert="horz" wrap="square" lIns="123825" tIns="123825" rIns="57150" bIns="123825" rtlCol="0" anchor="t" anchorCtr="0">
            <a:spAutoFit/>
          </a:bodyPr>
          <a:lstStyle/>
          <a:p>
            <a:pPr>
              <a:lnSpc>
                <a:spcPct val="120000"/>
              </a:lnSpc>
              <a:spcBef>
                <a:spcPts val="450"/>
              </a:spcBef>
            </a:pPr>
            <a:r>
              <a:rPr lang="en-US" sz="2325" b="1">
                <a:solidFill>
                  <a:schemeClr val="accent1"/>
                </a:solidFill>
                <a:latin typeface="Microsoft Yahei"/>
                <a:ea typeface="Microsoft Yahei"/>
                <a:cs typeface="Microsoft Yahei"/>
              </a:rPr>
              <a:t>历史数据再利用的追溯问题</a:t>
            </a:r>
          </a:p>
        </p:txBody>
      </p:sp>
      <p:sp>
        <p:nvSpPr>
          <p:cNvPr id="13" name="TextBox 13"/>
          <p:cNvSpPr txBox="1"/>
          <p:nvPr/>
        </p:nvSpPr>
        <p:spPr>
          <a:xfrm>
            <a:off x="8508764" y="1247741"/>
            <a:ext cx="3057525" cy="1133475"/>
          </a:xfrm>
          <a:prstGeom prst="rect">
            <a:avLst/>
          </a:prstGeom>
        </p:spPr>
        <p:txBody>
          <a:bodyPr vert="horz" wrap="square" lIns="123825" tIns="123825" rIns="57150" bIns="123825" rtlCol="0" anchor="t" anchorCtr="0">
            <a:spAutoFit/>
          </a:bodyPr>
          <a:lstStyle/>
          <a:p>
            <a:pPr>
              <a:lnSpc>
                <a:spcPct val="120000"/>
              </a:lnSpc>
              <a:spcBef>
                <a:spcPts val="450"/>
              </a:spcBef>
            </a:pPr>
            <a:r>
              <a:rPr lang="en-US" sz="2325" b="1">
                <a:solidFill>
                  <a:schemeClr val="accent1"/>
                </a:solidFill>
                <a:latin typeface="Microsoft Yahei"/>
                <a:ea typeface="Microsoft Yahei"/>
                <a:cs typeface="Microsoft Yahei"/>
              </a:rPr>
              <a:t>历史数据再利用的法律问题</a:t>
            </a:r>
          </a:p>
        </p:txBody>
      </p:sp>
      <p:grpSp>
        <p:nvGrpSpPr>
          <p:cNvPr id="14" name="Group 14"/>
          <p:cNvGrpSpPr/>
          <p:nvPr/>
        </p:nvGrpSpPr>
        <p:grpSpPr>
          <a:xfrm>
            <a:off x="454963" y="93878"/>
            <a:ext cx="10641129" cy="914400"/>
            <a:chOff x="454963" y="93878"/>
            <a:chExt cx="10641129" cy="914400"/>
          </a:xfrm>
        </p:grpSpPr>
        <p:sp>
          <p:nvSpPr>
            <p:cNvPr id="15" name="AutoShape 15"/>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6" name="AutoShape 16"/>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17" name="AutoShape 17"/>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18" name="AutoShape 18"/>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19" name="AutoShape 19"/>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0" name="AutoShape 20"/>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5" name="TextBox 35"/>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数字化转型中面临的网络安全和信息化安全难题</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0"/>
            <a:ext cx="3940476" cy="6858000"/>
          </a:xfrm>
          <a:prstGeom prst="rect">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2490705" y="-2630165"/>
            <a:ext cx="5510422" cy="5510422"/>
          </a:xfrm>
          <a:prstGeom prst="ellipse">
            <a:avLst/>
          </a:prstGeom>
          <a:solidFill>
            <a:schemeClr val="accent3">
              <a:lumMod val="20000"/>
              <a:lumOff val="80000"/>
              <a:alpha val="55000"/>
            </a:schemeClr>
          </a:solidFill>
        </p:spPr>
        <p:style>
          <a:lnRef idx="0">
            <a:schemeClr val="accent3"/>
          </a:lnRef>
          <a:fillRef idx="1">
            <a:schemeClr val="accent3"/>
          </a:fillRef>
          <a:effectRef idx="0">
            <a:schemeClr val="accent3"/>
          </a:effectRef>
          <a:fontRef idx="minor">
            <a:schemeClr val="lt1"/>
          </a:fontRef>
        </p:style>
      </p:sp>
      <p:sp>
        <p:nvSpPr>
          <p:cNvPr id="4" name="AutoShape 4"/>
          <p:cNvSpPr/>
          <p:nvPr/>
        </p:nvSpPr>
        <p:spPr>
          <a:xfrm>
            <a:off x="-1370201" y="-1527676"/>
            <a:ext cx="3269415" cy="3269415"/>
          </a:xfrm>
          <a:prstGeom prst="ellipse">
            <a:avLst/>
          </a:prstGeom>
          <a:solidFill>
            <a:schemeClr val="accent1">
              <a:alpha val="67000"/>
            </a:schemeClr>
          </a:solidFill>
        </p:spPr>
        <p:style>
          <a:lnRef idx="0">
            <a:schemeClr val="accent1"/>
          </a:lnRef>
          <a:fillRef idx="1">
            <a:schemeClr val="accent1"/>
          </a:fillRef>
          <a:effectRef idx="0">
            <a:schemeClr val="accent1"/>
          </a:effectRef>
          <a:fontRef idx="minor">
            <a:schemeClr val="lt1"/>
          </a:fontRef>
        </p:style>
      </p:sp>
      <p:sp>
        <p:nvSpPr>
          <p:cNvPr id="5" name="TextBox 5"/>
          <p:cNvSpPr txBox="1"/>
          <p:nvPr/>
        </p:nvSpPr>
        <p:spPr>
          <a:xfrm>
            <a:off x="4805301" y="734568"/>
            <a:ext cx="6559296" cy="5388864"/>
          </a:xfrm>
          <a:prstGeom prst="rect">
            <a:avLst/>
          </a:prstGeom>
        </p:spPr>
        <p:txBody>
          <a:bodyPr vert="horz" wrap="square" lIns="123825" tIns="123825" rIns="57150" bIns="123825" rtlCol="0" anchor="ctr" anchorCtr="0">
            <a:spAutoFit/>
          </a:bodyPr>
          <a:lstStyle/>
          <a:p>
            <a:pPr marL="203200" lvl="0" indent="-203200">
              <a:lnSpc>
                <a:spcPct val="150000"/>
              </a:lnSpc>
              <a:buFont typeface="Arial"/>
              <a:buChar char="•"/>
            </a:pPr>
            <a:r>
              <a:rPr lang="en-US" sz="2400" b="1">
                <a:solidFill>
                  <a:schemeClr val="accent1"/>
                </a:solidFill>
                <a:latin typeface="Microsoft Yahei"/>
                <a:ea typeface="Microsoft Yahei"/>
                <a:cs typeface="Microsoft Yahei"/>
              </a:rPr>
              <a:t>医疗卫生行业数字化中的安全困境</a:t>
            </a:r>
          </a:p>
          <a:p>
            <a:pPr marL="203200" lvl="0" indent="-203200">
              <a:lnSpc>
                <a:spcPct val="150000"/>
              </a:lnSpc>
              <a:buFont typeface="Arial"/>
              <a:buChar char="•"/>
            </a:pPr>
            <a:r>
              <a:rPr lang="en-US" sz="2400" b="1">
                <a:solidFill>
                  <a:schemeClr val="accent1"/>
                </a:solidFill>
                <a:latin typeface="Microsoft Yahei"/>
                <a:ea typeface="Microsoft Yahei"/>
                <a:cs typeface="Microsoft Yahei"/>
              </a:rPr>
              <a:t>医联体带来的地缘优势和信息化压力与信息安全成本陡增的问题</a:t>
            </a:r>
          </a:p>
          <a:p>
            <a:pPr marL="203200" lvl="0" indent="-203200">
              <a:lnSpc>
                <a:spcPct val="150000"/>
              </a:lnSpc>
              <a:buFont typeface="Arial"/>
              <a:buChar char="•"/>
            </a:pPr>
            <a:r>
              <a:rPr lang="en-US" sz="2400" b="1">
                <a:solidFill>
                  <a:schemeClr val="accent1"/>
                </a:solidFill>
                <a:latin typeface="Microsoft Yahei"/>
                <a:ea typeface="Microsoft Yahei"/>
                <a:cs typeface="Microsoft Yahei"/>
              </a:rPr>
              <a:t>大量的医疗卫生机构不愿正视自身数据存在安全隐患的问题</a:t>
            </a:r>
          </a:p>
          <a:p>
            <a:pPr marL="203200" lvl="0" indent="-203200">
              <a:lnSpc>
                <a:spcPct val="150000"/>
              </a:lnSpc>
              <a:buFont typeface="Arial"/>
              <a:buChar char="•"/>
            </a:pPr>
            <a:r>
              <a:rPr lang="en-US" sz="2400" b="1">
                <a:solidFill>
                  <a:schemeClr val="accent1"/>
                </a:solidFill>
                <a:latin typeface="Microsoft Yahei"/>
                <a:ea typeface="Microsoft Yahei"/>
                <a:cs typeface="Microsoft Yahei"/>
              </a:rPr>
              <a:t>医疗卫生行业面临数据安全挑战多重身份导致安全缺位合规性成为新</a:t>
            </a:r>
          </a:p>
        </p:txBody>
      </p:sp>
      <p:sp>
        <p:nvSpPr>
          <p:cNvPr id="6" name="TextBox 6"/>
          <p:cNvSpPr txBox="1"/>
          <p:nvPr/>
        </p:nvSpPr>
        <p:spPr>
          <a:xfrm>
            <a:off x="8719147" y="5955792"/>
            <a:ext cx="4413504" cy="1328928"/>
          </a:xfrm>
          <a:prstGeom prst="rect">
            <a:avLst/>
          </a:prstGeom>
        </p:spPr>
        <p:txBody>
          <a:bodyPr vert="horz" wrap="square" lIns="123825" tIns="123825" rIns="57150" bIns="123825" rtlCol="0" anchor="t" anchorCtr="0">
            <a:spAutoFit/>
          </a:bodyPr>
          <a:lstStyle/>
          <a:p>
            <a:pPr>
              <a:lnSpc>
                <a:spcPct val="112000"/>
              </a:lnSpc>
              <a:spcBef>
                <a:spcPts val="450"/>
              </a:spcBef>
            </a:pPr>
            <a:r>
              <a:rPr lang="en-US" sz="5775" b="1">
                <a:solidFill>
                  <a:schemeClr val="accent3">
                    <a:lumMod val="40000"/>
                    <a:lumOff val="60000"/>
                    <a:alpha val="34000"/>
                  </a:schemeClr>
                </a:solidFill>
                <a:latin typeface="Microsoft Yahei"/>
                <a:ea typeface="Microsoft Yahei"/>
                <a:cs typeface="Microsoft Yahei"/>
              </a:rPr>
              <a:t>contents</a:t>
            </a:r>
          </a:p>
        </p:txBody>
      </p:sp>
      <p:sp>
        <p:nvSpPr>
          <p:cNvPr id="7" name="TextBox 7"/>
          <p:cNvSpPr txBox="1"/>
          <p:nvPr/>
        </p:nvSpPr>
        <p:spPr>
          <a:xfrm>
            <a:off x="-271406" y="3561558"/>
            <a:ext cx="3626990" cy="3291840"/>
          </a:xfrm>
          <a:prstGeom prst="rect">
            <a:avLst/>
          </a:prstGeom>
        </p:spPr>
        <p:txBody>
          <a:bodyPr vert="horz" wrap="square" lIns="123825" tIns="123825" rIns="57150" bIns="123825" rtlCol="0" anchor="t" anchorCtr="0">
            <a:spAutoFit/>
          </a:bodyPr>
          <a:lstStyle/>
          <a:p>
            <a:pPr algn="ctr">
              <a:lnSpc>
                <a:spcPct val="125000"/>
              </a:lnSpc>
            </a:pPr>
            <a:r>
              <a:rPr lang="en-US" sz="7650" b="1">
                <a:solidFill>
                  <a:srgbClr val="FFFFFF"/>
                </a:solidFill>
                <a:latin typeface="Microsoft Yahei"/>
                <a:ea typeface="Microsoft Yahei"/>
                <a:cs typeface="Microsoft Yahei"/>
              </a:rPr>
              <a:t>目</a:t>
            </a:r>
          </a:p>
          <a:p>
            <a:pPr algn="ctr">
              <a:lnSpc>
                <a:spcPct val="125000"/>
              </a:lnSpc>
            </a:pPr>
            <a:r>
              <a:rPr lang="en-US" sz="7650" b="1">
                <a:solidFill>
                  <a:srgbClr val="FFFFFF"/>
                </a:solidFill>
                <a:latin typeface="Microsoft Yahei"/>
                <a:ea typeface="Microsoft Yahei"/>
                <a:cs typeface="Microsoft Yahei"/>
              </a:rPr>
              <a:t>录</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06</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医疗卫生行业产业升级需精准宏观调控充分利用数据空间资源回归业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629637" y="1434871"/>
            <a:ext cx="638131" cy="638131"/>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3764381" y="1569615"/>
            <a:ext cx="368642" cy="36864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4" name="Connector 4"/>
          <p:cNvCxnSpPr/>
          <p:nvPr/>
        </p:nvCxnSpPr>
        <p:spPr>
          <a:xfrm>
            <a:off x="3948703" y="2073002"/>
            <a:ext cx="0" cy="872548"/>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5" name="TextBox 5"/>
          <p:cNvSpPr txBox="1"/>
          <p:nvPr/>
        </p:nvSpPr>
        <p:spPr>
          <a:xfrm>
            <a:off x="4406789" y="1220516"/>
            <a:ext cx="6891292"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solidFill>
                <a:latin typeface="Microsoft Yahei"/>
                <a:ea typeface="Microsoft Yahei"/>
                <a:cs typeface="Microsoft Yahei"/>
              </a:rPr>
              <a:t>医疗卫生行业面临数据安全新挑战</a:t>
            </a:r>
          </a:p>
        </p:txBody>
      </p:sp>
      <p:sp>
        <p:nvSpPr>
          <p:cNvPr id="6" name="TextBox 6"/>
          <p:cNvSpPr txBox="1"/>
          <p:nvPr/>
        </p:nvSpPr>
        <p:spPr>
          <a:xfrm>
            <a:off x="4406789" y="1769156"/>
            <a:ext cx="6891292"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随着数字化转型的加速和信息化程度的提高，医疗卫生行业面临着越来越多的数据安全挑战。这些挑战包括。</a:t>
            </a:r>
          </a:p>
        </p:txBody>
      </p:sp>
      <p:sp>
        <p:nvSpPr>
          <p:cNvPr id="7" name="AutoShape 7"/>
          <p:cNvSpPr/>
          <p:nvPr/>
        </p:nvSpPr>
        <p:spPr>
          <a:xfrm>
            <a:off x="-545608" y="2453663"/>
            <a:ext cx="3870955" cy="3870955"/>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pic>
        <p:nvPicPr>
          <p:cNvPr id="8" name="Picture 8"/>
          <p:cNvPicPr>
            <a:picLocks noChangeAspect="1"/>
          </p:cNvPicPr>
          <p:nvPr/>
        </p:nvPicPr>
        <p:blipFill>
          <a:blip r:embed="rId3">
            <a:alphaModFix/>
          </a:blip>
          <a:srcRect l="17480" r="17480"/>
          <a:stretch>
            <a:fillRect/>
          </a:stretch>
        </p:blipFill>
        <p:spPr>
          <a:xfrm>
            <a:off x="-344549" y="2654723"/>
            <a:ext cx="3468836" cy="3468836"/>
          </a:xfrm>
          <a:prstGeom prst="ellipse">
            <a:avLst/>
          </a:prstGeom>
        </p:spPr>
      </p:pic>
      <p:sp>
        <p:nvSpPr>
          <p:cNvPr id="9" name="AutoShape 9"/>
          <p:cNvSpPr/>
          <p:nvPr/>
        </p:nvSpPr>
        <p:spPr>
          <a:xfrm>
            <a:off x="3629637" y="3155196"/>
            <a:ext cx="638131" cy="638131"/>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10" name="AutoShape 10"/>
          <p:cNvSpPr/>
          <p:nvPr/>
        </p:nvSpPr>
        <p:spPr>
          <a:xfrm>
            <a:off x="3764381" y="3289940"/>
            <a:ext cx="368642" cy="36864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11" name="Connector 11"/>
          <p:cNvCxnSpPr/>
          <p:nvPr/>
        </p:nvCxnSpPr>
        <p:spPr>
          <a:xfrm>
            <a:off x="3948703" y="3793327"/>
            <a:ext cx="0" cy="872548"/>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2" name="TextBox 12"/>
          <p:cNvSpPr txBox="1"/>
          <p:nvPr/>
        </p:nvSpPr>
        <p:spPr>
          <a:xfrm>
            <a:off x="4406789" y="2940841"/>
            <a:ext cx="6891292"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solidFill>
                <a:latin typeface="Microsoft Yahei"/>
                <a:ea typeface="Microsoft Yahei"/>
                <a:cs typeface="Microsoft Yahei"/>
              </a:rPr>
              <a:t>数据泄露风险</a:t>
            </a:r>
          </a:p>
        </p:txBody>
      </p:sp>
      <p:sp>
        <p:nvSpPr>
          <p:cNvPr id="13" name="TextBox 13"/>
          <p:cNvSpPr txBox="1"/>
          <p:nvPr/>
        </p:nvSpPr>
        <p:spPr>
          <a:xfrm>
            <a:off x="4406789" y="3489481"/>
            <a:ext cx="6891292"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医疗卫生机构需要存储和处理大量的个人隐私信息，如患者姓名、电话号码、病历记录等。这些信息一旦泄露，可能会对患者的个人隐私造成严重侵害。</a:t>
            </a:r>
          </a:p>
        </p:txBody>
      </p:sp>
      <p:sp>
        <p:nvSpPr>
          <p:cNvPr id="14" name="AutoShape 14"/>
          <p:cNvSpPr/>
          <p:nvPr/>
        </p:nvSpPr>
        <p:spPr>
          <a:xfrm>
            <a:off x="3629637" y="4875521"/>
            <a:ext cx="638131" cy="638131"/>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15" name="AutoShape 15"/>
          <p:cNvSpPr/>
          <p:nvPr/>
        </p:nvSpPr>
        <p:spPr>
          <a:xfrm>
            <a:off x="3764381" y="5010265"/>
            <a:ext cx="368642" cy="36864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16" name="Connector 16"/>
          <p:cNvCxnSpPr/>
          <p:nvPr/>
        </p:nvCxnSpPr>
        <p:spPr>
          <a:xfrm>
            <a:off x="3948703" y="5513651"/>
            <a:ext cx="0" cy="872548"/>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7" name="TextBox 17"/>
          <p:cNvSpPr txBox="1"/>
          <p:nvPr/>
        </p:nvSpPr>
        <p:spPr>
          <a:xfrm>
            <a:off x="4406789" y="4661166"/>
            <a:ext cx="6891292"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solidFill>
                <a:latin typeface="Microsoft Yahei"/>
                <a:ea typeface="Microsoft Yahei"/>
                <a:cs typeface="Microsoft Yahei"/>
              </a:rPr>
              <a:t>数据篡改风险</a:t>
            </a:r>
          </a:p>
        </p:txBody>
      </p:sp>
      <p:sp>
        <p:nvSpPr>
          <p:cNvPr id="18" name="TextBox 18"/>
          <p:cNvSpPr txBox="1"/>
          <p:nvPr/>
        </p:nvSpPr>
        <p:spPr>
          <a:xfrm>
            <a:off x="4406789" y="5209806"/>
            <a:ext cx="6891292"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一些不法分子可能会篡改患者的病历信息或其他医疗数据，以达到非法获取利益的目的。这种行为不仅会对患者的治疗产生不良影响，还可能对医疗卫生机构的声誉造成严重损害。</a:t>
            </a:r>
          </a:p>
        </p:txBody>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医疗卫生行业产业升级需精准宏观调控充分利用数据空间资源回归业</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2173694"/>
            <a:ext cx="3839952" cy="4684306"/>
          </a:xfrm>
          <a:prstGeom prst="rtTriangl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grpSp>
        <p:nvGrpSpPr>
          <p:cNvPr id="3" name="Group 3"/>
          <p:cNvGrpSpPr/>
          <p:nvPr/>
        </p:nvGrpSpPr>
        <p:grpSpPr>
          <a:xfrm>
            <a:off x="865802" y="2810519"/>
            <a:ext cx="3847271" cy="4047481"/>
            <a:chOff x="865802" y="2810519"/>
            <a:chExt cx="3847271" cy="4047481"/>
          </a:xfrm>
        </p:grpSpPr>
        <p:sp>
          <p:nvSpPr>
            <p:cNvPr id="4" name="Freeform 4"/>
            <p:cNvSpPr/>
            <p:nvPr/>
          </p:nvSpPr>
          <p:spPr>
            <a:xfrm>
              <a:off x="2165532" y="2928505"/>
              <a:ext cx="1195366" cy="834187"/>
            </a:xfrm>
            <a:custGeom>
              <a:avLst/>
              <a:gdLst/>
              <a:ahLst/>
              <a:cxnLst/>
              <a:rect l="l" t="t" r="r" b="b"/>
              <a:pathLst>
                <a:path w="193" h="134">
                  <a:moveTo>
                    <a:pt x="177" y="133"/>
                  </a:moveTo>
                  <a:cubicBezTo>
                    <a:pt x="193" y="58"/>
                    <a:pt x="159" y="0"/>
                    <a:pt x="97" y="0"/>
                  </a:cubicBezTo>
                  <a:cubicBezTo>
                    <a:pt x="36" y="0"/>
                    <a:pt x="0" y="61"/>
                    <a:pt x="17" y="134"/>
                  </a:cubicBezTo>
                  <a:cubicBezTo>
                    <a:pt x="177" y="133"/>
                    <a:pt x="177" y="133"/>
                    <a:pt x="177" y="133"/>
                  </a:cubicBezTo>
                </a:path>
              </a:pathLst>
            </a:custGeom>
            <a:solidFill>
              <a:srgbClr val="361A00">
                <a:alpha val="100000"/>
              </a:srgbClr>
            </a:solidFill>
          </p:spPr>
        </p:sp>
        <p:sp>
          <p:nvSpPr>
            <p:cNvPr id="5" name="Freeform 5"/>
            <p:cNvSpPr/>
            <p:nvPr/>
          </p:nvSpPr>
          <p:spPr>
            <a:xfrm>
              <a:off x="2277789" y="3041376"/>
              <a:ext cx="978744" cy="1605412"/>
            </a:xfrm>
            <a:custGeom>
              <a:avLst/>
              <a:gdLst/>
              <a:ahLst/>
              <a:cxnLst/>
              <a:rect l="l" t="t" r="r" b="b"/>
              <a:pathLst>
                <a:path w="158" h="258">
                  <a:moveTo>
                    <a:pt x="16" y="157"/>
                  </a:moveTo>
                  <a:cubicBezTo>
                    <a:pt x="15" y="193"/>
                    <a:pt x="35" y="210"/>
                    <a:pt x="35" y="210"/>
                  </a:cubicBezTo>
                  <a:cubicBezTo>
                    <a:pt x="35" y="235"/>
                    <a:pt x="35" y="235"/>
                    <a:pt x="35" y="235"/>
                  </a:cubicBezTo>
                  <a:cubicBezTo>
                    <a:pt x="35" y="235"/>
                    <a:pt x="32" y="237"/>
                    <a:pt x="33" y="237"/>
                  </a:cubicBezTo>
                  <a:cubicBezTo>
                    <a:pt x="30" y="236"/>
                    <a:pt x="62" y="257"/>
                    <a:pt x="81" y="258"/>
                  </a:cubicBezTo>
                  <a:cubicBezTo>
                    <a:pt x="81" y="258"/>
                    <a:pt x="131" y="239"/>
                    <a:pt x="129" y="237"/>
                  </a:cubicBezTo>
                  <a:cubicBezTo>
                    <a:pt x="126" y="235"/>
                    <a:pt x="126" y="235"/>
                    <a:pt x="126" y="235"/>
                  </a:cubicBezTo>
                  <a:cubicBezTo>
                    <a:pt x="126" y="210"/>
                    <a:pt x="126" y="210"/>
                    <a:pt x="126" y="210"/>
                  </a:cubicBezTo>
                  <a:cubicBezTo>
                    <a:pt x="126" y="210"/>
                    <a:pt x="144" y="200"/>
                    <a:pt x="144" y="156"/>
                  </a:cubicBezTo>
                  <a:cubicBezTo>
                    <a:pt x="145" y="144"/>
                    <a:pt x="156" y="152"/>
                    <a:pt x="158" y="118"/>
                  </a:cubicBezTo>
                  <a:cubicBezTo>
                    <a:pt x="158" y="115"/>
                    <a:pt x="158" y="112"/>
                    <a:pt x="157" y="106"/>
                  </a:cubicBezTo>
                  <a:cubicBezTo>
                    <a:pt x="155" y="103"/>
                    <a:pt x="149" y="100"/>
                    <a:pt x="150" y="96"/>
                  </a:cubicBezTo>
                  <a:cubicBezTo>
                    <a:pt x="154" y="40"/>
                    <a:pt x="123" y="4"/>
                    <a:pt x="79" y="1"/>
                  </a:cubicBezTo>
                  <a:cubicBezTo>
                    <a:pt x="79" y="0"/>
                    <a:pt x="79" y="0"/>
                    <a:pt x="79" y="0"/>
                  </a:cubicBezTo>
                  <a:cubicBezTo>
                    <a:pt x="78" y="0"/>
                    <a:pt x="78" y="1"/>
                    <a:pt x="78" y="1"/>
                  </a:cubicBezTo>
                  <a:cubicBezTo>
                    <a:pt x="77" y="1"/>
                    <a:pt x="77" y="0"/>
                    <a:pt x="76" y="0"/>
                  </a:cubicBezTo>
                  <a:cubicBezTo>
                    <a:pt x="76" y="1"/>
                    <a:pt x="76" y="1"/>
                    <a:pt x="76" y="1"/>
                  </a:cubicBezTo>
                  <a:cubicBezTo>
                    <a:pt x="32" y="4"/>
                    <a:pt x="4" y="40"/>
                    <a:pt x="9" y="96"/>
                  </a:cubicBezTo>
                  <a:cubicBezTo>
                    <a:pt x="9" y="100"/>
                    <a:pt x="3" y="103"/>
                    <a:pt x="2" y="106"/>
                  </a:cubicBezTo>
                  <a:cubicBezTo>
                    <a:pt x="0" y="112"/>
                    <a:pt x="0" y="116"/>
                    <a:pt x="0" y="119"/>
                  </a:cubicBezTo>
                  <a:cubicBezTo>
                    <a:pt x="2" y="152"/>
                    <a:pt x="16" y="148"/>
                    <a:pt x="16" y="157"/>
                  </a:cubicBezTo>
                </a:path>
              </a:pathLst>
            </a:custGeom>
            <a:solidFill>
              <a:srgbClr val="EAC487">
                <a:alpha val="100000"/>
              </a:srgbClr>
            </a:solidFill>
          </p:spPr>
        </p:sp>
        <p:sp>
          <p:nvSpPr>
            <p:cNvPr id="6" name="Freeform 6"/>
            <p:cNvSpPr/>
            <p:nvPr/>
          </p:nvSpPr>
          <p:spPr>
            <a:xfrm>
              <a:off x="2444772" y="4347680"/>
              <a:ext cx="686349" cy="322564"/>
            </a:xfrm>
            <a:custGeom>
              <a:avLst/>
              <a:gdLst/>
              <a:ahLst/>
              <a:cxnLst/>
              <a:rect l="l" t="t" r="r" b="b"/>
              <a:pathLst>
                <a:path w="111" h="52">
                  <a:moveTo>
                    <a:pt x="99" y="25"/>
                  </a:moveTo>
                  <a:cubicBezTo>
                    <a:pt x="99" y="0"/>
                    <a:pt x="99" y="0"/>
                    <a:pt x="99" y="0"/>
                  </a:cubicBezTo>
                  <a:cubicBezTo>
                    <a:pt x="99" y="0"/>
                    <a:pt x="86" y="15"/>
                    <a:pt x="53" y="13"/>
                  </a:cubicBezTo>
                  <a:cubicBezTo>
                    <a:pt x="19" y="13"/>
                    <a:pt x="8" y="0"/>
                    <a:pt x="8" y="0"/>
                  </a:cubicBezTo>
                  <a:cubicBezTo>
                    <a:pt x="8" y="25"/>
                    <a:pt x="8" y="25"/>
                    <a:pt x="8" y="25"/>
                  </a:cubicBezTo>
                  <a:cubicBezTo>
                    <a:pt x="8" y="25"/>
                    <a:pt x="2" y="31"/>
                    <a:pt x="3" y="32"/>
                  </a:cubicBezTo>
                  <a:cubicBezTo>
                    <a:pt x="0" y="31"/>
                    <a:pt x="36" y="52"/>
                    <a:pt x="55" y="52"/>
                  </a:cubicBezTo>
                  <a:cubicBezTo>
                    <a:pt x="55" y="52"/>
                    <a:pt x="111" y="52"/>
                    <a:pt x="110" y="51"/>
                  </a:cubicBezTo>
                  <a:cubicBezTo>
                    <a:pt x="99" y="25"/>
                    <a:pt x="99" y="25"/>
                    <a:pt x="99" y="25"/>
                  </a:cubicBezTo>
                </a:path>
              </a:pathLst>
            </a:custGeom>
            <a:solidFill>
              <a:srgbClr val="E0B57A">
                <a:alpha val="100000"/>
              </a:srgbClr>
            </a:solidFill>
          </p:spPr>
        </p:sp>
        <p:sp>
          <p:nvSpPr>
            <p:cNvPr id="7" name="Freeform 7"/>
            <p:cNvSpPr/>
            <p:nvPr/>
          </p:nvSpPr>
          <p:spPr>
            <a:xfrm>
              <a:off x="2724188" y="2834152"/>
              <a:ext cx="600226" cy="535079"/>
            </a:xfrm>
            <a:custGeom>
              <a:avLst/>
              <a:gdLst/>
              <a:ahLst/>
              <a:cxnLst/>
              <a:rect l="l" t="t" r="r" b="b"/>
              <a:pathLst>
                <a:path w="97" h="86">
                  <a:moveTo>
                    <a:pt x="56" y="0"/>
                  </a:moveTo>
                  <a:cubicBezTo>
                    <a:pt x="49" y="0"/>
                    <a:pt x="25" y="8"/>
                    <a:pt x="14" y="11"/>
                  </a:cubicBezTo>
                  <a:cubicBezTo>
                    <a:pt x="9" y="13"/>
                    <a:pt x="5" y="14"/>
                    <a:pt x="0" y="16"/>
                  </a:cubicBezTo>
                  <a:cubicBezTo>
                    <a:pt x="2" y="16"/>
                    <a:pt x="5" y="15"/>
                    <a:pt x="7" y="15"/>
                  </a:cubicBezTo>
                  <a:cubicBezTo>
                    <a:pt x="50" y="15"/>
                    <a:pt x="80" y="43"/>
                    <a:pt x="88" y="86"/>
                  </a:cubicBezTo>
                  <a:cubicBezTo>
                    <a:pt x="90" y="74"/>
                    <a:pt x="97" y="32"/>
                    <a:pt x="94" y="22"/>
                  </a:cubicBezTo>
                  <a:cubicBezTo>
                    <a:pt x="94" y="21"/>
                    <a:pt x="94" y="21"/>
                    <a:pt x="93" y="21"/>
                  </a:cubicBezTo>
                  <a:cubicBezTo>
                    <a:pt x="92" y="21"/>
                    <a:pt x="91" y="22"/>
                    <a:pt x="89" y="23"/>
                  </a:cubicBezTo>
                  <a:cubicBezTo>
                    <a:pt x="88" y="24"/>
                    <a:pt x="86" y="25"/>
                    <a:pt x="85" y="25"/>
                  </a:cubicBezTo>
                  <a:cubicBezTo>
                    <a:pt x="85" y="25"/>
                    <a:pt x="84" y="25"/>
                    <a:pt x="84" y="24"/>
                  </a:cubicBezTo>
                  <a:cubicBezTo>
                    <a:pt x="81" y="20"/>
                    <a:pt x="80" y="9"/>
                    <a:pt x="78" y="7"/>
                  </a:cubicBezTo>
                  <a:cubicBezTo>
                    <a:pt x="78" y="6"/>
                    <a:pt x="77" y="6"/>
                    <a:pt x="77" y="6"/>
                  </a:cubicBezTo>
                  <a:cubicBezTo>
                    <a:pt x="75" y="6"/>
                    <a:pt x="73" y="8"/>
                    <a:pt x="70" y="10"/>
                  </a:cubicBezTo>
                  <a:cubicBezTo>
                    <a:pt x="68" y="11"/>
                    <a:pt x="65" y="13"/>
                    <a:pt x="63" y="13"/>
                  </a:cubicBezTo>
                  <a:cubicBezTo>
                    <a:pt x="63" y="13"/>
                    <a:pt x="63" y="13"/>
                    <a:pt x="62" y="13"/>
                  </a:cubicBezTo>
                  <a:cubicBezTo>
                    <a:pt x="57" y="11"/>
                    <a:pt x="61" y="1"/>
                    <a:pt x="56" y="0"/>
                  </a:cubicBezTo>
                  <a:cubicBezTo>
                    <a:pt x="56" y="0"/>
                    <a:pt x="56" y="0"/>
                    <a:pt x="56" y="0"/>
                  </a:cubicBezTo>
                </a:path>
              </a:pathLst>
            </a:custGeom>
            <a:solidFill>
              <a:srgbClr val="B2B2B2">
                <a:alpha val="100000"/>
              </a:srgbClr>
            </a:solidFill>
          </p:spPr>
        </p:sp>
        <p:sp>
          <p:nvSpPr>
            <p:cNvPr id="8" name="Freeform 8"/>
            <p:cNvSpPr/>
            <p:nvPr/>
          </p:nvSpPr>
          <p:spPr>
            <a:xfrm>
              <a:off x="2251654" y="2928505"/>
              <a:ext cx="1017859" cy="584989"/>
            </a:xfrm>
            <a:custGeom>
              <a:avLst/>
              <a:gdLst/>
              <a:ahLst/>
              <a:cxnLst/>
              <a:rect l="l" t="t" r="r" b="b"/>
              <a:pathLst>
                <a:path w="164" h="94">
                  <a:moveTo>
                    <a:pt x="83" y="0"/>
                  </a:moveTo>
                  <a:cubicBezTo>
                    <a:pt x="81" y="0"/>
                    <a:pt x="78" y="1"/>
                    <a:pt x="76" y="1"/>
                  </a:cubicBezTo>
                  <a:cubicBezTo>
                    <a:pt x="41" y="13"/>
                    <a:pt x="17" y="32"/>
                    <a:pt x="3" y="73"/>
                  </a:cubicBezTo>
                  <a:cubicBezTo>
                    <a:pt x="0" y="82"/>
                    <a:pt x="1" y="94"/>
                    <a:pt x="11" y="94"/>
                  </a:cubicBezTo>
                  <a:cubicBezTo>
                    <a:pt x="11" y="94"/>
                    <a:pt x="12" y="94"/>
                    <a:pt x="12" y="94"/>
                  </a:cubicBezTo>
                  <a:cubicBezTo>
                    <a:pt x="12" y="94"/>
                    <a:pt x="12" y="94"/>
                    <a:pt x="12" y="94"/>
                  </a:cubicBezTo>
                  <a:cubicBezTo>
                    <a:pt x="15" y="50"/>
                    <a:pt x="42" y="22"/>
                    <a:pt x="80" y="19"/>
                  </a:cubicBezTo>
                  <a:cubicBezTo>
                    <a:pt x="80" y="18"/>
                    <a:pt x="80" y="18"/>
                    <a:pt x="80" y="18"/>
                  </a:cubicBezTo>
                  <a:cubicBezTo>
                    <a:pt x="81" y="18"/>
                    <a:pt x="81" y="19"/>
                    <a:pt x="82" y="19"/>
                  </a:cubicBezTo>
                  <a:cubicBezTo>
                    <a:pt x="82" y="19"/>
                    <a:pt x="82" y="18"/>
                    <a:pt x="83" y="18"/>
                  </a:cubicBezTo>
                  <a:cubicBezTo>
                    <a:pt x="83" y="19"/>
                    <a:pt x="83" y="19"/>
                    <a:pt x="83" y="19"/>
                  </a:cubicBezTo>
                  <a:cubicBezTo>
                    <a:pt x="111" y="21"/>
                    <a:pt x="134" y="36"/>
                    <a:pt x="145" y="61"/>
                  </a:cubicBezTo>
                  <a:cubicBezTo>
                    <a:pt x="151" y="64"/>
                    <a:pt x="157" y="68"/>
                    <a:pt x="164" y="73"/>
                  </a:cubicBezTo>
                  <a:cubicBezTo>
                    <a:pt x="164" y="73"/>
                    <a:pt x="164" y="72"/>
                    <a:pt x="164" y="71"/>
                  </a:cubicBezTo>
                  <a:cubicBezTo>
                    <a:pt x="156" y="28"/>
                    <a:pt x="126" y="0"/>
                    <a:pt x="83" y="0"/>
                  </a:cubicBezTo>
                </a:path>
              </a:pathLst>
            </a:custGeom>
            <a:solidFill>
              <a:srgbClr val="261200">
                <a:alpha val="100000"/>
              </a:srgbClr>
            </a:solidFill>
          </p:spPr>
        </p:sp>
        <p:sp>
          <p:nvSpPr>
            <p:cNvPr id="9" name="Freeform 9"/>
            <p:cNvSpPr/>
            <p:nvPr/>
          </p:nvSpPr>
          <p:spPr>
            <a:xfrm>
              <a:off x="2327428" y="3041376"/>
              <a:ext cx="824741" cy="472118"/>
            </a:xfrm>
            <a:custGeom>
              <a:avLst/>
              <a:gdLst/>
              <a:ahLst/>
              <a:cxnLst/>
              <a:rect l="l" t="t" r="r" b="b"/>
              <a:pathLst>
                <a:path w="133" h="76">
                  <a:moveTo>
                    <a:pt x="71" y="0"/>
                  </a:moveTo>
                  <a:cubicBezTo>
                    <a:pt x="70" y="0"/>
                    <a:pt x="70" y="1"/>
                    <a:pt x="70" y="1"/>
                  </a:cubicBezTo>
                  <a:cubicBezTo>
                    <a:pt x="69" y="1"/>
                    <a:pt x="69" y="0"/>
                    <a:pt x="68" y="0"/>
                  </a:cubicBezTo>
                  <a:cubicBezTo>
                    <a:pt x="68" y="1"/>
                    <a:pt x="68" y="1"/>
                    <a:pt x="68" y="1"/>
                  </a:cubicBezTo>
                  <a:cubicBezTo>
                    <a:pt x="30" y="4"/>
                    <a:pt x="3" y="32"/>
                    <a:pt x="0" y="76"/>
                  </a:cubicBezTo>
                  <a:cubicBezTo>
                    <a:pt x="48" y="71"/>
                    <a:pt x="74" y="36"/>
                    <a:pt x="108" y="36"/>
                  </a:cubicBezTo>
                  <a:cubicBezTo>
                    <a:pt x="116" y="36"/>
                    <a:pt x="124" y="38"/>
                    <a:pt x="133" y="43"/>
                  </a:cubicBezTo>
                  <a:cubicBezTo>
                    <a:pt x="122" y="18"/>
                    <a:pt x="99" y="3"/>
                    <a:pt x="71" y="1"/>
                  </a:cubicBezTo>
                  <a:cubicBezTo>
                    <a:pt x="71" y="0"/>
                    <a:pt x="71" y="0"/>
                    <a:pt x="71" y="0"/>
                  </a:cubicBezTo>
                </a:path>
              </a:pathLst>
            </a:custGeom>
            <a:solidFill>
              <a:srgbClr val="A3895E">
                <a:alpha val="100000"/>
              </a:srgbClr>
            </a:solidFill>
          </p:spPr>
        </p:sp>
        <p:sp>
          <p:nvSpPr>
            <p:cNvPr id="10" name="Freeform 10"/>
            <p:cNvSpPr/>
            <p:nvPr/>
          </p:nvSpPr>
          <p:spPr>
            <a:xfrm>
              <a:off x="2129048" y="2810519"/>
              <a:ext cx="1195366" cy="653240"/>
            </a:xfrm>
            <a:custGeom>
              <a:avLst/>
              <a:gdLst/>
              <a:ahLst/>
              <a:cxnLst/>
              <a:rect l="l" t="t" r="r" b="b"/>
              <a:pathLst>
                <a:path w="193" h="105">
                  <a:moveTo>
                    <a:pt x="181" y="96"/>
                  </a:moveTo>
                  <a:cubicBezTo>
                    <a:pt x="188" y="87"/>
                    <a:pt x="193" y="34"/>
                    <a:pt x="190" y="23"/>
                  </a:cubicBezTo>
                  <a:cubicBezTo>
                    <a:pt x="189" y="18"/>
                    <a:pt x="182" y="28"/>
                    <a:pt x="180" y="25"/>
                  </a:cubicBezTo>
                  <a:cubicBezTo>
                    <a:pt x="177" y="21"/>
                    <a:pt x="176" y="10"/>
                    <a:pt x="174" y="7"/>
                  </a:cubicBezTo>
                  <a:cubicBezTo>
                    <a:pt x="171" y="4"/>
                    <a:pt x="163" y="15"/>
                    <a:pt x="158" y="14"/>
                  </a:cubicBezTo>
                  <a:cubicBezTo>
                    <a:pt x="153" y="12"/>
                    <a:pt x="157" y="1"/>
                    <a:pt x="152" y="1"/>
                  </a:cubicBezTo>
                  <a:cubicBezTo>
                    <a:pt x="147" y="0"/>
                    <a:pt x="121" y="9"/>
                    <a:pt x="110" y="12"/>
                  </a:cubicBezTo>
                  <a:cubicBezTo>
                    <a:pt x="67" y="24"/>
                    <a:pt x="0" y="50"/>
                    <a:pt x="22" y="93"/>
                  </a:cubicBezTo>
                  <a:cubicBezTo>
                    <a:pt x="23" y="95"/>
                    <a:pt x="19" y="105"/>
                    <a:pt x="28" y="105"/>
                  </a:cubicBezTo>
                  <a:cubicBezTo>
                    <a:pt x="94" y="103"/>
                    <a:pt x="121" y="41"/>
                    <a:pt x="182" y="91"/>
                  </a:cubicBezTo>
                  <a:lnTo>
                    <a:pt x="181" y="96"/>
                  </a:lnTo>
                  <a:close/>
                </a:path>
              </a:pathLst>
            </a:custGeom>
            <a:solidFill>
              <a:srgbClr val="361A00">
                <a:alpha val="100000"/>
              </a:srgbClr>
            </a:solidFill>
          </p:spPr>
        </p:sp>
        <p:sp>
          <p:nvSpPr>
            <p:cNvPr id="11" name="Freeform 11"/>
            <p:cNvSpPr/>
            <p:nvPr/>
          </p:nvSpPr>
          <p:spPr>
            <a:xfrm>
              <a:off x="1805431" y="4515576"/>
              <a:ext cx="1928722" cy="1159396"/>
            </a:xfrm>
            <a:custGeom>
              <a:avLst/>
              <a:gdLst/>
              <a:ahLst/>
              <a:cxnLst/>
              <a:rect l="l" t="t" r="r" b="b"/>
              <a:pathLst>
                <a:path w="311" h="186">
                  <a:moveTo>
                    <a:pt x="280" y="23"/>
                  </a:moveTo>
                  <a:cubicBezTo>
                    <a:pt x="264" y="10"/>
                    <a:pt x="246" y="4"/>
                    <a:pt x="235" y="2"/>
                  </a:cubicBezTo>
                  <a:cubicBezTo>
                    <a:pt x="154" y="9"/>
                    <a:pt x="154" y="9"/>
                    <a:pt x="154" y="9"/>
                  </a:cubicBezTo>
                  <a:cubicBezTo>
                    <a:pt x="80" y="0"/>
                    <a:pt x="80" y="0"/>
                    <a:pt x="80" y="0"/>
                  </a:cubicBezTo>
                  <a:cubicBezTo>
                    <a:pt x="71" y="3"/>
                    <a:pt x="45" y="11"/>
                    <a:pt x="31" y="23"/>
                  </a:cubicBezTo>
                  <a:cubicBezTo>
                    <a:pt x="17" y="33"/>
                    <a:pt x="7" y="47"/>
                    <a:pt x="0" y="63"/>
                  </a:cubicBezTo>
                  <a:cubicBezTo>
                    <a:pt x="0" y="186"/>
                    <a:pt x="0" y="186"/>
                    <a:pt x="0" y="186"/>
                  </a:cubicBezTo>
                  <a:cubicBezTo>
                    <a:pt x="311" y="186"/>
                    <a:pt x="311" y="186"/>
                    <a:pt x="311" y="186"/>
                  </a:cubicBezTo>
                  <a:cubicBezTo>
                    <a:pt x="311" y="63"/>
                    <a:pt x="311" y="63"/>
                    <a:pt x="311" y="63"/>
                  </a:cubicBezTo>
                  <a:cubicBezTo>
                    <a:pt x="304" y="47"/>
                    <a:pt x="294" y="33"/>
                    <a:pt x="280" y="23"/>
                  </a:cubicBezTo>
                </a:path>
              </a:pathLst>
            </a:custGeom>
            <a:solidFill>
              <a:srgbClr val="FFFFFF">
                <a:alpha val="100000"/>
              </a:srgbClr>
            </a:solidFill>
          </p:spPr>
        </p:sp>
        <p:sp>
          <p:nvSpPr>
            <p:cNvPr id="12" name="Freeform 12"/>
            <p:cNvSpPr/>
            <p:nvPr/>
          </p:nvSpPr>
          <p:spPr>
            <a:xfrm>
              <a:off x="2499673" y="4352794"/>
              <a:ext cx="7893" cy="0"/>
            </a:xfrm>
            <a:custGeom>
              <a:avLst/>
              <a:gdLst/>
              <a:ahLst/>
              <a:cxnLst/>
              <a:rect l="l" t="t" r="r" b="b"/>
              <a:pathLst>
                <a:path w="1" h="1">
                  <a:moveTo>
                    <a:pt x="0" y="0"/>
                  </a:moveTo>
                  <a:cubicBezTo>
                    <a:pt x="0" y="0"/>
                    <a:pt x="0" y="0"/>
                    <a:pt x="1" y="0"/>
                  </a:cubicBezTo>
                  <a:cubicBezTo>
                    <a:pt x="1" y="0"/>
                    <a:pt x="1" y="0"/>
                    <a:pt x="0" y="0"/>
                  </a:cubicBezTo>
                </a:path>
              </a:pathLst>
            </a:custGeom>
            <a:solidFill>
              <a:srgbClr val="9C7E55">
                <a:alpha val="100000"/>
              </a:srgbClr>
            </a:solidFill>
          </p:spPr>
        </p:sp>
        <p:sp>
          <p:nvSpPr>
            <p:cNvPr id="13" name="Freeform 13"/>
            <p:cNvSpPr/>
            <p:nvPr/>
          </p:nvSpPr>
          <p:spPr>
            <a:xfrm>
              <a:off x="2531070" y="4360731"/>
              <a:ext cx="514104" cy="68252"/>
            </a:xfrm>
            <a:custGeom>
              <a:avLst/>
              <a:gdLst/>
              <a:ahLst/>
              <a:cxnLst/>
              <a:rect l="l" t="t" r="r" b="b"/>
              <a:pathLst>
                <a:path w="83" h="11">
                  <a:moveTo>
                    <a:pt x="69" y="7"/>
                  </a:moveTo>
                  <a:cubicBezTo>
                    <a:pt x="63" y="9"/>
                    <a:pt x="53" y="11"/>
                    <a:pt x="39" y="11"/>
                  </a:cubicBezTo>
                  <a:cubicBezTo>
                    <a:pt x="38" y="11"/>
                    <a:pt x="38" y="11"/>
                    <a:pt x="38" y="11"/>
                  </a:cubicBezTo>
                  <a:cubicBezTo>
                    <a:pt x="37" y="11"/>
                    <a:pt x="36" y="11"/>
                    <a:pt x="35" y="11"/>
                  </a:cubicBezTo>
                  <a:cubicBezTo>
                    <a:pt x="36" y="11"/>
                    <a:pt x="38" y="11"/>
                    <a:pt x="39" y="11"/>
                  </a:cubicBezTo>
                  <a:cubicBezTo>
                    <a:pt x="41" y="11"/>
                    <a:pt x="42" y="11"/>
                    <a:pt x="44" y="11"/>
                  </a:cubicBezTo>
                  <a:cubicBezTo>
                    <a:pt x="55" y="11"/>
                    <a:pt x="63" y="9"/>
                    <a:pt x="69" y="7"/>
                  </a:cubicBezTo>
                  <a:moveTo>
                    <a:pt x="0" y="2"/>
                  </a:moveTo>
                  <a:cubicBezTo>
                    <a:pt x="4" y="4"/>
                    <a:pt x="9" y="6"/>
                    <a:pt x="15" y="8"/>
                  </a:cubicBezTo>
                  <a:cubicBezTo>
                    <a:pt x="9" y="6"/>
                    <a:pt x="4" y="4"/>
                    <a:pt x="0" y="2"/>
                  </a:cubicBezTo>
                  <a:moveTo>
                    <a:pt x="83" y="0"/>
                  </a:moveTo>
                  <a:cubicBezTo>
                    <a:pt x="82" y="0"/>
                    <a:pt x="81" y="1"/>
                    <a:pt x="80" y="2"/>
                  </a:cubicBezTo>
                  <a:cubicBezTo>
                    <a:pt x="80" y="2"/>
                    <a:pt x="80" y="1"/>
                    <a:pt x="81" y="1"/>
                  </a:cubicBezTo>
                  <a:cubicBezTo>
                    <a:pt x="82" y="0"/>
                    <a:pt x="83" y="0"/>
                    <a:pt x="83" y="0"/>
                  </a:cubicBezTo>
                </a:path>
              </a:pathLst>
            </a:custGeom>
            <a:solidFill>
              <a:srgbClr val="A3895E">
                <a:alpha val="100000"/>
              </a:srgbClr>
            </a:solidFill>
          </p:spPr>
        </p:sp>
        <p:sp>
          <p:nvSpPr>
            <p:cNvPr id="14" name="Freeform 14"/>
            <p:cNvSpPr/>
            <p:nvPr/>
          </p:nvSpPr>
          <p:spPr>
            <a:xfrm>
              <a:off x="2507566" y="4352794"/>
              <a:ext cx="524628" cy="131212"/>
            </a:xfrm>
            <a:custGeom>
              <a:avLst/>
              <a:gdLst/>
              <a:ahLst/>
              <a:cxnLst/>
              <a:rect l="l" t="t" r="r" b="b"/>
              <a:pathLst>
                <a:path w="85" h="21">
                  <a:moveTo>
                    <a:pt x="0" y="0"/>
                  </a:moveTo>
                  <a:cubicBezTo>
                    <a:pt x="5" y="5"/>
                    <a:pt x="10" y="20"/>
                    <a:pt x="36" y="21"/>
                  </a:cubicBezTo>
                  <a:cubicBezTo>
                    <a:pt x="36" y="21"/>
                    <a:pt x="37" y="21"/>
                    <a:pt x="37" y="21"/>
                  </a:cubicBezTo>
                  <a:cubicBezTo>
                    <a:pt x="60" y="21"/>
                    <a:pt x="79" y="7"/>
                    <a:pt x="85" y="2"/>
                  </a:cubicBezTo>
                  <a:cubicBezTo>
                    <a:pt x="84" y="2"/>
                    <a:pt x="84" y="3"/>
                    <a:pt x="84" y="3"/>
                  </a:cubicBezTo>
                  <a:cubicBezTo>
                    <a:pt x="81" y="5"/>
                    <a:pt x="78" y="6"/>
                    <a:pt x="73" y="8"/>
                  </a:cubicBezTo>
                  <a:cubicBezTo>
                    <a:pt x="67" y="10"/>
                    <a:pt x="59" y="12"/>
                    <a:pt x="48" y="12"/>
                  </a:cubicBezTo>
                  <a:cubicBezTo>
                    <a:pt x="46" y="12"/>
                    <a:pt x="45" y="12"/>
                    <a:pt x="43" y="12"/>
                  </a:cubicBezTo>
                  <a:cubicBezTo>
                    <a:pt x="42" y="12"/>
                    <a:pt x="40" y="12"/>
                    <a:pt x="39" y="12"/>
                  </a:cubicBezTo>
                  <a:cubicBezTo>
                    <a:pt x="31" y="11"/>
                    <a:pt x="25" y="10"/>
                    <a:pt x="19" y="9"/>
                  </a:cubicBezTo>
                  <a:cubicBezTo>
                    <a:pt x="13" y="7"/>
                    <a:pt x="8" y="5"/>
                    <a:pt x="4" y="3"/>
                  </a:cubicBezTo>
                  <a:cubicBezTo>
                    <a:pt x="2" y="2"/>
                    <a:pt x="1" y="1"/>
                    <a:pt x="0" y="0"/>
                  </a:cubicBezTo>
                </a:path>
              </a:pathLst>
            </a:custGeom>
            <a:solidFill>
              <a:srgbClr val="9C7E55">
                <a:alpha val="100000"/>
              </a:srgbClr>
            </a:solidFill>
          </p:spPr>
        </p:sp>
        <p:sp>
          <p:nvSpPr>
            <p:cNvPr id="15" name="Freeform 15"/>
            <p:cNvSpPr/>
            <p:nvPr/>
          </p:nvSpPr>
          <p:spPr>
            <a:xfrm>
              <a:off x="3058153" y="4392123"/>
              <a:ext cx="80860" cy="81302"/>
            </a:xfrm>
            <a:custGeom>
              <a:avLst/>
              <a:gdLst/>
              <a:ahLst/>
              <a:cxnLst/>
              <a:rect l="l" t="t" r="r" b="b"/>
              <a:pathLst>
                <a:path w="31" h="31">
                  <a:moveTo>
                    <a:pt x="0" y="31"/>
                  </a:moveTo>
                  <a:lnTo>
                    <a:pt x="17" y="21"/>
                  </a:lnTo>
                  <a:lnTo>
                    <a:pt x="31" y="9"/>
                  </a:lnTo>
                  <a:lnTo>
                    <a:pt x="0" y="0"/>
                  </a:lnTo>
                  <a:lnTo>
                    <a:pt x="0" y="31"/>
                  </a:lnTo>
                  <a:close/>
                </a:path>
              </a:pathLst>
            </a:custGeom>
            <a:solidFill>
              <a:srgbClr val="706F6F">
                <a:alpha val="100000"/>
              </a:srgbClr>
            </a:solidFill>
          </p:spPr>
        </p:sp>
        <p:sp>
          <p:nvSpPr>
            <p:cNvPr id="16" name="Freeform 16"/>
            <p:cNvSpPr/>
            <p:nvPr/>
          </p:nvSpPr>
          <p:spPr>
            <a:xfrm>
              <a:off x="2413550" y="4392123"/>
              <a:ext cx="80860" cy="81302"/>
            </a:xfrm>
            <a:custGeom>
              <a:avLst/>
              <a:gdLst/>
              <a:ahLst/>
              <a:cxnLst/>
              <a:rect l="l" t="t" r="r" b="b"/>
              <a:pathLst>
                <a:path w="31" h="31">
                  <a:moveTo>
                    <a:pt x="31" y="0"/>
                  </a:moveTo>
                  <a:lnTo>
                    <a:pt x="0" y="7"/>
                  </a:lnTo>
                  <a:lnTo>
                    <a:pt x="31" y="31"/>
                  </a:lnTo>
                  <a:lnTo>
                    <a:pt x="31" y="0"/>
                  </a:lnTo>
                  <a:close/>
                </a:path>
              </a:pathLst>
            </a:custGeom>
            <a:solidFill>
              <a:srgbClr val="706F6F">
                <a:alpha val="100000"/>
              </a:srgbClr>
            </a:solidFill>
          </p:spPr>
        </p:sp>
        <p:sp>
          <p:nvSpPr>
            <p:cNvPr id="17" name="Freeform 17"/>
            <p:cNvSpPr/>
            <p:nvPr/>
          </p:nvSpPr>
          <p:spPr>
            <a:xfrm>
              <a:off x="1447786" y="4510285"/>
              <a:ext cx="2693475" cy="2339779"/>
            </a:xfrm>
            <a:custGeom>
              <a:avLst/>
              <a:gdLst/>
              <a:ahLst/>
              <a:cxnLst/>
              <a:rect l="l" t="t" r="r" b="b"/>
              <a:pathLst>
                <a:path w="435" h="376">
                  <a:moveTo>
                    <a:pt x="403" y="38"/>
                  </a:moveTo>
                  <a:cubicBezTo>
                    <a:pt x="390" y="26"/>
                    <a:pt x="339" y="11"/>
                    <a:pt x="317" y="8"/>
                  </a:cubicBezTo>
                  <a:cubicBezTo>
                    <a:pt x="291" y="0"/>
                    <a:pt x="291" y="0"/>
                    <a:pt x="291" y="0"/>
                  </a:cubicBezTo>
                  <a:cubicBezTo>
                    <a:pt x="241" y="119"/>
                    <a:pt x="241" y="119"/>
                    <a:pt x="241" y="119"/>
                  </a:cubicBezTo>
                  <a:cubicBezTo>
                    <a:pt x="192" y="119"/>
                    <a:pt x="192" y="119"/>
                    <a:pt x="192" y="119"/>
                  </a:cubicBezTo>
                  <a:cubicBezTo>
                    <a:pt x="138" y="1"/>
                    <a:pt x="138" y="1"/>
                    <a:pt x="138" y="1"/>
                  </a:cubicBezTo>
                  <a:cubicBezTo>
                    <a:pt x="111" y="8"/>
                    <a:pt x="111" y="8"/>
                    <a:pt x="111" y="8"/>
                  </a:cubicBezTo>
                  <a:cubicBezTo>
                    <a:pt x="93" y="11"/>
                    <a:pt x="44" y="27"/>
                    <a:pt x="31" y="38"/>
                  </a:cubicBezTo>
                  <a:cubicBezTo>
                    <a:pt x="17" y="48"/>
                    <a:pt x="0" y="292"/>
                    <a:pt x="0" y="308"/>
                  </a:cubicBezTo>
                  <a:cubicBezTo>
                    <a:pt x="44" y="376"/>
                    <a:pt x="44" y="376"/>
                    <a:pt x="44" y="376"/>
                  </a:cubicBezTo>
                  <a:cubicBezTo>
                    <a:pt x="397" y="375"/>
                    <a:pt x="397" y="375"/>
                    <a:pt x="397" y="375"/>
                  </a:cubicBezTo>
                  <a:cubicBezTo>
                    <a:pt x="435" y="308"/>
                    <a:pt x="435" y="308"/>
                    <a:pt x="435" y="308"/>
                  </a:cubicBezTo>
                  <a:cubicBezTo>
                    <a:pt x="435" y="290"/>
                    <a:pt x="418" y="48"/>
                    <a:pt x="403" y="38"/>
                  </a:cubicBezTo>
                </a:path>
              </a:pathLst>
            </a:custGeom>
            <a:solidFill>
              <a:srgbClr val="3B3633">
                <a:alpha val="100000"/>
              </a:srgbClr>
            </a:solidFill>
          </p:spPr>
        </p:sp>
        <p:sp>
          <p:nvSpPr>
            <p:cNvPr id="18" name="Freeform 18"/>
            <p:cNvSpPr/>
            <p:nvPr/>
          </p:nvSpPr>
          <p:spPr>
            <a:xfrm>
              <a:off x="2846794" y="4583651"/>
              <a:ext cx="125237" cy="634723"/>
            </a:xfrm>
            <a:custGeom>
              <a:avLst/>
              <a:gdLst/>
              <a:ahLst/>
              <a:cxnLst/>
              <a:rect l="l" t="t" r="r" b="b"/>
              <a:pathLst>
                <a:path w="20" h="102">
                  <a:moveTo>
                    <a:pt x="8" y="0"/>
                  </a:moveTo>
                  <a:cubicBezTo>
                    <a:pt x="0" y="26"/>
                    <a:pt x="0" y="26"/>
                    <a:pt x="0" y="26"/>
                  </a:cubicBezTo>
                  <a:cubicBezTo>
                    <a:pt x="17" y="102"/>
                    <a:pt x="17" y="102"/>
                    <a:pt x="17" y="102"/>
                  </a:cubicBezTo>
                  <a:cubicBezTo>
                    <a:pt x="20" y="95"/>
                    <a:pt x="20" y="95"/>
                    <a:pt x="20" y="95"/>
                  </a:cubicBezTo>
                  <a:cubicBezTo>
                    <a:pt x="1" y="26"/>
                    <a:pt x="1" y="26"/>
                    <a:pt x="1" y="26"/>
                  </a:cubicBezTo>
                  <a:cubicBezTo>
                    <a:pt x="10" y="2"/>
                    <a:pt x="10" y="2"/>
                    <a:pt x="10" y="2"/>
                  </a:cubicBezTo>
                  <a:cubicBezTo>
                    <a:pt x="9" y="2"/>
                    <a:pt x="9" y="1"/>
                    <a:pt x="8" y="0"/>
                  </a:cubicBezTo>
                </a:path>
              </a:pathLst>
            </a:custGeom>
            <a:solidFill>
              <a:srgbClr val="B2B2B2">
                <a:alpha val="100000"/>
              </a:srgbClr>
            </a:solidFill>
          </p:spPr>
        </p:sp>
        <p:sp>
          <p:nvSpPr>
            <p:cNvPr id="19" name="Freeform 19"/>
            <p:cNvSpPr/>
            <p:nvPr/>
          </p:nvSpPr>
          <p:spPr>
            <a:xfrm>
              <a:off x="2797155" y="5176576"/>
              <a:ext cx="273978" cy="957463"/>
            </a:xfrm>
            <a:custGeom>
              <a:avLst/>
              <a:gdLst/>
              <a:ahLst/>
              <a:cxnLst/>
              <a:rect l="l" t="t" r="r" b="b"/>
              <a:pathLst>
                <a:path w="105" h="365">
                  <a:moveTo>
                    <a:pt x="67" y="0"/>
                  </a:moveTo>
                  <a:lnTo>
                    <a:pt x="60" y="16"/>
                  </a:lnTo>
                  <a:lnTo>
                    <a:pt x="88" y="142"/>
                  </a:lnTo>
                  <a:lnTo>
                    <a:pt x="0" y="360"/>
                  </a:lnTo>
                  <a:lnTo>
                    <a:pt x="3" y="365"/>
                  </a:lnTo>
                  <a:lnTo>
                    <a:pt x="105" y="147"/>
                  </a:lnTo>
                  <a:lnTo>
                    <a:pt x="67" y="0"/>
                  </a:lnTo>
                  <a:close/>
                </a:path>
              </a:pathLst>
            </a:custGeom>
            <a:solidFill>
              <a:srgbClr val="292624">
                <a:alpha val="100000"/>
              </a:srgbClr>
            </a:solidFill>
          </p:spPr>
        </p:sp>
        <p:sp>
          <p:nvSpPr>
            <p:cNvPr id="20" name="Freeform 20"/>
            <p:cNvSpPr/>
            <p:nvPr/>
          </p:nvSpPr>
          <p:spPr>
            <a:xfrm>
              <a:off x="2797155" y="5176576"/>
              <a:ext cx="273978" cy="957463"/>
            </a:xfrm>
            <a:custGeom>
              <a:avLst/>
              <a:gdLst/>
              <a:ahLst/>
              <a:cxnLst/>
              <a:rect l="l" t="t" r="r" b="b"/>
              <a:pathLst>
                <a:path w="105" h="365">
                  <a:moveTo>
                    <a:pt x="67" y="0"/>
                  </a:moveTo>
                  <a:lnTo>
                    <a:pt x="60" y="16"/>
                  </a:lnTo>
                  <a:lnTo>
                    <a:pt x="88" y="142"/>
                  </a:lnTo>
                  <a:lnTo>
                    <a:pt x="0" y="360"/>
                  </a:lnTo>
                  <a:lnTo>
                    <a:pt x="3" y="365"/>
                  </a:lnTo>
                  <a:lnTo>
                    <a:pt x="105" y="147"/>
                  </a:lnTo>
                  <a:lnTo>
                    <a:pt x="67" y="0"/>
                  </a:lnTo>
                </a:path>
              </a:pathLst>
            </a:custGeom>
          </p:spPr>
        </p:sp>
        <p:sp>
          <p:nvSpPr>
            <p:cNvPr id="21" name="Freeform 21"/>
            <p:cNvSpPr/>
            <p:nvPr/>
          </p:nvSpPr>
          <p:spPr>
            <a:xfrm>
              <a:off x="2525808" y="4533917"/>
              <a:ext cx="501124" cy="1600122"/>
            </a:xfrm>
            <a:custGeom>
              <a:avLst/>
              <a:gdLst/>
              <a:ahLst/>
              <a:cxnLst/>
              <a:rect l="l" t="t" r="r" b="b"/>
              <a:pathLst>
                <a:path w="81" h="257">
                  <a:moveTo>
                    <a:pt x="52" y="34"/>
                  </a:moveTo>
                  <a:cubicBezTo>
                    <a:pt x="63" y="0"/>
                    <a:pt x="63" y="0"/>
                    <a:pt x="63" y="0"/>
                  </a:cubicBezTo>
                  <a:cubicBezTo>
                    <a:pt x="63" y="0"/>
                    <a:pt x="52" y="4"/>
                    <a:pt x="39" y="4"/>
                  </a:cubicBezTo>
                  <a:cubicBezTo>
                    <a:pt x="28" y="4"/>
                    <a:pt x="14" y="0"/>
                    <a:pt x="14" y="0"/>
                  </a:cubicBezTo>
                  <a:cubicBezTo>
                    <a:pt x="28" y="33"/>
                    <a:pt x="28" y="33"/>
                    <a:pt x="28" y="33"/>
                  </a:cubicBezTo>
                  <a:cubicBezTo>
                    <a:pt x="28" y="33"/>
                    <a:pt x="28" y="33"/>
                    <a:pt x="28" y="33"/>
                  </a:cubicBezTo>
                  <a:cubicBezTo>
                    <a:pt x="0" y="164"/>
                    <a:pt x="0" y="164"/>
                    <a:pt x="0" y="164"/>
                  </a:cubicBezTo>
                  <a:cubicBezTo>
                    <a:pt x="43" y="257"/>
                    <a:pt x="43" y="257"/>
                    <a:pt x="43" y="257"/>
                  </a:cubicBezTo>
                  <a:cubicBezTo>
                    <a:pt x="81" y="163"/>
                    <a:pt x="81" y="163"/>
                    <a:pt x="81" y="163"/>
                  </a:cubicBezTo>
                  <a:cubicBezTo>
                    <a:pt x="52" y="34"/>
                    <a:pt x="52" y="34"/>
                    <a:pt x="52" y="34"/>
                  </a:cubicBezTo>
                </a:path>
              </a:pathLst>
            </a:custGeom>
            <a:solidFill>
              <a:schemeClr val="accent1">
                <a:lumMod val="60000"/>
                <a:lumOff val="40000"/>
                <a:alpha val="100000"/>
              </a:schemeClr>
            </a:solidFill>
          </p:spPr>
          <p:style>
            <a:lnRef idx="0">
              <a:schemeClr val="accent1"/>
            </a:lnRef>
            <a:fillRef idx="1">
              <a:schemeClr val="accent1"/>
            </a:fillRef>
            <a:effectRef idx="0">
              <a:schemeClr val="accent1"/>
            </a:effectRef>
            <a:fontRef idx="minor">
              <a:schemeClr val="lt1"/>
            </a:fontRef>
          </p:style>
        </p:sp>
        <p:sp>
          <p:nvSpPr>
            <p:cNvPr id="22" name="Freeform 22"/>
            <p:cNvSpPr/>
            <p:nvPr/>
          </p:nvSpPr>
          <p:spPr>
            <a:xfrm>
              <a:off x="2698053" y="4746256"/>
              <a:ext cx="148741" cy="44619"/>
            </a:xfrm>
            <a:custGeom>
              <a:avLst/>
              <a:gdLst/>
              <a:ahLst/>
              <a:cxnLst/>
              <a:rect l="l" t="t" r="r" b="b"/>
              <a:pathLst>
                <a:path w="24" h="7">
                  <a:moveTo>
                    <a:pt x="0" y="0"/>
                  </a:moveTo>
                  <a:cubicBezTo>
                    <a:pt x="0" y="1"/>
                    <a:pt x="0" y="1"/>
                    <a:pt x="0" y="1"/>
                  </a:cubicBezTo>
                  <a:cubicBezTo>
                    <a:pt x="0" y="1"/>
                    <a:pt x="2" y="7"/>
                    <a:pt x="9" y="7"/>
                  </a:cubicBezTo>
                  <a:cubicBezTo>
                    <a:pt x="17" y="7"/>
                    <a:pt x="24" y="1"/>
                    <a:pt x="24" y="1"/>
                  </a:cubicBezTo>
                  <a:cubicBezTo>
                    <a:pt x="24" y="0"/>
                    <a:pt x="24" y="0"/>
                    <a:pt x="24" y="0"/>
                  </a:cubicBezTo>
                  <a:cubicBezTo>
                    <a:pt x="24" y="0"/>
                    <a:pt x="19" y="2"/>
                    <a:pt x="12" y="2"/>
                  </a:cubicBezTo>
                  <a:cubicBezTo>
                    <a:pt x="4" y="2"/>
                    <a:pt x="0" y="0"/>
                    <a:pt x="0" y="0"/>
                  </a:cubicBezTo>
                </a:path>
              </a:pathLst>
            </a:custGeom>
            <a:solidFill>
              <a:srgbClr val="A54828">
                <a:alpha val="100000"/>
              </a:srgbClr>
            </a:solidFill>
          </p:spPr>
        </p:sp>
        <p:sp>
          <p:nvSpPr>
            <p:cNvPr id="23" name="Freeform 23"/>
            <p:cNvSpPr/>
            <p:nvPr/>
          </p:nvSpPr>
          <p:spPr>
            <a:xfrm>
              <a:off x="2301293" y="4515576"/>
              <a:ext cx="174876" cy="18342"/>
            </a:xfrm>
            <a:custGeom>
              <a:avLst/>
              <a:gdLst/>
              <a:ahLst/>
              <a:cxnLst/>
              <a:rect l="l" t="t" r="r" b="b"/>
              <a:pathLst>
                <a:path w="28" h="3">
                  <a:moveTo>
                    <a:pt x="0" y="0"/>
                  </a:moveTo>
                  <a:cubicBezTo>
                    <a:pt x="0" y="0"/>
                    <a:pt x="0" y="0"/>
                    <a:pt x="0" y="0"/>
                  </a:cubicBezTo>
                  <a:cubicBezTo>
                    <a:pt x="27" y="3"/>
                    <a:pt x="27" y="3"/>
                    <a:pt x="27" y="3"/>
                  </a:cubicBezTo>
                  <a:cubicBezTo>
                    <a:pt x="27" y="3"/>
                    <a:pt x="27" y="2"/>
                    <a:pt x="28" y="2"/>
                  </a:cubicBezTo>
                  <a:cubicBezTo>
                    <a:pt x="3" y="0"/>
                    <a:pt x="3" y="0"/>
                    <a:pt x="3" y="0"/>
                  </a:cubicBezTo>
                  <a:cubicBezTo>
                    <a:pt x="2" y="0"/>
                    <a:pt x="2" y="0"/>
                    <a:pt x="2" y="0"/>
                  </a:cubicBezTo>
                  <a:cubicBezTo>
                    <a:pt x="2" y="0"/>
                    <a:pt x="1" y="0"/>
                    <a:pt x="1" y="0"/>
                  </a:cubicBezTo>
                  <a:cubicBezTo>
                    <a:pt x="1" y="0"/>
                    <a:pt x="1" y="0"/>
                    <a:pt x="0" y="0"/>
                  </a:cubicBezTo>
                </a:path>
              </a:pathLst>
            </a:custGeom>
            <a:solidFill>
              <a:srgbClr val="B2B2B2">
                <a:alpha val="100000"/>
              </a:srgbClr>
            </a:solidFill>
          </p:spPr>
        </p:sp>
        <p:sp>
          <p:nvSpPr>
            <p:cNvPr id="24" name="Freeform 24"/>
            <p:cNvSpPr/>
            <p:nvPr/>
          </p:nvSpPr>
          <p:spPr>
            <a:xfrm>
              <a:off x="2468276" y="4528626"/>
              <a:ext cx="148741" cy="23632"/>
            </a:xfrm>
            <a:custGeom>
              <a:avLst/>
              <a:gdLst/>
              <a:ahLst/>
              <a:cxnLst/>
              <a:rect l="l" t="t" r="r" b="b"/>
              <a:pathLst>
                <a:path w="24" h="4">
                  <a:moveTo>
                    <a:pt x="1" y="0"/>
                  </a:moveTo>
                  <a:cubicBezTo>
                    <a:pt x="0" y="0"/>
                    <a:pt x="0" y="1"/>
                    <a:pt x="0" y="1"/>
                  </a:cubicBezTo>
                  <a:cubicBezTo>
                    <a:pt x="24" y="4"/>
                    <a:pt x="24" y="4"/>
                    <a:pt x="24" y="4"/>
                  </a:cubicBezTo>
                  <a:cubicBezTo>
                    <a:pt x="23" y="2"/>
                    <a:pt x="23" y="2"/>
                    <a:pt x="23" y="2"/>
                  </a:cubicBezTo>
                  <a:cubicBezTo>
                    <a:pt x="1" y="0"/>
                    <a:pt x="1" y="0"/>
                    <a:pt x="1" y="0"/>
                  </a:cubicBezTo>
                </a:path>
              </a:pathLst>
            </a:custGeom>
            <a:solidFill>
              <a:srgbClr val="9C7E55">
                <a:alpha val="100000"/>
              </a:srgbClr>
            </a:solidFill>
          </p:spPr>
        </p:sp>
        <p:sp>
          <p:nvSpPr>
            <p:cNvPr id="25" name="Freeform 25"/>
            <p:cNvSpPr/>
            <p:nvPr/>
          </p:nvSpPr>
          <p:spPr>
            <a:xfrm>
              <a:off x="2301293" y="4515576"/>
              <a:ext cx="336772" cy="417093"/>
            </a:xfrm>
            <a:custGeom>
              <a:avLst/>
              <a:gdLst/>
              <a:ahLst/>
              <a:cxnLst/>
              <a:rect l="l" t="t" r="r" b="b"/>
              <a:pathLst>
                <a:path w="54" h="67">
                  <a:moveTo>
                    <a:pt x="0" y="0"/>
                  </a:moveTo>
                  <a:cubicBezTo>
                    <a:pt x="0" y="0"/>
                    <a:pt x="0" y="0"/>
                    <a:pt x="0" y="0"/>
                  </a:cubicBezTo>
                  <a:cubicBezTo>
                    <a:pt x="30" y="67"/>
                    <a:pt x="30" y="67"/>
                    <a:pt x="30" y="67"/>
                  </a:cubicBezTo>
                  <a:cubicBezTo>
                    <a:pt x="37" y="52"/>
                    <a:pt x="49" y="28"/>
                    <a:pt x="54" y="14"/>
                  </a:cubicBezTo>
                  <a:cubicBezTo>
                    <a:pt x="51" y="6"/>
                    <a:pt x="51" y="6"/>
                    <a:pt x="51" y="6"/>
                  </a:cubicBezTo>
                  <a:cubicBezTo>
                    <a:pt x="27" y="3"/>
                    <a:pt x="27" y="3"/>
                    <a:pt x="27" y="3"/>
                  </a:cubicBezTo>
                  <a:cubicBezTo>
                    <a:pt x="0" y="0"/>
                    <a:pt x="0" y="0"/>
                    <a:pt x="0" y="0"/>
                  </a:cubicBezTo>
                </a:path>
              </a:pathLst>
            </a:custGeom>
            <a:solidFill>
              <a:srgbClr val="B2B2B2">
                <a:alpha val="100000"/>
              </a:srgbClr>
            </a:solidFill>
          </p:spPr>
        </p:sp>
        <p:sp>
          <p:nvSpPr>
            <p:cNvPr id="26" name="Freeform 26"/>
            <p:cNvSpPr/>
            <p:nvPr/>
          </p:nvSpPr>
          <p:spPr>
            <a:xfrm>
              <a:off x="2296031" y="4515576"/>
              <a:ext cx="5262" cy="0"/>
            </a:xfrm>
            <a:custGeom>
              <a:avLst/>
              <a:gdLst/>
              <a:ahLst/>
              <a:cxnLst/>
              <a:rect l="l" t="t" r="r" b="b"/>
              <a:pathLst>
                <a:path w="1" h="1">
                  <a:moveTo>
                    <a:pt x="1" y="0"/>
                  </a:moveTo>
                  <a:cubicBezTo>
                    <a:pt x="0" y="0"/>
                    <a:pt x="0" y="0"/>
                    <a:pt x="0" y="0"/>
                  </a:cubicBezTo>
                  <a:cubicBezTo>
                    <a:pt x="0" y="0"/>
                    <a:pt x="0" y="0"/>
                    <a:pt x="0" y="0"/>
                  </a:cubicBezTo>
                  <a:cubicBezTo>
                    <a:pt x="1" y="0"/>
                    <a:pt x="1" y="0"/>
                    <a:pt x="1" y="0"/>
                  </a:cubicBezTo>
                </a:path>
              </a:pathLst>
            </a:custGeom>
            <a:solidFill>
              <a:srgbClr val="B2B2B2">
                <a:alpha val="100000"/>
              </a:srgbClr>
            </a:solidFill>
          </p:spPr>
        </p:sp>
        <p:sp>
          <p:nvSpPr>
            <p:cNvPr id="27" name="Freeform 27"/>
            <p:cNvSpPr/>
            <p:nvPr/>
          </p:nvSpPr>
          <p:spPr>
            <a:xfrm>
              <a:off x="2638065" y="4541677"/>
              <a:ext cx="23504" cy="5291"/>
            </a:xfrm>
            <a:custGeom>
              <a:avLst/>
              <a:gdLst/>
              <a:ahLst/>
              <a:cxnLst/>
              <a:rect l="l" t="t" r="r" b="b"/>
              <a:pathLst>
                <a:path w="4" h="1">
                  <a:moveTo>
                    <a:pt x="0" y="0"/>
                  </a:moveTo>
                  <a:cubicBezTo>
                    <a:pt x="1" y="0"/>
                    <a:pt x="2" y="1"/>
                    <a:pt x="4" y="1"/>
                  </a:cubicBezTo>
                  <a:cubicBezTo>
                    <a:pt x="4" y="1"/>
                    <a:pt x="4" y="1"/>
                    <a:pt x="4" y="1"/>
                  </a:cubicBezTo>
                  <a:cubicBezTo>
                    <a:pt x="0" y="0"/>
                    <a:pt x="0" y="0"/>
                    <a:pt x="0" y="0"/>
                  </a:cubicBezTo>
                  <a:cubicBezTo>
                    <a:pt x="0" y="0"/>
                    <a:pt x="0" y="0"/>
                    <a:pt x="0" y="0"/>
                  </a:cubicBezTo>
                </a:path>
              </a:pathLst>
            </a:custGeom>
            <a:solidFill>
              <a:srgbClr val="9C7E55">
                <a:alpha val="100000"/>
              </a:srgbClr>
            </a:solidFill>
          </p:spPr>
        </p:sp>
        <p:sp>
          <p:nvSpPr>
            <p:cNvPr id="28" name="Freeform 28"/>
            <p:cNvSpPr/>
            <p:nvPr/>
          </p:nvSpPr>
          <p:spPr>
            <a:xfrm>
              <a:off x="2296031" y="4515576"/>
              <a:ext cx="193118" cy="480054"/>
            </a:xfrm>
            <a:custGeom>
              <a:avLst/>
              <a:gdLst/>
              <a:ahLst/>
              <a:cxnLst/>
              <a:rect l="l" t="t" r="r" b="b"/>
              <a:pathLst>
                <a:path w="31" h="77">
                  <a:moveTo>
                    <a:pt x="1" y="0"/>
                  </a:moveTo>
                  <a:cubicBezTo>
                    <a:pt x="1" y="0"/>
                    <a:pt x="1" y="0"/>
                    <a:pt x="1" y="0"/>
                  </a:cubicBezTo>
                  <a:cubicBezTo>
                    <a:pt x="0" y="0"/>
                    <a:pt x="0" y="0"/>
                    <a:pt x="0" y="0"/>
                  </a:cubicBezTo>
                  <a:cubicBezTo>
                    <a:pt x="26" y="77"/>
                    <a:pt x="26" y="77"/>
                    <a:pt x="26" y="77"/>
                  </a:cubicBezTo>
                  <a:cubicBezTo>
                    <a:pt x="26" y="77"/>
                    <a:pt x="28" y="73"/>
                    <a:pt x="31" y="67"/>
                  </a:cubicBezTo>
                  <a:cubicBezTo>
                    <a:pt x="1" y="0"/>
                    <a:pt x="1" y="0"/>
                    <a:pt x="1" y="0"/>
                  </a:cubicBezTo>
                </a:path>
              </a:pathLst>
            </a:custGeom>
            <a:solidFill>
              <a:srgbClr val="292624">
                <a:alpha val="100000"/>
              </a:srgbClr>
            </a:solidFill>
          </p:spPr>
        </p:sp>
        <p:sp>
          <p:nvSpPr>
            <p:cNvPr id="29" name="Freeform 29"/>
            <p:cNvSpPr/>
            <p:nvPr/>
          </p:nvSpPr>
          <p:spPr>
            <a:xfrm>
              <a:off x="2611930" y="4541677"/>
              <a:ext cx="49639" cy="60315"/>
            </a:xfrm>
            <a:custGeom>
              <a:avLst/>
              <a:gdLst/>
              <a:ahLst/>
              <a:cxnLst/>
              <a:rect l="l" t="t" r="r" b="b"/>
              <a:pathLst>
                <a:path w="8" h="10">
                  <a:moveTo>
                    <a:pt x="0" y="0"/>
                  </a:moveTo>
                  <a:cubicBezTo>
                    <a:pt x="1" y="2"/>
                    <a:pt x="1" y="2"/>
                    <a:pt x="1" y="2"/>
                  </a:cubicBezTo>
                  <a:cubicBezTo>
                    <a:pt x="4" y="10"/>
                    <a:pt x="4" y="10"/>
                    <a:pt x="4" y="10"/>
                  </a:cubicBezTo>
                  <a:cubicBezTo>
                    <a:pt x="6" y="6"/>
                    <a:pt x="7" y="2"/>
                    <a:pt x="8" y="1"/>
                  </a:cubicBezTo>
                  <a:cubicBezTo>
                    <a:pt x="6" y="1"/>
                    <a:pt x="5" y="0"/>
                    <a:pt x="4" y="0"/>
                  </a:cubicBezTo>
                  <a:cubicBezTo>
                    <a:pt x="0" y="0"/>
                    <a:pt x="0" y="0"/>
                    <a:pt x="0" y="0"/>
                  </a:cubicBezTo>
                </a:path>
              </a:pathLst>
            </a:custGeom>
            <a:solidFill>
              <a:srgbClr val="954124">
                <a:alpha val="100000"/>
              </a:srgbClr>
            </a:solidFill>
          </p:spPr>
        </p:sp>
        <p:sp>
          <p:nvSpPr>
            <p:cNvPr id="30" name="Freeform 30"/>
            <p:cNvSpPr/>
            <p:nvPr/>
          </p:nvSpPr>
          <p:spPr>
            <a:xfrm>
              <a:off x="2283051" y="4410641"/>
              <a:ext cx="360101" cy="485345"/>
            </a:xfrm>
            <a:custGeom>
              <a:avLst/>
              <a:gdLst/>
              <a:ahLst/>
              <a:cxnLst/>
              <a:rect l="l" t="t" r="r" b="b"/>
              <a:pathLst>
                <a:path w="58" h="78">
                  <a:moveTo>
                    <a:pt x="27" y="78"/>
                  </a:moveTo>
                  <a:cubicBezTo>
                    <a:pt x="27" y="78"/>
                    <a:pt x="58" y="22"/>
                    <a:pt x="58" y="21"/>
                  </a:cubicBezTo>
                  <a:cubicBezTo>
                    <a:pt x="54" y="20"/>
                    <a:pt x="47" y="19"/>
                    <a:pt x="37" y="12"/>
                  </a:cubicBezTo>
                  <a:cubicBezTo>
                    <a:pt x="29" y="7"/>
                    <a:pt x="21" y="0"/>
                    <a:pt x="21" y="0"/>
                  </a:cubicBezTo>
                  <a:cubicBezTo>
                    <a:pt x="2" y="17"/>
                    <a:pt x="2" y="17"/>
                    <a:pt x="2" y="17"/>
                  </a:cubicBezTo>
                  <a:cubicBezTo>
                    <a:pt x="0" y="17"/>
                    <a:pt x="27" y="78"/>
                    <a:pt x="27" y="78"/>
                  </a:cubicBezTo>
                  <a:close/>
                </a:path>
              </a:pathLst>
            </a:custGeom>
            <a:solidFill>
              <a:srgbClr val="FFFFFF">
                <a:alpha val="100000"/>
              </a:srgbClr>
            </a:solidFill>
          </p:spPr>
        </p:sp>
        <p:sp>
          <p:nvSpPr>
            <p:cNvPr id="31" name="Freeform 31"/>
            <p:cNvSpPr/>
            <p:nvPr/>
          </p:nvSpPr>
          <p:spPr>
            <a:xfrm>
              <a:off x="3071309" y="4515576"/>
              <a:ext cx="172245" cy="26278"/>
            </a:xfrm>
            <a:custGeom>
              <a:avLst/>
              <a:gdLst/>
              <a:ahLst/>
              <a:cxnLst/>
              <a:rect l="l" t="t" r="r" b="b"/>
              <a:pathLst>
                <a:path w="28" h="4">
                  <a:moveTo>
                    <a:pt x="28" y="0"/>
                  </a:moveTo>
                  <a:cubicBezTo>
                    <a:pt x="0" y="2"/>
                    <a:pt x="0" y="2"/>
                    <a:pt x="0" y="2"/>
                  </a:cubicBezTo>
                  <a:cubicBezTo>
                    <a:pt x="1" y="4"/>
                    <a:pt x="1" y="4"/>
                    <a:pt x="1" y="4"/>
                  </a:cubicBezTo>
                  <a:cubicBezTo>
                    <a:pt x="28" y="2"/>
                    <a:pt x="28" y="2"/>
                    <a:pt x="28" y="2"/>
                  </a:cubicBezTo>
                  <a:cubicBezTo>
                    <a:pt x="28" y="1"/>
                    <a:pt x="28" y="0"/>
                    <a:pt x="28" y="0"/>
                  </a:cubicBezTo>
                  <a:moveTo>
                    <a:pt x="28" y="0"/>
                  </a:moveTo>
                  <a:cubicBezTo>
                    <a:pt x="28" y="0"/>
                    <a:pt x="28" y="0"/>
                    <a:pt x="28" y="0"/>
                  </a:cubicBezTo>
                  <a:cubicBezTo>
                    <a:pt x="28" y="0"/>
                    <a:pt x="28" y="0"/>
                    <a:pt x="28" y="0"/>
                  </a:cubicBezTo>
                  <a:cubicBezTo>
                    <a:pt x="28" y="0"/>
                    <a:pt x="28" y="0"/>
                    <a:pt x="28" y="0"/>
                  </a:cubicBezTo>
                  <a:cubicBezTo>
                    <a:pt x="28" y="0"/>
                    <a:pt x="28" y="0"/>
                    <a:pt x="28" y="0"/>
                  </a:cubicBezTo>
                  <a:cubicBezTo>
                    <a:pt x="28" y="0"/>
                    <a:pt x="28" y="0"/>
                    <a:pt x="28" y="0"/>
                  </a:cubicBezTo>
                </a:path>
              </a:pathLst>
            </a:custGeom>
            <a:solidFill>
              <a:srgbClr val="B2B2B2">
                <a:alpha val="100000"/>
              </a:srgbClr>
            </a:solidFill>
          </p:spPr>
        </p:sp>
        <p:sp>
          <p:nvSpPr>
            <p:cNvPr id="32" name="Freeform 32"/>
            <p:cNvSpPr/>
            <p:nvPr/>
          </p:nvSpPr>
          <p:spPr>
            <a:xfrm>
              <a:off x="2909413" y="4528626"/>
              <a:ext cx="166983" cy="23632"/>
            </a:xfrm>
            <a:custGeom>
              <a:avLst/>
              <a:gdLst/>
              <a:ahLst/>
              <a:cxnLst/>
              <a:rect l="l" t="t" r="r" b="b"/>
              <a:pathLst>
                <a:path w="27" h="4">
                  <a:moveTo>
                    <a:pt x="26" y="0"/>
                  </a:moveTo>
                  <a:cubicBezTo>
                    <a:pt x="1" y="2"/>
                    <a:pt x="1" y="2"/>
                    <a:pt x="1" y="2"/>
                  </a:cubicBezTo>
                  <a:cubicBezTo>
                    <a:pt x="0" y="3"/>
                    <a:pt x="0" y="3"/>
                    <a:pt x="0" y="3"/>
                  </a:cubicBezTo>
                  <a:cubicBezTo>
                    <a:pt x="2" y="3"/>
                    <a:pt x="3" y="3"/>
                    <a:pt x="3" y="3"/>
                  </a:cubicBezTo>
                  <a:cubicBezTo>
                    <a:pt x="3" y="3"/>
                    <a:pt x="3" y="3"/>
                    <a:pt x="3" y="3"/>
                  </a:cubicBezTo>
                  <a:cubicBezTo>
                    <a:pt x="3" y="3"/>
                    <a:pt x="3" y="3"/>
                    <a:pt x="3" y="3"/>
                  </a:cubicBezTo>
                  <a:cubicBezTo>
                    <a:pt x="2" y="4"/>
                    <a:pt x="2" y="4"/>
                    <a:pt x="2" y="4"/>
                  </a:cubicBezTo>
                  <a:cubicBezTo>
                    <a:pt x="27" y="2"/>
                    <a:pt x="27" y="2"/>
                    <a:pt x="27" y="2"/>
                  </a:cubicBezTo>
                  <a:cubicBezTo>
                    <a:pt x="26" y="0"/>
                    <a:pt x="26" y="0"/>
                    <a:pt x="26" y="0"/>
                  </a:cubicBezTo>
                </a:path>
              </a:pathLst>
            </a:custGeom>
            <a:solidFill>
              <a:srgbClr val="9C7E55">
                <a:alpha val="100000"/>
              </a:srgbClr>
            </a:solidFill>
          </p:spPr>
        </p:sp>
        <p:sp>
          <p:nvSpPr>
            <p:cNvPr id="33" name="Freeform 33"/>
            <p:cNvSpPr/>
            <p:nvPr/>
          </p:nvSpPr>
          <p:spPr>
            <a:xfrm>
              <a:off x="2909413" y="4528626"/>
              <a:ext cx="334141" cy="367183"/>
            </a:xfrm>
            <a:custGeom>
              <a:avLst/>
              <a:gdLst/>
              <a:ahLst/>
              <a:cxnLst/>
              <a:rect l="l" t="t" r="r" b="b"/>
              <a:pathLst>
                <a:path w="54" h="59">
                  <a:moveTo>
                    <a:pt x="54" y="0"/>
                  </a:moveTo>
                  <a:cubicBezTo>
                    <a:pt x="27" y="2"/>
                    <a:pt x="27" y="2"/>
                    <a:pt x="27" y="2"/>
                  </a:cubicBezTo>
                  <a:cubicBezTo>
                    <a:pt x="2" y="4"/>
                    <a:pt x="2" y="4"/>
                    <a:pt x="2" y="4"/>
                  </a:cubicBezTo>
                  <a:cubicBezTo>
                    <a:pt x="0" y="11"/>
                    <a:pt x="0" y="11"/>
                    <a:pt x="0" y="11"/>
                  </a:cubicBezTo>
                  <a:cubicBezTo>
                    <a:pt x="7" y="23"/>
                    <a:pt x="20" y="44"/>
                    <a:pt x="29" y="59"/>
                  </a:cubicBezTo>
                  <a:cubicBezTo>
                    <a:pt x="53" y="2"/>
                    <a:pt x="53" y="2"/>
                    <a:pt x="53" y="2"/>
                  </a:cubicBezTo>
                  <a:cubicBezTo>
                    <a:pt x="53" y="1"/>
                    <a:pt x="53" y="1"/>
                    <a:pt x="54" y="0"/>
                  </a:cubicBezTo>
                </a:path>
              </a:pathLst>
            </a:custGeom>
            <a:solidFill>
              <a:srgbClr val="B2B2B2">
                <a:alpha val="100000"/>
              </a:srgbClr>
            </a:solidFill>
          </p:spPr>
        </p:sp>
        <p:sp>
          <p:nvSpPr>
            <p:cNvPr id="34" name="Freeform 34"/>
            <p:cNvSpPr/>
            <p:nvPr/>
          </p:nvSpPr>
          <p:spPr>
            <a:xfrm>
              <a:off x="2883277" y="4541677"/>
              <a:ext cx="12980" cy="0"/>
            </a:xfrm>
            <a:custGeom>
              <a:avLst/>
              <a:gdLst/>
              <a:ahLst/>
              <a:cxnLst/>
              <a:rect l="l" t="t" r="r" b="b"/>
              <a:pathLst>
                <a:path w="2" h="1">
                  <a:moveTo>
                    <a:pt x="2" y="0"/>
                  </a:moveTo>
                  <a:cubicBezTo>
                    <a:pt x="2" y="0"/>
                    <a:pt x="2" y="0"/>
                    <a:pt x="2" y="0"/>
                  </a:cubicBezTo>
                  <a:cubicBezTo>
                    <a:pt x="0" y="0"/>
                    <a:pt x="0" y="0"/>
                    <a:pt x="0" y="0"/>
                  </a:cubicBezTo>
                  <a:cubicBezTo>
                    <a:pt x="1" y="0"/>
                    <a:pt x="2" y="0"/>
                    <a:pt x="2" y="0"/>
                  </a:cubicBezTo>
                </a:path>
              </a:pathLst>
            </a:custGeom>
            <a:solidFill>
              <a:srgbClr val="9C7E55">
                <a:alpha val="100000"/>
              </a:srgbClr>
            </a:solidFill>
          </p:spPr>
        </p:sp>
        <p:sp>
          <p:nvSpPr>
            <p:cNvPr id="35" name="Freeform 35"/>
            <p:cNvSpPr/>
            <p:nvPr/>
          </p:nvSpPr>
          <p:spPr>
            <a:xfrm>
              <a:off x="3089550" y="4541677"/>
              <a:ext cx="148741" cy="459067"/>
            </a:xfrm>
            <a:custGeom>
              <a:avLst/>
              <a:gdLst/>
              <a:ahLst/>
              <a:cxnLst/>
              <a:rect l="l" t="t" r="r" b="b"/>
              <a:pathLst>
                <a:path w="24" h="74">
                  <a:moveTo>
                    <a:pt x="24" y="0"/>
                  </a:moveTo>
                  <a:cubicBezTo>
                    <a:pt x="0" y="57"/>
                    <a:pt x="0" y="57"/>
                    <a:pt x="0" y="57"/>
                  </a:cubicBezTo>
                  <a:cubicBezTo>
                    <a:pt x="6" y="67"/>
                    <a:pt x="10" y="74"/>
                    <a:pt x="10" y="74"/>
                  </a:cubicBezTo>
                  <a:cubicBezTo>
                    <a:pt x="10" y="74"/>
                    <a:pt x="21" y="15"/>
                    <a:pt x="24" y="0"/>
                  </a:cubicBezTo>
                </a:path>
              </a:pathLst>
            </a:custGeom>
            <a:solidFill>
              <a:srgbClr val="292624">
                <a:alpha val="100000"/>
              </a:srgbClr>
            </a:solidFill>
          </p:spPr>
        </p:sp>
        <p:sp>
          <p:nvSpPr>
            <p:cNvPr id="36" name="Freeform 36"/>
            <p:cNvSpPr/>
            <p:nvPr/>
          </p:nvSpPr>
          <p:spPr>
            <a:xfrm>
              <a:off x="2909413" y="4546968"/>
              <a:ext cx="18242" cy="13051"/>
            </a:xfrm>
            <a:custGeom>
              <a:avLst/>
              <a:gdLst/>
              <a:ahLst/>
              <a:cxnLst/>
              <a:rect l="l" t="t" r="r" b="b"/>
              <a:pathLst>
                <a:path w="3" h="2">
                  <a:moveTo>
                    <a:pt x="3" y="0"/>
                  </a:moveTo>
                  <a:cubicBezTo>
                    <a:pt x="3" y="0"/>
                    <a:pt x="2" y="0"/>
                    <a:pt x="0" y="0"/>
                  </a:cubicBezTo>
                  <a:cubicBezTo>
                    <a:pt x="0" y="2"/>
                    <a:pt x="0" y="2"/>
                    <a:pt x="0" y="2"/>
                  </a:cubicBezTo>
                  <a:cubicBezTo>
                    <a:pt x="2" y="1"/>
                    <a:pt x="2" y="1"/>
                    <a:pt x="2" y="1"/>
                  </a:cubicBezTo>
                  <a:cubicBezTo>
                    <a:pt x="3" y="0"/>
                    <a:pt x="3" y="0"/>
                    <a:pt x="3" y="0"/>
                  </a:cubicBezTo>
                </a:path>
              </a:pathLst>
            </a:custGeom>
            <a:solidFill>
              <a:srgbClr val="6D583B">
                <a:alpha val="100000"/>
              </a:srgbClr>
            </a:solidFill>
          </p:spPr>
        </p:sp>
        <p:sp>
          <p:nvSpPr>
            <p:cNvPr id="37" name="Freeform 37"/>
            <p:cNvSpPr/>
            <p:nvPr/>
          </p:nvSpPr>
          <p:spPr>
            <a:xfrm>
              <a:off x="2896433" y="4552259"/>
              <a:ext cx="26135" cy="44619"/>
            </a:xfrm>
            <a:custGeom>
              <a:avLst/>
              <a:gdLst/>
              <a:ahLst/>
              <a:cxnLst/>
              <a:rect l="l" t="t" r="r" b="b"/>
              <a:pathLst>
                <a:path w="4" h="7">
                  <a:moveTo>
                    <a:pt x="4" y="0"/>
                  </a:moveTo>
                  <a:cubicBezTo>
                    <a:pt x="2" y="1"/>
                    <a:pt x="2" y="1"/>
                    <a:pt x="2" y="1"/>
                  </a:cubicBezTo>
                  <a:cubicBezTo>
                    <a:pt x="0" y="5"/>
                    <a:pt x="0" y="5"/>
                    <a:pt x="0" y="5"/>
                  </a:cubicBezTo>
                  <a:cubicBezTo>
                    <a:pt x="1" y="6"/>
                    <a:pt x="1" y="7"/>
                    <a:pt x="2" y="7"/>
                  </a:cubicBezTo>
                  <a:cubicBezTo>
                    <a:pt x="4" y="0"/>
                    <a:pt x="4" y="0"/>
                    <a:pt x="4" y="0"/>
                  </a:cubicBezTo>
                </a:path>
              </a:pathLst>
            </a:custGeom>
            <a:solidFill>
              <a:srgbClr val="7C7C7C">
                <a:alpha val="100000"/>
              </a:srgbClr>
            </a:solidFill>
          </p:spPr>
        </p:sp>
        <p:sp>
          <p:nvSpPr>
            <p:cNvPr id="38" name="Freeform 38"/>
            <p:cNvSpPr/>
            <p:nvPr/>
          </p:nvSpPr>
          <p:spPr>
            <a:xfrm>
              <a:off x="2872929" y="4541677"/>
              <a:ext cx="41746" cy="41974"/>
            </a:xfrm>
            <a:custGeom>
              <a:avLst/>
              <a:gdLst/>
              <a:ahLst/>
              <a:cxnLst/>
              <a:rect l="l" t="t" r="r" b="b"/>
              <a:pathLst>
                <a:path w="7" h="7">
                  <a:moveTo>
                    <a:pt x="7" y="0"/>
                  </a:moveTo>
                  <a:cubicBezTo>
                    <a:pt x="4" y="0"/>
                    <a:pt x="4" y="0"/>
                    <a:pt x="4" y="0"/>
                  </a:cubicBezTo>
                  <a:cubicBezTo>
                    <a:pt x="4" y="0"/>
                    <a:pt x="3" y="0"/>
                    <a:pt x="2" y="0"/>
                  </a:cubicBezTo>
                  <a:cubicBezTo>
                    <a:pt x="0" y="1"/>
                    <a:pt x="0" y="1"/>
                    <a:pt x="0" y="1"/>
                  </a:cubicBezTo>
                  <a:cubicBezTo>
                    <a:pt x="1" y="2"/>
                    <a:pt x="2" y="4"/>
                    <a:pt x="4" y="7"/>
                  </a:cubicBezTo>
                  <a:cubicBezTo>
                    <a:pt x="6" y="3"/>
                    <a:pt x="6" y="3"/>
                    <a:pt x="6" y="3"/>
                  </a:cubicBezTo>
                  <a:cubicBezTo>
                    <a:pt x="6" y="1"/>
                    <a:pt x="6" y="1"/>
                    <a:pt x="6" y="1"/>
                  </a:cubicBezTo>
                  <a:cubicBezTo>
                    <a:pt x="7" y="0"/>
                    <a:pt x="7" y="0"/>
                    <a:pt x="7" y="0"/>
                  </a:cubicBezTo>
                </a:path>
              </a:pathLst>
            </a:custGeom>
            <a:solidFill>
              <a:srgbClr val="954124">
                <a:alpha val="100000"/>
              </a:srgbClr>
            </a:solidFill>
          </p:spPr>
        </p:sp>
        <p:sp>
          <p:nvSpPr>
            <p:cNvPr id="39" name="Freeform 39"/>
            <p:cNvSpPr/>
            <p:nvPr/>
          </p:nvSpPr>
          <p:spPr>
            <a:xfrm>
              <a:off x="2891171" y="4415755"/>
              <a:ext cx="365363" cy="480054"/>
            </a:xfrm>
            <a:custGeom>
              <a:avLst/>
              <a:gdLst/>
              <a:ahLst/>
              <a:cxnLst/>
              <a:rect l="l" t="t" r="r" b="b"/>
              <a:pathLst>
                <a:path w="59" h="77">
                  <a:moveTo>
                    <a:pt x="42" y="77"/>
                  </a:moveTo>
                  <a:cubicBezTo>
                    <a:pt x="42" y="77"/>
                    <a:pt x="59" y="15"/>
                    <a:pt x="58" y="15"/>
                  </a:cubicBezTo>
                  <a:cubicBezTo>
                    <a:pt x="40" y="0"/>
                    <a:pt x="40" y="0"/>
                    <a:pt x="40" y="0"/>
                  </a:cubicBezTo>
                  <a:cubicBezTo>
                    <a:pt x="40" y="0"/>
                    <a:pt x="34" y="5"/>
                    <a:pt x="27" y="9"/>
                  </a:cubicBezTo>
                  <a:cubicBezTo>
                    <a:pt x="25" y="11"/>
                    <a:pt x="5" y="19"/>
                    <a:pt x="2" y="20"/>
                  </a:cubicBezTo>
                  <a:cubicBezTo>
                    <a:pt x="1" y="20"/>
                    <a:pt x="0" y="20"/>
                    <a:pt x="0" y="20"/>
                  </a:cubicBezTo>
                  <a:cubicBezTo>
                    <a:pt x="3" y="24"/>
                    <a:pt x="42" y="77"/>
                    <a:pt x="42" y="77"/>
                  </a:cubicBezTo>
                  <a:close/>
                </a:path>
              </a:pathLst>
            </a:custGeom>
            <a:solidFill>
              <a:srgbClr val="FFFFFF">
                <a:alpha val="100000"/>
              </a:srgbClr>
            </a:solidFill>
          </p:spPr>
        </p:sp>
        <p:sp>
          <p:nvSpPr>
            <p:cNvPr id="40" name="Freeform 40"/>
            <p:cNvSpPr/>
            <p:nvPr/>
          </p:nvSpPr>
          <p:spPr>
            <a:xfrm>
              <a:off x="2309186" y="3631479"/>
              <a:ext cx="947347" cy="49910"/>
            </a:xfrm>
            <a:custGeom>
              <a:avLst/>
              <a:gdLst/>
              <a:ahLst/>
              <a:cxnLst/>
              <a:rect l="l" t="t" r="r" b="b"/>
              <a:pathLst>
                <a:path w="153" h="8">
                  <a:moveTo>
                    <a:pt x="4" y="0"/>
                  </a:moveTo>
                  <a:cubicBezTo>
                    <a:pt x="2" y="1"/>
                    <a:pt x="1" y="2"/>
                    <a:pt x="0" y="3"/>
                  </a:cubicBezTo>
                  <a:cubicBezTo>
                    <a:pt x="0" y="4"/>
                    <a:pt x="0" y="5"/>
                    <a:pt x="1" y="6"/>
                  </a:cubicBezTo>
                  <a:cubicBezTo>
                    <a:pt x="2" y="5"/>
                    <a:pt x="4" y="3"/>
                    <a:pt x="4" y="1"/>
                  </a:cubicBezTo>
                  <a:cubicBezTo>
                    <a:pt x="4" y="1"/>
                    <a:pt x="4" y="1"/>
                    <a:pt x="4" y="0"/>
                  </a:cubicBezTo>
                  <a:moveTo>
                    <a:pt x="149" y="0"/>
                  </a:moveTo>
                  <a:cubicBezTo>
                    <a:pt x="149" y="0"/>
                    <a:pt x="148" y="0"/>
                    <a:pt x="148" y="0"/>
                  </a:cubicBezTo>
                  <a:cubicBezTo>
                    <a:pt x="145" y="1"/>
                    <a:pt x="145" y="1"/>
                    <a:pt x="145" y="1"/>
                  </a:cubicBezTo>
                  <a:cubicBezTo>
                    <a:pt x="145" y="1"/>
                    <a:pt x="145" y="1"/>
                    <a:pt x="145" y="1"/>
                  </a:cubicBezTo>
                  <a:cubicBezTo>
                    <a:pt x="144" y="4"/>
                    <a:pt x="147" y="6"/>
                    <a:pt x="149" y="8"/>
                  </a:cubicBezTo>
                  <a:cubicBezTo>
                    <a:pt x="150" y="7"/>
                    <a:pt x="150" y="7"/>
                    <a:pt x="150" y="7"/>
                  </a:cubicBezTo>
                  <a:cubicBezTo>
                    <a:pt x="152" y="6"/>
                    <a:pt x="153" y="4"/>
                    <a:pt x="153" y="2"/>
                  </a:cubicBezTo>
                  <a:cubicBezTo>
                    <a:pt x="152" y="1"/>
                    <a:pt x="151" y="0"/>
                    <a:pt x="149" y="0"/>
                  </a:cubicBezTo>
                </a:path>
              </a:pathLst>
            </a:custGeom>
            <a:solidFill>
              <a:srgbClr val="261200">
                <a:alpha val="100000"/>
              </a:srgbClr>
            </a:solidFill>
          </p:spPr>
        </p:sp>
        <p:sp>
          <p:nvSpPr>
            <p:cNvPr id="41" name="Freeform 41"/>
            <p:cNvSpPr/>
            <p:nvPr/>
          </p:nvSpPr>
          <p:spPr>
            <a:xfrm>
              <a:off x="2314273" y="3594796"/>
              <a:ext cx="916125" cy="236147"/>
            </a:xfrm>
            <a:custGeom>
              <a:avLst/>
              <a:gdLst/>
              <a:ahLst/>
              <a:cxnLst/>
              <a:rect l="l" t="t" r="r" b="b"/>
              <a:pathLst>
                <a:path w="148" h="38">
                  <a:moveTo>
                    <a:pt x="27" y="33"/>
                  </a:moveTo>
                  <a:cubicBezTo>
                    <a:pt x="21" y="33"/>
                    <a:pt x="17" y="29"/>
                    <a:pt x="17" y="23"/>
                  </a:cubicBezTo>
                  <a:cubicBezTo>
                    <a:pt x="17" y="15"/>
                    <a:pt x="17" y="15"/>
                    <a:pt x="17" y="15"/>
                  </a:cubicBezTo>
                  <a:cubicBezTo>
                    <a:pt x="17" y="9"/>
                    <a:pt x="21" y="5"/>
                    <a:pt x="27" y="5"/>
                  </a:cubicBezTo>
                  <a:cubicBezTo>
                    <a:pt x="52" y="5"/>
                    <a:pt x="52" y="5"/>
                    <a:pt x="52" y="5"/>
                  </a:cubicBezTo>
                  <a:cubicBezTo>
                    <a:pt x="58" y="5"/>
                    <a:pt x="62" y="9"/>
                    <a:pt x="62" y="15"/>
                  </a:cubicBezTo>
                  <a:cubicBezTo>
                    <a:pt x="62" y="23"/>
                    <a:pt x="62" y="23"/>
                    <a:pt x="62" y="23"/>
                  </a:cubicBezTo>
                  <a:cubicBezTo>
                    <a:pt x="62" y="29"/>
                    <a:pt x="58" y="33"/>
                    <a:pt x="52" y="33"/>
                  </a:cubicBezTo>
                  <a:cubicBezTo>
                    <a:pt x="27" y="33"/>
                    <a:pt x="27" y="33"/>
                    <a:pt x="27" y="33"/>
                  </a:cubicBezTo>
                  <a:moveTo>
                    <a:pt x="98" y="33"/>
                  </a:moveTo>
                  <a:cubicBezTo>
                    <a:pt x="93" y="33"/>
                    <a:pt x="88" y="29"/>
                    <a:pt x="88" y="23"/>
                  </a:cubicBezTo>
                  <a:cubicBezTo>
                    <a:pt x="88" y="15"/>
                    <a:pt x="88" y="15"/>
                    <a:pt x="88" y="15"/>
                  </a:cubicBezTo>
                  <a:cubicBezTo>
                    <a:pt x="88" y="9"/>
                    <a:pt x="93" y="5"/>
                    <a:pt x="98" y="5"/>
                  </a:cubicBezTo>
                  <a:cubicBezTo>
                    <a:pt x="124" y="5"/>
                    <a:pt x="124" y="5"/>
                    <a:pt x="124" y="5"/>
                  </a:cubicBezTo>
                  <a:cubicBezTo>
                    <a:pt x="129" y="5"/>
                    <a:pt x="134" y="9"/>
                    <a:pt x="134" y="15"/>
                  </a:cubicBezTo>
                  <a:cubicBezTo>
                    <a:pt x="134" y="23"/>
                    <a:pt x="134" y="23"/>
                    <a:pt x="134" y="23"/>
                  </a:cubicBezTo>
                  <a:cubicBezTo>
                    <a:pt x="134" y="29"/>
                    <a:pt x="129" y="33"/>
                    <a:pt x="124" y="33"/>
                  </a:cubicBezTo>
                  <a:cubicBezTo>
                    <a:pt x="98" y="33"/>
                    <a:pt x="98" y="33"/>
                    <a:pt x="98" y="33"/>
                  </a:cubicBezTo>
                  <a:moveTo>
                    <a:pt x="124" y="0"/>
                  </a:moveTo>
                  <a:cubicBezTo>
                    <a:pt x="98" y="0"/>
                    <a:pt x="98" y="0"/>
                    <a:pt x="98" y="0"/>
                  </a:cubicBezTo>
                  <a:cubicBezTo>
                    <a:pt x="90" y="0"/>
                    <a:pt x="84" y="6"/>
                    <a:pt x="83" y="14"/>
                  </a:cubicBezTo>
                  <a:cubicBezTo>
                    <a:pt x="83" y="14"/>
                    <a:pt x="83" y="14"/>
                    <a:pt x="83" y="14"/>
                  </a:cubicBezTo>
                  <a:cubicBezTo>
                    <a:pt x="69" y="14"/>
                    <a:pt x="69" y="14"/>
                    <a:pt x="69" y="14"/>
                  </a:cubicBezTo>
                  <a:cubicBezTo>
                    <a:pt x="68" y="14"/>
                    <a:pt x="68" y="14"/>
                    <a:pt x="67" y="14"/>
                  </a:cubicBezTo>
                  <a:cubicBezTo>
                    <a:pt x="67" y="6"/>
                    <a:pt x="60" y="0"/>
                    <a:pt x="52" y="0"/>
                  </a:cubicBezTo>
                  <a:cubicBezTo>
                    <a:pt x="27" y="0"/>
                    <a:pt x="27" y="0"/>
                    <a:pt x="27" y="0"/>
                  </a:cubicBezTo>
                  <a:cubicBezTo>
                    <a:pt x="21" y="0"/>
                    <a:pt x="15" y="4"/>
                    <a:pt x="13" y="9"/>
                  </a:cubicBezTo>
                  <a:cubicBezTo>
                    <a:pt x="4" y="7"/>
                    <a:pt x="4" y="7"/>
                    <a:pt x="4" y="7"/>
                  </a:cubicBezTo>
                  <a:cubicBezTo>
                    <a:pt x="4" y="6"/>
                    <a:pt x="3" y="6"/>
                    <a:pt x="3" y="6"/>
                  </a:cubicBezTo>
                  <a:cubicBezTo>
                    <a:pt x="3" y="6"/>
                    <a:pt x="3" y="6"/>
                    <a:pt x="3" y="6"/>
                  </a:cubicBezTo>
                  <a:cubicBezTo>
                    <a:pt x="3" y="7"/>
                    <a:pt x="3" y="7"/>
                    <a:pt x="3" y="7"/>
                  </a:cubicBezTo>
                  <a:cubicBezTo>
                    <a:pt x="3" y="9"/>
                    <a:pt x="1" y="11"/>
                    <a:pt x="0" y="12"/>
                  </a:cubicBezTo>
                  <a:cubicBezTo>
                    <a:pt x="0" y="13"/>
                    <a:pt x="1" y="14"/>
                    <a:pt x="2" y="14"/>
                  </a:cubicBezTo>
                  <a:cubicBezTo>
                    <a:pt x="12" y="17"/>
                    <a:pt x="12" y="17"/>
                    <a:pt x="12" y="17"/>
                  </a:cubicBezTo>
                  <a:cubicBezTo>
                    <a:pt x="12" y="23"/>
                    <a:pt x="12" y="23"/>
                    <a:pt x="12" y="23"/>
                  </a:cubicBezTo>
                  <a:cubicBezTo>
                    <a:pt x="12" y="31"/>
                    <a:pt x="19" y="38"/>
                    <a:pt x="27" y="38"/>
                  </a:cubicBezTo>
                  <a:cubicBezTo>
                    <a:pt x="52" y="38"/>
                    <a:pt x="52" y="38"/>
                    <a:pt x="52" y="38"/>
                  </a:cubicBezTo>
                  <a:cubicBezTo>
                    <a:pt x="61" y="38"/>
                    <a:pt x="67" y="31"/>
                    <a:pt x="67" y="23"/>
                  </a:cubicBezTo>
                  <a:cubicBezTo>
                    <a:pt x="67" y="21"/>
                    <a:pt x="67" y="21"/>
                    <a:pt x="67" y="21"/>
                  </a:cubicBezTo>
                  <a:cubicBezTo>
                    <a:pt x="68" y="21"/>
                    <a:pt x="68" y="21"/>
                    <a:pt x="69" y="21"/>
                  </a:cubicBezTo>
                  <a:cubicBezTo>
                    <a:pt x="83" y="21"/>
                    <a:pt x="83" y="21"/>
                    <a:pt x="83" y="21"/>
                  </a:cubicBezTo>
                  <a:cubicBezTo>
                    <a:pt x="83" y="21"/>
                    <a:pt x="83" y="21"/>
                    <a:pt x="83" y="21"/>
                  </a:cubicBezTo>
                  <a:cubicBezTo>
                    <a:pt x="83" y="23"/>
                    <a:pt x="83" y="23"/>
                    <a:pt x="83" y="23"/>
                  </a:cubicBezTo>
                  <a:cubicBezTo>
                    <a:pt x="83" y="31"/>
                    <a:pt x="90" y="38"/>
                    <a:pt x="98" y="38"/>
                  </a:cubicBezTo>
                  <a:cubicBezTo>
                    <a:pt x="124" y="38"/>
                    <a:pt x="124" y="38"/>
                    <a:pt x="124" y="38"/>
                  </a:cubicBezTo>
                  <a:cubicBezTo>
                    <a:pt x="132" y="38"/>
                    <a:pt x="139" y="31"/>
                    <a:pt x="139" y="23"/>
                  </a:cubicBezTo>
                  <a:cubicBezTo>
                    <a:pt x="139" y="17"/>
                    <a:pt x="139" y="17"/>
                    <a:pt x="139" y="17"/>
                  </a:cubicBezTo>
                  <a:cubicBezTo>
                    <a:pt x="139" y="17"/>
                    <a:pt x="139" y="17"/>
                    <a:pt x="139" y="17"/>
                  </a:cubicBezTo>
                  <a:cubicBezTo>
                    <a:pt x="148" y="14"/>
                    <a:pt x="148" y="14"/>
                    <a:pt x="148" y="14"/>
                  </a:cubicBezTo>
                  <a:cubicBezTo>
                    <a:pt x="146" y="12"/>
                    <a:pt x="143" y="10"/>
                    <a:pt x="144" y="7"/>
                  </a:cubicBezTo>
                  <a:cubicBezTo>
                    <a:pt x="144" y="7"/>
                    <a:pt x="144" y="7"/>
                    <a:pt x="144" y="7"/>
                  </a:cubicBezTo>
                  <a:cubicBezTo>
                    <a:pt x="138" y="9"/>
                    <a:pt x="138" y="9"/>
                    <a:pt x="138" y="9"/>
                  </a:cubicBezTo>
                  <a:cubicBezTo>
                    <a:pt x="135" y="4"/>
                    <a:pt x="130" y="0"/>
                    <a:pt x="124" y="0"/>
                  </a:cubicBezTo>
                </a:path>
              </a:pathLst>
            </a:custGeom>
            <a:solidFill>
              <a:srgbClr val="A3895E">
                <a:alpha val="100000"/>
              </a:srgbClr>
            </a:solidFill>
          </p:spPr>
        </p:sp>
        <p:sp>
          <p:nvSpPr>
            <p:cNvPr id="42" name="Freeform 42"/>
            <p:cNvSpPr/>
            <p:nvPr/>
          </p:nvSpPr>
          <p:spPr>
            <a:xfrm>
              <a:off x="2290944" y="3576454"/>
              <a:ext cx="952609" cy="254489"/>
            </a:xfrm>
            <a:custGeom>
              <a:avLst/>
              <a:gdLst/>
              <a:ahLst/>
              <a:cxnLst/>
              <a:rect l="l" t="t" r="r" b="b"/>
              <a:pathLst>
                <a:path w="154" h="41">
                  <a:moveTo>
                    <a:pt x="153" y="9"/>
                  </a:moveTo>
                  <a:cubicBezTo>
                    <a:pt x="153" y="7"/>
                    <a:pt x="150" y="6"/>
                    <a:pt x="148" y="7"/>
                  </a:cubicBezTo>
                  <a:cubicBezTo>
                    <a:pt x="140" y="10"/>
                    <a:pt x="140" y="10"/>
                    <a:pt x="140" y="10"/>
                  </a:cubicBezTo>
                  <a:cubicBezTo>
                    <a:pt x="137" y="5"/>
                    <a:pt x="132" y="0"/>
                    <a:pt x="125" y="0"/>
                  </a:cubicBezTo>
                  <a:cubicBezTo>
                    <a:pt x="100" y="0"/>
                    <a:pt x="100" y="0"/>
                    <a:pt x="100" y="0"/>
                  </a:cubicBezTo>
                  <a:cubicBezTo>
                    <a:pt x="92" y="0"/>
                    <a:pt x="86" y="7"/>
                    <a:pt x="85" y="15"/>
                  </a:cubicBezTo>
                  <a:cubicBezTo>
                    <a:pt x="84" y="15"/>
                    <a:pt x="84" y="15"/>
                    <a:pt x="84" y="15"/>
                  </a:cubicBezTo>
                  <a:cubicBezTo>
                    <a:pt x="71" y="15"/>
                    <a:pt x="71" y="15"/>
                    <a:pt x="71" y="15"/>
                  </a:cubicBezTo>
                  <a:cubicBezTo>
                    <a:pt x="70" y="15"/>
                    <a:pt x="70" y="15"/>
                    <a:pt x="69" y="15"/>
                  </a:cubicBezTo>
                  <a:cubicBezTo>
                    <a:pt x="69" y="7"/>
                    <a:pt x="62" y="0"/>
                    <a:pt x="54" y="0"/>
                  </a:cubicBezTo>
                  <a:cubicBezTo>
                    <a:pt x="29" y="0"/>
                    <a:pt x="29" y="0"/>
                    <a:pt x="29" y="0"/>
                  </a:cubicBezTo>
                  <a:cubicBezTo>
                    <a:pt x="22" y="0"/>
                    <a:pt x="17" y="5"/>
                    <a:pt x="15" y="10"/>
                  </a:cubicBezTo>
                  <a:cubicBezTo>
                    <a:pt x="6" y="8"/>
                    <a:pt x="6" y="8"/>
                    <a:pt x="6" y="8"/>
                  </a:cubicBezTo>
                  <a:cubicBezTo>
                    <a:pt x="4" y="7"/>
                    <a:pt x="1" y="8"/>
                    <a:pt x="1" y="10"/>
                  </a:cubicBezTo>
                  <a:cubicBezTo>
                    <a:pt x="0" y="12"/>
                    <a:pt x="1" y="15"/>
                    <a:pt x="3" y="15"/>
                  </a:cubicBezTo>
                  <a:cubicBezTo>
                    <a:pt x="13" y="18"/>
                    <a:pt x="13" y="18"/>
                    <a:pt x="13" y="18"/>
                  </a:cubicBezTo>
                  <a:cubicBezTo>
                    <a:pt x="13" y="25"/>
                    <a:pt x="13" y="25"/>
                    <a:pt x="13" y="25"/>
                  </a:cubicBezTo>
                  <a:cubicBezTo>
                    <a:pt x="13" y="34"/>
                    <a:pt x="20" y="41"/>
                    <a:pt x="29" y="41"/>
                  </a:cubicBezTo>
                  <a:cubicBezTo>
                    <a:pt x="54" y="41"/>
                    <a:pt x="54" y="41"/>
                    <a:pt x="54" y="41"/>
                  </a:cubicBezTo>
                  <a:cubicBezTo>
                    <a:pt x="62" y="41"/>
                    <a:pt x="69" y="34"/>
                    <a:pt x="69" y="25"/>
                  </a:cubicBezTo>
                  <a:cubicBezTo>
                    <a:pt x="69" y="23"/>
                    <a:pt x="69" y="23"/>
                    <a:pt x="69" y="23"/>
                  </a:cubicBezTo>
                  <a:cubicBezTo>
                    <a:pt x="70" y="23"/>
                    <a:pt x="70" y="23"/>
                    <a:pt x="71" y="23"/>
                  </a:cubicBezTo>
                  <a:cubicBezTo>
                    <a:pt x="84" y="23"/>
                    <a:pt x="84" y="23"/>
                    <a:pt x="84" y="23"/>
                  </a:cubicBezTo>
                  <a:cubicBezTo>
                    <a:pt x="85" y="23"/>
                    <a:pt x="85" y="23"/>
                    <a:pt x="85" y="23"/>
                  </a:cubicBezTo>
                  <a:cubicBezTo>
                    <a:pt x="85" y="25"/>
                    <a:pt x="85" y="25"/>
                    <a:pt x="85" y="25"/>
                  </a:cubicBezTo>
                  <a:cubicBezTo>
                    <a:pt x="85" y="34"/>
                    <a:pt x="92" y="41"/>
                    <a:pt x="100" y="41"/>
                  </a:cubicBezTo>
                  <a:cubicBezTo>
                    <a:pt x="125" y="41"/>
                    <a:pt x="125" y="41"/>
                    <a:pt x="125" y="41"/>
                  </a:cubicBezTo>
                  <a:cubicBezTo>
                    <a:pt x="134" y="41"/>
                    <a:pt x="141" y="34"/>
                    <a:pt x="141" y="25"/>
                  </a:cubicBezTo>
                  <a:cubicBezTo>
                    <a:pt x="141" y="18"/>
                    <a:pt x="141" y="18"/>
                    <a:pt x="141" y="18"/>
                  </a:cubicBezTo>
                  <a:cubicBezTo>
                    <a:pt x="141" y="18"/>
                    <a:pt x="141" y="18"/>
                    <a:pt x="141" y="18"/>
                  </a:cubicBezTo>
                  <a:cubicBezTo>
                    <a:pt x="151" y="14"/>
                    <a:pt x="151" y="14"/>
                    <a:pt x="151" y="14"/>
                  </a:cubicBezTo>
                  <a:cubicBezTo>
                    <a:pt x="153" y="13"/>
                    <a:pt x="154" y="11"/>
                    <a:pt x="153" y="9"/>
                  </a:cubicBezTo>
                  <a:close/>
                  <a:moveTo>
                    <a:pt x="64" y="25"/>
                  </a:moveTo>
                  <a:cubicBezTo>
                    <a:pt x="64" y="31"/>
                    <a:pt x="59" y="35"/>
                    <a:pt x="54" y="35"/>
                  </a:cubicBezTo>
                  <a:cubicBezTo>
                    <a:pt x="29" y="35"/>
                    <a:pt x="29" y="35"/>
                    <a:pt x="29" y="35"/>
                  </a:cubicBezTo>
                  <a:cubicBezTo>
                    <a:pt x="23" y="35"/>
                    <a:pt x="19" y="31"/>
                    <a:pt x="19" y="25"/>
                  </a:cubicBezTo>
                  <a:cubicBezTo>
                    <a:pt x="19" y="16"/>
                    <a:pt x="19" y="16"/>
                    <a:pt x="19" y="16"/>
                  </a:cubicBezTo>
                  <a:cubicBezTo>
                    <a:pt x="19" y="10"/>
                    <a:pt x="23" y="6"/>
                    <a:pt x="29" y="6"/>
                  </a:cubicBezTo>
                  <a:cubicBezTo>
                    <a:pt x="54" y="6"/>
                    <a:pt x="54" y="6"/>
                    <a:pt x="54" y="6"/>
                  </a:cubicBezTo>
                  <a:cubicBezTo>
                    <a:pt x="59" y="6"/>
                    <a:pt x="64" y="10"/>
                    <a:pt x="64" y="16"/>
                  </a:cubicBezTo>
                  <a:lnTo>
                    <a:pt x="64" y="25"/>
                  </a:lnTo>
                  <a:close/>
                  <a:moveTo>
                    <a:pt x="135" y="25"/>
                  </a:moveTo>
                  <a:cubicBezTo>
                    <a:pt x="135" y="31"/>
                    <a:pt x="131" y="35"/>
                    <a:pt x="125" y="35"/>
                  </a:cubicBezTo>
                  <a:cubicBezTo>
                    <a:pt x="100" y="35"/>
                    <a:pt x="100" y="35"/>
                    <a:pt x="100" y="35"/>
                  </a:cubicBezTo>
                  <a:cubicBezTo>
                    <a:pt x="95" y="35"/>
                    <a:pt x="90" y="31"/>
                    <a:pt x="90" y="25"/>
                  </a:cubicBezTo>
                  <a:cubicBezTo>
                    <a:pt x="90" y="16"/>
                    <a:pt x="90" y="16"/>
                    <a:pt x="90" y="16"/>
                  </a:cubicBezTo>
                  <a:cubicBezTo>
                    <a:pt x="90" y="10"/>
                    <a:pt x="95" y="6"/>
                    <a:pt x="100" y="6"/>
                  </a:cubicBezTo>
                  <a:cubicBezTo>
                    <a:pt x="125" y="6"/>
                    <a:pt x="125" y="6"/>
                    <a:pt x="125" y="6"/>
                  </a:cubicBezTo>
                  <a:cubicBezTo>
                    <a:pt x="131" y="6"/>
                    <a:pt x="135" y="10"/>
                    <a:pt x="135" y="16"/>
                  </a:cubicBezTo>
                  <a:lnTo>
                    <a:pt x="135" y="25"/>
                  </a:lnTo>
                  <a:close/>
                </a:path>
              </a:pathLst>
            </a:custGeom>
            <a:solidFill>
              <a:srgbClr val="3B3633">
                <a:alpha val="100000"/>
              </a:srgbClr>
            </a:solidFill>
          </p:spPr>
        </p:sp>
        <p:pic>
          <p:nvPicPr>
            <p:cNvPr id="43" name="Picture 43"/>
            <p:cNvPicPr>
              <a:picLocks noChangeAspect="1"/>
            </p:cNvPicPr>
            <p:nvPr/>
          </p:nvPicPr>
          <p:blipFill>
            <a:blip r:embed="rId3"/>
            <a:srcRect/>
            <a:stretch>
              <a:fillRect/>
            </a:stretch>
          </p:blipFill>
          <p:spPr>
            <a:xfrm>
              <a:off x="3230398" y="5158235"/>
              <a:ext cx="464640" cy="430144"/>
            </a:xfrm>
            <a:prstGeom prst="rect">
              <a:avLst/>
            </a:prstGeom>
          </p:spPr>
        </p:pic>
        <p:sp>
          <p:nvSpPr>
            <p:cNvPr id="44" name="Freeform 44"/>
            <p:cNvSpPr/>
            <p:nvPr/>
          </p:nvSpPr>
          <p:spPr>
            <a:xfrm>
              <a:off x="3280037" y="5032313"/>
              <a:ext cx="378518" cy="162605"/>
            </a:xfrm>
            <a:custGeom>
              <a:avLst/>
              <a:gdLst/>
              <a:ahLst/>
              <a:cxnLst/>
              <a:rect l="l" t="t" r="r" b="b"/>
              <a:pathLst>
                <a:path w="145" h="62">
                  <a:moveTo>
                    <a:pt x="145" y="62"/>
                  </a:moveTo>
                  <a:lnTo>
                    <a:pt x="60" y="0"/>
                  </a:lnTo>
                  <a:lnTo>
                    <a:pt x="0" y="62"/>
                  </a:lnTo>
                  <a:lnTo>
                    <a:pt x="145" y="62"/>
                  </a:lnTo>
                  <a:close/>
                </a:path>
              </a:pathLst>
            </a:custGeom>
            <a:solidFill>
              <a:srgbClr val="FFFFFF">
                <a:alpha val="100000"/>
              </a:srgbClr>
            </a:solidFill>
          </p:spPr>
        </p:sp>
        <p:sp>
          <p:nvSpPr>
            <p:cNvPr id="45" name="Freeform 45"/>
            <p:cNvSpPr/>
            <p:nvPr/>
          </p:nvSpPr>
          <p:spPr>
            <a:xfrm>
              <a:off x="3280037" y="5032313"/>
              <a:ext cx="378518" cy="162605"/>
            </a:xfrm>
            <a:custGeom>
              <a:avLst/>
              <a:gdLst/>
              <a:ahLst/>
              <a:cxnLst/>
              <a:rect l="l" t="t" r="r" b="b"/>
              <a:pathLst>
                <a:path w="145" h="62">
                  <a:moveTo>
                    <a:pt x="145" y="62"/>
                  </a:moveTo>
                  <a:lnTo>
                    <a:pt x="60" y="0"/>
                  </a:lnTo>
                  <a:lnTo>
                    <a:pt x="0" y="62"/>
                  </a:lnTo>
                  <a:lnTo>
                    <a:pt x="145" y="62"/>
                  </a:lnTo>
                </a:path>
              </a:pathLst>
            </a:custGeom>
          </p:spPr>
        </p:sp>
        <p:pic>
          <p:nvPicPr>
            <p:cNvPr id="46" name="Picture 46"/>
            <p:cNvPicPr>
              <a:picLocks noChangeAspect="1"/>
            </p:cNvPicPr>
            <p:nvPr/>
          </p:nvPicPr>
          <p:blipFill>
            <a:blip r:embed="rId4"/>
            <a:srcRect/>
            <a:stretch>
              <a:fillRect/>
            </a:stretch>
          </p:blipFill>
          <p:spPr>
            <a:xfrm>
              <a:off x="3259164" y="5087337"/>
              <a:ext cx="425350" cy="131212"/>
            </a:xfrm>
            <a:prstGeom prst="rect">
              <a:avLst/>
            </a:prstGeom>
          </p:spPr>
        </p:pic>
        <p:sp>
          <p:nvSpPr>
            <p:cNvPr id="47" name="AutoShape 47"/>
            <p:cNvSpPr/>
            <p:nvPr/>
          </p:nvSpPr>
          <p:spPr>
            <a:xfrm>
              <a:off x="3256533" y="5194917"/>
              <a:ext cx="415001" cy="49910"/>
            </a:xfrm>
            <a:prstGeom prst="rect">
              <a:avLst/>
            </a:prstGeom>
            <a:solidFill>
              <a:srgbClr val="FFFFFF">
                <a:alpha val="100000"/>
              </a:srgbClr>
            </a:solidFill>
          </p:spPr>
        </p:sp>
        <p:sp>
          <p:nvSpPr>
            <p:cNvPr id="48" name="Freeform 48"/>
            <p:cNvSpPr/>
            <p:nvPr/>
          </p:nvSpPr>
          <p:spPr>
            <a:xfrm>
              <a:off x="2184300" y="5567568"/>
              <a:ext cx="2528773" cy="1281614"/>
            </a:xfrm>
            <a:custGeom>
              <a:avLst/>
              <a:gdLst/>
              <a:ahLst/>
              <a:cxnLst/>
              <a:rect l="l" t="t" r="r" b="b"/>
              <a:pathLst>
                <a:path w="408" h="206">
                  <a:moveTo>
                    <a:pt x="407" y="183"/>
                  </a:moveTo>
                  <a:cubicBezTo>
                    <a:pt x="376" y="183"/>
                    <a:pt x="376" y="183"/>
                    <a:pt x="376" y="183"/>
                  </a:cubicBezTo>
                  <a:cubicBezTo>
                    <a:pt x="376" y="20"/>
                    <a:pt x="376" y="20"/>
                    <a:pt x="376" y="20"/>
                  </a:cubicBezTo>
                  <a:cubicBezTo>
                    <a:pt x="376" y="9"/>
                    <a:pt x="366" y="0"/>
                    <a:pt x="353" y="0"/>
                  </a:cubicBezTo>
                  <a:cubicBezTo>
                    <a:pt x="53" y="0"/>
                    <a:pt x="53" y="0"/>
                    <a:pt x="53" y="0"/>
                  </a:cubicBezTo>
                  <a:cubicBezTo>
                    <a:pt x="41" y="0"/>
                    <a:pt x="30" y="9"/>
                    <a:pt x="30" y="20"/>
                  </a:cubicBezTo>
                  <a:cubicBezTo>
                    <a:pt x="30" y="183"/>
                    <a:pt x="30" y="183"/>
                    <a:pt x="30" y="183"/>
                  </a:cubicBezTo>
                  <a:cubicBezTo>
                    <a:pt x="1" y="183"/>
                    <a:pt x="1" y="183"/>
                    <a:pt x="1" y="183"/>
                  </a:cubicBezTo>
                  <a:cubicBezTo>
                    <a:pt x="0" y="205"/>
                    <a:pt x="18" y="206"/>
                    <a:pt x="18" y="206"/>
                  </a:cubicBezTo>
                  <a:cubicBezTo>
                    <a:pt x="389" y="206"/>
                    <a:pt x="389" y="206"/>
                    <a:pt x="389" y="206"/>
                  </a:cubicBezTo>
                  <a:cubicBezTo>
                    <a:pt x="389" y="206"/>
                    <a:pt x="408" y="205"/>
                    <a:pt x="407" y="183"/>
                  </a:cubicBezTo>
                  <a:close/>
                </a:path>
              </a:pathLst>
            </a:custGeom>
            <a:solidFill>
              <a:srgbClr val="C1C0C0">
                <a:alpha val="100000"/>
              </a:srgbClr>
            </a:solidFill>
          </p:spPr>
        </p:sp>
        <p:sp>
          <p:nvSpPr>
            <p:cNvPr id="49" name="Freeform 49"/>
            <p:cNvSpPr/>
            <p:nvPr/>
          </p:nvSpPr>
          <p:spPr>
            <a:xfrm>
              <a:off x="2580533" y="6278302"/>
              <a:ext cx="600226" cy="579698"/>
            </a:xfrm>
            <a:custGeom>
              <a:avLst/>
              <a:gdLst/>
              <a:ahLst/>
              <a:cxnLst/>
              <a:rect l="l" t="t" r="r" b="b"/>
              <a:pathLst>
                <a:path w="97" h="93">
                  <a:moveTo>
                    <a:pt x="78" y="12"/>
                  </a:moveTo>
                  <a:cubicBezTo>
                    <a:pt x="76" y="12"/>
                    <a:pt x="74" y="12"/>
                    <a:pt x="73" y="11"/>
                  </a:cubicBezTo>
                  <a:cubicBezTo>
                    <a:pt x="73" y="7"/>
                    <a:pt x="73" y="7"/>
                    <a:pt x="73" y="7"/>
                  </a:cubicBezTo>
                  <a:cubicBezTo>
                    <a:pt x="73" y="3"/>
                    <a:pt x="70" y="0"/>
                    <a:pt x="66" y="0"/>
                  </a:cubicBezTo>
                  <a:cubicBezTo>
                    <a:pt x="7" y="0"/>
                    <a:pt x="7" y="0"/>
                    <a:pt x="7" y="0"/>
                  </a:cubicBezTo>
                  <a:cubicBezTo>
                    <a:pt x="4" y="0"/>
                    <a:pt x="0" y="3"/>
                    <a:pt x="0" y="7"/>
                  </a:cubicBezTo>
                  <a:cubicBezTo>
                    <a:pt x="0" y="85"/>
                    <a:pt x="0" y="85"/>
                    <a:pt x="0" y="85"/>
                  </a:cubicBezTo>
                  <a:cubicBezTo>
                    <a:pt x="0" y="90"/>
                    <a:pt x="4" y="93"/>
                    <a:pt x="7" y="93"/>
                  </a:cubicBezTo>
                  <a:cubicBezTo>
                    <a:pt x="66" y="93"/>
                    <a:pt x="66" y="93"/>
                    <a:pt x="66" y="93"/>
                  </a:cubicBezTo>
                  <a:cubicBezTo>
                    <a:pt x="70" y="93"/>
                    <a:pt x="73" y="90"/>
                    <a:pt x="73" y="85"/>
                  </a:cubicBezTo>
                  <a:cubicBezTo>
                    <a:pt x="73" y="75"/>
                    <a:pt x="73" y="75"/>
                    <a:pt x="73" y="75"/>
                  </a:cubicBezTo>
                  <a:cubicBezTo>
                    <a:pt x="74" y="73"/>
                    <a:pt x="76" y="73"/>
                    <a:pt x="78" y="73"/>
                  </a:cubicBezTo>
                  <a:cubicBezTo>
                    <a:pt x="89" y="73"/>
                    <a:pt x="97" y="62"/>
                    <a:pt x="97" y="50"/>
                  </a:cubicBezTo>
                  <a:cubicBezTo>
                    <a:pt x="97" y="36"/>
                    <a:pt x="97" y="36"/>
                    <a:pt x="97" y="36"/>
                  </a:cubicBezTo>
                  <a:cubicBezTo>
                    <a:pt x="97" y="23"/>
                    <a:pt x="89" y="12"/>
                    <a:pt x="78" y="12"/>
                  </a:cubicBezTo>
                  <a:close/>
                  <a:moveTo>
                    <a:pt x="88" y="45"/>
                  </a:moveTo>
                  <a:cubicBezTo>
                    <a:pt x="88" y="53"/>
                    <a:pt x="84" y="56"/>
                    <a:pt x="78" y="56"/>
                  </a:cubicBezTo>
                  <a:cubicBezTo>
                    <a:pt x="73" y="56"/>
                    <a:pt x="71" y="53"/>
                    <a:pt x="71" y="45"/>
                  </a:cubicBezTo>
                  <a:cubicBezTo>
                    <a:pt x="72" y="37"/>
                    <a:pt x="72" y="37"/>
                    <a:pt x="72" y="37"/>
                  </a:cubicBezTo>
                  <a:cubicBezTo>
                    <a:pt x="72" y="30"/>
                    <a:pt x="74" y="26"/>
                    <a:pt x="79" y="26"/>
                  </a:cubicBezTo>
                  <a:cubicBezTo>
                    <a:pt x="84" y="26"/>
                    <a:pt x="88" y="30"/>
                    <a:pt x="88" y="37"/>
                  </a:cubicBezTo>
                  <a:lnTo>
                    <a:pt x="88" y="45"/>
                  </a:lnTo>
                  <a:close/>
                </a:path>
              </a:pathLst>
            </a:custGeom>
            <a:solidFill>
              <a:srgbClr val="FFFEFE">
                <a:alpha val="100000"/>
              </a:srgbClr>
            </a:solidFill>
          </p:spPr>
        </p:sp>
        <p:sp>
          <p:nvSpPr>
            <p:cNvPr id="50" name="Freeform 50"/>
            <p:cNvSpPr/>
            <p:nvPr/>
          </p:nvSpPr>
          <p:spPr>
            <a:xfrm>
              <a:off x="2544050" y="5703719"/>
              <a:ext cx="446398" cy="516737"/>
            </a:xfrm>
            <a:custGeom>
              <a:avLst/>
              <a:gdLst/>
              <a:ahLst/>
              <a:cxnLst/>
              <a:rect l="l" t="t" r="r" b="b"/>
              <a:pathLst>
                <a:path w="72" h="83">
                  <a:moveTo>
                    <a:pt x="46" y="83"/>
                  </a:moveTo>
                  <a:cubicBezTo>
                    <a:pt x="46" y="83"/>
                    <a:pt x="0" y="54"/>
                    <a:pt x="27" y="34"/>
                  </a:cubicBezTo>
                  <a:cubicBezTo>
                    <a:pt x="45" y="21"/>
                    <a:pt x="49" y="19"/>
                    <a:pt x="45" y="1"/>
                  </a:cubicBezTo>
                  <a:cubicBezTo>
                    <a:pt x="45" y="0"/>
                    <a:pt x="72" y="25"/>
                    <a:pt x="47" y="41"/>
                  </a:cubicBezTo>
                  <a:cubicBezTo>
                    <a:pt x="22" y="58"/>
                    <a:pt x="43" y="78"/>
                    <a:pt x="46" y="83"/>
                  </a:cubicBezTo>
                  <a:close/>
                </a:path>
              </a:pathLst>
            </a:custGeom>
            <a:solidFill>
              <a:srgbClr val="FFFEFE">
                <a:alpha val="100000"/>
              </a:srgbClr>
            </a:solidFill>
          </p:spPr>
        </p:sp>
        <p:sp>
          <p:nvSpPr>
            <p:cNvPr id="51" name="Freeform 51"/>
            <p:cNvSpPr/>
            <p:nvPr/>
          </p:nvSpPr>
          <p:spPr>
            <a:xfrm>
              <a:off x="2724188" y="5861209"/>
              <a:ext cx="266260" cy="354133"/>
            </a:xfrm>
            <a:custGeom>
              <a:avLst/>
              <a:gdLst/>
              <a:ahLst/>
              <a:cxnLst/>
              <a:rect l="l" t="t" r="r" b="b"/>
              <a:pathLst>
                <a:path w="43" h="57">
                  <a:moveTo>
                    <a:pt x="21" y="57"/>
                  </a:moveTo>
                  <a:cubicBezTo>
                    <a:pt x="21" y="57"/>
                    <a:pt x="0" y="40"/>
                    <a:pt x="16" y="26"/>
                  </a:cubicBezTo>
                  <a:cubicBezTo>
                    <a:pt x="27" y="17"/>
                    <a:pt x="34" y="13"/>
                    <a:pt x="32" y="0"/>
                  </a:cubicBezTo>
                  <a:cubicBezTo>
                    <a:pt x="32" y="0"/>
                    <a:pt x="43" y="20"/>
                    <a:pt x="28" y="31"/>
                  </a:cubicBezTo>
                  <a:cubicBezTo>
                    <a:pt x="13" y="42"/>
                    <a:pt x="20" y="54"/>
                    <a:pt x="21" y="57"/>
                  </a:cubicBezTo>
                  <a:close/>
                </a:path>
              </a:pathLst>
            </a:custGeom>
            <a:solidFill>
              <a:schemeClr val="lt1">
                <a:alpha val="100000"/>
              </a:schemeClr>
            </a:solidFill>
          </p:spPr>
          <p:style>
            <a:lnRef idx="0">
              <a:schemeClr val="lt1"/>
            </a:lnRef>
            <a:fillRef idx="1">
              <a:schemeClr val="lt1"/>
            </a:fillRef>
            <a:effectRef idx="0">
              <a:schemeClr val="lt1"/>
            </a:effectRef>
            <a:fontRef idx="minor">
              <a:schemeClr val="lt1"/>
            </a:fontRef>
          </p:style>
        </p:sp>
        <p:sp>
          <p:nvSpPr>
            <p:cNvPr id="52" name="Freeform 52"/>
            <p:cNvSpPr/>
            <p:nvPr/>
          </p:nvSpPr>
          <p:spPr>
            <a:xfrm>
              <a:off x="897199" y="5580443"/>
              <a:ext cx="1051887" cy="1269621"/>
            </a:xfrm>
            <a:custGeom>
              <a:avLst/>
              <a:gdLst/>
              <a:ahLst/>
              <a:cxnLst/>
              <a:rect l="l" t="t" r="r" b="b"/>
              <a:pathLst>
                <a:path w="170" h="204">
                  <a:moveTo>
                    <a:pt x="170" y="184"/>
                  </a:moveTo>
                  <a:cubicBezTo>
                    <a:pt x="170" y="195"/>
                    <a:pt x="160" y="204"/>
                    <a:pt x="149" y="204"/>
                  </a:cubicBezTo>
                  <a:cubicBezTo>
                    <a:pt x="21" y="204"/>
                    <a:pt x="21" y="204"/>
                    <a:pt x="21" y="204"/>
                  </a:cubicBezTo>
                  <a:cubicBezTo>
                    <a:pt x="10" y="204"/>
                    <a:pt x="0" y="195"/>
                    <a:pt x="0" y="184"/>
                  </a:cubicBezTo>
                  <a:cubicBezTo>
                    <a:pt x="0" y="20"/>
                    <a:pt x="0" y="20"/>
                    <a:pt x="0" y="20"/>
                  </a:cubicBezTo>
                  <a:cubicBezTo>
                    <a:pt x="0" y="9"/>
                    <a:pt x="10" y="0"/>
                    <a:pt x="21" y="0"/>
                  </a:cubicBezTo>
                  <a:cubicBezTo>
                    <a:pt x="149" y="0"/>
                    <a:pt x="149" y="0"/>
                    <a:pt x="149" y="0"/>
                  </a:cubicBezTo>
                  <a:cubicBezTo>
                    <a:pt x="160" y="0"/>
                    <a:pt x="170" y="9"/>
                    <a:pt x="170" y="20"/>
                  </a:cubicBezTo>
                  <a:lnTo>
                    <a:pt x="170" y="184"/>
                  </a:lnTo>
                  <a:close/>
                </a:path>
              </a:pathLst>
            </a:custGeom>
            <a:solidFill>
              <a:srgbClr val="3B3633">
                <a:alpha val="100000"/>
              </a:srgbClr>
            </a:solidFill>
          </p:spPr>
        </p:sp>
        <p:sp>
          <p:nvSpPr>
            <p:cNvPr id="53" name="Freeform 53"/>
            <p:cNvSpPr/>
            <p:nvPr/>
          </p:nvSpPr>
          <p:spPr>
            <a:xfrm>
              <a:off x="902286" y="5543759"/>
              <a:ext cx="1028383" cy="1274912"/>
            </a:xfrm>
            <a:custGeom>
              <a:avLst/>
              <a:gdLst/>
              <a:ahLst/>
              <a:cxnLst/>
              <a:rect l="l" t="t" r="r" b="b"/>
              <a:pathLst>
                <a:path w="166" h="205">
                  <a:moveTo>
                    <a:pt x="166" y="184"/>
                  </a:moveTo>
                  <a:cubicBezTo>
                    <a:pt x="166" y="196"/>
                    <a:pt x="157" y="205"/>
                    <a:pt x="145" y="205"/>
                  </a:cubicBezTo>
                  <a:cubicBezTo>
                    <a:pt x="21" y="205"/>
                    <a:pt x="21" y="205"/>
                    <a:pt x="21" y="205"/>
                  </a:cubicBezTo>
                  <a:cubicBezTo>
                    <a:pt x="9" y="205"/>
                    <a:pt x="0" y="196"/>
                    <a:pt x="0" y="184"/>
                  </a:cubicBezTo>
                  <a:cubicBezTo>
                    <a:pt x="0" y="21"/>
                    <a:pt x="0" y="21"/>
                    <a:pt x="0" y="21"/>
                  </a:cubicBezTo>
                  <a:cubicBezTo>
                    <a:pt x="0" y="10"/>
                    <a:pt x="9" y="0"/>
                    <a:pt x="21" y="0"/>
                  </a:cubicBezTo>
                  <a:cubicBezTo>
                    <a:pt x="145" y="0"/>
                    <a:pt x="145" y="0"/>
                    <a:pt x="145" y="0"/>
                  </a:cubicBezTo>
                  <a:cubicBezTo>
                    <a:pt x="157" y="0"/>
                    <a:pt x="166" y="10"/>
                    <a:pt x="166" y="21"/>
                  </a:cubicBezTo>
                  <a:lnTo>
                    <a:pt x="166" y="184"/>
                  </a:lnTo>
                  <a:close/>
                </a:path>
              </a:pathLst>
            </a:custGeom>
            <a:solidFill>
              <a:schemeClr val="accent1">
                <a:lumMod val="60000"/>
                <a:lumOff val="40000"/>
                <a:alpha val="100000"/>
              </a:schemeClr>
            </a:solidFill>
          </p:spPr>
          <p:style>
            <a:lnRef idx="0">
              <a:schemeClr val="accent1"/>
            </a:lnRef>
            <a:fillRef idx="1">
              <a:schemeClr val="accent1"/>
            </a:fillRef>
            <a:effectRef idx="0">
              <a:schemeClr val="accent1"/>
            </a:effectRef>
            <a:fontRef idx="minor">
              <a:schemeClr val="lt1"/>
            </a:fontRef>
          </p:style>
        </p:sp>
        <p:sp>
          <p:nvSpPr>
            <p:cNvPr id="54" name="Freeform 54"/>
            <p:cNvSpPr/>
            <p:nvPr/>
          </p:nvSpPr>
          <p:spPr>
            <a:xfrm>
              <a:off x="1539171" y="5685377"/>
              <a:ext cx="224515" cy="94353"/>
            </a:xfrm>
            <a:custGeom>
              <a:avLst/>
              <a:gdLst/>
              <a:ahLst/>
              <a:cxnLst/>
              <a:rect l="l" t="t" r="r" b="b"/>
              <a:pathLst>
                <a:path w="36" h="15">
                  <a:moveTo>
                    <a:pt x="1" y="6"/>
                  </a:moveTo>
                  <a:cubicBezTo>
                    <a:pt x="1" y="3"/>
                    <a:pt x="3" y="0"/>
                    <a:pt x="7" y="0"/>
                  </a:cubicBezTo>
                  <a:cubicBezTo>
                    <a:pt x="29" y="0"/>
                    <a:pt x="29" y="0"/>
                    <a:pt x="29" y="0"/>
                  </a:cubicBezTo>
                  <a:cubicBezTo>
                    <a:pt x="33" y="0"/>
                    <a:pt x="35" y="3"/>
                    <a:pt x="36" y="6"/>
                  </a:cubicBezTo>
                  <a:cubicBezTo>
                    <a:pt x="36" y="15"/>
                    <a:pt x="36" y="15"/>
                    <a:pt x="36" y="15"/>
                  </a:cubicBezTo>
                  <a:cubicBezTo>
                    <a:pt x="0" y="15"/>
                    <a:pt x="0" y="15"/>
                    <a:pt x="0" y="15"/>
                  </a:cubicBezTo>
                  <a:lnTo>
                    <a:pt x="1" y="6"/>
                  </a:lnTo>
                  <a:close/>
                </a:path>
              </a:pathLst>
            </a:custGeom>
            <a:solidFill>
              <a:srgbClr val="FFA52B">
                <a:alpha val="100000"/>
              </a:srgbClr>
            </a:solidFill>
          </p:spPr>
        </p:sp>
        <p:sp>
          <p:nvSpPr>
            <p:cNvPr id="55" name="Freeform 55"/>
            <p:cNvSpPr/>
            <p:nvPr/>
          </p:nvSpPr>
          <p:spPr>
            <a:xfrm>
              <a:off x="1539171" y="6401578"/>
              <a:ext cx="224515" cy="180946"/>
            </a:xfrm>
            <a:custGeom>
              <a:avLst/>
              <a:gdLst/>
              <a:ahLst/>
              <a:cxnLst/>
              <a:rect l="l" t="t" r="r" b="b"/>
              <a:pathLst>
                <a:path w="36" h="29">
                  <a:moveTo>
                    <a:pt x="36" y="0"/>
                  </a:moveTo>
                  <a:cubicBezTo>
                    <a:pt x="24" y="29"/>
                    <a:pt x="24" y="29"/>
                    <a:pt x="24" y="29"/>
                  </a:cubicBezTo>
                  <a:cubicBezTo>
                    <a:pt x="12" y="29"/>
                    <a:pt x="12" y="29"/>
                    <a:pt x="12" y="29"/>
                  </a:cubicBezTo>
                  <a:cubicBezTo>
                    <a:pt x="0" y="4"/>
                    <a:pt x="0" y="4"/>
                    <a:pt x="0" y="4"/>
                  </a:cubicBezTo>
                  <a:cubicBezTo>
                    <a:pt x="0" y="3"/>
                    <a:pt x="36" y="0"/>
                    <a:pt x="36" y="0"/>
                  </a:cubicBezTo>
                  <a:close/>
                </a:path>
              </a:pathLst>
            </a:custGeom>
            <a:solidFill>
              <a:srgbClr val="FFFFFF">
                <a:alpha val="100000"/>
              </a:srgbClr>
            </a:solidFill>
          </p:spPr>
        </p:sp>
        <p:sp>
          <p:nvSpPr>
            <p:cNvPr id="56" name="Freeform 56"/>
            <p:cNvSpPr/>
            <p:nvPr/>
          </p:nvSpPr>
          <p:spPr>
            <a:xfrm>
              <a:off x="1539171" y="5779907"/>
              <a:ext cx="224515" cy="689924"/>
            </a:xfrm>
            <a:custGeom>
              <a:avLst/>
              <a:gdLst/>
              <a:ahLst/>
              <a:cxnLst/>
              <a:rect l="l" t="t" r="r" b="b"/>
              <a:pathLst>
                <a:path w="36" h="111">
                  <a:moveTo>
                    <a:pt x="0" y="94"/>
                  </a:moveTo>
                  <a:cubicBezTo>
                    <a:pt x="0" y="4"/>
                    <a:pt x="0" y="4"/>
                    <a:pt x="0" y="4"/>
                  </a:cubicBezTo>
                  <a:cubicBezTo>
                    <a:pt x="0" y="0"/>
                    <a:pt x="0" y="0"/>
                    <a:pt x="0" y="0"/>
                  </a:cubicBezTo>
                  <a:cubicBezTo>
                    <a:pt x="14" y="0"/>
                    <a:pt x="14" y="0"/>
                    <a:pt x="14" y="0"/>
                  </a:cubicBezTo>
                  <a:cubicBezTo>
                    <a:pt x="30" y="0"/>
                    <a:pt x="30" y="0"/>
                    <a:pt x="30" y="0"/>
                  </a:cubicBezTo>
                  <a:cubicBezTo>
                    <a:pt x="36" y="0"/>
                    <a:pt x="36" y="0"/>
                    <a:pt x="36" y="0"/>
                  </a:cubicBezTo>
                  <a:cubicBezTo>
                    <a:pt x="36" y="0"/>
                    <a:pt x="36" y="0"/>
                    <a:pt x="36" y="0"/>
                  </a:cubicBezTo>
                  <a:cubicBezTo>
                    <a:pt x="36" y="91"/>
                    <a:pt x="36" y="91"/>
                    <a:pt x="36" y="91"/>
                  </a:cubicBezTo>
                  <a:cubicBezTo>
                    <a:pt x="36" y="96"/>
                    <a:pt x="36" y="96"/>
                    <a:pt x="36" y="96"/>
                  </a:cubicBezTo>
                  <a:cubicBezTo>
                    <a:pt x="36" y="99"/>
                    <a:pt x="36" y="99"/>
                    <a:pt x="36" y="99"/>
                  </a:cubicBezTo>
                  <a:cubicBezTo>
                    <a:pt x="36" y="100"/>
                    <a:pt x="36" y="100"/>
                    <a:pt x="36" y="100"/>
                  </a:cubicBezTo>
                  <a:cubicBezTo>
                    <a:pt x="36" y="100"/>
                    <a:pt x="35" y="102"/>
                    <a:pt x="33" y="107"/>
                  </a:cubicBezTo>
                  <a:cubicBezTo>
                    <a:pt x="31" y="111"/>
                    <a:pt x="30" y="101"/>
                    <a:pt x="30" y="101"/>
                  </a:cubicBezTo>
                  <a:cubicBezTo>
                    <a:pt x="30" y="101"/>
                    <a:pt x="25" y="108"/>
                    <a:pt x="22" y="108"/>
                  </a:cubicBezTo>
                  <a:cubicBezTo>
                    <a:pt x="19" y="108"/>
                    <a:pt x="14" y="102"/>
                    <a:pt x="14" y="102"/>
                  </a:cubicBezTo>
                  <a:cubicBezTo>
                    <a:pt x="14" y="102"/>
                    <a:pt x="9" y="111"/>
                    <a:pt x="6" y="110"/>
                  </a:cubicBezTo>
                  <a:cubicBezTo>
                    <a:pt x="3" y="108"/>
                    <a:pt x="0" y="104"/>
                    <a:pt x="0" y="104"/>
                  </a:cubicBezTo>
                  <a:cubicBezTo>
                    <a:pt x="0" y="103"/>
                    <a:pt x="0" y="103"/>
                    <a:pt x="0" y="103"/>
                  </a:cubicBezTo>
                  <a:cubicBezTo>
                    <a:pt x="0" y="99"/>
                    <a:pt x="0" y="99"/>
                    <a:pt x="0" y="99"/>
                  </a:cubicBezTo>
                  <a:lnTo>
                    <a:pt x="0" y="94"/>
                  </a:lnTo>
                  <a:close/>
                </a:path>
              </a:pathLst>
            </a:custGeom>
            <a:solidFill>
              <a:schemeClr val="accent1">
                <a:lumMod val="50000"/>
                <a:alpha val="100000"/>
              </a:schemeClr>
            </a:solidFill>
          </p:spPr>
          <p:style>
            <a:lnRef idx="0">
              <a:schemeClr val="accent1"/>
            </a:lnRef>
            <a:fillRef idx="1">
              <a:schemeClr val="accent1"/>
            </a:fillRef>
            <a:effectRef idx="0">
              <a:schemeClr val="accent1"/>
            </a:effectRef>
            <a:fontRef idx="minor">
              <a:schemeClr val="lt1"/>
            </a:fontRef>
          </p:style>
        </p:sp>
        <p:sp>
          <p:nvSpPr>
            <p:cNvPr id="57" name="Freeform 57"/>
            <p:cNvSpPr/>
            <p:nvPr/>
          </p:nvSpPr>
          <p:spPr>
            <a:xfrm>
              <a:off x="1614945" y="6577233"/>
              <a:ext cx="73143" cy="91884"/>
            </a:xfrm>
            <a:custGeom>
              <a:avLst/>
              <a:gdLst/>
              <a:ahLst/>
              <a:cxnLst/>
              <a:rect l="l" t="t" r="r" b="b"/>
              <a:pathLst>
                <a:path w="12" h="15">
                  <a:moveTo>
                    <a:pt x="12" y="0"/>
                  </a:moveTo>
                  <a:cubicBezTo>
                    <a:pt x="6" y="14"/>
                    <a:pt x="6" y="14"/>
                    <a:pt x="6" y="14"/>
                  </a:cubicBezTo>
                  <a:cubicBezTo>
                    <a:pt x="6" y="15"/>
                    <a:pt x="6" y="15"/>
                    <a:pt x="6" y="15"/>
                  </a:cubicBezTo>
                  <a:cubicBezTo>
                    <a:pt x="6" y="14"/>
                    <a:pt x="6" y="14"/>
                    <a:pt x="6" y="14"/>
                  </a:cubicBezTo>
                  <a:cubicBezTo>
                    <a:pt x="0" y="0"/>
                    <a:pt x="0" y="0"/>
                    <a:pt x="0" y="0"/>
                  </a:cubicBezTo>
                  <a:cubicBezTo>
                    <a:pt x="4" y="0"/>
                    <a:pt x="8" y="0"/>
                    <a:pt x="12" y="0"/>
                  </a:cubicBezTo>
                  <a:close/>
                </a:path>
              </a:pathLst>
            </a:custGeom>
            <a:solidFill>
              <a:srgbClr val="3B3633">
                <a:alpha val="100000"/>
              </a:srgbClr>
            </a:solidFill>
          </p:spPr>
        </p:sp>
        <p:sp>
          <p:nvSpPr>
            <p:cNvPr id="58" name="Freeform 58"/>
            <p:cNvSpPr/>
            <p:nvPr/>
          </p:nvSpPr>
          <p:spPr>
            <a:xfrm>
              <a:off x="876326" y="5979194"/>
              <a:ext cx="1067497" cy="81302"/>
            </a:xfrm>
            <a:custGeom>
              <a:avLst/>
              <a:gdLst/>
              <a:ahLst/>
              <a:cxnLst/>
              <a:rect l="l" t="t" r="r" b="b"/>
              <a:pathLst>
                <a:path w="172" h="13">
                  <a:moveTo>
                    <a:pt x="172" y="6"/>
                  </a:moveTo>
                  <a:cubicBezTo>
                    <a:pt x="172" y="9"/>
                    <a:pt x="170" y="12"/>
                    <a:pt x="167" y="12"/>
                  </a:cubicBezTo>
                  <a:cubicBezTo>
                    <a:pt x="4" y="13"/>
                    <a:pt x="4" y="13"/>
                    <a:pt x="4" y="13"/>
                  </a:cubicBezTo>
                  <a:cubicBezTo>
                    <a:pt x="2" y="13"/>
                    <a:pt x="0" y="11"/>
                    <a:pt x="0" y="7"/>
                  </a:cubicBezTo>
                  <a:cubicBezTo>
                    <a:pt x="0" y="4"/>
                    <a:pt x="2" y="1"/>
                    <a:pt x="4" y="1"/>
                  </a:cubicBezTo>
                  <a:cubicBezTo>
                    <a:pt x="167" y="0"/>
                    <a:pt x="167" y="0"/>
                    <a:pt x="167" y="0"/>
                  </a:cubicBezTo>
                  <a:cubicBezTo>
                    <a:pt x="170" y="0"/>
                    <a:pt x="172" y="2"/>
                    <a:pt x="172" y="6"/>
                  </a:cubicBezTo>
                  <a:close/>
                </a:path>
              </a:pathLst>
            </a:custGeom>
            <a:solidFill>
              <a:srgbClr val="3B3633">
                <a:alpha val="100000"/>
              </a:srgbClr>
            </a:solidFill>
          </p:spPr>
        </p:sp>
        <p:sp>
          <p:nvSpPr>
            <p:cNvPr id="59" name="Freeform 59"/>
            <p:cNvSpPr/>
            <p:nvPr/>
          </p:nvSpPr>
          <p:spPr>
            <a:xfrm>
              <a:off x="865802" y="5960852"/>
              <a:ext cx="1101350" cy="55025"/>
            </a:xfrm>
            <a:custGeom>
              <a:avLst/>
              <a:gdLst/>
              <a:ahLst/>
              <a:cxnLst/>
              <a:rect l="l" t="t" r="r" b="b"/>
              <a:pathLst>
                <a:path w="178" h="9">
                  <a:moveTo>
                    <a:pt x="178" y="5"/>
                  </a:moveTo>
                  <a:cubicBezTo>
                    <a:pt x="178" y="7"/>
                    <a:pt x="176" y="9"/>
                    <a:pt x="173" y="9"/>
                  </a:cubicBezTo>
                  <a:cubicBezTo>
                    <a:pt x="5" y="9"/>
                    <a:pt x="5" y="9"/>
                    <a:pt x="5" y="9"/>
                  </a:cubicBezTo>
                  <a:cubicBezTo>
                    <a:pt x="2" y="9"/>
                    <a:pt x="0" y="7"/>
                    <a:pt x="0" y="5"/>
                  </a:cubicBezTo>
                  <a:cubicBezTo>
                    <a:pt x="0" y="2"/>
                    <a:pt x="2" y="0"/>
                    <a:pt x="5" y="0"/>
                  </a:cubicBezTo>
                  <a:cubicBezTo>
                    <a:pt x="173" y="0"/>
                    <a:pt x="173" y="0"/>
                    <a:pt x="173" y="0"/>
                  </a:cubicBezTo>
                  <a:cubicBezTo>
                    <a:pt x="176" y="0"/>
                    <a:pt x="178" y="2"/>
                    <a:pt x="178" y="5"/>
                  </a:cubicBezTo>
                  <a:close/>
                </a:path>
              </a:pathLst>
            </a:custGeom>
            <a:solidFill>
              <a:srgbClr val="FFFFFF">
                <a:alpha val="100000"/>
              </a:srgbClr>
            </a:solidFill>
          </p:spPr>
        </p:sp>
      </p:grpSp>
      <p:grpSp>
        <p:nvGrpSpPr>
          <p:cNvPr id="60" name="Group 60"/>
          <p:cNvGrpSpPr/>
          <p:nvPr/>
        </p:nvGrpSpPr>
        <p:grpSpPr>
          <a:xfrm>
            <a:off x="454963" y="93878"/>
            <a:ext cx="10641129" cy="914400"/>
            <a:chOff x="454963" y="93878"/>
            <a:chExt cx="10641129" cy="914400"/>
          </a:xfrm>
        </p:grpSpPr>
        <p:sp>
          <p:nvSpPr>
            <p:cNvPr id="61" name="AutoShape 61"/>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2" name="AutoShape 62"/>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63" name="AutoShape 63"/>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64" name="AutoShape 64"/>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65" name="AutoShape 65"/>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66" name="AutoShape 66"/>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67" name="AutoShape 67"/>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68" name="AutoShape 68"/>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69" name="AutoShape 69"/>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70" name="AutoShape 70"/>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71" name="AutoShape 71"/>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72" name="AutoShape 72"/>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73" name="AutoShape 73"/>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74" name="AutoShape 74"/>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75" name="AutoShape 75"/>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76" name="AutoShape 76"/>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77" name="AutoShape 77"/>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78" name="AutoShape 78"/>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79" name="AutoShape 79"/>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80" name="AutoShape 80"/>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81" name="TextBox 8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医疗卫生行业产业升级需精准宏观调控充分利用数据空间资源回归业</a:t>
              </a:r>
            </a:p>
          </p:txBody>
        </p:sp>
      </p:grpSp>
      <p:sp>
        <p:nvSpPr>
          <p:cNvPr id="82" name="TextBox 82"/>
          <p:cNvSpPr txBox="1"/>
          <p:nvPr/>
        </p:nvSpPr>
        <p:spPr>
          <a:xfrm>
            <a:off x="4959831" y="1714627"/>
            <a:ext cx="6500165" cy="3960345"/>
          </a:xfrm>
          <a:prstGeom prst="rect">
            <a:avLst/>
          </a:prstGeom>
        </p:spPr>
        <p:txBody>
          <a:bodyPr wrap="square" lIns="95250" tIns="95250" rIns="47625" bIns="95250" rtlCol="0" anchor="t" anchorCtr="0">
            <a:noAutofit/>
          </a:bodyPr>
          <a:lstStyle/>
          <a:p>
            <a:pPr marL="203200" lvl="0" indent="-203200">
              <a:lnSpc>
                <a:spcPct val="77000"/>
              </a:lnSpc>
              <a:buFont typeface="Arial"/>
              <a:buChar char="•"/>
            </a:pPr>
            <a:r>
              <a:rPr lang="en-US" sz="1425">
                <a:solidFill>
                  <a:schemeClr val="dk1"/>
                </a:solidFill>
                <a:latin typeface="Microsoft Yahei"/>
                <a:ea typeface="Microsoft Yahei"/>
                <a:cs typeface="Microsoft Yahei"/>
              </a:rPr>
              <a:t>数据授权问题：在医疗卫生领域，数据的授权问题也十分突出。一些患者或家属可能不愿意将个人隐私信息授权给医疗卫生机构使用。这可能会对数据的共享和使用造成一定的限制和障碍。</a:t>
            </a:r>
          </a:p>
          <a:p>
            <a:pPr marL="203200" lvl="0" indent="-203200">
              <a:lnSpc>
                <a:spcPct val="77000"/>
              </a:lnSpc>
              <a:buFont typeface="Arial"/>
              <a:buChar char="•"/>
            </a:pPr>
            <a:r>
              <a:rPr lang="en-US" sz="1425">
                <a:solidFill>
                  <a:schemeClr val="dk1"/>
                </a:solidFill>
                <a:latin typeface="Microsoft Yahei"/>
                <a:ea typeface="Microsoft Yahei"/>
                <a:cs typeface="Microsoft Yahei"/>
              </a:rPr>
              <a:t>数据合规性问题：随着数据安全法规的不断出台和完善，医疗卫生机构需要遵守的数据合规性要求也越来越高。这些合规性要求包括但不限于个人信息保护法、网络安全法等。如果医疗卫生机构不符合这些要求，可能会面临罚款或其他法律责任。为了应对这些挑战，医疗卫生行业需要采取一系列措施来加强数据安全保障。例如。加强软件开发安全排查和制度管理、建立完善的数据安全管理体系、加强网络安全和信息化等。同时，也需要制定安全与隐私类标准、加强意识形态宣贯和技术安全保障等措施来保障数据的安全性和可靠性。</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07</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医疗卫生行业供应链安全问题亟待加强的问题</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574882" y="1165346"/>
            <a:ext cx="5016408" cy="5733525"/>
          </a:xfrm>
          <a:prstGeom prst="parallelogram">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pic>
        <p:nvPicPr>
          <p:cNvPr id="3" name="Picture 3"/>
          <p:cNvPicPr>
            <a:picLocks noChangeAspect="1"/>
          </p:cNvPicPr>
          <p:nvPr/>
        </p:nvPicPr>
        <p:blipFill>
          <a:blip r:embed="rId3">
            <a:alphaModFix amt="70000"/>
          </a:blip>
          <a:srcRect l="25006" r="25006"/>
          <a:stretch>
            <a:fillRect/>
          </a:stretch>
        </p:blipFill>
        <p:spPr>
          <a:xfrm>
            <a:off x="161995" y="1165346"/>
            <a:ext cx="4300144" cy="5733525"/>
          </a:xfrm>
          <a:prstGeom prst="parallelogram">
            <a:avLst/>
          </a:prstGeom>
        </p:spPr>
      </p:pic>
      <p:sp>
        <p:nvSpPr>
          <p:cNvPr id="4" name="TextBox 4"/>
          <p:cNvSpPr txBox="1"/>
          <p:nvPr/>
        </p:nvSpPr>
        <p:spPr>
          <a:xfrm>
            <a:off x="5272221" y="1165346"/>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solidFill>
                <a:latin typeface="Microsoft Yahei"/>
                <a:ea typeface="Microsoft Yahei"/>
                <a:cs typeface="Microsoft Yahei"/>
              </a:rPr>
              <a:t>医疗卫生行业供应链现状</a:t>
            </a:r>
          </a:p>
        </p:txBody>
      </p:sp>
      <p:sp>
        <p:nvSpPr>
          <p:cNvPr id="5" name="AutoShape 5"/>
          <p:cNvSpPr/>
          <p:nvPr/>
        </p:nvSpPr>
        <p:spPr>
          <a:xfrm>
            <a:off x="3908867" y="1360418"/>
            <a:ext cx="701468" cy="550104"/>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6" name="AutoShape 6"/>
          <p:cNvSpPr/>
          <p:nvPr/>
        </p:nvSpPr>
        <p:spPr>
          <a:xfrm>
            <a:off x="4351619" y="1360418"/>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7" name="AutoShape 7"/>
          <p:cNvSpPr/>
          <p:nvPr/>
        </p:nvSpPr>
        <p:spPr>
          <a:xfrm>
            <a:off x="3633815" y="1360418"/>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8" name="TextBox 8"/>
          <p:cNvSpPr txBox="1"/>
          <p:nvPr/>
        </p:nvSpPr>
        <p:spPr>
          <a:xfrm>
            <a:off x="3810637" y="1233134"/>
            <a:ext cx="799698"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solidFill>
                <a:latin typeface="Microsoft Yahei"/>
                <a:ea typeface="Microsoft Yahei"/>
                <a:cs typeface="Microsoft Yahei"/>
              </a:rPr>
              <a:t>01</a:t>
            </a:r>
          </a:p>
        </p:txBody>
      </p:sp>
      <p:sp>
        <p:nvSpPr>
          <p:cNvPr id="9" name="TextBox 9"/>
          <p:cNvSpPr txBox="1"/>
          <p:nvPr/>
        </p:nvSpPr>
        <p:spPr>
          <a:xfrm>
            <a:off x="5272221" y="1692114"/>
            <a:ext cx="6124237"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医疗卫生行业的供应链管理涉及药品、医疗器械、医疗耗材等多个领域，涵盖了生产、流通、使用等各个环节。由于供应链的复杂性和敏感性，医疗卫生行业的供应链安全问题一直备受关注。</a:t>
            </a:r>
          </a:p>
        </p:txBody>
      </p:sp>
      <p:sp>
        <p:nvSpPr>
          <p:cNvPr id="10" name="TextBox 10"/>
          <p:cNvSpPr txBox="1"/>
          <p:nvPr/>
        </p:nvSpPr>
        <p:spPr>
          <a:xfrm>
            <a:off x="4832636" y="2904135"/>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solidFill>
                <a:latin typeface="Microsoft Yahei"/>
                <a:ea typeface="Microsoft Yahei"/>
                <a:cs typeface="Microsoft Yahei"/>
              </a:rPr>
              <a:t>供应链管理薄弱</a:t>
            </a:r>
          </a:p>
        </p:txBody>
      </p:sp>
      <p:sp>
        <p:nvSpPr>
          <p:cNvPr id="11" name="AutoShape 11"/>
          <p:cNvSpPr/>
          <p:nvPr/>
        </p:nvSpPr>
        <p:spPr>
          <a:xfrm>
            <a:off x="3469283" y="3099207"/>
            <a:ext cx="701468" cy="550104"/>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2" name="AutoShape 12"/>
          <p:cNvSpPr/>
          <p:nvPr/>
        </p:nvSpPr>
        <p:spPr>
          <a:xfrm>
            <a:off x="3912035" y="3099207"/>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3" name="AutoShape 13"/>
          <p:cNvSpPr/>
          <p:nvPr/>
        </p:nvSpPr>
        <p:spPr>
          <a:xfrm>
            <a:off x="3194231" y="3099207"/>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4" name="TextBox 14"/>
          <p:cNvSpPr txBox="1"/>
          <p:nvPr/>
        </p:nvSpPr>
        <p:spPr>
          <a:xfrm>
            <a:off x="3249042" y="2971923"/>
            <a:ext cx="1102577"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solidFill>
                <a:latin typeface="Microsoft Yahei"/>
                <a:ea typeface="Microsoft Yahei"/>
                <a:cs typeface="Microsoft Yahei"/>
              </a:rPr>
              <a:t>02</a:t>
            </a:r>
          </a:p>
        </p:txBody>
      </p:sp>
      <p:sp>
        <p:nvSpPr>
          <p:cNvPr id="15" name="TextBox 15"/>
          <p:cNvSpPr txBox="1"/>
          <p:nvPr/>
        </p:nvSpPr>
        <p:spPr>
          <a:xfrm>
            <a:off x="4832636" y="3430903"/>
            <a:ext cx="6124237"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医疗卫生行业的供应链管理普遍存在缺乏标准化、规范化的问题，导致供应链上的各个节点无法有效协同，存在较高的安全风险。</a:t>
            </a:r>
          </a:p>
        </p:txBody>
      </p:sp>
      <p:sp>
        <p:nvSpPr>
          <p:cNvPr id="16" name="TextBox 16"/>
          <p:cNvSpPr txBox="1"/>
          <p:nvPr/>
        </p:nvSpPr>
        <p:spPr>
          <a:xfrm>
            <a:off x="4431562" y="4642924"/>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solidFill>
                <a:latin typeface="Microsoft Yahei"/>
                <a:ea typeface="Microsoft Yahei"/>
                <a:cs typeface="Microsoft Yahei"/>
              </a:rPr>
              <a:t>软件存在安全隐患</a:t>
            </a:r>
          </a:p>
        </p:txBody>
      </p:sp>
      <p:sp>
        <p:nvSpPr>
          <p:cNvPr id="17" name="AutoShape 17"/>
          <p:cNvSpPr/>
          <p:nvPr/>
        </p:nvSpPr>
        <p:spPr>
          <a:xfrm>
            <a:off x="3068208" y="4837996"/>
            <a:ext cx="701468" cy="550104"/>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8" name="AutoShape 18"/>
          <p:cNvSpPr/>
          <p:nvPr/>
        </p:nvSpPr>
        <p:spPr>
          <a:xfrm>
            <a:off x="3510960" y="4837996"/>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9" name="AutoShape 19"/>
          <p:cNvSpPr/>
          <p:nvPr/>
        </p:nvSpPr>
        <p:spPr>
          <a:xfrm>
            <a:off x="2793156" y="4837996"/>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20" name="TextBox 20"/>
          <p:cNvSpPr txBox="1"/>
          <p:nvPr/>
        </p:nvSpPr>
        <p:spPr>
          <a:xfrm>
            <a:off x="2878500" y="4710712"/>
            <a:ext cx="1115711"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solidFill>
                <a:latin typeface="Microsoft Yahei"/>
                <a:ea typeface="Microsoft Yahei"/>
                <a:cs typeface="Microsoft Yahei"/>
              </a:rPr>
              <a:t>03</a:t>
            </a:r>
          </a:p>
        </p:txBody>
      </p:sp>
      <p:sp>
        <p:nvSpPr>
          <p:cNvPr id="21" name="TextBox 21"/>
          <p:cNvSpPr txBox="1"/>
          <p:nvPr/>
        </p:nvSpPr>
        <p:spPr>
          <a:xfrm>
            <a:off x="4431562" y="5169692"/>
            <a:ext cx="6124237"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医疗卫生机构在采购和使用软件时，往往忽视了软件的安全性问题，导致软件可能存在漏洞或者后门，给供应链安全带来威胁。</a:t>
            </a: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40" name="AutoShape 40"/>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41" name="AutoShape 41"/>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2" name="AutoShape 42"/>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医疗卫生行业供应链安全问题亟待加强的问题</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08333" y="1708880"/>
            <a:ext cx="11358867" cy="32821"/>
          </a:xfrm>
          <a:prstGeom prst="rect">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2092904" y="1388874"/>
            <a:ext cx="721600" cy="721600"/>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2196514" y="1498972"/>
            <a:ext cx="501404" cy="501404"/>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5" name="AutoShape 5"/>
          <p:cNvSpPr/>
          <p:nvPr/>
        </p:nvSpPr>
        <p:spPr>
          <a:xfrm>
            <a:off x="5689839" y="1388874"/>
            <a:ext cx="721600" cy="721600"/>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6" name="AutoShape 6"/>
          <p:cNvSpPr/>
          <p:nvPr/>
        </p:nvSpPr>
        <p:spPr>
          <a:xfrm>
            <a:off x="5793448" y="1498972"/>
            <a:ext cx="501404" cy="501404"/>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7" name="AutoShape 7"/>
          <p:cNvSpPr/>
          <p:nvPr/>
        </p:nvSpPr>
        <p:spPr>
          <a:xfrm>
            <a:off x="9354312" y="1388874"/>
            <a:ext cx="721600" cy="721600"/>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8" name="AutoShape 8"/>
          <p:cNvSpPr/>
          <p:nvPr/>
        </p:nvSpPr>
        <p:spPr>
          <a:xfrm>
            <a:off x="9457921" y="1498972"/>
            <a:ext cx="501404" cy="501404"/>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9" name="TextBox 9"/>
          <p:cNvSpPr txBox="1"/>
          <p:nvPr/>
        </p:nvSpPr>
        <p:spPr>
          <a:xfrm>
            <a:off x="1036403" y="2280546"/>
            <a:ext cx="2995145" cy="1121664"/>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solidFill>
                <a:latin typeface="Microsoft Yahei"/>
                <a:ea typeface="Microsoft Yahei"/>
                <a:cs typeface="Microsoft Yahei"/>
              </a:rPr>
              <a:t>缺乏制度管理</a:t>
            </a:r>
          </a:p>
        </p:txBody>
      </p:sp>
      <p:sp>
        <p:nvSpPr>
          <p:cNvPr id="10" name="TextBox 10"/>
          <p:cNvSpPr txBox="1"/>
          <p:nvPr/>
        </p:nvSpPr>
        <p:spPr>
          <a:xfrm>
            <a:off x="1036403" y="3270610"/>
            <a:ext cx="2995145" cy="280416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医疗卫生行业的供应链管理缺乏完善的制度和管理措施，难以对供应链上的各个节点进行有效监控和管理，也难以对突发事件进行及时响应和处理。</a:t>
            </a:r>
          </a:p>
        </p:txBody>
      </p:sp>
      <p:sp>
        <p:nvSpPr>
          <p:cNvPr id="11" name="TextBox 11"/>
          <p:cNvSpPr txBox="1"/>
          <p:nvPr/>
        </p:nvSpPr>
        <p:spPr>
          <a:xfrm>
            <a:off x="4671580" y="2280546"/>
            <a:ext cx="2995145" cy="1121664"/>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solidFill>
                <a:latin typeface="Microsoft Yahei"/>
                <a:ea typeface="Microsoft Yahei"/>
                <a:cs typeface="Microsoft Yahei"/>
              </a:rPr>
              <a:t>加强软件开发安全排查</a:t>
            </a:r>
          </a:p>
        </p:txBody>
      </p:sp>
      <p:sp>
        <p:nvSpPr>
          <p:cNvPr id="12" name="TextBox 12"/>
          <p:cNvSpPr txBox="1"/>
          <p:nvPr/>
        </p:nvSpPr>
        <p:spPr>
          <a:xfrm>
            <a:off x="4671580" y="3270610"/>
            <a:ext cx="2995145" cy="280416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医疗卫生机构在采购软件时，应该加强对软件的源代码和安全性进行审查，确保软件不存在安全隐患。同时，在使用软件的过程中，也要定期进行安全漏洞扫描和修复，确保软件的安全性。</a:t>
            </a:r>
          </a:p>
        </p:txBody>
      </p:sp>
      <p:sp>
        <p:nvSpPr>
          <p:cNvPr id="13" name="TextBox 13"/>
          <p:cNvSpPr txBox="1"/>
          <p:nvPr/>
        </p:nvSpPr>
        <p:spPr>
          <a:xfrm>
            <a:off x="8308589" y="2280546"/>
            <a:ext cx="2995145" cy="1121664"/>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solidFill>
                <a:latin typeface="Microsoft Yahei"/>
                <a:ea typeface="Microsoft Yahei"/>
                <a:cs typeface="Microsoft Yahei"/>
              </a:rPr>
              <a:t>加强制度建设</a:t>
            </a:r>
          </a:p>
        </p:txBody>
      </p:sp>
      <p:sp>
        <p:nvSpPr>
          <p:cNvPr id="14" name="TextBox 14"/>
          <p:cNvSpPr txBox="1"/>
          <p:nvPr/>
        </p:nvSpPr>
        <p:spPr>
          <a:xfrm>
            <a:off x="8308589" y="3270610"/>
            <a:ext cx="2995145" cy="280416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医疗卫生行业应该建立健全的供应链管理制度，明确各个部门和岗位的职责和权限，制定严格的操作流程和规范，确保供应链管理的规范化和标准化。</a:t>
            </a:r>
          </a:p>
        </p:txBody>
      </p:sp>
      <p:grpSp>
        <p:nvGrpSpPr>
          <p:cNvPr id="15" name="Group 15"/>
          <p:cNvGrpSpPr/>
          <p:nvPr/>
        </p:nvGrpSpPr>
        <p:grpSpPr>
          <a:xfrm>
            <a:off x="454963" y="93878"/>
            <a:ext cx="10641129" cy="914400"/>
            <a:chOff x="454963" y="93878"/>
            <a:chExt cx="10641129" cy="914400"/>
          </a:xfrm>
        </p:grpSpPr>
        <p:sp>
          <p:nvSpPr>
            <p:cNvPr id="16" name="AutoShape 16"/>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7" name="AutoShape 17"/>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18" name="AutoShape 18"/>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19" name="AutoShape 19"/>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0" name="AutoShape 20"/>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6" name="TextBox 3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医疗卫生行业供应链安全问题亟待加强的问题</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866575" y="1250443"/>
            <a:ext cx="10458850" cy="2438400"/>
          </a:xfrm>
          <a:prstGeom prst="round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3" name="TextBox 3"/>
          <p:cNvSpPr txBox="1"/>
          <p:nvPr/>
        </p:nvSpPr>
        <p:spPr>
          <a:xfrm>
            <a:off x="1300074" y="2175786"/>
            <a:ext cx="9582906" cy="1341120"/>
          </a:xfrm>
          <a:prstGeom prst="rect">
            <a:avLst/>
          </a:prstGeom>
        </p:spPr>
        <p:txBody>
          <a:bodyPr vert="horz" wrap="square" lIns="123825" tIns="123825" rIns="57150" bIns="123825" rtlCol="0" anchor="t" anchorCtr="0">
            <a:spAutoFit/>
          </a:bodyPr>
          <a:lstStyle/>
          <a:p>
            <a:pPr>
              <a:lnSpc>
                <a:spcPct val="150000"/>
              </a:lnSpc>
            </a:pPr>
            <a:r>
              <a:rPr lang="en-US" sz="1500">
                <a:solidFill>
                  <a:srgbClr val="FFFFFF"/>
                </a:solidFill>
                <a:latin typeface="Microsoft Yahei"/>
                <a:ea typeface="Microsoft Yahei"/>
                <a:cs typeface="Microsoft Yahei"/>
              </a:rPr>
              <a:t>政府和相关部门应该加强对医疗卫生行业供应链的监督和监管，建立健全的监管机制和制度，对存在安全问题的单位进行严肃处理，确保供应链的安全性和稳定性。</a:t>
            </a:r>
          </a:p>
        </p:txBody>
      </p:sp>
      <p:sp>
        <p:nvSpPr>
          <p:cNvPr id="4" name="TextBox 4"/>
          <p:cNvSpPr txBox="1"/>
          <p:nvPr/>
        </p:nvSpPr>
        <p:spPr>
          <a:xfrm>
            <a:off x="1300074" y="1380567"/>
            <a:ext cx="9417017" cy="853250"/>
          </a:xfrm>
          <a:prstGeom prst="rect">
            <a:avLst/>
          </a:prstGeom>
        </p:spPr>
        <p:txBody>
          <a:bodyPr vert="horz" wrap="square" lIns="123825" tIns="123825" rIns="57150" bIns="123825" rtlCol="0" anchor="t" anchorCtr="0">
            <a:spAutoFit/>
          </a:bodyPr>
          <a:lstStyle/>
          <a:p>
            <a:pPr>
              <a:lnSpc>
                <a:spcPct val="150000"/>
              </a:lnSpc>
            </a:pPr>
            <a:r>
              <a:rPr lang="en-US" sz="2014" b="1">
                <a:solidFill>
                  <a:srgbClr val="FFFFFF"/>
                </a:solidFill>
                <a:latin typeface="Microsoft Yahei"/>
                <a:ea typeface="Microsoft Yahei"/>
                <a:cs typeface="Microsoft Yahei"/>
              </a:rPr>
              <a:t>加强监督和监管</a:t>
            </a:r>
          </a:p>
        </p:txBody>
      </p:sp>
      <p:sp>
        <p:nvSpPr>
          <p:cNvPr id="5" name="AutoShape 5"/>
          <p:cNvSpPr/>
          <p:nvPr/>
        </p:nvSpPr>
        <p:spPr>
          <a:xfrm>
            <a:off x="866575" y="3952506"/>
            <a:ext cx="10458850" cy="2438400"/>
          </a:xfrm>
          <a:prstGeom prst="roundRect">
            <a:avLst/>
          </a:prstGeom>
          <a:solidFill>
            <a:schemeClr val="accent1">
              <a:lumMod val="20000"/>
              <a:lumOff val="80000"/>
              <a:alpha val="100000"/>
            </a:schemeClr>
          </a:solidFill>
        </p:spPr>
        <p:style>
          <a:lnRef idx="0">
            <a:schemeClr val="accent1"/>
          </a:lnRef>
          <a:fillRef idx="1">
            <a:schemeClr val="accent1"/>
          </a:fillRef>
          <a:effectRef idx="0">
            <a:schemeClr val="accent1"/>
          </a:effectRef>
          <a:fontRef idx="minor">
            <a:schemeClr val="lt1"/>
          </a:fontRef>
        </p:style>
      </p:sp>
      <p:sp>
        <p:nvSpPr>
          <p:cNvPr id="6" name="TextBox 6"/>
          <p:cNvSpPr txBox="1"/>
          <p:nvPr/>
        </p:nvSpPr>
        <p:spPr>
          <a:xfrm>
            <a:off x="1287882" y="4870218"/>
            <a:ext cx="9582150" cy="1323975"/>
          </a:xfrm>
          <a:prstGeom prst="rect">
            <a:avLst/>
          </a:prstGeom>
        </p:spPr>
        <p:txBody>
          <a:bodyPr vert="horz" wrap="square" lIns="123825" tIns="123825" rIns="57150" bIns="123825" rtlCol="0" anchor="t" anchorCtr="0">
            <a:spAutoFit/>
          </a:bodyPr>
          <a:lstStyle/>
          <a:p>
            <a:pPr>
              <a:lnSpc>
                <a:spcPct val="150000"/>
              </a:lnSpc>
            </a:pPr>
            <a:r>
              <a:rPr lang="en-US" sz="1500">
                <a:solidFill>
                  <a:schemeClr val="accent1">
                    <a:lumMod val="50000"/>
                  </a:schemeClr>
                </a:solidFill>
                <a:latin typeface="Microsoft Yahei"/>
                <a:ea typeface="Microsoft Yahei"/>
                <a:cs typeface="Microsoft Yahei"/>
              </a:rPr>
              <a:t>综上所述，医疗卫生行业的供应链安全问题亟待加强。需要从加强软件开发安全排查、加强制度建设、加强监督和监管等方面入手，全面提升医疗卫生行业的供应链安全性。同时，也需要积极引入新技术和新模式，推动医疗卫生行业的数字化转型和智能化升级，提高医疗卫生服务的质量和效率。</a:t>
            </a:r>
          </a:p>
        </p:txBody>
      </p:sp>
      <p:sp>
        <p:nvSpPr>
          <p:cNvPr id="7" name="TextBox 7"/>
          <p:cNvSpPr txBox="1"/>
          <p:nvPr/>
        </p:nvSpPr>
        <p:spPr>
          <a:xfrm>
            <a:off x="1287882" y="4099383"/>
            <a:ext cx="9677400" cy="723900"/>
          </a:xfrm>
          <a:prstGeom prst="rect">
            <a:avLst/>
          </a:prstGeom>
        </p:spPr>
        <p:txBody>
          <a:bodyPr vert="horz" wrap="square" lIns="123825" tIns="123825" rIns="57150" bIns="123825" rtlCol="0" anchor="t" anchorCtr="0">
            <a:spAutoFit/>
          </a:bodyPr>
          <a:lstStyle/>
          <a:p>
            <a:pPr>
              <a:lnSpc>
                <a:spcPct val="150000"/>
              </a:lnSpc>
            </a:pPr>
            <a:r>
              <a:rPr lang="en-US" sz="2014" b="1">
                <a:solidFill>
                  <a:schemeClr val="accent1"/>
                </a:solidFill>
                <a:latin typeface="Microsoft Yahei"/>
                <a:ea typeface="Microsoft Yahei"/>
                <a:cs typeface="Microsoft Yahei"/>
              </a:rPr>
              <a:t>总结与建议</a:t>
            </a:r>
          </a:p>
        </p:txBody>
      </p:sp>
      <p:cxnSp>
        <p:nvCxnSpPr>
          <p:cNvPr id="8" name="Connector 8"/>
          <p:cNvCxnSpPr/>
          <p:nvPr/>
        </p:nvCxnSpPr>
        <p:spPr>
          <a:xfrm>
            <a:off x="1473659" y="4829453"/>
            <a:ext cx="9220298" cy="0"/>
          </a:xfrm>
          <a:prstGeom prst="line">
            <a:avLst/>
          </a:prstGeom>
          <a:ln w="9525">
            <a:solidFill>
              <a:schemeClr val="accent1"/>
            </a:solidFill>
            <a:prstDash val="solid"/>
            <a:headEnd type="oval"/>
          </a:ln>
        </p:spPr>
        <p:style>
          <a:lnRef idx="0">
            <a:schemeClr val="accent1"/>
          </a:lnRef>
          <a:fillRef idx="1">
            <a:schemeClr val="accent1"/>
          </a:fillRef>
          <a:effectRef idx="0">
            <a:schemeClr val="accent1"/>
          </a:effectRef>
          <a:fontRef idx="minor">
            <a:schemeClr val="lt1"/>
          </a:fontRef>
        </p:style>
      </p:cxnSp>
      <p:cxnSp>
        <p:nvCxnSpPr>
          <p:cNvPr id="9" name="Connector 9"/>
          <p:cNvCxnSpPr/>
          <p:nvPr/>
        </p:nvCxnSpPr>
        <p:spPr>
          <a:xfrm>
            <a:off x="1481378" y="2175786"/>
            <a:ext cx="9220298" cy="0"/>
          </a:xfrm>
          <a:prstGeom prst="line">
            <a:avLst/>
          </a:prstGeom>
          <a:ln w="9525">
            <a:solidFill>
              <a:schemeClr val="accent1">
                <a:lumMod val="20000"/>
                <a:lumOff val="80000"/>
              </a:schemeClr>
            </a:solidFill>
            <a:prstDash val="solid"/>
            <a:headEnd type="oval"/>
          </a:ln>
        </p:spPr>
        <p:style>
          <a:lnRef idx="0">
            <a:schemeClr val="accent1"/>
          </a:lnRef>
          <a:fillRef idx="1">
            <a:schemeClr val="accent1"/>
          </a:fillRef>
          <a:effectRef idx="0">
            <a:schemeClr val="accent1"/>
          </a:effectRef>
          <a:fontRef idx="minor">
            <a:schemeClr val="lt1"/>
          </a:fontRef>
        </p:style>
      </p:cxnSp>
      <p:grpSp>
        <p:nvGrpSpPr>
          <p:cNvPr id="10" name="Group 10"/>
          <p:cNvGrpSpPr/>
          <p:nvPr/>
        </p:nvGrpSpPr>
        <p:grpSpPr>
          <a:xfrm>
            <a:off x="454963" y="93878"/>
            <a:ext cx="10641129" cy="914400"/>
            <a:chOff x="454963" y="93878"/>
            <a:chExt cx="10641129" cy="914400"/>
          </a:xfrm>
        </p:grpSpPr>
        <p:sp>
          <p:nvSpPr>
            <p:cNvPr id="11" name="AutoShape 11"/>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2" name="AutoShape 12"/>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13" name="AutoShape 13"/>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14" name="AutoShape 14"/>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15" name="AutoShape 15"/>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16" name="AutoShape 16"/>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7" name="AutoShape 17"/>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18" name="AutoShape 18"/>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19" name="AutoShape 19"/>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0" name="AutoShape 20"/>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1" name="TextBox 31"/>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医疗卫生行业供应链安全问题亟待加强的问题</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5774950" y="1291145"/>
            <a:ext cx="7439559" cy="2226259"/>
          </a:xfrm>
          <a:prstGeom prst="rect">
            <a:avLst/>
          </a:prstGeom>
        </p:spPr>
        <p:txBody>
          <a:bodyPr vert="horz" wrap="square" lIns="114300" tIns="57150" rIns="114300" bIns="57150" rtlCol="0" anchor="t" anchorCtr="0">
            <a:spAutoFit/>
          </a:bodyPr>
          <a:lstStyle/>
          <a:p>
            <a:pPr>
              <a:lnSpc>
                <a:spcPct val="120000"/>
              </a:lnSpc>
            </a:pPr>
            <a:r>
              <a:rPr lang="en-US" sz="6300" b="1">
                <a:solidFill>
                  <a:schemeClr val="dk1"/>
                </a:solidFill>
                <a:latin typeface="Microsoft Yahei"/>
                <a:ea typeface="Microsoft Yahei"/>
                <a:cs typeface="Microsoft Yahei"/>
              </a:rPr>
              <a:t>THANKS</a:t>
            </a:r>
          </a:p>
          <a:p>
            <a:pPr>
              <a:lnSpc>
                <a:spcPct val="56000"/>
              </a:lnSpc>
              <a:spcBef>
                <a:spcPts val="450"/>
              </a:spcBef>
            </a:pPr>
            <a:r>
              <a:rPr lang="en-US" sz="6300" b="1">
                <a:solidFill>
                  <a:schemeClr val="dk1"/>
                </a:solidFill>
                <a:latin typeface="Microsoft Yahei"/>
                <a:ea typeface="Microsoft Yahei"/>
                <a:cs typeface="Microsoft Yahei"/>
              </a:rPr>
              <a:t>FOR</a:t>
            </a:r>
          </a:p>
        </p:txBody>
      </p:sp>
      <p:sp>
        <p:nvSpPr>
          <p:cNvPr id="3" name="TextBox 3"/>
          <p:cNvSpPr txBox="1"/>
          <p:nvPr/>
        </p:nvSpPr>
        <p:spPr>
          <a:xfrm>
            <a:off x="5774950" y="4497131"/>
            <a:ext cx="6965395" cy="586359"/>
          </a:xfrm>
          <a:prstGeom prst="rect">
            <a:avLst/>
          </a:prstGeom>
        </p:spPr>
        <p:txBody>
          <a:bodyPr vert="horz" wrap="square" lIns="114300" tIns="57150" rIns="114300" bIns="57150" rtlCol="0" anchor="t" anchorCtr="0">
            <a:spAutoFit/>
          </a:bodyPr>
          <a:lstStyle/>
          <a:p>
            <a:pPr>
              <a:lnSpc>
                <a:spcPct val="77000"/>
              </a:lnSpc>
            </a:pPr>
            <a:r>
              <a:rPr lang="en-US" sz="3825">
                <a:solidFill>
                  <a:schemeClr val="dk1"/>
                </a:solidFill>
                <a:latin typeface="Microsoft Yahei"/>
                <a:ea typeface="Microsoft Yahei"/>
                <a:cs typeface="Microsoft Yahei"/>
              </a:rPr>
              <a:t>感谢您的观看</a:t>
            </a:r>
          </a:p>
        </p:txBody>
      </p:sp>
      <p:sp>
        <p:nvSpPr>
          <p:cNvPr id="4" name="TextBox 4"/>
          <p:cNvSpPr txBox="1"/>
          <p:nvPr/>
        </p:nvSpPr>
        <p:spPr>
          <a:xfrm>
            <a:off x="5774950" y="3326209"/>
            <a:ext cx="5752490" cy="921639"/>
          </a:xfrm>
          <a:prstGeom prst="rect">
            <a:avLst/>
          </a:prstGeom>
        </p:spPr>
        <p:txBody>
          <a:bodyPr vert="horz" wrap="square" lIns="114300" tIns="57150" rIns="114300" bIns="57150" rtlCol="0" anchor="t" anchorCtr="0">
            <a:spAutoFit/>
          </a:bodyPr>
          <a:lstStyle/>
          <a:p>
            <a:pPr>
              <a:lnSpc>
                <a:spcPct val="80000"/>
              </a:lnSpc>
              <a:spcBef>
                <a:spcPts val="450"/>
              </a:spcBef>
            </a:pPr>
            <a:r>
              <a:rPr lang="en-US" sz="6300" b="1">
                <a:solidFill>
                  <a:schemeClr val="accent1"/>
                </a:solidFill>
                <a:latin typeface="Microsoft Yahei"/>
                <a:ea typeface="Microsoft Yahei"/>
                <a:cs typeface="Microsoft Yahei"/>
              </a:rPr>
              <a:t>WATCHING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0" y="0"/>
            <a:ext cx="3940476" cy="6858000"/>
          </a:xfrm>
          <a:prstGeom prst="rect">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2490705" y="-2630165"/>
            <a:ext cx="5510422" cy="5510422"/>
          </a:xfrm>
          <a:prstGeom prst="ellipse">
            <a:avLst/>
          </a:prstGeom>
          <a:solidFill>
            <a:schemeClr val="accent3">
              <a:lumMod val="20000"/>
              <a:lumOff val="80000"/>
              <a:alpha val="55000"/>
            </a:schemeClr>
          </a:solidFill>
        </p:spPr>
        <p:style>
          <a:lnRef idx="0">
            <a:schemeClr val="accent3"/>
          </a:lnRef>
          <a:fillRef idx="1">
            <a:schemeClr val="accent3"/>
          </a:fillRef>
          <a:effectRef idx="0">
            <a:schemeClr val="accent3"/>
          </a:effectRef>
          <a:fontRef idx="minor">
            <a:schemeClr val="lt1"/>
          </a:fontRef>
        </p:style>
      </p:sp>
      <p:sp>
        <p:nvSpPr>
          <p:cNvPr id="4" name="AutoShape 4"/>
          <p:cNvSpPr/>
          <p:nvPr/>
        </p:nvSpPr>
        <p:spPr>
          <a:xfrm>
            <a:off x="-1370201" y="-1527676"/>
            <a:ext cx="3269415" cy="3269415"/>
          </a:xfrm>
          <a:prstGeom prst="ellipse">
            <a:avLst/>
          </a:prstGeom>
          <a:solidFill>
            <a:schemeClr val="accent1">
              <a:alpha val="67000"/>
            </a:schemeClr>
          </a:solidFill>
        </p:spPr>
        <p:style>
          <a:lnRef idx="0">
            <a:schemeClr val="accent1"/>
          </a:lnRef>
          <a:fillRef idx="1">
            <a:schemeClr val="accent1"/>
          </a:fillRef>
          <a:effectRef idx="0">
            <a:schemeClr val="accent1"/>
          </a:effectRef>
          <a:fontRef idx="minor">
            <a:schemeClr val="lt1"/>
          </a:fontRef>
        </p:style>
      </p:sp>
      <p:sp>
        <p:nvSpPr>
          <p:cNvPr id="5" name="TextBox 5"/>
          <p:cNvSpPr txBox="1"/>
          <p:nvPr/>
        </p:nvSpPr>
        <p:spPr>
          <a:xfrm>
            <a:off x="4805301" y="734568"/>
            <a:ext cx="6559296" cy="5388864"/>
          </a:xfrm>
          <a:prstGeom prst="rect">
            <a:avLst/>
          </a:prstGeom>
        </p:spPr>
        <p:txBody>
          <a:bodyPr vert="horz" wrap="square" lIns="123825" tIns="123825" rIns="57150" bIns="123825" rtlCol="0" anchor="ctr" anchorCtr="0">
            <a:spAutoFit/>
          </a:bodyPr>
          <a:lstStyle/>
          <a:p>
            <a:pPr marL="203200" lvl="0" indent="-203200">
              <a:lnSpc>
                <a:spcPct val="150000"/>
              </a:lnSpc>
              <a:buFont typeface="Arial"/>
              <a:buChar char="•"/>
            </a:pPr>
            <a:r>
              <a:rPr lang="en-US" sz="2400" b="1">
                <a:solidFill>
                  <a:schemeClr val="accent1"/>
                </a:solidFill>
                <a:latin typeface="Microsoft Yahei"/>
                <a:ea typeface="Microsoft Yahei"/>
                <a:cs typeface="Microsoft Yahei"/>
              </a:rPr>
              <a:t>数字化转型中面临的网络安全和信息化安全难题</a:t>
            </a:r>
          </a:p>
          <a:p>
            <a:pPr marL="203200" lvl="0" indent="-203200">
              <a:lnSpc>
                <a:spcPct val="150000"/>
              </a:lnSpc>
              <a:buFont typeface="Arial"/>
              <a:buChar char="•"/>
            </a:pPr>
            <a:r>
              <a:rPr lang="en-US" sz="2400" b="1">
                <a:solidFill>
                  <a:schemeClr val="accent1"/>
                </a:solidFill>
                <a:latin typeface="Microsoft Yahei"/>
                <a:ea typeface="Microsoft Yahei"/>
                <a:cs typeface="Microsoft Yahei"/>
              </a:rPr>
              <a:t>医疗卫生行业产业升级需精准宏观调控充分利用数据空间资源回归业</a:t>
            </a:r>
          </a:p>
          <a:p>
            <a:pPr marL="203200" lvl="0" indent="-203200">
              <a:lnSpc>
                <a:spcPct val="150000"/>
              </a:lnSpc>
              <a:buFont typeface="Arial"/>
              <a:buChar char="•"/>
            </a:pPr>
            <a:r>
              <a:rPr lang="en-US" sz="2400" b="1">
                <a:solidFill>
                  <a:schemeClr val="accent1"/>
                </a:solidFill>
                <a:latin typeface="Microsoft Yahei"/>
                <a:ea typeface="Microsoft Yahei"/>
                <a:cs typeface="Microsoft Yahei"/>
              </a:rPr>
              <a:t>医疗卫生行业供应链安全问题亟待加强的问题</a:t>
            </a:r>
          </a:p>
        </p:txBody>
      </p:sp>
      <p:sp>
        <p:nvSpPr>
          <p:cNvPr id="6" name="TextBox 6"/>
          <p:cNvSpPr txBox="1"/>
          <p:nvPr/>
        </p:nvSpPr>
        <p:spPr>
          <a:xfrm>
            <a:off x="8719147" y="5955792"/>
            <a:ext cx="4413504" cy="1328928"/>
          </a:xfrm>
          <a:prstGeom prst="rect">
            <a:avLst/>
          </a:prstGeom>
        </p:spPr>
        <p:txBody>
          <a:bodyPr vert="horz" wrap="square" lIns="123825" tIns="123825" rIns="57150" bIns="123825" rtlCol="0" anchor="t" anchorCtr="0">
            <a:spAutoFit/>
          </a:bodyPr>
          <a:lstStyle/>
          <a:p>
            <a:pPr>
              <a:lnSpc>
                <a:spcPct val="112000"/>
              </a:lnSpc>
              <a:spcBef>
                <a:spcPts val="450"/>
              </a:spcBef>
            </a:pPr>
            <a:r>
              <a:rPr lang="en-US" sz="5775" b="1">
                <a:solidFill>
                  <a:schemeClr val="accent3">
                    <a:lumMod val="40000"/>
                    <a:lumOff val="60000"/>
                    <a:alpha val="34000"/>
                  </a:schemeClr>
                </a:solidFill>
                <a:latin typeface="Microsoft Yahei"/>
                <a:ea typeface="Microsoft Yahei"/>
                <a:cs typeface="Microsoft Yahei"/>
              </a:rPr>
              <a:t>contents</a:t>
            </a:r>
          </a:p>
        </p:txBody>
      </p:sp>
      <p:sp>
        <p:nvSpPr>
          <p:cNvPr id="7" name="TextBox 7"/>
          <p:cNvSpPr txBox="1"/>
          <p:nvPr/>
        </p:nvSpPr>
        <p:spPr>
          <a:xfrm>
            <a:off x="-271406" y="3561558"/>
            <a:ext cx="3626990" cy="3291840"/>
          </a:xfrm>
          <a:prstGeom prst="rect">
            <a:avLst/>
          </a:prstGeom>
        </p:spPr>
        <p:txBody>
          <a:bodyPr vert="horz" wrap="square" lIns="123825" tIns="123825" rIns="57150" bIns="123825" rtlCol="0" anchor="t" anchorCtr="0">
            <a:spAutoFit/>
          </a:bodyPr>
          <a:lstStyle/>
          <a:p>
            <a:pPr algn="ctr">
              <a:lnSpc>
                <a:spcPct val="125000"/>
              </a:lnSpc>
            </a:pPr>
            <a:r>
              <a:rPr lang="en-US" sz="7650" b="1">
                <a:solidFill>
                  <a:srgbClr val="FFFFFF"/>
                </a:solidFill>
                <a:latin typeface="Microsoft Yahei"/>
                <a:ea typeface="Microsoft Yahei"/>
                <a:cs typeface="Microsoft Yahei"/>
              </a:rPr>
              <a:t>目</a:t>
            </a:r>
          </a:p>
          <a:p>
            <a:pPr algn="ctr">
              <a:lnSpc>
                <a:spcPct val="125000"/>
              </a:lnSpc>
            </a:pPr>
            <a:r>
              <a:rPr lang="en-US" sz="7650" b="1">
                <a:solidFill>
                  <a:srgbClr val="FFFFFF"/>
                </a:solidFill>
                <a:latin typeface="Microsoft Yahei"/>
                <a:ea typeface="Microsoft Yahei"/>
                <a:cs typeface="Microsoft Yahei"/>
              </a:rPr>
              <a:t>录</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01</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医疗卫生行业数字化中的安全困境</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629637" y="1434871"/>
            <a:ext cx="638131" cy="638131"/>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3764381" y="1569615"/>
            <a:ext cx="368642" cy="36864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4" name="Connector 4"/>
          <p:cNvCxnSpPr/>
          <p:nvPr/>
        </p:nvCxnSpPr>
        <p:spPr>
          <a:xfrm>
            <a:off x="3948703" y="2073002"/>
            <a:ext cx="0" cy="872548"/>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5" name="TextBox 5"/>
          <p:cNvSpPr txBox="1"/>
          <p:nvPr/>
        </p:nvSpPr>
        <p:spPr>
          <a:xfrm>
            <a:off x="4406789" y="1220516"/>
            <a:ext cx="6891292"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solidFill>
                <a:latin typeface="Microsoft Yahei"/>
                <a:ea typeface="Microsoft Yahei"/>
                <a:cs typeface="Microsoft Yahei"/>
              </a:rPr>
              <a:t>顶层设计建设需正确理解</a:t>
            </a:r>
          </a:p>
        </p:txBody>
      </p:sp>
      <p:sp>
        <p:nvSpPr>
          <p:cNvPr id="6" name="TextBox 6"/>
          <p:cNvSpPr txBox="1"/>
          <p:nvPr/>
        </p:nvSpPr>
        <p:spPr>
          <a:xfrm>
            <a:off x="4406789" y="1769156"/>
            <a:ext cx="6891292"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医疗联合体互联互通需要正确的顶层设计，以确保数据的安全性和隐私保护。在建设过程中，需要充分考虑数据的产生、存储、传输、使用和处置等环节，确保数据的安全性和隐私保护。</a:t>
            </a:r>
          </a:p>
        </p:txBody>
      </p:sp>
      <p:sp>
        <p:nvSpPr>
          <p:cNvPr id="7" name="AutoShape 7"/>
          <p:cNvSpPr/>
          <p:nvPr/>
        </p:nvSpPr>
        <p:spPr>
          <a:xfrm>
            <a:off x="-545608" y="2453663"/>
            <a:ext cx="3870955" cy="3870955"/>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pic>
        <p:nvPicPr>
          <p:cNvPr id="8" name="Picture 8"/>
          <p:cNvPicPr>
            <a:picLocks noChangeAspect="1"/>
          </p:cNvPicPr>
          <p:nvPr/>
        </p:nvPicPr>
        <p:blipFill>
          <a:blip r:embed="rId3">
            <a:alphaModFix/>
          </a:blip>
          <a:srcRect l="29761" r="29761"/>
          <a:stretch>
            <a:fillRect/>
          </a:stretch>
        </p:blipFill>
        <p:spPr>
          <a:xfrm>
            <a:off x="-344548" y="2654723"/>
            <a:ext cx="3468836" cy="3468836"/>
          </a:xfrm>
          <a:prstGeom prst="ellipse">
            <a:avLst/>
          </a:prstGeom>
        </p:spPr>
      </p:pic>
      <p:sp>
        <p:nvSpPr>
          <p:cNvPr id="9" name="AutoShape 9"/>
          <p:cNvSpPr/>
          <p:nvPr/>
        </p:nvSpPr>
        <p:spPr>
          <a:xfrm>
            <a:off x="3629637" y="3155196"/>
            <a:ext cx="638131" cy="638131"/>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10" name="AutoShape 10"/>
          <p:cNvSpPr/>
          <p:nvPr/>
        </p:nvSpPr>
        <p:spPr>
          <a:xfrm>
            <a:off x="3764381" y="3289940"/>
            <a:ext cx="368642" cy="36864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11" name="Connector 11"/>
          <p:cNvCxnSpPr/>
          <p:nvPr/>
        </p:nvCxnSpPr>
        <p:spPr>
          <a:xfrm>
            <a:off x="3948703" y="3793327"/>
            <a:ext cx="0" cy="872548"/>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2" name="TextBox 12"/>
          <p:cNvSpPr txBox="1"/>
          <p:nvPr/>
        </p:nvSpPr>
        <p:spPr>
          <a:xfrm>
            <a:off x="4406789" y="2940841"/>
            <a:ext cx="6891292"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solidFill>
                <a:latin typeface="Microsoft Yahei"/>
                <a:ea typeface="Microsoft Yahei"/>
                <a:cs typeface="Microsoft Yahei"/>
              </a:rPr>
              <a:t>推进相关制度构建</a:t>
            </a:r>
          </a:p>
        </p:txBody>
      </p:sp>
      <p:sp>
        <p:nvSpPr>
          <p:cNvPr id="13" name="TextBox 13"/>
          <p:cNvSpPr txBox="1"/>
          <p:nvPr/>
        </p:nvSpPr>
        <p:spPr>
          <a:xfrm>
            <a:off x="4406789" y="3489481"/>
            <a:ext cx="6891292"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为了保障数据的安全性和隐私保护，需要建立完善的制度体系，规范数据的收集、存储、使用和处置等环节。同时，需要加强对数据使用者的监管和约束，防止数据被滥用或泄露。</a:t>
            </a:r>
          </a:p>
        </p:txBody>
      </p:sp>
      <p:sp>
        <p:nvSpPr>
          <p:cNvPr id="14" name="AutoShape 14"/>
          <p:cNvSpPr/>
          <p:nvPr/>
        </p:nvSpPr>
        <p:spPr>
          <a:xfrm>
            <a:off x="3629637" y="4875521"/>
            <a:ext cx="638131" cy="638131"/>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15" name="AutoShape 15"/>
          <p:cNvSpPr/>
          <p:nvPr/>
        </p:nvSpPr>
        <p:spPr>
          <a:xfrm>
            <a:off x="3764381" y="5010265"/>
            <a:ext cx="368642" cy="368642"/>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cxnSp>
        <p:nvCxnSpPr>
          <p:cNvPr id="16" name="Connector 16"/>
          <p:cNvCxnSpPr/>
          <p:nvPr/>
        </p:nvCxnSpPr>
        <p:spPr>
          <a:xfrm>
            <a:off x="3948703" y="5513651"/>
            <a:ext cx="0" cy="872548"/>
          </a:xfrm>
          <a:prstGeom prst="line">
            <a:avLst/>
          </a:prstGeom>
          <a:ln w="9525">
            <a:solidFill>
              <a:schemeClr val="accent1"/>
            </a:solidFill>
            <a:prstDash val="dash"/>
          </a:ln>
        </p:spPr>
        <p:style>
          <a:lnRef idx="0">
            <a:schemeClr val="accent1"/>
          </a:lnRef>
          <a:fillRef idx="1">
            <a:schemeClr val="accent1"/>
          </a:fillRef>
          <a:effectRef idx="0">
            <a:schemeClr val="accent1"/>
          </a:effectRef>
          <a:fontRef idx="minor">
            <a:schemeClr val="lt1"/>
          </a:fontRef>
        </p:style>
      </p:cxnSp>
      <p:sp>
        <p:nvSpPr>
          <p:cNvPr id="17" name="TextBox 17"/>
          <p:cNvSpPr txBox="1"/>
          <p:nvPr/>
        </p:nvSpPr>
        <p:spPr>
          <a:xfrm>
            <a:off x="4406789" y="4661166"/>
            <a:ext cx="6891292" cy="731520"/>
          </a:xfrm>
          <a:prstGeom prst="rect">
            <a:avLst/>
          </a:prstGeom>
        </p:spPr>
        <p:txBody>
          <a:bodyPr vert="horz" wrap="square" lIns="123825" tIns="123825" rIns="57150" bIns="123825" rtlCol="0" anchor="t" anchorCtr="0">
            <a:spAutoFit/>
          </a:bodyPr>
          <a:lstStyle/>
          <a:p>
            <a:pPr>
              <a:lnSpc>
                <a:spcPct val="150000"/>
              </a:lnSpc>
            </a:pPr>
            <a:r>
              <a:rPr lang="en-US" sz="1606" b="1">
                <a:solidFill>
                  <a:schemeClr val="accent1"/>
                </a:solidFill>
                <a:latin typeface="Microsoft Yahei"/>
                <a:ea typeface="Microsoft Yahei"/>
                <a:cs typeface="Microsoft Yahei"/>
              </a:rPr>
              <a:t>数据泄露事件的警示</a:t>
            </a:r>
          </a:p>
        </p:txBody>
      </p:sp>
      <p:sp>
        <p:nvSpPr>
          <p:cNvPr id="18" name="TextBox 18"/>
          <p:cNvSpPr txBox="1"/>
          <p:nvPr/>
        </p:nvSpPr>
        <p:spPr>
          <a:xfrm>
            <a:off x="4406789" y="5209806"/>
            <a:ext cx="6891292" cy="120396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近年来，医疗卫生行业发生了多起数据泄露事件，给患者和医疗机构带来了极大的损失。这些事件警示我们，必须高度重视数据的安全性和隐私保护，采取切实有效的措施，防止类似事件再次发生。</a:t>
            </a:r>
          </a:p>
        </p:txBody>
      </p:sp>
      <p:grpSp>
        <p:nvGrpSpPr>
          <p:cNvPr id="19" name="Group 19"/>
          <p:cNvGrpSpPr/>
          <p:nvPr/>
        </p:nvGrpSpPr>
        <p:grpSpPr>
          <a:xfrm>
            <a:off x="454963" y="93878"/>
            <a:ext cx="10641129" cy="914400"/>
            <a:chOff x="454963" y="93878"/>
            <a:chExt cx="10641129" cy="914400"/>
          </a:xfrm>
        </p:grpSpPr>
        <p:sp>
          <p:nvSpPr>
            <p:cNvPr id="20" name="AutoShape 20"/>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0" name="TextBox 40"/>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医疗联合体互联互通带来的数据安全问题</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3574882" y="1165346"/>
            <a:ext cx="5016408" cy="5733525"/>
          </a:xfrm>
          <a:prstGeom prst="parallelogram">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pic>
        <p:nvPicPr>
          <p:cNvPr id="3" name="Picture 3"/>
          <p:cNvPicPr>
            <a:picLocks noChangeAspect="1"/>
          </p:cNvPicPr>
          <p:nvPr/>
        </p:nvPicPr>
        <p:blipFill>
          <a:blip r:embed="rId3">
            <a:alphaModFix amt="70000"/>
          </a:blip>
          <a:srcRect l="25000" r="25000"/>
          <a:stretch>
            <a:fillRect/>
          </a:stretch>
        </p:blipFill>
        <p:spPr>
          <a:xfrm>
            <a:off x="161995" y="1165346"/>
            <a:ext cx="4300144" cy="5733525"/>
          </a:xfrm>
          <a:prstGeom prst="parallelogram">
            <a:avLst/>
          </a:prstGeom>
        </p:spPr>
      </p:pic>
      <p:sp>
        <p:nvSpPr>
          <p:cNvPr id="4" name="TextBox 4"/>
          <p:cNvSpPr txBox="1"/>
          <p:nvPr/>
        </p:nvSpPr>
        <p:spPr>
          <a:xfrm>
            <a:off x="5272221" y="1165346"/>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solidFill>
                <a:latin typeface="Microsoft Yahei"/>
                <a:ea typeface="Microsoft Yahei"/>
                <a:cs typeface="Microsoft Yahei"/>
              </a:rPr>
              <a:t>数据质量需提升</a:t>
            </a:r>
          </a:p>
        </p:txBody>
      </p:sp>
      <p:sp>
        <p:nvSpPr>
          <p:cNvPr id="5" name="AutoShape 5"/>
          <p:cNvSpPr/>
          <p:nvPr/>
        </p:nvSpPr>
        <p:spPr>
          <a:xfrm>
            <a:off x="3908867" y="1360418"/>
            <a:ext cx="701468" cy="550104"/>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6" name="AutoShape 6"/>
          <p:cNvSpPr/>
          <p:nvPr/>
        </p:nvSpPr>
        <p:spPr>
          <a:xfrm>
            <a:off x="4351619" y="1360418"/>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7" name="AutoShape 7"/>
          <p:cNvSpPr/>
          <p:nvPr/>
        </p:nvSpPr>
        <p:spPr>
          <a:xfrm>
            <a:off x="3633815" y="1360418"/>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8" name="TextBox 8"/>
          <p:cNvSpPr txBox="1"/>
          <p:nvPr/>
        </p:nvSpPr>
        <p:spPr>
          <a:xfrm>
            <a:off x="3810637" y="1233134"/>
            <a:ext cx="799698"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solidFill>
                <a:latin typeface="Microsoft Yahei"/>
                <a:ea typeface="Microsoft Yahei"/>
                <a:cs typeface="Microsoft Yahei"/>
              </a:rPr>
              <a:t>01</a:t>
            </a:r>
          </a:p>
        </p:txBody>
      </p:sp>
      <p:sp>
        <p:nvSpPr>
          <p:cNvPr id="9" name="TextBox 9"/>
          <p:cNvSpPr txBox="1"/>
          <p:nvPr/>
        </p:nvSpPr>
        <p:spPr>
          <a:xfrm>
            <a:off x="5272221" y="1692114"/>
            <a:ext cx="6124237"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医疗卫生行业的数据质量普遍存在不稳定的问题，数据的准确性、完整性和一致性难以保证。这给数据的使用和决策带来了一定的风险和不准确性。</a:t>
            </a:r>
          </a:p>
        </p:txBody>
      </p:sp>
      <p:sp>
        <p:nvSpPr>
          <p:cNvPr id="10" name="TextBox 10"/>
          <p:cNvSpPr txBox="1"/>
          <p:nvPr/>
        </p:nvSpPr>
        <p:spPr>
          <a:xfrm>
            <a:off x="4832636" y="2904135"/>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solidFill>
                <a:latin typeface="Microsoft Yahei"/>
                <a:ea typeface="Microsoft Yahei"/>
                <a:cs typeface="Microsoft Yahei"/>
              </a:rPr>
              <a:t>清洗成本高的挑战</a:t>
            </a:r>
          </a:p>
        </p:txBody>
      </p:sp>
      <p:sp>
        <p:nvSpPr>
          <p:cNvPr id="11" name="AutoShape 11"/>
          <p:cNvSpPr/>
          <p:nvPr/>
        </p:nvSpPr>
        <p:spPr>
          <a:xfrm>
            <a:off x="3469283" y="3099207"/>
            <a:ext cx="701468" cy="550104"/>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2" name="AutoShape 12"/>
          <p:cNvSpPr/>
          <p:nvPr/>
        </p:nvSpPr>
        <p:spPr>
          <a:xfrm>
            <a:off x="3912035" y="3099207"/>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3" name="AutoShape 13"/>
          <p:cNvSpPr/>
          <p:nvPr/>
        </p:nvSpPr>
        <p:spPr>
          <a:xfrm>
            <a:off x="3194231" y="3099207"/>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4" name="TextBox 14"/>
          <p:cNvSpPr txBox="1"/>
          <p:nvPr/>
        </p:nvSpPr>
        <p:spPr>
          <a:xfrm>
            <a:off x="3249042" y="2971923"/>
            <a:ext cx="1102577"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solidFill>
                <a:latin typeface="Microsoft Yahei"/>
                <a:ea typeface="Microsoft Yahei"/>
                <a:cs typeface="Microsoft Yahei"/>
              </a:rPr>
              <a:t>02</a:t>
            </a:r>
          </a:p>
        </p:txBody>
      </p:sp>
      <p:sp>
        <p:nvSpPr>
          <p:cNvPr id="15" name="TextBox 15"/>
          <p:cNvSpPr txBox="1"/>
          <p:nvPr/>
        </p:nvSpPr>
        <p:spPr>
          <a:xfrm>
            <a:off x="4832636" y="3430903"/>
            <a:ext cx="6124237"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由于数据质量的不稳定，需要对数据进行清洗和整理。然而，这个过程需要大量的人力和物力投入，清洗成本较高。如何提高数据质量，降低清洗成本，是医疗卫生行业面临的又一重要挑战。</a:t>
            </a:r>
          </a:p>
        </p:txBody>
      </p:sp>
      <p:sp>
        <p:nvSpPr>
          <p:cNvPr id="16" name="TextBox 16"/>
          <p:cNvSpPr txBox="1"/>
          <p:nvPr/>
        </p:nvSpPr>
        <p:spPr>
          <a:xfrm>
            <a:off x="4431562" y="4642924"/>
            <a:ext cx="6288526" cy="755904"/>
          </a:xfrm>
          <a:prstGeom prst="rect">
            <a:avLst/>
          </a:prstGeom>
        </p:spPr>
        <p:txBody>
          <a:bodyPr vert="horz" wrap="square" lIns="123825" tIns="123825" rIns="57150" bIns="123825" rtlCol="0" anchor="t" anchorCtr="0">
            <a:spAutoFit/>
          </a:bodyPr>
          <a:lstStyle/>
          <a:p>
            <a:pPr>
              <a:lnSpc>
                <a:spcPct val="140000"/>
              </a:lnSpc>
            </a:pPr>
            <a:r>
              <a:rPr lang="en-US" sz="2325" b="1">
                <a:solidFill>
                  <a:schemeClr val="accent1"/>
                </a:solidFill>
                <a:latin typeface="Microsoft Yahei"/>
                <a:ea typeface="Microsoft Yahei"/>
                <a:cs typeface="Microsoft Yahei"/>
              </a:rPr>
              <a:t>数据质量与隐私保护的平衡</a:t>
            </a:r>
          </a:p>
        </p:txBody>
      </p:sp>
      <p:sp>
        <p:nvSpPr>
          <p:cNvPr id="17" name="AutoShape 17"/>
          <p:cNvSpPr/>
          <p:nvPr/>
        </p:nvSpPr>
        <p:spPr>
          <a:xfrm>
            <a:off x="3068208" y="4837996"/>
            <a:ext cx="701468" cy="550104"/>
          </a:xfrm>
          <a:prstGeom prst="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8" name="AutoShape 18"/>
          <p:cNvSpPr/>
          <p:nvPr/>
        </p:nvSpPr>
        <p:spPr>
          <a:xfrm>
            <a:off x="3510960" y="4837996"/>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9" name="AutoShape 19"/>
          <p:cNvSpPr/>
          <p:nvPr/>
        </p:nvSpPr>
        <p:spPr>
          <a:xfrm>
            <a:off x="2793156" y="4837996"/>
            <a:ext cx="550104" cy="550104"/>
          </a:xfrm>
          <a:prstGeom prst="ellips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20" name="TextBox 20"/>
          <p:cNvSpPr txBox="1"/>
          <p:nvPr/>
        </p:nvSpPr>
        <p:spPr>
          <a:xfrm>
            <a:off x="2878500" y="4710712"/>
            <a:ext cx="1115711" cy="792480"/>
          </a:xfrm>
          <a:prstGeom prst="rect">
            <a:avLst/>
          </a:prstGeom>
        </p:spPr>
        <p:txBody>
          <a:bodyPr vert="horz" wrap="square" lIns="123825" tIns="123825" rIns="57150" bIns="123825" rtlCol="0" anchor="t" anchorCtr="0">
            <a:spAutoFit/>
          </a:bodyPr>
          <a:lstStyle/>
          <a:p>
            <a:pPr algn="ctr">
              <a:lnSpc>
                <a:spcPct val="150000"/>
              </a:lnSpc>
            </a:pPr>
            <a:r>
              <a:rPr lang="en-US" sz="2325" b="1">
                <a:solidFill>
                  <a:srgbClr val="FFFFFF"/>
                </a:solidFill>
                <a:latin typeface="Microsoft Yahei"/>
                <a:ea typeface="Microsoft Yahei"/>
                <a:cs typeface="Microsoft Yahei"/>
              </a:rPr>
              <a:t>03</a:t>
            </a:r>
          </a:p>
        </p:txBody>
      </p:sp>
      <p:sp>
        <p:nvSpPr>
          <p:cNvPr id="21" name="TextBox 21"/>
          <p:cNvSpPr txBox="1"/>
          <p:nvPr/>
        </p:nvSpPr>
        <p:spPr>
          <a:xfrm>
            <a:off x="4431562" y="5169692"/>
            <a:ext cx="6124237" cy="134112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在提高数据质量的同时，必须充分考虑隐私保护。对个人数据的收集、存储和使用必须符合相关法律法规和伦理规范，防止数据泄露和滥用。</a:t>
            </a:r>
          </a:p>
        </p:txBody>
      </p:sp>
      <p:grpSp>
        <p:nvGrpSpPr>
          <p:cNvPr id="22" name="Group 22"/>
          <p:cNvGrpSpPr/>
          <p:nvPr/>
        </p:nvGrpSpPr>
        <p:grpSpPr>
          <a:xfrm>
            <a:off x="454963" y="93878"/>
            <a:ext cx="10641129" cy="914400"/>
            <a:chOff x="454963" y="93878"/>
            <a:chExt cx="10641129" cy="914400"/>
          </a:xfrm>
        </p:grpSpPr>
        <p:sp>
          <p:nvSpPr>
            <p:cNvPr id="23" name="AutoShape 23"/>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40" name="AutoShape 40"/>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41" name="AutoShape 41"/>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2" name="AutoShape 42"/>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3" name="TextBox 43"/>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数据质量不稳定和清洗成本高的问题</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cxnSp>
        <p:nvCxnSpPr>
          <p:cNvPr id="2" name="Connector 2"/>
          <p:cNvCxnSpPr/>
          <p:nvPr/>
        </p:nvCxnSpPr>
        <p:spPr>
          <a:xfrm>
            <a:off x="1209188" y="1082466"/>
            <a:ext cx="0" cy="5775534"/>
          </a:xfrm>
          <a:prstGeom prst="line">
            <a:avLst/>
          </a:prstGeom>
          <a:ln w="19050">
            <a:solidFill>
              <a:schemeClr val="accent1"/>
            </a:solidFill>
            <a:prstDash val="solid"/>
            <a:headEnd type="oval"/>
          </a:ln>
        </p:spPr>
        <p:style>
          <a:lnRef idx="0">
            <a:schemeClr val="accent1"/>
          </a:lnRef>
          <a:fillRef idx="1">
            <a:schemeClr val="accent1"/>
          </a:fillRef>
          <a:effectRef idx="0">
            <a:schemeClr val="accent1"/>
          </a:effectRef>
          <a:fontRef idx="minor">
            <a:schemeClr val="lt1"/>
          </a:fontRef>
        </p:style>
      </p:cxnSp>
      <p:sp>
        <p:nvSpPr>
          <p:cNvPr id="3" name="AutoShape 3"/>
          <p:cNvSpPr/>
          <p:nvPr/>
        </p:nvSpPr>
        <p:spPr>
          <a:xfrm>
            <a:off x="873196" y="1332346"/>
            <a:ext cx="669478" cy="669478"/>
          </a:xfrm>
          <a:prstGeom prst="ellipse">
            <a:avLst/>
          </a:prstGeom>
          <a:solidFill>
            <a:schemeClr val="accent2">
              <a:alpha val="42000"/>
            </a:schemeClr>
          </a:solidFill>
        </p:spPr>
        <p:style>
          <a:lnRef idx="0">
            <a:schemeClr val="accent2"/>
          </a:lnRef>
          <a:fillRef idx="1">
            <a:schemeClr val="accent2"/>
          </a:fillRef>
          <a:effectRef idx="0">
            <a:schemeClr val="accent2"/>
          </a:effectRef>
          <a:fontRef idx="minor">
            <a:schemeClr val="lt1"/>
          </a:fontRef>
        </p:style>
      </p:sp>
      <p:sp>
        <p:nvSpPr>
          <p:cNvPr id="4" name="AutoShape 4"/>
          <p:cNvSpPr/>
          <p:nvPr/>
        </p:nvSpPr>
        <p:spPr>
          <a:xfrm>
            <a:off x="988282" y="1447432"/>
            <a:ext cx="439305" cy="439305"/>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5" name="AutoShape 5"/>
          <p:cNvSpPr/>
          <p:nvPr/>
        </p:nvSpPr>
        <p:spPr>
          <a:xfrm>
            <a:off x="2152036" y="1308906"/>
            <a:ext cx="9189734" cy="644550"/>
          </a:xfrm>
          <a:prstGeom prst="round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6" name="AutoShape 6"/>
          <p:cNvSpPr/>
          <p:nvPr/>
        </p:nvSpPr>
        <p:spPr>
          <a:xfrm rot="-5400000">
            <a:off x="1919801" y="1473900"/>
            <a:ext cx="276816" cy="314563"/>
          </a:xfrm>
          <a:prstGeom prst="triangl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7" name="AutoShape 7"/>
          <p:cNvSpPr/>
          <p:nvPr/>
        </p:nvSpPr>
        <p:spPr>
          <a:xfrm>
            <a:off x="2152036" y="3067327"/>
            <a:ext cx="9189734" cy="644550"/>
          </a:xfrm>
          <a:prstGeom prst="round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8" name="AutoShape 8"/>
          <p:cNvSpPr/>
          <p:nvPr/>
        </p:nvSpPr>
        <p:spPr>
          <a:xfrm rot="-5400000">
            <a:off x="1919801" y="3232320"/>
            <a:ext cx="276816" cy="314563"/>
          </a:xfrm>
          <a:prstGeom prst="triangl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9" name="AutoShape 9"/>
          <p:cNvSpPr/>
          <p:nvPr/>
        </p:nvSpPr>
        <p:spPr>
          <a:xfrm>
            <a:off x="2152036" y="4825747"/>
            <a:ext cx="9189734" cy="644550"/>
          </a:xfrm>
          <a:prstGeom prst="roundRect">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0" name="AutoShape 10"/>
          <p:cNvSpPr/>
          <p:nvPr/>
        </p:nvSpPr>
        <p:spPr>
          <a:xfrm rot="-5400000">
            <a:off x="1919801" y="4990741"/>
            <a:ext cx="276816" cy="314563"/>
          </a:xfrm>
          <a:prstGeom prst="triangle">
            <a:avLst/>
          </a:prstGeom>
          <a:solidFill>
            <a:schemeClr val="accent2">
              <a:alpha val="100000"/>
            </a:schemeClr>
          </a:solidFill>
        </p:spPr>
        <p:style>
          <a:lnRef idx="0">
            <a:schemeClr val="accent2"/>
          </a:lnRef>
          <a:fillRef idx="1">
            <a:schemeClr val="accent2"/>
          </a:fillRef>
          <a:effectRef idx="0">
            <a:schemeClr val="accent2"/>
          </a:effectRef>
          <a:fontRef idx="minor">
            <a:schemeClr val="lt1"/>
          </a:fontRef>
        </p:style>
      </p:sp>
      <p:sp>
        <p:nvSpPr>
          <p:cNvPr id="11" name="TextBox 11"/>
          <p:cNvSpPr txBox="1"/>
          <p:nvPr/>
        </p:nvSpPr>
        <p:spPr>
          <a:xfrm>
            <a:off x="2373184" y="1262276"/>
            <a:ext cx="7153570" cy="731520"/>
          </a:xfrm>
          <a:prstGeom prst="rect">
            <a:avLst/>
          </a:prstGeom>
        </p:spPr>
        <p:txBody>
          <a:bodyPr vert="horz" wrap="square" lIns="123825" tIns="123825" rIns="57150" bIns="123825" rtlCol="0" anchor="ctr" anchorCtr="0">
            <a:spAutoFit/>
          </a:bodyPr>
          <a:lstStyle/>
          <a:p>
            <a:pPr>
              <a:lnSpc>
                <a:spcPct val="150000"/>
              </a:lnSpc>
            </a:pPr>
            <a:r>
              <a:rPr lang="en-US" sz="1606" b="1">
                <a:solidFill>
                  <a:srgbClr val="FFFFFF"/>
                </a:solidFill>
                <a:latin typeface="Microsoft Yahei"/>
                <a:ea typeface="Microsoft Yahei"/>
                <a:cs typeface="Microsoft Yahei"/>
              </a:rPr>
              <a:t>隐私授权需规范</a:t>
            </a:r>
          </a:p>
        </p:txBody>
      </p:sp>
      <p:sp>
        <p:nvSpPr>
          <p:cNvPr id="12" name="TextBox 12"/>
          <p:cNvSpPr txBox="1"/>
          <p:nvPr/>
        </p:nvSpPr>
        <p:spPr>
          <a:xfrm>
            <a:off x="2272823" y="2048316"/>
            <a:ext cx="8972550" cy="89535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医疗卫生行业涉及大量的个人隐私数据，如患者病历、个人信息等。这些数据的授权和使用必须严格规范，确保只在授权范围内使用，防止数据泄露和滥用。</a:t>
            </a:r>
          </a:p>
        </p:txBody>
      </p:sp>
      <p:sp>
        <p:nvSpPr>
          <p:cNvPr id="13" name="TextBox 13"/>
          <p:cNvSpPr txBox="1"/>
          <p:nvPr/>
        </p:nvSpPr>
        <p:spPr>
          <a:xfrm>
            <a:off x="2393609" y="3024192"/>
            <a:ext cx="7153570" cy="731520"/>
          </a:xfrm>
          <a:prstGeom prst="rect">
            <a:avLst/>
          </a:prstGeom>
        </p:spPr>
        <p:txBody>
          <a:bodyPr vert="horz" wrap="square" lIns="123825" tIns="123825" rIns="57150" bIns="123825" rtlCol="0" anchor="ctr" anchorCtr="0">
            <a:spAutoFit/>
          </a:bodyPr>
          <a:lstStyle/>
          <a:p>
            <a:pPr>
              <a:lnSpc>
                <a:spcPct val="150000"/>
              </a:lnSpc>
            </a:pPr>
            <a:r>
              <a:rPr lang="en-US" sz="1606" b="1">
                <a:solidFill>
                  <a:srgbClr val="FFFFFF"/>
                </a:solidFill>
                <a:latin typeface="Microsoft Yahei"/>
                <a:ea typeface="Microsoft Yahei"/>
                <a:cs typeface="Microsoft Yahei"/>
              </a:rPr>
              <a:t>隐私授权与科研的平衡</a:t>
            </a:r>
          </a:p>
        </p:txBody>
      </p:sp>
      <p:sp>
        <p:nvSpPr>
          <p:cNvPr id="14" name="TextBox 14"/>
          <p:cNvSpPr txBox="1"/>
          <p:nvPr/>
        </p:nvSpPr>
        <p:spPr>
          <a:xfrm>
            <a:off x="2272823" y="3785029"/>
            <a:ext cx="8943975" cy="895350"/>
          </a:xfrm>
          <a:prstGeom prst="rect">
            <a:avLst/>
          </a:prstGeom>
        </p:spPr>
        <p:txBody>
          <a:bodyPr vert="horz" wrap="square" lIns="123825" tIns="123825" rIns="57150" bIns="123825" rtlCol="0" anchor="t" anchorCtr="0">
            <a:spAutoFit/>
          </a:bodyPr>
          <a:lstStyle/>
          <a:p>
            <a:pPr>
              <a:lnSpc>
                <a:spcPct val="150000"/>
              </a:lnSpc>
            </a:pPr>
            <a:r>
              <a:rPr lang="en-US" sz="1350">
                <a:solidFill>
                  <a:schemeClr val="dk1"/>
                </a:solidFill>
                <a:latin typeface="Microsoft Yahei"/>
                <a:ea typeface="Microsoft Yahei"/>
                <a:cs typeface="Microsoft Yahei"/>
              </a:rPr>
              <a:t>在开展科研工作时，需要使用大量的个人隐私数据。但是，这些数据的授权和使用必须严格遵守相关法律法规和伦理规范，确保只在合法合规的范围内使用，防止侵犯个人隐私权。</a:t>
            </a:r>
          </a:p>
        </p:txBody>
      </p:sp>
      <p:sp>
        <p:nvSpPr>
          <p:cNvPr id="15" name="TextBox 15"/>
          <p:cNvSpPr txBox="1"/>
          <p:nvPr/>
        </p:nvSpPr>
        <p:spPr>
          <a:xfrm>
            <a:off x="2430185" y="4789171"/>
            <a:ext cx="7153570" cy="731520"/>
          </a:xfrm>
          <a:prstGeom prst="rect">
            <a:avLst/>
          </a:prstGeom>
        </p:spPr>
        <p:txBody>
          <a:bodyPr vert="horz" wrap="square" lIns="123825" tIns="123825" rIns="57150" bIns="123825" rtlCol="0" anchor="ctr" anchorCtr="0">
            <a:spAutoFit/>
          </a:bodyPr>
          <a:lstStyle/>
          <a:p>
            <a:pPr>
              <a:lnSpc>
                <a:spcPct val="150000"/>
              </a:lnSpc>
            </a:pPr>
            <a:r>
              <a:rPr lang="en-US" sz="1606" b="1">
                <a:solidFill>
                  <a:srgbClr val="FFFFFF"/>
                </a:solidFill>
                <a:latin typeface="Microsoft Yahei"/>
                <a:ea typeface="Microsoft Yahei"/>
                <a:cs typeface="Microsoft Yahei"/>
              </a:rPr>
              <a:t>强化对违规行为的惩处</a:t>
            </a:r>
          </a:p>
        </p:txBody>
      </p:sp>
      <p:sp>
        <p:nvSpPr>
          <p:cNvPr id="16" name="TextBox 16"/>
          <p:cNvSpPr txBox="1"/>
          <p:nvPr/>
        </p:nvSpPr>
        <p:spPr>
          <a:xfrm>
            <a:off x="2291111" y="5543449"/>
            <a:ext cx="8915400" cy="962025"/>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对于涉及隐私授权问题的违规行为，必须严厉打击和惩处，以维护个人隐私权和数据安全。同时，也需要加强对相关机构和个人的监管和约束，防止出现类似问题。</a:t>
            </a:r>
          </a:p>
        </p:txBody>
      </p:sp>
      <p:sp>
        <p:nvSpPr>
          <p:cNvPr id="17" name="AutoShape 17"/>
          <p:cNvSpPr/>
          <p:nvPr/>
        </p:nvSpPr>
        <p:spPr>
          <a:xfrm>
            <a:off x="873196" y="3067327"/>
            <a:ext cx="669478" cy="669478"/>
          </a:xfrm>
          <a:prstGeom prst="ellipse">
            <a:avLst/>
          </a:prstGeom>
          <a:solidFill>
            <a:schemeClr val="accent2">
              <a:alpha val="42000"/>
            </a:schemeClr>
          </a:solidFill>
        </p:spPr>
        <p:style>
          <a:lnRef idx="0">
            <a:schemeClr val="accent2"/>
          </a:lnRef>
          <a:fillRef idx="1">
            <a:schemeClr val="accent2"/>
          </a:fillRef>
          <a:effectRef idx="0">
            <a:schemeClr val="accent2"/>
          </a:effectRef>
          <a:fontRef idx="minor">
            <a:schemeClr val="lt1"/>
          </a:fontRef>
        </p:style>
      </p:sp>
      <p:sp>
        <p:nvSpPr>
          <p:cNvPr id="18" name="AutoShape 18"/>
          <p:cNvSpPr/>
          <p:nvPr/>
        </p:nvSpPr>
        <p:spPr>
          <a:xfrm>
            <a:off x="988282" y="3182413"/>
            <a:ext cx="439305" cy="439305"/>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9" name="AutoShape 19"/>
          <p:cNvSpPr/>
          <p:nvPr/>
        </p:nvSpPr>
        <p:spPr>
          <a:xfrm>
            <a:off x="873196" y="4825747"/>
            <a:ext cx="669478" cy="669478"/>
          </a:xfrm>
          <a:prstGeom prst="ellipse">
            <a:avLst/>
          </a:prstGeom>
          <a:solidFill>
            <a:schemeClr val="accent2">
              <a:alpha val="42000"/>
            </a:schemeClr>
          </a:solidFill>
        </p:spPr>
        <p:style>
          <a:lnRef idx="0">
            <a:schemeClr val="accent2"/>
          </a:lnRef>
          <a:fillRef idx="1">
            <a:schemeClr val="accent2"/>
          </a:fillRef>
          <a:effectRef idx="0">
            <a:schemeClr val="accent2"/>
          </a:effectRef>
          <a:fontRef idx="minor">
            <a:schemeClr val="lt1"/>
          </a:fontRef>
        </p:style>
      </p:sp>
      <p:sp>
        <p:nvSpPr>
          <p:cNvPr id="20" name="AutoShape 20"/>
          <p:cNvSpPr/>
          <p:nvPr/>
        </p:nvSpPr>
        <p:spPr>
          <a:xfrm>
            <a:off x="988282" y="4940833"/>
            <a:ext cx="439305" cy="439305"/>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grpSp>
        <p:nvGrpSpPr>
          <p:cNvPr id="21" name="Group 21"/>
          <p:cNvGrpSpPr/>
          <p:nvPr/>
        </p:nvGrpSpPr>
        <p:grpSpPr>
          <a:xfrm>
            <a:off x="454963" y="93878"/>
            <a:ext cx="10641129" cy="914400"/>
            <a:chOff x="454963" y="93878"/>
            <a:chExt cx="10641129" cy="914400"/>
          </a:xfrm>
        </p:grpSpPr>
        <p:sp>
          <p:nvSpPr>
            <p:cNvPr id="22" name="AutoShape 22"/>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6" name="AutoShape 36"/>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7" name="AutoShape 37"/>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8" name="AutoShape 38"/>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9" name="AutoShape 39"/>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40" name="AutoShape 40"/>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41" name="AutoShape 41"/>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42" name="TextBox 42"/>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涉及隐私数据授权问题</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TextBox 2"/>
          <p:cNvSpPr txBox="1"/>
          <p:nvPr/>
        </p:nvSpPr>
        <p:spPr>
          <a:xfrm>
            <a:off x="661074" y="-36576"/>
            <a:ext cx="8576967"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accent3">
                    <a:lumMod val="50000"/>
                  </a:schemeClr>
                </a:solidFill>
                <a:latin typeface="Microsoft Yahei"/>
                <a:ea typeface="Microsoft Yahei"/>
                <a:cs typeface="Microsoft Yahei"/>
              </a:rPr>
              <a:t>CHAPTER</a:t>
            </a:r>
          </a:p>
        </p:txBody>
      </p:sp>
      <p:sp>
        <p:nvSpPr>
          <p:cNvPr id="3" name="TextBox 3"/>
          <p:cNvSpPr txBox="1"/>
          <p:nvPr/>
        </p:nvSpPr>
        <p:spPr>
          <a:xfrm>
            <a:off x="1565436" y="1311817"/>
            <a:ext cx="8683321" cy="1055751"/>
          </a:xfrm>
          <a:prstGeom prst="rect">
            <a:avLst/>
          </a:prstGeom>
        </p:spPr>
        <p:txBody>
          <a:bodyPr vert="horz" wrap="square" lIns="114300" tIns="57150" rIns="114300" bIns="57150" rtlCol="0" anchor="t" anchorCtr="0">
            <a:spAutoFit/>
          </a:bodyPr>
          <a:lstStyle/>
          <a:p>
            <a:pPr>
              <a:lnSpc>
                <a:spcPct val="77000"/>
              </a:lnSpc>
            </a:pPr>
            <a:r>
              <a:rPr lang="en-US" sz="7650" b="1">
                <a:solidFill>
                  <a:schemeClr val="dk1"/>
                </a:solidFill>
                <a:latin typeface="Microsoft Yahei"/>
                <a:ea typeface="Microsoft Yahei"/>
                <a:cs typeface="Microsoft Yahei"/>
              </a:rPr>
              <a:t>02</a:t>
            </a:r>
          </a:p>
        </p:txBody>
      </p:sp>
      <p:sp>
        <p:nvSpPr>
          <p:cNvPr id="4" name="TextBox 4"/>
          <p:cNvSpPr txBox="1"/>
          <p:nvPr/>
        </p:nvSpPr>
        <p:spPr>
          <a:xfrm>
            <a:off x="1636415" y="2872202"/>
            <a:ext cx="7601626" cy="1872691"/>
          </a:xfrm>
          <a:prstGeom prst="rect">
            <a:avLst/>
          </a:prstGeom>
        </p:spPr>
        <p:txBody>
          <a:bodyPr vert="horz" wrap="square" lIns="114300" tIns="57150" rIns="114300" bIns="57150" rtlCol="0" anchor="t" anchorCtr="0">
            <a:spAutoFit/>
          </a:bodyPr>
          <a:lstStyle/>
          <a:p>
            <a:pPr>
              <a:lnSpc>
                <a:spcPct val="120000"/>
              </a:lnSpc>
            </a:pPr>
            <a:r>
              <a:rPr lang="en-US" sz="4575" b="1">
                <a:solidFill>
                  <a:schemeClr val="lt1"/>
                </a:solidFill>
                <a:latin typeface="Microsoft Yahei"/>
                <a:ea typeface="Microsoft Yahei"/>
                <a:cs typeface="Microsoft Yahei"/>
              </a:rPr>
              <a:t>医联体带来的地缘优势和信息化压力与信息安全成本陡增的问题</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blip>
          <a:srcRect/>
          <a:stretch>
            <a:fillRect/>
          </a:stretch>
        </a:blipFill>
        <a:effectLst/>
      </p:bgPr>
    </p:bg>
    <p:spTree>
      <p:nvGrpSpPr>
        <p:cNvPr id="1" name=""/>
        <p:cNvGrpSpPr/>
        <p:nvPr/>
      </p:nvGrpSpPr>
      <p:grpSpPr>
        <a:xfrm>
          <a:off x="0" y="0"/>
          <a:ext cx="0" cy="0"/>
          <a:chOff x="0" y="0"/>
          <a:chExt cx="0" cy="0"/>
        </a:xfrm>
      </p:grpSpPr>
      <p:sp>
        <p:nvSpPr>
          <p:cNvPr id="2" name="AutoShape 2"/>
          <p:cNvSpPr/>
          <p:nvPr/>
        </p:nvSpPr>
        <p:spPr>
          <a:xfrm>
            <a:off x="508333" y="1708880"/>
            <a:ext cx="11358867" cy="32821"/>
          </a:xfrm>
          <a:prstGeom prst="rect">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 name="AutoShape 3"/>
          <p:cNvSpPr/>
          <p:nvPr/>
        </p:nvSpPr>
        <p:spPr>
          <a:xfrm>
            <a:off x="2092904" y="1388874"/>
            <a:ext cx="721600" cy="721600"/>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4" name="AutoShape 4"/>
          <p:cNvSpPr/>
          <p:nvPr/>
        </p:nvSpPr>
        <p:spPr>
          <a:xfrm>
            <a:off x="2196514" y="1498972"/>
            <a:ext cx="501404" cy="501404"/>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5" name="AutoShape 5"/>
          <p:cNvSpPr/>
          <p:nvPr/>
        </p:nvSpPr>
        <p:spPr>
          <a:xfrm>
            <a:off x="5689839" y="1388874"/>
            <a:ext cx="721600" cy="721600"/>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6" name="AutoShape 6"/>
          <p:cNvSpPr/>
          <p:nvPr/>
        </p:nvSpPr>
        <p:spPr>
          <a:xfrm>
            <a:off x="5793448" y="1498972"/>
            <a:ext cx="501404" cy="501404"/>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7" name="AutoShape 7"/>
          <p:cNvSpPr/>
          <p:nvPr/>
        </p:nvSpPr>
        <p:spPr>
          <a:xfrm>
            <a:off x="9354312" y="1388874"/>
            <a:ext cx="721600" cy="721600"/>
          </a:xfrm>
          <a:prstGeom prst="ellipse">
            <a:avLst/>
          </a:prstGeom>
          <a:solidFill>
            <a:schemeClr val="accent1">
              <a:alpha val="30000"/>
            </a:schemeClr>
          </a:solidFill>
        </p:spPr>
        <p:style>
          <a:lnRef idx="0">
            <a:schemeClr val="accent1"/>
          </a:lnRef>
          <a:fillRef idx="1">
            <a:schemeClr val="accent1"/>
          </a:fillRef>
          <a:effectRef idx="0">
            <a:schemeClr val="accent1"/>
          </a:effectRef>
          <a:fontRef idx="minor">
            <a:schemeClr val="lt1"/>
          </a:fontRef>
        </p:style>
      </p:sp>
      <p:sp>
        <p:nvSpPr>
          <p:cNvPr id="8" name="AutoShape 8"/>
          <p:cNvSpPr/>
          <p:nvPr/>
        </p:nvSpPr>
        <p:spPr>
          <a:xfrm>
            <a:off x="9457921" y="1498972"/>
            <a:ext cx="501404" cy="501404"/>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9" name="TextBox 9"/>
          <p:cNvSpPr txBox="1"/>
          <p:nvPr/>
        </p:nvSpPr>
        <p:spPr>
          <a:xfrm>
            <a:off x="1036403" y="2280546"/>
            <a:ext cx="2995145" cy="1121664"/>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solidFill>
                <a:latin typeface="Microsoft Yahei"/>
                <a:ea typeface="Microsoft Yahei"/>
                <a:cs typeface="Microsoft Yahei"/>
              </a:rPr>
              <a:t>正确理解顶层设计建设</a:t>
            </a:r>
          </a:p>
        </p:txBody>
      </p:sp>
      <p:sp>
        <p:nvSpPr>
          <p:cNvPr id="10" name="TextBox 10"/>
          <p:cNvSpPr txBox="1"/>
          <p:nvPr/>
        </p:nvSpPr>
        <p:spPr>
          <a:xfrm>
            <a:off x="1036403" y="3270610"/>
            <a:ext cx="2995145" cy="280416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医联体互联互通带来的数据安全问题需要从顶层设计开始，通过制定相关制度和规范，明确数据的安全要求和标准，确保数据在采集、存储、传输和处理过程中都得到应有的保护。</a:t>
            </a:r>
          </a:p>
        </p:txBody>
      </p:sp>
      <p:sp>
        <p:nvSpPr>
          <p:cNvPr id="11" name="TextBox 11"/>
          <p:cNvSpPr txBox="1"/>
          <p:nvPr/>
        </p:nvSpPr>
        <p:spPr>
          <a:xfrm>
            <a:off x="4671580" y="2280546"/>
            <a:ext cx="2995145" cy="1121664"/>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solidFill>
                <a:latin typeface="Microsoft Yahei"/>
                <a:ea typeface="Microsoft Yahei"/>
                <a:cs typeface="Microsoft Yahei"/>
              </a:rPr>
              <a:t>推进相关制度构建</a:t>
            </a:r>
          </a:p>
        </p:txBody>
      </p:sp>
      <p:sp>
        <p:nvSpPr>
          <p:cNvPr id="12" name="TextBox 12"/>
          <p:cNvSpPr txBox="1"/>
          <p:nvPr/>
        </p:nvSpPr>
        <p:spPr>
          <a:xfrm>
            <a:off x="4671580" y="3270610"/>
            <a:ext cx="2995145" cy="280416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针对医联体互联互通带来的数据安全问题，需要建立完善的数据安全管理制度，包括数据安全管理办法、数据安全操作规范、数据安全应急预案等，确保数据的合规性和安全性。</a:t>
            </a:r>
          </a:p>
        </p:txBody>
      </p:sp>
      <p:sp>
        <p:nvSpPr>
          <p:cNvPr id="13" name="TextBox 13"/>
          <p:cNvSpPr txBox="1"/>
          <p:nvPr/>
        </p:nvSpPr>
        <p:spPr>
          <a:xfrm>
            <a:off x="8308589" y="2280546"/>
            <a:ext cx="2995145" cy="1121664"/>
          </a:xfrm>
          <a:prstGeom prst="rect">
            <a:avLst/>
          </a:prstGeom>
        </p:spPr>
        <p:txBody>
          <a:bodyPr vert="horz" wrap="square" lIns="123825" tIns="123825" rIns="57150" bIns="123825" rtlCol="0" anchor="t" anchorCtr="0">
            <a:spAutoFit/>
          </a:bodyPr>
          <a:lstStyle/>
          <a:p>
            <a:pPr algn="ctr">
              <a:lnSpc>
                <a:spcPct val="120000"/>
              </a:lnSpc>
            </a:pPr>
            <a:r>
              <a:rPr lang="en-US" sz="2325" b="1">
                <a:solidFill>
                  <a:schemeClr val="accent1"/>
                </a:solidFill>
                <a:latin typeface="Microsoft Yahei"/>
                <a:ea typeface="Microsoft Yahei"/>
                <a:cs typeface="Microsoft Yahei"/>
              </a:rPr>
              <a:t>加强数据质量管理和清洗</a:t>
            </a:r>
          </a:p>
        </p:txBody>
      </p:sp>
      <p:sp>
        <p:nvSpPr>
          <p:cNvPr id="14" name="TextBox 14"/>
          <p:cNvSpPr txBox="1"/>
          <p:nvPr/>
        </p:nvSpPr>
        <p:spPr>
          <a:xfrm>
            <a:off x="8308589" y="3270610"/>
            <a:ext cx="2995145" cy="2804160"/>
          </a:xfrm>
          <a:prstGeom prst="rect">
            <a:avLst/>
          </a:prstGeom>
        </p:spPr>
        <p:txBody>
          <a:bodyPr vert="horz" wrap="square" lIns="123825" tIns="123825" rIns="57150" bIns="123825" rtlCol="0" anchor="t" anchorCtr="0">
            <a:spAutoFit/>
          </a:bodyPr>
          <a:lstStyle/>
          <a:p>
            <a:pPr>
              <a:lnSpc>
                <a:spcPct val="150000"/>
              </a:lnSpc>
            </a:pPr>
            <a:r>
              <a:rPr lang="en-US" sz="1500">
                <a:solidFill>
                  <a:schemeClr val="dk1"/>
                </a:solidFill>
                <a:latin typeface="Microsoft Yahei"/>
                <a:ea typeface="Microsoft Yahei"/>
                <a:cs typeface="Microsoft Yahei"/>
              </a:rPr>
              <a:t>由于数据质量不稳定和清洗成本高的问题，需要加强数据质量的管理和清洗，建立数据质量评估标准和数据清洗流程，确保数据的准确性和完整性。</a:t>
            </a:r>
          </a:p>
        </p:txBody>
      </p:sp>
      <p:grpSp>
        <p:nvGrpSpPr>
          <p:cNvPr id="15" name="Group 15"/>
          <p:cNvGrpSpPr/>
          <p:nvPr/>
        </p:nvGrpSpPr>
        <p:grpSpPr>
          <a:xfrm>
            <a:off x="454963" y="93878"/>
            <a:ext cx="10641129" cy="914400"/>
            <a:chOff x="454963" y="93878"/>
            <a:chExt cx="10641129" cy="914400"/>
          </a:xfrm>
        </p:grpSpPr>
        <p:sp>
          <p:nvSpPr>
            <p:cNvPr id="16" name="AutoShape 16"/>
            <p:cNvSpPr/>
            <p:nvPr/>
          </p:nvSpPr>
          <p:spPr>
            <a:xfrm>
              <a:off x="454963" y="331168"/>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17" name="AutoShape 17"/>
            <p:cNvSpPr/>
            <p:nvPr/>
          </p:nvSpPr>
          <p:spPr>
            <a:xfrm>
              <a:off x="575049" y="337743"/>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18" name="AutoShape 18"/>
            <p:cNvSpPr/>
            <p:nvPr/>
          </p:nvSpPr>
          <p:spPr>
            <a:xfrm>
              <a:off x="689125" y="339460"/>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19" name="AutoShape 19"/>
            <p:cNvSpPr/>
            <p:nvPr/>
          </p:nvSpPr>
          <p:spPr>
            <a:xfrm>
              <a:off x="799768" y="348430"/>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0" name="AutoShape 20"/>
            <p:cNvSpPr/>
            <p:nvPr/>
          </p:nvSpPr>
          <p:spPr>
            <a:xfrm>
              <a:off x="904945" y="344297"/>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1" name="AutoShape 21"/>
            <p:cNvSpPr/>
            <p:nvPr/>
          </p:nvSpPr>
          <p:spPr>
            <a:xfrm>
              <a:off x="454963" y="448942"/>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2" name="AutoShape 22"/>
            <p:cNvSpPr/>
            <p:nvPr/>
          </p:nvSpPr>
          <p:spPr>
            <a:xfrm>
              <a:off x="575049" y="455517"/>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3" name="AutoShape 23"/>
            <p:cNvSpPr/>
            <p:nvPr/>
          </p:nvSpPr>
          <p:spPr>
            <a:xfrm>
              <a:off x="689125" y="457233"/>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4" name="AutoShape 24"/>
            <p:cNvSpPr/>
            <p:nvPr/>
          </p:nvSpPr>
          <p:spPr>
            <a:xfrm>
              <a:off x="799768" y="466203"/>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25" name="AutoShape 25"/>
            <p:cNvSpPr/>
            <p:nvPr/>
          </p:nvSpPr>
          <p:spPr>
            <a:xfrm>
              <a:off x="904945" y="462070"/>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26" name="AutoShape 26"/>
            <p:cNvSpPr/>
            <p:nvPr/>
          </p:nvSpPr>
          <p:spPr>
            <a:xfrm>
              <a:off x="454963" y="566715"/>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27" name="AutoShape 27"/>
            <p:cNvSpPr/>
            <p:nvPr/>
          </p:nvSpPr>
          <p:spPr>
            <a:xfrm>
              <a:off x="575049" y="573291"/>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28" name="AutoShape 28"/>
            <p:cNvSpPr/>
            <p:nvPr/>
          </p:nvSpPr>
          <p:spPr>
            <a:xfrm>
              <a:off x="689125" y="575007"/>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29" name="AutoShape 29"/>
            <p:cNvSpPr/>
            <p:nvPr/>
          </p:nvSpPr>
          <p:spPr>
            <a:xfrm>
              <a:off x="799768" y="583977"/>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0" name="AutoShape 30"/>
            <p:cNvSpPr/>
            <p:nvPr/>
          </p:nvSpPr>
          <p:spPr>
            <a:xfrm>
              <a:off x="904945" y="579844"/>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1" name="AutoShape 31"/>
            <p:cNvSpPr/>
            <p:nvPr/>
          </p:nvSpPr>
          <p:spPr>
            <a:xfrm>
              <a:off x="454963" y="684489"/>
              <a:ext cx="84147" cy="84147"/>
            </a:xfrm>
            <a:prstGeom prst="ellipse">
              <a:avLst/>
            </a:prstGeom>
            <a:solidFill>
              <a:schemeClr val="accent1">
                <a:alpha val="100000"/>
              </a:schemeClr>
            </a:solidFill>
          </p:spPr>
          <p:style>
            <a:lnRef idx="0">
              <a:schemeClr val="accent1"/>
            </a:lnRef>
            <a:fillRef idx="1">
              <a:schemeClr val="accent1"/>
            </a:fillRef>
            <a:effectRef idx="0">
              <a:schemeClr val="accent1"/>
            </a:effectRef>
            <a:fontRef idx="minor">
              <a:schemeClr val="lt1"/>
            </a:fontRef>
          </p:style>
        </p:sp>
        <p:sp>
          <p:nvSpPr>
            <p:cNvPr id="32" name="AutoShape 32"/>
            <p:cNvSpPr/>
            <p:nvPr/>
          </p:nvSpPr>
          <p:spPr>
            <a:xfrm>
              <a:off x="575049" y="691064"/>
              <a:ext cx="78137" cy="78137"/>
            </a:xfrm>
            <a:prstGeom prst="ellipse">
              <a:avLst/>
            </a:prstGeom>
            <a:solidFill>
              <a:schemeClr val="accent1">
                <a:alpha val="80000"/>
              </a:schemeClr>
            </a:solidFill>
          </p:spPr>
          <p:style>
            <a:lnRef idx="0">
              <a:schemeClr val="accent1"/>
            </a:lnRef>
            <a:fillRef idx="1">
              <a:schemeClr val="accent1"/>
            </a:fillRef>
            <a:effectRef idx="0">
              <a:schemeClr val="accent1"/>
            </a:effectRef>
            <a:fontRef idx="minor">
              <a:schemeClr val="lt1"/>
            </a:fontRef>
          </p:style>
        </p:sp>
        <p:sp>
          <p:nvSpPr>
            <p:cNvPr id="33" name="AutoShape 33"/>
            <p:cNvSpPr/>
            <p:nvPr/>
          </p:nvSpPr>
          <p:spPr>
            <a:xfrm>
              <a:off x="689125" y="692781"/>
              <a:ext cx="74704" cy="74704"/>
            </a:xfrm>
            <a:prstGeom prst="ellipse">
              <a:avLst/>
            </a:prstGeom>
            <a:solidFill>
              <a:schemeClr val="accent1">
                <a:alpha val="60000"/>
              </a:schemeClr>
            </a:solidFill>
          </p:spPr>
          <p:style>
            <a:lnRef idx="0">
              <a:schemeClr val="accent1"/>
            </a:lnRef>
            <a:fillRef idx="1">
              <a:schemeClr val="accent1"/>
            </a:fillRef>
            <a:effectRef idx="0">
              <a:schemeClr val="accent1"/>
            </a:effectRef>
            <a:fontRef idx="minor">
              <a:schemeClr val="lt1"/>
            </a:fontRef>
          </p:style>
        </p:sp>
        <p:sp>
          <p:nvSpPr>
            <p:cNvPr id="34" name="AutoShape 34"/>
            <p:cNvSpPr/>
            <p:nvPr/>
          </p:nvSpPr>
          <p:spPr>
            <a:xfrm>
              <a:off x="799768" y="701751"/>
              <a:ext cx="69238" cy="69238"/>
            </a:xfrm>
            <a:prstGeom prst="ellipse">
              <a:avLst/>
            </a:prstGeom>
            <a:solidFill>
              <a:schemeClr val="accent1">
                <a:alpha val="40000"/>
              </a:schemeClr>
            </a:solidFill>
          </p:spPr>
          <p:style>
            <a:lnRef idx="0">
              <a:schemeClr val="accent1"/>
            </a:lnRef>
            <a:fillRef idx="1">
              <a:schemeClr val="accent1"/>
            </a:fillRef>
            <a:effectRef idx="0">
              <a:schemeClr val="accent1"/>
            </a:effectRef>
            <a:fontRef idx="minor">
              <a:schemeClr val="lt1"/>
            </a:fontRef>
          </p:style>
        </p:sp>
        <p:sp>
          <p:nvSpPr>
            <p:cNvPr id="35" name="AutoShape 35"/>
            <p:cNvSpPr/>
            <p:nvPr/>
          </p:nvSpPr>
          <p:spPr>
            <a:xfrm>
              <a:off x="904945" y="697618"/>
              <a:ext cx="65594" cy="65594"/>
            </a:xfrm>
            <a:prstGeom prst="ellipse">
              <a:avLst/>
            </a:prstGeom>
            <a:solidFill>
              <a:schemeClr val="accent1">
                <a:alpha val="20000"/>
              </a:schemeClr>
            </a:solidFill>
          </p:spPr>
          <p:style>
            <a:lnRef idx="0">
              <a:schemeClr val="accent1"/>
            </a:lnRef>
            <a:fillRef idx="1">
              <a:schemeClr val="accent1"/>
            </a:fillRef>
            <a:effectRef idx="0">
              <a:schemeClr val="accent1"/>
            </a:effectRef>
            <a:fontRef idx="minor">
              <a:schemeClr val="lt1"/>
            </a:fontRef>
          </p:style>
        </p:sp>
        <p:sp>
          <p:nvSpPr>
            <p:cNvPr id="36" name="TextBox 36"/>
            <p:cNvSpPr txBox="1"/>
            <p:nvPr/>
          </p:nvSpPr>
          <p:spPr>
            <a:xfrm>
              <a:off x="1094842" y="93878"/>
              <a:ext cx="10001250" cy="914400"/>
            </a:xfrm>
            <a:prstGeom prst="rect">
              <a:avLst/>
            </a:prstGeom>
          </p:spPr>
          <p:txBody>
            <a:bodyPr vert="horz" wrap="square" lIns="123825" tIns="123825" rIns="57150" bIns="123825" rtlCol="0" anchor="t" anchorCtr="0">
              <a:spAutoFit/>
            </a:bodyPr>
            <a:lstStyle/>
            <a:p>
              <a:pPr>
                <a:lnSpc>
                  <a:spcPct val="140000"/>
                </a:lnSpc>
              </a:pPr>
              <a:r>
                <a:rPr lang="en-US" sz="3000" b="1">
                  <a:solidFill>
                    <a:schemeClr val="accent1"/>
                  </a:solidFill>
                  <a:latin typeface="Microsoft Yahei"/>
                  <a:ea typeface="Microsoft Yahei"/>
                  <a:cs typeface="Microsoft Yahei"/>
                </a:rPr>
                <a:t>医联体带来的地缘优势和信息化压力与信息安全成本陡增的问题</a:t>
              </a:r>
            </a:p>
          </p:txBody>
        </p:sp>
      </p:grpSp>
    </p:spTree>
  </p:cSld>
  <p:clrMapOvr>
    <a:masterClrMapping/>
  </p:clrMapOvr>
</p:sld>
</file>

<file path=ppt/theme/theme1.xml><?xml version="1.0" encoding="utf-8"?>
<a:theme xmlns:a="http://schemas.openxmlformats.org/drawingml/2006/main" name="Office Theme">
  <a:themeElements>
    <a:clrScheme name="Office">
      <a:dk1>
        <a:srgbClr val="FFFFFF"/>
      </a:dk1>
      <a:lt1>
        <a:srgbClr val="351E00"/>
      </a:lt1>
      <a:dk2>
        <a:srgbClr val="FFF0DC"/>
      </a:dk2>
      <a:lt2>
        <a:srgbClr val="000000"/>
      </a:lt2>
      <a:accent1>
        <a:srgbClr val="FF960E"/>
      </a:accent1>
      <a:accent2>
        <a:srgbClr val="FF771B"/>
      </a:accent2>
      <a:accent3>
        <a:srgbClr val="C76900"/>
      </a:accent3>
      <a:accent4>
        <a:srgbClr val="FF6E40"/>
      </a:accent4>
      <a:accent5>
        <a:srgbClr val="FF855E"/>
      </a:accent5>
      <a:accent6>
        <a:srgbClr val="FFB69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629</Words>
  <Application>Microsoft Office PowerPoint</Application>
  <PresentationFormat>宽屏</PresentationFormat>
  <Paragraphs>156</Paragraphs>
  <Slides>27</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Microsoft Yahei</vt:lpstr>
      <vt:lpstr>Microsoft Yahei</vt:lpstr>
      <vt:lpstr>Arial</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ppt</cp:lastModifiedBy>
  <cp:revision>2</cp:revision>
  <dcterms:created xsi:type="dcterms:W3CDTF">2006-08-16T00:00:00Z</dcterms:created>
  <dcterms:modified xsi:type="dcterms:W3CDTF">2023-11-29T07:57:56Z</dcterms:modified>
</cp:coreProperties>
</file>