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Lexend"/>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Lexend-regular.fntdata"/><Relationship Id="rId10" Type="http://schemas.openxmlformats.org/officeDocument/2006/relationships/slide" Target="slides/slide5.xml"/><Relationship Id="rId12" Type="http://schemas.openxmlformats.org/officeDocument/2006/relationships/font" Target="fonts/Lexend-bold.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oom.com/share/863e9f5153324ea6b5af4d449624167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46f2cb5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46f2cb5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rgbClr val="1D1C1D"/>
                </a:solidFill>
              </a:rPr>
              <a:t>This is the fourth video in our series on RAG. The aim of this series is to build up an understanding of RAG from scratch, starting with the basics of indexing, retrieval, and generation. This video focuses on generation, covering the process of RAG prompt </a:t>
            </a:r>
            <a:r>
              <a:rPr lang="en" sz="1150">
                <a:solidFill>
                  <a:srgbClr val="1D1C1D"/>
                </a:solidFill>
              </a:rPr>
              <a:t>construction</a:t>
            </a:r>
            <a:r>
              <a:rPr lang="en" sz="1150">
                <a:solidFill>
                  <a:srgbClr val="1D1C1D"/>
                </a:solidFill>
              </a:rPr>
              <a:t> and passing the prompt to an LLM for answer generation. See this notebook for code: https://github.com/langchain-ai/rag-from-scratch/blob/main/rag_from_scratch_1_to_4.ipynb</a:t>
            </a:r>
            <a:endParaRPr>
              <a:solidFill>
                <a:schemeClr val="dk1"/>
              </a:solidFill>
            </a:endParaRPr>
          </a:p>
          <a:p>
            <a:pPr indent="0" lvl="0" marL="0" rtl="0" algn="l">
              <a:spcBef>
                <a:spcPts val="0"/>
              </a:spcBef>
              <a:spcAft>
                <a:spcPts val="0"/>
              </a:spcAft>
              <a:buClr>
                <a:schemeClr val="dk1"/>
              </a:buClr>
              <a:buSzPts val="1100"/>
              <a:buFont typeface="Arial"/>
              <a:buNone/>
            </a:pPr>
            <a:r>
              <a:t/>
            </a:r>
            <a:endParaRPr sz="1150">
              <a:solidFill>
                <a:srgbClr val="1D1C1D"/>
              </a:solidFill>
            </a:endParaRPr>
          </a:p>
          <a:p>
            <a:pPr indent="0" lvl="0" marL="0" rtl="0" algn="l">
              <a:spcBef>
                <a:spcPts val="0"/>
              </a:spcBef>
              <a:spcAft>
                <a:spcPts val="0"/>
              </a:spcAft>
              <a:buClr>
                <a:schemeClr val="dk1"/>
              </a:buClr>
              <a:buSzPts val="1100"/>
              <a:buFont typeface="Arial"/>
              <a:buNone/>
            </a:pPr>
            <a:r>
              <a:t/>
            </a:r>
            <a:endParaRPr sz="1150">
              <a:solidFill>
                <a:srgbClr val="1D1C1D"/>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720eb88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720eb88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the past videos, we walked through the basic components of RAG: (1) indexing (make external data retrievable), (2) retrieval (fetch external data that is relevant to a query that we want the LLM to reason about. Now we will cover (3) generation pass this to an LLM to generate an answer.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Loom:</a:t>
            </a:r>
            <a:endParaRPr>
              <a:solidFill>
                <a:schemeClr val="dk1"/>
              </a:solidFill>
            </a:endParaRPr>
          </a:p>
          <a:p>
            <a:pPr indent="0" lvl="0" marL="0" rtl="0" algn="l">
              <a:spcBef>
                <a:spcPts val="0"/>
              </a:spcBef>
              <a:spcAft>
                <a:spcPts val="0"/>
              </a:spcAft>
              <a:buNone/>
            </a:pPr>
            <a:r>
              <a:rPr lang="en" u="sng">
                <a:solidFill>
                  <a:schemeClr val="hlink"/>
                </a:solidFill>
                <a:hlinkClick r:id="rId2"/>
              </a:rPr>
              <a:t>https://www.loom.com/share/863e9f5153324ea6b5af4d449624167e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b46f2cb55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b46f2cb55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particular, this involves </a:t>
            </a:r>
            <a:r>
              <a:rPr lang="en"/>
              <a:t>retrieving</a:t>
            </a:r>
            <a:r>
              <a:rPr lang="en"/>
              <a:t> documents as we saw before, but then passing them into the LLM context window so that the LLM can reason about them.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46f2cb55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46f2cb55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uses the the idea of a prompt, which is a template that includes placeholders that we can popular with our particular </a:t>
            </a:r>
            <a:r>
              <a:rPr lang="en"/>
              <a:t>retrieved</a:t>
            </a:r>
            <a:r>
              <a:rPr lang="en"/>
              <a:t> docs and question.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specific prompts that we can use for RAG.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46f2cb55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46f2cb55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witter.com/RLanceMart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docs.google.com/presentation/d/1C9IaAwHoWcc4RSTqo-pCoN3h0nCgqV2JEYZUJunv_9Q/edit#slide=id.g26685277936_0_106" TargetMode="External"/><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python.langchain.com/docs/use_cases/question_answering/" TargetMode="External"/><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python.langchain.com/docs/expression_language/get_started" TargetMode="External"/><Relationship Id="rId5" Type="http://schemas.openxmlformats.org/officeDocument/2006/relationships/hyperlink" Target="https://smith.langchain.com/hub/rlm/rag-prompt?organizationId=1fa8b1f4-fcb9-4072-9aa9-983e35ad61b8" TargetMode="External"/><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1463349" cy="765826"/>
          </a:xfrm>
          <a:prstGeom prst="rect">
            <a:avLst/>
          </a:prstGeom>
          <a:noFill/>
          <a:ln>
            <a:noFill/>
          </a:ln>
        </p:spPr>
      </p:pic>
      <p:sp>
        <p:nvSpPr>
          <p:cNvPr id="55" name="Google Shape;55;p13"/>
          <p:cNvSpPr txBox="1"/>
          <p:nvPr/>
        </p:nvSpPr>
        <p:spPr>
          <a:xfrm>
            <a:off x="59675" y="2095050"/>
            <a:ext cx="9004800" cy="95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15171A"/>
                </a:solidFill>
                <a:highlight>
                  <a:srgbClr val="FFFFFF"/>
                </a:highlight>
                <a:latin typeface="Lexend"/>
                <a:ea typeface="Lexend"/>
                <a:cs typeface="Lexend"/>
                <a:sym typeface="Lexend"/>
              </a:rPr>
              <a:t>RAG from scratch: Generation</a:t>
            </a:r>
            <a:endParaRPr b="1" sz="21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a:solidFill>
                  <a:srgbClr val="15171A"/>
                </a:solidFill>
                <a:highlight>
                  <a:srgbClr val="FFFFFF"/>
                </a:highlight>
                <a:latin typeface="Lexend"/>
                <a:ea typeface="Lexend"/>
                <a:cs typeface="Lexend"/>
                <a:sym typeface="Lexend"/>
              </a:rPr>
              <a:t>Lance Martin</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a:solidFill>
                  <a:srgbClr val="15171A"/>
                </a:solidFill>
                <a:highlight>
                  <a:srgbClr val="FFFFFF"/>
                </a:highlight>
                <a:latin typeface="Lexend"/>
                <a:ea typeface="Lexend"/>
                <a:cs typeface="Lexend"/>
                <a:sym typeface="Lexend"/>
              </a:rPr>
              <a:t>Software Engineer, LangChain</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u="sng">
                <a:solidFill>
                  <a:srgbClr val="0097A7"/>
                </a:solidFill>
                <a:highlight>
                  <a:srgbClr val="FFFFFF"/>
                </a:highlight>
                <a:latin typeface="Lexend"/>
                <a:ea typeface="Lexend"/>
                <a:cs typeface="Lexend"/>
                <a:sym typeface="Lexend"/>
                <a:hlinkClick r:id="rId4">
                  <a:extLst>
                    <a:ext uri="{A12FA001-AC4F-418D-AE19-62706E023703}">
                      <ahyp:hlinkClr val="tx"/>
                    </a:ext>
                  </a:extLst>
                </a:hlinkClick>
              </a:rPr>
              <a:t>@RLanceMartin</a:t>
            </a:r>
            <a:endParaRPr sz="1500">
              <a:solidFill>
                <a:srgbClr val="15171A"/>
              </a:solidFill>
              <a:highlight>
                <a:srgbClr val="FFFFFF"/>
              </a:highlight>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1463349" cy="765826"/>
          </a:xfrm>
          <a:prstGeom prst="rect">
            <a:avLst/>
          </a:prstGeom>
          <a:noFill/>
          <a:ln>
            <a:noFill/>
          </a:ln>
        </p:spPr>
      </p:pic>
      <p:sp>
        <p:nvSpPr>
          <p:cNvPr id="61" name="Google Shape;61;p14"/>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chemeClr val="hlink"/>
                </a:solidFill>
                <a:latin typeface="Lexend"/>
                <a:ea typeface="Lexend"/>
                <a:cs typeface="Lexend"/>
                <a:sym typeface="Lexend"/>
                <a:hlinkClick r:id="rId4"/>
              </a:rPr>
              <a:t>RAG motivation</a:t>
            </a:r>
            <a:endParaRPr sz="1800">
              <a:solidFill>
                <a:srgbClr val="595959"/>
              </a:solidFill>
            </a:endParaRPr>
          </a:p>
        </p:txBody>
      </p:sp>
      <p:pic>
        <p:nvPicPr>
          <p:cNvPr id="62" name="Google Shape;62;p14"/>
          <p:cNvPicPr preferRelativeResize="0"/>
          <p:nvPr/>
        </p:nvPicPr>
        <p:blipFill>
          <a:blip r:embed="rId5">
            <a:alphaModFix/>
          </a:blip>
          <a:stretch>
            <a:fillRect/>
          </a:stretch>
        </p:blipFill>
        <p:spPr>
          <a:xfrm>
            <a:off x="1191088" y="1368573"/>
            <a:ext cx="6761825" cy="318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0" y="0"/>
            <a:ext cx="1463349" cy="765826"/>
          </a:xfrm>
          <a:prstGeom prst="rect">
            <a:avLst/>
          </a:prstGeom>
          <a:noFill/>
          <a:ln>
            <a:noFill/>
          </a:ln>
        </p:spPr>
      </p:pic>
      <p:sp>
        <p:nvSpPr>
          <p:cNvPr id="68" name="Google Shape;68;p15"/>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Adding docs to context window</a:t>
            </a:r>
            <a:endParaRPr sz="1800">
              <a:solidFill>
                <a:srgbClr val="595959"/>
              </a:solidFill>
            </a:endParaRPr>
          </a:p>
        </p:txBody>
      </p:sp>
      <p:sp>
        <p:nvSpPr>
          <p:cNvPr id="69" name="Google Shape;69;p15"/>
          <p:cNvSpPr txBox="1"/>
          <p:nvPr/>
        </p:nvSpPr>
        <p:spPr>
          <a:xfrm>
            <a:off x="2616900" y="4743300"/>
            <a:ext cx="6527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chemeClr val="hlink"/>
                </a:solidFill>
                <a:hlinkClick r:id="rId4"/>
              </a:rPr>
              <a:t>https://python.langchain.com/docs/use_cases/question_answering/</a:t>
            </a:r>
            <a:endParaRPr/>
          </a:p>
        </p:txBody>
      </p:sp>
      <p:pic>
        <p:nvPicPr>
          <p:cNvPr id="70" name="Google Shape;70;p15"/>
          <p:cNvPicPr preferRelativeResize="0"/>
          <p:nvPr/>
        </p:nvPicPr>
        <p:blipFill>
          <a:blip r:embed="rId5">
            <a:alphaModFix/>
          </a:blip>
          <a:stretch>
            <a:fillRect/>
          </a:stretch>
        </p:blipFill>
        <p:spPr>
          <a:xfrm>
            <a:off x="2185675" y="1152988"/>
            <a:ext cx="4772641" cy="34692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0" y="0"/>
            <a:ext cx="1463349" cy="765826"/>
          </a:xfrm>
          <a:prstGeom prst="rect">
            <a:avLst/>
          </a:prstGeom>
          <a:noFill/>
          <a:ln>
            <a:noFill/>
          </a:ln>
        </p:spPr>
      </p:pic>
      <p:sp>
        <p:nvSpPr>
          <p:cNvPr id="76" name="Google Shape;76;p16"/>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Connecting retrieval with LLMs via prompt</a:t>
            </a:r>
            <a:endParaRPr sz="1800">
              <a:solidFill>
                <a:srgbClr val="595959"/>
              </a:solidFill>
            </a:endParaRPr>
          </a:p>
        </p:txBody>
      </p:sp>
      <p:sp>
        <p:nvSpPr>
          <p:cNvPr id="77" name="Google Shape;77;p16"/>
          <p:cNvSpPr txBox="1"/>
          <p:nvPr/>
        </p:nvSpPr>
        <p:spPr>
          <a:xfrm>
            <a:off x="14550" y="4527900"/>
            <a:ext cx="91149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chemeClr val="hlink"/>
                </a:solidFill>
                <a:hlinkClick r:id="rId4"/>
              </a:rPr>
              <a:t>https://python.langchain.com/docs/expression_language/get_started</a:t>
            </a:r>
            <a:endParaRPr/>
          </a:p>
          <a:p>
            <a:pPr indent="0" lvl="0" marL="0" rtl="0" algn="r">
              <a:spcBef>
                <a:spcPts val="0"/>
              </a:spcBef>
              <a:spcAft>
                <a:spcPts val="0"/>
              </a:spcAft>
              <a:buNone/>
            </a:pPr>
            <a:r>
              <a:rPr lang="en" u="sng">
                <a:solidFill>
                  <a:schemeClr val="accent5"/>
                </a:solidFill>
                <a:hlinkClick r:id="rId5">
                  <a:extLst>
                    <a:ext uri="{A12FA001-AC4F-418D-AE19-62706E023703}">
                      <ahyp:hlinkClr val="tx"/>
                    </a:ext>
                  </a:extLst>
                </a:hlinkClick>
              </a:rPr>
              <a:t>https://smith.langchain.com/hub/rlm/rag-prompt?organizationId=1fa8b1f4-fcb9-4072-9aa9-983e35ad61b8</a:t>
            </a:r>
            <a:endParaRPr/>
          </a:p>
        </p:txBody>
      </p:sp>
      <p:pic>
        <p:nvPicPr>
          <p:cNvPr id="78" name="Google Shape;78;p16"/>
          <p:cNvPicPr preferRelativeResize="0"/>
          <p:nvPr/>
        </p:nvPicPr>
        <p:blipFill>
          <a:blip r:embed="rId6">
            <a:alphaModFix/>
          </a:blip>
          <a:stretch>
            <a:fillRect/>
          </a:stretch>
        </p:blipFill>
        <p:spPr>
          <a:xfrm>
            <a:off x="1125863" y="1058663"/>
            <a:ext cx="6892274" cy="34692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0" y="0"/>
            <a:ext cx="1463349" cy="765826"/>
          </a:xfrm>
          <a:prstGeom prst="rect">
            <a:avLst/>
          </a:prstGeom>
          <a:noFill/>
          <a:ln>
            <a:noFill/>
          </a:ln>
        </p:spPr>
      </p:pic>
      <p:sp>
        <p:nvSpPr>
          <p:cNvPr id="84" name="Google Shape;84;p17"/>
          <p:cNvSpPr txBox="1"/>
          <p:nvPr/>
        </p:nvSpPr>
        <p:spPr>
          <a:xfrm>
            <a:off x="0" y="2571738"/>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Code walk-through</a:t>
            </a:r>
            <a:endParaRPr sz="18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