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Lexend"/>
      <p:regular r:id="rId13"/>
      <p:bold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Lexend-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font" Target="fonts/Lexend-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ithub.com/langchain-ai/rag-from-scratch/blob/main/rag_from_scratch_1_to_4.ipynb"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50">
                <a:solidFill>
                  <a:srgbClr val="1D1C1D"/>
                </a:solidFill>
              </a:rPr>
              <a:t>LLMs are a powerful new platform, but they are not always trained on data that is relevant for our tasks. This is where retrieval augmented generation (or RAG) comes in: RAG is a general methodology for </a:t>
            </a:r>
            <a:r>
              <a:rPr lang="en" sz="1150">
                <a:solidFill>
                  <a:srgbClr val="1D1C1D"/>
                </a:solidFill>
              </a:rPr>
              <a:t>connecting LLMs with external data sources. It allows LLMs to use external data in generation of their output. This video series will build up an understanding of RAG from scratch, starting with the basics of indexing, retrieval, and generation. It will build up to more advanced techniques to address edge cases or challenges in RAG. See this notebook for code:</a:t>
            </a:r>
            <a:r>
              <a:rPr lang="en">
                <a:solidFill>
                  <a:schemeClr val="dk1"/>
                </a:solidFill>
              </a:rPr>
              <a:t> </a:t>
            </a:r>
            <a:r>
              <a:rPr lang="en" u="sng">
                <a:solidFill>
                  <a:schemeClr val="hlink"/>
                </a:solidFill>
                <a:hlinkClick r:id="rId2"/>
              </a:rPr>
              <a:t>https://github.com/langchain-ai/rag-from-scratch/blob/main/rag_from_scratch_1_to_4.ipynb</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6685277936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6685277936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LLMs have been trained on a large corpus of public data, ~2T token (LLaMA) or beyond for proprietary models.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But they have not been trained on private or </a:t>
            </a:r>
            <a:r>
              <a:rPr lang="en">
                <a:solidFill>
                  <a:schemeClr val="dk1"/>
                </a:solidFill>
              </a:rPr>
              <a:t>proprietary data.</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But, they do give us an opening, or “context window”, that allows us to feed external information in (~a few dozen to ~a few hundred pages).</a:t>
            </a:r>
            <a:endParaRPr>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6685277936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6685277936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Connecting LLMs to external data </a:t>
            </a:r>
            <a:r>
              <a:rPr lang="en"/>
              <a:t>sources</a:t>
            </a:r>
            <a:r>
              <a:rPr lang="en"/>
              <a:t> is a central need, if we think </a:t>
            </a:r>
            <a:r>
              <a:rPr lang="en"/>
              <a:t>about</a:t>
            </a:r>
            <a:r>
              <a:rPr lang="en"/>
              <a:t> LLMs as a new kind of operating system.</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b4abe8d7b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b4abe8d7b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RAG is a general methodology to connect LLMs to external data, using (1) indexing (make </a:t>
            </a:r>
            <a:r>
              <a:rPr lang="en">
                <a:solidFill>
                  <a:schemeClr val="dk1"/>
                </a:solidFill>
              </a:rPr>
              <a:t>external</a:t>
            </a:r>
            <a:r>
              <a:rPr lang="en">
                <a:solidFill>
                  <a:schemeClr val="dk1"/>
                </a:solidFill>
              </a:rPr>
              <a:t> data retrievable), (2) retrieval (fetch external data that is relevant to a query that we want the LLM to reason about, (3) generation pass this to an LLM to generate an answer.</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b6714d62f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b6714d62f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 this series, we’ll deep dive into various SOTA methods to address problems in RAG. We’ll build up to a holistic understanding, which we can see here.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6685277936_0_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6685277936_0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this series of short videos, we’ll start with the basics. But this is just the start. A lot of edge cases and problems arise.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6685277936_0_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6685277936_0_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hyperlink" Target="https://twitter.com/RLanceMarti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hyperlink" Target="https://huggingface.co/blog/mixtral" TargetMode="External"/><Relationship Id="rId6" Type="http://schemas.openxmlformats.org/officeDocument/2006/relationships/hyperlink" Target="https://x.com/RihardJarc/status/1778082161595208124"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hyperlink" Target="https://x.com/karpathy/status/1707437820045062561?s=20"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hyperlink" Target="https://github.com/langchain-ai/rag-from-scratch/blob/main/rag_from_scratch_1_to_4.ipynb"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0" y="0"/>
            <a:ext cx="1463349" cy="765826"/>
          </a:xfrm>
          <a:prstGeom prst="rect">
            <a:avLst/>
          </a:prstGeom>
          <a:noFill/>
          <a:ln>
            <a:noFill/>
          </a:ln>
        </p:spPr>
      </p:pic>
      <p:sp>
        <p:nvSpPr>
          <p:cNvPr id="55" name="Google Shape;55;p13"/>
          <p:cNvSpPr txBox="1"/>
          <p:nvPr/>
        </p:nvSpPr>
        <p:spPr>
          <a:xfrm>
            <a:off x="59675" y="2095050"/>
            <a:ext cx="9004800" cy="953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100">
                <a:solidFill>
                  <a:srgbClr val="15171A"/>
                </a:solidFill>
                <a:highlight>
                  <a:srgbClr val="FFFFFF"/>
                </a:highlight>
                <a:latin typeface="Lexend"/>
                <a:ea typeface="Lexend"/>
                <a:cs typeface="Lexend"/>
                <a:sym typeface="Lexend"/>
              </a:rPr>
              <a:t>RAG from </a:t>
            </a:r>
            <a:r>
              <a:rPr b="1" lang="en" sz="2100">
                <a:solidFill>
                  <a:srgbClr val="15171A"/>
                </a:solidFill>
                <a:highlight>
                  <a:srgbClr val="FFFFFF"/>
                </a:highlight>
                <a:latin typeface="Lexend"/>
                <a:ea typeface="Lexend"/>
                <a:cs typeface="Lexend"/>
                <a:sym typeface="Lexend"/>
              </a:rPr>
              <a:t>scratch</a:t>
            </a:r>
            <a:r>
              <a:rPr b="1" lang="en" sz="2100">
                <a:solidFill>
                  <a:srgbClr val="15171A"/>
                </a:solidFill>
                <a:highlight>
                  <a:srgbClr val="FFFFFF"/>
                </a:highlight>
                <a:latin typeface="Lexend"/>
                <a:ea typeface="Lexend"/>
                <a:cs typeface="Lexend"/>
                <a:sym typeface="Lexend"/>
              </a:rPr>
              <a:t>: Overview</a:t>
            </a:r>
            <a:endParaRPr b="1" sz="2100">
              <a:solidFill>
                <a:srgbClr val="15171A"/>
              </a:solidFill>
              <a:highlight>
                <a:srgbClr val="FFFFFF"/>
              </a:highlight>
              <a:latin typeface="Lexend"/>
              <a:ea typeface="Lexend"/>
              <a:cs typeface="Lexend"/>
              <a:sym typeface="Lexend"/>
            </a:endParaRPr>
          </a:p>
          <a:p>
            <a:pPr indent="0" lvl="0" marL="0" rtl="0" algn="ctr">
              <a:spcBef>
                <a:spcPts val="0"/>
              </a:spcBef>
              <a:spcAft>
                <a:spcPts val="0"/>
              </a:spcAft>
              <a:buNone/>
            </a:pPr>
            <a:r>
              <a:t/>
            </a:r>
            <a:endParaRPr sz="1500">
              <a:solidFill>
                <a:srgbClr val="15171A"/>
              </a:solidFill>
              <a:highlight>
                <a:srgbClr val="FFFFFF"/>
              </a:highlight>
              <a:latin typeface="Lexend"/>
              <a:ea typeface="Lexend"/>
              <a:cs typeface="Lexend"/>
              <a:sym typeface="Lexend"/>
            </a:endParaRPr>
          </a:p>
          <a:p>
            <a:pPr indent="0" lvl="0" marL="0" rtl="0" algn="ctr">
              <a:spcBef>
                <a:spcPts val="0"/>
              </a:spcBef>
              <a:spcAft>
                <a:spcPts val="0"/>
              </a:spcAft>
              <a:buNone/>
            </a:pPr>
            <a:r>
              <a:rPr lang="en" sz="1500">
                <a:solidFill>
                  <a:srgbClr val="15171A"/>
                </a:solidFill>
                <a:highlight>
                  <a:srgbClr val="FFFFFF"/>
                </a:highlight>
                <a:latin typeface="Lexend"/>
                <a:ea typeface="Lexend"/>
                <a:cs typeface="Lexend"/>
                <a:sym typeface="Lexend"/>
              </a:rPr>
              <a:t>Lance Martin</a:t>
            </a:r>
            <a:endParaRPr sz="1500">
              <a:solidFill>
                <a:srgbClr val="15171A"/>
              </a:solidFill>
              <a:highlight>
                <a:srgbClr val="FFFFFF"/>
              </a:highlight>
              <a:latin typeface="Lexend"/>
              <a:ea typeface="Lexend"/>
              <a:cs typeface="Lexend"/>
              <a:sym typeface="Lexend"/>
            </a:endParaRPr>
          </a:p>
          <a:p>
            <a:pPr indent="0" lvl="0" marL="0" rtl="0" algn="ctr">
              <a:spcBef>
                <a:spcPts val="0"/>
              </a:spcBef>
              <a:spcAft>
                <a:spcPts val="0"/>
              </a:spcAft>
              <a:buNone/>
            </a:pPr>
            <a:r>
              <a:rPr lang="en" sz="1500">
                <a:solidFill>
                  <a:srgbClr val="15171A"/>
                </a:solidFill>
                <a:highlight>
                  <a:srgbClr val="FFFFFF"/>
                </a:highlight>
                <a:latin typeface="Lexend"/>
                <a:ea typeface="Lexend"/>
                <a:cs typeface="Lexend"/>
                <a:sym typeface="Lexend"/>
              </a:rPr>
              <a:t>Software Engineer, LangChain</a:t>
            </a:r>
            <a:endParaRPr sz="1500">
              <a:solidFill>
                <a:srgbClr val="15171A"/>
              </a:solidFill>
              <a:highlight>
                <a:srgbClr val="FFFFFF"/>
              </a:highlight>
              <a:latin typeface="Lexend"/>
              <a:ea typeface="Lexend"/>
              <a:cs typeface="Lexend"/>
              <a:sym typeface="Lexend"/>
            </a:endParaRPr>
          </a:p>
          <a:p>
            <a:pPr indent="0" lvl="0" marL="0" rtl="0" algn="ctr">
              <a:spcBef>
                <a:spcPts val="0"/>
              </a:spcBef>
              <a:spcAft>
                <a:spcPts val="0"/>
              </a:spcAft>
              <a:buNone/>
            </a:pPr>
            <a:r>
              <a:rPr lang="en" sz="1500" u="sng">
                <a:solidFill>
                  <a:srgbClr val="0097A7"/>
                </a:solidFill>
                <a:highlight>
                  <a:srgbClr val="FFFFFF"/>
                </a:highlight>
                <a:latin typeface="Lexend"/>
                <a:ea typeface="Lexend"/>
                <a:cs typeface="Lexend"/>
                <a:sym typeface="Lexend"/>
                <a:hlinkClick r:id="rId4">
                  <a:extLst>
                    <a:ext uri="{A12FA001-AC4F-418D-AE19-62706E023703}">
                      <ahyp:hlinkClr val="tx"/>
                    </a:ext>
                  </a:extLst>
                </a:hlinkClick>
              </a:rPr>
              <a:t>@RLanceMartin</a:t>
            </a:r>
            <a:endParaRPr sz="1500">
              <a:solidFill>
                <a:srgbClr val="15171A"/>
              </a:solidFill>
              <a:highlight>
                <a:srgbClr val="FFFFFF"/>
              </a:highlight>
              <a:latin typeface="Lexend"/>
              <a:ea typeface="Lexend"/>
              <a:cs typeface="Lexend"/>
              <a:sym typeface="Lexen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pic>
        <p:nvPicPr>
          <p:cNvPr id="60" name="Google Shape;60;p14"/>
          <p:cNvPicPr preferRelativeResize="0"/>
          <p:nvPr/>
        </p:nvPicPr>
        <p:blipFill>
          <a:blip r:embed="rId3">
            <a:alphaModFix/>
          </a:blip>
          <a:stretch>
            <a:fillRect/>
          </a:stretch>
        </p:blipFill>
        <p:spPr>
          <a:xfrm>
            <a:off x="0" y="0"/>
            <a:ext cx="1463349" cy="765826"/>
          </a:xfrm>
          <a:prstGeom prst="rect">
            <a:avLst/>
          </a:prstGeom>
          <a:noFill/>
          <a:ln>
            <a:noFill/>
          </a:ln>
        </p:spPr>
      </p:pic>
      <p:sp>
        <p:nvSpPr>
          <p:cNvPr id="61" name="Google Shape;61;p14"/>
          <p:cNvSpPr txBox="1"/>
          <p:nvPr/>
        </p:nvSpPr>
        <p:spPr>
          <a:xfrm>
            <a:off x="0" y="569063"/>
            <a:ext cx="91440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595959"/>
                </a:solidFill>
                <a:latin typeface="Lexend"/>
                <a:ea typeface="Lexend"/>
                <a:cs typeface="Lexend"/>
                <a:sym typeface="Lexend"/>
              </a:rPr>
              <a:t>&gt; 95% of the world’s data is “private”, but we can “feed it” to LLMs</a:t>
            </a:r>
            <a:endParaRPr sz="1800">
              <a:solidFill>
                <a:srgbClr val="595959"/>
              </a:solidFill>
            </a:endParaRPr>
          </a:p>
        </p:txBody>
      </p:sp>
      <p:pic>
        <p:nvPicPr>
          <p:cNvPr id="62" name="Google Shape;62;p14"/>
          <p:cNvPicPr preferRelativeResize="0"/>
          <p:nvPr/>
        </p:nvPicPr>
        <p:blipFill>
          <a:blip r:embed="rId4">
            <a:alphaModFix/>
          </a:blip>
          <a:stretch>
            <a:fillRect/>
          </a:stretch>
        </p:blipFill>
        <p:spPr>
          <a:xfrm>
            <a:off x="2574077" y="1040313"/>
            <a:ext cx="3995825" cy="3758750"/>
          </a:xfrm>
          <a:prstGeom prst="rect">
            <a:avLst/>
          </a:prstGeom>
          <a:noFill/>
          <a:ln>
            <a:noFill/>
          </a:ln>
        </p:spPr>
      </p:pic>
      <p:sp>
        <p:nvSpPr>
          <p:cNvPr id="63" name="Google Shape;63;p14"/>
          <p:cNvSpPr txBox="1"/>
          <p:nvPr/>
        </p:nvSpPr>
        <p:spPr>
          <a:xfrm>
            <a:off x="3875100" y="4527900"/>
            <a:ext cx="5268900" cy="6156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u="sng">
                <a:solidFill>
                  <a:schemeClr val="hlink"/>
                </a:solidFill>
                <a:latin typeface="Lexend"/>
                <a:ea typeface="Lexend"/>
                <a:cs typeface="Lexend"/>
                <a:sym typeface="Lexend"/>
                <a:hlinkClick r:id="rId5"/>
              </a:rPr>
              <a:t>https://huggingface.co/blog/mixtral</a:t>
            </a:r>
            <a:endParaRPr>
              <a:latin typeface="Lexend"/>
              <a:ea typeface="Lexend"/>
              <a:cs typeface="Lexend"/>
              <a:sym typeface="Lexend"/>
            </a:endParaRPr>
          </a:p>
          <a:p>
            <a:pPr indent="0" lvl="0" marL="0" rtl="0" algn="r">
              <a:spcBef>
                <a:spcPts val="0"/>
              </a:spcBef>
              <a:spcAft>
                <a:spcPts val="0"/>
              </a:spcAft>
              <a:buNone/>
            </a:pPr>
            <a:r>
              <a:rPr lang="en" u="sng">
                <a:solidFill>
                  <a:schemeClr val="hlink"/>
                </a:solidFill>
                <a:highlight>
                  <a:srgbClr val="FFFFFF"/>
                </a:highlight>
                <a:latin typeface="Lexend"/>
                <a:ea typeface="Lexend"/>
                <a:cs typeface="Lexend"/>
                <a:sym typeface="Lexend"/>
                <a:hlinkClick r:id="rId6"/>
              </a:rPr>
              <a:t>https://x.com/RihardJarc/status/1778082161595208124</a:t>
            </a:r>
            <a:endParaRPr>
              <a:solidFill>
                <a:schemeClr val="dk1"/>
              </a:solidFill>
              <a:highlight>
                <a:srgbClr val="FFFFFF"/>
              </a:highlight>
              <a:latin typeface="Lexend"/>
              <a:ea typeface="Lexend"/>
              <a:cs typeface="Lexend"/>
              <a:sym typeface="Lexen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pic>
        <p:nvPicPr>
          <p:cNvPr id="68" name="Google Shape;68;p15"/>
          <p:cNvPicPr preferRelativeResize="0"/>
          <p:nvPr/>
        </p:nvPicPr>
        <p:blipFill>
          <a:blip r:embed="rId3">
            <a:alphaModFix/>
          </a:blip>
          <a:stretch>
            <a:fillRect/>
          </a:stretch>
        </p:blipFill>
        <p:spPr>
          <a:xfrm>
            <a:off x="0" y="0"/>
            <a:ext cx="1463349" cy="765826"/>
          </a:xfrm>
          <a:prstGeom prst="rect">
            <a:avLst/>
          </a:prstGeom>
          <a:noFill/>
          <a:ln>
            <a:noFill/>
          </a:ln>
        </p:spPr>
      </p:pic>
      <p:sp>
        <p:nvSpPr>
          <p:cNvPr id="69" name="Google Shape;69;p15"/>
          <p:cNvSpPr txBox="1"/>
          <p:nvPr/>
        </p:nvSpPr>
        <p:spPr>
          <a:xfrm>
            <a:off x="0" y="569063"/>
            <a:ext cx="91440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595959"/>
                </a:solidFill>
                <a:latin typeface="Lexend"/>
                <a:ea typeface="Lexend"/>
                <a:cs typeface="Lexend"/>
                <a:sym typeface="Lexend"/>
              </a:rPr>
              <a:t>Connecting LLMs to external data is a central need</a:t>
            </a:r>
            <a:endParaRPr sz="1800">
              <a:solidFill>
                <a:srgbClr val="595959"/>
              </a:solidFill>
            </a:endParaRPr>
          </a:p>
        </p:txBody>
      </p:sp>
      <p:pic>
        <p:nvPicPr>
          <p:cNvPr id="70" name="Google Shape;70;p15"/>
          <p:cNvPicPr preferRelativeResize="0"/>
          <p:nvPr/>
        </p:nvPicPr>
        <p:blipFill>
          <a:blip r:embed="rId4">
            <a:alphaModFix/>
          </a:blip>
          <a:stretch>
            <a:fillRect/>
          </a:stretch>
        </p:blipFill>
        <p:spPr>
          <a:xfrm>
            <a:off x="2450925" y="1429447"/>
            <a:ext cx="4162876" cy="2916026"/>
          </a:xfrm>
          <a:prstGeom prst="rect">
            <a:avLst/>
          </a:prstGeom>
          <a:noFill/>
          <a:ln>
            <a:noFill/>
          </a:ln>
        </p:spPr>
      </p:pic>
      <p:sp>
        <p:nvSpPr>
          <p:cNvPr id="71" name="Google Shape;71;p15"/>
          <p:cNvSpPr txBox="1"/>
          <p:nvPr/>
        </p:nvSpPr>
        <p:spPr>
          <a:xfrm>
            <a:off x="2806500" y="4734751"/>
            <a:ext cx="63375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u="sng">
                <a:solidFill>
                  <a:schemeClr val="hlink"/>
                </a:solidFill>
                <a:highlight>
                  <a:srgbClr val="FFFFFF"/>
                </a:highlight>
                <a:latin typeface="Lexend"/>
                <a:ea typeface="Lexend"/>
                <a:cs typeface="Lexend"/>
                <a:sym typeface="Lexend"/>
                <a:hlinkClick r:id="rId5"/>
              </a:rPr>
              <a:t>https://x.com/karpathy/status/1707437820045062561?s=20</a:t>
            </a:r>
            <a:endParaRPr>
              <a:solidFill>
                <a:schemeClr val="dk1"/>
              </a:solidFill>
              <a:highlight>
                <a:srgbClr val="FFFFFF"/>
              </a:highlight>
              <a:latin typeface="Lexend"/>
              <a:ea typeface="Lexend"/>
              <a:cs typeface="Lexend"/>
              <a:sym typeface="Lexen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pic>
        <p:nvPicPr>
          <p:cNvPr id="76" name="Google Shape;76;p16"/>
          <p:cNvPicPr preferRelativeResize="0"/>
          <p:nvPr/>
        </p:nvPicPr>
        <p:blipFill>
          <a:blip r:embed="rId3">
            <a:alphaModFix/>
          </a:blip>
          <a:stretch>
            <a:fillRect/>
          </a:stretch>
        </p:blipFill>
        <p:spPr>
          <a:xfrm>
            <a:off x="0" y="0"/>
            <a:ext cx="1463349" cy="765826"/>
          </a:xfrm>
          <a:prstGeom prst="rect">
            <a:avLst/>
          </a:prstGeom>
          <a:noFill/>
          <a:ln>
            <a:noFill/>
          </a:ln>
        </p:spPr>
      </p:pic>
      <p:sp>
        <p:nvSpPr>
          <p:cNvPr id="77" name="Google Shape;77;p16"/>
          <p:cNvSpPr txBox="1"/>
          <p:nvPr/>
        </p:nvSpPr>
        <p:spPr>
          <a:xfrm>
            <a:off x="0" y="569063"/>
            <a:ext cx="91440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rgbClr val="595959"/>
                </a:solidFill>
                <a:latin typeface="Lexend"/>
                <a:ea typeface="Lexend"/>
                <a:cs typeface="Lexend"/>
                <a:sym typeface="Lexend"/>
              </a:rPr>
              <a:t>R</a:t>
            </a:r>
            <a:r>
              <a:rPr lang="en" sz="1800">
                <a:solidFill>
                  <a:srgbClr val="595959"/>
                </a:solidFill>
                <a:latin typeface="Lexend"/>
                <a:ea typeface="Lexend"/>
                <a:cs typeface="Lexend"/>
                <a:sym typeface="Lexend"/>
              </a:rPr>
              <a:t>etrieval </a:t>
            </a:r>
            <a:r>
              <a:rPr b="1" lang="en" sz="1800">
                <a:solidFill>
                  <a:srgbClr val="595959"/>
                </a:solidFill>
                <a:latin typeface="Lexend"/>
                <a:ea typeface="Lexend"/>
                <a:cs typeface="Lexend"/>
                <a:sym typeface="Lexend"/>
              </a:rPr>
              <a:t>A</a:t>
            </a:r>
            <a:r>
              <a:rPr lang="en" sz="1800">
                <a:solidFill>
                  <a:srgbClr val="595959"/>
                </a:solidFill>
                <a:latin typeface="Lexend"/>
                <a:ea typeface="Lexend"/>
                <a:cs typeface="Lexend"/>
                <a:sym typeface="Lexend"/>
              </a:rPr>
              <a:t>ugmented </a:t>
            </a:r>
            <a:r>
              <a:rPr b="1" lang="en" sz="1800">
                <a:solidFill>
                  <a:srgbClr val="595959"/>
                </a:solidFill>
                <a:latin typeface="Lexend"/>
                <a:ea typeface="Lexend"/>
                <a:cs typeface="Lexend"/>
                <a:sym typeface="Lexend"/>
              </a:rPr>
              <a:t>G</a:t>
            </a:r>
            <a:r>
              <a:rPr lang="en" sz="1800">
                <a:solidFill>
                  <a:srgbClr val="595959"/>
                </a:solidFill>
                <a:latin typeface="Lexend"/>
                <a:ea typeface="Lexend"/>
                <a:cs typeface="Lexend"/>
                <a:sym typeface="Lexend"/>
              </a:rPr>
              <a:t>eneration</a:t>
            </a:r>
            <a:endParaRPr sz="1800">
              <a:solidFill>
                <a:srgbClr val="595959"/>
              </a:solidFill>
            </a:endParaRPr>
          </a:p>
        </p:txBody>
      </p:sp>
      <p:pic>
        <p:nvPicPr>
          <p:cNvPr id="78" name="Google Shape;78;p16"/>
          <p:cNvPicPr preferRelativeResize="0"/>
          <p:nvPr/>
        </p:nvPicPr>
        <p:blipFill>
          <a:blip r:embed="rId4">
            <a:alphaModFix/>
          </a:blip>
          <a:stretch>
            <a:fillRect/>
          </a:stretch>
        </p:blipFill>
        <p:spPr>
          <a:xfrm>
            <a:off x="1191088" y="1368573"/>
            <a:ext cx="6761825" cy="31898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pic>
        <p:nvPicPr>
          <p:cNvPr id="83" name="Google Shape;83;p17"/>
          <p:cNvPicPr preferRelativeResize="0"/>
          <p:nvPr/>
        </p:nvPicPr>
        <p:blipFill>
          <a:blip r:embed="rId3">
            <a:alphaModFix/>
          </a:blip>
          <a:stretch>
            <a:fillRect/>
          </a:stretch>
        </p:blipFill>
        <p:spPr>
          <a:xfrm>
            <a:off x="0" y="0"/>
            <a:ext cx="1463349" cy="765826"/>
          </a:xfrm>
          <a:prstGeom prst="rect">
            <a:avLst/>
          </a:prstGeom>
          <a:noFill/>
          <a:ln>
            <a:noFill/>
          </a:ln>
        </p:spPr>
      </p:pic>
      <p:sp>
        <p:nvSpPr>
          <p:cNvPr id="84" name="Google Shape;84;p17"/>
          <p:cNvSpPr txBox="1"/>
          <p:nvPr/>
        </p:nvSpPr>
        <p:spPr>
          <a:xfrm>
            <a:off x="0" y="569063"/>
            <a:ext cx="91440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595959"/>
                </a:solidFill>
                <a:latin typeface="Lexend"/>
                <a:ea typeface="Lexend"/>
                <a:cs typeface="Lexend"/>
                <a:sym typeface="Lexend"/>
              </a:rPr>
              <a:t>We’ll start from scratch, and build up to state of the art in RAG</a:t>
            </a:r>
            <a:endParaRPr sz="1800">
              <a:solidFill>
                <a:srgbClr val="595959"/>
              </a:solidFill>
            </a:endParaRPr>
          </a:p>
        </p:txBody>
      </p:sp>
      <p:pic>
        <p:nvPicPr>
          <p:cNvPr id="85" name="Google Shape;85;p17"/>
          <p:cNvPicPr preferRelativeResize="0"/>
          <p:nvPr/>
        </p:nvPicPr>
        <p:blipFill>
          <a:blip r:embed="rId4">
            <a:alphaModFix/>
          </a:blip>
          <a:stretch>
            <a:fillRect/>
          </a:stretch>
        </p:blipFill>
        <p:spPr>
          <a:xfrm>
            <a:off x="1763500" y="919350"/>
            <a:ext cx="5616999" cy="41742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pic>
        <p:nvPicPr>
          <p:cNvPr id="90" name="Google Shape;90;p18"/>
          <p:cNvPicPr preferRelativeResize="0"/>
          <p:nvPr/>
        </p:nvPicPr>
        <p:blipFill>
          <a:blip r:embed="rId3">
            <a:alphaModFix/>
          </a:blip>
          <a:stretch>
            <a:fillRect/>
          </a:stretch>
        </p:blipFill>
        <p:spPr>
          <a:xfrm>
            <a:off x="0" y="0"/>
            <a:ext cx="1463349" cy="765826"/>
          </a:xfrm>
          <a:prstGeom prst="rect">
            <a:avLst/>
          </a:prstGeom>
          <a:noFill/>
          <a:ln>
            <a:noFill/>
          </a:ln>
        </p:spPr>
      </p:pic>
      <p:sp>
        <p:nvSpPr>
          <p:cNvPr id="91" name="Google Shape;91;p18"/>
          <p:cNvSpPr txBox="1"/>
          <p:nvPr/>
        </p:nvSpPr>
        <p:spPr>
          <a:xfrm>
            <a:off x="0" y="569063"/>
            <a:ext cx="91440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595959"/>
                </a:solidFill>
                <a:latin typeface="Lexend"/>
                <a:ea typeface="Lexend"/>
                <a:cs typeface="Lexend"/>
                <a:sym typeface="Lexend"/>
              </a:rPr>
              <a:t>Outline</a:t>
            </a:r>
            <a:endParaRPr sz="1800">
              <a:solidFill>
                <a:srgbClr val="595959"/>
              </a:solidFill>
            </a:endParaRPr>
          </a:p>
        </p:txBody>
      </p:sp>
      <p:sp>
        <p:nvSpPr>
          <p:cNvPr id="92" name="Google Shape;92;p18"/>
          <p:cNvSpPr txBox="1"/>
          <p:nvPr/>
        </p:nvSpPr>
        <p:spPr>
          <a:xfrm>
            <a:off x="699129" y="1726250"/>
            <a:ext cx="3516300" cy="40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595959"/>
                </a:solidFill>
                <a:latin typeface="Lexend"/>
                <a:ea typeface="Lexend"/>
                <a:cs typeface="Lexend"/>
                <a:sym typeface="Lexend"/>
              </a:rPr>
              <a:t>Basics</a:t>
            </a:r>
            <a:endParaRPr b="1" sz="1800">
              <a:solidFill>
                <a:srgbClr val="595959"/>
              </a:solidFill>
              <a:latin typeface="Lexend"/>
              <a:ea typeface="Lexend"/>
              <a:cs typeface="Lexend"/>
              <a:sym typeface="Lexend"/>
            </a:endParaRPr>
          </a:p>
          <a:p>
            <a:pPr indent="-342900" lvl="0" marL="457200" rtl="0" algn="l">
              <a:spcBef>
                <a:spcPts val="0"/>
              </a:spcBef>
              <a:spcAft>
                <a:spcPts val="0"/>
              </a:spcAft>
              <a:buClr>
                <a:srgbClr val="595959"/>
              </a:buClr>
              <a:buSzPts val="1800"/>
              <a:buFont typeface="Lexend"/>
              <a:buChar char="●"/>
            </a:pPr>
            <a:r>
              <a:rPr lang="en" sz="1800">
                <a:solidFill>
                  <a:srgbClr val="595959"/>
                </a:solidFill>
                <a:latin typeface="Lexend"/>
                <a:ea typeface="Lexend"/>
                <a:cs typeface="Lexend"/>
                <a:sym typeface="Lexend"/>
              </a:rPr>
              <a:t>Indexing</a:t>
            </a:r>
            <a:endParaRPr sz="1800">
              <a:solidFill>
                <a:srgbClr val="595959"/>
              </a:solidFill>
              <a:latin typeface="Lexend"/>
              <a:ea typeface="Lexend"/>
              <a:cs typeface="Lexend"/>
              <a:sym typeface="Lexend"/>
            </a:endParaRPr>
          </a:p>
          <a:p>
            <a:pPr indent="-342900" lvl="0" marL="457200" rtl="0" algn="l">
              <a:spcBef>
                <a:spcPts val="0"/>
              </a:spcBef>
              <a:spcAft>
                <a:spcPts val="0"/>
              </a:spcAft>
              <a:buClr>
                <a:srgbClr val="595959"/>
              </a:buClr>
              <a:buSzPts val="1800"/>
              <a:buFont typeface="Lexend"/>
              <a:buChar char="●"/>
            </a:pPr>
            <a:r>
              <a:rPr lang="en" sz="1800">
                <a:solidFill>
                  <a:schemeClr val="dk2"/>
                </a:solidFill>
                <a:latin typeface="Lexend"/>
                <a:ea typeface="Lexend"/>
                <a:cs typeface="Lexend"/>
                <a:sym typeface="Lexend"/>
              </a:rPr>
              <a:t>Retrieval</a:t>
            </a:r>
            <a:endParaRPr sz="1800">
              <a:solidFill>
                <a:srgbClr val="595959"/>
              </a:solidFill>
              <a:latin typeface="Lexend"/>
              <a:ea typeface="Lexend"/>
              <a:cs typeface="Lexend"/>
              <a:sym typeface="Lexend"/>
            </a:endParaRPr>
          </a:p>
          <a:p>
            <a:pPr indent="-342900" lvl="0" marL="457200" rtl="0" algn="l">
              <a:spcBef>
                <a:spcPts val="0"/>
              </a:spcBef>
              <a:spcAft>
                <a:spcPts val="0"/>
              </a:spcAft>
              <a:buClr>
                <a:srgbClr val="595959"/>
              </a:buClr>
              <a:buSzPts val="1800"/>
              <a:buFont typeface="Lexend"/>
              <a:buChar char="●"/>
            </a:pPr>
            <a:r>
              <a:rPr lang="en" sz="1800">
                <a:solidFill>
                  <a:srgbClr val="595959"/>
                </a:solidFill>
                <a:latin typeface="Lexend"/>
                <a:ea typeface="Lexend"/>
                <a:cs typeface="Lexend"/>
                <a:sym typeface="Lexend"/>
              </a:rPr>
              <a:t>Generation</a:t>
            </a:r>
            <a:endParaRPr sz="1800">
              <a:solidFill>
                <a:srgbClr val="595959"/>
              </a:solidFill>
              <a:latin typeface="Lexend"/>
              <a:ea typeface="Lexend"/>
              <a:cs typeface="Lexend"/>
              <a:sym typeface="Lexend"/>
            </a:endParaRPr>
          </a:p>
        </p:txBody>
      </p:sp>
      <p:sp>
        <p:nvSpPr>
          <p:cNvPr id="93" name="Google Shape;93;p18"/>
          <p:cNvSpPr txBox="1"/>
          <p:nvPr/>
        </p:nvSpPr>
        <p:spPr>
          <a:xfrm>
            <a:off x="4308628" y="1726250"/>
            <a:ext cx="3411900" cy="40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595959"/>
                </a:solidFill>
                <a:latin typeface="Lexend"/>
                <a:ea typeface="Lexend"/>
                <a:cs typeface="Lexend"/>
                <a:sym typeface="Lexend"/>
              </a:rPr>
              <a:t>Advanced</a:t>
            </a:r>
            <a:endParaRPr b="1" sz="1800">
              <a:solidFill>
                <a:srgbClr val="595959"/>
              </a:solidFill>
              <a:latin typeface="Lexend"/>
              <a:ea typeface="Lexend"/>
              <a:cs typeface="Lexend"/>
              <a:sym typeface="Lexend"/>
            </a:endParaRPr>
          </a:p>
          <a:p>
            <a:pPr indent="-342900" lvl="0" marL="457200" rtl="0" algn="l">
              <a:spcBef>
                <a:spcPts val="0"/>
              </a:spcBef>
              <a:spcAft>
                <a:spcPts val="0"/>
              </a:spcAft>
              <a:buClr>
                <a:srgbClr val="595959"/>
              </a:buClr>
              <a:buSzPts val="1800"/>
              <a:buFont typeface="Lexend"/>
              <a:buChar char="●"/>
            </a:pPr>
            <a:r>
              <a:rPr lang="en" sz="1800">
                <a:solidFill>
                  <a:srgbClr val="595959"/>
                </a:solidFill>
                <a:latin typeface="Lexend"/>
                <a:ea typeface="Lexend"/>
                <a:cs typeface="Lexend"/>
                <a:sym typeface="Lexend"/>
              </a:rPr>
              <a:t>Query transformations</a:t>
            </a:r>
            <a:endParaRPr sz="1800">
              <a:solidFill>
                <a:srgbClr val="595959"/>
              </a:solidFill>
              <a:latin typeface="Lexend"/>
              <a:ea typeface="Lexend"/>
              <a:cs typeface="Lexend"/>
              <a:sym typeface="Lexend"/>
            </a:endParaRPr>
          </a:p>
          <a:p>
            <a:pPr indent="-342900" lvl="0" marL="457200" rtl="0" algn="l">
              <a:spcBef>
                <a:spcPts val="0"/>
              </a:spcBef>
              <a:spcAft>
                <a:spcPts val="0"/>
              </a:spcAft>
              <a:buClr>
                <a:srgbClr val="595959"/>
              </a:buClr>
              <a:buSzPts val="1800"/>
              <a:buFont typeface="Lexend"/>
              <a:buChar char="●"/>
            </a:pPr>
            <a:r>
              <a:rPr lang="en" sz="1800">
                <a:solidFill>
                  <a:srgbClr val="595959"/>
                </a:solidFill>
                <a:latin typeface="Lexend"/>
                <a:ea typeface="Lexend"/>
                <a:cs typeface="Lexend"/>
                <a:sym typeface="Lexend"/>
              </a:rPr>
              <a:t>Routing</a:t>
            </a:r>
            <a:endParaRPr sz="1800">
              <a:solidFill>
                <a:srgbClr val="595959"/>
              </a:solidFill>
              <a:latin typeface="Lexend"/>
              <a:ea typeface="Lexend"/>
              <a:cs typeface="Lexend"/>
              <a:sym typeface="Lexend"/>
            </a:endParaRPr>
          </a:p>
          <a:p>
            <a:pPr indent="-342900" lvl="0" marL="457200" rtl="0" algn="l">
              <a:spcBef>
                <a:spcPts val="0"/>
              </a:spcBef>
              <a:spcAft>
                <a:spcPts val="0"/>
              </a:spcAft>
              <a:buClr>
                <a:srgbClr val="595959"/>
              </a:buClr>
              <a:buSzPts val="1800"/>
              <a:buFont typeface="Lexend"/>
              <a:buChar char="●"/>
            </a:pPr>
            <a:r>
              <a:rPr lang="en" sz="1800">
                <a:solidFill>
                  <a:srgbClr val="595959"/>
                </a:solidFill>
                <a:latin typeface="Lexend"/>
                <a:ea typeface="Lexend"/>
                <a:cs typeface="Lexend"/>
                <a:sym typeface="Lexend"/>
              </a:rPr>
              <a:t>Query construction</a:t>
            </a:r>
            <a:endParaRPr sz="1800">
              <a:solidFill>
                <a:srgbClr val="595959"/>
              </a:solidFill>
              <a:latin typeface="Lexend"/>
              <a:ea typeface="Lexend"/>
              <a:cs typeface="Lexend"/>
              <a:sym typeface="Lexend"/>
            </a:endParaRPr>
          </a:p>
          <a:p>
            <a:pPr indent="-342900" lvl="0" marL="457200" rtl="0" algn="l">
              <a:spcBef>
                <a:spcPts val="0"/>
              </a:spcBef>
              <a:spcAft>
                <a:spcPts val="0"/>
              </a:spcAft>
              <a:buClr>
                <a:srgbClr val="595959"/>
              </a:buClr>
              <a:buSzPts val="1800"/>
              <a:buFont typeface="Lexend"/>
              <a:buChar char="●"/>
            </a:pPr>
            <a:r>
              <a:rPr lang="en" sz="1800">
                <a:solidFill>
                  <a:srgbClr val="595959"/>
                </a:solidFill>
                <a:latin typeface="Lexend"/>
                <a:ea typeface="Lexend"/>
                <a:cs typeface="Lexend"/>
                <a:sym typeface="Lexend"/>
              </a:rPr>
              <a:t>Indexing</a:t>
            </a:r>
            <a:endParaRPr sz="1800">
              <a:solidFill>
                <a:srgbClr val="595959"/>
              </a:solidFill>
              <a:latin typeface="Lexend"/>
              <a:ea typeface="Lexend"/>
              <a:cs typeface="Lexend"/>
              <a:sym typeface="Lexend"/>
            </a:endParaRPr>
          </a:p>
          <a:p>
            <a:pPr indent="-342900" lvl="0" marL="457200" rtl="0" algn="l">
              <a:spcBef>
                <a:spcPts val="0"/>
              </a:spcBef>
              <a:spcAft>
                <a:spcPts val="0"/>
              </a:spcAft>
              <a:buClr>
                <a:srgbClr val="595959"/>
              </a:buClr>
              <a:buSzPts val="1800"/>
              <a:buFont typeface="Lexend"/>
              <a:buChar char="●"/>
            </a:pPr>
            <a:r>
              <a:rPr lang="en" sz="1800">
                <a:solidFill>
                  <a:srgbClr val="595959"/>
                </a:solidFill>
                <a:latin typeface="Lexend"/>
                <a:ea typeface="Lexend"/>
                <a:cs typeface="Lexend"/>
                <a:sym typeface="Lexend"/>
              </a:rPr>
              <a:t>Retrieval </a:t>
            </a:r>
            <a:endParaRPr sz="1800">
              <a:solidFill>
                <a:srgbClr val="595959"/>
              </a:solidFill>
              <a:latin typeface="Lexend"/>
              <a:ea typeface="Lexend"/>
              <a:cs typeface="Lexend"/>
              <a:sym typeface="Lexend"/>
            </a:endParaRPr>
          </a:p>
          <a:p>
            <a:pPr indent="-342900" lvl="0" marL="457200" rtl="0" algn="l">
              <a:spcBef>
                <a:spcPts val="0"/>
              </a:spcBef>
              <a:spcAft>
                <a:spcPts val="0"/>
              </a:spcAft>
              <a:buClr>
                <a:srgbClr val="595959"/>
              </a:buClr>
              <a:buSzPts val="1800"/>
              <a:buFont typeface="Lexend"/>
              <a:buChar char="●"/>
            </a:pPr>
            <a:r>
              <a:rPr lang="en" sz="1800">
                <a:solidFill>
                  <a:srgbClr val="595959"/>
                </a:solidFill>
                <a:latin typeface="Lexend"/>
                <a:ea typeface="Lexend"/>
                <a:cs typeface="Lexend"/>
                <a:sym typeface="Lexend"/>
              </a:rPr>
              <a:t>Generation</a:t>
            </a:r>
            <a:endParaRPr sz="1800">
              <a:solidFill>
                <a:srgbClr val="595959"/>
              </a:solidFill>
              <a:latin typeface="Lexend"/>
              <a:ea typeface="Lexend"/>
              <a:cs typeface="Lexend"/>
              <a:sym typeface="Lexen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pic>
        <p:nvPicPr>
          <p:cNvPr id="98" name="Google Shape;98;p19"/>
          <p:cNvPicPr preferRelativeResize="0"/>
          <p:nvPr/>
        </p:nvPicPr>
        <p:blipFill>
          <a:blip r:embed="rId3">
            <a:alphaModFix/>
          </a:blip>
          <a:stretch>
            <a:fillRect/>
          </a:stretch>
        </p:blipFill>
        <p:spPr>
          <a:xfrm>
            <a:off x="0" y="0"/>
            <a:ext cx="1463349" cy="765826"/>
          </a:xfrm>
          <a:prstGeom prst="rect">
            <a:avLst/>
          </a:prstGeom>
          <a:noFill/>
          <a:ln>
            <a:noFill/>
          </a:ln>
        </p:spPr>
      </p:pic>
      <p:sp>
        <p:nvSpPr>
          <p:cNvPr id="99" name="Google Shape;99;p19"/>
          <p:cNvSpPr txBox="1"/>
          <p:nvPr/>
        </p:nvSpPr>
        <p:spPr>
          <a:xfrm>
            <a:off x="0" y="2571738"/>
            <a:ext cx="91440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u="sng">
                <a:solidFill>
                  <a:schemeClr val="hlink"/>
                </a:solidFill>
                <a:latin typeface="Lexend"/>
                <a:ea typeface="Lexend"/>
                <a:cs typeface="Lexend"/>
                <a:sym typeface="Lexend"/>
                <a:hlinkClick r:id="rId4"/>
              </a:rPr>
              <a:t>Code walk-through</a:t>
            </a:r>
            <a:endParaRPr sz="1800">
              <a:solidFill>
                <a:srgbClr val="595959"/>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