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4" r:id="rId7"/>
    <p:sldId id="268" r:id="rId8"/>
    <p:sldId id="262" r:id="rId9"/>
    <p:sldId id="263" r:id="rId10"/>
    <p:sldId id="259" r:id="rId11"/>
    <p:sldId id="270" r:id="rId12"/>
    <p:sldId id="271" r:id="rId13"/>
  </p:sldIdLst>
  <p:sldSz cx="12192635" cy="916178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7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9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5440" y="1143000"/>
            <a:ext cx="41071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本域可以</a:t>
            </a:r>
            <a:r>
              <a:rPr lang="en-US" altLang="zh-CN"/>
              <a:t> </a:t>
            </a:r>
            <a:r>
              <a:rPr lang="zh-CN" altLang="en-US"/>
              <a:t>跨域也可以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18" y="1221600"/>
            <a:ext cx="9800165" cy="343394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18" y="4756545"/>
            <a:ext cx="9800165" cy="196706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200" spc="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60" y="1034032"/>
            <a:ext cx="10973880" cy="73247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18" y="3318520"/>
            <a:ext cx="9800165" cy="136107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18" y="4756545"/>
            <a:ext cx="9800165" cy="630038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2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812797"/>
            <a:ext cx="10970280" cy="94265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60" y="1991112"/>
            <a:ext cx="10970280" cy="635809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996" y="5141301"/>
            <a:ext cx="7769565" cy="10244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8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996" y="6165714"/>
            <a:ext cx="7769565" cy="115907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812797"/>
            <a:ext cx="10970280" cy="94265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60" y="2005540"/>
            <a:ext cx="5177310" cy="634366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231" y="2005540"/>
            <a:ext cx="5177310" cy="634366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812797"/>
            <a:ext cx="10970280" cy="94265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60" y="1909351"/>
            <a:ext cx="5342926" cy="50980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60" y="2476866"/>
            <a:ext cx="5342926" cy="587233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364" y="1899370"/>
            <a:ext cx="5342926" cy="50980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364" y="2476866"/>
            <a:ext cx="5342926" cy="587233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812797"/>
            <a:ext cx="10970280" cy="94265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60" y="2077682"/>
            <a:ext cx="5233592" cy="61560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025" y="2077682"/>
            <a:ext cx="5227715" cy="61560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808" y="1221600"/>
            <a:ext cx="1044103" cy="671880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90" y="1221600"/>
            <a:ext cx="9170103" cy="6718801"/>
          </a:xfrm>
        </p:spPr>
        <p:txBody>
          <a:bodyPr vert="eaVert" lIns="46800" tIns="46800" rIns="46800" bIns="46800"/>
          <a:lstStyle>
            <a:lvl1pPr marL="304800" indent="-304800">
              <a:spcAft>
                <a:spcPts val="1000"/>
              </a:spcAft>
              <a:defRPr spc="300"/>
            </a:lvl1pPr>
            <a:lvl2pPr marL="914400" indent="-304800">
              <a:defRPr spc="300"/>
            </a:lvl2pPr>
            <a:lvl3pPr marL="1524000" indent="-304800">
              <a:defRPr spc="300"/>
            </a:lvl3pPr>
            <a:lvl4pPr marL="2133600" indent="-304800">
              <a:defRPr spc="300"/>
            </a:lvl4pPr>
            <a:lvl5pPr marL="2743200" indent="-3048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60" y="812797"/>
            <a:ext cx="10970280" cy="94265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60" y="1991112"/>
            <a:ext cx="10970280" cy="635809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60" y="8435774"/>
            <a:ext cx="2700266" cy="4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405" y="8435774"/>
            <a:ext cx="3960390" cy="4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474" y="8435774"/>
            <a:ext cx="2700266" cy="4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fontAlgn="auto" latinLnBrk="0" hangingPunct="1">
        <a:lnSpc>
          <a:spcPct val="100000"/>
        </a:lnSpc>
        <a:spcBef>
          <a:spcPct val="0"/>
        </a:spcBef>
        <a:buNone/>
        <a:defRPr sz="48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144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146300" algn="l"/>
          <a:tab pos="2146300" algn="l"/>
          <a:tab pos="2146300" algn="l"/>
          <a:tab pos="2146300" algn="l"/>
        </a:tabLst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5240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1336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7432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8.xml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emf"/><Relationship Id="rId10" Type="http://schemas.openxmlformats.org/officeDocument/2006/relationships/notesSlide" Target="../notesSlides/notesSlide2.xml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5.xml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724642" y="4466689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1037" y="2130294"/>
            <a:ext cx="4030742" cy="5982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36780" y="2242065"/>
            <a:ext cx="374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基于语义感知的文本样例生成方法</a:t>
            </a:r>
            <a:endParaRPr lang="zh-CN" altLang="en-US"/>
          </a:p>
        </p:txBody>
      </p:sp>
      <p:graphicFrame>
        <p:nvGraphicFramePr>
          <p:cNvPr id="16" name="对象 15"/>
          <p:cNvGraphicFramePr/>
          <p:nvPr/>
        </p:nvGraphicFramePr>
        <p:xfrm>
          <a:off x="7872235" y="4315544"/>
          <a:ext cx="598229" cy="59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756920" imgH="756920" progId="Visio.Drawing.15">
                  <p:embed/>
                </p:oleObj>
              </mc:Choice>
              <mc:Fallback>
                <p:oleObj name="" r:id="rId1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2235" y="4315544"/>
                        <a:ext cx="598229" cy="596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308935" y="4992521"/>
            <a:ext cx="15978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自然语言文本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831932" y="2094096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734767" y="213346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658560" y="2171573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>
            <a:endCxn id="11" idx="1"/>
          </p:cNvCxnSpPr>
          <p:nvPr/>
        </p:nvCxnSpPr>
        <p:spPr>
          <a:xfrm>
            <a:off x="1628935" y="2428138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/>
          <p:nvPr/>
        </p:nvGraphicFramePr>
        <p:xfrm>
          <a:off x="7452459" y="2027414"/>
          <a:ext cx="816055" cy="82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1779905" imgH="1779905" progId="Visio.Drawing.15">
                  <p:embed/>
                </p:oleObj>
              </mc:Choice>
              <mc:Fallback>
                <p:oleObj name="" r:id="rId3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7452459" y="2027414"/>
                        <a:ext cx="816055" cy="821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/>
          <p:cNvCxnSpPr/>
          <p:nvPr/>
        </p:nvCxnSpPr>
        <p:spPr>
          <a:xfrm>
            <a:off x="6556386" y="241035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612271" y="2767897"/>
            <a:ext cx="24970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目标领域的</a:t>
            </a:r>
            <a:endParaRPr lang="zh-CN" altLang="en-US"/>
          </a:p>
          <a:p>
            <a:pPr algn="ctr"/>
            <a:r>
              <a:rPr lang="zh-CN" altLang="en-US"/>
              <a:t>知识图谱</a:t>
            </a:r>
            <a:r>
              <a:rPr lang="en-US" altLang="zh-CN"/>
              <a:t>-</a:t>
            </a:r>
            <a:r>
              <a:rPr lang="zh-CN" altLang="en-US"/>
              <a:t>文本样例集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8341" y="4329516"/>
            <a:ext cx="4287307" cy="5982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548824" y="4441287"/>
            <a:ext cx="42263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基于提示工程的知识图谱文本生成方法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20700000">
            <a:off x="715080" y="426727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311816" y="5075079"/>
            <a:ext cx="16835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知识图谱</a:t>
            </a:r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636556" y="464323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>
            <a:off x="4610554" y="1422834"/>
            <a:ext cx="1131681" cy="5311663"/>
          </a:xfrm>
          <a:prstGeom prst="bentConnector4">
            <a:avLst>
              <a:gd name="adj1" fmla="val 33445"/>
              <a:gd name="adj2" fmla="val 1044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805965" y="464450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7021" y="3015571"/>
            <a:ext cx="2019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目标领域无标签的</a:t>
            </a:r>
            <a:endParaRPr lang="zh-CN" altLang="en-US"/>
          </a:p>
          <a:p>
            <a:pPr algn="ctr"/>
            <a:r>
              <a:rPr lang="zh-CN" altLang="en-US"/>
              <a:t>知识图谱集合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010275" y="75418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4537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719195" y="2945765"/>
            <a:ext cx="5126990" cy="598170"/>
            <a:chOff x="6468" y="3895"/>
            <a:chExt cx="8074" cy="942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68" y="4052"/>
              <a:ext cx="80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基于异构双编码器的文本样例生成方法</a:t>
              </a:r>
              <a:endParaRPr lang="zh-CN" altLang="en-US" sz="2000" b="1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2302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1" imgW="1562735" imgH="1562735" progId="Visio.Drawing.15">
                  <p:embed/>
                </p:oleObj>
              </mc:Choice>
              <mc:Fallback>
                <p:oleObj name="" r:id="rId1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556635"/>
            <a:ext cx="5080" cy="540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5" idx="1"/>
          </p:cNvCxnSpPr>
          <p:nvPr/>
        </p:nvCxnSpPr>
        <p:spPr>
          <a:xfrm rot="5400000" flipV="1">
            <a:off x="946150" y="3740150"/>
            <a:ext cx="4429760" cy="14516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70625" y="5897245"/>
            <a:ext cx="4445" cy="379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70294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4136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3" imgW="756920" imgH="756920" progId="Visio.Drawing.15">
                  <p:embed/>
                </p:oleObj>
              </mc:Choice>
              <mc:Fallback>
                <p:oleObj name="" r:id="rId3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410" y="74136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886200" y="6324600"/>
            <a:ext cx="5073015" cy="707013"/>
            <a:chOff x="6733" y="3895"/>
            <a:chExt cx="7551" cy="788"/>
          </a:xfrm>
        </p:grpSpPr>
        <p:sp>
          <p:nvSpPr>
            <p:cNvPr id="4" name="矩形 3"/>
            <p:cNvSpPr/>
            <p:nvPr/>
          </p:nvSpPr>
          <p:spPr>
            <a:xfrm>
              <a:off x="6733" y="3895"/>
              <a:ext cx="7551" cy="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34" y="4052"/>
              <a:ext cx="7496" cy="479"/>
            </a:xfrm>
            <a:prstGeom prst="rect">
              <a:avLst/>
            </a:prstGeom>
            <a:noFill/>
            <a:effectLst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200" b="1">
                  <a:solidFill>
                    <a:schemeClr val="tx1"/>
                  </a:solidFill>
                  <a:sym typeface="+mn-ea"/>
                </a:rPr>
                <a:t>基于提示工程的知识图谱文本生成方法</a:t>
              </a:r>
              <a:endParaRPr lang="zh-CN" altLang="en-US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085705" y="469900"/>
            <a:ext cx="678180" cy="69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1779905" imgH="1779905" progId="Visio.Drawing.15">
                  <p:embed/>
                </p:oleObj>
              </mc:Choice>
              <mc:Fallback>
                <p:oleObj name="" r:id="rId5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B6C7EA"/>
          </a:solidFill>
        </p:grpSpPr>
        <p:sp>
          <p:nvSpPr>
            <p:cNvPr id="50" name="椭圆 49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50" idx="4"/>
              <a:endCxn id="51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2" idx="7"/>
              <a:endCxn id="51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1"/>
              <a:endCxn id="51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1" name="椭圆 80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连接符 111"/>
            <p:cNvCxnSpPr>
              <a:stCxn id="81" idx="4"/>
              <a:endCxn id="82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6" idx="7"/>
              <a:endCxn id="82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87" idx="1"/>
              <a:endCxn id="82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6" name="椭圆 115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0" name="直接连接符 119"/>
            <p:cNvCxnSpPr>
              <a:stCxn id="116" idx="4"/>
              <a:endCxn id="117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8" idx="7"/>
              <a:endCxn id="117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1"/>
              <a:endCxn id="117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（源域）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724642" y="4466689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1037" y="2130294"/>
            <a:ext cx="4030742" cy="598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36780" y="2242065"/>
            <a:ext cx="374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基于语义感知的文本样例生成方法</a:t>
            </a:r>
            <a:endParaRPr lang="zh-CN" altLang="en-US"/>
          </a:p>
        </p:txBody>
      </p:sp>
      <p:graphicFrame>
        <p:nvGraphicFramePr>
          <p:cNvPr id="16" name="对象 15"/>
          <p:cNvGraphicFramePr/>
          <p:nvPr/>
        </p:nvGraphicFramePr>
        <p:xfrm>
          <a:off x="7872235" y="4315544"/>
          <a:ext cx="598229" cy="59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756920" imgH="756920" progId="Visio.Drawing.15">
                  <p:embed/>
                </p:oleObj>
              </mc:Choice>
              <mc:Fallback>
                <p:oleObj name="" r:id="rId1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2235" y="4315544"/>
                        <a:ext cx="598229" cy="596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308935" y="4992521"/>
            <a:ext cx="15978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自然语言文本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831932" y="2094096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734767" y="213346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658560" y="2171573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>
            <a:endCxn id="11" idx="1"/>
          </p:cNvCxnSpPr>
          <p:nvPr/>
        </p:nvCxnSpPr>
        <p:spPr>
          <a:xfrm>
            <a:off x="1628935" y="2428138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/>
          <p:nvPr/>
        </p:nvGraphicFramePr>
        <p:xfrm>
          <a:off x="7452459" y="2027414"/>
          <a:ext cx="816055" cy="82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1779905" imgH="1779905" progId="Visio.Drawing.15">
                  <p:embed/>
                </p:oleObj>
              </mc:Choice>
              <mc:Fallback>
                <p:oleObj name="" r:id="rId3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7452459" y="2027414"/>
                        <a:ext cx="816055" cy="821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/>
          <p:cNvCxnSpPr/>
          <p:nvPr/>
        </p:nvCxnSpPr>
        <p:spPr>
          <a:xfrm>
            <a:off x="6556386" y="241035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518341" y="4329516"/>
            <a:ext cx="4287307" cy="5982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548824" y="4441287"/>
            <a:ext cx="42263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基于提示工程的知识图谱文本生成方法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20700000">
            <a:off x="715080" y="426727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311816" y="5075079"/>
            <a:ext cx="16835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知识图谱</a:t>
            </a:r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636556" y="464323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>
            <a:off x="4610554" y="1422834"/>
            <a:ext cx="1131681" cy="5311663"/>
          </a:xfrm>
          <a:prstGeom prst="bentConnector4">
            <a:avLst>
              <a:gd name="adj1" fmla="val 33445"/>
              <a:gd name="adj2" fmla="val 1044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805965" y="464450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7021" y="3015571"/>
            <a:ext cx="2019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目标领域无标签的</a:t>
            </a:r>
            <a:endParaRPr lang="zh-CN" altLang="en-US"/>
          </a:p>
          <a:p>
            <a:pPr algn="ctr"/>
            <a:r>
              <a:rPr lang="zh-CN" altLang="en-US"/>
              <a:t>知识图谱集合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2271" y="2767897"/>
            <a:ext cx="24970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目标领域的</a:t>
            </a:r>
            <a:endParaRPr lang="zh-CN" altLang="en-US"/>
          </a:p>
          <a:p>
            <a:pPr algn="ctr"/>
            <a:r>
              <a:rPr lang="zh-CN" altLang="en-US"/>
              <a:t>知识图谱</a:t>
            </a:r>
            <a:r>
              <a:rPr lang="en-US" altLang="zh-CN"/>
              <a:t>-</a:t>
            </a:r>
            <a:r>
              <a:rPr lang="zh-CN" altLang="en-US"/>
              <a:t>文本样例集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724642" y="4466689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1037" y="2130294"/>
            <a:ext cx="4030742" cy="5982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36780" y="2242065"/>
            <a:ext cx="374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基于语义感知的文本样例生成方法</a:t>
            </a:r>
            <a:endParaRPr lang="zh-CN" altLang="en-US"/>
          </a:p>
        </p:txBody>
      </p:sp>
      <p:graphicFrame>
        <p:nvGraphicFramePr>
          <p:cNvPr id="16" name="对象 15"/>
          <p:cNvGraphicFramePr/>
          <p:nvPr/>
        </p:nvGraphicFramePr>
        <p:xfrm>
          <a:off x="7872235" y="4315544"/>
          <a:ext cx="598229" cy="59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756920" imgH="756920" progId="Visio.Drawing.15">
                  <p:embed/>
                </p:oleObj>
              </mc:Choice>
              <mc:Fallback>
                <p:oleObj name="" r:id="rId1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2235" y="4315544"/>
                        <a:ext cx="598229" cy="596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308935" y="4992521"/>
            <a:ext cx="15978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自然语言文本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831932" y="2094096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734767" y="213346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658560" y="2171573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>
            <a:endCxn id="11" idx="1"/>
          </p:cNvCxnSpPr>
          <p:nvPr/>
        </p:nvCxnSpPr>
        <p:spPr>
          <a:xfrm>
            <a:off x="1628935" y="2428138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/>
          <p:nvPr/>
        </p:nvGraphicFramePr>
        <p:xfrm>
          <a:off x="7452459" y="2027414"/>
          <a:ext cx="816055" cy="82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1779905" imgH="1779905" progId="Visio.Drawing.15">
                  <p:embed/>
                </p:oleObj>
              </mc:Choice>
              <mc:Fallback>
                <p:oleObj name="" r:id="rId3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7452459" y="2027414"/>
                        <a:ext cx="816055" cy="821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/>
          <p:cNvCxnSpPr/>
          <p:nvPr/>
        </p:nvCxnSpPr>
        <p:spPr>
          <a:xfrm>
            <a:off x="6556386" y="241035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612271" y="2848550"/>
            <a:ext cx="24970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知识图谱</a:t>
            </a:r>
            <a:r>
              <a:rPr lang="en-US" altLang="zh-CN"/>
              <a:t>-</a:t>
            </a:r>
            <a:r>
              <a:rPr lang="zh-CN" altLang="en-US"/>
              <a:t>文本样例集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8341" y="4329516"/>
            <a:ext cx="4287307" cy="5982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548824" y="4441287"/>
            <a:ext cx="42263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基于提示工程的知识图谱文本生成方法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20700000">
            <a:off x="715080" y="4267279"/>
            <a:ext cx="691583" cy="730957"/>
            <a:chOff x="3718" y="5400"/>
            <a:chExt cx="1333" cy="1433"/>
          </a:xfrm>
          <a:solidFill>
            <a:schemeClr val="bg1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262281" y="5075079"/>
            <a:ext cx="18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目标域知识图谱</a:t>
            </a:r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636556" y="464323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>
            <a:off x="4610554" y="1422834"/>
            <a:ext cx="1131681" cy="5311663"/>
          </a:xfrm>
          <a:prstGeom prst="bentConnector4">
            <a:avLst>
              <a:gd name="adj1" fmla="val 33445"/>
              <a:gd name="adj2" fmla="val 1044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805965" y="4644507"/>
            <a:ext cx="882102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7021" y="3015571"/>
            <a:ext cx="2019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目标域的</a:t>
            </a:r>
            <a:endParaRPr lang="zh-CN" altLang="en-US"/>
          </a:p>
          <a:p>
            <a:pPr algn="ctr"/>
            <a:r>
              <a:rPr lang="zh-CN" altLang="en-US"/>
              <a:t>知识图谱集合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9973" y="1376475"/>
            <a:ext cx="8046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推理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60572" y="3207360"/>
            <a:ext cx="13990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源域训练集</a:t>
            </a:r>
            <a:endParaRPr lang="zh-CN" altLang="en-US"/>
          </a:p>
        </p:txBody>
      </p:sp>
      <p:cxnSp>
        <p:nvCxnSpPr>
          <p:cNvPr id="5" name="肘形连接符 4"/>
          <p:cNvCxnSpPr>
            <a:stCxn id="4" idx="3"/>
            <a:endCxn id="63" idx="1"/>
          </p:cNvCxnSpPr>
          <p:nvPr/>
        </p:nvCxnSpPr>
        <p:spPr>
          <a:xfrm flipV="1">
            <a:off x="3959615" y="4184721"/>
            <a:ext cx="2653291" cy="358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对象 135"/>
          <p:cNvGraphicFramePr/>
          <p:nvPr/>
        </p:nvGraphicFramePr>
        <p:xfrm>
          <a:off x="5947410" y="73374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1" imgW="756920" imgH="756920" progId="Visio.Drawing.15">
                  <p:embed/>
                </p:oleObj>
              </mc:Choice>
              <mc:Fallback>
                <p:oleObj name="" r:id="rId1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7410" y="73374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3" imgW="1562735" imgH="1562735" progId="Visio.Drawing.15">
                  <p:embed/>
                </p:oleObj>
              </mc:Choice>
              <mc:Fallback>
                <p:oleObj name="" r:id="rId3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5" imgW="1779905" imgH="1779905" progId="Visio.Drawing.15">
                  <p:embed/>
                </p:oleObj>
              </mc:Choice>
              <mc:Fallback>
                <p:oleObj name="" r:id="rId5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4134260" y="63775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719195" y="2945765"/>
            <a:ext cx="5126990" cy="598170"/>
            <a:chOff x="6468" y="3895"/>
            <a:chExt cx="8074" cy="942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68" y="4052"/>
              <a:ext cx="80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基于异构双编码器的文本样例生成方法</a:t>
              </a:r>
              <a:endParaRPr lang="zh-CN" altLang="en-US" sz="2000" b="1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1540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noFill/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chemeClr val="bg1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chemeClr val="bg1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117" name="组合 116"/>
          <p:cNvGrpSpPr/>
          <p:nvPr/>
        </p:nvGrpSpPr>
        <p:grpSpPr>
          <a:xfrm>
            <a:off x="3887470" y="6355080"/>
            <a:ext cx="4794885" cy="821690"/>
            <a:chOff x="4659" y="9740"/>
            <a:chExt cx="6752" cy="1294"/>
          </a:xfrm>
        </p:grpSpPr>
        <p:sp>
          <p:nvSpPr>
            <p:cNvPr id="64" name="矩形 63"/>
            <p:cNvSpPr/>
            <p:nvPr/>
          </p:nvSpPr>
          <p:spPr>
            <a:xfrm>
              <a:off x="4659" y="9740"/>
              <a:ext cx="6752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07" y="9921"/>
              <a:ext cx="665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基于提示工程的知识图谱文本生成方法</a:t>
              </a:r>
              <a:endParaRPr lang="zh-CN" altLang="en-US" sz="2000" b="1"/>
            </a:p>
          </p:txBody>
        </p:sp>
      </p:grp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noFill/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noFill/>
        </p:grpSpPr>
        <p:sp>
          <p:nvSpPr>
            <p:cNvPr id="8" name="椭圆 7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8" idx="4"/>
              <a:endCxn id="9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7"/>
              <a:endCxn id="9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9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21" idx="4"/>
              <a:endCxn id="22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7"/>
              <a:endCxn id="22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4" idx="1"/>
              <a:endCxn id="22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bg1"/>
          </a:solidFill>
        </p:grpSpPr>
        <p:sp>
          <p:nvSpPr>
            <p:cNvPr id="57" name="椭圆 5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7" idx="4"/>
              <a:endCxn id="5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9" idx="7"/>
              <a:endCxn id="5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0" idx="1"/>
              <a:endCxn id="5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noFill/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chemeClr val="bg1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bg1"/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6304280" y="3556635"/>
            <a:ext cx="5080" cy="540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64" idx="1"/>
          </p:cNvCxnSpPr>
          <p:nvPr/>
        </p:nvCxnSpPr>
        <p:spPr>
          <a:xfrm rot="5400000" flipV="1">
            <a:off x="959485" y="3726180"/>
            <a:ext cx="4403090" cy="1452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69990" y="5897245"/>
            <a:ext cx="5080" cy="45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69532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010275" y="74656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3775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719195" y="2945765"/>
            <a:ext cx="5126990" cy="598170"/>
            <a:chOff x="6468" y="3895"/>
            <a:chExt cx="8074" cy="942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68" y="4052"/>
              <a:ext cx="80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基于异构双编码器的文本样例生成方法</a:t>
              </a:r>
              <a:endParaRPr lang="zh-CN" altLang="en-US" sz="2000" b="1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1540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117" name="组合 116"/>
          <p:cNvGrpSpPr/>
          <p:nvPr/>
        </p:nvGrpSpPr>
        <p:grpSpPr>
          <a:xfrm>
            <a:off x="3887470" y="6355080"/>
            <a:ext cx="4794885" cy="821690"/>
            <a:chOff x="4659" y="9740"/>
            <a:chExt cx="6752" cy="1294"/>
          </a:xfrm>
        </p:grpSpPr>
        <p:sp>
          <p:nvSpPr>
            <p:cNvPr id="64" name="矩形 63"/>
            <p:cNvSpPr/>
            <p:nvPr/>
          </p:nvSpPr>
          <p:spPr>
            <a:xfrm>
              <a:off x="4659" y="9740"/>
              <a:ext cx="6752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07" y="9921"/>
              <a:ext cx="665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基于提示工程的知识图谱文本生成方法</a:t>
              </a:r>
              <a:endParaRPr lang="zh-CN" altLang="en-US" sz="2000" b="1"/>
            </a:p>
          </p:txBody>
        </p:sp>
      </p:grp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1" imgW="1562735" imgH="1562735" progId="Visio.Drawing.15">
                  <p:embed/>
                </p:oleObj>
              </mc:Choice>
              <mc:Fallback>
                <p:oleObj name="" r:id="rId1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556635"/>
            <a:ext cx="5080" cy="540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64" idx="1"/>
          </p:cNvCxnSpPr>
          <p:nvPr/>
        </p:nvCxnSpPr>
        <p:spPr>
          <a:xfrm rot="5400000" flipV="1">
            <a:off x="959485" y="3726180"/>
            <a:ext cx="4403090" cy="1452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69990" y="5897245"/>
            <a:ext cx="5080" cy="45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69532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3374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3" imgW="756920" imgH="756920" progId="Visio.Drawing.15">
                  <p:embed/>
                </p:oleObj>
              </mc:Choice>
              <mc:Fallback>
                <p:oleObj name="" r:id="rId3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410" y="73374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/>
          <p:cNvGrpSpPr/>
          <p:nvPr/>
        </p:nvGrpSpPr>
        <p:grpSpPr>
          <a:xfrm>
            <a:off x="10085705" y="469900"/>
            <a:ext cx="678180" cy="692785"/>
            <a:chOff x="15683" y="282"/>
            <a:chExt cx="1068" cy="1091"/>
          </a:xfrm>
        </p:grpSpPr>
        <p:sp>
          <p:nvSpPr>
            <p:cNvPr id="133" name="矩形 132"/>
            <p:cNvSpPr/>
            <p:nvPr/>
          </p:nvSpPr>
          <p:spPr>
            <a:xfrm>
              <a:off x="15691" y="1207"/>
              <a:ext cx="1051" cy="1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5683" y="282"/>
              <a:ext cx="1068" cy="9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FFC000"/>
          </a:solidFill>
        </p:grpSpPr>
        <p:sp>
          <p:nvSpPr>
            <p:cNvPr id="5" name="椭圆 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5" idx="4"/>
              <a:endCxn id="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6" idx="7"/>
              <a:endCxn id="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7" idx="1"/>
              <a:endCxn id="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5" name="椭圆 7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5" idx="4"/>
              <a:endCxn id="7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7" idx="7"/>
              <a:endCxn id="7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1"/>
              <a:endCxn id="7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" name="椭圆 112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>
              <a:stCxn id="113" idx="4"/>
              <a:endCxn id="114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5" idx="7"/>
              <a:endCxn id="114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6" idx="1"/>
              <a:endCxn id="114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aphicFrame>
        <p:nvGraphicFramePr>
          <p:cNvPr id="130" name="对象 129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5" imgW="1779905" imgH="1779905" progId="Visio.Drawing.15">
                  <p:embed/>
                </p:oleObj>
              </mc:Choice>
              <mc:Fallback>
                <p:oleObj name="" r:id="rId5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010275" y="74656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085705" y="469900"/>
            <a:ext cx="678180" cy="692785"/>
            <a:chOff x="15683" y="282"/>
            <a:chExt cx="1068" cy="1091"/>
          </a:xfrm>
        </p:grpSpPr>
        <p:sp>
          <p:nvSpPr>
            <p:cNvPr id="133" name="矩形 132"/>
            <p:cNvSpPr/>
            <p:nvPr/>
          </p:nvSpPr>
          <p:spPr>
            <a:xfrm>
              <a:off x="15691" y="1207"/>
              <a:ext cx="1051" cy="1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5683" y="282"/>
              <a:ext cx="1068" cy="9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3775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819525" y="2945765"/>
            <a:ext cx="5073015" cy="707013"/>
            <a:chOff x="6733" y="3895"/>
            <a:chExt cx="7551" cy="788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4" y="4052"/>
              <a:ext cx="7496" cy="479"/>
            </a:xfrm>
            <a:prstGeom prst="rect">
              <a:avLst/>
            </a:prstGeom>
            <a:noFill/>
            <a:effectLst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200" b="1">
                  <a:solidFill>
                    <a:schemeClr val="tx1"/>
                  </a:solidFill>
                </a:rPr>
                <a:t>基于异构双编码器的文本样例生成方法</a:t>
              </a:r>
              <a:endParaRPr lang="zh-CN" altLang="en-US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1540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117" name="组合 116"/>
          <p:cNvGrpSpPr/>
          <p:nvPr/>
        </p:nvGrpSpPr>
        <p:grpSpPr>
          <a:xfrm>
            <a:off x="3887470" y="6355080"/>
            <a:ext cx="4794885" cy="821690"/>
            <a:chOff x="4659" y="9740"/>
            <a:chExt cx="6752" cy="1294"/>
          </a:xfrm>
        </p:grpSpPr>
        <p:sp>
          <p:nvSpPr>
            <p:cNvPr id="64" name="矩形 63"/>
            <p:cNvSpPr/>
            <p:nvPr/>
          </p:nvSpPr>
          <p:spPr>
            <a:xfrm>
              <a:off x="4659" y="9740"/>
              <a:ext cx="6752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07" y="9921"/>
              <a:ext cx="665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基于提示工程的知识图谱文本生成方法</a:t>
              </a:r>
              <a:endParaRPr lang="zh-CN" altLang="en-US" sz="2000" b="1"/>
            </a:p>
          </p:txBody>
        </p:sp>
      </p:grp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FFC000"/>
          </a:solidFill>
        </p:grpSpPr>
        <p:sp>
          <p:nvSpPr>
            <p:cNvPr id="8" name="椭圆 7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8" idx="4"/>
              <a:endCxn id="9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7"/>
              <a:endCxn id="9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9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21" idx="4"/>
              <a:endCxn id="22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7"/>
              <a:endCxn id="22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4" idx="1"/>
              <a:endCxn id="22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椭圆 5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7" idx="4"/>
              <a:endCxn id="5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9" idx="7"/>
              <a:endCxn id="5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0" idx="1"/>
              <a:endCxn id="5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aphicFrame>
        <p:nvGraphicFramePr>
          <p:cNvPr id="83" name="对象 82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1" imgW="1779905" imgH="1779905" progId="Visio.Drawing.15">
                  <p:embed/>
                </p:oleObj>
              </mc:Choice>
              <mc:Fallback>
                <p:oleObj name="" r:id="rId1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3" imgW="1562735" imgH="1562735" progId="Visio.Drawing.15">
                  <p:embed/>
                </p:oleObj>
              </mc:Choice>
              <mc:Fallback>
                <p:oleObj name="" r:id="rId3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668395"/>
            <a:ext cx="508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64" idx="1"/>
          </p:cNvCxnSpPr>
          <p:nvPr/>
        </p:nvCxnSpPr>
        <p:spPr>
          <a:xfrm rot="5400000" flipV="1">
            <a:off x="959485" y="3726180"/>
            <a:ext cx="4403090" cy="1452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69990" y="5897245"/>
            <a:ext cx="5080" cy="45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69532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3374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5" imgW="756920" imgH="756920" progId="Visio.Drawing.15">
                  <p:embed/>
                </p:oleObj>
              </mc:Choice>
              <mc:Fallback>
                <p:oleObj name="" r:id="rId5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7410" y="73374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010275" y="75418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085705" y="469900"/>
            <a:ext cx="678180" cy="692785"/>
            <a:chOff x="15683" y="282"/>
            <a:chExt cx="1068" cy="1091"/>
          </a:xfrm>
        </p:grpSpPr>
        <p:sp>
          <p:nvSpPr>
            <p:cNvPr id="133" name="矩形 132"/>
            <p:cNvSpPr/>
            <p:nvPr/>
          </p:nvSpPr>
          <p:spPr>
            <a:xfrm>
              <a:off x="15691" y="1207"/>
              <a:ext cx="1051" cy="1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5683" y="282"/>
              <a:ext cx="1068" cy="9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4537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719195" y="2945765"/>
            <a:ext cx="5126990" cy="598170"/>
            <a:chOff x="6468" y="3895"/>
            <a:chExt cx="8074" cy="942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68" y="4052"/>
              <a:ext cx="80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基于异构双编码器的文本样例生成方法</a:t>
              </a:r>
              <a:endParaRPr lang="zh-CN" altLang="en-US" sz="2000" b="1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2302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FFC000"/>
          </a:solidFill>
        </p:grpSpPr>
        <p:sp>
          <p:nvSpPr>
            <p:cNvPr id="8" name="椭圆 7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8" idx="4"/>
              <a:endCxn id="9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7"/>
              <a:endCxn id="9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9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21" idx="4"/>
              <a:endCxn id="22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7"/>
              <a:endCxn id="22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4" idx="1"/>
              <a:endCxn id="22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椭圆 5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7" idx="4"/>
              <a:endCxn id="5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9" idx="7"/>
              <a:endCxn id="5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0" idx="1"/>
              <a:endCxn id="5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aphicFrame>
        <p:nvGraphicFramePr>
          <p:cNvPr id="83" name="对象 82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1" imgW="1779905" imgH="1779905" progId="Visio.Drawing.15">
                  <p:embed/>
                </p:oleObj>
              </mc:Choice>
              <mc:Fallback>
                <p:oleObj name="" r:id="rId1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3" imgW="1562735" imgH="1562735" progId="Visio.Drawing.15">
                  <p:embed/>
                </p:oleObj>
              </mc:Choice>
              <mc:Fallback>
                <p:oleObj name="" r:id="rId3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556635"/>
            <a:ext cx="5080" cy="540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5" idx="1"/>
          </p:cNvCxnSpPr>
          <p:nvPr/>
        </p:nvCxnSpPr>
        <p:spPr>
          <a:xfrm rot="5400000" flipV="1">
            <a:off x="946150" y="3740150"/>
            <a:ext cx="4429760" cy="14516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70625" y="5897245"/>
            <a:ext cx="4445" cy="379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70294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4136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5" imgW="756920" imgH="756920" progId="Visio.Drawing.15">
                  <p:embed/>
                </p:oleObj>
              </mc:Choice>
              <mc:Fallback>
                <p:oleObj name="" r:id="rId5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7410" y="74136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886200" y="6324600"/>
            <a:ext cx="5073015" cy="707013"/>
            <a:chOff x="6733" y="3895"/>
            <a:chExt cx="7551" cy="788"/>
          </a:xfrm>
        </p:grpSpPr>
        <p:sp>
          <p:nvSpPr>
            <p:cNvPr id="4" name="矩形 3"/>
            <p:cNvSpPr/>
            <p:nvPr/>
          </p:nvSpPr>
          <p:spPr>
            <a:xfrm>
              <a:off x="6733" y="3895"/>
              <a:ext cx="7551" cy="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34" y="4052"/>
              <a:ext cx="7496" cy="479"/>
            </a:xfrm>
            <a:prstGeom prst="rect">
              <a:avLst/>
            </a:prstGeom>
            <a:noFill/>
            <a:effectLst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200" b="1">
                  <a:solidFill>
                    <a:schemeClr val="tx1"/>
                  </a:solidFill>
                  <a:sym typeface="+mn-ea"/>
                </a:rPr>
                <a:t>基于提示工程的知识图谱文本生成方法</a:t>
              </a:r>
              <a:endParaRPr lang="zh-CN" altLang="en-US" sz="2200" b="1">
                <a:solidFill>
                  <a:schemeClr val="tx1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10085705" y="469900"/>
            <a:ext cx="678180" cy="69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3" name="对象 82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1" imgW="1779905" imgH="1779905" progId="Visio.Drawing.15">
                  <p:embed/>
                </p:oleObj>
              </mc:Choice>
              <mc:Fallback>
                <p:oleObj name="" r:id="rId1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6010275" y="74656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3775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719195" y="2945765"/>
            <a:ext cx="5126990" cy="598170"/>
            <a:chOff x="6468" y="3895"/>
            <a:chExt cx="8074" cy="942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68" y="4052"/>
              <a:ext cx="80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基于异构双编码器的文本样例生成方法</a:t>
              </a:r>
              <a:endParaRPr lang="zh-CN" altLang="en-US" sz="2000" b="1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1540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117" name="组合 116"/>
          <p:cNvGrpSpPr/>
          <p:nvPr/>
        </p:nvGrpSpPr>
        <p:grpSpPr>
          <a:xfrm>
            <a:off x="3887470" y="6355080"/>
            <a:ext cx="4794885" cy="821690"/>
            <a:chOff x="4659" y="9740"/>
            <a:chExt cx="6752" cy="1294"/>
          </a:xfrm>
        </p:grpSpPr>
        <p:sp>
          <p:nvSpPr>
            <p:cNvPr id="64" name="矩形 63"/>
            <p:cNvSpPr/>
            <p:nvPr/>
          </p:nvSpPr>
          <p:spPr>
            <a:xfrm>
              <a:off x="4659" y="9740"/>
              <a:ext cx="6752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07" y="9921"/>
              <a:ext cx="665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基于提示工程的知识图谱文本生成方法</a:t>
              </a:r>
              <a:endParaRPr lang="zh-CN" altLang="en-US" sz="2000" b="1"/>
            </a:p>
          </p:txBody>
        </p:sp>
      </p:grp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B6C7EA"/>
          </a:solidFill>
        </p:grpSpPr>
        <p:sp>
          <p:nvSpPr>
            <p:cNvPr id="8" name="椭圆 7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8" idx="4"/>
              <a:endCxn id="9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7"/>
              <a:endCxn id="9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9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21" idx="4"/>
              <a:endCxn id="22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7"/>
              <a:endCxn id="22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4" idx="1"/>
              <a:endCxn id="22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椭圆 5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7" idx="4"/>
              <a:endCxn id="5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9" idx="7"/>
              <a:endCxn id="5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0" idx="1"/>
              <a:endCxn id="5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（源域）</a:t>
            </a:r>
            <a:endParaRPr lang="zh-CN" altLang="en-US" sz="2000"/>
          </a:p>
        </p:txBody>
      </p:sp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3" imgW="1562735" imgH="1562735" progId="Visio.Drawing.15">
                  <p:embed/>
                </p:oleObj>
              </mc:Choice>
              <mc:Fallback>
                <p:oleObj name="" r:id="rId3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556635"/>
            <a:ext cx="5080" cy="540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64" idx="1"/>
          </p:cNvCxnSpPr>
          <p:nvPr/>
        </p:nvCxnSpPr>
        <p:spPr>
          <a:xfrm rot="5400000" flipV="1">
            <a:off x="959485" y="3726180"/>
            <a:ext cx="4403090" cy="1452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69990" y="5897245"/>
            <a:ext cx="5080" cy="45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69532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3374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5" imgW="756920" imgH="756920" progId="Visio.Drawing.15">
                  <p:embed/>
                </p:oleObj>
              </mc:Choice>
              <mc:Fallback>
                <p:oleObj name="" r:id="rId5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7410" y="73374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6010275" y="7465695"/>
            <a:ext cx="544830" cy="641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791960" y="4207510"/>
            <a:ext cx="702310" cy="718185"/>
            <a:chOff x="10118" y="6388"/>
            <a:chExt cx="1106" cy="1131"/>
          </a:xfrm>
        </p:grpSpPr>
        <p:sp>
          <p:nvSpPr>
            <p:cNvPr id="131" name="矩形 130"/>
            <p:cNvSpPr/>
            <p:nvPr/>
          </p:nvSpPr>
          <p:spPr>
            <a:xfrm>
              <a:off x="10118" y="6388"/>
              <a:ext cx="1106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118" y="6939"/>
              <a:ext cx="1106" cy="5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134260" y="6377587"/>
            <a:ext cx="752549" cy="7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819525" y="2945765"/>
            <a:ext cx="5073015" cy="707013"/>
            <a:chOff x="6733" y="3895"/>
            <a:chExt cx="7551" cy="788"/>
          </a:xfrm>
        </p:grpSpPr>
        <p:sp>
          <p:nvSpPr>
            <p:cNvPr id="11" name="矩形 10"/>
            <p:cNvSpPr/>
            <p:nvPr/>
          </p:nvSpPr>
          <p:spPr>
            <a:xfrm>
              <a:off x="6733" y="3895"/>
              <a:ext cx="7551" cy="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4" y="4052"/>
              <a:ext cx="7496" cy="479"/>
            </a:xfrm>
            <a:prstGeom prst="rect">
              <a:avLst/>
            </a:prstGeom>
            <a:noFill/>
            <a:effectLst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200" b="1">
                  <a:solidFill>
                    <a:schemeClr val="tx1"/>
                  </a:solidFill>
                </a:rPr>
                <a:t>基于异构双编码器的文本样例生成方法</a:t>
              </a:r>
              <a:endParaRPr lang="zh-CN" altLang="en-US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0465" y="8154035"/>
            <a:ext cx="2618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生成的自然语言文本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 rot="20700000">
            <a:off x="5782945" y="31051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25" name="椭圆 2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5" idx="4"/>
              <a:endCxn id="2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7"/>
              <a:endCxn id="2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1"/>
              <a:endCxn id="2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rot="20700000">
            <a:off x="5685790" y="3498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34" name="椭圆 33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4"/>
              <a:endCxn id="35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6" idx="7"/>
              <a:endCxn id="35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5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20700000">
            <a:off x="5609590" y="387985"/>
            <a:ext cx="904240" cy="956310"/>
            <a:chOff x="3718" y="5400"/>
            <a:chExt cx="1333" cy="1433"/>
          </a:xfrm>
          <a:solidFill>
            <a:srgbClr val="FFC000"/>
          </a:solidFill>
        </p:grpSpPr>
        <p:sp>
          <p:nvSpPr>
            <p:cNvPr id="42" name="椭圆 41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2" idx="4"/>
              <a:endCxn id="43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7"/>
              <a:endCxn id="43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5" idx="1"/>
              <a:endCxn id="43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886960" y="5212715"/>
            <a:ext cx="2846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r>
              <a:rPr lang="en-US" altLang="zh-CN" sz="2000"/>
              <a:t>-</a:t>
            </a:r>
            <a:r>
              <a:rPr lang="zh-CN" altLang="en-US" sz="2000"/>
              <a:t>文本样例集</a:t>
            </a:r>
            <a:endParaRPr lang="zh-CN" altLang="en-US" sz="2000"/>
          </a:p>
          <a:p>
            <a:pPr algn="ctr"/>
            <a:r>
              <a:rPr lang="zh-CN" altLang="en-US" sz="2000"/>
              <a:t>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zh-CN" altLang="en-US" sz="2000"/>
          </a:p>
        </p:txBody>
      </p:sp>
      <p:grpSp>
        <p:nvGrpSpPr>
          <p:cNvPr id="117" name="组合 116"/>
          <p:cNvGrpSpPr/>
          <p:nvPr/>
        </p:nvGrpSpPr>
        <p:grpSpPr>
          <a:xfrm>
            <a:off x="3887470" y="6355080"/>
            <a:ext cx="4794885" cy="821690"/>
            <a:chOff x="4659" y="9740"/>
            <a:chExt cx="6752" cy="1294"/>
          </a:xfrm>
        </p:grpSpPr>
        <p:sp>
          <p:nvSpPr>
            <p:cNvPr id="64" name="矩形 63"/>
            <p:cNvSpPr/>
            <p:nvPr/>
          </p:nvSpPr>
          <p:spPr>
            <a:xfrm>
              <a:off x="4659" y="9740"/>
              <a:ext cx="6752" cy="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07" y="9921"/>
              <a:ext cx="665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基于提示工程的知识图谱文本生成方法</a:t>
              </a:r>
              <a:endParaRPr lang="zh-CN" altLang="en-US" sz="2000" b="1"/>
            </a:p>
          </p:txBody>
        </p:sp>
      </p:grpSp>
      <p:grpSp>
        <p:nvGrpSpPr>
          <p:cNvPr id="66" name="组合 65"/>
          <p:cNvGrpSpPr/>
          <p:nvPr/>
        </p:nvGrpSpPr>
        <p:grpSpPr>
          <a:xfrm rot="20700000">
            <a:off x="1946910" y="321945"/>
            <a:ext cx="925195" cy="977900"/>
            <a:chOff x="3718" y="5400"/>
            <a:chExt cx="1333" cy="1433"/>
          </a:xfrm>
          <a:solidFill>
            <a:srgbClr val="FFC000"/>
          </a:solidFill>
        </p:grpSpPr>
        <p:sp>
          <p:nvSpPr>
            <p:cNvPr id="67" name="椭圆 6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7" idx="4"/>
              <a:endCxn id="6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1"/>
              <a:endCxn id="6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306830" y="1544320"/>
            <a:ext cx="2256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待生成的知识图谱（目标域）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39410" y="1503680"/>
            <a:ext cx="1719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（目标域）</a:t>
            </a:r>
            <a:endParaRPr lang="zh-CN" altLang="en-US" sz="2000"/>
          </a:p>
        </p:txBody>
      </p:sp>
      <p:grpSp>
        <p:nvGrpSpPr>
          <p:cNvPr id="88" name="组合 87"/>
          <p:cNvGrpSpPr/>
          <p:nvPr/>
        </p:nvGrpSpPr>
        <p:grpSpPr>
          <a:xfrm rot="20700000">
            <a:off x="5441950" y="401574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89" name="椭圆 88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9" idx="4"/>
              <a:endCxn id="90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7"/>
              <a:endCxn id="90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1"/>
              <a:endCxn id="90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700000">
            <a:off x="5344795" y="4055110"/>
            <a:ext cx="918210" cy="970915"/>
            <a:chOff x="3718" y="5400"/>
            <a:chExt cx="1333" cy="1433"/>
          </a:xfrm>
          <a:solidFill>
            <a:srgbClr val="FFC000"/>
          </a:solidFill>
        </p:grpSpPr>
        <p:sp>
          <p:nvSpPr>
            <p:cNvPr id="97" name="椭圆 9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7" idx="4"/>
              <a:endCxn id="98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7"/>
              <a:endCxn id="98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1"/>
              <a:endCxn id="98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 rot="20700000">
            <a:off x="5268595" y="4093210"/>
            <a:ext cx="918210" cy="970915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椭圆 10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>
              <a:stCxn id="105" idx="4"/>
              <a:endCxn id="10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7" idx="7"/>
              <a:endCxn id="10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8" idx="1"/>
              <a:endCxn id="10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22" name="肘形连接符 121"/>
          <p:cNvCxnSpPr>
            <a:stCxn id="80" idx="2"/>
            <a:endCxn id="124" idx="3"/>
          </p:cNvCxnSpPr>
          <p:nvPr/>
        </p:nvCxnSpPr>
        <p:spPr>
          <a:xfrm rot="5400000">
            <a:off x="7721283" y="2530793"/>
            <a:ext cx="2018665" cy="1993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299200" y="2486660"/>
            <a:ext cx="10160" cy="459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4" name="对象 123"/>
          <p:cNvGraphicFramePr/>
          <p:nvPr/>
        </p:nvGraphicFramePr>
        <p:xfrm>
          <a:off x="6552565" y="3943350"/>
          <a:ext cx="118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1" imgW="1562735" imgH="1562735" progId="Visio.Drawing.15">
                  <p:embed/>
                </p:oleObj>
              </mc:Choice>
              <mc:Fallback>
                <p:oleObj name="" r:id="rId1" imgW="1562735" imgH="156273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6552565" y="3943350"/>
                        <a:ext cx="118110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直接箭头连接符 125"/>
          <p:cNvCxnSpPr/>
          <p:nvPr/>
        </p:nvCxnSpPr>
        <p:spPr>
          <a:xfrm>
            <a:off x="6304280" y="3668395"/>
            <a:ext cx="508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4" idx="2"/>
            <a:endCxn id="64" idx="1"/>
          </p:cNvCxnSpPr>
          <p:nvPr/>
        </p:nvCxnSpPr>
        <p:spPr>
          <a:xfrm rot="5400000" flipV="1">
            <a:off x="959485" y="3726180"/>
            <a:ext cx="4403090" cy="1452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269990" y="5897245"/>
            <a:ext cx="5080" cy="45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6279515" y="6953250"/>
            <a:ext cx="5715" cy="37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36" name="对象 135"/>
          <p:cNvGraphicFramePr/>
          <p:nvPr/>
        </p:nvGraphicFramePr>
        <p:xfrm>
          <a:off x="5947410" y="7337425"/>
          <a:ext cx="84582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3" imgW="756920" imgH="756920" progId="Visio.Drawing.15">
                  <p:embed/>
                </p:oleObj>
              </mc:Choice>
              <mc:Fallback>
                <p:oleObj name="" r:id="rId3" imgW="756920" imgH="756920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410" y="7337425"/>
                        <a:ext cx="84582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085705" y="469900"/>
            <a:ext cx="678180" cy="69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9850755" y="245745"/>
          <a:ext cx="1148715" cy="115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779905" imgH="1779905" progId="Visio.Drawing.15">
                  <p:embed/>
                </p:oleObj>
              </mc:Choice>
              <mc:Fallback>
                <p:oleObj name="" r:id="rId5" imgW="1779905" imgH="177990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rcRect l="53160" t="50075" r="9518" b="10045"/>
                      <a:stretch>
                        <a:fillRect/>
                      </a:stretch>
                    </p:blipFill>
                    <p:spPr>
                      <a:xfrm>
                        <a:off x="9850755" y="245745"/>
                        <a:ext cx="1148715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 rot="20700000">
            <a:off x="8770620" y="317500"/>
            <a:ext cx="933450" cy="986790"/>
            <a:chOff x="3718" y="5400"/>
            <a:chExt cx="1333" cy="1433"/>
          </a:xfrm>
          <a:solidFill>
            <a:srgbClr val="B6C7EA"/>
          </a:solidFill>
        </p:grpSpPr>
        <p:sp>
          <p:nvSpPr>
            <p:cNvPr id="16" name="椭圆 15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16" idx="4"/>
              <a:endCxn id="17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9" idx="7"/>
              <a:endCxn id="17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0" idx="1"/>
              <a:endCxn id="17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 rot="20700000">
            <a:off x="8673465" y="3568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椭圆 76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77" idx="4"/>
              <a:endCxn id="81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82" idx="7"/>
              <a:endCxn id="81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6" idx="1"/>
              <a:endCxn id="81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 rot="20700000">
            <a:off x="8597265" y="394970"/>
            <a:ext cx="933450" cy="986790"/>
            <a:chOff x="3718" y="5400"/>
            <a:chExt cx="1333" cy="14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" name="椭圆 114"/>
            <p:cNvSpPr/>
            <p:nvPr/>
          </p:nvSpPr>
          <p:spPr>
            <a:xfrm>
              <a:off x="4224" y="5400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243" y="6066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718" y="6509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27" y="6462"/>
              <a:ext cx="324" cy="32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0" name="直接连接符 119"/>
            <p:cNvCxnSpPr>
              <a:stCxn id="115" idx="4"/>
              <a:endCxn id="116" idx="0"/>
            </p:cNvCxnSpPr>
            <p:nvPr/>
          </p:nvCxnSpPr>
          <p:spPr>
            <a:xfrm>
              <a:off x="4386" y="5724"/>
              <a:ext cx="19" cy="34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8" idx="7"/>
              <a:endCxn id="116" idx="3"/>
            </p:cNvCxnSpPr>
            <p:nvPr/>
          </p:nvCxnSpPr>
          <p:spPr>
            <a:xfrm flipV="1">
              <a:off x="3995" y="6343"/>
              <a:ext cx="295" cy="2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1"/>
              <a:endCxn id="116" idx="5"/>
            </p:cNvCxnSpPr>
            <p:nvPr/>
          </p:nvCxnSpPr>
          <p:spPr>
            <a:xfrm flipH="1" flipV="1">
              <a:off x="4520" y="6343"/>
              <a:ext cx="254" cy="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8583295" y="1503680"/>
            <a:ext cx="2288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有参考文本的</a:t>
            </a:r>
            <a:endParaRPr lang="zh-CN" altLang="en-US" sz="2000"/>
          </a:p>
          <a:p>
            <a:pPr algn="ctr"/>
            <a:r>
              <a:rPr lang="zh-CN" altLang="en-US" sz="2000"/>
              <a:t>知识图谱集合</a:t>
            </a:r>
            <a:endParaRPr lang="zh-CN" altLang="en-US" sz="2000"/>
          </a:p>
          <a:p>
            <a:pPr algn="ctr"/>
            <a:r>
              <a:rPr lang="zh-CN" altLang="en-US" sz="2000"/>
              <a:t>（源域）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commondata" val="eyJoZGlkIjoiMDY0YTJmMjU3NTEzOWNhMWVkNjAwN2ExYmFkOGU2ZD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>宽屏</PresentationFormat>
  <Paragraphs>185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10</vt:i4>
      </vt:variant>
    </vt:vector>
  </HeadingPairs>
  <TitlesOfParts>
    <vt:vector size="4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166</cp:revision>
  <dcterms:created xsi:type="dcterms:W3CDTF">2019-06-19T02:08:00Z</dcterms:created>
  <dcterms:modified xsi:type="dcterms:W3CDTF">2024-04-17T13:41:58Z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4185DDFBB9BB46E6A4079E59807306BB_11</vt:lpwstr>
  </property>
</Properties>
</file>