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6858000" cy="1083945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52729" y="1143000"/>
            <a:ext cx="195254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774007"/>
            <a:ext cx="5143500" cy="37738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693381"/>
            <a:ext cx="5143500" cy="261709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77117"/>
            <a:ext cx="1478756" cy="91861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77117"/>
            <a:ext cx="4350544" cy="91861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702412"/>
            <a:ext cx="5915025" cy="450903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7254104"/>
            <a:ext cx="5915025" cy="23711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885583"/>
            <a:ext cx="2914650" cy="68777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885583"/>
            <a:ext cx="2914650" cy="68777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77117"/>
            <a:ext cx="5915025" cy="209518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657246"/>
            <a:ext cx="2901255" cy="130227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959521"/>
            <a:ext cx="2901255" cy="58238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657246"/>
            <a:ext cx="2915543" cy="130227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959521"/>
            <a:ext cx="2915543" cy="58238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722650"/>
            <a:ext cx="2211883" cy="25292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560724"/>
            <a:ext cx="3471863" cy="77032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251926"/>
            <a:ext cx="2211883" cy="60245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722650"/>
            <a:ext cx="2211883" cy="25292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560724"/>
            <a:ext cx="3471863" cy="77032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251926"/>
            <a:ext cx="2211883" cy="60245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77117"/>
            <a:ext cx="5915025" cy="2095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885583"/>
            <a:ext cx="5915025" cy="6877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0046846"/>
            <a:ext cx="1543050" cy="577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0046846"/>
            <a:ext cx="2314575" cy="577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0046846"/>
            <a:ext cx="1543050" cy="577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圆角矩形 63"/>
          <p:cNvSpPr/>
          <p:nvPr/>
        </p:nvSpPr>
        <p:spPr>
          <a:xfrm>
            <a:off x="1238250" y="9108440"/>
            <a:ext cx="5356225" cy="711835"/>
          </a:xfrm>
          <a:prstGeom prst="roundRect">
            <a:avLst/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3891915" y="3620135"/>
            <a:ext cx="2704465" cy="4937760"/>
          </a:xfrm>
          <a:prstGeom prst="roundRect">
            <a:avLst>
              <a:gd name="adj" fmla="val 3574"/>
            </a:avLst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239520" y="3620135"/>
            <a:ext cx="2513965" cy="4939030"/>
          </a:xfrm>
          <a:prstGeom prst="roundRect">
            <a:avLst>
              <a:gd name="adj" fmla="val 3574"/>
            </a:avLst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239520" y="2000250"/>
            <a:ext cx="5355590" cy="1000760"/>
          </a:xfrm>
          <a:prstGeom prst="roundRect">
            <a:avLst/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1238885" y="891540"/>
            <a:ext cx="5356860" cy="635635"/>
          </a:xfrm>
          <a:prstGeom prst="roundRect">
            <a:avLst/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4075" y="150495"/>
            <a:ext cx="3195955" cy="267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一种语义结构感知的知识图谱文本生成方法研究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2453" y="738505"/>
            <a:ext cx="1219200" cy="26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第一章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绪论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6725" y="1122045"/>
            <a:ext cx="109093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研究背景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3730" y="1122045"/>
            <a:ext cx="1090295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研究现状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0100" y="1122045"/>
            <a:ext cx="1480185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研究目标与内容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8795" y="1878965"/>
            <a:ext cx="1407795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第二章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相关知识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36725" y="225559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文本生成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73095" y="225559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图神经网络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0100" y="2255520"/>
            <a:ext cx="14796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预训练语言模型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95500" y="2636520"/>
            <a:ext cx="14796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轻量级微调策略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3985" y="2636520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提示工程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54785" y="3390900"/>
            <a:ext cx="2120265" cy="48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第三章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基于异构双编码器的</a:t>
            </a:r>
            <a:endParaRPr lang="zh-CN" altLang="en-US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文本样例生成方法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69135" y="401835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任务定义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4325" y="4945380"/>
            <a:ext cx="311150" cy="1734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>
                <a:solidFill>
                  <a:schemeClr val="tx1"/>
                </a:solidFill>
              </a:rPr>
              <a:t>图卷积网络</a:t>
            </a:r>
            <a:r>
              <a:rPr lang="zh-CN" altLang="en-US" sz="1100">
                <a:solidFill>
                  <a:schemeClr val="tx1"/>
                </a:solidFill>
              </a:rPr>
              <a:t>编码器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47820" y="3390900"/>
            <a:ext cx="2120265" cy="48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第四章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基于提示工程的知识图谱文本生成方法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9135" y="441713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模型介绍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5820" y="4945380"/>
            <a:ext cx="311150" cy="1734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三元组思维图生成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47315" y="4945380"/>
            <a:ext cx="311150" cy="1734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双编码器联合生成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78810" y="4945380"/>
            <a:ext cx="311150" cy="1734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前缀微调方法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1190" y="4945380"/>
            <a:ext cx="311150" cy="1734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知识图谱检索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97145" y="4945380"/>
            <a:ext cx="311150" cy="1734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思维链推理路径生成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53100" y="4945380"/>
            <a:ext cx="311150" cy="1734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上下文学习知识注入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37995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评价指标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69135" y="6919670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71370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实验设置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4745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对比实验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38120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消融实验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05255" y="7440930"/>
            <a:ext cx="222250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数据集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1495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超参数实验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04870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案例分析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12335" y="6919670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12285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评价指标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5660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实验设置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79035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对比实验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12410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消融实验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979545" y="7440930"/>
            <a:ext cx="222250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数据集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45785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超参数实验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12535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人工评估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9160" y="7440930"/>
            <a:ext cx="222885" cy="996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零样本实验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1493" y="8993505"/>
            <a:ext cx="1556385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第五章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总结与展望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270" y="9372600"/>
            <a:ext cx="109093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工作总结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7640" y="9372600"/>
            <a:ext cx="1090295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未来展望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2725" y="738505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研究内容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2725" y="2030095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理论基础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2725" y="5127625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方法设计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2725" y="7429500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725" y="8993505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研究总结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3545205" y="498475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3545205" y="1625600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2341563" y="3107055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5034598" y="3107055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>
            <a:off x="3656330" y="8698230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6200000">
            <a:off x="685800" y="1052830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下箭头 67"/>
          <p:cNvSpPr/>
          <p:nvPr/>
        </p:nvSpPr>
        <p:spPr>
          <a:xfrm rot="16200000">
            <a:off x="685800" y="2297430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下箭头 68"/>
          <p:cNvSpPr/>
          <p:nvPr/>
        </p:nvSpPr>
        <p:spPr>
          <a:xfrm rot="16200000">
            <a:off x="685800" y="5432425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 rot="16200000">
            <a:off x="685800" y="7773670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6200000">
            <a:off x="685800" y="9267825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16" idx="2"/>
            <a:endCxn id="18" idx="0"/>
          </p:cNvCxnSpPr>
          <p:nvPr/>
        </p:nvCxnSpPr>
        <p:spPr>
          <a:xfrm flipH="1">
            <a:off x="2514600" y="3874135"/>
            <a:ext cx="635" cy="1441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8" idx="2"/>
            <a:endCxn id="23" idx="0"/>
          </p:cNvCxnSpPr>
          <p:nvPr/>
        </p:nvCxnSpPr>
        <p:spPr>
          <a:xfrm>
            <a:off x="2514600" y="4284980"/>
            <a:ext cx="0" cy="13208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3" idx="2"/>
            <a:endCxn id="19" idx="0"/>
          </p:cNvCxnSpPr>
          <p:nvPr/>
        </p:nvCxnSpPr>
        <p:spPr>
          <a:xfrm rot="5400000">
            <a:off x="1996440" y="4427220"/>
            <a:ext cx="261620" cy="774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3" idx="2"/>
            <a:endCxn id="24" idx="0"/>
          </p:cNvCxnSpPr>
          <p:nvPr/>
        </p:nvCxnSpPr>
        <p:spPr>
          <a:xfrm rot="5400000">
            <a:off x="2262188" y="4692968"/>
            <a:ext cx="261620" cy="243205"/>
          </a:xfrm>
          <a:prstGeom prst="bentConnector3">
            <a:avLst>
              <a:gd name="adj1" fmla="val 49879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23" idx="2"/>
            <a:endCxn id="25" idx="0"/>
          </p:cNvCxnSpPr>
          <p:nvPr/>
        </p:nvCxnSpPr>
        <p:spPr>
          <a:xfrm rot="5400000" flipV="1">
            <a:off x="2527935" y="4670425"/>
            <a:ext cx="261620" cy="2882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23" idx="2"/>
            <a:endCxn id="26" idx="0"/>
          </p:cNvCxnSpPr>
          <p:nvPr/>
        </p:nvCxnSpPr>
        <p:spPr>
          <a:xfrm rot="5400000" flipV="1">
            <a:off x="2793683" y="4404678"/>
            <a:ext cx="261620" cy="819785"/>
          </a:xfrm>
          <a:prstGeom prst="bentConnector3">
            <a:avLst>
              <a:gd name="adj1" fmla="val 49879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9" idx="2"/>
            <a:endCxn id="43" idx="0"/>
          </p:cNvCxnSpPr>
          <p:nvPr/>
        </p:nvCxnSpPr>
        <p:spPr>
          <a:xfrm rot="5400000">
            <a:off x="1888173" y="6814503"/>
            <a:ext cx="254635" cy="9982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9" idx="2"/>
            <a:endCxn id="38" idx="0"/>
          </p:cNvCxnSpPr>
          <p:nvPr/>
        </p:nvCxnSpPr>
        <p:spPr>
          <a:xfrm rot="5400000">
            <a:off x="2054860" y="6981190"/>
            <a:ext cx="254635" cy="664845"/>
          </a:xfrm>
          <a:prstGeom prst="bentConnector3">
            <a:avLst>
              <a:gd name="adj1" fmla="val 5012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9" idx="2"/>
            <a:endCxn id="40" idx="0"/>
          </p:cNvCxnSpPr>
          <p:nvPr/>
        </p:nvCxnSpPr>
        <p:spPr>
          <a:xfrm rot="5400000">
            <a:off x="2221548" y="7147878"/>
            <a:ext cx="254635" cy="33147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9" idx="2"/>
            <a:endCxn id="41" idx="0"/>
          </p:cNvCxnSpPr>
          <p:nvPr/>
        </p:nvCxnSpPr>
        <p:spPr>
          <a:xfrm rot="5400000" flipV="1">
            <a:off x="2388235" y="7312660"/>
            <a:ext cx="254635" cy="1905"/>
          </a:xfrm>
          <a:prstGeom prst="bentConnector3">
            <a:avLst>
              <a:gd name="adj1" fmla="val 5012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9" idx="2"/>
            <a:endCxn id="42" idx="0"/>
          </p:cNvCxnSpPr>
          <p:nvPr/>
        </p:nvCxnSpPr>
        <p:spPr>
          <a:xfrm rot="5400000" flipV="1">
            <a:off x="2554923" y="7145973"/>
            <a:ext cx="254635" cy="3352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39" idx="2"/>
            <a:endCxn id="44" idx="0"/>
          </p:cNvCxnSpPr>
          <p:nvPr/>
        </p:nvCxnSpPr>
        <p:spPr>
          <a:xfrm rot="5400000" flipV="1">
            <a:off x="2721610" y="6979285"/>
            <a:ext cx="254635" cy="668655"/>
          </a:xfrm>
          <a:prstGeom prst="bentConnector3">
            <a:avLst>
              <a:gd name="adj1" fmla="val 5012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39" idx="2"/>
            <a:endCxn id="45" idx="0"/>
          </p:cNvCxnSpPr>
          <p:nvPr/>
        </p:nvCxnSpPr>
        <p:spPr>
          <a:xfrm rot="5400000" flipV="1">
            <a:off x="2888298" y="6812598"/>
            <a:ext cx="254635" cy="100203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709160" y="401327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任务定义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709160" y="441205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模型介绍</a:t>
            </a:r>
            <a:endParaRPr lang="zh-CN" sz="110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endCxn id="100" idx="0"/>
          </p:cNvCxnSpPr>
          <p:nvPr/>
        </p:nvCxnSpPr>
        <p:spPr>
          <a:xfrm flipH="1">
            <a:off x="5254625" y="3869055"/>
            <a:ext cx="635" cy="1441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2"/>
            <a:endCxn id="101" idx="0"/>
          </p:cNvCxnSpPr>
          <p:nvPr/>
        </p:nvCxnSpPr>
        <p:spPr>
          <a:xfrm>
            <a:off x="5254625" y="4279900"/>
            <a:ext cx="0" cy="13208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101" idx="2"/>
            <a:endCxn id="28" idx="0"/>
          </p:cNvCxnSpPr>
          <p:nvPr/>
        </p:nvCxnSpPr>
        <p:spPr>
          <a:xfrm rot="5400000">
            <a:off x="4792345" y="4483100"/>
            <a:ext cx="266700" cy="65786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101" idx="2"/>
            <a:endCxn id="30" idx="0"/>
          </p:cNvCxnSpPr>
          <p:nvPr/>
        </p:nvCxnSpPr>
        <p:spPr>
          <a:xfrm rot="5400000">
            <a:off x="5120323" y="4811078"/>
            <a:ext cx="266700" cy="1905"/>
          </a:xfrm>
          <a:prstGeom prst="bentConnector3">
            <a:avLst>
              <a:gd name="adj1" fmla="val 49881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101" idx="2"/>
            <a:endCxn id="31" idx="0"/>
          </p:cNvCxnSpPr>
          <p:nvPr/>
        </p:nvCxnSpPr>
        <p:spPr>
          <a:xfrm rot="5400000" flipV="1">
            <a:off x="5448300" y="4485005"/>
            <a:ext cx="266700" cy="65405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30" idx="2"/>
            <a:endCxn id="47" idx="0"/>
          </p:cNvCxnSpPr>
          <p:nvPr/>
        </p:nvCxnSpPr>
        <p:spPr>
          <a:xfrm>
            <a:off x="5252720" y="6680200"/>
            <a:ext cx="5080" cy="23939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9" idx="2"/>
            <a:endCxn id="39" idx="0"/>
          </p:cNvCxnSpPr>
          <p:nvPr/>
        </p:nvCxnSpPr>
        <p:spPr>
          <a:xfrm rot="5400000" flipV="1">
            <a:off x="2007553" y="6412548"/>
            <a:ext cx="239395" cy="774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24" idx="2"/>
            <a:endCxn id="39" idx="0"/>
          </p:cNvCxnSpPr>
          <p:nvPr/>
        </p:nvCxnSpPr>
        <p:spPr>
          <a:xfrm rot="5400000" flipV="1">
            <a:off x="2273300" y="6678295"/>
            <a:ext cx="239395" cy="243205"/>
          </a:xfrm>
          <a:prstGeom prst="bentConnector3">
            <a:avLst>
              <a:gd name="adj1" fmla="val 5013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25" idx="2"/>
            <a:endCxn id="39" idx="0"/>
          </p:cNvCxnSpPr>
          <p:nvPr/>
        </p:nvCxnSpPr>
        <p:spPr>
          <a:xfrm rot="5400000">
            <a:off x="2539048" y="6655753"/>
            <a:ext cx="239395" cy="2882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26" idx="2"/>
            <a:endCxn id="39" idx="0"/>
          </p:cNvCxnSpPr>
          <p:nvPr/>
        </p:nvCxnSpPr>
        <p:spPr>
          <a:xfrm rot="5400000">
            <a:off x="2804795" y="6390005"/>
            <a:ext cx="239395" cy="819785"/>
          </a:xfrm>
          <a:prstGeom prst="bentConnector3">
            <a:avLst>
              <a:gd name="adj1" fmla="val 5013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28" idx="2"/>
            <a:endCxn id="47" idx="0"/>
          </p:cNvCxnSpPr>
          <p:nvPr/>
        </p:nvCxnSpPr>
        <p:spPr>
          <a:xfrm rot="5400000" flipV="1">
            <a:off x="4807585" y="6468745"/>
            <a:ext cx="239395" cy="661035"/>
          </a:xfrm>
          <a:prstGeom prst="bentConnector3">
            <a:avLst>
              <a:gd name="adj1" fmla="val 5013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31" idx="2"/>
            <a:endCxn id="47" idx="0"/>
          </p:cNvCxnSpPr>
          <p:nvPr/>
        </p:nvCxnSpPr>
        <p:spPr>
          <a:xfrm rot="5400000">
            <a:off x="5463540" y="6473825"/>
            <a:ext cx="239395" cy="650875"/>
          </a:xfrm>
          <a:prstGeom prst="bentConnector3">
            <a:avLst>
              <a:gd name="adj1" fmla="val 5013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47" idx="2"/>
            <a:endCxn id="58" idx="0"/>
          </p:cNvCxnSpPr>
          <p:nvPr/>
        </p:nvCxnSpPr>
        <p:spPr>
          <a:xfrm rot="5400000">
            <a:off x="4546918" y="6730048"/>
            <a:ext cx="254635" cy="116713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5" name="肘形连接符 114"/>
          <p:cNvCxnSpPr>
            <a:stCxn id="47" idx="2"/>
            <a:endCxn id="54" idx="0"/>
          </p:cNvCxnSpPr>
          <p:nvPr/>
        </p:nvCxnSpPr>
        <p:spPr>
          <a:xfrm rot="5400000">
            <a:off x="4713605" y="6896735"/>
            <a:ext cx="254635" cy="833755"/>
          </a:xfrm>
          <a:prstGeom prst="bentConnector3">
            <a:avLst>
              <a:gd name="adj1" fmla="val 5012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47" idx="2"/>
            <a:endCxn id="55" idx="0"/>
          </p:cNvCxnSpPr>
          <p:nvPr/>
        </p:nvCxnSpPr>
        <p:spPr>
          <a:xfrm rot="5400000">
            <a:off x="4880293" y="7063423"/>
            <a:ext cx="254635" cy="5003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47" idx="2"/>
            <a:endCxn id="56" idx="0"/>
          </p:cNvCxnSpPr>
          <p:nvPr/>
        </p:nvCxnSpPr>
        <p:spPr>
          <a:xfrm rot="5400000">
            <a:off x="5046980" y="7230110"/>
            <a:ext cx="254635" cy="167005"/>
          </a:xfrm>
          <a:prstGeom prst="bentConnector3">
            <a:avLst>
              <a:gd name="adj1" fmla="val 5012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47" idx="2"/>
            <a:endCxn id="57" idx="0"/>
          </p:cNvCxnSpPr>
          <p:nvPr/>
        </p:nvCxnSpPr>
        <p:spPr>
          <a:xfrm rot="5400000" flipV="1">
            <a:off x="5213668" y="7230428"/>
            <a:ext cx="254635" cy="16637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47" idx="2"/>
            <a:endCxn id="59" idx="0"/>
          </p:cNvCxnSpPr>
          <p:nvPr/>
        </p:nvCxnSpPr>
        <p:spPr>
          <a:xfrm rot="5400000" flipV="1">
            <a:off x="5380355" y="7063740"/>
            <a:ext cx="254635" cy="499745"/>
          </a:xfrm>
          <a:prstGeom prst="bentConnector3">
            <a:avLst>
              <a:gd name="adj1" fmla="val 5012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47" idx="2"/>
            <a:endCxn id="61" idx="0"/>
          </p:cNvCxnSpPr>
          <p:nvPr/>
        </p:nvCxnSpPr>
        <p:spPr>
          <a:xfrm rot="5400000" flipV="1">
            <a:off x="5547043" y="6897053"/>
            <a:ext cx="254635" cy="8331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47" idx="2"/>
            <a:endCxn id="60" idx="0"/>
          </p:cNvCxnSpPr>
          <p:nvPr/>
        </p:nvCxnSpPr>
        <p:spPr>
          <a:xfrm rot="5400000" flipV="1">
            <a:off x="5713730" y="6730365"/>
            <a:ext cx="254635" cy="1166495"/>
          </a:xfrm>
          <a:prstGeom prst="bentConnector3">
            <a:avLst>
              <a:gd name="adj1" fmla="val 5012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32" idx="2"/>
            <a:endCxn id="34" idx="0"/>
          </p:cNvCxnSpPr>
          <p:nvPr/>
        </p:nvCxnSpPr>
        <p:spPr>
          <a:xfrm>
            <a:off x="368300" y="1679575"/>
            <a:ext cx="0" cy="35052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4" idx="2"/>
            <a:endCxn id="35" idx="0"/>
          </p:cNvCxnSpPr>
          <p:nvPr/>
        </p:nvCxnSpPr>
        <p:spPr>
          <a:xfrm>
            <a:off x="368300" y="2971165"/>
            <a:ext cx="0" cy="21564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5" idx="2"/>
            <a:endCxn id="36" idx="0"/>
          </p:cNvCxnSpPr>
          <p:nvPr/>
        </p:nvCxnSpPr>
        <p:spPr>
          <a:xfrm>
            <a:off x="368300" y="6068695"/>
            <a:ext cx="0" cy="136080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36" idx="2"/>
            <a:endCxn id="37" idx="0"/>
          </p:cNvCxnSpPr>
          <p:nvPr/>
        </p:nvCxnSpPr>
        <p:spPr>
          <a:xfrm>
            <a:off x="368300" y="8370570"/>
            <a:ext cx="0" cy="6229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圆角矩形 63"/>
          <p:cNvSpPr/>
          <p:nvPr/>
        </p:nvSpPr>
        <p:spPr>
          <a:xfrm>
            <a:off x="1238250" y="9639935"/>
            <a:ext cx="5269230" cy="711835"/>
          </a:xfrm>
          <a:prstGeom prst="roundRect">
            <a:avLst/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3978275" y="3620135"/>
            <a:ext cx="2529205" cy="5438775"/>
          </a:xfrm>
          <a:prstGeom prst="roundRect">
            <a:avLst>
              <a:gd name="adj" fmla="val 3574"/>
            </a:avLst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239520" y="3620135"/>
            <a:ext cx="2513965" cy="5440680"/>
          </a:xfrm>
          <a:prstGeom prst="roundRect">
            <a:avLst>
              <a:gd name="adj" fmla="val 3574"/>
            </a:avLst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239520" y="2000250"/>
            <a:ext cx="5267325" cy="1000760"/>
          </a:xfrm>
          <a:prstGeom prst="roundRect">
            <a:avLst/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1238885" y="891540"/>
            <a:ext cx="5268595" cy="635635"/>
          </a:xfrm>
          <a:prstGeom prst="roundRect">
            <a:avLst/>
          </a:prstGeom>
          <a:noFill/>
          <a:ln w="3175">
            <a:solidFill>
              <a:schemeClr val="bg1">
                <a:lumMod val="50000"/>
                <a:alpha val="88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4075" y="150495"/>
            <a:ext cx="3195955" cy="267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一种语义结构感知的知识图谱文本生成方法研究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2453" y="738505"/>
            <a:ext cx="1219200" cy="26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第一章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绪论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6725" y="1122045"/>
            <a:ext cx="109093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研究背景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3730" y="1122045"/>
            <a:ext cx="1090295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研究现状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0100" y="1122045"/>
            <a:ext cx="1480185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研究目标与内容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61640" y="1878965"/>
            <a:ext cx="1619885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第二章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相关知识介绍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36725" y="225559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文本生成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73095" y="225559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图神经网络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0100" y="2255520"/>
            <a:ext cx="14796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预训练语言模型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95500" y="2636520"/>
            <a:ext cx="14796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轻量级微调策略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3985" y="2636520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提示工程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54785" y="3390900"/>
            <a:ext cx="2120265" cy="48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第三章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基于异构双编码器的</a:t>
            </a:r>
            <a:endParaRPr lang="zh-CN" altLang="en-US" sz="1100">
              <a:solidFill>
                <a:schemeClr val="tx1"/>
              </a:solidFill>
            </a:endParaRPr>
          </a:p>
          <a:p>
            <a:pPr algn="ctr"/>
            <a:r>
              <a:rPr lang="zh-CN" altLang="en-US" sz="1100">
                <a:solidFill>
                  <a:schemeClr val="tx1"/>
                </a:solidFill>
              </a:rPr>
              <a:t>文本样例生成方法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69135" y="401835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任务定义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4325" y="4945380"/>
            <a:ext cx="311150" cy="161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>
                <a:solidFill>
                  <a:schemeClr val="tx1"/>
                </a:solidFill>
              </a:rPr>
              <a:t>图卷积网络</a:t>
            </a:r>
            <a:r>
              <a:rPr lang="zh-CN" altLang="en-US" sz="1100">
                <a:solidFill>
                  <a:schemeClr val="tx1"/>
                </a:solidFill>
              </a:rPr>
              <a:t>编码器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82745" y="3390900"/>
            <a:ext cx="2120265" cy="48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第四章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基于提示工程的知识图谱文本生成方法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9135" y="441713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模型介绍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5820" y="4945380"/>
            <a:ext cx="311150" cy="161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三元组思维图生成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47315" y="4945380"/>
            <a:ext cx="311150" cy="161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双编码器联合生成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78810" y="4945380"/>
            <a:ext cx="311150" cy="161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前缀微调方法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95165" y="4945380"/>
            <a:ext cx="311150" cy="161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知识图谱检索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98415" y="4945380"/>
            <a:ext cx="311150" cy="161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思维链推理路径生成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01665" y="4945380"/>
            <a:ext cx="311150" cy="161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上下文学习知识注入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37995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评价指标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69135" y="6835850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71370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实验设置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4745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对比实验和分析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38120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消融实验和分析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05255" y="7354570"/>
            <a:ext cx="222250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数据集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1495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超参数实验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04870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案例分析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12335" y="6835850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470400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实验设置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06315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对比实验和分析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42230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消融实验和分析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35120" y="7354570"/>
            <a:ext cx="222250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数据集和评价指标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78145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超参数实验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49975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人工评估和案例分析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14060" y="7354570"/>
            <a:ext cx="222885" cy="16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零样本实验和分析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1493" y="9525000"/>
            <a:ext cx="1556385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>
                <a:solidFill>
                  <a:schemeClr val="tx1"/>
                </a:solidFill>
              </a:rPr>
              <a:t>第五章</a:t>
            </a:r>
            <a:r>
              <a:rPr lang="en-US" altLang="zh-CN" sz="1100">
                <a:solidFill>
                  <a:schemeClr val="tx1"/>
                </a:solidFill>
              </a:rPr>
              <a:t>   </a:t>
            </a:r>
            <a:r>
              <a:rPr lang="zh-CN" altLang="en-US" sz="1100">
                <a:solidFill>
                  <a:schemeClr val="tx1"/>
                </a:solidFill>
              </a:rPr>
              <a:t>总结与展望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270" y="9904095"/>
            <a:ext cx="109093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工作总结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7640" y="9904095"/>
            <a:ext cx="1090295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未来展望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2725" y="738505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研究内容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2725" y="2030095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理论基础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2725" y="5127625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方法设计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2725" y="7627620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实验分析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725" y="9525000"/>
            <a:ext cx="311150" cy="94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研究总结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3545205" y="498475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3545205" y="1625600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2341563" y="3107055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5034598" y="3107055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>
            <a:off x="3656330" y="9229725"/>
            <a:ext cx="346710" cy="18288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6200000">
            <a:off x="685800" y="1052830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下箭头 67"/>
          <p:cNvSpPr/>
          <p:nvPr/>
        </p:nvSpPr>
        <p:spPr>
          <a:xfrm rot="16200000">
            <a:off x="685800" y="2297430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下箭头 68"/>
          <p:cNvSpPr/>
          <p:nvPr/>
        </p:nvSpPr>
        <p:spPr>
          <a:xfrm rot="16200000">
            <a:off x="685800" y="5432425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 rot="16200000">
            <a:off x="685800" y="7971790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6200000">
            <a:off x="685800" y="9799320"/>
            <a:ext cx="346710" cy="331470"/>
          </a:xfrm>
          <a:prstGeom prst="downArrow">
            <a:avLst>
              <a:gd name="adj1" fmla="val 40659"/>
              <a:gd name="adj2" fmla="val 50957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16" idx="2"/>
            <a:endCxn id="18" idx="0"/>
          </p:cNvCxnSpPr>
          <p:nvPr/>
        </p:nvCxnSpPr>
        <p:spPr>
          <a:xfrm flipH="1">
            <a:off x="2514600" y="3874135"/>
            <a:ext cx="635" cy="1441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8" idx="2"/>
            <a:endCxn id="23" idx="0"/>
          </p:cNvCxnSpPr>
          <p:nvPr/>
        </p:nvCxnSpPr>
        <p:spPr>
          <a:xfrm>
            <a:off x="2514600" y="4284980"/>
            <a:ext cx="0" cy="13208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3" idx="2"/>
            <a:endCxn id="19" idx="0"/>
          </p:cNvCxnSpPr>
          <p:nvPr/>
        </p:nvCxnSpPr>
        <p:spPr>
          <a:xfrm rot="5400000">
            <a:off x="1996440" y="4427220"/>
            <a:ext cx="261620" cy="774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3" idx="2"/>
            <a:endCxn id="24" idx="0"/>
          </p:cNvCxnSpPr>
          <p:nvPr/>
        </p:nvCxnSpPr>
        <p:spPr>
          <a:xfrm rot="5400000">
            <a:off x="2262188" y="4692968"/>
            <a:ext cx="261620" cy="243205"/>
          </a:xfrm>
          <a:prstGeom prst="bentConnector3">
            <a:avLst>
              <a:gd name="adj1" fmla="val 49879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23" idx="2"/>
            <a:endCxn id="25" idx="0"/>
          </p:cNvCxnSpPr>
          <p:nvPr/>
        </p:nvCxnSpPr>
        <p:spPr>
          <a:xfrm rot="5400000" flipV="1">
            <a:off x="2527935" y="4670425"/>
            <a:ext cx="261620" cy="2882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23" idx="2"/>
            <a:endCxn id="26" idx="0"/>
          </p:cNvCxnSpPr>
          <p:nvPr/>
        </p:nvCxnSpPr>
        <p:spPr>
          <a:xfrm rot="5400000" flipV="1">
            <a:off x="2793683" y="4404678"/>
            <a:ext cx="261620" cy="819785"/>
          </a:xfrm>
          <a:prstGeom prst="bentConnector3">
            <a:avLst>
              <a:gd name="adj1" fmla="val 49879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9" idx="2"/>
            <a:endCxn id="43" idx="0"/>
          </p:cNvCxnSpPr>
          <p:nvPr/>
        </p:nvCxnSpPr>
        <p:spPr>
          <a:xfrm rot="5400000">
            <a:off x="1889443" y="6729413"/>
            <a:ext cx="252095" cy="9982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9" idx="2"/>
            <a:endCxn id="38" idx="0"/>
          </p:cNvCxnSpPr>
          <p:nvPr/>
        </p:nvCxnSpPr>
        <p:spPr>
          <a:xfrm rot="5400000">
            <a:off x="2056130" y="6896100"/>
            <a:ext cx="252095" cy="664845"/>
          </a:xfrm>
          <a:prstGeom prst="bentConnector3">
            <a:avLst>
              <a:gd name="adj1" fmla="val 5012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39" idx="2"/>
            <a:endCxn id="40" idx="0"/>
          </p:cNvCxnSpPr>
          <p:nvPr/>
        </p:nvCxnSpPr>
        <p:spPr>
          <a:xfrm rot="5400000">
            <a:off x="2222818" y="7062788"/>
            <a:ext cx="252095" cy="33147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9" idx="2"/>
            <a:endCxn id="41" idx="0"/>
          </p:cNvCxnSpPr>
          <p:nvPr/>
        </p:nvCxnSpPr>
        <p:spPr>
          <a:xfrm rot="5400000" flipV="1">
            <a:off x="2389505" y="7227570"/>
            <a:ext cx="252095" cy="1905"/>
          </a:xfrm>
          <a:prstGeom prst="bentConnector3">
            <a:avLst>
              <a:gd name="adj1" fmla="val 5012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9" idx="2"/>
            <a:endCxn id="42" idx="0"/>
          </p:cNvCxnSpPr>
          <p:nvPr/>
        </p:nvCxnSpPr>
        <p:spPr>
          <a:xfrm rot="5400000" flipV="1">
            <a:off x="2556193" y="7060883"/>
            <a:ext cx="252095" cy="3352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39" idx="2"/>
            <a:endCxn id="44" idx="0"/>
          </p:cNvCxnSpPr>
          <p:nvPr/>
        </p:nvCxnSpPr>
        <p:spPr>
          <a:xfrm rot="5400000" flipV="1">
            <a:off x="2722880" y="6894195"/>
            <a:ext cx="252095" cy="668655"/>
          </a:xfrm>
          <a:prstGeom prst="bentConnector3">
            <a:avLst>
              <a:gd name="adj1" fmla="val 5012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39" idx="2"/>
            <a:endCxn id="45" idx="0"/>
          </p:cNvCxnSpPr>
          <p:nvPr/>
        </p:nvCxnSpPr>
        <p:spPr>
          <a:xfrm rot="5400000" flipV="1">
            <a:off x="2889568" y="6727508"/>
            <a:ext cx="252095" cy="100203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709160" y="401327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任务定义</a:t>
            </a:r>
            <a:endParaRPr lang="zh-CN" sz="11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709160" y="4412055"/>
            <a:ext cx="1090800" cy="26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100">
                <a:solidFill>
                  <a:schemeClr val="tx1"/>
                </a:solidFill>
              </a:rPr>
              <a:t>模型介绍</a:t>
            </a:r>
            <a:endParaRPr lang="zh-CN" sz="110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endCxn id="100" idx="0"/>
          </p:cNvCxnSpPr>
          <p:nvPr/>
        </p:nvCxnSpPr>
        <p:spPr>
          <a:xfrm flipH="1">
            <a:off x="5254625" y="3869055"/>
            <a:ext cx="635" cy="1441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2"/>
            <a:endCxn id="101" idx="0"/>
          </p:cNvCxnSpPr>
          <p:nvPr/>
        </p:nvCxnSpPr>
        <p:spPr>
          <a:xfrm>
            <a:off x="5254625" y="4279900"/>
            <a:ext cx="0" cy="13208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101" idx="2"/>
            <a:endCxn id="28" idx="0"/>
          </p:cNvCxnSpPr>
          <p:nvPr/>
        </p:nvCxnSpPr>
        <p:spPr>
          <a:xfrm rot="5400000">
            <a:off x="4819333" y="4510088"/>
            <a:ext cx="266700" cy="603885"/>
          </a:xfrm>
          <a:prstGeom prst="bentConnector3">
            <a:avLst>
              <a:gd name="adj1" fmla="val 49881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101" idx="2"/>
            <a:endCxn id="30" idx="0"/>
          </p:cNvCxnSpPr>
          <p:nvPr/>
        </p:nvCxnSpPr>
        <p:spPr>
          <a:xfrm rot="5400000">
            <a:off x="5120958" y="4811713"/>
            <a:ext cx="266700" cy="635"/>
          </a:xfrm>
          <a:prstGeom prst="bentConnector3">
            <a:avLst>
              <a:gd name="adj1" fmla="val 49881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101" idx="2"/>
            <a:endCxn id="31" idx="0"/>
          </p:cNvCxnSpPr>
          <p:nvPr/>
        </p:nvCxnSpPr>
        <p:spPr>
          <a:xfrm rot="5400000" flipV="1">
            <a:off x="5422583" y="4510723"/>
            <a:ext cx="266700" cy="602615"/>
          </a:xfrm>
          <a:prstGeom prst="bentConnector3">
            <a:avLst>
              <a:gd name="adj1" fmla="val 49881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30" idx="2"/>
            <a:endCxn id="47" idx="0"/>
          </p:cNvCxnSpPr>
          <p:nvPr/>
        </p:nvCxnSpPr>
        <p:spPr>
          <a:xfrm>
            <a:off x="5253990" y="6555740"/>
            <a:ext cx="3810" cy="2800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9" idx="2"/>
            <a:endCxn id="39" idx="0"/>
          </p:cNvCxnSpPr>
          <p:nvPr/>
        </p:nvCxnSpPr>
        <p:spPr>
          <a:xfrm rot="5400000" flipV="1">
            <a:off x="1987233" y="6308408"/>
            <a:ext cx="280035" cy="774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24" idx="2"/>
            <a:endCxn id="39" idx="0"/>
          </p:cNvCxnSpPr>
          <p:nvPr/>
        </p:nvCxnSpPr>
        <p:spPr>
          <a:xfrm rot="5400000" flipV="1">
            <a:off x="2252980" y="6574155"/>
            <a:ext cx="280035" cy="243205"/>
          </a:xfrm>
          <a:prstGeom prst="bentConnector3">
            <a:avLst>
              <a:gd name="adj1" fmla="val 5011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25" idx="2"/>
            <a:endCxn id="39" idx="0"/>
          </p:cNvCxnSpPr>
          <p:nvPr/>
        </p:nvCxnSpPr>
        <p:spPr>
          <a:xfrm rot="5400000">
            <a:off x="2518728" y="6551613"/>
            <a:ext cx="280035" cy="2882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26" idx="2"/>
            <a:endCxn id="39" idx="0"/>
          </p:cNvCxnSpPr>
          <p:nvPr/>
        </p:nvCxnSpPr>
        <p:spPr>
          <a:xfrm rot="5400000">
            <a:off x="2784475" y="6285865"/>
            <a:ext cx="280035" cy="819785"/>
          </a:xfrm>
          <a:prstGeom prst="bentConnector3">
            <a:avLst>
              <a:gd name="adj1" fmla="val 5011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28" idx="2"/>
            <a:endCxn id="47" idx="0"/>
          </p:cNvCxnSpPr>
          <p:nvPr/>
        </p:nvCxnSpPr>
        <p:spPr>
          <a:xfrm rot="5400000" flipV="1">
            <a:off x="4814253" y="6392228"/>
            <a:ext cx="280035" cy="60706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31" idx="2"/>
            <a:endCxn id="47" idx="0"/>
          </p:cNvCxnSpPr>
          <p:nvPr/>
        </p:nvCxnSpPr>
        <p:spPr>
          <a:xfrm rot="5400000">
            <a:off x="5417503" y="6396038"/>
            <a:ext cx="280035" cy="59944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47" idx="2"/>
            <a:endCxn id="58" idx="0"/>
          </p:cNvCxnSpPr>
          <p:nvPr/>
        </p:nvCxnSpPr>
        <p:spPr>
          <a:xfrm rot="5400000">
            <a:off x="4625975" y="6722745"/>
            <a:ext cx="252095" cy="1011555"/>
          </a:xfrm>
          <a:prstGeom prst="bentConnector3">
            <a:avLst>
              <a:gd name="adj1" fmla="val 5012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47" idx="2"/>
            <a:endCxn id="55" idx="0"/>
          </p:cNvCxnSpPr>
          <p:nvPr/>
        </p:nvCxnSpPr>
        <p:spPr>
          <a:xfrm rot="5400000">
            <a:off x="4793933" y="6890703"/>
            <a:ext cx="252095" cy="67564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47" idx="2"/>
            <a:endCxn id="56" idx="0"/>
          </p:cNvCxnSpPr>
          <p:nvPr/>
        </p:nvCxnSpPr>
        <p:spPr>
          <a:xfrm rot="5400000">
            <a:off x="4961890" y="7058660"/>
            <a:ext cx="252095" cy="339725"/>
          </a:xfrm>
          <a:prstGeom prst="bentConnector3">
            <a:avLst>
              <a:gd name="adj1" fmla="val 5012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47" idx="2"/>
            <a:endCxn id="57" idx="0"/>
          </p:cNvCxnSpPr>
          <p:nvPr/>
        </p:nvCxnSpPr>
        <p:spPr>
          <a:xfrm rot="5400000">
            <a:off x="5129848" y="7226618"/>
            <a:ext cx="252095" cy="381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47" idx="2"/>
            <a:endCxn id="59" idx="0"/>
          </p:cNvCxnSpPr>
          <p:nvPr/>
        </p:nvCxnSpPr>
        <p:spPr>
          <a:xfrm rot="5400000" flipV="1">
            <a:off x="5297805" y="7062470"/>
            <a:ext cx="252095" cy="332105"/>
          </a:xfrm>
          <a:prstGeom prst="bentConnector3">
            <a:avLst>
              <a:gd name="adj1" fmla="val 5012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47" idx="2"/>
            <a:endCxn id="61" idx="0"/>
          </p:cNvCxnSpPr>
          <p:nvPr/>
        </p:nvCxnSpPr>
        <p:spPr>
          <a:xfrm rot="5400000" flipV="1">
            <a:off x="5465763" y="6894513"/>
            <a:ext cx="252095" cy="6680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47" idx="2"/>
            <a:endCxn id="60" idx="0"/>
          </p:cNvCxnSpPr>
          <p:nvPr/>
        </p:nvCxnSpPr>
        <p:spPr>
          <a:xfrm rot="5400000" flipV="1">
            <a:off x="5633720" y="6726555"/>
            <a:ext cx="252095" cy="1003935"/>
          </a:xfrm>
          <a:prstGeom prst="bentConnector3">
            <a:avLst>
              <a:gd name="adj1" fmla="val 5012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32" idx="2"/>
            <a:endCxn id="34" idx="0"/>
          </p:cNvCxnSpPr>
          <p:nvPr/>
        </p:nvCxnSpPr>
        <p:spPr>
          <a:xfrm>
            <a:off x="368300" y="1679575"/>
            <a:ext cx="0" cy="35052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4" idx="2"/>
            <a:endCxn id="35" idx="0"/>
          </p:cNvCxnSpPr>
          <p:nvPr/>
        </p:nvCxnSpPr>
        <p:spPr>
          <a:xfrm>
            <a:off x="368300" y="2971165"/>
            <a:ext cx="0" cy="21564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5" idx="2"/>
            <a:endCxn id="36" idx="0"/>
          </p:cNvCxnSpPr>
          <p:nvPr/>
        </p:nvCxnSpPr>
        <p:spPr>
          <a:xfrm>
            <a:off x="368300" y="6068695"/>
            <a:ext cx="0" cy="155892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36" idx="2"/>
            <a:endCxn id="37" idx="0"/>
          </p:cNvCxnSpPr>
          <p:nvPr/>
        </p:nvCxnSpPr>
        <p:spPr>
          <a:xfrm>
            <a:off x="368300" y="8568690"/>
            <a:ext cx="0" cy="95631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Y0YTJmMjU3NTEzOWNhMWVkNjAwN2ExYmFkOGU2Z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演示</Application>
  <PresentationFormat>宽屏</PresentationFormat>
  <Paragraphs>196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zy</cp:lastModifiedBy>
  <cp:revision>10</cp:revision>
  <dcterms:created xsi:type="dcterms:W3CDTF">2023-08-09T12:44:00Z</dcterms:created>
  <dcterms:modified xsi:type="dcterms:W3CDTF">2024-04-12T08:22:04Z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