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CD"/>
    <a:srgbClr val="A6B8D6"/>
    <a:srgbClr val="E0EBF7"/>
    <a:srgbClr val="EC7D8A"/>
    <a:srgbClr val="E7E6E6"/>
    <a:srgbClr val="A0B2D3"/>
    <a:srgbClr val="E3F0D9"/>
    <a:srgbClr val="EBEDE9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93395" y="604520"/>
            <a:ext cx="5163820" cy="3329305"/>
          </a:xfrm>
          <a:prstGeom prst="roundRect">
            <a:avLst>
              <a:gd name="adj" fmla="val 935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91410" y="161290"/>
            <a:ext cx="136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上下文学习</a:t>
            </a:r>
            <a:endParaRPr lang="zh-CN" altLang="en-US" b="1"/>
          </a:p>
        </p:txBody>
      </p:sp>
      <p:sp>
        <p:nvSpPr>
          <p:cNvPr id="7" name="圆角矩形 6"/>
          <p:cNvSpPr/>
          <p:nvPr/>
        </p:nvSpPr>
        <p:spPr>
          <a:xfrm>
            <a:off x="1238250" y="743585"/>
            <a:ext cx="4280535" cy="316230"/>
          </a:xfrm>
          <a:prstGeom prst="roundRect">
            <a:avLst/>
          </a:prstGeom>
          <a:solidFill>
            <a:srgbClr val="E3F0D9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</a:rPr>
              <a:t>回答以下数学推理问题：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38250" y="1149985"/>
            <a:ext cx="4280535" cy="1885315"/>
          </a:xfrm>
          <a:prstGeom prst="roundRect">
            <a:avLst>
              <a:gd name="adj" fmla="val 9296"/>
            </a:avLst>
          </a:prstGeom>
          <a:solidFill>
            <a:srgbClr val="E0EBF7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如果你有12颗糖，你给了4颗糖给你的朋友，你还剩下几颗糖?</a:t>
            </a:r>
            <a:endParaRPr lang="zh-CN" altLang="en-US" sz="1600">
              <a:solidFill>
                <a:schemeClr val="tx1"/>
              </a:solidFill>
            </a:endParaRPr>
          </a:p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答案是8。</a:t>
            </a:r>
            <a:endParaRPr lang="zh-CN" altLang="en-US" sz="1600">
              <a:solidFill>
                <a:schemeClr val="tx1"/>
              </a:solidFill>
            </a:endParaRPr>
          </a:p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如果一个矩形长6厘米，宽3厘米，那么这个矩形的周长是多少?</a:t>
            </a:r>
            <a:endParaRPr lang="zh-CN" altLang="en-US" sz="1600">
              <a:solidFill>
                <a:schemeClr val="tx1"/>
              </a:solidFill>
            </a:endParaRPr>
          </a:p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答案是18厘米。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9055" y="13227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29055" y="1794510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29055" y="2171700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29055" y="265493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238250" y="3138170"/>
            <a:ext cx="4280535" cy="644525"/>
          </a:xfrm>
          <a:prstGeom prst="roundRect">
            <a:avLst>
              <a:gd name="adj" fmla="val 9296"/>
            </a:avLst>
          </a:prstGeom>
          <a:solidFill>
            <a:srgbClr val="FDF2CD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山姆</a:t>
            </a:r>
            <a:r>
              <a:rPr lang="zh-CN" altLang="en-US" sz="1600">
                <a:solidFill>
                  <a:schemeClr val="tx1"/>
                </a:solidFill>
              </a:rPr>
              <a:t>有12颗弹珠，他把其中的四分之一给了他的妹妹。山姆还剩多少玻璃球?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1030605" y="1224915"/>
            <a:ext cx="153035" cy="1670685"/>
          </a:xfrm>
          <a:prstGeom prst="leftBrace">
            <a:avLst>
              <a:gd name="adj1" fmla="val 4615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16890" y="1827530"/>
                <a:ext cx="4940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90" y="1827530"/>
                <a:ext cx="49403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329055" y="3276600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问：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830695" y="604520"/>
            <a:ext cx="5163820" cy="3329305"/>
          </a:xfrm>
          <a:prstGeom prst="roundRect">
            <a:avLst>
              <a:gd name="adj" fmla="val 9352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28710" y="161290"/>
            <a:ext cx="136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思维链提示</a:t>
            </a:r>
            <a:endParaRPr lang="zh-CN" altLang="en-US" b="1"/>
          </a:p>
        </p:txBody>
      </p:sp>
      <p:sp>
        <p:nvSpPr>
          <p:cNvPr id="19" name="圆角矩形 18"/>
          <p:cNvSpPr/>
          <p:nvPr/>
        </p:nvSpPr>
        <p:spPr>
          <a:xfrm>
            <a:off x="7575550" y="743585"/>
            <a:ext cx="4280535" cy="316230"/>
          </a:xfrm>
          <a:prstGeom prst="roundRect">
            <a:avLst/>
          </a:prstGeom>
          <a:solidFill>
            <a:srgbClr val="E3F0D9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</a:rPr>
              <a:t>回答以下数学推理问题：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75550" y="1149985"/>
            <a:ext cx="4280535" cy="1885315"/>
          </a:xfrm>
          <a:prstGeom prst="roundRect">
            <a:avLst>
              <a:gd name="adj" fmla="val 9296"/>
            </a:avLst>
          </a:prstGeom>
          <a:solidFill>
            <a:srgbClr val="E0EBF7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如果一个矩形长6厘米，宽3厘米，那么这个矩形的周长是多少?</a:t>
            </a:r>
            <a:endParaRPr lang="zh-CN" altLang="en-US" sz="1600">
              <a:solidFill>
                <a:schemeClr val="tx1"/>
              </a:solidFill>
            </a:endParaRPr>
          </a:p>
          <a:p>
            <a:pPr lvl="1" algn="l">
              <a:lnSpc>
                <a:spcPct val="120000"/>
              </a:lnSpc>
            </a:pPr>
            <a:endParaRPr lang="zh-CN" altLang="en-US" sz="1600">
              <a:solidFill>
                <a:schemeClr val="tx1"/>
              </a:solidFill>
            </a:endParaRPr>
          </a:p>
          <a:p>
            <a:pPr lvl="1" algn="l">
              <a:lnSpc>
                <a:spcPct val="120000"/>
              </a:lnSpc>
            </a:pPr>
            <a:endParaRPr lang="zh-CN" altLang="en-US" sz="1600">
              <a:solidFill>
                <a:schemeClr val="tx1"/>
              </a:solidFill>
            </a:endParaRPr>
          </a:p>
          <a:p>
            <a:pPr lvl="1" algn="l">
              <a:lnSpc>
                <a:spcPct val="120000"/>
              </a:lnSpc>
            </a:pPr>
            <a:endParaRPr lang="zh-CN" altLang="en-US" sz="1600">
              <a:solidFill>
                <a:schemeClr val="tx1"/>
              </a:solidFill>
            </a:endParaRPr>
          </a:p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</a:rPr>
              <a:t>答案是18厘米。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57465" y="13227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问：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657465" y="191452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575550" y="3138170"/>
            <a:ext cx="4280535" cy="644525"/>
          </a:xfrm>
          <a:prstGeom prst="roundRect">
            <a:avLst>
              <a:gd name="adj" fmla="val 9296"/>
            </a:avLst>
          </a:prstGeom>
          <a:solidFill>
            <a:srgbClr val="FDF2CD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1" algn="l">
              <a:lnSpc>
                <a:spcPct val="120000"/>
              </a:lnSpc>
            </a:pPr>
            <a:r>
              <a:rPr lang="zh-CN" altLang="en-US" sz="1600">
                <a:solidFill>
                  <a:schemeClr val="tx1"/>
                </a:solidFill>
                <a:sym typeface="+mn-ea"/>
              </a:rPr>
              <a:t>山姆</a:t>
            </a:r>
            <a:r>
              <a:rPr lang="zh-CN" altLang="en-US" sz="1600">
                <a:solidFill>
                  <a:schemeClr val="tx1"/>
                </a:solidFill>
              </a:rPr>
              <a:t>有12颗弹珠，他把其中的四分之一给了他的妹妹。山姆还剩多少玻璃球?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左大括号 25"/>
          <p:cNvSpPr/>
          <p:nvPr/>
        </p:nvSpPr>
        <p:spPr>
          <a:xfrm>
            <a:off x="7367905" y="1224915"/>
            <a:ext cx="153035" cy="1670685"/>
          </a:xfrm>
          <a:prstGeom prst="leftBrace">
            <a:avLst>
              <a:gd name="adj1" fmla="val 4615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854190" y="1827530"/>
                <a:ext cx="4940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190" y="1827530"/>
                <a:ext cx="49403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7666355" y="3276600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圆角矩形 28"/>
              <p:cNvSpPr/>
              <p:nvPr/>
            </p:nvSpPr>
            <p:spPr>
              <a:xfrm>
                <a:off x="8160385" y="1826895"/>
                <a:ext cx="3608070" cy="848995"/>
              </a:xfrm>
              <a:prstGeom prst="roundRect">
                <a:avLst>
                  <a:gd name="adj" fmla="val 10695"/>
                </a:avLst>
              </a:prstGeom>
              <a:solidFill>
                <a:srgbClr val="A6B8D6"/>
              </a:solidFill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zh-CN" altLang="en-US" sz="1600">
                    <a:solidFill>
                      <a:schemeClr val="tx1"/>
                    </a:solidFill>
                  </a:rPr>
                  <a:t>矩形的周长计算是把长度和宽度加起来，然后翻倍。所以，这个矩形的周长是</a:t>
                </a:r>
                <a:r>
                  <a:rPr lang="en-US" altLang="zh-CN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18</m:t>
                    </m:r>
                  </m:oMath>
                </a14:m>
                <a:r>
                  <a:rPr lang="en-US" altLang="zh-CN" sz="160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cm。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圆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85" y="1826895"/>
                <a:ext cx="3608070" cy="848995"/>
              </a:xfrm>
              <a:prstGeom prst="roundRect">
                <a:avLst>
                  <a:gd name="adj" fmla="val 10695"/>
                </a:avLst>
              </a:prstGeom>
              <a:blipFill rotWithShape="1">
                <a:blip r:embed="rId2"/>
                <a:stretch>
                  <a:fillRect l="-264" t="-1122" r="-264" b="-1122"/>
                </a:stretch>
              </a:blipFill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4940300" y="4758055"/>
            <a:ext cx="2717800" cy="736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LLM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283200" y="3937000"/>
            <a:ext cx="3175" cy="844550"/>
          </a:xfrm>
          <a:prstGeom prst="straightConnector1">
            <a:avLst/>
          </a:prstGeom>
          <a:ln w="22225">
            <a:solidFill>
              <a:srgbClr val="EC7D8A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4" idx="3"/>
          </p:cNvCxnSpPr>
          <p:nvPr/>
        </p:nvCxnSpPr>
        <p:spPr>
          <a:xfrm flipH="1">
            <a:off x="4293870" y="5126355"/>
            <a:ext cx="646430" cy="8890"/>
          </a:xfrm>
          <a:prstGeom prst="straightConnector1">
            <a:avLst/>
          </a:prstGeom>
          <a:ln w="22225">
            <a:solidFill>
              <a:srgbClr val="EC7D8A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1568450" y="4853940"/>
            <a:ext cx="2725420" cy="561975"/>
            <a:chOff x="1627" y="7604"/>
            <a:chExt cx="4292" cy="885"/>
          </a:xfrm>
        </p:grpSpPr>
        <p:sp>
          <p:nvSpPr>
            <p:cNvPr id="34" name="圆角矩形 33"/>
            <p:cNvSpPr/>
            <p:nvPr/>
          </p:nvSpPr>
          <p:spPr>
            <a:xfrm>
              <a:off x="1627" y="7604"/>
              <a:ext cx="4292" cy="885"/>
            </a:xfrm>
            <a:prstGeom prst="roundRect">
              <a:avLst>
                <a:gd name="adj" fmla="val 935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27" y="7777"/>
              <a:ext cx="27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答：答案是</a:t>
              </a:r>
              <a:r>
                <a:rPr lang="en-US" altLang="zh-CN" sz="1600"/>
                <a:t>9</a:t>
              </a:r>
              <a:r>
                <a:rPr lang="zh-CN" altLang="en-US" sz="1600"/>
                <a:t>。</a:t>
              </a:r>
              <a:endParaRPr lang="zh-CN" altLang="en-US" sz="160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34045" y="4491990"/>
            <a:ext cx="3622040" cy="1285240"/>
            <a:chOff x="13327" y="6504"/>
            <a:chExt cx="5704" cy="2024"/>
          </a:xfrm>
        </p:grpSpPr>
        <p:grpSp>
          <p:nvGrpSpPr>
            <p:cNvPr id="39" name="组合 38"/>
            <p:cNvGrpSpPr/>
            <p:nvPr/>
          </p:nvGrpSpPr>
          <p:grpSpPr>
            <a:xfrm>
              <a:off x="13327" y="6504"/>
              <a:ext cx="5705" cy="2025"/>
              <a:chOff x="1627" y="7604"/>
              <a:chExt cx="4292" cy="885"/>
            </a:xfrm>
          </p:grpSpPr>
          <p:sp>
            <p:nvSpPr>
              <p:cNvPr id="40" name="圆角矩形 39"/>
              <p:cNvSpPr/>
              <p:nvPr/>
            </p:nvSpPr>
            <p:spPr>
              <a:xfrm>
                <a:off x="1627" y="7604"/>
                <a:ext cx="4292" cy="885"/>
              </a:xfrm>
              <a:prstGeom prst="roundRect">
                <a:avLst>
                  <a:gd name="adj" fmla="val 9352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721" y="8196"/>
                <a:ext cx="1431" cy="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/>
                  <a:t>答案是</a:t>
                </a:r>
                <a:r>
                  <a:rPr lang="en-US" altLang="zh-CN" sz="1600"/>
                  <a:t>9</a:t>
                </a:r>
                <a:r>
                  <a:rPr lang="zh-CN" altLang="en-US" sz="1600"/>
                  <a:t>。</a:t>
                </a:r>
                <a:endParaRPr lang="zh-CN" altLang="en-US" sz="16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圆角矩形 41"/>
                <p:cNvSpPr/>
                <p:nvPr/>
              </p:nvSpPr>
              <p:spPr>
                <a:xfrm>
                  <a:off x="13518" y="6685"/>
                  <a:ext cx="5370" cy="1097"/>
                </a:xfrm>
                <a:prstGeom prst="roundRect">
                  <a:avLst>
                    <a:gd name="adj" fmla="val 9199"/>
                  </a:avLst>
                </a:prstGeom>
                <a:solidFill>
                  <a:srgbClr val="A6B8D6"/>
                </a:solidFill>
                <a:ln w="1905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l"/>
                  <a:r>
                    <a:rPr lang="zh-CN" sz="1600">
                      <a:solidFill>
                        <a:schemeClr val="tx1"/>
                      </a:solidFill>
                    </a:rPr>
                    <a:t>答：他给了</a:t>
                  </a:r>
                  <a:r>
                    <a:rPr lang="en-US" altLang="zh-CN" sz="16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/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</m:oMath>
                  </a14:m>
                  <a:r>
                    <a:rPr lang="en-US" altLang="zh-CN" sz="160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1600">
                      <a:solidFill>
                        <a:schemeClr val="tx1"/>
                      </a:solidFill>
                    </a:rPr>
                    <a:t>颗弹珠。</a:t>
                  </a:r>
                  <a:endParaRPr lang="zh-CN" altLang="en-US" sz="1600">
                    <a:solidFill>
                      <a:schemeClr val="tx1"/>
                    </a:solidFill>
                  </a:endParaRPr>
                </a:p>
                <a:p>
                  <a:pPr algn="l"/>
                  <a:r>
                    <a:rPr lang="zh-CN" altLang="en-US" sz="1600">
                      <a:solidFill>
                        <a:schemeClr val="tx1"/>
                      </a:solidFill>
                    </a:rPr>
                    <a:t>所以山姆还剩</a:t>
                  </a:r>
                  <a:r>
                    <a:rPr lang="en-US" altLang="zh-CN" sz="16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</m:oMath>
                  </a14:m>
                  <a:r>
                    <a:rPr lang="en-US" altLang="zh-CN" sz="160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1600">
                      <a:solidFill>
                        <a:schemeClr val="tx1"/>
                      </a:solidFill>
                    </a:rPr>
                    <a:t>颗弹珠。</a:t>
                  </a:r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圆角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8" y="6685"/>
                  <a:ext cx="5370" cy="1097"/>
                </a:xfrm>
                <a:prstGeom prst="roundRect">
                  <a:avLst>
                    <a:gd name="adj" fmla="val 9199"/>
                  </a:avLst>
                </a:prstGeom>
                <a:blipFill rotWithShape="1">
                  <a:blip r:embed="rId3"/>
                </a:blipFill>
                <a:ln w="19050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直接箭头连接符 43"/>
          <p:cNvCxnSpPr/>
          <p:nvPr/>
        </p:nvCxnSpPr>
        <p:spPr>
          <a:xfrm>
            <a:off x="7291705" y="3932555"/>
            <a:ext cx="7620" cy="836295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  <a:endCxn id="40" idx="1"/>
          </p:cNvCxnSpPr>
          <p:nvPr/>
        </p:nvCxnSpPr>
        <p:spPr>
          <a:xfrm>
            <a:off x="7658100" y="5126355"/>
            <a:ext cx="575945" cy="8890"/>
          </a:xfrm>
          <a:prstGeom prst="straightConnector1">
            <a:avLst/>
          </a:prstGeom>
          <a:ln w="222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1279525" y="6039485"/>
            <a:ext cx="864235" cy="316230"/>
          </a:xfrm>
          <a:prstGeom prst="roundRect">
            <a:avLst/>
          </a:prstGeom>
          <a:solidFill>
            <a:srgbClr val="E3F0D9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154555" y="6026785"/>
            <a:ext cx="1244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：任务描述</a:t>
            </a:r>
            <a:endParaRPr lang="zh-CN" altLang="en-US" sz="1600"/>
          </a:p>
        </p:txBody>
      </p:sp>
      <p:sp>
        <p:nvSpPr>
          <p:cNvPr id="48" name="圆角矩形 47"/>
          <p:cNvSpPr/>
          <p:nvPr/>
        </p:nvSpPr>
        <p:spPr>
          <a:xfrm>
            <a:off x="3827145" y="6052185"/>
            <a:ext cx="864235" cy="316230"/>
          </a:xfrm>
          <a:prstGeom prst="roundRect">
            <a:avLst/>
          </a:prstGeom>
          <a:solidFill>
            <a:srgbClr val="E0EBF7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02175" y="6039485"/>
            <a:ext cx="1244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：示例</a:t>
            </a:r>
            <a:endParaRPr lang="zh-CN" altLang="en-US" sz="1600"/>
          </a:p>
        </p:txBody>
      </p:sp>
      <p:sp>
        <p:nvSpPr>
          <p:cNvPr id="50" name="圆角矩形 49"/>
          <p:cNvSpPr/>
          <p:nvPr/>
        </p:nvSpPr>
        <p:spPr>
          <a:xfrm>
            <a:off x="6064885" y="6064885"/>
            <a:ext cx="864235" cy="316230"/>
          </a:xfrm>
          <a:prstGeom prst="roundRect">
            <a:avLst/>
          </a:prstGeom>
          <a:solidFill>
            <a:srgbClr val="A6B8D6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939915" y="6052185"/>
            <a:ext cx="1485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：思维链提示</a:t>
            </a:r>
            <a:endParaRPr lang="zh-CN" altLang="en-US" sz="1600"/>
          </a:p>
        </p:txBody>
      </p:sp>
      <p:sp>
        <p:nvSpPr>
          <p:cNvPr id="52" name="圆角矩形 51"/>
          <p:cNvSpPr/>
          <p:nvPr/>
        </p:nvSpPr>
        <p:spPr>
          <a:xfrm>
            <a:off x="8820785" y="6077585"/>
            <a:ext cx="864235" cy="316230"/>
          </a:xfrm>
          <a:prstGeom prst="roundRect">
            <a:avLst/>
          </a:prstGeom>
          <a:solidFill>
            <a:srgbClr val="FDF2CD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695815" y="6064885"/>
            <a:ext cx="1485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：查询语句</a:t>
            </a:r>
            <a:endParaRPr lang="zh-CN" altLang="en-US" sz="160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DY0YTJmMjU3NTEzOWNhMWVkNjAwN2ExYmFkOGU2ZD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62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Cambria Math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zy</cp:lastModifiedBy>
  <cp:revision>155</cp:revision>
  <dcterms:created xsi:type="dcterms:W3CDTF">2019-06-19T02:08:00Z</dcterms:created>
  <dcterms:modified xsi:type="dcterms:W3CDTF">2024-03-17T09:37:30Z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B4474DB83B5D4EEC90477D2C00029185_11</vt:lpwstr>
  </property>
</Properties>
</file>