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B6B2B2"/>
    <a:srgbClr val="FBE79C"/>
    <a:srgbClr val="DBE3F3"/>
    <a:srgbClr val="E3F0D9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50545" y="795020"/>
            <a:ext cx="3211830" cy="2633980"/>
            <a:chOff x="867" y="1252"/>
            <a:chExt cx="5058" cy="41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/>
                <p:cNvSpPr/>
                <p:nvPr/>
              </p:nvSpPr>
              <p:spPr>
                <a:xfrm>
                  <a:off x="937" y="1252"/>
                  <a:ext cx="1117" cy="598"/>
                </a:xfrm>
                <a:prstGeom prst="rect">
                  <a:avLst/>
                </a:prstGeom>
                <a:solidFill>
                  <a:srgbClr val="E3F0D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" y="1252"/>
                  <a:ext cx="1117" cy="598"/>
                </a:xfrm>
                <a:prstGeom prst="rect">
                  <a:avLst/>
                </a:prstGeom>
                <a:blipFill rotWithShape="1">
                  <a:blip r:embed="rId1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2491" y="1252"/>
                  <a:ext cx="1117" cy="598"/>
                </a:xfrm>
                <a:prstGeom prst="rect">
                  <a:avLst/>
                </a:prstGeom>
                <a:solidFill>
                  <a:srgbClr val="E3F0D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" y="1252"/>
                  <a:ext cx="1117" cy="598"/>
                </a:xfrm>
                <a:prstGeom prst="rect">
                  <a:avLst/>
                </a:prstGeom>
                <a:blipFill rotWithShape="1">
                  <a:blip r:embed="rId2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3772" y="1270"/>
                  <a:ext cx="790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⋯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" y="1270"/>
                  <a:ext cx="790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4726" y="1252"/>
                  <a:ext cx="1117" cy="598"/>
                </a:xfrm>
                <a:prstGeom prst="rect">
                  <a:avLst/>
                </a:prstGeom>
                <a:solidFill>
                  <a:srgbClr val="E3F0D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" y="1252"/>
                  <a:ext cx="1117" cy="598"/>
                </a:xfrm>
                <a:prstGeom prst="rect">
                  <a:avLst/>
                </a:prstGeom>
                <a:blipFill rotWithShape="1">
                  <a:blip r:embed="rId4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椭圆 9"/>
            <p:cNvSpPr/>
            <p:nvPr/>
          </p:nvSpPr>
          <p:spPr>
            <a:xfrm>
              <a:off x="867" y="2309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867" y="3565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/>
                <p:cNvSpPr/>
                <p:nvPr/>
              </p:nvSpPr>
              <p:spPr>
                <a:xfrm>
                  <a:off x="937" y="4802"/>
                  <a:ext cx="1117" cy="598"/>
                </a:xfrm>
                <a:prstGeom prst="rect">
                  <a:avLst/>
                </a:prstGeom>
                <a:solidFill>
                  <a:srgbClr val="FBE79C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" y="4802"/>
                  <a:ext cx="1117" cy="598"/>
                </a:xfrm>
                <a:prstGeom prst="rect">
                  <a:avLst/>
                </a:prstGeom>
                <a:blipFill rotWithShape="1">
                  <a:blip r:embed="rId5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2491" y="4802"/>
                  <a:ext cx="1117" cy="598"/>
                </a:xfrm>
                <a:prstGeom prst="rect">
                  <a:avLst/>
                </a:prstGeom>
                <a:solidFill>
                  <a:srgbClr val="FBE79C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" y="4802"/>
                  <a:ext cx="1117" cy="598"/>
                </a:xfrm>
                <a:prstGeom prst="rect">
                  <a:avLst/>
                </a:prstGeom>
                <a:blipFill rotWithShape="1">
                  <a:blip r:embed="rId6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/>
                <p:cNvSpPr/>
                <p:nvPr/>
              </p:nvSpPr>
              <p:spPr>
                <a:xfrm>
                  <a:off x="4726" y="4802"/>
                  <a:ext cx="1117" cy="598"/>
                </a:xfrm>
                <a:prstGeom prst="rect">
                  <a:avLst/>
                </a:prstGeom>
                <a:solidFill>
                  <a:srgbClr val="FBE79C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" y="4802"/>
                  <a:ext cx="1117" cy="598"/>
                </a:xfrm>
                <a:prstGeom prst="rect">
                  <a:avLst/>
                </a:prstGeom>
                <a:blipFill rotWithShape="1">
                  <a:blip r:embed="rId7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椭圆 15"/>
            <p:cNvSpPr/>
            <p:nvPr/>
          </p:nvSpPr>
          <p:spPr>
            <a:xfrm>
              <a:off x="2408" y="2309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408" y="3565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772" y="2423"/>
                  <a:ext cx="790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⋯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" y="2423"/>
                  <a:ext cx="790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772" y="3633"/>
                  <a:ext cx="790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⋯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" y="3633"/>
                  <a:ext cx="790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772" y="4802"/>
                  <a:ext cx="790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⋯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" y="4802"/>
                  <a:ext cx="790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椭圆 20"/>
            <p:cNvSpPr/>
            <p:nvPr/>
          </p:nvSpPr>
          <p:spPr>
            <a:xfrm>
              <a:off x="4669" y="2309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669" y="3565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10" idx="0"/>
              <a:endCxn id="4" idx="2"/>
            </p:cNvCxnSpPr>
            <p:nvPr/>
          </p:nvCxnSpPr>
          <p:spPr>
            <a:xfrm flipV="1">
              <a:off x="1496" y="1850"/>
              <a:ext cx="0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0"/>
              <a:endCxn id="6" idx="2"/>
            </p:cNvCxnSpPr>
            <p:nvPr/>
          </p:nvCxnSpPr>
          <p:spPr>
            <a:xfrm flipV="1">
              <a:off x="3037" y="1850"/>
              <a:ext cx="13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21" idx="0"/>
              <a:endCxn id="9" idx="2"/>
            </p:cNvCxnSpPr>
            <p:nvPr/>
          </p:nvCxnSpPr>
          <p:spPr>
            <a:xfrm flipH="1" flipV="1">
              <a:off x="5285" y="1850"/>
              <a:ext cx="13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0"/>
              <a:endCxn id="11" idx="4"/>
            </p:cNvCxnSpPr>
            <p:nvPr/>
          </p:nvCxnSpPr>
          <p:spPr>
            <a:xfrm flipV="1">
              <a:off x="1496" y="4362"/>
              <a:ext cx="0" cy="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0"/>
              <a:endCxn id="17" idx="4"/>
            </p:cNvCxnSpPr>
            <p:nvPr/>
          </p:nvCxnSpPr>
          <p:spPr>
            <a:xfrm flipH="1" flipV="1">
              <a:off x="3037" y="4362"/>
              <a:ext cx="13" cy="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4" idx="0"/>
              <a:endCxn id="22" idx="4"/>
            </p:cNvCxnSpPr>
            <p:nvPr/>
          </p:nvCxnSpPr>
          <p:spPr>
            <a:xfrm flipV="1">
              <a:off x="5285" y="4362"/>
              <a:ext cx="13" cy="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1" idx="0"/>
              <a:endCxn id="10" idx="4"/>
            </p:cNvCxnSpPr>
            <p:nvPr/>
          </p:nvCxnSpPr>
          <p:spPr>
            <a:xfrm flipV="1">
              <a:off x="1496" y="3106"/>
              <a:ext cx="0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7" idx="0"/>
              <a:endCxn id="16" idx="4"/>
            </p:cNvCxnSpPr>
            <p:nvPr/>
          </p:nvCxnSpPr>
          <p:spPr>
            <a:xfrm flipV="1">
              <a:off x="3037" y="3106"/>
              <a:ext cx="0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2" idx="0"/>
              <a:endCxn id="21" idx="4"/>
            </p:cNvCxnSpPr>
            <p:nvPr/>
          </p:nvCxnSpPr>
          <p:spPr>
            <a:xfrm flipV="1">
              <a:off x="5298" y="3106"/>
              <a:ext cx="0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10" idx="4"/>
            </p:cNvCxnSpPr>
            <p:nvPr/>
          </p:nvCxnSpPr>
          <p:spPr>
            <a:xfrm flipH="1" flipV="1">
              <a:off x="1496" y="3106"/>
              <a:ext cx="1593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2" idx="0"/>
              <a:endCxn id="10" idx="4"/>
            </p:cNvCxnSpPr>
            <p:nvPr/>
          </p:nvCxnSpPr>
          <p:spPr>
            <a:xfrm flipH="1" flipV="1">
              <a:off x="1496" y="3106"/>
              <a:ext cx="3802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4" idx="0"/>
              <a:endCxn id="11" idx="4"/>
            </p:cNvCxnSpPr>
            <p:nvPr/>
          </p:nvCxnSpPr>
          <p:spPr>
            <a:xfrm flipH="1" flipV="1">
              <a:off x="1496" y="4362"/>
              <a:ext cx="3789" cy="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3" idx="0"/>
              <a:endCxn id="11" idx="4"/>
            </p:cNvCxnSpPr>
            <p:nvPr/>
          </p:nvCxnSpPr>
          <p:spPr>
            <a:xfrm flipH="1" flipV="1">
              <a:off x="1496" y="4362"/>
              <a:ext cx="1554" cy="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4" idx="0"/>
              <a:endCxn id="17" idx="4"/>
            </p:cNvCxnSpPr>
            <p:nvPr/>
          </p:nvCxnSpPr>
          <p:spPr>
            <a:xfrm flipH="1" flipV="1">
              <a:off x="3037" y="4362"/>
              <a:ext cx="2248" cy="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1" idx="0"/>
              <a:endCxn id="16" idx="4"/>
            </p:cNvCxnSpPr>
            <p:nvPr/>
          </p:nvCxnSpPr>
          <p:spPr>
            <a:xfrm flipV="1">
              <a:off x="1496" y="3106"/>
              <a:ext cx="1541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1" idx="0"/>
              <a:endCxn id="21" idx="4"/>
            </p:cNvCxnSpPr>
            <p:nvPr/>
          </p:nvCxnSpPr>
          <p:spPr>
            <a:xfrm flipV="1">
              <a:off x="1496" y="3106"/>
              <a:ext cx="3802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2" idx="0"/>
              <a:endCxn id="16" idx="4"/>
            </p:cNvCxnSpPr>
            <p:nvPr/>
          </p:nvCxnSpPr>
          <p:spPr>
            <a:xfrm flipH="1" flipV="1">
              <a:off x="3037" y="3106"/>
              <a:ext cx="2261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7" idx="0"/>
              <a:endCxn id="21" idx="4"/>
            </p:cNvCxnSpPr>
            <p:nvPr/>
          </p:nvCxnSpPr>
          <p:spPr>
            <a:xfrm flipV="1">
              <a:off x="3037" y="3106"/>
              <a:ext cx="2261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2" idx="0"/>
              <a:endCxn id="17" idx="4"/>
            </p:cNvCxnSpPr>
            <p:nvPr/>
          </p:nvCxnSpPr>
          <p:spPr>
            <a:xfrm flipV="1">
              <a:off x="1496" y="4362"/>
              <a:ext cx="1541" cy="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2" idx="0"/>
              <a:endCxn id="22" idx="4"/>
            </p:cNvCxnSpPr>
            <p:nvPr/>
          </p:nvCxnSpPr>
          <p:spPr>
            <a:xfrm flipV="1">
              <a:off x="1496" y="4362"/>
              <a:ext cx="3802" cy="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1169035" y="4502150"/>
            <a:ext cx="1974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编码器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BERT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318635" y="795020"/>
            <a:ext cx="3211830" cy="2633980"/>
            <a:chOff x="6801" y="1252"/>
            <a:chExt cx="5058" cy="41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/>
                <p:cNvSpPr/>
                <p:nvPr/>
              </p:nvSpPr>
              <p:spPr>
                <a:xfrm>
                  <a:off x="6871" y="1252"/>
                  <a:ext cx="1117" cy="598"/>
                </a:xfrm>
                <a:prstGeom prst="rect">
                  <a:avLst/>
                </a:prstGeom>
                <a:solidFill>
                  <a:srgbClr val="E3F0D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1" y="1252"/>
                  <a:ext cx="1117" cy="598"/>
                </a:xfrm>
                <a:prstGeom prst="rect">
                  <a:avLst/>
                </a:prstGeom>
                <a:blipFill rotWithShape="1">
                  <a:blip r:embed="rId1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矩形 44"/>
                <p:cNvSpPr/>
                <p:nvPr/>
              </p:nvSpPr>
              <p:spPr>
                <a:xfrm>
                  <a:off x="8425" y="1252"/>
                  <a:ext cx="1117" cy="598"/>
                </a:xfrm>
                <a:prstGeom prst="rect">
                  <a:avLst/>
                </a:prstGeom>
                <a:solidFill>
                  <a:srgbClr val="E3F0D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" y="1252"/>
                  <a:ext cx="1117" cy="598"/>
                </a:xfrm>
                <a:prstGeom prst="rect">
                  <a:avLst/>
                </a:prstGeom>
                <a:blipFill rotWithShape="1">
                  <a:blip r:embed="rId2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9706" y="1270"/>
                  <a:ext cx="790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⋯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6" y="1270"/>
                  <a:ext cx="790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矩形 46"/>
                <p:cNvSpPr/>
                <p:nvPr/>
              </p:nvSpPr>
              <p:spPr>
                <a:xfrm>
                  <a:off x="10660" y="1252"/>
                  <a:ext cx="1117" cy="598"/>
                </a:xfrm>
                <a:prstGeom prst="rect">
                  <a:avLst/>
                </a:prstGeom>
                <a:solidFill>
                  <a:srgbClr val="E3F0D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0" y="1252"/>
                  <a:ext cx="1117" cy="598"/>
                </a:xfrm>
                <a:prstGeom prst="rect">
                  <a:avLst/>
                </a:prstGeom>
                <a:blipFill rotWithShape="1">
                  <a:blip r:embed="rId4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椭圆 47"/>
            <p:cNvSpPr/>
            <p:nvPr/>
          </p:nvSpPr>
          <p:spPr>
            <a:xfrm>
              <a:off x="6801" y="2309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6801" y="3565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矩形 49"/>
                <p:cNvSpPr/>
                <p:nvPr/>
              </p:nvSpPr>
              <p:spPr>
                <a:xfrm>
                  <a:off x="6871" y="4802"/>
                  <a:ext cx="1117" cy="598"/>
                </a:xfrm>
                <a:prstGeom prst="rect">
                  <a:avLst/>
                </a:prstGeom>
                <a:solidFill>
                  <a:srgbClr val="FBE79C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1" y="4802"/>
                  <a:ext cx="1117" cy="598"/>
                </a:xfrm>
                <a:prstGeom prst="rect">
                  <a:avLst/>
                </a:prstGeom>
                <a:blipFill rotWithShape="1">
                  <a:blip r:embed="rId5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矩形 50"/>
                <p:cNvSpPr/>
                <p:nvPr/>
              </p:nvSpPr>
              <p:spPr>
                <a:xfrm>
                  <a:off x="8425" y="4802"/>
                  <a:ext cx="1117" cy="598"/>
                </a:xfrm>
                <a:prstGeom prst="rect">
                  <a:avLst/>
                </a:prstGeom>
                <a:solidFill>
                  <a:srgbClr val="FBE79C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" y="4802"/>
                  <a:ext cx="1117" cy="598"/>
                </a:xfrm>
                <a:prstGeom prst="rect">
                  <a:avLst/>
                </a:prstGeom>
                <a:blipFill rotWithShape="1">
                  <a:blip r:embed="rId6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矩形 51"/>
                <p:cNvSpPr/>
                <p:nvPr/>
              </p:nvSpPr>
              <p:spPr>
                <a:xfrm>
                  <a:off x="10660" y="4802"/>
                  <a:ext cx="1117" cy="598"/>
                </a:xfrm>
                <a:prstGeom prst="rect">
                  <a:avLst/>
                </a:prstGeom>
                <a:solidFill>
                  <a:srgbClr val="FBE79C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0" y="4802"/>
                  <a:ext cx="1117" cy="598"/>
                </a:xfrm>
                <a:prstGeom prst="rect">
                  <a:avLst/>
                </a:prstGeom>
                <a:blipFill rotWithShape="1">
                  <a:blip r:embed="rId7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椭圆 52"/>
            <p:cNvSpPr/>
            <p:nvPr/>
          </p:nvSpPr>
          <p:spPr>
            <a:xfrm>
              <a:off x="8342" y="2309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8342" y="3565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9706" y="2423"/>
                  <a:ext cx="790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⋯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6" y="2423"/>
                  <a:ext cx="790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9706" y="3633"/>
                  <a:ext cx="790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⋯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6" y="3633"/>
                  <a:ext cx="790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9706" y="4802"/>
                  <a:ext cx="790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⋯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6" y="4802"/>
                  <a:ext cx="790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椭圆 57"/>
            <p:cNvSpPr/>
            <p:nvPr/>
          </p:nvSpPr>
          <p:spPr>
            <a:xfrm>
              <a:off x="10603" y="2309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10603" y="3565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60" name="直接箭头连接符 59"/>
            <p:cNvCxnSpPr>
              <a:stCxn id="48" idx="0"/>
              <a:endCxn id="44" idx="2"/>
            </p:cNvCxnSpPr>
            <p:nvPr/>
          </p:nvCxnSpPr>
          <p:spPr>
            <a:xfrm flipV="1">
              <a:off x="7430" y="1850"/>
              <a:ext cx="0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3" idx="0"/>
              <a:endCxn id="45" idx="2"/>
            </p:cNvCxnSpPr>
            <p:nvPr/>
          </p:nvCxnSpPr>
          <p:spPr>
            <a:xfrm flipV="1">
              <a:off x="8971" y="1850"/>
              <a:ext cx="13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8" idx="0"/>
              <a:endCxn id="47" idx="2"/>
            </p:cNvCxnSpPr>
            <p:nvPr/>
          </p:nvCxnSpPr>
          <p:spPr>
            <a:xfrm flipH="1" flipV="1">
              <a:off x="11219" y="1850"/>
              <a:ext cx="13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0" idx="0"/>
              <a:endCxn id="49" idx="4"/>
            </p:cNvCxnSpPr>
            <p:nvPr/>
          </p:nvCxnSpPr>
          <p:spPr>
            <a:xfrm flipV="1">
              <a:off x="7430" y="4362"/>
              <a:ext cx="0" cy="440"/>
            </a:xfrm>
            <a:prstGeom prst="straightConnector1">
              <a:avLst/>
            </a:prstGeom>
            <a:ln w="19050">
              <a:solidFill>
                <a:srgbClr val="B6B2B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0"/>
              <a:endCxn id="54" idx="4"/>
            </p:cNvCxnSpPr>
            <p:nvPr/>
          </p:nvCxnSpPr>
          <p:spPr>
            <a:xfrm flipH="1" flipV="1">
              <a:off x="8971" y="4362"/>
              <a:ext cx="13" cy="440"/>
            </a:xfrm>
            <a:prstGeom prst="straightConnector1">
              <a:avLst/>
            </a:prstGeom>
            <a:ln w="19050">
              <a:solidFill>
                <a:srgbClr val="B6B2B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2" idx="0"/>
              <a:endCxn id="59" idx="4"/>
            </p:cNvCxnSpPr>
            <p:nvPr/>
          </p:nvCxnSpPr>
          <p:spPr>
            <a:xfrm flipV="1">
              <a:off x="11219" y="4362"/>
              <a:ext cx="13" cy="440"/>
            </a:xfrm>
            <a:prstGeom prst="straightConnector1">
              <a:avLst/>
            </a:prstGeom>
            <a:ln w="19050">
              <a:solidFill>
                <a:srgbClr val="B6B2B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49" idx="0"/>
              <a:endCxn id="48" idx="4"/>
            </p:cNvCxnSpPr>
            <p:nvPr/>
          </p:nvCxnSpPr>
          <p:spPr>
            <a:xfrm flipV="1">
              <a:off x="7430" y="3106"/>
              <a:ext cx="0" cy="459"/>
            </a:xfrm>
            <a:prstGeom prst="straightConnector1">
              <a:avLst/>
            </a:prstGeom>
            <a:ln w="19050">
              <a:solidFill>
                <a:srgbClr val="AFABA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4" idx="0"/>
              <a:endCxn id="53" idx="4"/>
            </p:cNvCxnSpPr>
            <p:nvPr/>
          </p:nvCxnSpPr>
          <p:spPr>
            <a:xfrm flipV="1">
              <a:off x="8971" y="3106"/>
              <a:ext cx="0" cy="459"/>
            </a:xfrm>
            <a:prstGeom prst="straightConnector1">
              <a:avLst/>
            </a:prstGeom>
            <a:ln w="19050">
              <a:solidFill>
                <a:srgbClr val="AFABA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59" idx="0"/>
              <a:endCxn id="58" idx="4"/>
            </p:cNvCxnSpPr>
            <p:nvPr/>
          </p:nvCxnSpPr>
          <p:spPr>
            <a:xfrm flipV="1">
              <a:off x="11232" y="3106"/>
              <a:ext cx="0" cy="459"/>
            </a:xfrm>
            <a:prstGeom prst="straightConnector1">
              <a:avLst/>
            </a:prstGeom>
            <a:ln w="19050">
              <a:solidFill>
                <a:srgbClr val="AFABA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49" idx="0"/>
              <a:endCxn id="53" idx="4"/>
            </p:cNvCxnSpPr>
            <p:nvPr/>
          </p:nvCxnSpPr>
          <p:spPr>
            <a:xfrm flipV="1">
              <a:off x="7430" y="3106"/>
              <a:ext cx="1541" cy="459"/>
            </a:xfrm>
            <a:prstGeom prst="straightConnector1">
              <a:avLst/>
            </a:prstGeom>
            <a:ln w="19050">
              <a:solidFill>
                <a:srgbClr val="AFABA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49" idx="0"/>
              <a:endCxn id="58" idx="4"/>
            </p:cNvCxnSpPr>
            <p:nvPr/>
          </p:nvCxnSpPr>
          <p:spPr>
            <a:xfrm flipV="1">
              <a:off x="7430" y="3106"/>
              <a:ext cx="3802" cy="459"/>
            </a:xfrm>
            <a:prstGeom prst="straightConnector1">
              <a:avLst/>
            </a:prstGeom>
            <a:ln w="19050">
              <a:solidFill>
                <a:srgbClr val="AFABA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54" idx="0"/>
              <a:endCxn id="58" idx="4"/>
            </p:cNvCxnSpPr>
            <p:nvPr/>
          </p:nvCxnSpPr>
          <p:spPr>
            <a:xfrm flipV="1">
              <a:off x="8971" y="3106"/>
              <a:ext cx="2261" cy="459"/>
            </a:xfrm>
            <a:prstGeom prst="straightConnector1">
              <a:avLst/>
            </a:prstGeom>
            <a:ln w="19050">
              <a:solidFill>
                <a:srgbClr val="AFABA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50" idx="0"/>
              <a:endCxn id="54" idx="4"/>
            </p:cNvCxnSpPr>
            <p:nvPr/>
          </p:nvCxnSpPr>
          <p:spPr>
            <a:xfrm flipV="1">
              <a:off x="7430" y="4362"/>
              <a:ext cx="1541" cy="440"/>
            </a:xfrm>
            <a:prstGeom prst="straightConnector1">
              <a:avLst/>
            </a:prstGeom>
            <a:ln w="19050">
              <a:solidFill>
                <a:srgbClr val="B6B2B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50" idx="0"/>
              <a:endCxn id="59" idx="4"/>
            </p:cNvCxnSpPr>
            <p:nvPr/>
          </p:nvCxnSpPr>
          <p:spPr>
            <a:xfrm flipV="1">
              <a:off x="7430" y="4362"/>
              <a:ext cx="3802" cy="440"/>
            </a:xfrm>
            <a:prstGeom prst="straightConnector1">
              <a:avLst/>
            </a:prstGeom>
            <a:ln w="19050">
              <a:solidFill>
                <a:srgbClr val="B6B2B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0" name="文本框 79"/>
          <p:cNvSpPr txBox="1"/>
          <p:nvPr/>
        </p:nvSpPr>
        <p:spPr>
          <a:xfrm>
            <a:off x="4937125" y="4502150"/>
            <a:ext cx="1974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解码器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GP</a:t>
            </a:r>
            <a:r>
              <a:rPr lang="en-US" altLang="zh-CN"/>
              <a:t>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7904480" y="4502150"/>
            <a:ext cx="3514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编码器</a:t>
            </a:r>
            <a:r>
              <a:rPr lang="en-US" altLang="zh-CN"/>
              <a:t> - </a:t>
            </a:r>
            <a:r>
              <a:rPr lang="zh-CN" altLang="en-US"/>
              <a:t>解码器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Transformer</a:t>
            </a:r>
            <a:r>
              <a:rPr lang="zh-CN" altLang="en-US"/>
              <a:t>、</a:t>
            </a:r>
            <a:r>
              <a:rPr lang="en-US" altLang="zh-CN"/>
              <a:t>BART</a:t>
            </a:r>
            <a:r>
              <a:rPr lang="zh-CN" altLang="en-US"/>
              <a:t>、</a:t>
            </a:r>
            <a:r>
              <a:rPr lang="en-US" altLang="zh-CN"/>
              <a:t>T5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055928" y="795020"/>
            <a:ext cx="3211830" cy="3420110"/>
            <a:chOff x="12731" y="1252"/>
            <a:chExt cx="5058" cy="53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矩形 80"/>
                <p:cNvSpPr/>
                <p:nvPr/>
              </p:nvSpPr>
              <p:spPr>
                <a:xfrm>
                  <a:off x="12801" y="1252"/>
                  <a:ext cx="1117" cy="598"/>
                </a:xfrm>
                <a:prstGeom prst="rect">
                  <a:avLst/>
                </a:prstGeom>
                <a:solidFill>
                  <a:srgbClr val="E3F0D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" y="1252"/>
                  <a:ext cx="1117" cy="598"/>
                </a:xfrm>
                <a:prstGeom prst="rect">
                  <a:avLst/>
                </a:prstGeom>
                <a:blipFill rotWithShape="1">
                  <a:blip r:embed="rId1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矩形 81"/>
                <p:cNvSpPr/>
                <p:nvPr/>
              </p:nvSpPr>
              <p:spPr>
                <a:xfrm>
                  <a:off x="14355" y="1252"/>
                  <a:ext cx="1117" cy="598"/>
                </a:xfrm>
                <a:prstGeom prst="rect">
                  <a:avLst/>
                </a:prstGeom>
                <a:solidFill>
                  <a:srgbClr val="E3F0D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82" name="矩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5" y="1252"/>
                  <a:ext cx="1117" cy="598"/>
                </a:xfrm>
                <a:prstGeom prst="rect">
                  <a:avLst/>
                </a:prstGeom>
                <a:blipFill rotWithShape="1">
                  <a:blip r:embed="rId2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本框 82"/>
                <p:cNvSpPr txBox="1"/>
                <p:nvPr/>
              </p:nvSpPr>
              <p:spPr>
                <a:xfrm>
                  <a:off x="15636" y="1270"/>
                  <a:ext cx="790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⋯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6" y="1270"/>
                  <a:ext cx="790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矩形 83"/>
                <p:cNvSpPr/>
                <p:nvPr/>
              </p:nvSpPr>
              <p:spPr>
                <a:xfrm>
                  <a:off x="16590" y="1252"/>
                  <a:ext cx="1117" cy="598"/>
                </a:xfrm>
                <a:prstGeom prst="rect">
                  <a:avLst/>
                </a:prstGeom>
                <a:solidFill>
                  <a:srgbClr val="E3F0D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0" y="1252"/>
                  <a:ext cx="1117" cy="598"/>
                </a:xfrm>
                <a:prstGeom prst="rect">
                  <a:avLst/>
                </a:prstGeom>
                <a:blipFill rotWithShape="1">
                  <a:blip r:embed="rId4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椭圆 84"/>
            <p:cNvSpPr/>
            <p:nvPr/>
          </p:nvSpPr>
          <p:spPr>
            <a:xfrm>
              <a:off x="12731" y="2309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2731" y="3565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4272" y="2309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4272" y="3565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15636" y="2423"/>
                  <a:ext cx="790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⋯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6" y="2423"/>
                  <a:ext cx="790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15636" y="3633"/>
                  <a:ext cx="790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⋯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6" y="3633"/>
                  <a:ext cx="790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椭圆 94"/>
            <p:cNvSpPr/>
            <p:nvPr/>
          </p:nvSpPr>
          <p:spPr>
            <a:xfrm>
              <a:off x="16533" y="2309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16533" y="3565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97" name="直接箭头连接符 96"/>
            <p:cNvCxnSpPr>
              <a:stCxn id="85" idx="0"/>
              <a:endCxn id="81" idx="2"/>
            </p:cNvCxnSpPr>
            <p:nvPr/>
          </p:nvCxnSpPr>
          <p:spPr>
            <a:xfrm flipV="1">
              <a:off x="13360" y="1850"/>
              <a:ext cx="0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90" idx="0"/>
              <a:endCxn id="82" idx="2"/>
            </p:cNvCxnSpPr>
            <p:nvPr/>
          </p:nvCxnSpPr>
          <p:spPr>
            <a:xfrm flipV="1">
              <a:off x="14901" y="1850"/>
              <a:ext cx="13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95" idx="0"/>
              <a:endCxn id="84" idx="2"/>
            </p:cNvCxnSpPr>
            <p:nvPr/>
          </p:nvCxnSpPr>
          <p:spPr>
            <a:xfrm flipH="1" flipV="1">
              <a:off x="17149" y="1850"/>
              <a:ext cx="13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86" idx="0"/>
              <a:endCxn id="85" idx="4"/>
            </p:cNvCxnSpPr>
            <p:nvPr/>
          </p:nvCxnSpPr>
          <p:spPr>
            <a:xfrm flipV="1">
              <a:off x="13360" y="3106"/>
              <a:ext cx="0" cy="459"/>
            </a:xfrm>
            <a:prstGeom prst="straightConnector1">
              <a:avLst/>
            </a:prstGeom>
            <a:ln w="19050">
              <a:solidFill>
                <a:srgbClr val="AFABA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1" idx="0"/>
              <a:endCxn id="90" idx="4"/>
            </p:cNvCxnSpPr>
            <p:nvPr/>
          </p:nvCxnSpPr>
          <p:spPr>
            <a:xfrm flipV="1">
              <a:off x="14901" y="3106"/>
              <a:ext cx="0" cy="459"/>
            </a:xfrm>
            <a:prstGeom prst="straightConnector1">
              <a:avLst/>
            </a:prstGeom>
            <a:ln w="19050">
              <a:solidFill>
                <a:srgbClr val="AFABA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0"/>
              <a:endCxn id="95" idx="4"/>
            </p:cNvCxnSpPr>
            <p:nvPr/>
          </p:nvCxnSpPr>
          <p:spPr>
            <a:xfrm flipV="1">
              <a:off x="17162" y="3106"/>
              <a:ext cx="0" cy="459"/>
            </a:xfrm>
            <a:prstGeom prst="straightConnector1">
              <a:avLst/>
            </a:prstGeom>
            <a:ln w="19050">
              <a:solidFill>
                <a:srgbClr val="AFABA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86" idx="0"/>
              <a:endCxn id="90" idx="4"/>
            </p:cNvCxnSpPr>
            <p:nvPr/>
          </p:nvCxnSpPr>
          <p:spPr>
            <a:xfrm flipV="1">
              <a:off x="13360" y="3106"/>
              <a:ext cx="1541" cy="459"/>
            </a:xfrm>
            <a:prstGeom prst="straightConnector1">
              <a:avLst/>
            </a:prstGeom>
            <a:ln w="19050">
              <a:solidFill>
                <a:srgbClr val="AFABA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86" idx="0"/>
              <a:endCxn id="95" idx="4"/>
            </p:cNvCxnSpPr>
            <p:nvPr/>
          </p:nvCxnSpPr>
          <p:spPr>
            <a:xfrm flipV="1">
              <a:off x="13360" y="3106"/>
              <a:ext cx="3802" cy="459"/>
            </a:xfrm>
            <a:prstGeom prst="straightConnector1">
              <a:avLst/>
            </a:prstGeom>
            <a:ln w="19050">
              <a:solidFill>
                <a:srgbClr val="AFABA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1" idx="0"/>
              <a:endCxn id="95" idx="4"/>
            </p:cNvCxnSpPr>
            <p:nvPr/>
          </p:nvCxnSpPr>
          <p:spPr>
            <a:xfrm flipV="1">
              <a:off x="14901" y="3106"/>
              <a:ext cx="2261" cy="459"/>
            </a:xfrm>
            <a:prstGeom prst="straightConnector1">
              <a:avLst/>
            </a:prstGeom>
            <a:ln w="19050">
              <a:solidFill>
                <a:srgbClr val="AFABA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2" name="椭圆 111"/>
            <p:cNvSpPr/>
            <p:nvPr/>
          </p:nvSpPr>
          <p:spPr>
            <a:xfrm>
              <a:off x="12731" y="4803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矩形 112"/>
                <p:cNvSpPr/>
                <p:nvPr/>
              </p:nvSpPr>
              <p:spPr>
                <a:xfrm>
                  <a:off x="12801" y="6040"/>
                  <a:ext cx="1117" cy="598"/>
                </a:xfrm>
                <a:prstGeom prst="rect">
                  <a:avLst/>
                </a:prstGeom>
                <a:solidFill>
                  <a:srgbClr val="FBE79C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3" name="矩形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" y="6040"/>
                  <a:ext cx="1117" cy="598"/>
                </a:xfrm>
                <a:prstGeom prst="rect">
                  <a:avLst/>
                </a:prstGeom>
                <a:blipFill rotWithShape="1">
                  <a:blip r:embed="rId5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矩形 113"/>
                <p:cNvSpPr/>
                <p:nvPr/>
              </p:nvSpPr>
              <p:spPr>
                <a:xfrm>
                  <a:off x="14355" y="6040"/>
                  <a:ext cx="1117" cy="598"/>
                </a:xfrm>
                <a:prstGeom prst="rect">
                  <a:avLst/>
                </a:prstGeom>
                <a:solidFill>
                  <a:srgbClr val="FBE79C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4" name="矩形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5" y="6040"/>
                  <a:ext cx="1117" cy="598"/>
                </a:xfrm>
                <a:prstGeom prst="rect">
                  <a:avLst/>
                </a:prstGeom>
                <a:blipFill rotWithShape="1">
                  <a:blip r:embed="rId6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矩形 114"/>
                <p:cNvSpPr/>
                <p:nvPr/>
              </p:nvSpPr>
              <p:spPr>
                <a:xfrm>
                  <a:off x="16590" y="6040"/>
                  <a:ext cx="1117" cy="598"/>
                </a:xfrm>
                <a:prstGeom prst="rect">
                  <a:avLst/>
                </a:prstGeom>
                <a:solidFill>
                  <a:srgbClr val="FBE79C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5" name="矩形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0" y="6040"/>
                  <a:ext cx="1117" cy="598"/>
                </a:xfrm>
                <a:prstGeom prst="rect">
                  <a:avLst/>
                </a:prstGeom>
                <a:blipFill rotWithShape="1">
                  <a:blip r:embed="rId7"/>
                </a:blip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椭圆 115"/>
            <p:cNvSpPr/>
            <p:nvPr/>
          </p:nvSpPr>
          <p:spPr>
            <a:xfrm>
              <a:off x="14272" y="4803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/>
                <p:cNvSpPr txBox="1"/>
                <p:nvPr/>
              </p:nvSpPr>
              <p:spPr>
                <a:xfrm>
                  <a:off x="15636" y="4871"/>
                  <a:ext cx="790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⋯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6" y="4871"/>
                  <a:ext cx="790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文本框 117"/>
                <p:cNvSpPr txBox="1"/>
                <p:nvPr/>
              </p:nvSpPr>
              <p:spPr>
                <a:xfrm>
                  <a:off x="15636" y="6040"/>
                  <a:ext cx="790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⋯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8" name="文本框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6" y="6040"/>
                  <a:ext cx="790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椭圆 118"/>
            <p:cNvSpPr/>
            <p:nvPr/>
          </p:nvSpPr>
          <p:spPr>
            <a:xfrm>
              <a:off x="16533" y="4803"/>
              <a:ext cx="1257" cy="797"/>
            </a:xfrm>
            <a:prstGeom prst="ellipse">
              <a:avLst/>
            </a:prstGeom>
            <a:solidFill>
              <a:srgbClr val="DBE3F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Trm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120" name="直接箭头连接符 119"/>
            <p:cNvCxnSpPr>
              <a:stCxn id="113" idx="0"/>
              <a:endCxn id="112" idx="4"/>
            </p:cNvCxnSpPr>
            <p:nvPr/>
          </p:nvCxnSpPr>
          <p:spPr>
            <a:xfrm flipV="1">
              <a:off x="13360" y="5600"/>
              <a:ext cx="0" cy="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14" idx="0"/>
              <a:endCxn id="116" idx="4"/>
            </p:cNvCxnSpPr>
            <p:nvPr/>
          </p:nvCxnSpPr>
          <p:spPr>
            <a:xfrm flipH="1" flipV="1">
              <a:off x="14901" y="5600"/>
              <a:ext cx="13" cy="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15" idx="0"/>
              <a:endCxn id="119" idx="4"/>
            </p:cNvCxnSpPr>
            <p:nvPr/>
          </p:nvCxnSpPr>
          <p:spPr>
            <a:xfrm flipV="1">
              <a:off x="17149" y="5600"/>
              <a:ext cx="13" cy="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112" idx="0"/>
            </p:cNvCxnSpPr>
            <p:nvPr/>
          </p:nvCxnSpPr>
          <p:spPr>
            <a:xfrm flipV="1">
              <a:off x="13360" y="4344"/>
              <a:ext cx="0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6" idx="0"/>
            </p:cNvCxnSpPr>
            <p:nvPr/>
          </p:nvCxnSpPr>
          <p:spPr>
            <a:xfrm flipV="1">
              <a:off x="14901" y="4344"/>
              <a:ext cx="0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9" idx="0"/>
            </p:cNvCxnSpPr>
            <p:nvPr/>
          </p:nvCxnSpPr>
          <p:spPr>
            <a:xfrm flipV="1">
              <a:off x="17162" y="4344"/>
              <a:ext cx="0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/>
            <p:nvPr/>
          </p:nvCxnSpPr>
          <p:spPr>
            <a:xfrm flipH="1" flipV="1">
              <a:off x="13360" y="4344"/>
              <a:ext cx="1593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9" idx="0"/>
            </p:cNvCxnSpPr>
            <p:nvPr/>
          </p:nvCxnSpPr>
          <p:spPr>
            <a:xfrm flipH="1" flipV="1">
              <a:off x="13360" y="4344"/>
              <a:ext cx="3802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115" idx="0"/>
              <a:endCxn id="112" idx="4"/>
            </p:cNvCxnSpPr>
            <p:nvPr/>
          </p:nvCxnSpPr>
          <p:spPr>
            <a:xfrm flipH="1" flipV="1">
              <a:off x="13360" y="5600"/>
              <a:ext cx="3789" cy="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14" idx="0"/>
              <a:endCxn id="112" idx="4"/>
            </p:cNvCxnSpPr>
            <p:nvPr/>
          </p:nvCxnSpPr>
          <p:spPr>
            <a:xfrm flipH="1" flipV="1">
              <a:off x="13360" y="5600"/>
              <a:ext cx="1554" cy="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15" idx="0"/>
              <a:endCxn id="116" idx="4"/>
            </p:cNvCxnSpPr>
            <p:nvPr/>
          </p:nvCxnSpPr>
          <p:spPr>
            <a:xfrm flipH="1" flipV="1">
              <a:off x="14901" y="5600"/>
              <a:ext cx="2248" cy="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112" idx="0"/>
            </p:cNvCxnSpPr>
            <p:nvPr/>
          </p:nvCxnSpPr>
          <p:spPr>
            <a:xfrm flipV="1">
              <a:off x="13360" y="4344"/>
              <a:ext cx="1541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12" idx="0"/>
            </p:cNvCxnSpPr>
            <p:nvPr/>
          </p:nvCxnSpPr>
          <p:spPr>
            <a:xfrm flipV="1">
              <a:off x="13360" y="4344"/>
              <a:ext cx="3802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19" idx="0"/>
            </p:cNvCxnSpPr>
            <p:nvPr/>
          </p:nvCxnSpPr>
          <p:spPr>
            <a:xfrm flipH="1" flipV="1">
              <a:off x="14901" y="4344"/>
              <a:ext cx="2261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6" idx="0"/>
            </p:cNvCxnSpPr>
            <p:nvPr/>
          </p:nvCxnSpPr>
          <p:spPr>
            <a:xfrm flipV="1">
              <a:off x="14901" y="4344"/>
              <a:ext cx="2261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113" idx="0"/>
              <a:endCxn id="116" idx="4"/>
            </p:cNvCxnSpPr>
            <p:nvPr/>
          </p:nvCxnSpPr>
          <p:spPr>
            <a:xfrm flipV="1">
              <a:off x="13360" y="5600"/>
              <a:ext cx="1541" cy="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>
              <a:stCxn id="113" idx="0"/>
              <a:endCxn id="119" idx="4"/>
            </p:cNvCxnSpPr>
            <p:nvPr/>
          </p:nvCxnSpPr>
          <p:spPr>
            <a:xfrm flipV="1">
              <a:off x="13360" y="5600"/>
              <a:ext cx="3802" cy="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DY0YTJmMjU3NTEzOWNhMWVkNjAwN2ExYmFkOGU2ZD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演示</Application>
  <PresentationFormat>宽屏</PresentationFormat>
  <Paragraphs>113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Cambria Math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zy</cp:lastModifiedBy>
  <cp:revision>157</cp:revision>
  <dcterms:created xsi:type="dcterms:W3CDTF">2019-06-19T02:08:00Z</dcterms:created>
  <dcterms:modified xsi:type="dcterms:W3CDTF">2024-04-21T03:07:44Z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8C8024D27C794C24A211FC66C2052416_11</vt:lpwstr>
  </property>
</Properties>
</file>