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8" userDrawn="1">
          <p15:clr>
            <a:srgbClr val="A4A3A4"/>
          </p15:clr>
        </p15:guide>
        <p15:guide id="2" pos="38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DE1"/>
    <a:srgbClr val="FCE1CF"/>
    <a:srgbClr val="7CDED6"/>
    <a:srgbClr val="9DB8E3"/>
    <a:srgbClr val="B581D4"/>
    <a:srgbClr val="F9C9A6"/>
    <a:srgbClr val="EFF8E9"/>
    <a:srgbClr val="E0E8F7"/>
    <a:srgbClr val="8AA8DE"/>
    <a:srgbClr val="E9F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058"/>
        <p:guide pos="382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68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3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6.xml"/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7.xml"/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gin-无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15" y="946150"/>
            <a:ext cx="1431290" cy="104838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308985" y="323215"/>
            <a:ext cx="3424555" cy="241871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79800" y="141605"/>
            <a:ext cx="176974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/>
              <a:t>Graph Encoder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873500" y="1069340"/>
            <a:ext cx="844550" cy="92519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GCN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279390" y="483235"/>
            <a:ext cx="708025" cy="250825"/>
          </a:xfrm>
          <a:prstGeom prst="roundRect">
            <a:avLst/>
          </a:prstGeom>
          <a:solidFill>
            <a:srgbClr val="EDEDED"/>
          </a:solidFill>
          <a:ln w="15875">
            <a:solidFill>
              <a:srgbClr val="35BD7E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281295" y="861060"/>
            <a:ext cx="708025" cy="250825"/>
          </a:xfrm>
          <a:prstGeom prst="roundRect">
            <a:avLst/>
          </a:prstGeom>
          <a:solidFill>
            <a:srgbClr val="D8E8F2"/>
          </a:solidFill>
          <a:ln w="15875">
            <a:solidFill>
              <a:srgbClr val="88B9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279390" y="1238885"/>
            <a:ext cx="708025" cy="250825"/>
          </a:xfrm>
          <a:prstGeom prst="roundRect">
            <a:avLst/>
          </a:prstGeom>
          <a:solidFill>
            <a:srgbClr val="FFF3CE"/>
          </a:solidFill>
          <a:ln w="15875">
            <a:solidFill>
              <a:srgbClr val="FFB64C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281295" y="1616710"/>
            <a:ext cx="708025" cy="250825"/>
          </a:xfrm>
          <a:prstGeom prst="roundRect">
            <a:avLst/>
          </a:prstGeom>
          <a:solidFill>
            <a:srgbClr val="FEF3F1"/>
          </a:solidFill>
          <a:ln w="15875">
            <a:solidFill>
              <a:srgbClr val="F4A79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281295" y="1994535"/>
            <a:ext cx="708025" cy="250825"/>
          </a:xfrm>
          <a:prstGeom prst="roundRect">
            <a:avLst/>
          </a:prstGeom>
          <a:solidFill>
            <a:srgbClr val="F2F3E4"/>
          </a:solidFill>
          <a:ln w="15875">
            <a:solidFill>
              <a:srgbClr val="A8AC4B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281295" y="2372360"/>
            <a:ext cx="708025" cy="250825"/>
          </a:xfrm>
          <a:prstGeom prst="roundRect">
            <a:avLst/>
          </a:prstGeom>
          <a:solidFill>
            <a:srgbClr val="FBE6FB"/>
          </a:solidFill>
          <a:ln w="15875">
            <a:solidFill>
              <a:srgbClr val="E77BE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8" idx="1"/>
          </p:cNvCxnSpPr>
          <p:nvPr/>
        </p:nvCxnSpPr>
        <p:spPr>
          <a:xfrm>
            <a:off x="2783840" y="1522095"/>
            <a:ext cx="1089660" cy="101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724400" y="1553845"/>
            <a:ext cx="421005" cy="254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185545" y="2110740"/>
                <a:ext cx="92392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𝒅𝒂𝒕𝒂</m:t>
                          </m:r>
                        </m:sub>
                      </m:sSub>
                    </m:oMath>
                  </m:oMathPara>
                </a14:m>
                <a:endParaRPr lang="en-US" altLang="zh-CN" b="1" i="1">
                  <a:solidFill>
                    <a:schemeClr val="accent1">
                      <a:lumMod val="75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545" y="2110740"/>
                <a:ext cx="92392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圆角矩形 19"/>
          <p:cNvSpPr/>
          <p:nvPr/>
        </p:nvSpPr>
        <p:spPr>
          <a:xfrm>
            <a:off x="3310255" y="3378200"/>
            <a:ext cx="3423285" cy="232473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510280" y="3236595"/>
            <a:ext cx="16852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/>
              <a:t>TMM Encoder</a:t>
            </a:r>
            <a:endParaRPr lang="en-US" altLang="zh-CN"/>
          </a:p>
        </p:txBody>
      </p:sp>
      <p:pic>
        <p:nvPicPr>
          <p:cNvPr id="22" name="图片 21" descr="Harry-tmm"/>
          <p:cNvPicPr>
            <a:picLocks noChangeAspect="1"/>
          </p:cNvPicPr>
          <p:nvPr/>
        </p:nvPicPr>
        <p:blipFill>
          <a:blip r:embed="rId3"/>
          <a:srcRect r="4780"/>
          <a:stretch>
            <a:fillRect/>
          </a:stretch>
        </p:blipFill>
        <p:spPr>
          <a:xfrm>
            <a:off x="116205" y="3731260"/>
            <a:ext cx="3023235" cy="164020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983615" y="5522595"/>
            <a:ext cx="923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 i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</a:rPr>
              <a:t>TMM</a:t>
            </a:r>
            <a:endParaRPr lang="en-US" altLang="zh-CN" b="1" i="1">
              <a:solidFill>
                <a:schemeClr val="accent1">
                  <a:lumMod val="75000"/>
                </a:schemeClr>
              </a:solidFill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24" name="圆角矩形 23"/>
          <p:cNvSpPr/>
          <p:nvPr/>
        </p:nvSpPr>
        <p:spPr>
          <a:xfrm rot="5400000">
            <a:off x="3281680" y="4430395"/>
            <a:ext cx="708025" cy="250825"/>
          </a:xfrm>
          <a:prstGeom prst="roundRect">
            <a:avLst/>
          </a:prstGeom>
          <a:solidFill>
            <a:srgbClr val="D8E8F2"/>
          </a:solidFill>
          <a:ln w="15875">
            <a:solidFill>
              <a:srgbClr val="88B9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 rot="5400000">
            <a:off x="4152900" y="4430395"/>
            <a:ext cx="708025" cy="250825"/>
          </a:xfrm>
          <a:prstGeom prst="roundRect">
            <a:avLst/>
          </a:prstGeom>
          <a:solidFill>
            <a:srgbClr val="FFF3CE"/>
          </a:solidFill>
          <a:ln w="15875">
            <a:solidFill>
              <a:srgbClr val="FFB64C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 rot="5400000">
            <a:off x="3717290" y="4430395"/>
            <a:ext cx="708025" cy="250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 rot="5400000">
            <a:off x="4588510" y="4430395"/>
            <a:ext cx="708025" cy="250825"/>
          </a:xfrm>
          <a:prstGeom prst="roundRect">
            <a:avLst/>
          </a:prstGeom>
          <a:solidFill>
            <a:srgbClr val="A6C5E9"/>
          </a:solidFill>
          <a:ln w="15875">
            <a:solidFill>
              <a:srgbClr val="96BBE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5400000">
            <a:off x="5024120" y="4430395"/>
            <a:ext cx="708025" cy="2508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5400000">
            <a:off x="5713730" y="4430395"/>
            <a:ext cx="708025" cy="250825"/>
          </a:xfrm>
          <a:prstGeom prst="roundRect">
            <a:avLst/>
          </a:prstGeom>
          <a:solidFill>
            <a:srgbClr val="A6C5E9"/>
          </a:solidFill>
          <a:ln w="15875">
            <a:solidFill>
              <a:srgbClr val="96BBE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 rot="5400000">
            <a:off x="6149340" y="4430395"/>
            <a:ext cx="708025" cy="2508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522595" y="4298950"/>
            <a:ext cx="52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…</a:t>
            </a:r>
            <a:endParaRPr lang="en-US" altLang="zh-CN" b="1"/>
          </a:p>
        </p:txBody>
      </p:sp>
      <p:sp>
        <p:nvSpPr>
          <p:cNvPr id="35" name="左大括号 34"/>
          <p:cNvSpPr/>
          <p:nvPr/>
        </p:nvSpPr>
        <p:spPr>
          <a:xfrm rot="5400000">
            <a:off x="4366895" y="3153410"/>
            <a:ext cx="240665" cy="1752600"/>
          </a:xfrm>
          <a:prstGeom prst="leftBrace">
            <a:avLst>
              <a:gd name="adj1" fmla="val 812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" name="曲线连接符 35"/>
          <p:cNvCxnSpPr/>
          <p:nvPr/>
        </p:nvCxnSpPr>
        <p:spPr>
          <a:xfrm rot="16200000" flipH="1">
            <a:off x="2967990" y="2315210"/>
            <a:ext cx="178435" cy="2859405"/>
          </a:xfrm>
          <a:prstGeom prst="curvedConnector3">
            <a:avLst>
              <a:gd name="adj1" fmla="val -69395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22" idx="2"/>
            <a:endCxn id="39" idx="1"/>
          </p:cNvCxnSpPr>
          <p:nvPr/>
        </p:nvCxnSpPr>
        <p:spPr>
          <a:xfrm rot="5400000" flipH="1" flipV="1">
            <a:off x="3127375" y="2383790"/>
            <a:ext cx="1487805" cy="4486275"/>
          </a:xfrm>
          <a:prstGeom prst="curvedConnector5">
            <a:avLst>
              <a:gd name="adj1" fmla="val -16005"/>
              <a:gd name="adj2" fmla="val 62307"/>
              <a:gd name="adj3" fmla="val 116005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左大括号 38"/>
          <p:cNvSpPr/>
          <p:nvPr/>
        </p:nvSpPr>
        <p:spPr>
          <a:xfrm rot="5400000">
            <a:off x="5993765" y="3597275"/>
            <a:ext cx="240665" cy="813435"/>
          </a:xfrm>
          <a:prstGeom prst="leftBrace">
            <a:avLst>
              <a:gd name="adj1" fmla="val 81226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2312035" y="3154045"/>
                <a:ext cx="82740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𝑡𝑟𝑖𝑝𝑙𝑒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5" y="3154045"/>
                <a:ext cx="82740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2482850" y="5611495"/>
                <a:ext cx="82740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𝑡𝑟𝑖𝑝𝑙𝑒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850" y="5611495"/>
                <a:ext cx="827405" cy="3683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左大括号 41"/>
          <p:cNvSpPr/>
          <p:nvPr/>
        </p:nvSpPr>
        <p:spPr>
          <a:xfrm rot="16200000">
            <a:off x="4946015" y="3626485"/>
            <a:ext cx="240665" cy="2910205"/>
          </a:xfrm>
          <a:prstGeom prst="leftBrace">
            <a:avLst>
              <a:gd name="adj1" fmla="val 81226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951730" y="5306695"/>
            <a:ext cx="243840" cy="243840"/>
          </a:xfrm>
          <a:prstGeom prst="ellipse">
            <a:avLst/>
          </a:prstGeom>
          <a:solidFill>
            <a:srgbClr val="B0E0DB"/>
          </a:solidFill>
          <a:ln>
            <a:solidFill>
              <a:srgbClr val="89BEB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+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4" name="左大括号 43"/>
          <p:cNvSpPr/>
          <p:nvPr/>
        </p:nvSpPr>
        <p:spPr>
          <a:xfrm rot="10800000">
            <a:off x="6076315" y="572135"/>
            <a:ext cx="240665" cy="1943100"/>
          </a:xfrm>
          <a:prstGeom prst="leftBrace">
            <a:avLst>
              <a:gd name="adj1" fmla="val 81226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419215" y="1421765"/>
            <a:ext cx="243840" cy="243840"/>
          </a:xfrm>
          <a:prstGeom prst="ellipse">
            <a:avLst/>
          </a:prstGeom>
          <a:solidFill>
            <a:srgbClr val="FCDCC6"/>
          </a:solidFill>
          <a:ln>
            <a:solidFill>
              <a:srgbClr val="F7CAAC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+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7863840" y="2128520"/>
            <a:ext cx="2933700" cy="266890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034655" y="1946910"/>
            <a:ext cx="165354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/>
              <a:t>Text Decoder</a:t>
            </a:r>
            <a:endParaRPr lang="en-US" altLang="zh-CN"/>
          </a:p>
        </p:txBody>
      </p:sp>
      <p:sp>
        <p:nvSpPr>
          <p:cNvPr id="48" name="圆角矩形 47"/>
          <p:cNvSpPr/>
          <p:nvPr/>
        </p:nvSpPr>
        <p:spPr>
          <a:xfrm rot="5400000">
            <a:off x="8034655" y="3251835"/>
            <a:ext cx="708025" cy="250825"/>
          </a:xfrm>
          <a:prstGeom prst="roundRect">
            <a:avLst/>
          </a:prstGeom>
          <a:solidFill>
            <a:srgbClr val="E9F9E1"/>
          </a:solidFill>
          <a:ln w="15875">
            <a:solidFill>
              <a:srgbClr val="94D06C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 rot="5400000">
            <a:off x="8514715" y="3251835"/>
            <a:ext cx="708025" cy="250825"/>
          </a:xfrm>
          <a:prstGeom prst="roundRect">
            <a:avLst/>
          </a:prstGeom>
          <a:solidFill>
            <a:srgbClr val="DEE1F4"/>
          </a:solidFill>
          <a:ln w="15875">
            <a:solidFill>
              <a:srgbClr val="9098C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>
            <a:stCxn id="24" idx="0"/>
            <a:endCxn id="26" idx="2"/>
          </p:cNvCxnSpPr>
          <p:nvPr/>
        </p:nvCxnSpPr>
        <p:spPr>
          <a:xfrm>
            <a:off x="3761105" y="4556125"/>
            <a:ext cx="18478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6" idx="0"/>
            <a:endCxn id="25" idx="2"/>
          </p:cNvCxnSpPr>
          <p:nvPr/>
        </p:nvCxnSpPr>
        <p:spPr>
          <a:xfrm>
            <a:off x="4196715" y="4556125"/>
            <a:ext cx="18478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5" idx="0"/>
            <a:endCxn id="27" idx="2"/>
          </p:cNvCxnSpPr>
          <p:nvPr/>
        </p:nvCxnSpPr>
        <p:spPr>
          <a:xfrm>
            <a:off x="4632325" y="4556125"/>
            <a:ext cx="18478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7" idx="0"/>
            <a:endCxn id="28" idx="2"/>
          </p:cNvCxnSpPr>
          <p:nvPr/>
        </p:nvCxnSpPr>
        <p:spPr>
          <a:xfrm>
            <a:off x="5067935" y="4556125"/>
            <a:ext cx="18478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9" idx="0"/>
            <a:endCxn id="30" idx="2"/>
          </p:cNvCxnSpPr>
          <p:nvPr/>
        </p:nvCxnSpPr>
        <p:spPr>
          <a:xfrm>
            <a:off x="6193155" y="4556125"/>
            <a:ext cx="18478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 rot="5400000">
            <a:off x="8994775" y="3251835"/>
            <a:ext cx="708025" cy="250825"/>
          </a:xfrm>
          <a:prstGeom prst="roundRect">
            <a:avLst/>
          </a:prstGeom>
          <a:solidFill>
            <a:srgbClr val="FFF7E4"/>
          </a:solidFill>
          <a:ln w="15875">
            <a:solidFill>
              <a:srgbClr val="F5CB6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 rot="5400000">
            <a:off x="9474835" y="3251835"/>
            <a:ext cx="708025" cy="250825"/>
          </a:xfrm>
          <a:prstGeom prst="roundRect">
            <a:avLst/>
          </a:prstGeom>
          <a:solidFill>
            <a:srgbClr val="EBDCF3"/>
          </a:solidFill>
          <a:ln w="15875">
            <a:solidFill>
              <a:srgbClr val="B39BC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5400000">
            <a:off x="9954895" y="3251835"/>
            <a:ext cx="708025" cy="250825"/>
          </a:xfrm>
          <a:prstGeom prst="roundRect">
            <a:avLst/>
          </a:prstGeom>
          <a:solidFill>
            <a:srgbClr val="FADFE6"/>
          </a:solidFill>
          <a:ln w="15875">
            <a:solidFill>
              <a:srgbClr val="E58FA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8263255" y="2623185"/>
            <a:ext cx="243840" cy="243840"/>
          </a:xfrm>
          <a:prstGeom prst="ellipse">
            <a:avLst/>
          </a:prstGeom>
          <a:solidFill>
            <a:srgbClr val="E9F9E1"/>
          </a:solidFill>
          <a:ln w="15875">
            <a:solidFill>
              <a:srgbClr val="94D06C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8750300" y="3880485"/>
            <a:ext cx="243840" cy="243840"/>
          </a:xfrm>
          <a:prstGeom prst="ellipse">
            <a:avLst/>
          </a:prstGeom>
          <a:solidFill>
            <a:srgbClr val="E9F9E1"/>
          </a:solidFill>
          <a:ln w="15875">
            <a:solidFill>
              <a:srgbClr val="94D06C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8743315" y="2623185"/>
            <a:ext cx="243840" cy="243840"/>
          </a:xfrm>
          <a:prstGeom prst="ellipse">
            <a:avLst/>
          </a:prstGeom>
          <a:solidFill>
            <a:srgbClr val="DEE1F4"/>
          </a:solidFill>
          <a:ln w="15875">
            <a:solidFill>
              <a:srgbClr val="9098C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9223375" y="3883660"/>
            <a:ext cx="243840" cy="243840"/>
          </a:xfrm>
          <a:prstGeom prst="ellipse">
            <a:avLst/>
          </a:prstGeom>
          <a:solidFill>
            <a:srgbClr val="DEE1F4"/>
          </a:solidFill>
          <a:ln w="15875">
            <a:solidFill>
              <a:srgbClr val="9098C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9223375" y="2623185"/>
            <a:ext cx="243840" cy="243840"/>
          </a:xfrm>
          <a:prstGeom prst="ellipse">
            <a:avLst/>
          </a:prstGeom>
          <a:solidFill>
            <a:srgbClr val="FFF7E4"/>
          </a:solidFill>
          <a:ln w="15875">
            <a:solidFill>
              <a:srgbClr val="F5CB6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9710420" y="3880485"/>
            <a:ext cx="243840" cy="243840"/>
          </a:xfrm>
          <a:prstGeom prst="ellipse">
            <a:avLst/>
          </a:prstGeom>
          <a:solidFill>
            <a:srgbClr val="FFF7E4"/>
          </a:solidFill>
          <a:ln w="15875">
            <a:solidFill>
              <a:srgbClr val="F5CB6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9703435" y="2623185"/>
            <a:ext cx="243840" cy="243840"/>
          </a:xfrm>
          <a:prstGeom prst="ellipse">
            <a:avLst/>
          </a:prstGeom>
          <a:solidFill>
            <a:srgbClr val="EBDCF3"/>
          </a:solidFill>
          <a:ln w="15875">
            <a:solidFill>
              <a:srgbClr val="B39BC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10190480" y="3880485"/>
            <a:ext cx="243840" cy="243840"/>
          </a:xfrm>
          <a:prstGeom prst="ellipse">
            <a:avLst/>
          </a:prstGeom>
          <a:solidFill>
            <a:srgbClr val="EBDCF3"/>
          </a:solidFill>
          <a:ln w="15875">
            <a:solidFill>
              <a:srgbClr val="B39BC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10183495" y="2623185"/>
            <a:ext cx="243840" cy="243840"/>
          </a:xfrm>
          <a:prstGeom prst="ellipse">
            <a:avLst/>
          </a:prstGeom>
          <a:solidFill>
            <a:srgbClr val="FADFE6"/>
          </a:solidFill>
          <a:ln w="15875">
            <a:solidFill>
              <a:srgbClr val="E58FA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8263255" y="4373880"/>
            <a:ext cx="685165" cy="32131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8343265" y="4417060"/>
            <a:ext cx="243840" cy="243840"/>
          </a:xfrm>
          <a:prstGeom prst="ellipse">
            <a:avLst/>
          </a:prstGeom>
          <a:solidFill>
            <a:srgbClr val="FCDCC6"/>
          </a:solidFill>
          <a:ln>
            <a:solidFill>
              <a:srgbClr val="F7CAAC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8641080" y="4417060"/>
            <a:ext cx="243840" cy="243840"/>
          </a:xfrm>
          <a:prstGeom prst="ellipse">
            <a:avLst/>
          </a:prstGeom>
          <a:solidFill>
            <a:srgbClr val="B0E0DB"/>
          </a:solidFill>
          <a:ln>
            <a:solidFill>
              <a:srgbClr val="89BEB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48" idx="0"/>
            <a:endCxn id="51" idx="2"/>
          </p:cNvCxnSpPr>
          <p:nvPr/>
        </p:nvCxnSpPr>
        <p:spPr>
          <a:xfrm>
            <a:off x="8514080" y="3377565"/>
            <a:ext cx="22923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51" idx="0"/>
            <a:endCxn id="57" idx="2"/>
          </p:cNvCxnSpPr>
          <p:nvPr/>
        </p:nvCxnSpPr>
        <p:spPr>
          <a:xfrm>
            <a:off x="8994140" y="3377565"/>
            <a:ext cx="22923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7" idx="0"/>
            <a:endCxn id="58" idx="2"/>
          </p:cNvCxnSpPr>
          <p:nvPr/>
        </p:nvCxnSpPr>
        <p:spPr>
          <a:xfrm>
            <a:off x="9474200" y="3377565"/>
            <a:ext cx="22923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8" idx="0"/>
            <a:endCxn id="59" idx="2"/>
          </p:cNvCxnSpPr>
          <p:nvPr/>
        </p:nvCxnSpPr>
        <p:spPr>
          <a:xfrm>
            <a:off x="9954260" y="3377565"/>
            <a:ext cx="22923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48" idx="1"/>
            <a:endCxn id="61" idx="4"/>
          </p:cNvCxnSpPr>
          <p:nvPr/>
        </p:nvCxnSpPr>
        <p:spPr>
          <a:xfrm flipH="1" flipV="1">
            <a:off x="8385175" y="2867025"/>
            <a:ext cx="3810" cy="1562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1" idx="1"/>
            <a:endCxn id="63" idx="4"/>
          </p:cNvCxnSpPr>
          <p:nvPr/>
        </p:nvCxnSpPr>
        <p:spPr>
          <a:xfrm flipH="1" flipV="1">
            <a:off x="8865235" y="2867025"/>
            <a:ext cx="3810" cy="1562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57" idx="1"/>
            <a:endCxn id="65" idx="4"/>
          </p:cNvCxnSpPr>
          <p:nvPr/>
        </p:nvCxnSpPr>
        <p:spPr>
          <a:xfrm flipH="1" flipV="1">
            <a:off x="9345295" y="2867025"/>
            <a:ext cx="3810" cy="1562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58" idx="1"/>
            <a:endCxn id="67" idx="4"/>
          </p:cNvCxnSpPr>
          <p:nvPr/>
        </p:nvCxnSpPr>
        <p:spPr>
          <a:xfrm flipH="1" flipV="1">
            <a:off x="9825355" y="2867025"/>
            <a:ext cx="3810" cy="1562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59" idx="1"/>
            <a:endCxn id="69" idx="4"/>
          </p:cNvCxnSpPr>
          <p:nvPr/>
        </p:nvCxnSpPr>
        <p:spPr>
          <a:xfrm flipH="1" flipV="1">
            <a:off x="10305415" y="2867025"/>
            <a:ext cx="3810" cy="1562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8" idx="0"/>
            <a:endCxn id="59" idx="3"/>
          </p:cNvCxnSpPr>
          <p:nvPr/>
        </p:nvCxnSpPr>
        <p:spPr>
          <a:xfrm flipH="1" flipV="1">
            <a:off x="10309225" y="3731260"/>
            <a:ext cx="3175" cy="14922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6" idx="0"/>
            <a:endCxn id="58" idx="3"/>
          </p:cNvCxnSpPr>
          <p:nvPr/>
        </p:nvCxnSpPr>
        <p:spPr>
          <a:xfrm flipH="1" flipV="1">
            <a:off x="9829165" y="3731260"/>
            <a:ext cx="3175" cy="14922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4" idx="0"/>
            <a:endCxn id="57" idx="3"/>
          </p:cNvCxnSpPr>
          <p:nvPr/>
        </p:nvCxnSpPr>
        <p:spPr>
          <a:xfrm flipV="1">
            <a:off x="9345295" y="3731260"/>
            <a:ext cx="3810" cy="1524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62" idx="0"/>
            <a:endCxn id="51" idx="3"/>
          </p:cNvCxnSpPr>
          <p:nvPr/>
        </p:nvCxnSpPr>
        <p:spPr>
          <a:xfrm flipH="1" flipV="1">
            <a:off x="8869045" y="3731260"/>
            <a:ext cx="3175" cy="14922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45" idx="6"/>
            <a:endCxn id="48" idx="2"/>
          </p:cNvCxnSpPr>
          <p:nvPr/>
        </p:nvCxnSpPr>
        <p:spPr>
          <a:xfrm>
            <a:off x="6663055" y="1543685"/>
            <a:ext cx="1600200" cy="183388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8" name="曲线连接符 87"/>
          <p:cNvCxnSpPr>
            <a:stCxn id="30" idx="0"/>
            <a:endCxn id="48" idx="2"/>
          </p:cNvCxnSpPr>
          <p:nvPr/>
        </p:nvCxnSpPr>
        <p:spPr>
          <a:xfrm flipV="1">
            <a:off x="6628765" y="3377565"/>
            <a:ext cx="1634490" cy="117856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9" name="曲线连接符 88"/>
          <p:cNvCxnSpPr>
            <a:stCxn id="45" idx="6"/>
            <a:endCxn id="70" idx="1"/>
          </p:cNvCxnSpPr>
          <p:nvPr/>
        </p:nvCxnSpPr>
        <p:spPr>
          <a:xfrm>
            <a:off x="6663055" y="1543685"/>
            <a:ext cx="1600200" cy="29908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0" name="曲线连接符 89"/>
          <p:cNvCxnSpPr>
            <a:stCxn id="43" idx="6"/>
            <a:endCxn id="70" idx="1"/>
          </p:cNvCxnSpPr>
          <p:nvPr/>
        </p:nvCxnSpPr>
        <p:spPr>
          <a:xfrm flipV="1">
            <a:off x="5195570" y="4534535"/>
            <a:ext cx="3067685" cy="894080"/>
          </a:xfrm>
          <a:prstGeom prst="curvedConnector3">
            <a:avLst>
              <a:gd name="adj1" fmla="val 5001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70" idx="0"/>
            <a:endCxn id="48" idx="3"/>
          </p:cNvCxnSpPr>
          <p:nvPr/>
        </p:nvCxnSpPr>
        <p:spPr>
          <a:xfrm flipH="1" flipV="1">
            <a:off x="8388985" y="3731260"/>
            <a:ext cx="217170" cy="6426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0" idx="0"/>
            <a:endCxn id="51" idx="3"/>
          </p:cNvCxnSpPr>
          <p:nvPr/>
        </p:nvCxnSpPr>
        <p:spPr>
          <a:xfrm flipV="1">
            <a:off x="8606155" y="3731260"/>
            <a:ext cx="262890" cy="6426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70" idx="0"/>
            <a:endCxn id="57" idx="3"/>
          </p:cNvCxnSpPr>
          <p:nvPr/>
        </p:nvCxnSpPr>
        <p:spPr>
          <a:xfrm flipV="1">
            <a:off x="8606155" y="3731260"/>
            <a:ext cx="742950" cy="6426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0" idx="0"/>
            <a:endCxn id="58" idx="3"/>
          </p:cNvCxnSpPr>
          <p:nvPr/>
        </p:nvCxnSpPr>
        <p:spPr>
          <a:xfrm flipV="1">
            <a:off x="8606155" y="3731260"/>
            <a:ext cx="1223010" cy="6426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0" idx="0"/>
            <a:endCxn id="59" idx="3"/>
          </p:cNvCxnSpPr>
          <p:nvPr/>
        </p:nvCxnSpPr>
        <p:spPr>
          <a:xfrm flipV="1">
            <a:off x="8606155" y="3731260"/>
            <a:ext cx="1703070" cy="6426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6" name="曲线连接符 95"/>
          <p:cNvCxnSpPr>
            <a:stCxn id="61" idx="6"/>
            <a:endCxn id="62" idx="2"/>
          </p:cNvCxnSpPr>
          <p:nvPr/>
        </p:nvCxnSpPr>
        <p:spPr>
          <a:xfrm>
            <a:off x="8507095" y="2745105"/>
            <a:ext cx="243205" cy="1257300"/>
          </a:xfrm>
          <a:prstGeom prst="curvedConnector3">
            <a:avLst>
              <a:gd name="adj1" fmla="val 50131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7" name="曲线连接符 96"/>
          <p:cNvCxnSpPr/>
          <p:nvPr/>
        </p:nvCxnSpPr>
        <p:spPr>
          <a:xfrm>
            <a:off x="8994140" y="2741930"/>
            <a:ext cx="243205" cy="1257300"/>
          </a:xfrm>
          <a:prstGeom prst="curvedConnector3">
            <a:avLst>
              <a:gd name="adj1" fmla="val 50131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曲线连接符 97"/>
          <p:cNvCxnSpPr/>
          <p:nvPr/>
        </p:nvCxnSpPr>
        <p:spPr>
          <a:xfrm>
            <a:off x="9460230" y="2745105"/>
            <a:ext cx="243205" cy="1257300"/>
          </a:xfrm>
          <a:prstGeom prst="curvedConnector3">
            <a:avLst>
              <a:gd name="adj1" fmla="val 50131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9" name="曲线连接符 98"/>
          <p:cNvCxnSpPr/>
          <p:nvPr/>
        </p:nvCxnSpPr>
        <p:spPr>
          <a:xfrm>
            <a:off x="9940290" y="2745105"/>
            <a:ext cx="243205" cy="1257300"/>
          </a:xfrm>
          <a:prstGeom prst="curvedConnector3">
            <a:avLst>
              <a:gd name="adj1" fmla="val 50131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gin-无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8090" y="946150"/>
            <a:ext cx="1431290" cy="104838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321050" y="323215"/>
            <a:ext cx="3597910" cy="2418715"/>
          </a:xfrm>
          <a:prstGeom prst="roundRect">
            <a:avLst>
              <a:gd name="adj" fmla="val 958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91865" y="141605"/>
            <a:ext cx="176974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/>
              <a:t>Graph Encoder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885565" y="1069340"/>
            <a:ext cx="844550" cy="925195"/>
          </a:xfrm>
          <a:prstGeom prst="rect">
            <a:avLst/>
          </a:prstGeom>
          <a:solidFill>
            <a:srgbClr val="EFF8E9"/>
          </a:solidFill>
          <a:ln w="2540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GCN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291455" y="483235"/>
            <a:ext cx="708025" cy="250825"/>
          </a:xfrm>
          <a:prstGeom prst="roundRect">
            <a:avLst/>
          </a:prstGeom>
          <a:solidFill>
            <a:srgbClr val="EDEDED"/>
          </a:solidFill>
          <a:ln w="15875">
            <a:solidFill>
              <a:srgbClr val="35BD7E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293360" y="861060"/>
            <a:ext cx="708025" cy="250825"/>
          </a:xfrm>
          <a:prstGeom prst="roundRect">
            <a:avLst/>
          </a:prstGeom>
          <a:solidFill>
            <a:srgbClr val="D8E8F2"/>
          </a:solidFill>
          <a:ln w="15875">
            <a:solidFill>
              <a:srgbClr val="88B9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291455" y="1238885"/>
            <a:ext cx="708025" cy="250825"/>
          </a:xfrm>
          <a:prstGeom prst="roundRect">
            <a:avLst/>
          </a:prstGeom>
          <a:solidFill>
            <a:srgbClr val="FFF3CE"/>
          </a:solidFill>
          <a:ln w="15875">
            <a:solidFill>
              <a:srgbClr val="FFB64C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293360" y="1616710"/>
            <a:ext cx="708025" cy="250825"/>
          </a:xfrm>
          <a:prstGeom prst="roundRect">
            <a:avLst/>
          </a:prstGeom>
          <a:solidFill>
            <a:srgbClr val="FEF3F1"/>
          </a:solidFill>
          <a:ln w="15875">
            <a:solidFill>
              <a:srgbClr val="F4A79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293360" y="1994535"/>
            <a:ext cx="708025" cy="250825"/>
          </a:xfrm>
          <a:prstGeom prst="roundRect">
            <a:avLst/>
          </a:prstGeom>
          <a:solidFill>
            <a:srgbClr val="F2F3E4"/>
          </a:solidFill>
          <a:ln w="15875">
            <a:solidFill>
              <a:srgbClr val="A8AC4B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293360" y="2372360"/>
            <a:ext cx="708025" cy="250825"/>
          </a:xfrm>
          <a:prstGeom prst="roundRect">
            <a:avLst/>
          </a:prstGeom>
          <a:solidFill>
            <a:srgbClr val="FBE6FB"/>
          </a:solidFill>
          <a:ln w="15875">
            <a:solidFill>
              <a:srgbClr val="E77BE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8" idx="1"/>
          </p:cNvCxnSpPr>
          <p:nvPr/>
        </p:nvCxnSpPr>
        <p:spPr>
          <a:xfrm>
            <a:off x="2795905" y="1522095"/>
            <a:ext cx="1089660" cy="101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736465" y="1553845"/>
            <a:ext cx="421005" cy="254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430020" y="2110740"/>
                <a:ext cx="92392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𝒅𝒂𝒕𝒂</m:t>
                          </m:r>
                        </m:sub>
                      </m:sSub>
                    </m:oMath>
                  </m:oMathPara>
                </a14:m>
                <a:endParaRPr lang="en-US" altLang="zh-CN" b="1" i="1">
                  <a:solidFill>
                    <a:schemeClr val="accent1">
                      <a:lumMod val="75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20" y="2110740"/>
                <a:ext cx="92392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圆角矩形 19"/>
          <p:cNvSpPr/>
          <p:nvPr/>
        </p:nvSpPr>
        <p:spPr>
          <a:xfrm>
            <a:off x="3321050" y="3378200"/>
            <a:ext cx="4524375" cy="2480310"/>
          </a:xfrm>
          <a:prstGeom prst="roundRect">
            <a:avLst>
              <a:gd name="adj" fmla="val 869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503295" y="3227070"/>
            <a:ext cx="16852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/>
              <a:t>TMM Encoder</a:t>
            </a:r>
            <a:endParaRPr lang="en-US" altLang="zh-CN"/>
          </a:p>
        </p:txBody>
      </p:sp>
      <p:pic>
        <p:nvPicPr>
          <p:cNvPr id="22" name="图片 21" descr="Harry-tmm"/>
          <p:cNvPicPr>
            <a:picLocks noChangeAspect="1"/>
          </p:cNvPicPr>
          <p:nvPr/>
        </p:nvPicPr>
        <p:blipFill>
          <a:blip r:embed="rId3"/>
          <a:srcRect r="4780"/>
          <a:stretch>
            <a:fillRect/>
          </a:stretch>
        </p:blipFill>
        <p:spPr>
          <a:xfrm>
            <a:off x="33020" y="3543935"/>
            <a:ext cx="3276600" cy="17780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146810" y="5490210"/>
            <a:ext cx="923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</a:rPr>
              <a:t>TMM</a:t>
            </a:r>
            <a:endParaRPr lang="en-US" altLang="zh-CN" b="1">
              <a:solidFill>
                <a:schemeClr val="accent1">
                  <a:lumMod val="75000"/>
                </a:schemeClr>
              </a:solidFill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864350" y="3846830"/>
            <a:ext cx="528320" cy="321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…</a:t>
            </a:r>
            <a:endParaRPr lang="en-US" altLang="zh-CN" b="1"/>
          </a:p>
        </p:txBody>
      </p:sp>
      <p:sp>
        <p:nvSpPr>
          <p:cNvPr id="44" name="左大括号 43"/>
          <p:cNvSpPr/>
          <p:nvPr/>
        </p:nvSpPr>
        <p:spPr>
          <a:xfrm rot="10800000">
            <a:off x="6088380" y="572135"/>
            <a:ext cx="240665" cy="1943100"/>
          </a:xfrm>
          <a:prstGeom prst="leftBrace">
            <a:avLst>
              <a:gd name="adj1" fmla="val 81226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405880" y="1425575"/>
            <a:ext cx="243840" cy="243840"/>
          </a:xfrm>
          <a:prstGeom prst="ellipse">
            <a:avLst/>
          </a:prstGeom>
          <a:solidFill>
            <a:srgbClr val="B0E0DB"/>
          </a:solidFill>
          <a:ln>
            <a:solidFill>
              <a:srgbClr val="89BEB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+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8447405" y="1981835"/>
            <a:ext cx="3500120" cy="2459990"/>
          </a:xfrm>
          <a:prstGeom prst="roundRect">
            <a:avLst>
              <a:gd name="adj" fmla="val 1068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549640" y="1786890"/>
            <a:ext cx="16465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/>
              <a:t>Text Decoder</a:t>
            </a:r>
            <a:endParaRPr lang="en-US" altLang="zh-CN"/>
          </a:p>
        </p:txBody>
      </p:sp>
      <p:sp>
        <p:nvSpPr>
          <p:cNvPr id="61" name="椭圆 60"/>
          <p:cNvSpPr/>
          <p:nvPr/>
        </p:nvSpPr>
        <p:spPr>
          <a:xfrm>
            <a:off x="9135110" y="2255520"/>
            <a:ext cx="243840" cy="243840"/>
          </a:xfrm>
          <a:prstGeom prst="ellipse">
            <a:avLst/>
          </a:prstGeom>
          <a:solidFill>
            <a:srgbClr val="E9F9E1"/>
          </a:solidFill>
          <a:ln w="15875">
            <a:solidFill>
              <a:srgbClr val="94D06C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9615170" y="2255520"/>
            <a:ext cx="243840" cy="243840"/>
          </a:xfrm>
          <a:prstGeom prst="ellipse">
            <a:avLst/>
          </a:prstGeom>
          <a:solidFill>
            <a:srgbClr val="DEE1F4"/>
          </a:solidFill>
          <a:ln w="15875">
            <a:solidFill>
              <a:srgbClr val="9098C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10095230" y="2255520"/>
            <a:ext cx="243840" cy="243840"/>
          </a:xfrm>
          <a:prstGeom prst="ellipse">
            <a:avLst/>
          </a:prstGeom>
          <a:solidFill>
            <a:srgbClr val="FFF7E4"/>
          </a:solidFill>
          <a:ln w="15875">
            <a:solidFill>
              <a:srgbClr val="F5CB6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10575290" y="2255520"/>
            <a:ext cx="243840" cy="243840"/>
          </a:xfrm>
          <a:prstGeom prst="ellipse">
            <a:avLst/>
          </a:prstGeom>
          <a:solidFill>
            <a:srgbClr val="EBDCF3"/>
          </a:solidFill>
          <a:ln w="15875">
            <a:solidFill>
              <a:srgbClr val="B39BC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11055350" y="2255520"/>
            <a:ext cx="243840" cy="243840"/>
          </a:xfrm>
          <a:prstGeom prst="ellipse">
            <a:avLst/>
          </a:prstGeom>
          <a:solidFill>
            <a:srgbClr val="FADFE6"/>
          </a:solidFill>
          <a:ln w="15875">
            <a:solidFill>
              <a:srgbClr val="E58FA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9666605" y="4014470"/>
            <a:ext cx="342900" cy="321310"/>
            <a:chOff x="14177" y="6365"/>
            <a:chExt cx="540" cy="506"/>
          </a:xfrm>
        </p:grpSpPr>
        <p:sp>
          <p:nvSpPr>
            <p:cNvPr id="70" name="圆角矩形 69"/>
            <p:cNvSpPr/>
            <p:nvPr/>
          </p:nvSpPr>
          <p:spPr>
            <a:xfrm>
              <a:off x="14177" y="6365"/>
              <a:ext cx="540" cy="506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4258" y="6433"/>
              <a:ext cx="384" cy="384"/>
            </a:xfrm>
            <a:prstGeom prst="ellipse">
              <a:avLst/>
            </a:prstGeom>
            <a:solidFill>
              <a:srgbClr val="B0E0DB"/>
            </a:solidFill>
            <a:ln>
              <a:solidFill>
                <a:srgbClr val="89BEBA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cxnSp>
        <p:nvCxnSpPr>
          <p:cNvPr id="78" name="直接箭头连接符 77"/>
          <p:cNvCxnSpPr>
            <a:endCxn id="61" idx="4"/>
          </p:cNvCxnSpPr>
          <p:nvPr/>
        </p:nvCxnSpPr>
        <p:spPr>
          <a:xfrm flipV="1">
            <a:off x="9254490" y="2499360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45" idx="6"/>
            <a:endCxn id="70" idx="1"/>
          </p:cNvCxnSpPr>
          <p:nvPr/>
        </p:nvCxnSpPr>
        <p:spPr>
          <a:xfrm>
            <a:off x="6649720" y="1547495"/>
            <a:ext cx="3016885" cy="2627630"/>
          </a:xfrm>
          <a:prstGeom prst="curvedConnector3">
            <a:avLst>
              <a:gd name="adj1" fmla="val 50011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8" name="曲线连接符 87"/>
          <p:cNvCxnSpPr>
            <a:stCxn id="159" idx="3"/>
            <a:endCxn id="127" idx="1"/>
          </p:cNvCxnSpPr>
          <p:nvPr/>
        </p:nvCxnSpPr>
        <p:spPr>
          <a:xfrm flipV="1">
            <a:off x="7609840" y="3006725"/>
            <a:ext cx="1144270" cy="104203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 flipV="1">
            <a:off x="9244965" y="3265805"/>
            <a:ext cx="593090" cy="7486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 flipV="1">
            <a:off x="9740265" y="3294380"/>
            <a:ext cx="97790" cy="72009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V="1">
            <a:off x="9838055" y="3280410"/>
            <a:ext cx="368935" cy="73406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V="1">
            <a:off x="9838055" y="3284855"/>
            <a:ext cx="864235" cy="72961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V="1">
            <a:off x="9838055" y="3265805"/>
            <a:ext cx="1350010" cy="7486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6" name="曲线连接符 95"/>
          <p:cNvCxnSpPr/>
          <p:nvPr/>
        </p:nvCxnSpPr>
        <p:spPr>
          <a:xfrm>
            <a:off x="9378950" y="2377440"/>
            <a:ext cx="243205" cy="1250950"/>
          </a:xfrm>
          <a:prstGeom prst="curvedConnector3">
            <a:avLst>
              <a:gd name="adj1" fmla="val 50131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7" name="曲线连接符 96"/>
          <p:cNvCxnSpPr/>
          <p:nvPr/>
        </p:nvCxnSpPr>
        <p:spPr>
          <a:xfrm>
            <a:off x="9865995" y="2374265"/>
            <a:ext cx="243205" cy="1257300"/>
          </a:xfrm>
          <a:prstGeom prst="curvedConnector3">
            <a:avLst>
              <a:gd name="adj1" fmla="val 50131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曲线连接符 97"/>
          <p:cNvCxnSpPr/>
          <p:nvPr/>
        </p:nvCxnSpPr>
        <p:spPr>
          <a:xfrm>
            <a:off x="10332085" y="2377440"/>
            <a:ext cx="243205" cy="1257300"/>
          </a:xfrm>
          <a:prstGeom prst="curvedConnector3">
            <a:avLst>
              <a:gd name="adj1" fmla="val 50131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9" name="曲线连接符 98"/>
          <p:cNvCxnSpPr/>
          <p:nvPr/>
        </p:nvCxnSpPr>
        <p:spPr>
          <a:xfrm>
            <a:off x="10812145" y="2377440"/>
            <a:ext cx="243205" cy="1257300"/>
          </a:xfrm>
          <a:prstGeom prst="curvedConnector3">
            <a:avLst>
              <a:gd name="adj1" fmla="val 50131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4050030" y="5172075"/>
            <a:ext cx="243840" cy="243840"/>
          </a:xfrm>
          <a:prstGeom prst="ellipse">
            <a:avLst/>
          </a:prstGeom>
          <a:solidFill>
            <a:srgbClr val="D8E8F2"/>
          </a:solidFill>
          <a:ln w="15875">
            <a:solidFill>
              <a:srgbClr val="88B9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96105" y="5172075"/>
            <a:ext cx="243840" cy="2438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748530" y="5172075"/>
            <a:ext cx="243840" cy="243840"/>
          </a:xfrm>
          <a:prstGeom prst="ellipse">
            <a:avLst/>
          </a:prstGeom>
          <a:solidFill>
            <a:srgbClr val="FFF3CE"/>
          </a:solidFill>
          <a:ln w="15875">
            <a:solidFill>
              <a:srgbClr val="FFB64C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104130" y="5172075"/>
            <a:ext cx="243840" cy="243840"/>
          </a:xfrm>
          <a:prstGeom prst="ellipse">
            <a:avLst/>
          </a:prstGeom>
          <a:solidFill>
            <a:srgbClr val="A6C5E9"/>
          </a:solidFill>
          <a:ln w="15875">
            <a:solidFill>
              <a:srgbClr val="96BBE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4347210" y="5395595"/>
                <a:ext cx="339090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210" y="5395595"/>
                <a:ext cx="339090" cy="33718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3989070" y="5385435"/>
                <a:ext cx="339090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070" y="5385435"/>
                <a:ext cx="339090" cy="33718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/>
            </p:nvSpPr>
            <p:spPr>
              <a:xfrm>
                <a:off x="4686300" y="5367655"/>
                <a:ext cx="339090" cy="3429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</m:sup>
                      </m:sSubSup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5367655"/>
                <a:ext cx="339090" cy="3429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/>
              <p:cNvSpPr txBox="1"/>
              <p:nvPr/>
            </p:nvSpPr>
            <p:spPr>
              <a:xfrm>
                <a:off x="4998085" y="5429250"/>
                <a:ext cx="339090" cy="3067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charset="0"/>
                          <a:cs typeface="Cambria Math" panose="02040503050406030204" charset="0"/>
                        </a:rPr>
                        <m:t>Att</m:t>
                      </m:r>
                    </m:oMath>
                  </m:oMathPara>
                </a14:m>
                <a:endParaRPr lang="en-US" altLang="zh-CN" sz="14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085" y="5429250"/>
                <a:ext cx="339090" cy="3067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直接箭头连接符 105"/>
          <p:cNvCxnSpPr>
            <a:stCxn id="3" idx="0"/>
            <a:endCxn id="26" idx="3"/>
          </p:cNvCxnSpPr>
          <p:nvPr/>
        </p:nvCxnSpPr>
        <p:spPr>
          <a:xfrm flipV="1">
            <a:off x="4518025" y="4338955"/>
            <a:ext cx="5080" cy="83312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4" idx="0"/>
            <a:endCxn id="25" idx="3"/>
          </p:cNvCxnSpPr>
          <p:nvPr/>
        </p:nvCxnSpPr>
        <p:spPr>
          <a:xfrm flipV="1">
            <a:off x="4870450" y="4338955"/>
            <a:ext cx="0" cy="83312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7" idx="0"/>
            <a:endCxn id="27" idx="3"/>
          </p:cNvCxnSpPr>
          <p:nvPr/>
        </p:nvCxnSpPr>
        <p:spPr>
          <a:xfrm flipV="1">
            <a:off x="5226050" y="4338955"/>
            <a:ext cx="1270" cy="83312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6864985" y="5027930"/>
            <a:ext cx="575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…</a:t>
            </a:r>
            <a:endParaRPr lang="en-US" altLang="zh-CN" b="1"/>
          </a:p>
        </p:txBody>
      </p:sp>
      <p:sp>
        <p:nvSpPr>
          <p:cNvPr id="116" name="矩形 115"/>
          <p:cNvSpPr/>
          <p:nvPr/>
        </p:nvSpPr>
        <p:spPr>
          <a:xfrm>
            <a:off x="3698875" y="4496435"/>
            <a:ext cx="3879850" cy="527685"/>
          </a:xfrm>
          <a:prstGeom prst="rect">
            <a:avLst/>
          </a:prstGeom>
          <a:solidFill>
            <a:srgbClr val="E0E8F7"/>
          </a:solidFill>
          <a:ln w="25400">
            <a:solidFill>
              <a:srgbClr val="9DB8E3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Transformer Encoder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18" name="直接箭头连接符 117"/>
          <p:cNvCxnSpPr/>
          <p:nvPr/>
        </p:nvCxnSpPr>
        <p:spPr>
          <a:xfrm flipV="1">
            <a:off x="4171315" y="4342130"/>
            <a:ext cx="3810" cy="147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4517390" y="4342130"/>
            <a:ext cx="5080" cy="147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 flipV="1">
            <a:off x="4869180" y="4342130"/>
            <a:ext cx="635" cy="147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V="1">
            <a:off x="5225415" y="4342130"/>
            <a:ext cx="635" cy="147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 rot="5400000">
            <a:off x="6068060" y="3904615"/>
            <a:ext cx="617220" cy="250825"/>
          </a:xfrm>
          <a:prstGeom prst="roundRect">
            <a:avLst/>
          </a:prstGeom>
          <a:solidFill>
            <a:srgbClr val="A6C5E9"/>
          </a:solidFill>
          <a:ln w="15875">
            <a:solidFill>
              <a:srgbClr val="96BBE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250940" y="5172075"/>
            <a:ext cx="243840" cy="243840"/>
          </a:xfrm>
          <a:prstGeom prst="ellipse">
            <a:avLst/>
          </a:prstGeom>
          <a:solidFill>
            <a:srgbClr val="A6C5E9"/>
          </a:solidFill>
          <a:ln w="15875">
            <a:solidFill>
              <a:srgbClr val="96BBE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/>
              <p:cNvSpPr txBox="1"/>
              <p:nvPr/>
            </p:nvSpPr>
            <p:spPr>
              <a:xfrm>
                <a:off x="6162675" y="5423535"/>
                <a:ext cx="339090" cy="3067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charset="0"/>
                          <a:cs typeface="Cambria Math" panose="02040503050406030204" charset="0"/>
                        </a:rPr>
                        <m:t>Att</m:t>
                      </m:r>
                    </m:oMath>
                  </m:oMathPara>
                </a14:m>
                <a:endParaRPr lang="en-US" altLang="zh-CN" sz="14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01" name="文本框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75" y="5423535"/>
                <a:ext cx="339090" cy="3067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直接箭头连接符 122"/>
          <p:cNvCxnSpPr/>
          <p:nvPr/>
        </p:nvCxnSpPr>
        <p:spPr>
          <a:xfrm flipV="1">
            <a:off x="6372225" y="4342130"/>
            <a:ext cx="3810" cy="147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 rot="5400000">
            <a:off x="5693410" y="3908425"/>
            <a:ext cx="617220" cy="2508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879465" y="5175885"/>
            <a:ext cx="243840" cy="24384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/>
              <p:cNvSpPr txBox="1"/>
              <p:nvPr/>
            </p:nvSpPr>
            <p:spPr>
              <a:xfrm>
                <a:off x="5701665" y="5427345"/>
                <a:ext cx="604520" cy="3067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1400" i="1">
                  <a:solidFill>
                    <a:prstClr val="black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102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665" y="5427345"/>
                <a:ext cx="604520" cy="3067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接箭头连接符 123"/>
          <p:cNvCxnSpPr/>
          <p:nvPr/>
        </p:nvCxnSpPr>
        <p:spPr>
          <a:xfrm flipV="1">
            <a:off x="6000750" y="4345940"/>
            <a:ext cx="0" cy="147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8754110" y="2742565"/>
            <a:ext cx="2887345" cy="527685"/>
          </a:xfrm>
          <a:prstGeom prst="rect">
            <a:avLst/>
          </a:prstGeom>
          <a:solidFill>
            <a:srgbClr val="E0E8F7"/>
          </a:solidFill>
          <a:ln w="25400">
            <a:solidFill>
              <a:srgbClr val="9DB8E3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Transformer Decoder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36" name="圆角矩形 135"/>
          <p:cNvSpPr/>
          <p:nvPr/>
        </p:nvSpPr>
        <p:spPr>
          <a:xfrm rot="5400000">
            <a:off x="6438900" y="3908425"/>
            <a:ext cx="617220" cy="250825"/>
          </a:xfrm>
          <a:prstGeom prst="roundRect">
            <a:avLst/>
          </a:prstGeom>
          <a:solidFill>
            <a:srgbClr val="EBDCF3"/>
          </a:solidFill>
          <a:ln w="15875">
            <a:solidFill>
              <a:srgbClr val="B581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6620510" y="5175885"/>
            <a:ext cx="243840" cy="243840"/>
          </a:xfrm>
          <a:prstGeom prst="ellipse">
            <a:avLst/>
          </a:prstGeom>
          <a:solidFill>
            <a:srgbClr val="EBDCF3"/>
          </a:solidFill>
          <a:ln w="15875">
            <a:solidFill>
              <a:srgbClr val="B581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6475730" y="5441315"/>
            <a:ext cx="5010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200">
                <a:latin typeface="Cambria Math" panose="02040503050406030204" charset="0"/>
                <a:cs typeface="Cambria Math" panose="02040503050406030204" charset="0"/>
              </a:rPr>
              <a:t>[SEP]</a:t>
            </a:r>
            <a:endParaRPr lang="en-US" altLang="zh-CN" sz="1200">
              <a:latin typeface="Cambria Math" panose="02040503050406030204" charset="0"/>
              <a:cs typeface="Cambria Math" panose="02040503050406030204" charset="0"/>
            </a:endParaRPr>
          </a:p>
        </p:txBody>
      </p:sp>
      <p:cxnSp>
        <p:nvCxnSpPr>
          <p:cNvPr id="139" name="直接箭头连接符 138"/>
          <p:cNvCxnSpPr>
            <a:stCxn id="137" idx="0"/>
          </p:cNvCxnSpPr>
          <p:nvPr/>
        </p:nvCxnSpPr>
        <p:spPr>
          <a:xfrm flipH="1" flipV="1">
            <a:off x="6740525" y="5010150"/>
            <a:ext cx="1905" cy="16573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V="1">
            <a:off x="6745605" y="4345940"/>
            <a:ext cx="1270" cy="1435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 rot="5400000">
            <a:off x="3867150" y="3904615"/>
            <a:ext cx="617220" cy="250825"/>
          </a:xfrm>
          <a:prstGeom prst="roundRect">
            <a:avLst/>
          </a:prstGeom>
          <a:solidFill>
            <a:srgbClr val="D8E8F2"/>
          </a:solidFill>
          <a:ln w="15875">
            <a:solidFill>
              <a:srgbClr val="88B9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 rot="5400000">
            <a:off x="4561840" y="3904615"/>
            <a:ext cx="617220" cy="250825"/>
          </a:xfrm>
          <a:prstGeom prst="roundRect">
            <a:avLst/>
          </a:prstGeom>
          <a:solidFill>
            <a:srgbClr val="FFF3CE"/>
          </a:solidFill>
          <a:ln w="15875">
            <a:solidFill>
              <a:srgbClr val="FFB64C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 rot="5400000">
            <a:off x="4214495" y="3904615"/>
            <a:ext cx="617220" cy="250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 rot="5400000">
            <a:off x="4918710" y="3904615"/>
            <a:ext cx="617220" cy="250825"/>
          </a:xfrm>
          <a:prstGeom prst="roundRect">
            <a:avLst/>
          </a:prstGeom>
          <a:solidFill>
            <a:srgbClr val="A6C5E9"/>
          </a:solidFill>
          <a:ln w="15875">
            <a:solidFill>
              <a:srgbClr val="96BBE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5400000">
            <a:off x="5285105" y="3904615"/>
            <a:ext cx="617220" cy="2508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469255" y="5172075"/>
            <a:ext cx="243840" cy="24384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/>
              <p:cNvSpPr txBox="1"/>
              <p:nvPr/>
            </p:nvSpPr>
            <p:spPr>
              <a:xfrm>
                <a:off x="5295900" y="5417185"/>
                <a:ext cx="604520" cy="3067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i="1">
                  <a:solidFill>
                    <a:prstClr val="black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5417185"/>
                <a:ext cx="604520" cy="3067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直接箭头连接符 121"/>
          <p:cNvCxnSpPr/>
          <p:nvPr/>
        </p:nvCxnSpPr>
        <p:spPr>
          <a:xfrm flipV="1">
            <a:off x="5590540" y="4342130"/>
            <a:ext cx="1905" cy="147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1" name="圆角矩形 140"/>
          <p:cNvSpPr/>
          <p:nvPr/>
        </p:nvSpPr>
        <p:spPr>
          <a:xfrm rot="5400000">
            <a:off x="3515995" y="3904615"/>
            <a:ext cx="617220" cy="250825"/>
          </a:xfrm>
          <a:prstGeom prst="roundRect">
            <a:avLst/>
          </a:prstGeom>
          <a:solidFill>
            <a:srgbClr val="EBDCF3"/>
          </a:solidFill>
          <a:ln w="15875">
            <a:solidFill>
              <a:srgbClr val="B581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3697605" y="5172075"/>
            <a:ext cx="243840" cy="243840"/>
          </a:xfrm>
          <a:prstGeom prst="ellipse">
            <a:avLst/>
          </a:prstGeom>
          <a:solidFill>
            <a:srgbClr val="EBDCF3"/>
          </a:solidFill>
          <a:ln w="15875">
            <a:solidFill>
              <a:srgbClr val="B581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3552825" y="5437505"/>
            <a:ext cx="5010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200">
                <a:latin typeface="Cambria Math" panose="02040503050406030204" charset="0"/>
                <a:cs typeface="Cambria Math" panose="02040503050406030204" charset="0"/>
              </a:rPr>
              <a:t>[CLS]</a:t>
            </a:r>
            <a:endParaRPr lang="en-US" altLang="zh-CN" sz="1200">
              <a:latin typeface="Cambria Math" panose="02040503050406030204" charset="0"/>
              <a:cs typeface="Cambria Math" panose="02040503050406030204" charset="0"/>
            </a:endParaRPr>
          </a:p>
        </p:txBody>
      </p:sp>
      <p:cxnSp>
        <p:nvCxnSpPr>
          <p:cNvPr id="144" name="直接箭头连接符 143"/>
          <p:cNvCxnSpPr>
            <a:stCxn id="142" idx="0"/>
          </p:cNvCxnSpPr>
          <p:nvPr/>
        </p:nvCxnSpPr>
        <p:spPr>
          <a:xfrm flipH="1" flipV="1">
            <a:off x="3817620" y="5006340"/>
            <a:ext cx="1905" cy="16573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3818890" y="4342130"/>
            <a:ext cx="5080" cy="147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2" idx="0"/>
          </p:cNvCxnSpPr>
          <p:nvPr/>
        </p:nvCxnSpPr>
        <p:spPr>
          <a:xfrm flipH="1" flipV="1">
            <a:off x="4170680" y="5008880"/>
            <a:ext cx="1270" cy="16319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H="1" flipV="1">
            <a:off x="4516120" y="5012690"/>
            <a:ext cx="1270" cy="16319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H="1" flipV="1">
            <a:off x="4867910" y="5017135"/>
            <a:ext cx="1905" cy="16573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flipH="1" flipV="1">
            <a:off x="5220970" y="5019675"/>
            <a:ext cx="1270" cy="16319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 flipH="1" flipV="1">
            <a:off x="5592445" y="5021580"/>
            <a:ext cx="1270" cy="16319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 flipH="1" flipV="1">
            <a:off x="6365875" y="5014595"/>
            <a:ext cx="1905" cy="16573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 flipH="1" flipV="1">
            <a:off x="5998845" y="5019040"/>
            <a:ext cx="1905" cy="16573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 rot="5400000">
            <a:off x="7065645" y="3911600"/>
            <a:ext cx="617220" cy="250825"/>
          </a:xfrm>
          <a:prstGeom prst="roundRect">
            <a:avLst/>
          </a:prstGeom>
          <a:solidFill>
            <a:srgbClr val="EBDCF3"/>
          </a:solidFill>
          <a:ln w="15875">
            <a:solidFill>
              <a:srgbClr val="B581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7247255" y="5179060"/>
            <a:ext cx="243840" cy="243840"/>
          </a:xfrm>
          <a:prstGeom prst="ellipse">
            <a:avLst/>
          </a:prstGeom>
          <a:solidFill>
            <a:srgbClr val="EBDCF3"/>
          </a:solidFill>
          <a:ln w="15875">
            <a:solidFill>
              <a:srgbClr val="B581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7102475" y="5444490"/>
            <a:ext cx="5010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200">
                <a:latin typeface="Cambria Math" panose="02040503050406030204" charset="0"/>
                <a:cs typeface="Cambria Math" panose="02040503050406030204" charset="0"/>
              </a:rPr>
              <a:t>[SEP]</a:t>
            </a:r>
            <a:endParaRPr lang="en-US" altLang="zh-CN" sz="1200">
              <a:latin typeface="Cambria Math" panose="02040503050406030204" charset="0"/>
              <a:cs typeface="Cambria Math" panose="02040503050406030204" charset="0"/>
            </a:endParaRPr>
          </a:p>
        </p:txBody>
      </p:sp>
      <p:cxnSp>
        <p:nvCxnSpPr>
          <p:cNvPr id="157" name="直接箭头连接符 156"/>
          <p:cNvCxnSpPr>
            <a:stCxn id="155" idx="0"/>
          </p:cNvCxnSpPr>
          <p:nvPr/>
        </p:nvCxnSpPr>
        <p:spPr>
          <a:xfrm flipH="1" flipV="1">
            <a:off x="7367270" y="5013325"/>
            <a:ext cx="1905" cy="16573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7372350" y="4349115"/>
            <a:ext cx="1270" cy="1435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9" name="圆角矩形 158"/>
          <p:cNvSpPr/>
          <p:nvPr/>
        </p:nvSpPr>
        <p:spPr>
          <a:xfrm>
            <a:off x="3624580" y="3667760"/>
            <a:ext cx="3985260" cy="762000"/>
          </a:xfrm>
          <a:prstGeom prst="roundRect">
            <a:avLst>
              <a:gd name="adj" fmla="val 13666"/>
            </a:avLst>
          </a:prstGeom>
          <a:noFill/>
          <a:ln>
            <a:solidFill>
              <a:srgbClr val="9DB8E3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1" name="曲线连接符 160"/>
          <p:cNvCxnSpPr>
            <a:stCxn id="22" idx="2"/>
            <a:endCxn id="100" idx="2"/>
          </p:cNvCxnSpPr>
          <p:nvPr/>
        </p:nvCxnSpPr>
        <p:spPr>
          <a:xfrm rot="5400000" flipV="1">
            <a:off x="3433763" y="3559493"/>
            <a:ext cx="401955" cy="3926840"/>
          </a:xfrm>
          <a:prstGeom prst="curvedConnector3">
            <a:avLst>
              <a:gd name="adj1" fmla="val 159163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9622155" y="3506470"/>
            <a:ext cx="243840" cy="243840"/>
          </a:xfrm>
          <a:prstGeom prst="ellipse">
            <a:avLst/>
          </a:prstGeom>
          <a:solidFill>
            <a:srgbClr val="E9F9E1"/>
          </a:solidFill>
          <a:ln w="15875">
            <a:solidFill>
              <a:srgbClr val="94D06C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0095230" y="3509645"/>
            <a:ext cx="243840" cy="243840"/>
          </a:xfrm>
          <a:prstGeom prst="ellipse">
            <a:avLst/>
          </a:prstGeom>
          <a:solidFill>
            <a:srgbClr val="DEE1F4"/>
          </a:solidFill>
          <a:ln w="15875">
            <a:solidFill>
              <a:srgbClr val="9098C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0582275" y="3506470"/>
            <a:ext cx="243840" cy="243840"/>
          </a:xfrm>
          <a:prstGeom prst="ellipse">
            <a:avLst/>
          </a:prstGeom>
          <a:solidFill>
            <a:srgbClr val="FFF7E4"/>
          </a:solidFill>
          <a:ln w="15875">
            <a:solidFill>
              <a:srgbClr val="F5CB6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11062335" y="3506470"/>
            <a:ext cx="243840" cy="243840"/>
          </a:xfrm>
          <a:prstGeom prst="ellipse">
            <a:avLst/>
          </a:prstGeom>
          <a:solidFill>
            <a:srgbClr val="EBDCF3"/>
          </a:solidFill>
          <a:ln w="15875">
            <a:solidFill>
              <a:srgbClr val="B39BC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9138285" y="3506470"/>
            <a:ext cx="243840" cy="24384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9741535" y="2505075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10213340" y="2503805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10700385" y="2509520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11176000" y="2499360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9257030" y="3266440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9744075" y="3272155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10215880" y="3270885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10702925" y="3276600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1178540" y="3266440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gin-无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8090" y="946150"/>
            <a:ext cx="1431290" cy="104838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321050" y="323215"/>
            <a:ext cx="3597910" cy="2418715"/>
          </a:xfrm>
          <a:prstGeom prst="roundRect">
            <a:avLst>
              <a:gd name="adj" fmla="val 958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91865" y="141605"/>
            <a:ext cx="176974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/>
              <a:t>Graph Encoder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885565" y="1069340"/>
            <a:ext cx="844550" cy="925195"/>
          </a:xfrm>
          <a:prstGeom prst="rect">
            <a:avLst/>
          </a:prstGeom>
          <a:solidFill>
            <a:srgbClr val="EFF8E9"/>
          </a:solidFill>
          <a:ln w="2540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GCN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291455" y="483235"/>
            <a:ext cx="708025" cy="250825"/>
          </a:xfrm>
          <a:prstGeom prst="roundRect">
            <a:avLst/>
          </a:prstGeom>
          <a:solidFill>
            <a:srgbClr val="EDEDED"/>
          </a:solidFill>
          <a:ln w="15875">
            <a:solidFill>
              <a:srgbClr val="35BD7E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293360" y="861060"/>
            <a:ext cx="708025" cy="250825"/>
          </a:xfrm>
          <a:prstGeom prst="roundRect">
            <a:avLst/>
          </a:prstGeom>
          <a:solidFill>
            <a:srgbClr val="D8E8F2"/>
          </a:solidFill>
          <a:ln w="15875">
            <a:solidFill>
              <a:srgbClr val="88B9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291455" y="1238885"/>
            <a:ext cx="708025" cy="250825"/>
          </a:xfrm>
          <a:prstGeom prst="roundRect">
            <a:avLst/>
          </a:prstGeom>
          <a:solidFill>
            <a:srgbClr val="FFF3CE"/>
          </a:solidFill>
          <a:ln w="15875">
            <a:solidFill>
              <a:srgbClr val="FFB64C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293360" y="1616710"/>
            <a:ext cx="708025" cy="250825"/>
          </a:xfrm>
          <a:prstGeom prst="roundRect">
            <a:avLst/>
          </a:prstGeom>
          <a:solidFill>
            <a:srgbClr val="FEF3F1"/>
          </a:solidFill>
          <a:ln w="15875">
            <a:solidFill>
              <a:srgbClr val="F4A79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293360" y="1994535"/>
            <a:ext cx="708025" cy="250825"/>
          </a:xfrm>
          <a:prstGeom prst="roundRect">
            <a:avLst/>
          </a:prstGeom>
          <a:solidFill>
            <a:srgbClr val="F2F3E4"/>
          </a:solidFill>
          <a:ln w="15875">
            <a:solidFill>
              <a:srgbClr val="A8AC4B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293360" y="2372360"/>
            <a:ext cx="708025" cy="250825"/>
          </a:xfrm>
          <a:prstGeom prst="roundRect">
            <a:avLst/>
          </a:prstGeom>
          <a:solidFill>
            <a:srgbClr val="FBE6FB"/>
          </a:solidFill>
          <a:ln w="15875">
            <a:solidFill>
              <a:srgbClr val="E77BE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8" idx="1"/>
          </p:cNvCxnSpPr>
          <p:nvPr/>
        </p:nvCxnSpPr>
        <p:spPr>
          <a:xfrm>
            <a:off x="2795905" y="1522095"/>
            <a:ext cx="1089660" cy="101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736465" y="1553845"/>
            <a:ext cx="421005" cy="254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430020" y="2110740"/>
                <a:ext cx="92392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𝒅𝒂𝒕𝒂</m:t>
                          </m:r>
                        </m:sub>
                      </m:sSub>
                    </m:oMath>
                  </m:oMathPara>
                </a14:m>
                <a:endParaRPr lang="en-US" altLang="zh-CN" b="1" i="1">
                  <a:solidFill>
                    <a:schemeClr val="accent1">
                      <a:lumMod val="75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20" y="2110740"/>
                <a:ext cx="92392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圆角矩形 19"/>
          <p:cNvSpPr/>
          <p:nvPr/>
        </p:nvSpPr>
        <p:spPr>
          <a:xfrm>
            <a:off x="3321050" y="4041140"/>
            <a:ext cx="4524375" cy="2480310"/>
          </a:xfrm>
          <a:prstGeom prst="roundRect">
            <a:avLst>
              <a:gd name="adj" fmla="val 869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503295" y="3890010"/>
            <a:ext cx="16852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/>
              <a:t>TMM Encoder</a:t>
            </a:r>
            <a:endParaRPr lang="en-US" altLang="zh-CN"/>
          </a:p>
        </p:txBody>
      </p:sp>
      <p:pic>
        <p:nvPicPr>
          <p:cNvPr id="22" name="图片 21" descr="Harry-tmm"/>
          <p:cNvPicPr>
            <a:picLocks noChangeAspect="1"/>
          </p:cNvPicPr>
          <p:nvPr/>
        </p:nvPicPr>
        <p:blipFill>
          <a:blip r:embed="rId3"/>
          <a:srcRect r="4780"/>
          <a:stretch>
            <a:fillRect/>
          </a:stretch>
        </p:blipFill>
        <p:spPr>
          <a:xfrm>
            <a:off x="33020" y="4206875"/>
            <a:ext cx="3276600" cy="17780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146810" y="6153150"/>
            <a:ext cx="923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</a:rPr>
              <a:t>TMM</a:t>
            </a:r>
            <a:endParaRPr lang="en-US" altLang="zh-CN" b="1">
              <a:solidFill>
                <a:schemeClr val="accent1">
                  <a:lumMod val="75000"/>
                </a:schemeClr>
              </a:solidFill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864350" y="4509770"/>
            <a:ext cx="528320" cy="321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…</a:t>
            </a:r>
            <a:endParaRPr lang="en-US" altLang="zh-CN" b="1"/>
          </a:p>
        </p:txBody>
      </p:sp>
      <p:sp>
        <p:nvSpPr>
          <p:cNvPr id="44" name="左大括号 43"/>
          <p:cNvSpPr/>
          <p:nvPr/>
        </p:nvSpPr>
        <p:spPr>
          <a:xfrm rot="10800000">
            <a:off x="6088380" y="572135"/>
            <a:ext cx="240665" cy="1943100"/>
          </a:xfrm>
          <a:prstGeom prst="leftBrace">
            <a:avLst>
              <a:gd name="adj1" fmla="val 81226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405880" y="1425575"/>
            <a:ext cx="243840" cy="243840"/>
          </a:xfrm>
          <a:prstGeom prst="ellipse">
            <a:avLst/>
          </a:prstGeom>
          <a:solidFill>
            <a:srgbClr val="B0E0DB"/>
          </a:solidFill>
          <a:ln>
            <a:solidFill>
              <a:srgbClr val="89BEB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+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8447405" y="1981835"/>
            <a:ext cx="3500120" cy="2459990"/>
          </a:xfrm>
          <a:prstGeom prst="roundRect">
            <a:avLst>
              <a:gd name="adj" fmla="val 1068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549640" y="1786890"/>
            <a:ext cx="16465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/>
              <a:t>Text Decoder</a:t>
            </a:r>
            <a:endParaRPr lang="en-US" altLang="zh-CN"/>
          </a:p>
        </p:txBody>
      </p:sp>
      <p:sp>
        <p:nvSpPr>
          <p:cNvPr id="61" name="椭圆 60"/>
          <p:cNvSpPr/>
          <p:nvPr/>
        </p:nvSpPr>
        <p:spPr>
          <a:xfrm>
            <a:off x="9135110" y="2255520"/>
            <a:ext cx="243840" cy="243840"/>
          </a:xfrm>
          <a:prstGeom prst="ellipse">
            <a:avLst/>
          </a:prstGeom>
          <a:solidFill>
            <a:srgbClr val="E9F9E1"/>
          </a:solidFill>
          <a:ln w="15875">
            <a:solidFill>
              <a:srgbClr val="94D06C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9615170" y="2255520"/>
            <a:ext cx="243840" cy="243840"/>
          </a:xfrm>
          <a:prstGeom prst="ellipse">
            <a:avLst/>
          </a:prstGeom>
          <a:solidFill>
            <a:srgbClr val="DEE1F4"/>
          </a:solidFill>
          <a:ln w="15875">
            <a:solidFill>
              <a:srgbClr val="9098C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10095230" y="2255520"/>
            <a:ext cx="243840" cy="243840"/>
          </a:xfrm>
          <a:prstGeom prst="ellipse">
            <a:avLst/>
          </a:prstGeom>
          <a:solidFill>
            <a:srgbClr val="FFF7E4"/>
          </a:solidFill>
          <a:ln w="15875">
            <a:solidFill>
              <a:srgbClr val="F5CB6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10575290" y="2255520"/>
            <a:ext cx="243840" cy="243840"/>
          </a:xfrm>
          <a:prstGeom prst="ellipse">
            <a:avLst/>
          </a:prstGeom>
          <a:solidFill>
            <a:srgbClr val="EBDCF3"/>
          </a:solidFill>
          <a:ln w="15875">
            <a:solidFill>
              <a:srgbClr val="B39BC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11055350" y="2255520"/>
            <a:ext cx="243840" cy="243840"/>
          </a:xfrm>
          <a:prstGeom prst="ellipse">
            <a:avLst/>
          </a:prstGeom>
          <a:solidFill>
            <a:srgbClr val="FADFE6"/>
          </a:solidFill>
          <a:ln w="15875">
            <a:solidFill>
              <a:srgbClr val="E58FA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9666605" y="4014470"/>
            <a:ext cx="342900" cy="321310"/>
            <a:chOff x="14177" y="6365"/>
            <a:chExt cx="540" cy="506"/>
          </a:xfrm>
        </p:grpSpPr>
        <p:sp>
          <p:nvSpPr>
            <p:cNvPr id="70" name="圆角矩形 69"/>
            <p:cNvSpPr/>
            <p:nvPr/>
          </p:nvSpPr>
          <p:spPr>
            <a:xfrm>
              <a:off x="14177" y="6365"/>
              <a:ext cx="540" cy="506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4258" y="6433"/>
              <a:ext cx="384" cy="384"/>
            </a:xfrm>
            <a:prstGeom prst="ellipse">
              <a:avLst/>
            </a:prstGeom>
            <a:solidFill>
              <a:srgbClr val="B0E0DB"/>
            </a:solidFill>
            <a:ln>
              <a:solidFill>
                <a:srgbClr val="89BEBA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cxnSp>
        <p:nvCxnSpPr>
          <p:cNvPr id="78" name="直接箭头连接符 77"/>
          <p:cNvCxnSpPr>
            <a:endCxn id="61" idx="4"/>
          </p:cNvCxnSpPr>
          <p:nvPr/>
        </p:nvCxnSpPr>
        <p:spPr>
          <a:xfrm flipV="1">
            <a:off x="9254490" y="2499360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45" idx="6"/>
            <a:endCxn id="70" idx="1"/>
          </p:cNvCxnSpPr>
          <p:nvPr/>
        </p:nvCxnSpPr>
        <p:spPr>
          <a:xfrm>
            <a:off x="6649720" y="1547495"/>
            <a:ext cx="3016885" cy="2627630"/>
          </a:xfrm>
          <a:prstGeom prst="curvedConnector3">
            <a:avLst>
              <a:gd name="adj1" fmla="val 50011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8" name="曲线连接符 87"/>
          <p:cNvCxnSpPr>
            <a:stCxn id="159" idx="3"/>
            <a:endCxn id="127" idx="1"/>
          </p:cNvCxnSpPr>
          <p:nvPr/>
        </p:nvCxnSpPr>
        <p:spPr>
          <a:xfrm flipV="1">
            <a:off x="7609840" y="3006725"/>
            <a:ext cx="1144270" cy="17049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 flipV="1">
            <a:off x="9244965" y="3265805"/>
            <a:ext cx="593090" cy="7486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 flipV="1">
            <a:off x="9740265" y="3294380"/>
            <a:ext cx="97790" cy="72009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V="1">
            <a:off x="9838055" y="3280410"/>
            <a:ext cx="368935" cy="73406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V="1">
            <a:off x="9838055" y="3284855"/>
            <a:ext cx="864235" cy="72961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V="1">
            <a:off x="9838055" y="3265805"/>
            <a:ext cx="1350010" cy="7486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6" name="曲线连接符 95"/>
          <p:cNvCxnSpPr/>
          <p:nvPr/>
        </p:nvCxnSpPr>
        <p:spPr>
          <a:xfrm>
            <a:off x="9378950" y="2377440"/>
            <a:ext cx="243205" cy="1250950"/>
          </a:xfrm>
          <a:prstGeom prst="curvedConnector3">
            <a:avLst>
              <a:gd name="adj1" fmla="val 50131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7" name="曲线连接符 96"/>
          <p:cNvCxnSpPr/>
          <p:nvPr/>
        </p:nvCxnSpPr>
        <p:spPr>
          <a:xfrm>
            <a:off x="9865995" y="2374265"/>
            <a:ext cx="243205" cy="1257300"/>
          </a:xfrm>
          <a:prstGeom prst="curvedConnector3">
            <a:avLst>
              <a:gd name="adj1" fmla="val 50131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曲线连接符 97"/>
          <p:cNvCxnSpPr/>
          <p:nvPr/>
        </p:nvCxnSpPr>
        <p:spPr>
          <a:xfrm>
            <a:off x="10332085" y="2377440"/>
            <a:ext cx="243205" cy="1257300"/>
          </a:xfrm>
          <a:prstGeom prst="curvedConnector3">
            <a:avLst>
              <a:gd name="adj1" fmla="val 50131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9" name="曲线连接符 98"/>
          <p:cNvCxnSpPr/>
          <p:nvPr/>
        </p:nvCxnSpPr>
        <p:spPr>
          <a:xfrm>
            <a:off x="10812145" y="2377440"/>
            <a:ext cx="243205" cy="1257300"/>
          </a:xfrm>
          <a:prstGeom prst="curvedConnector3">
            <a:avLst>
              <a:gd name="adj1" fmla="val 50131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4050030" y="5835015"/>
            <a:ext cx="243840" cy="243840"/>
          </a:xfrm>
          <a:prstGeom prst="ellipse">
            <a:avLst/>
          </a:prstGeom>
          <a:solidFill>
            <a:srgbClr val="D8E8F2"/>
          </a:solidFill>
          <a:ln w="15875">
            <a:solidFill>
              <a:srgbClr val="88B9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96105" y="5835015"/>
            <a:ext cx="243840" cy="2438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748530" y="5835015"/>
            <a:ext cx="243840" cy="243840"/>
          </a:xfrm>
          <a:prstGeom prst="ellipse">
            <a:avLst/>
          </a:prstGeom>
          <a:solidFill>
            <a:srgbClr val="FFF3CE"/>
          </a:solidFill>
          <a:ln w="15875">
            <a:solidFill>
              <a:srgbClr val="FFB64C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104130" y="5835015"/>
            <a:ext cx="243840" cy="243840"/>
          </a:xfrm>
          <a:prstGeom prst="ellipse">
            <a:avLst/>
          </a:prstGeom>
          <a:solidFill>
            <a:srgbClr val="A6C5E9"/>
          </a:solidFill>
          <a:ln w="15875">
            <a:solidFill>
              <a:srgbClr val="96BBE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4347210" y="6058535"/>
                <a:ext cx="339090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210" y="6058535"/>
                <a:ext cx="339090" cy="33718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3989070" y="6048375"/>
                <a:ext cx="339090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070" y="6048375"/>
                <a:ext cx="339090" cy="33718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/>
            </p:nvSpPr>
            <p:spPr>
              <a:xfrm>
                <a:off x="4686300" y="6030595"/>
                <a:ext cx="339090" cy="3429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</m:sup>
                      </m:sSubSup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6030595"/>
                <a:ext cx="339090" cy="3429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/>
              <p:cNvSpPr txBox="1"/>
              <p:nvPr/>
            </p:nvSpPr>
            <p:spPr>
              <a:xfrm>
                <a:off x="4998085" y="6092190"/>
                <a:ext cx="339090" cy="3067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charset="0"/>
                          <a:cs typeface="Cambria Math" panose="02040503050406030204" charset="0"/>
                        </a:rPr>
                        <m:t>Att</m:t>
                      </m:r>
                    </m:oMath>
                  </m:oMathPara>
                </a14:m>
                <a:endParaRPr lang="en-US" altLang="zh-CN" sz="14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085" y="6092190"/>
                <a:ext cx="339090" cy="3067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直接箭头连接符 105"/>
          <p:cNvCxnSpPr>
            <a:stCxn id="3" idx="0"/>
            <a:endCxn id="26" idx="3"/>
          </p:cNvCxnSpPr>
          <p:nvPr/>
        </p:nvCxnSpPr>
        <p:spPr>
          <a:xfrm flipV="1">
            <a:off x="4518025" y="5001895"/>
            <a:ext cx="5080" cy="83312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4" idx="0"/>
            <a:endCxn id="25" idx="3"/>
          </p:cNvCxnSpPr>
          <p:nvPr/>
        </p:nvCxnSpPr>
        <p:spPr>
          <a:xfrm flipV="1">
            <a:off x="4870450" y="5001895"/>
            <a:ext cx="0" cy="83312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7" idx="0"/>
            <a:endCxn id="27" idx="3"/>
          </p:cNvCxnSpPr>
          <p:nvPr/>
        </p:nvCxnSpPr>
        <p:spPr>
          <a:xfrm flipV="1">
            <a:off x="5226050" y="5001895"/>
            <a:ext cx="1270" cy="83312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6864985" y="5690870"/>
            <a:ext cx="575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…</a:t>
            </a:r>
            <a:endParaRPr lang="en-US" altLang="zh-CN" b="1"/>
          </a:p>
        </p:txBody>
      </p:sp>
      <p:sp>
        <p:nvSpPr>
          <p:cNvPr id="116" name="矩形 115"/>
          <p:cNvSpPr/>
          <p:nvPr/>
        </p:nvSpPr>
        <p:spPr>
          <a:xfrm>
            <a:off x="3698875" y="5159375"/>
            <a:ext cx="3879850" cy="527685"/>
          </a:xfrm>
          <a:prstGeom prst="rect">
            <a:avLst/>
          </a:prstGeom>
          <a:solidFill>
            <a:srgbClr val="E0E8F7"/>
          </a:solidFill>
          <a:ln w="25400">
            <a:solidFill>
              <a:srgbClr val="9DB8E3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Transformer Encoder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18" name="直接箭头连接符 117"/>
          <p:cNvCxnSpPr/>
          <p:nvPr/>
        </p:nvCxnSpPr>
        <p:spPr>
          <a:xfrm flipV="1">
            <a:off x="4171315" y="5005070"/>
            <a:ext cx="3810" cy="147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4517390" y="5005070"/>
            <a:ext cx="5080" cy="147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 flipV="1">
            <a:off x="4869180" y="5005070"/>
            <a:ext cx="635" cy="147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V="1">
            <a:off x="5225415" y="5005070"/>
            <a:ext cx="635" cy="147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 rot="5400000">
            <a:off x="6068060" y="4567555"/>
            <a:ext cx="617220" cy="250825"/>
          </a:xfrm>
          <a:prstGeom prst="roundRect">
            <a:avLst/>
          </a:prstGeom>
          <a:solidFill>
            <a:srgbClr val="A6C5E9"/>
          </a:solidFill>
          <a:ln w="15875">
            <a:solidFill>
              <a:srgbClr val="96BBE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250940" y="5835015"/>
            <a:ext cx="243840" cy="243840"/>
          </a:xfrm>
          <a:prstGeom prst="ellipse">
            <a:avLst/>
          </a:prstGeom>
          <a:solidFill>
            <a:srgbClr val="A6C5E9"/>
          </a:solidFill>
          <a:ln w="15875">
            <a:solidFill>
              <a:srgbClr val="96BBE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/>
              <p:cNvSpPr txBox="1"/>
              <p:nvPr/>
            </p:nvSpPr>
            <p:spPr>
              <a:xfrm>
                <a:off x="6162675" y="6086475"/>
                <a:ext cx="339090" cy="3067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charset="0"/>
                          <a:cs typeface="Cambria Math" panose="02040503050406030204" charset="0"/>
                        </a:rPr>
                        <m:t>Att</m:t>
                      </m:r>
                    </m:oMath>
                  </m:oMathPara>
                </a14:m>
                <a:endParaRPr lang="en-US" altLang="zh-CN" sz="14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01" name="文本框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75" y="6086475"/>
                <a:ext cx="339090" cy="3067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直接箭头连接符 122"/>
          <p:cNvCxnSpPr/>
          <p:nvPr/>
        </p:nvCxnSpPr>
        <p:spPr>
          <a:xfrm flipV="1">
            <a:off x="6372225" y="5005070"/>
            <a:ext cx="3810" cy="147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 rot="5400000">
            <a:off x="5693410" y="4571365"/>
            <a:ext cx="617220" cy="2508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879465" y="5838825"/>
            <a:ext cx="243840" cy="24384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/>
              <p:cNvSpPr txBox="1"/>
              <p:nvPr/>
            </p:nvSpPr>
            <p:spPr>
              <a:xfrm>
                <a:off x="5701665" y="6090285"/>
                <a:ext cx="604520" cy="3067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1400" i="1">
                  <a:solidFill>
                    <a:prstClr val="black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102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665" y="6090285"/>
                <a:ext cx="604520" cy="3067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接箭头连接符 123"/>
          <p:cNvCxnSpPr/>
          <p:nvPr/>
        </p:nvCxnSpPr>
        <p:spPr>
          <a:xfrm flipV="1">
            <a:off x="6000750" y="5008880"/>
            <a:ext cx="0" cy="147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8754110" y="2742565"/>
            <a:ext cx="2887345" cy="527685"/>
          </a:xfrm>
          <a:prstGeom prst="rect">
            <a:avLst/>
          </a:prstGeom>
          <a:solidFill>
            <a:srgbClr val="E0E8F7"/>
          </a:solidFill>
          <a:ln w="25400">
            <a:solidFill>
              <a:srgbClr val="9DB8E3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Transformer Decoder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36" name="圆角矩形 135"/>
          <p:cNvSpPr/>
          <p:nvPr/>
        </p:nvSpPr>
        <p:spPr>
          <a:xfrm rot="5400000">
            <a:off x="6438900" y="4571365"/>
            <a:ext cx="617220" cy="250825"/>
          </a:xfrm>
          <a:prstGeom prst="roundRect">
            <a:avLst/>
          </a:prstGeom>
          <a:solidFill>
            <a:srgbClr val="EBDCF3"/>
          </a:solidFill>
          <a:ln w="15875">
            <a:solidFill>
              <a:srgbClr val="B581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6620510" y="5838825"/>
            <a:ext cx="243840" cy="243840"/>
          </a:xfrm>
          <a:prstGeom prst="ellipse">
            <a:avLst/>
          </a:prstGeom>
          <a:solidFill>
            <a:srgbClr val="EBDCF3"/>
          </a:solidFill>
          <a:ln w="15875">
            <a:solidFill>
              <a:srgbClr val="B581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6475730" y="6104255"/>
            <a:ext cx="5010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200">
                <a:latin typeface="Cambria Math" panose="02040503050406030204" charset="0"/>
                <a:cs typeface="Cambria Math" panose="02040503050406030204" charset="0"/>
              </a:rPr>
              <a:t>[SEP]</a:t>
            </a:r>
            <a:endParaRPr lang="en-US" altLang="zh-CN" sz="1200">
              <a:latin typeface="Cambria Math" panose="02040503050406030204" charset="0"/>
              <a:cs typeface="Cambria Math" panose="02040503050406030204" charset="0"/>
            </a:endParaRPr>
          </a:p>
        </p:txBody>
      </p:sp>
      <p:cxnSp>
        <p:nvCxnSpPr>
          <p:cNvPr id="139" name="直接箭头连接符 138"/>
          <p:cNvCxnSpPr>
            <a:stCxn id="137" idx="0"/>
          </p:cNvCxnSpPr>
          <p:nvPr/>
        </p:nvCxnSpPr>
        <p:spPr>
          <a:xfrm flipH="1" flipV="1">
            <a:off x="6740525" y="5673090"/>
            <a:ext cx="1905" cy="16573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V="1">
            <a:off x="6745605" y="5008880"/>
            <a:ext cx="1270" cy="1435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 rot="5400000">
            <a:off x="3867150" y="4567555"/>
            <a:ext cx="617220" cy="250825"/>
          </a:xfrm>
          <a:prstGeom prst="roundRect">
            <a:avLst/>
          </a:prstGeom>
          <a:solidFill>
            <a:srgbClr val="D8E8F2"/>
          </a:solidFill>
          <a:ln w="15875">
            <a:solidFill>
              <a:srgbClr val="88B9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 rot="5400000">
            <a:off x="4561840" y="4567555"/>
            <a:ext cx="617220" cy="250825"/>
          </a:xfrm>
          <a:prstGeom prst="roundRect">
            <a:avLst/>
          </a:prstGeom>
          <a:solidFill>
            <a:srgbClr val="FFF3CE"/>
          </a:solidFill>
          <a:ln w="15875">
            <a:solidFill>
              <a:srgbClr val="FFB64C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 rot="5400000">
            <a:off x="4214495" y="4567555"/>
            <a:ext cx="617220" cy="250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 rot="5400000">
            <a:off x="4918710" y="4567555"/>
            <a:ext cx="617220" cy="250825"/>
          </a:xfrm>
          <a:prstGeom prst="roundRect">
            <a:avLst/>
          </a:prstGeom>
          <a:solidFill>
            <a:srgbClr val="A6C5E9"/>
          </a:solidFill>
          <a:ln w="15875">
            <a:solidFill>
              <a:srgbClr val="96BBE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5400000">
            <a:off x="5285105" y="4567555"/>
            <a:ext cx="617220" cy="2508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469255" y="5835015"/>
            <a:ext cx="243840" cy="24384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/>
              <p:cNvSpPr txBox="1"/>
              <p:nvPr/>
            </p:nvSpPr>
            <p:spPr>
              <a:xfrm>
                <a:off x="5295900" y="6080125"/>
                <a:ext cx="604520" cy="3067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i="1">
                  <a:solidFill>
                    <a:prstClr val="black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6080125"/>
                <a:ext cx="604520" cy="3067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直接箭头连接符 121"/>
          <p:cNvCxnSpPr/>
          <p:nvPr/>
        </p:nvCxnSpPr>
        <p:spPr>
          <a:xfrm flipV="1">
            <a:off x="5590540" y="5005070"/>
            <a:ext cx="1905" cy="147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1" name="圆角矩形 140"/>
          <p:cNvSpPr/>
          <p:nvPr/>
        </p:nvSpPr>
        <p:spPr>
          <a:xfrm rot="5400000">
            <a:off x="3515995" y="4567555"/>
            <a:ext cx="617220" cy="250825"/>
          </a:xfrm>
          <a:prstGeom prst="roundRect">
            <a:avLst/>
          </a:prstGeom>
          <a:solidFill>
            <a:srgbClr val="EBDCF3"/>
          </a:solidFill>
          <a:ln w="15875">
            <a:solidFill>
              <a:srgbClr val="B581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3697605" y="5835015"/>
            <a:ext cx="243840" cy="243840"/>
          </a:xfrm>
          <a:prstGeom prst="ellipse">
            <a:avLst/>
          </a:prstGeom>
          <a:solidFill>
            <a:srgbClr val="EBDCF3"/>
          </a:solidFill>
          <a:ln w="15875">
            <a:solidFill>
              <a:srgbClr val="B581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3552825" y="6100445"/>
            <a:ext cx="5010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200">
                <a:latin typeface="Cambria Math" panose="02040503050406030204" charset="0"/>
                <a:cs typeface="Cambria Math" panose="02040503050406030204" charset="0"/>
              </a:rPr>
              <a:t>[CLS]</a:t>
            </a:r>
            <a:endParaRPr lang="en-US" altLang="zh-CN" sz="1200">
              <a:latin typeface="Cambria Math" panose="02040503050406030204" charset="0"/>
              <a:cs typeface="Cambria Math" panose="02040503050406030204" charset="0"/>
            </a:endParaRPr>
          </a:p>
        </p:txBody>
      </p:sp>
      <p:cxnSp>
        <p:nvCxnSpPr>
          <p:cNvPr id="144" name="直接箭头连接符 143"/>
          <p:cNvCxnSpPr>
            <a:stCxn id="142" idx="0"/>
          </p:cNvCxnSpPr>
          <p:nvPr/>
        </p:nvCxnSpPr>
        <p:spPr>
          <a:xfrm flipH="1" flipV="1">
            <a:off x="3817620" y="5669280"/>
            <a:ext cx="1905" cy="16573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3818890" y="5005070"/>
            <a:ext cx="5080" cy="147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2" idx="0"/>
          </p:cNvCxnSpPr>
          <p:nvPr/>
        </p:nvCxnSpPr>
        <p:spPr>
          <a:xfrm flipH="1" flipV="1">
            <a:off x="4170680" y="5671820"/>
            <a:ext cx="1270" cy="16319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H="1" flipV="1">
            <a:off x="4516120" y="5675630"/>
            <a:ext cx="1270" cy="16319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H="1" flipV="1">
            <a:off x="4867910" y="5680075"/>
            <a:ext cx="1905" cy="16573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flipH="1" flipV="1">
            <a:off x="5220970" y="5682615"/>
            <a:ext cx="1270" cy="16319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 flipH="1" flipV="1">
            <a:off x="5592445" y="5684520"/>
            <a:ext cx="1270" cy="16319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 flipH="1" flipV="1">
            <a:off x="6365875" y="5677535"/>
            <a:ext cx="1905" cy="16573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 flipH="1" flipV="1">
            <a:off x="5998845" y="5681980"/>
            <a:ext cx="1905" cy="16573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 rot="5400000">
            <a:off x="7065645" y="4574540"/>
            <a:ext cx="617220" cy="250825"/>
          </a:xfrm>
          <a:prstGeom prst="roundRect">
            <a:avLst/>
          </a:prstGeom>
          <a:solidFill>
            <a:srgbClr val="EBDCF3"/>
          </a:solidFill>
          <a:ln w="15875">
            <a:solidFill>
              <a:srgbClr val="B581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7247255" y="5842000"/>
            <a:ext cx="243840" cy="243840"/>
          </a:xfrm>
          <a:prstGeom prst="ellipse">
            <a:avLst/>
          </a:prstGeom>
          <a:solidFill>
            <a:srgbClr val="EBDCF3"/>
          </a:solidFill>
          <a:ln w="15875">
            <a:solidFill>
              <a:srgbClr val="B581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7102475" y="6107430"/>
            <a:ext cx="5010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200">
                <a:latin typeface="Cambria Math" panose="02040503050406030204" charset="0"/>
                <a:cs typeface="Cambria Math" panose="02040503050406030204" charset="0"/>
              </a:rPr>
              <a:t>[SEP]</a:t>
            </a:r>
            <a:endParaRPr lang="en-US" altLang="zh-CN" sz="1200">
              <a:latin typeface="Cambria Math" panose="02040503050406030204" charset="0"/>
              <a:cs typeface="Cambria Math" panose="02040503050406030204" charset="0"/>
            </a:endParaRPr>
          </a:p>
        </p:txBody>
      </p:sp>
      <p:cxnSp>
        <p:nvCxnSpPr>
          <p:cNvPr id="157" name="直接箭头连接符 156"/>
          <p:cNvCxnSpPr>
            <a:stCxn id="155" idx="0"/>
          </p:cNvCxnSpPr>
          <p:nvPr/>
        </p:nvCxnSpPr>
        <p:spPr>
          <a:xfrm flipH="1" flipV="1">
            <a:off x="7367270" y="5676265"/>
            <a:ext cx="1905" cy="16573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7372350" y="5012055"/>
            <a:ext cx="1270" cy="1435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9" name="圆角矩形 158"/>
          <p:cNvSpPr/>
          <p:nvPr/>
        </p:nvSpPr>
        <p:spPr>
          <a:xfrm>
            <a:off x="3624580" y="4330700"/>
            <a:ext cx="3985260" cy="762000"/>
          </a:xfrm>
          <a:prstGeom prst="roundRect">
            <a:avLst>
              <a:gd name="adj" fmla="val 13666"/>
            </a:avLst>
          </a:prstGeom>
          <a:noFill/>
          <a:ln>
            <a:solidFill>
              <a:srgbClr val="9DB8E3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1" name="曲线连接符 160"/>
          <p:cNvCxnSpPr>
            <a:stCxn id="22" idx="2"/>
            <a:endCxn id="100" idx="2"/>
          </p:cNvCxnSpPr>
          <p:nvPr/>
        </p:nvCxnSpPr>
        <p:spPr>
          <a:xfrm rot="5400000" flipV="1">
            <a:off x="3433763" y="4222433"/>
            <a:ext cx="401955" cy="3926840"/>
          </a:xfrm>
          <a:prstGeom prst="curvedConnector3">
            <a:avLst>
              <a:gd name="adj1" fmla="val 159163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9622155" y="3506470"/>
            <a:ext cx="243840" cy="243840"/>
          </a:xfrm>
          <a:prstGeom prst="ellipse">
            <a:avLst/>
          </a:prstGeom>
          <a:solidFill>
            <a:srgbClr val="E9F9E1"/>
          </a:solidFill>
          <a:ln w="15875">
            <a:solidFill>
              <a:srgbClr val="94D06C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0095230" y="3509645"/>
            <a:ext cx="243840" cy="243840"/>
          </a:xfrm>
          <a:prstGeom prst="ellipse">
            <a:avLst/>
          </a:prstGeom>
          <a:solidFill>
            <a:srgbClr val="DEE1F4"/>
          </a:solidFill>
          <a:ln w="15875">
            <a:solidFill>
              <a:srgbClr val="9098C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0582275" y="3506470"/>
            <a:ext cx="243840" cy="243840"/>
          </a:xfrm>
          <a:prstGeom prst="ellipse">
            <a:avLst/>
          </a:prstGeom>
          <a:solidFill>
            <a:srgbClr val="FFF7E4"/>
          </a:solidFill>
          <a:ln w="15875">
            <a:solidFill>
              <a:srgbClr val="F5CB6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11062335" y="3506470"/>
            <a:ext cx="243840" cy="243840"/>
          </a:xfrm>
          <a:prstGeom prst="ellipse">
            <a:avLst/>
          </a:prstGeom>
          <a:solidFill>
            <a:srgbClr val="EBDCF3"/>
          </a:solidFill>
          <a:ln w="15875">
            <a:solidFill>
              <a:srgbClr val="B39BC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9138285" y="3506470"/>
            <a:ext cx="243840" cy="24384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9741535" y="2505075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10213340" y="2503805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10700385" y="2509520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11176000" y="2499360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9257030" y="3266440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9744075" y="3272155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10215880" y="3270885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10702925" y="3276600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1178540" y="3266440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705485" y="3028950"/>
            <a:ext cx="2383790" cy="605790"/>
            <a:chOff x="1476" y="4572"/>
            <a:chExt cx="3754" cy="954"/>
          </a:xfrm>
        </p:grpSpPr>
        <p:sp>
          <p:nvSpPr>
            <p:cNvPr id="43" name="圆角矩形 42"/>
            <p:cNvSpPr/>
            <p:nvPr/>
          </p:nvSpPr>
          <p:spPr>
            <a:xfrm>
              <a:off x="1476" y="4572"/>
              <a:ext cx="3755" cy="954"/>
            </a:xfrm>
            <a:prstGeom prst="roundRect">
              <a:avLst>
                <a:gd name="adj" fmla="val 8698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911" y="4759"/>
              <a:ext cx="28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TMM Generator</a:t>
              </a:r>
              <a:endParaRPr lang="en-US" altLang="zh-CN"/>
            </a:p>
          </p:txBody>
        </p:sp>
      </p:grpSp>
      <p:cxnSp>
        <p:nvCxnSpPr>
          <p:cNvPr id="53" name="直接箭头连接符 52"/>
          <p:cNvCxnSpPr>
            <a:stCxn id="19" idx="2"/>
            <a:endCxn id="43" idx="0"/>
          </p:cNvCxnSpPr>
          <p:nvPr/>
        </p:nvCxnSpPr>
        <p:spPr>
          <a:xfrm>
            <a:off x="1892300" y="2479040"/>
            <a:ext cx="5715" cy="54991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1886585" y="3656965"/>
            <a:ext cx="1270" cy="495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gin-无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8090" y="946150"/>
            <a:ext cx="1431290" cy="104838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321050" y="323215"/>
            <a:ext cx="3597910" cy="2418715"/>
          </a:xfrm>
          <a:prstGeom prst="roundRect">
            <a:avLst>
              <a:gd name="adj" fmla="val 958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91865" y="141605"/>
            <a:ext cx="176974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/>
              <a:t>Graph Encoder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885565" y="1069340"/>
            <a:ext cx="844550" cy="925195"/>
          </a:xfrm>
          <a:prstGeom prst="rect">
            <a:avLst/>
          </a:prstGeom>
          <a:solidFill>
            <a:srgbClr val="EFF8E9"/>
          </a:solidFill>
          <a:ln w="2540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GCN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291455" y="483235"/>
            <a:ext cx="708025" cy="250825"/>
          </a:xfrm>
          <a:prstGeom prst="roundRect">
            <a:avLst/>
          </a:prstGeom>
          <a:solidFill>
            <a:srgbClr val="EDEDED"/>
          </a:solidFill>
          <a:ln w="15875">
            <a:solidFill>
              <a:srgbClr val="35BD7E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293360" y="861060"/>
            <a:ext cx="708025" cy="250825"/>
          </a:xfrm>
          <a:prstGeom prst="roundRect">
            <a:avLst/>
          </a:prstGeom>
          <a:solidFill>
            <a:srgbClr val="D8E8F2"/>
          </a:solidFill>
          <a:ln w="15875">
            <a:solidFill>
              <a:srgbClr val="88B9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291455" y="1238885"/>
            <a:ext cx="708025" cy="250825"/>
          </a:xfrm>
          <a:prstGeom prst="roundRect">
            <a:avLst/>
          </a:prstGeom>
          <a:solidFill>
            <a:srgbClr val="FFF3CE"/>
          </a:solidFill>
          <a:ln w="15875">
            <a:solidFill>
              <a:srgbClr val="FFB64C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293360" y="1616710"/>
            <a:ext cx="708025" cy="250825"/>
          </a:xfrm>
          <a:prstGeom prst="roundRect">
            <a:avLst/>
          </a:prstGeom>
          <a:solidFill>
            <a:srgbClr val="FEF3F1"/>
          </a:solidFill>
          <a:ln w="15875">
            <a:solidFill>
              <a:srgbClr val="F4A79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293360" y="1994535"/>
            <a:ext cx="708025" cy="250825"/>
          </a:xfrm>
          <a:prstGeom prst="roundRect">
            <a:avLst/>
          </a:prstGeom>
          <a:solidFill>
            <a:srgbClr val="F2F3E4"/>
          </a:solidFill>
          <a:ln w="15875">
            <a:solidFill>
              <a:srgbClr val="A8AC4B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293360" y="2372360"/>
            <a:ext cx="708025" cy="250825"/>
          </a:xfrm>
          <a:prstGeom prst="roundRect">
            <a:avLst/>
          </a:prstGeom>
          <a:solidFill>
            <a:srgbClr val="FBE6FB"/>
          </a:solidFill>
          <a:ln w="15875">
            <a:solidFill>
              <a:srgbClr val="E77BE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8" idx="1"/>
          </p:cNvCxnSpPr>
          <p:nvPr/>
        </p:nvCxnSpPr>
        <p:spPr>
          <a:xfrm>
            <a:off x="2795905" y="1522095"/>
            <a:ext cx="1089660" cy="101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736465" y="1553845"/>
            <a:ext cx="421005" cy="254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430020" y="2110740"/>
                <a:ext cx="92392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𝒅𝒂𝒕𝒂</m:t>
                          </m:r>
                        </m:sub>
                      </m:sSub>
                    </m:oMath>
                  </m:oMathPara>
                </a14:m>
                <a:endParaRPr lang="en-US" altLang="zh-CN" b="1" i="1">
                  <a:solidFill>
                    <a:schemeClr val="accent1">
                      <a:lumMod val="75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20" y="2110740"/>
                <a:ext cx="92392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圆角矩形 19"/>
          <p:cNvSpPr/>
          <p:nvPr/>
        </p:nvSpPr>
        <p:spPr>
          <a:xfrm>
            <a:off x="3321050" y="4041140"/>
            <a:ext cx="4524375" cy="2480310"/>
          </a:xfrm>
          <a:prstGeom prst="roundRect">
            <a:avLst>
              <a:gd name="adj" fmla="val 869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503295" y="3890010"/>
            <a:ext cx="16852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/>
              <a:t>TMM Encoder</a:t>
            </a:r>
            <a:endParaRPr lang="en-US" altLang="zh-CN"/>
          </a:p>
        </p:txBody>
      </p:sp>
      <p:pic>
        <p:nvPicPr>
          <p:cNvPr id="22" name="图片 21" descr="E:/0_研究生/13_毕设/2_大论文/1_图/Harry-tmm.bmpHarry-tmm"/>
          <p:cNvPicPr>
            <a:picLocks noChangeAspect="1"/>
          </p:cNvPicPr>
          <p:nvPr/>
        </p:nvPicPr>
        <p:blipFill>
          <a:blip r:embed="rId3"/>
          <a:srcRect l="2411" r="2411"/>
          <a:stretch>
            <a:fillRect/>
          </a:stretch>
        </p:blipFill>
        <p:spPr>
          <a:xfrm>
            <a:off x="33020" y="4206875"/>
            <a:ext cx="3276600" cy="17780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146810" y="6153150"/>
            <a:ext cx="923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</a:rPr>
              <a:t>TMM</a:t>
            </a:r>
            <a:endParaRPr lang="en-US" altLang="zh-CN" b="1">
              <a:solidFill>
                <a:schemeClr val="accent1">
                  <a:lumMod val="75000"/>
                </a:schemeClr>
              </a:solidFill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864350" y="4509770"/>
            <a:ext cx="528320" cy="321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…</a:t>
            </a:r>
            <a:endParaRPr lang="en-US" altLang="zh-CN" b="1"/>
          </a:p>
        </p:txBody>
      </p:sp>
      <p:sp>
        <p:nvSpPr>
          <p:cNvPr id="44" name="左大括号 43"/>
          <p:cNvSpPr/>
          <p:nvPr/>
        </p:nvSpPr>
        <p:spPr>
          <a:xfrm rot="10800000">
            <a:off x="6088380" y="572135"/>
            <a:ext cx="240665" cy="1943100"/>
          </a:xfrm>
          <a:prstGeom prst="leftBrace">
            <a:avLst>
              <a:gd name="adj1" fmla="val 81226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405880" y="1425575"/>
            <a:ext cx="243840" cy="243840"/>
          </a:xfrm>
          <a:prstGeom prst="ellipse">
            <a:avLst/>
          </a:prstGeom>
          <a:solidFill>
            <a:srgbClr val="B0E0DB"/>
          </a:solidFill>
          <a:ln>
            <a:solidFill>
              <a:srgbClr val="89BEB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+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8447405" y="1981835"/>
            <a:ext cx="3500120" cy="2459990"/>
          </a:xfrm>
          <a:prstGeom prst="roundRect">
            <a:avLst>
              <a:gd name="adj" fmla="val 1068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549640" y="1786890"/>
            <a:ext cx="16465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/>
              <a:t>Text Decoder</a:t>
            </a:r>
            <a:endParaRPr lang="en-US" altLang="zh-CN"/>
          </a:p>
        </p:txBody>
      </p:sp>
      <p:sp>
        <p:nvSpPr>
          <p:cNvPr id="61" name="椭圆 60"/>
          <p:cNvSpPr/>
          <p:nvPr/>
        </p:nvSpPr>
        <p:spPr>
          <a:xfrm>
            <a:off x="9135110" y="2255520"/>
            <a:ext cx="243840" cy="243840"/>
          </a:xfrm>
          <a:prstGeom prst="ellipse">
            <a:avLst/>
          </a:prstGeom>
          <a:solidFill>
            <a:srgbClr val="E9F9E1"/>
          </a:solidFill>
          <a:ln w="15875">
            <a:solidFill>
              <a:srgbClr val="94D06C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9615170" y="2255520"/>
            <a:ext cx="243840" cy="243840"/>
          </a:xfrm>
          <a:prstGeom prst="ellipse">
            <a:avLst/>
          </a:prstGeom>
          <a:solidFill>
            <a:srgbClr val="DEE1F4"/>
          </a:solidFill>
          <a:ln w="15875">
            <a:solidFill>
              <a:srgbClr val="9098C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10095230" y="2255520"/>
            <a:ext cx="243840" cy="243840"/>
          </a:xfrm>
          <a:prstGeom prst="ellipse">
            <a:avLst/>
          </a:prstGeom>
          <a:solidFill>
            <a:srgbClr val="FFF7E4"/>
          </a:solidFill>
          <a:ln w="15875">
            <a:solidFill>
              <a:srgbClr val="F5CB6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10575290" y="2255520"/>
            <a:ext cx="243840" cy="243840"/>
          </a:xfrm>
          <a:prstGeom prst="ellipse">
            <a:avLst/>
          </a:prstGeom>
          <a:solidFill>
            <a:srgbClr val="EBDCF3"/>
          </a:solidFill>
          <a:ln w="15875">
            <a:solidFill>
              <a:srgbClr val="B39BC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11055350" y="2255520"/>
            <a:ext cx="243840" cy="243840"/>
          </a:xfrm>
          <a:prstGeom prst="ellipse">
            <a:avLst/>
          </a:prstGeom>
          <a:solidFill>
            <a:srgbClr val="FADFE6"/>
          </a:solidFill>
          <a:ln w="15875">
            <a:solidFill>
              <a:srgbClr val="E58FA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9666605" y="4014470"/>
            <a:ext cx="342900" cy="321310"/>
            <a:chOff x="14177" y="6365"/>
            <a:chExt cx="540" cy="506"/>
          </a:xfrm>
        </p:grpSpPr>
        <p:sp>
          <p:nvSpPr>
            <p:cNvPr id="70" name="圆角矩形 69"/>
            <p:cNvSpPr/>
            <p:nvPr/>
          </p:nvSpPr>
          <p:spPr>
            <a:xfrm>
              <a:off x="14177" y="6365"/>
              <a:ext cx="540" cy="506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4258" y="6433"/>
              <a:ext cx="384" cy="384"/>
            </a:xfrm>
            <a:prstGeom prst="ellipse">
              <a:avLst/>
            </a:prstGeom>
            <a:solidFill>
              <a:srgbClr val="B0E0DB"/>
            </a:solidFill>
            <a:ln>
              <a:solidFill>
                <a:srgbClr val="89BEBA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cxnSp>
        <p:nvCxnSpPr>
          <p:cNvPr id="78" name="直接箭头连接符 77"/>
          <p:cNvCxnSpPr>
            <a:endCxn id="61" idx="4"/>
          </p:cNvCxnSpPr>
          <p:nvPr/>
        </p:nvCxnSpPr>
        <p:spPr>
          <a:xfrm flipV="1">
            <a:off x="9254490" y="2499360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45" idx="6"/>
            <a:endCxn id="70" idx="1"/>
          </p:cNvCxnSpPr>
          <p:nvPr/>
        </p:nvCxnSpPr>
        <p:spPr>
          <a:xfrm>
            <a:off x="6649720" y="1547495"/>
            <a:ext cx="3016885" cy="2627630"/>
          </a:xfrm>
          <a:prstGeom prst="curvedConnector3">
            <a:avLst>
              <a:gd name="adj1" fmla="val 50011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8" name="曲线连接符 87"/>
          <p:cNvCxnSpPr>
            <a:stCxn id="159" idx="3"/>
            <a:endCxn id="127" idx="1"/>
          </p:cNvCxnSpPr>
          <p:nvPr/>
        </p:nvCxnSpPr>
        <p:spPr>
          <a:xfrm flipV="1">
            <a:off x="7609840" y="3006725"/>
            <a:ext cx="1144270" cy="17049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 flipV="1">
            <a:off x="9244965" y="3265805"/>
            <a:ext cx="593090" cy="7486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 flipV="1">
            <a:off x="9740265" y="3294380"/>
            <a:ext cx="97790" cy="72009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V="1">
            <a:off x="9838055" y="3280410"/>
            <a:ext cx="368935" cy="73406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V="1">
            <a:off x="9838055" y="3284855"/>
            <a:ext cx="864235" cy="72961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V="1">
            <a:off x="9838055" y="3265805"/>
            <a:ext cx="1350010" cy="7486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6" name="曲线连接符 95"/>
          <p:cNvCxnSpPr/>
          <p:nvPr/>
        </p:nvCxnSpPr>
        <p:spPr>
          <a:xfrm>
            <a:off x="9378950" y="2377440"/>
            <a:ext cx="243205" cy="1250950"/>
          </a:xfrm>
          <a:prstGeom prst="curvedConnector3">
            <a:avLst>
              <a:gd name="adj1" fmla="val 50131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7" name="曲线连接符 96"/>
          <p:cNvCxnSpPr/>
          <p:nvPr/>
        </p:nvCxnSpPr>
        <p:spPr>
          <a:xfrm>
            <a:off x="9865995" y="2374265"/>
            <a:ext cx="243205" cy="1257300"/>
          </a:xfrm>
          <a:prstGeom prst="curvedConnector3">
            <a:avLst>
              <a:gd name="adj1" fmla="val 50131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曲线连接符 97"/>
          <p:cNvCxnSpPr/>
          <p:nvPr/>
        </p:nvCxnSpPr>
        <p:spPr>
          <a:xfrm>
            <a:off x="10332085" y="2377440"/>
            <a:ext cx="243205" cy="1257300"/>
          </a:xfrm>
          <a:prstGeom prst="curvedConnector3">
            <a:avLst>
              <a:gd name="adj1" fmla="val 50131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9" name="曲线连接符 98"/>
          <p:cNvCxnSpPr/>
          <p:nvPr/>
        </p:nvCxnSpPr>
        <p:spPr>
          <a:xfrm>
            <a:off x="10812145" y="2377440"/>
            <a:ext cx="243205" cy="1257300"/>
          </a:xfrm>
          <a:prstGeom prst="curvedConnector3">
            <a:avLst>
              <a:gd name="adj1" fmla="val 50131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6864985" y="5690870"/>
            <a:ext cx="575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…</a:t>
            </a:r>
            <a:endParaRPr lang="en-US" altLang="zh-CN" b="1"/>
          </a:p>
        </p:txBody>
      </p:sp>
      <p:sp>
        <p:nvSpPr>
          <p:cNvPr id="116" name="矩形 115"/>
          <p:cNvSpPr/>
          <p:nvPr/>
        </p:nvSpPr>
        <p:spPr>
          <a:xfrm>
            <a:off x="3698875" y="5159375"/>
            <a:ext cx="3879850" cy="527685"/>
          </a:xfrm>
          <a:prstGeom prst="rect">
            <a:avLst/>
          </a:prstGeom>
          <a:solidFill>
            <a:srgbClr val="E0E8F7"/>
          </a:solidFill>
          <a:ln w="25400">
            <a:solidFill>
              <a:srgbClr val="9DB8E3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Transformer Encoder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18" name="直接箭头连接符 117"/>
          <p:cNvCxnSpPr/>
          <p:nvPr/>
        </p:nvCxnSpPr>
        <p:spPr>
          <a:xfrm flipV="1">
            <a:off x="4171315" y="5005070"/>
            <a:ext cx="3810" cy="147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4517390" y="5005070"/>
            <a:ext cx="5080" cy="147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 flipV="1">
            <a:off x="4869180" y="5005070"/>
            <a:ext cx="635" cy="147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V="1">
            <a:off x="5225415" y="5005070"/>
            <a:ext cx="635" cy="147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 rot="5400000">
            <a:off x="6068060" y="4567555"/>
            <a:ext cx="617220" cy="250825"/>
          </a:xfrm>
          <a:prstGeom prst="roundRect">
            <a:avLst/>
          </a:prstGeom>
          <a:solidFill>
            <a:srgbClr val="A6C5E9"/>
          </a:solidFill>
          <a:ln w="15875">
            <a:solidFill>
              <a:srgbClr val="96BBE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/>
          <p:nvPr/>
        </p:nvCxnSpPr>
        <p:spPr>
          <a:xfrm flipV="1">
            <a:off x="6372225" y="5005070"/>
            <a:ext cx="3810" cy="147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 rot="5400000">
            <a:off x="5693410" y="4571365"/>
            <a:ext cx="617220" cy="2508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4" name="直接箭头连接符 123"/>
          <p:cNvCxnSpPr/>
          <p:nvPr/>
        </p:nvCxnSpPr>
        <p:spPr>
          <a:xfrm flipV="1">
            <a:off x="6000750" y="5008880"/>
            <a:ext cx="0" cy="147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8754110" y="2742565"/>
            <a:ext cx="2887345" cy="527685"/>
          </a:xfrm>
          <a:prstGeom prst="rect">
            <a:avLst/>
          </a:prstGeom>
          <a:solidFill>
            <a:srgbClr val="E0E8F7"/>
          </a:solidFill>
          <a:ln w="25400">
            <a:solidFill>
              <a:srgbClr val="9DB8E3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Transformer Decoder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36" name="圆角矩形 135"/>
          <p:cNvSpPr/>
          <p:nvPr/>
        </p:nvSpPr>
        <p:spPr>
          <a:xfrm rot="5400000">
            <a:off x="6438900" y="4571365"/>
            <a:ext cx="617220" cy="250825"/>
          </a:xfrm>
          <a:prstGeom prst="roundRect">
            <a:avLst/>
          </a:prstGeom>
          <a:solidFill>
            <a:srgbClr val="EBDCF3"/>
          </a:solidFill>
          <a:ln w="15875">
            <a:solidFill>
              <a:srgbClr val="B581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9" name="直接箭头连接符 138"/>
          <p:cNvCxnSpPr>
            <a:stCxn id="137" idx="0"/>
          </p:cNvCxnSpPr>
          <p:nvPr/>
        </p:nvCxnSpPr>
        <p:spPr>
          <a:xfrm flipH="1" flipV="1">
            <a:off x="6659880" y="5688013"/>
            <a:ext cx="1905" cy="16573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V="1">
            <a:off x="6745605" y="5008880"/>
            <a:ext cx="1270" cy="1435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 rot="5400000">
            <a:off x="3867150" y="4567555"/>
            <a:ext cx="617220" cy="250825"/>
          </a:xfrm>
          <a:prstGeom prst="roundRect">
            <a:avLst/>
          </a:prstGeom>
          <a:solidFill>
            <a:srgbClr val="D8E8F2"/>
          </a:solidFill>
          <a:ln w="15875">
            <a:solidFill>
              <a:srgbClr val="88B9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 rot="5400000">
            <a:off x="4561840" y="4567555"/>
            <a:ext cx="617220" cy="250825"/>
          </a:xfrm>
          <a:prstGeom prst="roundRect">
            <a:avLst/>
          </a:prstGeom>
          <a:solidFill>
            <a:srgbClr val="FFF3CE"/>
          </a:solidFill>
          <a:ln w="15875">
            <a:solidFill>
              <a:srgbClr val="FFB64C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 rot="5400000">
            <a:off x="4214495" y="4567555"/>
            <a:ext cx="617220" cy="250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 rot="5400000">
            <a:off x="4918710" y="4567555"/>
            <a:ext cx="617220" cy="250825"/>
          </a:xfrm>
          <a:prstGeom prst="roundRect">
            <a:avLst/>
          </a:prstGeom>
          <a:solidFill>
            <a:srgbClr val="A6C5E9"/>
          </a:solidFill>
          <a:ln w="15875">
            <a:solidFill>
              <a:srgbClr val="96BBE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5400000">
            <a:off x="5285105" y="4567555"/>
            <a:ext cx="617220" cy="2508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2" name="直接箭头连接符 121"/>
          <p:cNvCxnSpPr/>
          <p:nvPr/>
        </p:nvCxnSpPr>
        <p:spPr>
          <a:xfrm flipV="1">
            <a:off x="5590540" y="5005070"/>
            <a:ext cx="1905" cy="147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1" name="圆角矩形 140"/>
          <p:cNvSpPr/>
          <p:nvPr/>
        </p:nvSpPr>
        <p:spPr>
          <a:xfrm rot="5400000">
            <a:off x="3515995" y="4567555"/>
            <a:ext cx="617220" cy="250825"/>
          </a:xfrm>
          <a:prstGeom prst="roundRect">
            <a:avLst/>
          </a:prstGeom>
          <a:solidFill>
            <a:srgbClr val="EBDCF3"/>
          </a:solidFill>
          <a:ln w="15875">
            <a:solidFill>
              <a:srgbClr val="B581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4" name="直接箭头连接符 143"/>
          <p:cNvCxnSpPr>
            <a:stCxn id="142" idx="0"/>
          </p:cNvCxnSpPr>
          <p:nvPr/>
        </p:nvCxnSpPr>
        <p:spPr>
          <a:xfrm flipH="1" flipV="1">
            <a:off x="3817620" y="5688013"/>
            <a:ext cx="1905" cy="16573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3818890" y="5005070"/>
            <a:ext cx="5080" cy="147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H="1" flipV="1">
            <a:off x="7015480" y="5689283"/>
            <a:ext cx="1270" cy="16319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H="1" flipV="1">
            <a:off x="4528185" y="5689283"/>
            <a:ext cx="1270" cy="16319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H="1" flipV="1">
            <a:off x="4883150" y="5688013"/>
            <a:ext cx="1905" cy="16573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flipH="1" flipV="1">
            <a:off x="5238750" y="5689283"/>
            <a:ext cx="1270" cy="16319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 flipH="1" flipV="1">
            <a:off x="5593715" y="5689283"/>
            <a:ext cx="1270" cy="16319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 flipH="1" flipV="1">
            <a:off x="6304280" y="5688013"/>
            <a:ext cx="1905" cy="16573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 flipH="1" flipV="1">
            <a:off x="5948680" y="5688013"/>
            <a:ext cx="1905" cy="16573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 rot="5400000">
            <a:off x="7065645" y="4574540"/>
            <a:ext cx="617220" cy="250825"/>
          </a:xfrm>
          <a:prstGeom prst="roundRect">
            <a:avLst/>
          </a:prstGeom>
          <a:solidFill>
            <a:srgbClr val="EBDCF3"/>
          </a:solidFill>
          <a:ln w="15875">
            <a:solidFill>
              <a:srgbClr val="B581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7" name="直接箭头连接符 156"/>
          <p:cNvCxnSpPr>
            <a:stCxn id="155" idx="0"/>
          </p:cNvCxnSpPr>
          <p:nvPr/>
        </p:nvCxnSpPr>
        <p:spPr>
          <a:xfrm flipH="1" flipV="1">
            <a:off x="7370445" y="5688013"/>
            <a:ext cx="1905" cy="16573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7372350" y="5012055"/>
            <a:ext cx="1270" cy="1435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9" name="圆角矩形 158"/>
          <p:cNvSpPr/>
          <p:nvPr/>
        </p:nvSpPr>
        <p:spPr>
          <a:xfrm>
            <a:off x="3624580" y="4330700"/>
            <a:ext cx="3985260" cy="762000"/>
          </a:xfrm>
          <a:prstGeom prst="roundRect">
            <a:avLst>
              <a:gd name="adj" fmla="val 13666"/>
            </a:avLst>
          </a:prstGeom>
          <a:noFill/>
          <a:ln>
            <a:solidFill>
              <a:srgbClr val="9DB8E3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1" name="曲线连接符 160"/>
          <p:cNvCxnSpPr>
            <a:stCxn id="22" idx="2"/>
            <a:endCxn id="55" idx="2"/>
          </p:cNvCxnSpPr>
          <p:nvPr/>
        </p:nvCxnSpPr>
        <p:spPr>
          <a:xfrm rot="5400000" flipV="1">
            <a:off x="3529330" y="4126865"/>
            <a:ext cx="251460" cy="3967480"/>
          </a:xfrm>
          <a:prstGeom prst="curvedConnector3">
            <a:avLst>
              <a:gd name="adj1" fmla="val 194697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9622155" y="3506470"/>
            <a:ext cx="243840" cy="243840"/>
          </a:xfrm>
          <a:prstGeom prst="ellipse">
            <a:avLst/>
          </a:prstGeom>
          <a:solidFill>
            <a:srgbClr val="E9F9E1"/>
          </a:solidFill>
          <a:ln w="15875">
            <a:solidFill>
              <a:srgbClr val="94D06C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0095230" y="3509645"/>
            <a:ext cx="243840" cy="243840"/>
          </a:xfrm>
          <a:prstGeom prst="ellipse">
            <a:avLst/>
          </a:prstGeom>
          <a:solidFill>
            <a:srgbClr val="DEE1F4"/>
          </a:solidFill>
          <a:ln w="15875">
            <a:solidFill>
              <a:srgbClr val="9098C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0582275" y="3506470"/>
            <a:ext cx="243840" cy="243840"/>
          </a:xfrm>
          <a:prstGeom prst="ellipse">
            <a:avLst/>
          </a:prstGeom>
          <a:solidFill>
            <a:srgbClr val="FFF7E4"/>
          </a:solidFill>
          <a:ln w="15875">
            <a:solidFill>
              <a:srgbClr val="F5CB6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11062335" y="3506470"/>
            <a:ext cx="243840" cy="243840"/>
          </a:xfrm>
          <a:prstGeom prst="ellipse">
            <a:avLst/>
          </a:prstGeom>
          <a:solidFill>
            <a:srgbClr val="EBDCF3"/>
          </a:solidFill>
          <a:ln w="15875">
            <a:solidFill>
              <a:srgbClr val="B39BC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9138285" y="3506470"/>
            <a:ext cx="243840" cy="24384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9741535" y="2505075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10213340" y="2503805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10700385" y="2509520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11176000" y="2499360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9257030" y="3266440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9744075" y="3272155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10215880" y="3270885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10702925" y="3276600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1178540" y="3266440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705485" y="3028950"/>
            <a:ext cx="2383790" cy="605790"/>
            <a:chOff x="1476" y="4572"/>
            <a:chExt cx="3754" cy="954"/>
          </a:xfrm>
        </p:grpSpPr>
        <p:sp>
          <p:nvSpPr>
            <p:cNvPr id="43" name="圆角矩形 42"/>
            <p:cNvSpPr/>
            <p:nvPr/>
          </p:nvSpPr>
          <p:spPr>
            <a:xfrm>
              <a:off x="1476" y="4572"/>
              <a:ext cx="3755" cy="954"/>
            </a:xfrm>
            <a:prstGeom prst="roundRect">
              <a:avLst>
                <a:gd name="adj" fmla="val 8698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911" y="4759"/>
              <a:ext cx="28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TMM Generator</a:t>
              </a:r>
              <a:endParaRPr lang="en-US" altLang="zh-CN"/>
            </a:p>
          </p:txBody>
        </p:sp>
      </p:grpSp>
      <p:cxnSp>
        <p:nvCxnSpPr>
          <p:cNvPr id="53" name="直接箭头连接符 52"/>
          <p:cNvCxnSpPr>
            <a:stCxn id="19" idx="2"/>
            <a:endCxn id="43" idx="0"/>
          </p:cNvCxnSpPr>
          <p:nvPr/>
        </p:nvCxnSpPr>
        <p:spPr>
          <a:xfrm>
            <a:off x="1892300" y="2479040"/>
            <a:ext cx="5715" cy="54991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1886585" y="3656965"/>
            <a:ext cx="1270" cy="495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698875" y="5859145"/>
            <a:ext cx="3879850" cy="377190"/>
          </a:xfrm>
          <a:prstGeom prst="rect">
            <a:avLst/>
          </a:prstGeom>
          <a:solidFill>
            <a:srgbClr val="FEEDE1"/>
          </a:solidFill>
          <a:ln w="25400">
            <a:solidFill>
              <a:srgbClr val="F9C9A6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TMM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4173220" y="5689283"/>
            <a:ext cx="1270" cy="16319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gin-无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835" y="946150"/>
            <a:ext cx="1431290" cy="104838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439795" y="323215"/>
            <a:ext cx="3597910" cy="2418715"/>
          </a:xfrm>
          <a:prstGeom prst="roundRect">
            <a:avLst>
              <a:gd name="adj" fmla="val 958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10610" y="141605"/>
            <a:ext cx="176974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/>
              <a:t>Graph Encoder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818890" y="1069340"/>
            <a:ext cx="1029970" cy="925195"/>
          </a:xfrm>
          <a:prstGeom prst="rect">
            <a:avLst/>
          </a:prstGeom>
          <a:solidFill>
            <a:srgbClr val="EFF8E9"/>
          </a:solidFill>
          <a:ln w="2540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R-GCN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10200" y="483235"/>
            <a:ext cx="708025" cy="250825"/>
          </a:xfrm>
          <a:prstGeom prst="roundRect">
            <a:avLst/>
          </a:prstGeom>
          <a:solidFill>
            <a:srgbClr val="EDEDED"/>
          </a:solidFill>
          <a:ln w="15875">
            <a:solidFill>
              <a:srgbClr val="35BD7E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412105" y="861060"/>
            <a:ext cx="708025" cy="250825"/>
          </a:xfrm>
          <a:prstGeom prst="roundRect">
            <a:avLst/>
          </a:prstGeom>
          <a:solidFill>
            <a:srgbClr val="D8E8F2"/>
          </a:solidFill>
          <a:ln w="15875">
            <a:solidFill>
              <a:srgbClr val="88B9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410200" y="1238885"/>
            <a:ext cx="708025" cy="250825"/>
          </a:xfrm>
          <a:prstGeom prst="roundRect">
            <a:avLst/>
          </a:prstGeom>
          <a:solidFill>
            <a:srgbClr val="FFF3CE"/>
          </a:solidFill>
          <a:ln w="15875">
            <a:solidFill>
              <a:srgbClr val="FFB64C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412105" y="1616710"/>
            <a:ext cx="708025" cy="250825"/>
          </a:xfrm>
          <a:prstGeom prst="roundRect">
            <a:avLst/>
          </a:prstGeom>
          <a:solidFill>
            <a:srgbClr val="FEF3F1"/>
          </a:solidFill>
          <a:ln w="15875">
            <a:solidFill>
              <a:srgbClr val="F4A79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412105" y="1994535"/>
            <a:ext cx="708025" cy="250825"/>
          </a:xfrm>
          <a:prstGeom prst="roundRect">
            <a:avLst/>
          </a:prstGeom>
          <a:solidFill>
            <a:srgbClr val="F2F3E4"/>
          </a:solidFill>
          <a:ln w="15875">
            <a:solidFill>
              <a:srgbClr val="A8AC4B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412105" y="2372360"/>
            <a:ext cx="708025" cy="250825"/>
          </a:xfrm>
          <a:prstGeom prst="roundRect">
            <a:avLst/>
          </a:prstGeom>
          <a:solidFill>
            <a:srgbClr val="FBE6FB"/>
          </a:solidFill>
          <a:ln w="15875">
            <a:solidFill>
              <a:srgbClr val="E77BE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8" idx="1"/>
          </p:cNvCxnSpPr>
          <p:nvPr/>
        </p:nvCxnSpPr>
        <p:spPr>
          <a:xfrm>
            <a:off x="2729230" y="1522095"/>
            <a:ext cx="1089660" cy="101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855210" y="1553845"/>
            <a:ext cx="421005" cy="254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548765" y="2110740"/>
                <a:ext cx="92392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𝒅𝒂𝒕𝒂</m:t>
                          </m:r>
                        </m:sub>
                      </m:sSub>
                    </m:oMath>
                  </m:oMathPara>
                </a14:m>
                <a:endParaRPr lang="en-US" altLang="zh-CN" b="1" i="1">
                  <a:solidFill>
                    <a:schemeClr val="accent1">
                      <a:lumMod val="75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65" y="2110740"/>
                <a:ext cx="92392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圆角矩形 19"/>
          <p:cNvSpPr/>
          <p:nvPr/>
        </p:nvSpPr>
        <p:spPr>
          <a:xfrm>
            <a:off x="3439795" y="4041140"/>
            <a:ext cx="4524375" cy="2480310"/>
          </a:xfrm>
          <a:prstGeom prst="roundRect">
            <a:avLst>
              <a:gd name="adj" fmla="val 869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622040" y="3890010"/>
            <a:ext cx="16852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/>
              <a:t>TMM Encoder</a:t>
            </a:r>
            <a:endParaRPr lang="en-US" altLang="zh-CN"/>
          </a:p>
        </p:txBody>
      </p:sp>
      <p:pic>
        <p:nvPicPr>
          <p:cNvPr id="22" name="图片 21" descr="E:/0_研究生/13_毕设/2_大论文/1_图/Harry-tmm.bmpHarry-tmm"/>
          <p:cNvPicPr>
            <a:picLocks noChangeAspect="1"/>
          </p:cNvPicPr>
          <p:nvPr/>
        </p:nvPicPr>
        <p:blipFill>
          <a:blip r:embed="rId3"/>
          <a:srcRect l="2411" r="2411"/>
          <a:stretch>
            <a:fillRect/>
          </a:stretch>
        </p:blipFill>
        <p:spPr>
          <a:xfrm>
            <a:off x="151765" y="4206875"/>
            <a:ext cx="3276600" cy="17780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265555" y="6153150"/>
            <a:ext cx="923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</a:rPr>
              <a:t>TMM</a:t>
            </a:r>
            <a:endParaRPr lang="en-US" altLang="zh-CN" b="1">
              <a:solidFill>
                <a:schemeClr val="accent1">
                  <a:lumMod val="75000"/>
                </a:schemeClr>
              </a:solidFill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83095" y="4509770"/>
            <a:ext cx="528320" cy="321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…</a:t>
            </a:r>
            <a:endParaRPr lang="en-US" altLang="zh-CN" b="1"/>
          </a:p>
        </p:txBody>
      </p:sp>
      <p:sp>
        <p:nvSpPr>
          <p:cNvPr id="44" name="左大括号 43"/>
          <p:cNvSpPr/>
          <p:nvPr/>
        </p:nvSpPr>
        <p:spPr>
          <a:xfrm rot="10800000">
            <a:off x="6207125" y="572135"/>
            <a:ext cx="240665" cy="1943100"/>
          </a:xfrm>
          <a:prstGeom prst="leftBrace">
            <a:avLst>
              <a:gd name="adj1" fmla="val 81226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524625" y="1425575"/>
            <a:ext cx="243840" cy="243840"/>
          </a:xfrm>
          <a:prstGeom prst="ellipse">
            <a:avLst/>
          </a:prstGeom>
          <a:solidFill>
            <a:srgbClr val="B0E0DB"/>
          </a:solidFill>
          <a:ln>
            <a:solidFill>
              <a:srgbClr val="89BEB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+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8566150" y="1981835"/>
            <a:ext cx="3500120" cy="2459990"/>
          </a:xfrm>
          <a:prstGeom prst="roundRect">
            <a:avLst>
              <a:gd name="adj" fmla="val 1068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668385" y="1786890"/>
            <a:ext cx="16465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/>
              <a:t>Text Decoder</a:t>
            </a:r>
            <a:endParaRPr lang="en-US" altLang="zh-CN"/>
          </a:p>
        </p:txBody>
      </p:sp>
      <p:sp>
        <p:nvSpPr>
          <p:cNvPr id="61" name="椭圆 60"/>
          <p:cNvSpPr/>
          <p:nvPr/>
        </p:nvSpPr>
        <p:spPr>
          <a:xfrm>
            <a:off x="9253855" y="2255520"/>
            <a:ext cx="243840" cy="243840"/>
          </a:xfrm>
          <a:prstGeom prst="ellipse">
            <a:avLst/>
          </a:prstGeom>
          <a:solidFill>
            <a:srgbClr val="E9F9E1"/>
          </a:solidFill>
          <a:ln w="15875">
            <a:solidFill>
              <a:srgbClr val="94D06C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9733915" y="2255520"/>
            <a:ext cx="243840" cy="243840"/>
          </a:xfrm>
          <a:prstGeom prst="ellipse">
            <a:avLst/>
          </a:prstGeom>
          <a:solidFill>
            <a:srgbClr val="DEE1F4"/>
          </a:solidFill>
          <a:ln w="15875">
            <a:solidFill>
              <a:srgbClr val="9098C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10213975" y="2255520"/>
            <a:ext cx="243840" cy="243840"/>
          </a:xfrm>
          <a:prstGeom prst="ellipse">
            <a:avLst/>
          </a:prstGeom>
          <a:solidFill>
            <a:srgbClr val="FFF7E4"/>
          </a:solidFill>
          <a:ln w="15875">
            <a:solidFill>
              <a:srgbClr val="F5CB6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10694035" y="2255520"/>
            <a:ext cx="243840" cy="243840"/>
          </a:xfrm>
          <a:prstGeom prst="ellipse">
            <a:avLst/>
          </a:prstGeom>
          <a:solidFill>
            <a:srgbClr val="EBDCF3"/>
          </a:solidFill>
          <a:ln w="15875">
            <a:solidFill>
              <a:srgbClr val="B39BC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11174095" y="2255520"/>
            <a:ext cx="243840" cy="243840"/>
          </a:xfrm>
          <a:prstGeom prst="ellipse">
            <a:avLst/>
          </a:prstGeom>
          <a:solidFill>
            <a:srgbClr val="FADFE6"/>
          </a:solidFill>
          <a:ln w="15875">
            <a:solidFill>
              <a:srgbClr val="E58FA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9785350" y="4014470"/>
            <a:ext cx="342900" cy="321310"/>
            <a:chOff x="14177" y="6365"/>
            <a:chExt cx="540" cy="506"/>
          </a:xfrm>
        </p:grpSpPr>
        <p:sp>
          <p:nvSpPr>
            <p:cNvPr id="70" name="圆角矩形 69"/>
            <p:cNvSpPr/>
            <p:nvPr/>
          </p:nvSpPr>
          <p:spPr>
            <a:xfrm>
              <a:off x="14177" y="6365"/>
              <a:ext cx="540" cy="506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4258" y="6433"/>
              <a:ext cx="384" cy="384"/>
            </a:xfrm>
            <a:prstGeom prst="ellipse">
              <a:avLst/>
            </a:prstGeom>
            <a:solidFill>
              <a:srgbClr val="B0E0DB"/>
            </a:solidFill>
            <a:ln>
              <a:solidFill>
                <a:srgbClr val="89BEBA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cxnSp>
        <p:nvCxnSpPr>
          <p:cNvPr id="78" name="直接箭头连接符 77"/>
          <p:cNvCxnSpPr>
            <a:endCxn id="61" idx="4"/>
          </p:cNvCxnSpPr>
          <p:nvPr/>
        </p:nvCxnSpPr>
        <p:spPr>
          <a:xfrm flipV="1">
            <a:off x="9373235" y="2499360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45" idx="6"/>
            <a:endCxn id="70" idx="1"/>
          </p:cNvCxnSpPr>
          <p:nvPr/>
        </p:nvCxnSpPr>
        <p:spPr>
          <a:xfrm>
            <a:off x="6768465" y="1547495"/>
            <a:ext cx="3016885" cy="2627630"/>
          </a:xfrm>
          <a:prstGeom prst="curvedConnector3">
            <a:avLst>
              <a:gd name="adj1" fmla="val 50011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8" name="曲线连接符 87"/>
          <p:cNvCxnSpPr>
            <a:stCxn id="159" idx="3"/>
            <a:endCxn id="127" idx="1"/>
          </p:cNvCxnSpPr>
          <p:nvPr/>
        </p:nvCxnSpPr>
        <p:spPr>
          <a:xfrm flipV="1">
            <a:off x="7728585" y="3006725"/>
            <a:ext cx="1144270" cy="17049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 flipV="1">
            <a:off x="9363710" y="3265805"/>
            <a:ext cx="593090" cy="7486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 flipV="1">
            <a:off x="9859010" y="3294380"/>
            <a:ext cx="97790" cy="72009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V="1">
            <a:off x="9956800" y="3280410"/>
            <a:ext cx="368935" cy="73406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V="1">
            <a:off x="9956800" y="3284855"/>
            <a:ext cx="864235" cy="72961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V="1">
            <a:off x="9956800" y="3265805"/>
            <a:ext cx="1350010" cy="7486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6" name="曲线连接符 95"/>
          <p:cNvCxnSpPr/>
          <p:nvPr/>
        </p:nvCxnSpPr>
        <p:spPr>
          <a:xfrm>
            <a:off x="9497695" y="2377440"/>
            <a:ext cx="243205" cy="1250950"/>
          </a:xfrm>
          <a:prstGeom prst="curvedConnector3">
            <a:avLst>
              <a:gd name="adj1" fmla="val 50131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7" name="曲线连接符 96"/>
          <p:cNvCxnSpPr/>
          <p:nvPr/>
        </p:nvCxnSpPr>
        <p:spPr>
          <a:xfrm>
            <a:off x="9984740" y="2374265"/>
            <a:ext cx="243205" cy="1257300"/>
          </a:xfrm>
          <a:prstGeom prst="curvedConnector3">
            <a:avLst>
              <a:gd name="adj1" fmla="val 50131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曲线连接符 97"/>
          <p:cNvCxnSpPr/>
          <p:nvPr/>
        </p:nvCxnSpPr>
        <p:spPr>
          <a:xfrm>
            <a:off x="10450830" y="2377440"/>
            <a:ext cx="243205" cy="1257300"/>
          </a:xfrm>
          <a:prstGeom prst="curvedConnector3">
            <a:avLst>
              <a:gd name="adj1" fmla="val 50131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9" name="曲线连接符 98"/>
          <p:cNvCxnSpPr/>
          <p:nvPr/>
        </p:nvCxnSpPr>
        <p:spPr>
          <a:xfrm>
            <a:off x="10930890" y="2377440"/>
            <a:ext cx="243205" cy="1257300"/>
          </a:xfrm>
          <a:prstGeom prst="curvedConnector3">
            <a:avLst>
              <a:gd name="adj1" fmla="val 50131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6983730" y="5690870"/>
            <a:ext cx="575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…</a:t>
            </a:r>
            <a:endParaRPr lang="en-US" altLang="zh-CN" b="1"/>
          </a:p>
        </p:txBody>
      </p:sp>
      <p:sp>
        <p:nvSpPr>
          <p:cNvPr id="116" name="矩形 115"/>
          <p:cNvSpPr/>
          <p:nvPr/>
        </p:nvSpPr>
        <p:spPr>
          <a:xfrm>
            <a:off x="3817620" y="5159375"/>
            <a:ext cx="3879850" cy="527685"/>
          </a:xfrm>
          <a:prstGeom prst="rect">
            <a:avLst/>
          </a:prstGeom>
          <a:solidFill>
            <a:srgbClr val="E0E8F7"/>
          </a:solidFill>
          <a:ln w="25400">
            <a:solidFill>
              <a:srgbClr val="9DB8E3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Transformer Encoder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18" name="直接箭头连接符 117"/>
          <p:cNvCxnSpPr/>
          <p:nvPr/>
        </p:nvCxnSpPr>
        <p:spPr>
          <a:xfrm flipV="1">
            <a:off x="4290060" y="5005070"/>
            <a:ext cx="3810" cy="147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4636135" y="5005070"/>
            <a:ext cx="5080" cy="147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 flipV="1">
            <a:off x="4987925" y="5005070"/>
            <a:ext cx="635" cy="147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V="1">
            <a:off x="5344160" y="5005070"/>
            <a:ext cx="635" cy="147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 rot="5400000">
            <a:off x="6186805" y="4567555"/>
            <a:ext cx="617220" cy="250825"/>
          </a:xfrm>
          <a:prstGeom prst="roundRect">
            <a:avLst/>
          </a:prstGeom>
          <a:solidFill>
            <a:srgbClr val="A6C5E9"/>
          </a:solidFill>
          <a:ln w="15875">
            <a:solidFill>
              <a:srgbClr val="96BBE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/>
          <p:nvPr/>
        </p:nvCxnSpPr>
        <p:spPr>
          <a:xfrm flipV="1">
            <a:off x="6490970" y="5005070"/>
            <a:ext cx="3810" cy="147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 rot="5400000">
            <a:off x="5812155" y="4571365"/>
            <a:ext cx="617220" cy="2508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4" name="直接箭头连接符 123"/>
          <p:cNvCxnSpPr/>
          <p:nvPr/>
        </p:nvCxnSpPr>
        <p:spPr>
          <a:xfrm flipV="1">
            <a:off x="6119495" y="5008880"/>
            <a:ext cx="0" cy="147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8872855" y="2742565"/>
            <a:ext cx="2887345" cy="527685"/>
          </a:xfrm>
          <a:prstGeom prst="rect">
            <a:avLst/>
          </a:prstGeom>
          <a:solidFill>
            <a:srgbClr val="E0E8F7"/>
          </a:solidFill>
          <a:ln w="25400">
            <a:solidFill>
              <a:srgbClr val="9DB8E3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Transformer Decoder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36" name="圆角矩形 135"/>
          <p:cNvSpPr/>
          <p:nvPr/>
        </p:nvSpPr>
        <p:spPr>
          <a:xfrm rot="5400000">
            <a:off x="6557645" y="4571365"/>
            <a:ext cx="617220" cy="250825"/>
          </a:xfrm>
          <a:prstGeom prst="roundRect">
            <a:avLst/>
          </a:prstGeom>
          <a:solidFill>
            <a:srgbClr val="EBDCF3"/>
          </a:solidFill>
          <a:ln w="15875">
            <a:solidFill>
              <a:srgbClr val="B581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9" name="直接箭头连接符 138"/>
          <p:cNvCxnSpPr>
            <a:stCxn id="137" idx="0"/>
          </p:cNvCxnSpPr>
          <p:nvPr/>
        </p:nvCxnSpPr>
        <p:spPr>
          <a:xfrm flipH="1" flipV="1">
            <a:off x="6778625" y="5688013"/>
            <a:ext cx="1905" cy="16573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V="1">
            <a:off x="6864350" y="5008880"/>
            <a:ext cx="1270" cy="1435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 rot="5400000">
            <a:off x="3985895" y="4567555"/>
            <a:ext cx="617220" cy="250825"/>
          </a:xfrm>
          <a:prstGeom prst="roundRect">
            <a:avLst/>
          </a:prstGeom>
          <a:solidFill>
            <a:srgbClr val="D8E8F2"/>
          </a:solidFill>
          <a:ln w="15875">
            <a:solidFill>
              <a:srgbClr val="88B9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 rot="5400000">
            <a:off x="4680585" y="4567555"/>
            <a:ext cx="617220" cy="250825"/>
          </a:xfrm>
          <a:prstGeom prst="roundRect">
            <a:avLst/>
          </a:prstGeom>
          <a:solidFill>
            <a:srgbClr val="FFF3CE"/>
          </a:solidFill>
          <a:ln w="15875">
            <a:solidFill>
              <a:srgbClr val="FFB64C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 rot="5400000">
            <a:off x="4333240" y="4567555"/>
            <a:ext cx="617220" cy="250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 rot="5400000">
            <a:off x="5037455" y="4567555"/>
            <a:ext cx="617220" cy="250825"/>
          </a:xfrm>
          <a:prstGeom prst="roundRect">
            <a:avLst/>
          </a:prstGeom>
          <a:solidFill>
            <a:srgbClr val="A6C5E9"/>
          </a:solidFill>
          <a:ln w="15875">
            <a:solidFill>
              <a:srgbClr val="96BBE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5400000">
            <a:off x="5403850" y="4567555"/>
            <a:ext cx="617220" cy="2508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2" name="直接箭头连接符 121"/>
          <p:cNvCxnSpPr/>
          <p:nvPr/>
        </p:nvCxnSpPr>
        <p:spPr>
          <a:xfrm flipV="1">
            <a:off x="5709285" y="5005070"/>
            <a:ext cx="1905" cy="147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1" name="圆角矩形 140"/>
          <p:cNvSpPr/>
          <p:nvPr/>
        </p:nvSpPr>
        <p:spPr>
          <a:xfrm rot="5400000">
            <a:off x="3634740" y="4567555"/>
            <a:ext cx="617220" cy="250825"/>
          </a:xfrm>
          <a:prstGeom prst="roundRect">
            <a:avLst/>
          </a:prstGeom>
          <a:solidFill>
            <a:srgbClr val="EBDCF3"/>
          </a:solidFill>
          <a:ln w="15875">
            <a:solidFill>
              <a:srgbClr val="B581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4" name="直接箭头连接符 143"/>
          <p:cNvCxnSpPr>
            <a:stCxn id="142" idx="0"/>
          </p:cNvCxnSpPr>
          <p:nvPr/>
        </p:nvCxnSpPr>
        <p:spPr>
          <a:xfrm flipH="1" flipV="1">
            <a:off x="3936365" y="5688013"/>
            <a:ext cx="1905" cy="16573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3937635" y="5005070"/>
            <a:ext cx="5080" cy="147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H="1" flipV="1">
            <a:off x="7134225" y="5689283"/>
            <a:ext cx="1270" cy="16319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H="1" flipV="1">
            <a:off x="4646930" y="5689283"/>
            <a:ext cx="1270" cy="16319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H="1" flipV="1">
            <a:off x="5001895" y="5688013"/>
            <a:ext cx="1905" cy="16573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flipH="1" flipV="1">
            <a:off x="5357495" y="5689283"/>
            <a:ext cx="1270" cy="16319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 flipH="1" flipV="1">
            <a:off x="5712460" y="5689283"/>
            <a:ext cx="1270" cy="16319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 flipH="1" flipV="1">
            <a:off x="6423025" y="5688013"/>
            <a:ext cx="1905" cy="16573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 flipH="1" flipV="1">
            <a:off x="6067425" y="5688013"/>
            <a:ext cx="1905" cy="16573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 rot="5400000">
            <a:off x="7184390" y="4574540"/>
            <a:ext cx="617220" cy="250825"/>
          </a:xfrm>
          <a:prstGeom prst="roundRect">
            <a:avLst/>
          </a:prstGeom>
          <a:solidFill>
            <a:srgbClr val="EBDCF3"/>
          </a:solidFill>
          <a:ln w="15875">
            <a:solidFill>
              <a:srgbClr val="B581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7" name="直接箭头连接符 156"/>
          <p:cNvCxnSpPr>
            <a:stCxn id="155" idx="0"/>
          </p:cNvCxnSpPr>
          <p:nvPr/>
        </p:nvCxnSpPr>
        <p:spPr>
          <a:xfrm flipH="1" flipV="1">
            <a:off x="7489190" y="5688013"/>
            <a:ext cx="1905" cy="16573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7491095" y="5012055"/>
            <a:ext cx="1270" cy="1435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9" name="圆角矩形 158"/>
          <p:cNvSpPr/>
          <p:nvPr/>
        </p:nvSpPr>
        <p:spPr>
          <a:xfrm>
            <a:off x="3743325" y="4330700"/>
            <a:ext cx="3985260" cy="762000"/>
          </a:xfrm>
          <a:prstGeom prst="roundRect">
            <a:avLst>
              <a:gd name="adj" fmla="val 13666"/>
            </a:avLst>
          </a:prstGeom>
          <a:noFill/>
          <a:ln>
            <a:solidFill>
              <a:srgbClr val="9DB8E3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1" name="曲线连接符 160"/>
          <p:cNvCxnSpPr>
            <a:stCxn id="22" idx="2"/>
            <a:endCxn id="55" idx="2"/>
          </p:cNvCxnSpPr>
          <p:nvPr/>
        </p:nvCxnSpPr>
        <p:spPr>
          <a:xfrm rot="5400000" flipV="1">
            <a:off x="3648075" y="4126865"/>
            <a:ext cx="251460" cy="3967480"/>
          </a:xfrm>
          <a:prstGeom prst="curvedConnector3">
            <a:avLst>
              <a:gd name="adj1" fmla="val 194697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9740900" y="3506470"/>
            <a:ext cx="243840" cy="243840"/>
          </a:xfrm>
          <a:prstGeom prst="ellipse">
            <a:avLst/>
          </a:prstGeom>
          <a:solidFill>
            <a:srgbClr val="E9F9E1"/>
          </a:solidFill>
          <a:ln w="15875">
            <a:solidFill>
              <a:srgbClr val="94D06C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0213975" y="3509645"/>
            <a:ext cx="243840" cy="243840"/>
          </a:xfrm>
          <a:prstGeom prst="ellipse">
            <a:avLst/>
          </a:prstGeom>
          <a:solidFill>
            <a:srgbClr val="DEE1F4"/>
          </a:solidFill>
          <a:ln w="15875">
            <a:solidFill>
              <a:srgbClr val="9098C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0701020" y="3506470"/>
            <a:ext cx="243840" cy="243840"/>
          </a:xfrm>
          <a:prstGeom prst="ellipse">
            <a:avLst/>
          </a:prstGeom>
          <a:solidFill>
            <a:srgbClr val="FFF7E4"/>
          </a:solidFill>
          <a:ln w="15875">
            <a:solidFill>
              <a:srgbClr val="F5CB6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11181080" y="3506470"/>
            <a:ext cx="243840" cy="243840"/>
          </a:xfrm>
          <a:prstGeom prst="ellipse">
            <a:avLst/>
          </a:prstGeom>
          <a:solidFill>
            <a:srgbClr val="EBDCF3"/>
          </a:solidFill>
          <a:ln w="15875">
            <a:solidFill>
              <a:srgbClr val="B39BC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9257030" y="3506470"/>
            <a:ext cx="243840" cy="24384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9860280" y="2505075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10332085" y="2503805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10819130" y="2509520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11294745" y="2499360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9375775" y="3266440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9862820" y="3272155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10334625" y="3270885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10821670" y="3276600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1297285" y="3266440"/>
            <a:ext cx="2540" cy="2330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824230" y="3028950"/>
            <a:ext cx="2383790" cy="605790"/>
            <a:chOff x="1476" y="4572"/>
            <a:chExt cx="3754" cy="954"/>
          </a:xfrm>
        </p:grpSpPr>
        <p:sp>
          <p:nvSpPr>
            <p:cNvPr id="43" name="圆角矩形 42"/>
            <p:cNvSpPr/>
            <p:nvPr/>
          </p:nvSpPr>
          <p:spPr>
            <a:xfrm>
              <a:off x="1476" y="4572"/>
              <a:ext cx="3755" cy="954"/>
            </a:xfrm>
            <a:prstGeom prst="roundRect">
              <a:avLst>
                <a:gd name="adj" fmla="val 8698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911" y="4759"/>
              <a:ext cx="28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TMM Generator</a:t>
              </a:r>
              <a:endParaRPr lang="en-US" altLang="zh-CN"/>
            </a:p>
          </p:txBody>
        </p:sp>
      </p:grpSp>
      <p:cxnSp>
        <p:nvCxnSpPr>
          <p:cNvPr id="53" name="直接箭头连接符 52"/>
          <p:cNvCxnSpPr>
            <a:stCxn id="19" idx="2"/>
            <a:endCxn id="43" idx="0"/>
          </p:cNvCxnSpPr>
          <p:nvPr/>
        </p:nvCxnSpPr>
        <p:spPr>
          <a:xfrm>
            <a:off x="2011045" y="2479040"/>
            <a:ext cx="5715" cy="54991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2005330" y="3656965"/>
            <a:ext cx="1270" cy="495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817620" y="5859145"/>
            <a:ext cx="3879850" cy="377190"/>
          </a:xfrm>
          <a:prstGeom prst="rect">
            <a:avLst/>
          </a:prstGeom>
          <a:solidFill>
            <a:srgbClr val="FEEDE1"/>
          </a:solidFill>
          <a:ln w="25400">
            <a:solidFill>
              <a:srgbClr val="F9C9A6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TMM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4291965" y="5689283"/>
            <a:ext cx="1270" cy="16319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commondata" val="eyJoZGlkIjoiMDY0YTJmMjU3NTEzOWNhMWVkNjAwN2ExYmFkOGU2ZD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WPS 演示</Application>
  <PresentationFormat>宽屏</PresentationFormat>
  <Paragraphs>160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Cambria Math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zy</cp:lastModifiedBy>
  <cp:revision>165</cp:revision>
  <dcterms:created xsi:type="dcterms:W3CDTF">2019-06-19T02:08:00Z</dcterms:created>
  <dcterms:modified xsi:type="dcterms:W3CDTF">2024-04-12T08:19:56Z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B3FF8D661A8746D3B1E229D3052A4885_11</vt:lpwstr>
  </property>
</Properties>
</file>