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635" cy="1439989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4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1AD"/>
    <a:srgbClr val="FBE47F"/>
    <a:srgbClr val="989898"/>
    <a:srgbClr val="C9C9C9"/>
    <a:srgbClr val="F99795"/>
    <a:srgbClr val="FADF66"/>
    <a:srgbClr val="B07AD8"/>
    <a:srgbClr val="DEC7EF"/>
    <a:srgbClr val="55B9C5"/>
    <a:srgbClr val="CB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4524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18" y="1920000"/>
            <a:ext cx="9800165" cy="53971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18" y="7475906"/>
            <a:ext cx="9800165" cy="309165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200" spc="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60" y="1625197"/>
            <a:ext cx="10973880" cy="11512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18" y="5215748"/>
            <a:ext cx="9800165" cy="213921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18" y="7475906"/>
            <a:ext cx="9800165" cy="99023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2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1277480"/>
            <a:ext cx="10970280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60" y="3129449"/>
            <a:ext cx="10970280" cy="999307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996" y="8080630"/>
            <a:ext cx="7769565" cy="16100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8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996" y="9690709"/>
            <a:ext cx="7769565" cy="182173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1277480"/>
            <a:ext cx="10970280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60" y="3152126"/>
            <a:ext cx="5177310" cy="997039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231" y="3152126"/>
            <a:ext cx="5177310" cy="997039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1277480"/>
            <a:ext cx="10970280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60" y="3000945"/>
            <a:ext cx="5342926" cy="80126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60" y="3892913"/>
            <a:ext cx="5342926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364" y="2985258"/>
            <a:ext cx="5342926" cy="80126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364" y="3892913"/>
            <a:ext cx="5342926" cy="922960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1277480"/>
            <a:ext cx="10970280" cy="148157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60" y="3265512"/>
            <a:ext cx="5233592" cy="967559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025" y="3265512"/>
            <a:ext cx="5227715" cy="967559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808" y="1920000"/>
            <a:ext cx="1044103" cy="105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90" y="1920000"/>
            <a:ext cx="9170103" cy="10560000"/>
          </a:xfrm>
        </p:spPr>
        <p:txBody>
          <a:bodyPr vert="eaVert" lIns="46800" tIns="46800" rIns="46800" bIns="46800"/>
          <a:lstStyle>
            <a:lvl1pPr marL="304800" indent="-304800">
              <a:spcAft>
                <a:spcPts val="1000"/>
              </a:spcAft>
              <a:defRPr spc="300"/>
            </a:lvl1pPr>
            <a:lvl2pPr marL="914400" indent="-304800">
              <a:defRPr spc="300"/>
            </a:lvl2pPr>
            <a:lvl3pPr marL="1524000" indent="-304800">
              <a:defRPr spc="300"/>
            </a:lvl3pPr>
            <a:lvl4pPr marL="2133600" indent="-304800">
              <a:defRPr spc="300"/>
            </a:lvl4pPr>
            <a:lvl5pPr marL="2743200" indent="-3048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60" y="1277480"/>
            <a:ext cx="10970280" cy="148157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60" y="3129449"/>
            <a:ext cx="10970280" cy="999307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60" y="13258583"/>
            <a:ext cx="270026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405" y="13258583"/>
            <a:ext cx="3960390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474" y="13258583"/>
            <a:ext cx="2700266" cy="66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fontAlgn="auto" latinLnBrk="0" hangingPunct="1">
        <a:lnSpc>
          <a:spcPct val="100000"/>
        </a:lnSpc>
        <a:spcBef>
          <a:spcPct val="0"/>
        </a:spcBef>
        <a:buNone/>
        <a:defRPr sz="48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144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146300" algn="l"/>
          <a:tab pos="2146300" algn="l"/>
          <a:tab pos="2146300" algn="l"/>
          <a:tab pos="2146300" algn="l"/>
        </a:tabLst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5240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1336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7432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63.xml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jpe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64.xml"/><Relationship Id="rId31" Type="http://schemas.openxmlformats.org/officeDocument/2006/relationships/image" Target="../media/image32.png"/><Relationship Id="rId30" Type="http://schemas.openxmlformats.org/officeDocument/2006/relationships/image" Target="../media/image31.png"/><Relationship Id="rId3" Type="http://schemas.openxmlformats.org/officeDocument/2006/relationships/image" Target="../media/image2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65.xml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2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肘形连接符 189"/>
          <p:cNvCxnSpPr/>
          <p:nvPr/>
        </p:nvCxnSpPr>
        <p:spPr>
          <a:xfrm rot="16200000">
            <a:off x="604520" y="3006090"/>
            <a:ext cx="4578350" cy="2421255"/>
          </a:xfrm>
          <a:prstGeom prst="bentConnector3">
            <a:avLst>
              <a:gd name="adj1" fmla="val 8615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36" idx="3"/>
          </p:cNvCxnSpPr>
          <p:nvPr/>
        </p:nvCxnSpPr>
        <p:spPr>
          <a:xfrm flipH="1" flipV="1">
            <a:off x="4829175" y="5830570"/>
            <a:ext cx="989330" cy="695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28" idx="3"/>
          </p:cNvCxnSpPr>
          <p:nvPr/>
        </p:nvCxnSpPr>
        <p:spPr>
          <a:xfrm flipV="1">
            <a:off x="3881755" y="5832475"/>
            <a:ext cx="921385" cy="695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 flipV="1">
            <a:off x="4786630" y="4211955"/>
            <a:ext cx="3810" cy="3346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439920" y="10654030"/>
            <a:ext cx="2381250" cy="3073400"/>
            <a:chOff x="2099" y="1000"/>
            <a:chExt cx="3750" cy="4840"/>
          </a:xfrm>
        </p:grpSpPr>
        <p:cxnSp>
          <p:nvCxnSpPr>
            <p:cNvPr id="52" name="直接箭头连接符 51"/>
            <p:cNvCxnSpPr>
              <a:stCxn id="62" idx="0"/>
              <a:endCxn id="56" idx="2"/>
            </p:cNvCxnSpPr>
            <p:nvPr/>
          </p:nvCxnSpPr>
          <p:spPr>
            <a:xfrm flipH="1" flipV="1">
              <a:off x="3968" y="4063"/>
              <a:ext cx="6" cy="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61" name="圆角矩形 60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62" name="图片 61" descr="E:/0_研究生/13_毕设/2_大论文/1_图/G-data.bmpG-data"/>
            <p:cNvPicPr>
              <a:picLocks noChangeAspect="1"/>
            </p:cNvPicPr>
            <p:nvPr/>
          </p:nvPicPr>
          <p:blipFill>
            <a:blip r:embed="rId1"/>
            <a:srcRect l="47" t="-47" r="47" b="47"/>
            <a:stretch>
              <a:fillRect/>
            </a:stretch>
          </p:blipFill>
          <p:spPr>
            <a:xfrm>
              <a:off x="3258" y="477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64" name="图片 63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2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061720" y="10896600"/>
            <a:ext cx="2381250" cy="3420110"/>
            <a:chOff x="2099" y="1000"/>
            <a:chExt cx="3750" cy="5386"/>
          </a:xfrm>
        </p:grpSpPr>
        <p:cxnSp>
          <p:nvCxnSpPr>
            <p:cNvPr id="16" name="直接箭头连接符 15"/>
            <p:cNvCxnSpPr>
              <a:stCxn id="14" idx="0"/>
              <a:endCxn id="11" idx="2"/>
            </p:cNvCxnSpPr>
            <p:nvPr/>
          </p:nvCxnSpPr>
          <p:spPr>
            <a:xfrm flipH="1" flipV="1">
              <a:off x="3968" y="406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" name="圆角矩形 3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ACE0E8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14" name="图片 13" descr="G-i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8" y="459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4" name="文本框 1133"/>
                <p:cNvSpPr txBox="1"/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34" name="文本框 1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图片 18" descr="Gin-vector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302760" y="10724515"/>
            <a:ext cx="2381250" cy="3063875"/>
            <a:chOff x="2099" y="1000"/>
            <a:chExt cx="3750" cy="4825"/>
          </a:xfrm>
        </p:grpSpPr>
        <p:cxnSp>
          <p:nvCxnSpPr>
            <p:cNvPr id="38" name="直接箭头连接符 37"/>
            <p:cNvCxnSpPr>
              <a:stCxn id="48" idx="0"/>
              <a:endCxn id="42" idx="2"/>
            </p:cNvCxnSpPr>
            <p:nvPr/>
          </p:nvCxnSpPr>
          <p:spPr>
            <a:xfrm flipH="1" flipV="1">
              <a:off x="3968" y="4063"/>
              <a:ext cx="6" cy="6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7" name="圆角矩形 46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48" name="图片 47" descr="E:/0_研究生/13_毕设/2_大论文/1_图/G-data.bmpG-data"/>
            <p:cNvPicPr>
              <a:picLocks noChangeAspect="1"/>
            </p:cNvPicPr>
            <p:nvPr/>
          </p:nvPicPr>
          <p:blipFill>
            <a:blip r:embed="rId1"/>
            <a:srcRect l="47" t="-47" r="47" b="47"/>
            <a:stretch>
              <a:fillRect/>
            </a:stretch>
          </p:blipFill>
          <p:spPr>
            <a:xfrm>
              <a:off x="3258" y="4755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0" name="图片 49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2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164330" y="10807065"/>
            <a:ext cx="2381250" cy="3420745"/>
            <a:chOff x="2099" y="1000"/>
            <a:chExt cx="3750" cy="5387"/>
          </a:xfrm>
        </p:grpSpPr>
        <p:cxnSp>
          <p:nvCxnSpPr>
            <p:cNvPr id="24" name="直接箭头连接符 23"/>
            <p:cNvCxnSpPr>
              <a:stCxn id="34" idx="0"/>
              <a:endCxn id="28" idx="2"/>
            </p:cNvCxnSpPr>
            <p:nvPr/>
          </p:nvCxnSpPr>
          <p:spPr>
            <a:xfrm flipH="1" flipV="1">
              <a:off x="3968" y="4063"/>
              <a:ext cx="6" cy="6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34" name="图片 33" descr="E:/0_研究生/13_毕设/2_大论文/1_图/G-data.bmpG-data"/>
            <p:cNvPicPr>
              <a:picLocks noChangeAspect="1"/>
            </p:cNvPicPr>
            <p:nvPr/>
          </p:nvPicPr>
          <p:blipFill>
            <a:blip r:embed="rId1"/>
            <a:srcRect l="47" t="-47" r="47" b="47"/>
            <a:stretch>
              <a:fillRect/>
            </a:stretch>
          </p:blipFill>
          <p:spPr>
            <a:xfrm>
              <a:off x="3258" y="471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2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/>
          <p:nvPr/>
        </p:nvCxnSpPr>
        <p:spPr>
          <a:xfrm flipV="1">
            <a:off x="2232025" y="10266680"/>
            <a:ext cx="615950" cy="515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4625975" y="10229850"/>
            <a:ext cx="996950" cy="4241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0" idx="1"/>
          </p:cNvCxnSpPr>
          <p:nvPr/>
        </p:nvCxnSpPr>
        <p:spPr>
          <a:xfrm flipH="1" flipV="1">
            <a:off x="4625975" y="10248900"/>
            <a:ext cx="859790" cy="4756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6" idx="1"/>
          </p:cNvCxnSpPr>
          <p:nvPr/>
        </p:nvCxnSpPr>
        <p:spPr>
          <a:xfrm flipH="1" flipV="1">
            <a:off x="4606925" y="10236200"/>
            <a:ext cx="740410" cy="5708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1518285" y="9834245"/>
            <a:ext cx="4458970" cy="382905"/>
          </a:xfrm>
          <a:prstGeom prst="roundRect">
            <a:avLst>
              <a:gd name="adj" fmla="val 7010"/>
            </a:avLst>
          </a:prstGeom>
          <a:solidFill>
            <a:schemeClr val="bg1">
              <a:lumMod val="75000"/>
              <a:alpha val="8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相似度计算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70" name="图片 69" descr="E:/0_研究生/13_毕设/2_大论文/1_图/G-data.bmpG-data"/>
          <p:cNvPicPr>
            <a:picLocks noChangeAspect="1"/>
          </p:cNvPicPr>
          <p:nvPr/>
        </p:nvPicPr>
        <p:blipFill>
          <a:blip r:embed="rId1"/>
          <a:srcRect l="47" t="-47" r="47" b="47"/>
          <a:stretch>
            <a:fillRect/>
          </a:stretch>
        </p:blipFill>
        <p:spPr>
          <a:xfrm>
            <a:off x="152209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1" name="图片 70" descr="E:/0_研究生/13_毕设/2_大论文/1_图/G-data.bmpG-data"/>
          <p:cNvPicPr>
            <a:picLocks noChangeAspect="1"/>
          </p:cNvPicPr>
          <p:nvPr/>
        </p:nvPicPr>
        <p:blipFill>
          <a:blip r:embed="rId1"/>
          <a:srcRect l="47" t="-47" r="47" b="47"/>
          <a:stretch>
            <a:fillRect/>
          </a:stretch>
        </p:blipFill>
        <p:spPr>
          <a:xfrm>
            <a:off x="268795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2" name="图片 71" descr="E:/0_研究生/13_毕设/2_大论文/1_图/G-data.bmpG-data"/>
          <p:cNvPicPr>
            <a:picLocks noChangeAspect="1"/>
          </p:cNvPicPr>
          <p:nvPr/>
        </p:nvPicPr>
        <p:blipFill>
          <a:blip r:embed="rId1"/>
          <a:srcRect l="47" t="-47" r="47" b="47"/>
          <a:stretch>
            <a:fillRect/>
          </a:stretch>
        </p:blipFill>
        <p:spPr>
          <a:xfrm>
            <a:off x="506793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sp>
        <p:nvSpPr>
          <p:cNvPr id="73" name="文本框 72"/>
          <p:cNvSpPr txBox="1"/>
          <p:nvPr/>
        </p:nvSpPr>
        <p:spPr>
          <a:xfrm>
            <a:off x="3901440" y="882586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cxnSp>
        <p:nvCxnSpPr>
          <p:cNvPr id="74" name="直接箭头连接符 73"/>
          <p:cNvCxnSpPr>
            <a:endCxn id="70" idx="2"/>
          </p:cNvCxnSpPr>
          <p:nvPr/>
        </p:nvCxnSpPr>
        <p:spPr>
          <a:xfrm flipH="1" flipV="1">
            <a:off x="1976755" y="9406890"/>
            <a:ext cx="1905" cy="4273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1" idx="2"/>
          </p:cNvCxnSpPr>
          <p:nvPr/>
        </p:nvCxnSpPr>
        <p:spPr>
          <a:xfrm flipH="1" flipV="1">
            <a:off x="3142615" y="9406890"/>
            <a:ext cx="1905" cy="4273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2" idx="2"/>
          </p:cNvCxnSpPr>
          <p:nvPr/>
        </p:nvCxnSpPr>
        <p:spPr>
          <a:xfrm flipH="1" flipV="1">
            <a:off x="5522595" y="9406890"/>
            <a:ext cx="15240" cy="4273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6408420" y="8873490"/>
                <a:ext cx="771525" cy="387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𝒕𝒐𝒑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8873490"/>
                <a:ext cx="771525" cy="387350"/>
              </a:xfrm>
              <a:prstGeom prst="rect">
                <a:avLst/>
              </a:prstGeom>
              <a:blipFill rotWithShape="1">
                <a:blip r:embed="rId7"/>
                <a:stretch>
                  <a:fillRect r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圆角矩形 77"/>
              <p:cNvSpPr/>
              <p:nvPr/>
            </p:nvSpPr>
            <p:spPr>
              <a:xfrm>
                <a:off x="1522095" y="7850505"/>
                <a:ext cx="4458970" cy="382905"/>
              </a:xfrm>
              <a:prstGeom prst="roundRect">
                <a:avLst>
                  <a:gd name="adj" fmla="val 7010"/>
                </a:avLst>
              </a:prstGeom>
              <a:solidFill>
                <a:schemeClr val="bg1">
                  <a:lumMod val="75000"/>
                  <a:alpha val="84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</a:rPr>
                  <a:t>思维图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TMM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</a:rPr>
                  <a:t>生成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圆角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7850505"/>
                <a:ext cx="4458970" cy="382905"/>
              </a:xfrm>
              <a:prstGeom prst="roundRect">
                <a:avLst>
                  <a:gd name="adj" fmla="val 7010"/>
                </a:avLst>
              </a:prstGeom>
              <a:blipFill rotWithShape="1">
                <a:blip r:embed="rId8"/>
                <a:stretch>
                  <a:fillRect l="-142" t="-1658" r="-142" b="-1658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H="1" flipV="1">
            <a:off x="1981200" y="82410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3147060" y="82410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5532120" y="8233410"/>
            <a:ext cx="9525" cy="4940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1"/>
            <a:endCxn id="78" idx="1"/>
          </p:cNvCxnSpPr>
          <p:nvPr/>
        </p:nvCxnSpPr>
        <p:spPr>
          <a:xfrm rot="10800000">
            <a:off x="1522095" y="8042275"/>
            <a:ext cx="275590" cy="5473700"/>
          </a:xfrm>
          <a:prstGeom prst="bentConnector3">
            <a:avLst>
              <a:gd name="adj1" fmla="val 41313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1141095" y="6503670"/>
            <a:ext cx="1488440" cy="1071880"/>
            <a:chOff x="2397" y="10241"/>
            <a:chExt cx="2344" cy="1688"/>
          </a:xfrm>
        </p:grpSpPr>
        <p:grpSp>
          <p:nvGrpSpPr>
            <p:cNvPr id="91" name="组合 9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圆角矩形 84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5" name="圆角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9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圆角矩形 85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6" name="圆角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0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圆角矩形 86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7" name="圆角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圆角矩形 87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8" name="圆角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2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文本框 88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2982595" y="6505575"/>
            <a:ext cx="1489075" cy="1072515"/>
            <a:chOff x="2397" y="10241"/>
            <a:chExt cx="2345" cy="1689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圆角矩形 123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4" name="圆角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4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圆角矩形 124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5" name="圆角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5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圆角矩形 125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6" name="圆角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6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圆角矩形 126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7" name="圆角矩形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7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文本框 127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4919345" y="6503670"/>
            <a:ext cx="1489075" cy="1072515"/>
            <a:chOff x="2397" y="10241"/>
            <a:chExt cx="2345" cy="1689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2" name="圆角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9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3" name="圆角矩形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blipFill rotWithShape="1">
                    <a:blip r:embed="rId20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圆角矩形 133"/>
                  <p:cNvSpPr/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4" name="圆角矩形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blipFill rotWithShape="1">
                    <a:blip r:embed="rId21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5" name="圆角矩形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blipFill rotWithShape="1">
                    <a:blip r:embed="rId22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文本框 135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𝑑𝑎𝑡𝑎𝑘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文本框 137"/>
          <p:cNvSpPr txBox="1"/>
          <p:nvPr/>
        </p:nvSpPr>
        <p:spPr>
          <a:xfrm>
            <a:off x="4237355" y="697801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</a:t>
            </a:r>
            <a:endParaRPr lang="en-US" altLang="zh-CN" b="1"/>
          </a:p>
        </p:txBody>
      </p:sp>
      <p:cxnSp>
        <p:nvCxnSpPr>
          <p:cNvPr id="139" name="直接箭头连接符 138"/>
          <p:cNvCxnSpPr/>
          <p:nvPr/>
        </p:nvCxnSpPr>
        <p:spPr>
          <a:xfrm flipV="1">
            <a:off x="1696085" y="7578090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594100" y="75787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5493385" y="75787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3286760" y="4426585"/>
            <a:ext cx="3121660" cy="1534160"/>
            <a:chOff x="5176" y="6971"/>
            <a:chExt cx="4916" cy="2416"/>
          </a:xfrm>
        </p:grpSpPr>
        <p:pic>
          <p:nvPicPr>
            <p:cNvPr id="144" name="图片 143" descr="机器人-去水印"/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6103" y="7284"/>
              <a:ext cx="818" cy="636"/>
            </a:xfrm>
            <a:prstGeom prst="rect">
              <a:avLst/>
            </a:prstGeom>
          </p:spPr>
        </p:pic>
        <p:cxnSp>
          <p:nvCxnSpPr>
            <p:cNvPr id="149" name="直接箭头连接符 148"/>
            <p:cNvCxnSpPr/>
            <p:nvPr/>
          </p:nvCxnSpPr>
          <p:spPr>
            <a:xfrm flipH="1" flipV="1">
              <a:off x="7544" y="7909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3" name="组合 152"/>
            <p:cNvGrpSpPr/>
            <p:nvPr/>
          </p:nvGrpSpPr>
          <p:grpSpPr>
            <a:xfrm rot="0">
              <a:off x="5882" y="7160"/>
              <a:ext cx="3330" cy="749"/>
              <a:chOff x="6703" y="2663"/>
              <a:chExt cx="3330" cy="749"/>
            </a:xfrm>
          </p:grpSpPr>
          <p:sp>
            <p:nvSpPr>
              <p:cNvPr id="154" name="圆角矩形 153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LLMs</a:t>
                </a:r>
                <a:endParaRPr lang="en-US" altLang="zh-CN" sz="1600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 rot="0">
              <a:off x="5882" y="8436"/>
              <a:ext cx="3330" cy="749"/>
              <a:chOff x="6703" y="2663"/>
              <a:chExt cx="3330" cy="749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Prompt</a:t>
                </a:r>
                <a:endParaRPr lang="en-US" altLang="zh-CN" sz="16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圆角矩形 159"/>
                <p:cNvSpPr/>
                <p:nvPr/>
              </p:nvSpPr>
              <p:spPr>
                <a:xfrm>
                  <a:off x="5176" y="6971"/>
                  <a:ext cx="4916" cy="2416"/>
                </a:xfrm>
                <a:prstGeom prst="roundRect">
                  <a:avLst>
                    <a:gd name="adj" fmla="val 7010"/>
                  </a:avLst>
                </a:prstGeom>
                <a:solidFill>
                  <a:srgbClr val="FADF66">
                    <a:alpha val="84000"/>
                  </a:srgbClr>
                </a:solidFill>
                <a:ln>
                  <a:solidFill>
                    <a:srgbClr val="F99795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sz="2000">
                      <a:solidFill>
                        <a:schemeClr val="tx1"/>
                      </a:solidFill>
                    </a:rPr>
                    <a:t>思维链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RP</m:t>
                      </m:r>
                    </m:oMath>
                  </a14:m>
                  <a:r>
                    <a:rPr lang="zh-CN" altLang="en-US" sz="2000">
                      <a:solidFill>
                        <a:schemeClr val="tx1"/>
                      </a:solidFill>
                    </a:rPr>
                    <a:t>生成</a:t>
                  </a:r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圆角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" y="6971"/>
                  <a:ext cx="4916" cy="2416"/>
                </a:xfrm>
                <a:prstGeom prst="roundRect">
                  <a:avLst>
                    <a:gd name="adj" fmla="val 7010"/>
                  </a:avLst>
                </a:prstGeom>
                <a:blipFill rotWithShape="1">
                  <a:blip r:embed="rId25"/>
                </a:blipFill>
                <a:ln>
                  <a:solidFill>
                    <a:srgbClr val="F99795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/>
              <p:cNvSpPr txBox="1"/>
              <p:nvPr/>
            </p:nvSpPr>
            <p:spPr>
              <a:xfrm>
                <a:off x="5619115" y="6057265"/>
                <a:ext cx="11906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+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b="1" i="1"/>
              </a:p>
            </p:txBody>
          </p:sp>
        </mc:Choice>
        <mc:Fallback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15" y="6057265"/>
                <a:ext cx="1190625" cy="368300"/>
              </a:xfrm>
              <a:prstGeom prst="rect">
                <a:avLst/>
              </a:prstGeom>
              <a:blipFill rotWithShape="1">
                <a:blip r:embed="rId26"/>
                <a:stretch>
                  <a:fillRect r="-37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圆角矩形 168"/>
              <p:cNvSpPr/>
              <p:nvPr/>
            </p:nvSpPr>
            <p:spPr>
              <a:xfrm>
                <a:off x="4375150" y="2691130"/>
                <a:ext cx="1739900" cy="1021080"/>
              </a:xfrm>
              <a:prstGeom prst="roundRect">
                <a:avLst/>
              </a:prstGeom>
              <a:solidFill>
                <a:srgbClr val="DEC7EF"/>
              </a:solid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𝑇𝑀𝑀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9" name="圆角矩形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50" y="2691130"/>
                <a:ext cx="1739900" cy="1021080"/>
              </a:xfrm>
              <a:prstGeom prst="roundRect">
                <a:avLst/>
              </a:prstGeom>
              <a:blipFill rotWithShape="1">
                <a:blip r:embed="rId27"/>
                <a:stretch>
                  <a:fillRect l="-365" t="-622" r="-365" b="-622"/>
                </a:stretch>
              </a:blip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圆角矩形 170"/>
              <p:cNvSpPr/>
              <p:nvPr/>
            </p:nvSpPr>
            <p:spPr>
              <a:xfrm>
                <a:off x="4109720" y="2917190"/>
                <a:ext cx="1739900" cy="1021080"/>
              </a:xfrm>
              <a:prstGeom prst="roundRect">
                <a:avLst/>
              </a:prstGeom>
              <a:solidFill>
                <a:srgbClr val="DEC7EF"/>
              </a:solid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𝑇𝑀𝑀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1" name="圆角矩形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20" y="2917190"/>
                <a:ext cx="1739900" cy="1021080"/>
              </a:xfrm>
              <a:prstGeom prst="roundRect">
                <a:avLst/>
              </a:prstGeom>
              <a:blipFill rotWithShape="1">
                <a:blip r:embed="rId28"/>
                <a:stretch>
                  <a:fillRect l="-365" t="-622" r="-365" b="-622"/>
                </a:stretch>
              </a:blip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圆角矩形 171"/>
              <p:cNvSpPr/>
              <p:nvPr/>
            </p:nvSpPr>
            <p:spPr>
              <a:xfrm>
                <a:off x="3881755" y="3150870"/>
                <a:ext cx="1739900" cy="1021080"/>
              </a:xfrm>
              <a:prstGeom prst="roundRect">
                <a:avLst/>
              </a:prstGeom>
              <a:solidFill>
                <a:srgbClr val="DEC7EF"/>
              </a:solid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𝑇𝑀𝑀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2" name="圆角矩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55" y="3150870"/>
                <a:ext cx="1739900" cy="1021080"/>
              </a:xfrm>
              <a:prstGeom prst="roundRect">
                <a:avLst/>
              </a:prstGeom>
              <a:blipFill rotWithShape="1">
                <a:blip r:embed="rId29"/>
                <a:stretch>
                  <a:fillRect l="-365" t="-622" r="-365" b="-622"/>
                </a:stretch>
              </a:blipFill>
              <a:ln>
                <a:solidFill>
                  <a:srgbClr val="B07AD8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/>
          <p:cNvSpPr txBox="1"/>
          <p:nvPr/>
        </p:nvSpPr>
        <p:spPr>
          <a:xfrm>
            <a:off x="6408420" y="1075944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174" name="文本框 173"/>
          <p:cNvSpPr txBox="1"/>
          <p:nvPr/>
        </p:nvSpPr>
        <p:spPr>
          <a:xfrm rot="18780000">
            <a:off x="5459095" y="2323465"/>
            <a:ext cx="890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…</a:t>
            </a:r>
            <a:endParaRPr lang="en-US" altLang="zh-C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/>
              <p:cNvSpPr txBox="1"/>
              <p:nvPr/>
            </p:nvSpPr>
            <p:spPr>
              <a:xfrm>
                <a:off x="6144895" y="2224405"/>
                <a:ext cx="771525" cy="387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𝒕𝒐𝒑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95" y="2224405"/>
                <a:ext cx="771525" cy="387350"/>
              </a:xfrm>
              <a:prstGeom prst="rect">
                <a:avLst/>
              </a:prstGeom>
              <a:blipFill rotWithShape="1">
                <a:blip r:embed="rId30"/>
                <a:stretch>
                  <a:fillRect r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659890" y="574675"/>
            <a:ext cx="4886960" cy="1534160"/>
            <a:chOff x="2614" y="905"/>
            <a:chExt cx="7696" cy="2416"/>
          </a:xfrm>
        </p:grpSpPr>
        <p:pic>
          <p:nvPicPr>
            <p:cNvPr id="178" name="图片 177" descr="机器人-去水印"/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5018" y="1150"/>
              <a:ext cx="818" cy="636"/>
            </a:xfrm>
            <a:prstGeom prst="rect">
              <a:avLst/>
            </a:prstGeom>
          </p:spPr>
        </p:pic>
        <p:cxnSp>
          <p:nvCxnSpPr>
            <p:cNvPr id="179" name="直接箭头连接符 178"/>
            <p:cNvCxnSpPr/>
            <p:nvPr/>
          </p:nvCxnSpPr>
          <p:spPr>
            <a:xfrm flipH="1" flipV="1">
              <a:off x="6459" y="177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 rot="0">
              <a:off x="4797" y="1026"/>
              <a:ext cx="3330" cy="749"/>
              <a:chOff x="6703" y="2663"/>
              <a:chExt cx="3330" cy="749"/>
            </a:xfrm>
          </p:grpSpPr>
          <p:sp>
            <p:nvSpPr>
              <p:cNvPr id="181" name="圆角矩形 18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LLMs</a:t>
                </a:r>
                <a:endParaRPr lang="en-US" altLang="zh-CN" sz="1600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 rot="0">
              <a:off x="4797" y="2302"/>
              <a:ext cx="3330" cy="749"/>
              <a:chOff x="6703" y="2663"/>
              <a:chExt cx="3330" cy="749"/>
            </a:xfrm>
          </p:grpSpPr>
          <p:sp>
            <p:nvSpPr>
              <p:cNvPr id="184" name="圆角矩形 183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Prompt</a:t>
                </a:r>
                <a:endParaRPr lang="en-US" altLang="zh-CN" sz="1600"/>
              </a:p>
            </p:txBody>
          </p:sp>
        </p:grpSp>
        <p:sp>
          <p:nvSpPr>
            <p:cNvPr id="186" name="圆角矩形 185"/>
            <p:cNvSpPr/>
            <p:nvPr/>
          </p:nvSpPr>
          <p:spPr>
            <a:xfrm>
              <a:off x="2614" y="905"/>
              <a:ext cx="7696" cy="2416"/>
            </a:xfrm>
            <a:prstGeom prst="roundRect">
              <a:avLst>
                <a:gd name="adj" fmla="val 7010"/>
              </a:avLst>
            </a:prstGeom>
            <a:solidFill>
              <a:srgbClr val="FADF66">
                <a:alpha val="84000"/>
              </a:srgbClr>
            </a:solidFill>
            <a:ln>
              <a:solidFill>
                <a:srgbClr val="F9979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文本生成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192" name="肘形连接符 191"/>
          <p:cNvCxnSpPr>
            <a:stCxn id="169" idx="0"/>
          </p:cNvCxnSpPr>
          <p:nvPr/>
        </p:nvCxnSpPr>
        <p:spPr>
          <a:xfrm rot="16200000" flipV="1">
            <a:off x="4612005" y="2058035"/>
            <a:ext cx="129540" cy="1136650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圆角矩形 192"/>
              <p:cNvSpPr/>
              <p:nvPr/>
            </p:nvSpPr>
            <p:spPr>
              <a:xfrm>
                <a:off x="1982470" y="50165"/>
                <a:ext cx="1802765" cy="2774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3" name="圆角矩形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70" y="50165"/>
                <a:ext cx="1802765" cy="277495"/>
              </a:xfrm>
              <a:prstGeom prst="roundRect">
                <a:avLst/>
              </a:prstGeom>
              <a:blipFill rotWithShape="1">
                <a:blip r:embed="rId31"/>
                <a:stretch>
                  <a:fillRect l="-352" t="-2288" r="-352" b="-2288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圆角矩形 193"/>
              <p:cNvSpPr/>
              <p:nvPr/>
            </p:nvSpPr>
            <p:spPr>
              <a:xfrm>
                <a:off x="4409440" y="50165"/>
                <a:ext cx="1459865" cy="2774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4" name="圆角矩形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40" y="50165"/>
                <a:ext cx="1459865" cy="277495"/>
              </a:xfrm>
              <a:prstGeom prst="roundRect">
                <a:avLst/>
              </a:prstGeom>
              <a:blipFill rotWithShape="1">
                <a:blip r:embed="rId32"/>
                <a:stretch>
                  <a:fillRect l="-435" t="-2288" r="-435" b="-2288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肘形连接符 194"/>
          <p:cNvCxnSpPr>
            <a:stCxn id="181" idx="0"/>
            <a:endCxn id="193" idx="2"/>
          </p:cNvCxnSpPr>
          <p:nvPr/>
        </p:nvCxnSpPr>
        <p:spPr>
          <a:xfrm rot="16200000" flipV="1">
            <a:off x="3331845" y="-120015"/>
            <a:ext cx="323850" cy="1219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6" name="肘形连接符 195"/>
          <p:cNvCxnSpPr>
            <a:stCxn id="181" idx="0"/>
            <a:endCxn id="194" idx="2"/>
          </p:cNvCxnSpPr>
          <p:nvPr/>
        </p:nvCxnSpPr>
        <p:spPr>
          <a:xfrm rot="16200000">
            <a:off x="4459605" y="-28575"/>
            <a:ext cx="323850" cy="10363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 rot="0">
            <a:off x="1045845" y="4337050"/>
            <a:ext cx="5633085" cy="1631315"/>
            <a:chOff x="6703" y="2663"/>
            <a:chExt cx="3330" cy="749"/>
          </a:xfrm>
        </p:grpSpPr>
        <p:sp>
          <p:nvSpPr>
            <p:cNvPr id="154" name="圆角矩形 153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solidFill>
              <a:srgbClr val="FBE47F">
                <a:alpha val="86000"/>
              </a:srgbClr>
            </a:solidFill>
            <a:ln>
              <a:solidFill>
                <a:srgbClr val="FAB1A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92" y="2800"/>
              <a:ext cx="1037" cy="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LLMs</a:t>
              </a:r>
              <a:endParaRPr lang="en-US" altLang="zh-CN" sz="2000"/>
            </a:p>
          </p:txBody>
        </p:sp>
      </p:grpSp>
      <p:grpSp>
        <p:nvGrpSpPr>
          <p:cNvPr id="161" name="组合 160"/>
          <p:cNvGrpSpPr/>
          <p:nvPr/>
        </p:nvGrpSpPr>
        <p:grpSpPr>
          <a:xfrm rot="0">
            <a:off x="3922395" y="5338445"/>
            <a:ext cx="2114550" cy="475615"/>
            <a:chOff x="6703" y="2663"/>
            <a:chExt cx="3330" cy="749"/>
          </a:xfrm>
          <a:solidFill>
            <a:srgbClr val="DEC7EF"/>
          </a:solidFill>
        </p:grpSpPr>
        <p:sp>
          <p:nvSpPr>
            <p:cNvPr id="162" name="圆角矩形 161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grpFill/>
            <a:ln>
              <a:solidFill>
                <a:srgbClr val="B07AD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7195" y="2761"/>
              <a:ext cx="2234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1st Prompt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1400810" y="5338445"/>
            <a:ext cx="2114550" cy="475615"/>
            <a:chOff x="6703" y="2663"/>
            <a:chExt cx="3330" cy="749"/>
          </a:xfrm>
          <a:solidFill>
            <a:srgbClr val="CBE5F4"/>
          </a:solidFill>
        </p:grpSpPr>
        <p:sp>
          <p:nvSpPr>
            <p:cNvPr id="21" name="圆角矩形 20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grpFill/>
            <a:ln>
              <a:solidFill>
                <a:srgbClr val="55B9C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95" y="2761"/>
              <a:ext cx="2234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2nd Prompt</a:t>
              </a:r>
              <a:endParaRPr lang="en-US" altLang="zh-CN"/>
            </a:p>
          </p:txBody>
        </p:sp>
      </p:grpSp>
      <p:pic>
        <p:nvPicPr>
          <p:cNvPr id="144" name="图片 143" descr="机器人-去水印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9183" b="9788"/>
          <a:stretch>
            <a:fillRect/>
          </a:stretch>
        </p:blipFill>
        <p:spPr>
          <a:xfrm>
            <a:off x="6116955" y="4505960"/>
            <a:ext cx="512445" cy="399415"/>
          </a:xfrm>
          <a:prstGeom prst="rect">
            <a:avLst/>
          </a:prstGeom>
        </p:spPr>
      </p:pic>
      <p:cxnSp>
        <p:nvCxnSpPr>
          <p:cNvPr id="167" name="直接箭头连接符 166"/>
          <p:cNvCxnSpPr>
            <a:stCxn id="136" idx="3"/>
          </p:cNvCxnSpPr>
          <p:nvPr/>
        </p:nvCxnSpPr>
        <p:spPr>
          <a:xfrm flipH="1" flipV="1">
            <a:off x="5194300" y="5925820"/>
            <a:ext cx="624205" cy="6000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4010660" y="5939790"/>
            <a:ext cx="534035" cy="6064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439920" y="10654030"/>
            <a:ext cx="2381250" cy="3073400"/>
            <a:chOff x="2099" y="1000"/>
            <a:chExt cx="3750" cy="4840"/>
          </a:xfrm>
        </p:grpSpPr>
        <p:cxnSp>
          <p:nvCxnSpPr>
            <p:cNvPr id="52" name="直接箭头连接符 51"/>
            <p:cNvCxnSpPr>
              <a:stCxn id="62" idx="0"/>
              <a:endCxn id="56" idx="2"/>
            </p:cNvCxnSpPr>
            <p:nvPr/>
          </p:nvCxnSpPr>
          <p:spPr>
            <a:xfrm flipH="1" flipV="1">
              <a:off x="3968" y="4063"/>
              <a:ext cx="6" cy="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61" name="圆角矩形 60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62" name="图片 61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7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64" name="图片 63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061720" y="10896600"/>
            <a:ext cx="2381250" cy="3420110"/>
            <a:chOff x="2099" y="1000"/>
            <a:chExt cx="3750" cy="5386"/>
          </a:xfrm>
        </p:grpSpPr>
        <p:cxnSp>
          <p:nvCxnSpPr>
            <p:cNvPr id="16" name="直接箭头连接符 15"/>
            <p:cNvCxnSpPr>
              <a:stCxn id="14" idx="0"/>
              <a:endCxn id="11" idx="2"/>
            </p:cNvCxnSpPr>
            <p:nvPr/>
          </p:nvCxnSpPr>
          <p:spPr>
            <a:xfrm flipH="1" flipV="1">
              <a:off x="3968" y="406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" name="圆角矩形 3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ACE0E8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14" name="图片 13" descr="G-i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8" y="459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4" name="文本框 1133"/>
                <p:cNvSpPr txBox="1"/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34" name="文本框 1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图片 18" descr="Gin-vecto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302760" y="10724515"/>
            <a:ext cx="2381250" cy="3063875"/>
            <a:chOff x="2099" y="1000"/>
            <a:chExt cx="3750" cy="4825"/>
          </a:xfrm>
        </p:grpSpPr>
        <p:cxnSp>
          <p:nvCxnSpPr>
            <p:cNvPr id="38" name="直接箭头连接符 37"/>
            <p:cNvCxnSpPr>
              <a:stCxn id="48" idx="0"/>
              <a:endCxn id="42" idx="2"/>
            </p:cNvCxnSpPr>
            <p:nvPr/>
          </p:nvCxnSpPr>
          <p:spPr>
            <a:xfrm flipH="1" flipV="1">
              <a:off x="3968" y="4063"/>
              <a:ext cx="6" cy="6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7" name="圆角矩形 46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48" name="图片 47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55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0" name="图片 49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164330" y="10807065"/>
            <a:ext cx="2381250" cy="3420745"/>
            <a:chOff x="2099" y="1000"/>
            <a:chExt cx="3750" cy="5387"/>
          </a:xfrm>
        </p:grpSpPr>
        <p:cxnSp>
          <p:nvCxnSpPr>
            <p:cNvPr id="24" name="直接箭头连接符 23"/>
            <p:cNvCxnSpPr>
              <a:stCxn id="34" idx="0"/>
              <a:endCxn id="28" idx="2"/>
            </p:cNvCxnSpPr>
            <p:nvPr/>
          </p:nvCxnSpPr>
          <p:spPr>
            <a:xfrm flipH="1" flipV="1">
              <a:off x="3968" y="4063"/>
              <a:ext cx="6" cy="6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34" name="图片 33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1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>
            <a:endCxn id="6" idx="7"/>
          </p:cNvCxnSpPr>
          <p:nvPr/>
        </p:nvCxnSpPr>
        <p:spPr>
          <a:xfrm flipV="1">
            <a:off x="2243455" y="10299065"/>
            <a:ext cx="1430655" cy="5346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" idx="1"/>
          </p:cNvCxnSpPr>
          <p:nvPr/>
        </p:nvCxnSpPr>
        <p:spPr>
          <a:xfrm flipH="1" flipV="1">
            <a:off x="3862070" y="10299065"/>
            <a:ext cx="1760855" cy="354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0" idx="1"/>
            <a:endCxn id="6" idx="1"/>
          </p:cNvCxnSpPr>
          <p:nvPr/>
        </p:nvCxnSpPr>
        <p:spPr>
          <a:xfrm flipH="1" flipV="1">
            <a:off x="3862070" y="10299065"/>
            <a:ext cx="1623695" cy="4254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6" idx="1"/>
            <a:endCxn id="6" idx="1"/>
          </p:cNvCxnSpPr>
          <p:nvPr/>
        </p:nvCxnSpPr>
        <p:spPr>
          <a:xfrm flipH="1" flipV="1">
            <a:off x="3862070" y="10299065"/>
            <a:ext cx="1485265" cy="50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0" name="图片 69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152209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1" name="图片 70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268795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2" name="图片 71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5067935" y="87274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sp>
        <p:nvSpPr>
          <p:cNvPr id="73" name="文本框 72"/>
          <p:cNvSpPr txBox="1"/>
          <p:nvPr/>
        </p:nvSpPr>
        <p:spPr>
          <a:xfrm>
            <a:off x="3901440" y="882586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cxnSp>
        <p:nvCxnSpPr>
          <p:cNvPr id="74" name="直接箭头连接符 73"/>
          <p:cNvCxnSpPr>
            <a:stCxn id="6" idx="5"/>
            <a:endCxn id="70" idx="2"/>
          </p:cNvCxnSpPr>
          <p:nvPr/>
        </p:nvCxnSpPr>
        <p:spPr>
          <a:xfrm flipH="1" flipV="1">
            <a:off x="1976755" y="9406890"/>
            <a:ext cx="169735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" idx="5"/>
            <a:endCxn id="71" idx="2"/>
          </p:cNvCxnSpPr>
          <p:nvPr/>
        </p:nvCxnSpPr>
        <p:spPr>
          <a:xfrm flipH="1" flipV="1">
            <a:off x="3142615" y="9406890"/>
            <a:ext cx="53149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" idx="3"/>
            <a:endCxn id="72" idx="2"/>
          </p:cNvCxnSpPr>
          <p:nvPr/>
        </p:nvCxnSpPr>
        <p:spPr>
          <a:xfrm flipV="1">
            <a:off x="3862070" y="9406890"/>
            <a:ext cx="166052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6116955" y="8873490"/>
                <a:ext cx="771525" cy="387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𝒕𝒐𝒑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55" y="8873490"/>
                <a:ext cx="771525" cy="387350"/>
              </a:xfrm>
              <a:prstGeom prst="rect">
                <a:avLst/>
              </a:prstGeom>
              <a:blipFill rotWithShape="1">
                <a:blip r:embed="rId8"/>
                <a:stretch>
                  <a:fillRect r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圆角矩形 77"/>
              <p:cNvSpPr/>
              <p:nvPr/>
            </p:nvSpPr>
            <p:spPr>
              <a:xfrm>
                <a:off x="1522095" y="7850505"/>
                <a:ext cx="4458970" cy="382905"/>
              </a:xfrm>
              <a:prstGeom prst="roundRect">
                <a:avLst>
                  <a:gd name="adj" fmla="val 7010"/>
                </a:avLst>
              </a:prstGeom>
              <a:solidFill>
                <a:schemeClr val="bg1">
                  <a:lumMod val="75000"/>
                  <a:alpha val="84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</a:rPr>
                  <a:t>思维图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TMM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</a:rPr>
                  <a:t>生成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圆角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7850505"/>
                <a:ext cx="4458970" cy="382905"/>
              </a:xfrm>
              <a:prstGeom prst="roundRect">
                <a:avLst>
                  <a:gd name="adj" fmla="val 7010"/>
                </a:avLst>
              </a:prstGeom>
              <a:blipFill rotWithShape="1">
                <a:blip r:embed="rId9"/>
                <a:stretch>
                  <a:fillRect l="-142" t="-1658" r="-142" b="-1658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H="1" flipV="1">
            <a:off x="1981200" y="82410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3147060" y="82410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5532120" y="8233410"/>
            <a:ext cx="9525" cy="4940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1"/>
            <a:endCxn id="78" idx="1"/>
          </p:cNvCxnSpPr>
          <p:nvPr/>
        </p:nvCxnSpPr>
        <p:spPr>
          <a:xfrm rot="10800000">
            <a:off x="1522095" y="8042275"/>
            <a:ext cx="275590" cy="5473700"/>
          </a:xfrm>
          <a:prstGeom prst="bentConnector3">
            <a:avLst>
              <a:gd name="adj1" fmla="val 41313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1141095" y="6503670"/>
            <a:ext cx="1488440" cy="1071880"/>
            <a:chOff x="2397" y="10241"/>
            <a:chExt cx="2344" cy="1688"/>
          </a:xfrm>
        </p:grpSpPr>
        <p:grpSp>
          <p:nvGrpSpPr>
            <p:cNvPr id="91" name="组合 9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圆角矩形 84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5" name="圆角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0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圆角矩形 85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6" name="圆角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圆角矩形 86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7" name="圆角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2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圆角矩形 87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8" name="圆角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3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文本框 88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2982595" y="6505575"/>
            <a:ext cx="1489075" cy="1072515"/>
            <a:chOff x="2397" y="10241"/>
            <a:chExt cx="2345" cy="1689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圆角矩形 123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4" name="圆角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5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圆角矩形 124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5" name="圆角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6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圆角矩形 125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6" name="圆角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7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圆角矩形 126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7" name="圆角矩形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8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文本框 127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4919345" y="6503670"/>
            <a:ext cx="1489075" cy="1072515"/>
            <a:chOff x="2397" y="10241"/>
            <a:chExt cx="2345" cy="1689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2" name="圆角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20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3" name="圆角矩形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blipFill rotWithShape="1">
                    <a:blip r:embed="rId21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圆角矩形 133"/>
                  <p:cNvSpPr/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4" name="圆角矩形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blipFill rotWithShape="1">
                    <a:blip r:embed="rId22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5" name="圆角矩形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blipFill rotWithShape="1">
                    <a:blip r:embed="rId23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文本框 135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𝑑𝑎𝑡𝑎𝑘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文本框 137"/>
          <p:cNvSpPr txBox="1"/>
          <p:nvPr/>
        </p:nvSpPr>
        <p:spPr>
          <a:xfrm>
            <a:off x="4237355" y="697801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</a:t>
            </a:r>
            <a:endParaRPr lang="en-US" altLang="zh-CN" b="1"/>
          </a:p>
        </p:txBody>
      </p:sp>
      <p:cxnSp>
        <p:nvCxnSpPr>
          <p:cNvPr id="139" name="直接箭头连接符 138"/>
          <p:cNvCxnSpPr/>
          <p:nvPr/>
        </p:nvCxnSpPr>
        <p:spPr>
          <a:xfrm flipV="1">
            <a:off x="1696085" y="7578090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594100" y="75787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5493385" y="75787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/>
              <p:cNvSpPr txBox="1"/>
              <p:nvPr/>
            </p:nvSpPr>
            <p:spPr>
              <a:xfrm>
                <a:off x="5488305" y="5969000"/>
                <a:ext cx="11906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+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b="1" i="1"/>
              </a:p>
            </p:txBody>
          </p:sp>
        </mc:Choice>
        <mc:Fallback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05" y="5969000"/>
                <a:ext cx="1190625" cy="368300"/>
              </a:xfrm>
              <a:prstGeom prst="rect">
                <a:avLst/>
              </a:prstGeom>
              <a:blipFill rotWithShape="1">
                <a:blip r:embed="rId25"/>
                <a:stretch>
                  <a:fillRect r="-37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/>
          <p:cNvSpPr txBox="1"/>
          <p:nvPr/>
        </p:nvSpPr>
        <p:spPr>
          <a:xfrm>
            <a:off x="6408420" y="1075944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grpSp>
        <p:nvGrpSpPr>
          <p:cNvPr id="15" name="组合 14"/>
          <p:cNvGrpSpPr/>
          <p:nvPr/>
        </p:nvGrpSpPr>
        <p:grpSpPr>
          <a:xfrm>
            <a:off x="4018915" y="2854325"/>
            <a:ext cx="3336290" cy="1238885"/>
            <a:chOff x="4867" y="4956"/>
            <a:chExt cx="5254" cy="1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圆角矩形 168"/>
                <p:cNvSpPr/>
                <p:nvPr/>
              </p:nvSpPr>
              <p:spPr>
                <a:xfrm>
                  <a:off x="5996" y="4956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69" name="圆角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" y="4956"/>
                  <a:ext cx="2740" cy="1608"/>
                </a:xfrm>
                <a:prstGeom prst="roundRect">
                  <a:avLst/>
                </a:prstGeom>
                <a:blipFill rotWithShape="1">
                  <a:blip r:embed="rId26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圆角矩形 170"/>
                <p:cNvSpPr/>
                <p:nvPr/>
              </p:nvSpPr>
              <p:spPr>
                <a:xfrm>
                  <a:off x="5431" y="5135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1" name="圆角矩形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" y="5135"/>
                  <a:ext cx="2740" cy="1608"/>
                </a:xfrm>
                <a:prstGeom prst="roundRect">
                  <a:avLst/>
                </a:prstGeom>
                <a:blipFill rotWithShape="1">
                  <a:blip r:embed="rId27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圆角矩形 171"/>
                <p:cNvSpPr/>
                <p:nvPr/>
              </p:nvSpPr>
              <p:spPr>
                <a:xfrm>
                  <a:off x="4867" y="5299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2" name="圆角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" y="5299"/>
                  <a:ext cx="2740" cy="1608"/>
                </a:xfrm>
                <a:prstGeom prst="roundRect">
                  <a:avLst/>
                </a:prstGeom>
                <a:blipFill rotWithShape="1">
                  <a:blip r:embed="rId28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/>
            <p:cNvSpPr txBox="1"/>
            <p:nvPr/>
          </p:nvSpPr>
          <p:spPr>
            <a:xfrm rot="18780000">
              <a:off x="8142" y="5564"/>
              <a:ext cx="140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…</a:t>
              </a:r>
              <a:endParaRPr lang="en-US" altLang="zh-CN" sz="16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8906" y="5135"/>
                  <a:ext cx="1215" cy="61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𝒕𝒐𝒑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" y="5135"/>
                  <a:ext cx="1215" cy="61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圆角矩形 192"/>
              <p:cNvSpPr/>
              <p:nvPr/>
            </p:nvSpPr>
            <p:spPr>
              <a:xfrm>
                <a:off x="1522095" y="3355340"/>
                <a:ext cx="1802765" cy="2774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3" name="圆角矩形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3355340"/>
                <a:ext cx="1802765" cy="277495"/>
              </a:xfrm>
              <a:prstGeom prst="roundRect">
                <a:avLst/>
              </a:prstGeom>
              <a:blipFill rotWithShape="1">
                <a:blip r:embed="rId30"/>
                <a:stretch>
                  <a:fillRect l="-352" t="-2288" r="-352" b="-2288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圆角矩形 193"/>
              <p:cNvSpPr/>
              <p:nvPr/>
            </p:nvSpPr>
            <p:spPr>
              <a:xfrm>
                <a:off x="1693545" y="3771900"/>
                <a:ext cx="1459865" cy="2774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4" name="圆角矩形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45" y="3771900"/>
                <a:ext cx="1459865" cy="277495"/>
              </a:xfrm>
              <a:prstGeom prst="roundRect">
                <a:avLst/>
              </a:prstGeom>
              <a:blipFill rotWithShape="1">
                <a:blip r:embed="rId31"/>
                <a:stretch>
                  <a:fillRect l="-435" t="-2288" r="-435" b="-2288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 flipH="1" flipV="1">
            <a:off x="3634740" y="10071735"/>
            <a:ext cx="266700" cy="266700"/>
          </a:xfrm>
          <a:prstGeom prst="ellipse">
            <a:avLst/>
          </a:prstGeom>
          <a:solidFill>
            <a:srgbClr val="C9C9C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9870" y="9951085"/>
            <a:ext cx="1680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Similarity Score</a:t>
            </a:r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 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63" name="直接箭头连接符 62"/>
          <p:cNvCxnSpPr>
            <a:stCxn id="162" idx="0"/>
          </p:cNvCxnSpPr>
          <p:nvPr/>
        </p:nvCxnSpPr>
        <p:spPr>
          <a:xfrm flipH="1" flipV="1">
            <a:off x="4977130" y="4097655"/>
            <a:ext cx="2540" cy="12407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179320" y="5856605"/>
            <a:ext cx="13335" cy="6896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72" idx="1"/>
            <a:endCxn id="21" idx="3"/>
          </p:cNvCxnSpPr>
          <p:nvPr/>
        </p:nvCxnSpPr>
        <p:spPr>
          <a:xfrm rot="10800000" flipV="1">
            <a:off x="3514725" y="3582670"/>
            <a:ext cx="503555" cy="1993900"/>
          </a:xfrm>
          <a:prstGeom prst="bentConnector3">
            <a:avLst>
              <a:gd name="adj1" fmla="val 4993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2437765" y="4110355"/>
            <a:ext cx="635" cy="10864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右中括号 98"/>
          <p:cNvSpPr/>
          <p:nvPr/>
        </p:nvSpPr>
        <p:spPr>
          <a:xfrm>
            <a:off x="7355205" y="7993380"/>
            <a:ext cx="259715" cy="5166995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762875" y="10461625"/>
            <a:ext cx="1898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知识图谱检索</a:t>
            </a:r>
            <a:endParaRPr lang="zh-CN" altLang="en-US" sz="2000"/>
          </a:p>
        </p:txBody>
      </p:sp>
      <p:sp>
        <p:nvSpPr>
          <p:cNvPr id="102" name="右中括号 101"/>
          <p:cNvSpPr/>
          <p:nvPr/>
        </p:nvSpPr>
        <p:spPr>
          <a:xfrm>
            <a:off x="7355205" y="2967990"/>
            <a:ext cx="259715" cy="4881880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762875" y="4337050"/>
            <a:ext cx="2734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/>
              <a:t>1st Prompt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思维链推理路径生成</a:t>
            </a:r>
            <a:endParaRPr lang="zh-CN" altLang="en-US" sz="2000"/>
          </a:p>
        </p:txBody>
      </p:sp>
      <p:sp>
        <p:nvSpPr>
          <p:cNvPr id="104" name="文本框 103"/>
          <p:cNvSpPr txBox="1"/>
          <p:nvPr/>
        </p:nvSpPr>
        <p:spPr>
          <a:xfrm>
            <a:off x="7762875" y="5630545"/>
            <a:ext cx="3312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/>
              <a:t>2nd Prompt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zh-CN" altLang="en-US" sz="2000"/>
              <a:t>上下文学习知识注入方法</a:t>
            </a:r>
            <a:endParaRPr lang="zh-CN" altLang="en-US" sz="2000"/>
          </a:p>
        </p:txBody>
      </p:sp>
    </p:spTree>
    <p:custDataLst>
      <p:tags r:id="rId3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 rot="0">
            <a:off x="1045845" y="3803650"/>
            <a:ext cx="5633085" cy="1631315"/>
            <a:chOff x="6703" y="2663"/>
            <a:chExt cx="3330" cy="749"/>
          </a:xfrm>
        </p:grpSpPr>
        <p:sp>
          <p:nvSpPr>
            <p:cNvPr id="154" name="圆角矩形 153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solidFill>
              <a:srgbClr val="FBE47F">
                <a:alpha val="86000"/>
              </a:srgbClr>
            </a:solidFill>
            <a:ln>
              <a:solidFill>
                <a:srgbClr val="FAB1A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92" y="2800"/>
              <a:ext cx="1037" cy="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LLMs</a:t>
              </a:r>
              <a:endParaRPr lang="en-US" altLang="zh-CN" sz="2000"/>
            </a:p>
          </p:txBody>
        </p:sp>
      </p:grpSp>
      <p:grpSp>
        <p:nvGrpSpPr>
          <p:cNvPr id="161" name="组合 160"/>
          <p:cNvGrpSpPr/>
          <p:nvPr/>
        </p:nvGrpSpPr>
        <p:grpSpPr>
          <a:xfrm rot="0">
            <a:off x="3922395" y="4805045"/>
            <a:ext cx="2114550" cy="475615"/>
            <a:chOff x="6703" y="2663"/>
            <a:chExt cx="3330" cy="749"/>
          </a:xfrm>
          <a:solidFill>
            <a:srgbClr val="DEC7EF"/>
          </a:solidFill>
        </p:grpSpPr>
        <p:sp>
          <p:nvSpPr>
            <p:cNvPr id="162" name="圆角矩形 161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grpFill/>
            <a:ln>
              <a:solidFill>
                <a:srgbClr val="B07AD8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7195" y="2761"/>
              <a:ext cx="2234" cy="5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1st Prompt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1400810" y="4805045"/>
            <a:ext cx="2114550" cy="475615"/>
            <a:chOff x="6703" y="2663"/>
            <a:chExt cx="3330" cy="749"/>
          </a:xfrm>
          <a:solidFill>
            <a:srgbClr val="CBE5F4"/>
          </a:solidFill>
        </p:grpSpPr>
        <p:sp>
          <p:nvSpPr>
            <p:cNvPr id="21" name="圆角矩形 20"/>
            <p:cNvSpPr/>
            <p:nvPr/>
          </p:nvSpPr>
          <p:spPr>
            <a:xfrm>
              <a:off x="6703" y="2663"/>
              <a:ext cx="3330" cy="749"/>
            </a:xfrm>
            <a:prstGeom prst="roundRect">
              <a:avLst>
                <a:gd name="adj" fmla="val 7010"/>
              </a:avLst>
            </a:prstGeom>
            <a:grpFill/>
            <a:ln>
              <a:solidFill>
                <a:srgbClr val="55B9C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95" y="2761"/>
              <a:ext cx="2234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2nd Prompt</a:t>
              </a:r>
              <a:endParaRPr lang="en-US" altLang="zh-CN"/>
            </a:p>
          </p:txBody>
        </p:sp>
      </p:grpSp>
      <p:pic>
        <p:nvPicPr>
          <p:cNvPr id="144" name="图片 143" descr="机器人-去水印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9183" b="9788"/>
          <a:stretch>
            <a:fillRect/>
          </a:stretch>
        </p:blipFill>
        <p:spPr>
          <a:xfrm>
            <a:off x="6116955" y="3972560"/>
            <a:ext cx="512445" cy="399415"/>
          </a:xfrm>
          <a:prstGeom prst="rect">
            <a:avLst/>
          </a:prstGeom>
        </p:spPr>
      </p:pic>
      <p:cxnSp>
        <p:nvCxnSpPr>
          <p:cNvPr id="167" name="直接箭头连接符 166"/>
          <p:cNvCxnSpPr/>
          <p:nvPr/>
        </p:nvCxnSpPr>
        <p:spPr>
          <a:xfrm flipH="1" flipV="1">
            <a:off x="5194300" y="5392420"/>
            <a:ext cx="624205" cy="6000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4010660" y="5406390"/>
            <a:ext cx="534035" cy="6064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439920" y="10120630"/>
            <a:ext cx="2381250" cy="3073400"/>
            <a:chOff x="2099" y="1000"/>
            <a:chExt cx="3750" cy="4840"/>
          </a:xfrm>
        </p:grpSpPr>
        <p:cxnSp>
          <p:nvCxnSpPr>
            <p:cNvPr id="52" name="直接箭头连接符 51"/>
            <p:cNvCxnSpPr>
              <a:stCxn id="62" idx="0"/>
              <a:endCxn id="56" idx="2"/>
            </p:cNvCxnSpPr>
            <p:nvPr/>
          </p:nvCxnSpPr>
          <p:spPr>
            <a:xfrm flipH="1" flipV="1">
              <a:off x="3968" y="4063"/>
              <a:ext cx="6" cy="7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61" name="圆角矩形 60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62" name="图片 61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7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64" name="图片 63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061720" y="10363200"/>
            <a:ext cx="2381250" cy="3420110"/>
            <a:chOff x="2099" y="1000"/>
            <a:chExt cx="3750" cy="5386"/>
          </a:xfrm>
        </p:grpSpPr>
        <p:cxnSp>
          <p:nvCxnSpPr>
            <p:cNvPr id="16" name="直接箭头连接符 15"/>
            <p:cNvCxnSpPr>
              <a:stCxn id="14" idx="0"/>
              <a:endCxn id="11" idx="2"/>
            </p:cNvCxnSpPr>
            <p:nvPr/>
          </p:nvCxnSpPr>
          <p:spPr>
            <a:xfrm flipH="1" flipV="1">
              <a:off x="3968" y="406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" name="圆角矩形 3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ACE0E8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R-GCN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14" name="图片 13" descr="G-i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8" y="459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4" name="文本框 1133"/>
                <p:cNvSpPr txBox="1"/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34" name="文本框 1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" y="5766"/>
                  <a:ext cx="905" cy="62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图片 18" descr="Gin-vecto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302760" y="10191115"/>
            <a:ext cx="2381250" cy="3063875"/>
            <a:chOff x="2099" y="1000"/>
            <a:chExt cx="3750" cy="4825"/>
          </a:xfrm>
        </p:grpSpPr>
        <p:cxnSp>
          <p:nvCxnSpPr>
            <p:cNvPr id="38" name="直接箭头连接符 37"/>
            <p:cNvCxnSpPr>
              <a:stCxn id="48" idx="0"/>
              <a:endCxn id="42" idx="2"/>
            </p:cNvCxnSpPr>
            <p:nvPr/>
          </p:nvCxnSpPr>
          <p:spPr>
            <a:xfrm flipH="1" flipV="1">
              <a:off x="3968" y="4063"/>
              <a:ext cx="6" cy="6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47" name="圆角矩形 46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9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48" name="图片 47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55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0" name="图片 49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164330" y="10273665"/>
            <a:ext cx="2381250" cy="3420745"/>
            <a:chOff x="2099" y="1000"/>
            <a:chExt cx="3750" cy="5387"/>
          </a:xfrm>
        </p:grpSpPr>
        <p:cxnSp>
          <p:nvCxnSpPr>
            <p:cNvPr id="24" name="直接箭头连接符 23"/>
            <p:cNvCxnSpPr>
              <a:stCxn id="34" idx="0"/>
              <a:endCxn id="28" idx="2"/>
            </p:cNvCxnSpPr>
            <p:nvPr/>
          </p:nvCxnSpPr>
          <p:spPr>
            <a:xfrm flipH="1" flipV="1">
              <a:off x="3968" y="4063"/>
              <a:ext cx="6" cy="6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3962" y="2793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3956" y="1505"/>
              <a:ext cx="6" cy="5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303" y="3314"/>
              <a:ext cx="3330" cy="749"/>
              <a:chOff x="6703" y="2663"/>
              <a:chExt cx="3330" cy="749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图编码层</a:t>
                </a:r>
                <a:endParaRPr lang="zh-CN" altLang="en-US" sz="16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303" y="2038"/>
              <a:ext cx="3330" cy="748"/>
              <a:chOff x="6703" y="2663"/>
              <a:chExt cx="3330" cy="748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6703" y="2663"/>
                <a:ext cx="3330" cy="749"/>
              </a:xfrm>
              <a:prstGeom prst="roundRect">
                <a:avLst>
                  <a:gd name="adj" fmla="val 701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553" y="2787"/>
                <a:ext cx="163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/>
                  <a:t>池化层</a:t>
                </a:r>
                <a:endParaRPr lang="zh-CN" altLang="en-US" sz="1600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2099" y="1815"/>
              <a:ext cx="3750" cy="2464"/>
            </a:xfrm>
            <a:prstGeom prst="roundRect">
              <a:avLst>
                <a:gd name="adj" fmla="val 7010"/>
              </a:avLst>
            </a:prstGeom>
            <a:solidFill>
              <a:srgbClr val="E2D7EB">
                <a:alpha val="84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R-GCN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pic>
          <p:nvPicPr>
            <p:cNvPr id="34" name="图片 33" descr="E:/0_研究生/13_毕设/2_大论文/1_图/G-data.bmpG-data"/>
            <p:cNvPicPr>
              <a:picLocks noChangeAspect="1"/>
            </p:cNvPicPr>
            <p:nvPr/>
          </p:nvPicPr>
          <p:blipFill>
            <a:blip r:embed="rId2"/>
            <a:srcRect l="47" t="-47" r="47" b="47"/>
            <a:stretch>
              <a:fillRect/>
            </a:stretch>
          </p:blipFill>
          <p:spPr>
            <a:xfrm>
              <a:off x="3258" y="4710"/>
              <a:ext cx="1432" cy="1070"/>
            </a:xfrm>
            <a:prstGeom prst="rect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 b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𝒅𝒂𝒕𝒂𝒏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1" i="1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" y="5766"/>
                  <a:ext cx="905" cy="62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 descr="E:/0_研究生/13_毕设/2_大论文/1_图/Gdata-vector.bmpGdata-vector"/>
            <p:cNvPicPr>
              <a:picLocks noChangeAspect="1"/>
            </p:cNvPicPr>
            <p:nvPr/>
          </p:nvPicPr>
          <p:blipFill>
            <a:blip r:embed="rId3"/>
            <a:srcRect l="950" t="-29" r="950" b="29"/>
            <a:stretch>
              <a:fillRect/>
            </a:stretch>
          </p:blipFill>
          <p:spPr>
            <a:xfrm rot="5400000">
              <a:off x="3774" y="319"/>
              <a:ext cx="375" cy="1737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>
            <a:endCxn id="6" idx="7"/>
          </p:cNvCxnSpPr>
          <p:nvPr/>
        </p:nvCxnSpPr>
        <p:spPr>
          <a:xfrm flipV="1">
            <a:off x="2243455" y="9765665"/>
            <a:ext cx="1430655" cy="5346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" idx="1"/>
          </p:cNvCxnSpPr>
          <p:nvPr/>
        </p:nvCxnSpPr>
        <p:spPr>
          <a:xfrm flipH="1" flipV="1">
            <a:off x="3862070" y="9765665"/>
            <a:ext cx="1760855" cy="354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0" idx="1"/>
            <a:endCxn id="6" idx="1"/>
          </p:cNvCxnSpPr>
          <p:nvPr/>
        </p:nvCxnSpPr>
        <p:spPr>
          <a:xfrm flipH="1" flipV="1">
            <a:off x="3862070" y="9765665"/>
            <a:ext cx="1623695" cy="4254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6" idx="1"/>
            <a:endCxn id="6" idx="1"/>
          </p:cNvCxnSpPr>
          <p:nvPr/>
        </p:nvCxnSpPr>
        <p:spPr>
          <a:xfrm flipH="1" flipV="1">
            <a:off x="3862070" y="9765665"/>
            <a:ext cx="1485265" cy="50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0" name="图片 69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1522095" y="81940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1" name="图片 70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2687955" y="81940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pic>
        <p:nvPicPr>
          <p:cNvPr id="72" name="图片 71" descr="E:/0_研究生/13_毕设/2_大论文/1_图/G-data.bmpG-data"/>
          <p:cNvPicPr>
            <a:picLocks noChangeAspect="1"/>
          </p:cNvPicPr>
          <p:nvPr/>
        </p:nvPicPr>
        <p:blipFill>
          <a:blip r:embed="rId2"/>
          <a:srcRect l="47" t="-47" r="47" b="47"/>
          <a:stretch>
            <a:fillRect/>
          </a:stretch>
        </p:blipFill>
        <p:spPr>
          <a:xfrm>
            <a:off x="5067935" y="8194040"/>
            <a:ext cx="909320" cy="679450"/>
          </a:xfrm>
          <a:prstGeom prst="rect">
            <a:avLst/>
          </a:prstGeom>
          <a:ln w="15875">
            <a:solidFill>
              <a:schemeClr val="bg1">
                <a:lumMod val="65000"/>
              </a:schemeClr>
            </a:solidFill>
          </a:ln>
        </p:spPr>
      </p:pic>
      <p:sp>
        <p:nvSpPr>
          <p:cNvPr id="73" name="文本框 72"/>
          <p:cNvSpPr txBox="1"/>
          <p:nvPr/>
        </p:nvSpPr>
        <p:spPr>
          <a:xfrm>
            <a:off x="3901440" y="829246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cxnSp>
        <p:nvCxnSpPr>
          <p:cNvPr id="74" name="直接箭头连接符 73"/>
          <p:cNvCxnSpPr>
            <a:stCxn id="6" idx="5"/>
            <a:endCxn id="70" idx="2"/>
          </p:cNvCxnSpPr>
          <p:nvPr/>
        </p:nvCxnSpPr>
        <p:spPr>
          <a:xfrm flipH="1" flipV="1">
            <a:off x="1976755" y="8873490"/>
            <a:ext cx="169735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" idx="5"/>
            <a:endCxn id="71" idx="2"/>
          </p:cNvCxnSpPr>
          <p:nvPr/>
        </p:nvCxnSpPr>
        <p:spPr>
          <a:xfrm flipH="1" flipV="1">
            <a:off x="3142615" y="8873490"/>
            <a:ext cx="53149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" idx="3"/>
            <a:endCxn id="72" idx="2"/>
          </p:cNvCxnSpPr>
          <p:nvPr/>
        </p:nvCxnSpPr>
        <p:spPr>
          <a:xfrm flipV="1">
            <a:off x="3862070" y="8873490"/>
            <a:ext cx="1660525" cy="7042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6116955" y="8340090"/>
                <a:ext cx="771525" cy="387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𝒕𝒐𝒑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55" y="8340090"/>
                <a:ext cx="771525" cy="387350"/>
              </a:xfrm>
              <a:prstGeom prst="rect">
                <a:avLst/>
              </a:prstGeom>
              <a:blipFill rotWithShape="1">
                <a:blip r:embed="rId8"/>
                <a:stretch>
                  <a:fillRect r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圆角矩形 77"/>
              <p:cNvSpPr/>
              <p:nvPr/>
            </p:nvSpPr>
            <p:spPr>
              <a:xfrm>
                <a:off x="1522095" y="7317105"/>
                <a:ext cx="4458970" cy="382905"/>
              </a:xfrm>
              <a:prstGeom prst="roundRect">
                <a:avLst>
                  <a:gd name="adj" fmla="val 7010"/>
                </a:avLst>
              </a:prstGeom>
              <a:solidFill>
                <a:schemeClr val="bg1">
                  <a:lumMod val="75000"/>
                  <a:alpha val="84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</a:rPr>
                  <a:t>三元组思维图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TMM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</a:rPr>
                  <a:t>生成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圆角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7317105"/>
                <a:ext cx="4458970" cy="382905"/>
              </a:xfrm>
              <a:prstGeom prst="roundRect">
                <a:avLst>
                  <a:gd name="adj" fmla="val 7010"/>
                </a:avLst>
              </a:prstGeom>
              <a:blipFill rotWithShape="1">
                <a:blip r:embed="rId9"/>
                <a:stretch>
                  <a:fillRect l="-142" t="-1658" r="-142" b="-1658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H="1" flipV="1">
            <a:off x="1981200" y="77076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3147060" y="7707630"/>
            <a:ext cx="1270" cy="4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5532120" y="7700010"/>
            <a:ext cx="9525" cy="4940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1"/>
            <a:endCxn id="78" idx="1"/>
          </p:cNvCxnSpPr>
          <p:nvPr/>
        </p:nvCxnSpPr>
        <p:spPr>
          <a:xfrm rot="10800000">
            <a:off x="1522095" y="7508875"/>
            <a:ext cx="275590" cy="5473700"/>
          </a:xfrm>
          <a:prstGeom prst="bentConnector3">
            <a:avLst>
              <a:gd name="adj1" fmla="val 41313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1141095" y="5970270"/>
            <a:ext cx="1488440" cy="1071880"/>
            <a:chOff x="2397" y="10241"/>
            <a:chExt cx="2344" cy="1688"/>
          </a:xfrm>
        </p:grpSpPr>
        <p:grpSp>
          <p:nvGrpSpPr>
            <p:cNvPr id="91" name="组合 9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圆角矩形 84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5" name="圆角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0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圆角矩形 85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6" name="圆角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1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圆角矩形 86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7" name="圆角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2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圆角矩形 87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CBE5F4"/>
                  </a:solid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8" name="圆角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3"/>
                  </a:blipFill>
                  <a:ln>
                    <a:solidFill>
                      <a:srgbClr val="55B9C5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文本框 88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" y="10244"/>
                  <a:ext cx="761" cy="531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2982595" y="5972175"/>
            <a:ext cx="1489075" cy="1072515"/>
            <a:chOff x="2397" y="10241"/>
            <a:chExt cx="2345" cy="1689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圆角矩形 123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4" name="圆角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15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圆角矩形 124"/>
                  <p:cNvSpPr/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5" name="圆角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00" cy="436"/>
                  </a:xfrm>
                  <a:prstGeom prst="roundRect">
                    <a:avLst/>
                  </a:prstGeom>
                  <a:blipFill rotWithShape="1">
                    <a:blip r:embed="rId16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圆角矩形 125"/>
                  <p:cNvSpPr/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6" name="圆角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06" cy="437"/>
                  </a:xfrm>
                  <a:prstGeom prst="roundRect">
                    <a:avLst/>
                  </a:prstGeom>
                  <a:blipFill rotWithShape="1">
                    <a:blip r:embed="rId17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圆角矩形 126"/>
                  <p:cNvSpPr/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27" name="圆角矩形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1914" cy="437"/>
                  </a:xfrm>
                  <a:prstGeom prst="roundRect">
                    <a:avLst/>
                  </a:prstGeom>
                  <a:blipFill rotWithShape="1">
                    <a:blip r:embed="rId18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文本框 127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4919345" y="5970270"/>
            <a:ext cx="1489075" cy="1072515"/>
            <a:chOff x="2397" y="10241"/>
            <a:chExt cx="2345" cy="1689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397" y="10241"/>
              <a:ext cx="2345" cy="1689"/>
              <a:chOff x="2493" y="10305"/>
              <a:chExt cx="2345" cy="16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2" name="圆角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" y="10904"/>
                    <a:ext cx="1911" cy="435"/>
                  </a:xfrm>
                  <a:prstGeom prst="roundRect">
                    <a:avLst/>
                  </a:prstGeom>
                  <a:blipFill rotWithShape="1">
                    <a:blip r:embed="rId20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Cls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3" name="圆角矩形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" y="11121"/>
                    <a:ext cx="1929" cy="436"/>
                  </a:xfrm>
                  <a:prstGeom prst="roundRect">
                    <a:avLst/>
                  </a:prstGeom>
                  <a:blipFill rotWithShape="1">
                    <a:blip r:embed="rId21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圆角矩形 133"/>
                  <p:cNvSpPr/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Att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4" name="圆角矩形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0" y="11339"/>
                    <a:ext cx="1991" cy="437"/>
                  </a:xfrm>
                  <a:prstGeom prst="roundRect">
                    <a:avLst/>
                  </a:prstGeom>
                  <a:blipFill rotWithShape="1">
                    <a:blip r:embed="rId22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圆角矩形 134"/>
                  <p:cNvSpPr/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solidFill>
                    <a:srgbClr val="DEC7EF"/>
                  </a:solid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Com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… </m:t>
                          </m:r>
                        </m:oMath>
                      </m:oMathPara>
                    </a14:m>
                    <a:endParaRPr lang="en-US" altLang="zh-CN" sz="1600">
                      <a:solidFill>
                        <a:schemeClr val="tx1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135" name="圆角矩形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3" y="11557"/>
                    <a:ext cx="2044" cy="437"/>
                  </a:xfrm>
                  <a:prstGeom prst="roundRect">
                    <a:avLst/>
                  </a:prstGeom>
                  <a:blipFill rotWithShape="1">
                    <a:blip r:embed="rId23"/>
                  </a:blipFill>
                  <a:ln>
                    <a:solidFill>
                      <a:srgbClr val="B07AD8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文本框 135"/>
              <p:cNvSpPr txBox="1"/>
              <p:nvPr/>
            </p:nvSpPr>
            <p:spPr>
              <a:xfrm rot="17700000">
                <a:off x="3373" y="10440"/>
                <a:ext cx="7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…</a:t>
                </a:r>
                <a:endParaRPr lang="en-US" altLang="zh-CN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𝑑𝑎𝑡𝑎𝑘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" y="10244"/>
                  <a:ext cx="761" cy="531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文本框 137"/>
          <p:cNvSpPr txBox="1"/>
          <p:nvPr/>
        </p:nvSpPr>
        <p:spPr>
          <a:xfrm>
            <a:off x="4237355" y="644461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</a:t>
            </a:r>
            <a:endParaRPr lang="en-US" altLang="zh-CN" b="1"/>
          </a:p>
        </p:txBody>
      </p:sp>
      <p:cxnSp>
        <p:nvCxnSpPr>
          <p:cNvPr id="139" name="直接箭头连接符 138"/>
          <p:cNvCxnSpPr/>
          <p:nvPr/>
        </p:nvCxnSpPr>
        <p:spPr>
          <a:xfrm flipV="1">
            <a:off x="1696085" y="7044690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594100" y="70453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5493385" y="7045325"/>
            <a:ext cx="3175" cy="271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/>
              <p:cNvSpPr txBox="1"/>
              <p:nvPr/>
            </p:nvSpPr>
            <p:spPr>
              <a:xfrm>
                <a:off x="5488305" y="5435600"/>
                <a:ext cx="11906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+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b="1" i="1"/>
              </a:p>
            </p:txBody>
          </p:sp>
        </mc:Choice>
        <mc:Fallback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05" y="5435600"/>
                <a:ext cx="1190625" cy="368300"/>
              </a:xfrm>
              <a:prstGeom prst="rect">
                <a:avLst/>
              </a:prstGeom>
              <a:blipFill rotWithShape="1">
                <a:blip r:embed="rId25"/>
                <a:stretch>
                  <a:fillRect r="-37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/>
          <p:cNvSpPr txBox="1"/>
          <p:nvPr/>
        </p:nvSpPr>
        <p:spPr>
          <a:xfrm>
            <a:off x="6408420" y="10226040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……</a:t>
            </a:r>
            <a:endParaRPr lang="en-US" altLang="zh-CN" b="1"/>
          </a:p>
        </p:txBody>
      </p:sp>
      <p:grpSp>
        <p:nvGrpSpPr>
          <p:cNvPr id="15" name="组合 14"/>
          <p:cNvGrpSpPr/>
          <p:nvPr/>
        </p:nvGrpSpPr>
        <p:grpSpPr>
          <a:xfrm>
            <a:off x="4018915" y="2320925"/>
            <a:ext cx="3336290" cy="1238885"/>
            <a:chOff x="4867" y="4956"/>
            <a:chExt cx="5254" cy="1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圆角矩形 168"/>
                <p:cNvSpPr/>
                <p:nvPr/>
              </p:nvSpPr>
              <p:spPr>
                <a:xfrm>
                  <a:off x="5996" y="4956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69" name="圆角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" y="4956"/>
                  <a:ext cx="2740" cy="1608"/>
                </a:xfrm>
                <a:prstGeom prst="roundRect">
                  <a:avLst/>
                </a:prstGeom>
                <a:blipFill rotWithShape="1">
                  <a:blip r:embed="rId26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圆角矩形 170"/>
                <p:cNvSpPr/>
                <p:nvPr/>
              </p:nvSpPr>
              <p:spPr>
                <a:xfrm>
                  <a:off x="5431" y="5135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1" name="圆角矩形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" y="5135"/>
                  <a:ext cx="2740" cy="1608"/>
                </a:xfrm>
                <a:prstGeom prst="roundRect">
                  <a:avLst/>
                </a:prstGeom>
                <a:blipFill rotWithShape="1">
                  <a:blip r:embed="rId27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圆角矩形 171"/>
                <p:cNvSpPr/>
                <p:nvPr/>
              </p:nvSpPr>
              <p:spPr>
                <a:xfrm>
                  <a:off x="4867" y="5299"/>
                  <a:ext cx="2740" cy="1608"/>
                </a:xfrm>
                <a:prstGeom prst="roundRect">
                  <a:avLst/>
                </a:prstGeom>
                <a:solidFill>
                  <a:srgbClr val="DEC7EF"/>
                </a:solid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𝑇𝑀𝑀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𝑅𝑒𝑎𝑠𝑜𝑛𝑖𝑛𝑔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𝑃𝑎𝑡ℎ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ctr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𝑇𝑎𝑟𝑔𝑒𝑡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2" name="圆角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" y="5299"/>
                  <a:ext cx="2740" cy="1608"/>
                </a:xfrm>
                <a:prstGeom prst="roundRect">
                  <a:avLst/>
                </a:prstGeom>
                <a:blipFill rotWithShape="1">
                  <a:blip r:embed="rId28"/>
                </a:blipFill>
                <a:ln>
                  <a:solidFill>
                    <a:srgbClr val="B07AD8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/>
            <p:cNvSpPr txBox="1"/>
            <p:nvPr/>
          </p:nvSpPr>
          <p:spPr>
            <a:xfrm rot="18780000">
              <a:off x="8142" y="5564"/>
              <a:ext cx="140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…</a:t>
              </a:r>
              <a:endParaRPr lang="en-US" altLang="zh-CN" sz="16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8906" y="5135"/>
                  <a:ext cx="1215" cy="61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𝒕𝒐𝒑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" y="5135"/>
                  <a:ext cx="1215" cy="61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圆角矩形 192"/>
              <p:cNvSpPr/>
              <p:nvPr/>
            </p:nvSpPr>
            <p:spPr>
              <a:xfrm>
                <a:off x="1522095" y="2538730"/>
                <a:ext cx="1802765" cy="3917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𝑅𝑒𝑎𝑠𝑜𝑛𝑖𝑛𝑔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𝑃𝑎𝑡ℎ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3" name="圆角矩形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2538730"/>
                <a:ext cx="1802765" cy="391795"/>
              </a:xfrm>
              <a:prstGeom prst="roundRect">
                <a:avLst/>
              </a:prstGeom>
              <a:blipFill rotWithShape="1">
                <a:blip r:embed="rId30"/>
                <a:stretch>
                  <a:fillRect l="-352" t="-1621" r="-352" b="-1621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圆角矩形 193"/>
              <p:cNvSpPr/>
              <p:nvPr/>
            </p:nvSpPr>
            <p:spPr>
              <a:xfrm>
                <a:off x="1693545" y="3136900"/>
                <a:ext cx="1459865" cy="379095"/>
              </a:xfrm>
              <a:prstGeom prst="roundRect">
                <a:avLst/>
              </a:prstGeom>
              <a:solidFill>
                <a:srgbClr val="CBE5F4"/>
              </a:solid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𝑇𝑎𝑟𝑔𝑒𝑡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𝑇𝑒𝑥𝑡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16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4" name="圆角矩形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45" y="3136900"/>
                <a:ext cx="1459865" cy="379095"/>
              </a:xfrm>
              <a:prstGeom prst="roundRect">
                <a:avLst/>
              </a:prstGeom>
              <a:blipFill rotWithShape="1">
                <a:blip r:embed="rId31"/>
                <a:stretch>
                  <a:fillRect l="-435" t="-1675" r="-435" b="-1675"/>
                </a:stretch>
              </a:blipFill>
              <a:ln>
                <a:solidFill>
                  <a:srgbClr val="55B9C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 flipH="1" flipV="1">
            <a:off x="3634740" y="9538335"/>
            <a:ext cx="266700" cy="266700"/>
          </a:xfrm>
          <a:prstGeom prst="ellipse">
            <a:avLst/>
          </a:prstGeom>
          <a:solidFill>
            <a:srgbClr val="C9C9C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9870" y="9417685"/>
            <a:ext cx="1680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Similarity Score</a:t>
            </a:r>
            <a:r>
              <a:rPr lang="en-US" altLang="zh-CN" sz="2000" b="1" i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 </a:t>
            </a:r>
            <a:endParaRPr lang="en-US" altLang="zh-CN" sz="2000" b="1" i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4977130" y="3564255"/>
            <a:ext cx="2540" cy="12407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179320" y="5323205"/>
            <a:ext cx="13335" cy="6896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10800000" flipV="1">
            <a:off x="3514725" y="3049270"/>
            <a:ext cx="503555" cy="1993900"/>
          </a:xfrm>
          <a:prstGeom prst="bentConnector3">
            <a:avLst>
              <a:gd name="adj1" fmla="val 4993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2437765" y="3576955"/>
            <a:ext cx="635" cy="10864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右中括号 98"/>
          <p:cNvSpPr/>
          <p:nvPr/>
        </p:nvSpPr>
        <p:spPr>
          <a:xfrm>
            <a:off x="7355205" y="7459980"/>
            <a:ext cx="259715" cy="5166995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762875" y="9928225"/>
            <a:ext cx="1898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知识图谱检索</a:t>
            </a:r>
            <a:endParaRPr lang="zh-CN" altLang="en-US" sz="2000"/>
          </a:p>
        </p:txBody>
      </p:sp>
      <p:sp>
        <p:nvSpPr>
          <p:cNvPr id="102" name="右中括号 101"/>
          <p:cNvSpPr/>
          <p:nvPr/>
        </p:nvSpPr>
        <p:spPr>
          <a:xfrm>
            <a:off x="7355205" y="2434590"/>
            <a:ext cx="259715" cy="4881880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762875" y="3803650"/>
            <a:ext cx="2734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/>
              <a:t>1st Prompt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思维链推理路径生成</a:t>
            </a:r>
            <a:endParaRPr lang="zh-CN" altLang="en-US" sz="2000"/>
          </a:p>
        </p:txBody>
      </p:sp>
      <p:sp>
        <p:nvSpPr>
          <p:cNvPr id="104" name="文本框 103"/>
          <p:cNvSpPr txBox="1"/>
          <p:nvPr/>
        </p:nvSpPr>
        <p:spPr>
          <a:xfrm>
            <a:off x="7762875" y="5097145"/>
            <a:ext cx="3312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/>
              <a:t>2nd Prompt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zh-CN" altLang="en-US" sz="2000"/>
              <a:t>上下文学习知识注入方法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862070" y="13694410"/>
            <a:ext cx="3950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知识图谱样例集（源域</a:t>
            </a:r>
            <a:r>
              <a:rPr lang="en-US" altLang="zh-CN" sz="2000"/>
              <a:t>+</a:t>
            </a:r>
            <a:r>
              <a:rPr lang="zh-CN" altLang="en-US" sz="2000"/>
              <a:t>目标域）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061720" y="13694410"/>
            <a:ext cx="2381250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知识图谱（目标域）</a:t>
            </a:r>
            <a:endParaRPr lang="en-US" altLang="zh-CN" sz="2000"/>
          </a:p>
        </p:txBody>
      </p:sp>
    </p:spTree>
    <p:custDataLst>
      <p:tags r:id="rId3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宽屏</PresentationFormat>
  <Paragraphs>326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Cambria Math</vt:lpstr>
      <vt:lpstr>MS Mincho</vt:lpstr>
      <vt:lpstr>微软雅黑</vt:lpstr>
      <vt:lpstr>Arial Unicode MS</vt:lpstr>
      <vt:lpstr>Calibri</vt:lpstr>
      <vt:lpstr>Segoe Print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162</cp:revision>
  <dcterms:created xsi:type="dcterms:W3CDTF">2019-06-19T02:08:00Z</dcterms:created>
  <dcterms:modified xsi:type="dcterms:W3CDTF">2024-04-12T08:07:05Z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22D78DAFEE3747848EC98D36E210AAE9_11</vt:lpwstr>
  </property>
</Properties>
</file>