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635" cy="12959715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4D9"/>
    <a:srgbClr val="F5B7BF"/>
    <a:srgbClr val="E0253B"/>
    <a:srgbClr val="A2B9E5"/>
    <a:srgbClr val="E8F0F9"/>
    <a:srgbClr val="E0EEFF"/>
    <a:srgbClr val="2E75BC"/>
    <a:srgbClr val="7AA1CD"/>
    <a:srgbClr val="C0D6ED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407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9030" y="1728150"/>
            <a:ext cx="9801075" cy="485787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9030" y="6728898"/>
            <a:ext cx="9801075" cy="278272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200" spc="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516" y="1462804"/>
            <a:ext cx="10974899" cy="1036209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9030" y="4694580"/>
            <a:ext cx="9801075" cy="192545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9030" y="6728898"/>
            <a:ext cx="9801075" cy="89128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2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1149832"/>
            <a:ext cx="10971298" cy="13335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516" y="2816748"/>
            <a:ext cx="10971298" cy="899454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180" y="7273197"/>
            <a:ext cx="7770285" cy="1449197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86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180" y="8722394"/>
            <a:ext cx="7770285" cy="163970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1149832"/>
            <a:ext cx="10971298" cy="13335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516" y="2837159"/>
            <a:ext cx="5177790" cy="897413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826" y="2837159"/>
            <a:ext cx="5177790" cy="897413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1149832"/>
            <a:ext cx="10971298" cy="13335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516" y="2701084"/>
            <a:ext cx="5343422" cy="72119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516" y="3503926"/>
            <a:ext cx="5343422" cy="830736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942" y="2686965"/>
            <a:ext cx="5343422" cy="72119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942" y="3503926"/>
            <a:ext cx="5343422" cy="830736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516" y="1149832"/>
            <a:ext cx="10971298" cy="13335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516" y="2939215"/>
            <a:ext cx="5234078" cy="870878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615" y="2939215"/>
            <a:ext cx="5228199" cy="870878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6758" y="1728150"/>
            <a:ext cx="1044199" cy="9504823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7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574" y="1728150"/>
            <a:ext cx="9170953" cy="9504823"/>
          </a:xfrm>
        </p:spPr>
        <p:txBody>
          <a:bodyPr vert="eaVert" lIns="46800" tIns="46800" rIns="46800" bIns="46800"/>
          <a:lstStyle>
            <a:lvl1pPr marL="304800" indent="-304800">
              <a:spcAft>
                <a:spcPts val="1000"/>
              </a:spcAft>
              <a:defRPr spc="300"/>
            </a:lvl1pPr>
            <a:lvl2pPr marL="914400" indent="-304800">
              <a:defRPr spc="300"/>
            </a:lvl2pPr>
            <a:lvl3pPr marL="1524000" indent="-304800">
              <a:defRPr spc="300"/>
            </a:lvl3pPr>
            <a:lvl4pPr marL="2133600" indent="-304800">
              <a:defRPr spc="300"/>
            </a:lvl4pPr>
            <a:lvl5pPr marL="2743200" indent="-3048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516" y="1149832"/>
            <a:ext cx="10971298" cy="133353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516" y="2816748"/>
            <a:ext cx="10971298" cy="899454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117" y="11933758"/>
            <a:ext cx="2700516" cy="598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787" y="11933758"/>
            <a:ext cx="3960758" cy="598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9298" y="11933758"/>
            <a:ext cx="2700516" cy="598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fontAlgn="auto" latinLnBrk="0" hangingPunct="1">
        <a:lnSpc>
          <a:spcPct val="100000"/>
        </a:lnSpc>
        <a:spcBef>
          <a:spcPct val="0"/>
        </a:spcBef>
        <a:buNone/>
        <a:defRPr sz="48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9144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146300" algn="l"/>
          <a:tab pos="2146300" algn="l"/>
          <a:tab pos="2146300" algn="l"/>
          <a:tab pos="2146300" algn="l"/>
        </a:tabLst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5240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1336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7432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71.xml"/><Relationship Id="rId7" Type="http://schemas.openxmlformats.org/officeDocument/2006/relationships/image" Target="../media/image14.png"/><Relationship Id="rId6" Type="http://schemas.openxmlformats.org/officeDocument/2006/relationships/image" Target="../media/image8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74.xml"/><Relationship Id="rId3" Type="http://schemas.openxmlformats.org/officeDocument/2006/relationships/image" Target="../media/image8.jpeg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5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6.xml"/><Relationship Id="rId10" Type="http://schemas.openxmlformats.org/officeDocument/2006/relationships/image" Target="../media/image28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251179" y="1231164"/>
            <a:ext cx="2194662" cy="400069"/>
          </a:xfrm>
          <a:prstGeom prst="rect">
            <a:avLst/>
          </a:prstGeom>
          <a:solidFill>
            <a:srgbClr val="BCD8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098772" y="1247040"/>
            <a:ext cx="23464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【一阶段</a:t>
            </a:r>
            <a:r>
              <a:rPr lang="zh-CN" altLang="en-US" sz="1600">
                <a:sym typeface="+mn-ea"/>
              </a:rPr>
              <a:t>】</a:t>
            </a:r>
            <a:r>
              <a:rPr lang="en-US" altLang="zh-CN" sz="1600"/>
              <a:t> </a:t>
            </a:r>
            <a:r>
              <a:rPr lang="zh-CN" altLang="en-US" sz="1600"/>
              <a:t>思维链提取</a:t>
            </a:r>
            <a:r>
              <a:rPr lang="en-US" altLang="zh-CN" sz="1600"/>
              <a:t> </a:t>
            </a:r>
            <a:r>
              <a:rPr lang="en-US" altLang="zh-CN"/>
              <a:t>                                                                                          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998025" y="1231164"/>
            <a:ext cx="2600446" cy="400069"/>
          </a:xfrm>
          <a:prstGeom prst="rect">
            <a:avLst/>
          </a:prstGeom>
          <a:solidFill>
            <a:srgbClr val="BCD8F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842442" y="1253390"/>
            <a:ext cx="28163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【二阶段</a:t>
            </a:r>
            <a:r>
              <a:rPr lang="zh-CN" altLang="en-US" sz="1600">
                <a:sym typeface="+mn-ea"/>
              </a:rPr>
              <a:t>】</a:t>
            </a:r>
            <a:r>
              <a:rPr lang="en-US" altLang="zh-CN" sz="1600"/>
              <a:t> </a:t>
            </a:r>
            <a:r>
              <a:rPr lang="zh-CN" altLang="en-US" sz="1600"/>
              <a:t>思维链提示生成</a:t>
            </a:r>
            <a:r>
              <a:rPr lang="en-US" altLang="zh-CN"/>
              <a:t>                                                                                          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1174804" y="2034476"/>
            <a:ext cx="4922113" cy="301829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74873" y="1821742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6FC1F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输入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36737" y="2336115"/>
            <a:ext cx="511071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cs typeface="+mn-lt"/>
              </a:rPr>
              <a:t>Knowledge Graph</a:t>
            </a:r>
            <a:r>
              <a:rPr lang="zh-CN" altLang="en-US" sz="1400">
                <a:cs typeface="+mn-lt"/>
              </a:rPr>
              <a:t>：</a:t>
            </a:r>
            <a:endParaRPr lang="zh-CN" altLang="en-US" sz="1400">
              <a:cs typeface="+mn-lt"/>
            </a:endParaRPr>
          </a:p>
          <a:p>
            <a:pPr lvl="1"/>
            <a:r>
              <a:rPr lang="zh-CN" altLang="en-US" sz="1400">
                <a:cs typeface="+mn-lt"/>
              </a:rPr>
              <a:t>P1 | (Harry Potter, genre, novel) | Cls | P1P2, P1P3</a:t>
            </a:r>
            <a:endParaRPr lang="zh-CN" altLang="en-US" sz="1400">
              <a:cs typeface="+mn-lt"/>
            </a:endParaRPr>
          </a:p>
          <a:p>
            <a:pPr lvl="1"/>
            <a:r>
              <a:rPr lang="en-US" altLang="zh-CN" sz="1400">
                <a:cs typeface="+mn-lt"/>
              </a:rPr>
              <a:t>…</a:t>
            </a:r>
            <a:endParaRPr lang="zh-CN" altLang="en-US" sz="1400">
              <a:cs typeface="+mn-lt"/>
            </a:endParaRPr>
          </a:p>
          <a:p>
            <a:pPr lvl="1"/>
            <a:r>
              <a:rPr lang="zh-CN" altLang="en-US" sz="1400">
                <a:cs typeface="+mn-lt"/>
              </a:rPr>
              <a:t>P5 | (J.K. Rowling, birthYear, 1965) | Att |P5P3, P5P4</a:t>
            </a:r>
            <a:endParaRPr lang="zh-CN" altLang="en-US" sz="1400">
              <a:cs typeface="+mn-lt"/>
            </a:endParaRPr>
          </a:p>
          <a:p>
            <a:pPr lvl="1"/>
            <a:r>
              <a:rPr lang="en-US" altLang="zh-CN" sz="1400">
                <a:cs typeface="+mn-lt"/>
              </a:rPr>
              <a:t>…</a:t>
            </a:r>
            <a:endParaRPr lang="zh-CN" altLang="en-US" sz="1400">
              <a:cs typeface="+mn-lt"/>
            </a:endParaRPr>
          </a:p>
          <a:p>
            <a:r>
              <a:rPr lang="en-US" altLang="zh-CN" sz="1400">
                <a:cs typeface="+mn-lt"/>
              </a:rPr>
              <a:t>Target text</a:t>
            </a:r>
            <a:r>
              <a:rPr lang="zh-CN" altLang="en-US" sz="1400">
                <a:cs typeface="+mn-lt"/>
              </a:rPr>
              <a:t>：</a:t>
            </a:r>
            <a:endParaRPr lang="zh-CN" altLang="en-US" sz="1400">
              <a:cs typeface="+mn-lt"/>
            </a:endParaRPr>
          </a:p>
          <a:p>
            <a:pPr lvl="1"/>
            <a:r>
              <a:rPr lang="zh-CN" altLang="en-US" sz="1400">
                <a:cs typeface="+mn-lt"/>
              </a:rPr>
              <a:t>British writer J.K. Rowling was born in 1965</a:t>
            </a:r>
            <a:r>
              <a:rPr lang="en-US" altLang="zh-CN" sz="1400">
                <a:cs typeface="+mn-lt"/>
              </a:rPr>
              <a:t>…</a:t>
            </a:r>
            <a:endParaRPr lang="en-US" altLang="zh-CN" sz="1400">
              <a:cs typeface="+mn-lt"/>
            </a:endParaRPr>
          </a:p>
          <a:p>
            <a:pPr lvl="0"/>
            <a:r>
              <a:rPr lang="en-US" altLang="zh-CN" sz="1400">
                <a:cs typeface="+mn-lt"/>
              </a:rPr>
              <a:t>Prompt</a:t>
            </a:r>
            <a:r>
              <a:rPr lang="zh-CN" altLang="en-US" sz="1400">
                <a:cs typeface="+mn-lt"/>
              </a:rPr>
              <a:t>：</a:t>
            </a:r>
            <a:endParaRPr lang="zh-CN" altLang="en-US" sz="1400">
              <a:cs typeface="+mn-lt"/>
            </a:endParaRPr>
          </a:p>
          <a:p>
            <a:pPr lvl="1"/>
            <a:r>
              <a:rPr lang="en-US" altLang="zh-CN" sz="1400">
                <a:cs typeface="+mn-lt"/>
              </a:rPr>
              <a:t>Please generate helpful reasoning path to </a:t>
            </a:r>
            <a:endParaRPr lang="en-US" altLang="zh-CN" sz="1400">
              <a:cs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74804" y="7133763"/>
            <a:ext cx="4922113" cy="1971131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7720" y="6921028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输出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224680" y="5177237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441688" y="5758924"/>
            <a:ext cx="2152750" cy="571527"/>
          </a:xfrm>
          <a:prstGeom prst="roundRect">
            <a:avLst>
              <a:gd name="adj" fmla="val 11666"/>
            </a:avLst>
          </a:prstGeom>
          <a:solidFill>
            <a:srgbClr val="FADF66"/>
          </a:solidFill>
          <a:ln w="41275">
            <a:solidFill>
              <a:srgbClr val="F7828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LLMs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3224680" y="6503814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858268" y="2316430"/>
            <a:ext cx="3425984" cy="259790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38951" y="2103695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6FC1F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输入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01647" y="7622736"/>
            <a:ext cx="4493468" cy="2863348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05191" y="7409366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输出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3" name="图片 2" descr="Har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89" y="2316430"/>
            <a:ext cx="2251814" cy="1662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026462" y="4117310"/>
                <a:ext cx="8153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𝑑𝑎𝑡𝑎</m:t>
                          </m:r>
                          <m:r>
                            <a:rPr lang="en-US" altLang="zh-CN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62" y="4117310"/>
                <a:ext cx="81534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37" t="-164" r="37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058727" y="4382752"/>
                <a:ext cx="7994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𝑇𝑀𝑀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27" y="4382752"/>
                <a:ext cx="79946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55" t="-168" r="55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E:/0_研究生/13_毕设/2_大论文/1_图/Harry-tmm.bmpHarry-tmm"/>
          <p:cNvPicPr>
            <a:picLocks noChangeAspect="1"/>
          </p:cNvPicPr>
          <p:nvPr/>
        </p:nvPicPr>
        <p:blipFill>
          <a:blip r:embed="rId4"/>
          <a:srcRect l="2275" r="4725"/>
          <a:stretch>
            <a:fillRect/>
          </a:stretch>
        </p:blipFill>
        <p:spPr>
          <a:xfrm>
            <a:off x="3105929" y="2622514"/>
            <a:ext cx="2964953" cy="1646631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317222" y="7818960"/>
            <a:ext cx="4377893" cy="2651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2E75B6"/>
                </a:solidFill>
              </a:rPr>
              <a:t>Step1</a:t>
            </a:r>
            <a:r>
              <a:rPr lang="zh-CN" altLang="en-US" sz="1600" b="1">
                <a:solidFill>
                  <a:srgbClr val="2E75B6"/>
                </a:solidFill>
              </a:rPr>
              <a:t>：</a:t>
            </a:r>
            <a:r>
              <a:rPr lang="en-US" altLang="zh-CN" sz="1600" b="1">
                <a:solidFill>
                  <a:srgbClr val="2E75B6"/>
                </a:solidFill>
              </a:rPr>
              <a:t>Interpreting Triples</a:t>
            </a:r>
            <a:endParaRPr lang="en-US" altLang="zh-CN" sz="1600" b="1">
              <a:solidFill>
                <a:srgbClr val="2E75B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/>
              <a:t>Triple P1: "Harry Potter" is related to ……</a:t>
            </a:r>
            <a:endParaRPr lang="en-US" altLang="zh-CN" sz="1600"/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2E75B6"/>
                </a:solidFill>
              </a:rPr>
              <a:t>Step2</a:t>
            </a:r>
            <a:r>
              <a:rPr lang="zh-CN" altLang="en-US" sz="1600" b="1">
                <a:solidFill>
                  <a:srgbClr val="2E75B6"/>
                </a:solidFill>
              </a:rPr>
              <a:t>：</a:t>
            </a:r>
            <a:r>
              <a:rPr lang="en-US" altLang="zh-CN" sz="1600" b="1">
                <a:solidFill>
                  <a:srgbClr val="2E75B6"/>
                </a:solidFill>
              </a:rPr>
              <a:t>Extracting Intermediate Reasoning</a:t>
            </a:r>
            <a:endParaRPr lang="en-US" altLang="zh-CN" sz="1600"/>
          </a:p>
          <a:p>
            <a:pPr algn="l">
              <a:lnSpc>
                <a:spcPct val="130000"/>
              </a:lnSpc>
            </a:pPr>
            <a:r>
              <a:rPr lang="en-US" altLang="zh-CN" sz="1600"/>
              <a:t>"Harry Potter" is classified as a novel, so the core subject of our text will ……</a:t>
            </a:r>
            <a:endParaRPr lang="en-US" altLang="zh-CN" sz="1600"/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2E75B6"/>
                </a:solidFill>
              </a:rPr>
              <a:t>Step3</a:t>
            </a:r>
            <a:r>
              <a:rPr lang="zh-CN" altLang="en-US" sz="1600" b="1">
                <a:solidFill>
                  <a:srgbClr val="2E75B6"/>
                </a:solidFill>
              </a:rPr>
              <a:t>：</a:t>
            </a:r>
            <a:r>
              <a:rPr lang="en-US" altLang="zh-CN" sz="1600" b="1">
                <a:solidFill>
                  <a:srgbClr val="2E75B6"/>
                </a:solidFill>
              </a:rPr>
              <a:t>Draft A Coherent Narrative</a:t>
            </a:r>
            <a:endParaRPr lang="en-US" altLang="zh-CN" sz="1600" b="1">
              <a:solidFill>
                <a:srgbClr val="2E75B6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/>
              <a:t>Start with the person, J.K. Rowling, since she's central to all the triples ……</a:t>
            </a:r>
            <a:endParaRPr lang="en-US" altLang="zh-CN" sz="1600"/>
          </a:p>
        </p:txBody>
      </p:sp>
      <p:sp>
        <p:nvSpPr>
          <p:cNvPr id="28" name="圆角矩形 27"/>
          <p:cNvSpPr/>
          <p:nvPr/>
        </p:nvSpPr>
        <p:spPr>
          <a:xfrm>
            <a:off x="7779746" y="2316430"/>
            <a:ext cx="3425984" cy="4330901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060429" y="2103695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6FC1F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输入</a:t>
            </a:r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956074" y="4339570"/>
                <a:ext cx="7994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𝑇𝑀𝑀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074" y="4339570"/>
                <a:ext cx="79946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4" t="-167" r="4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 descr="Harry-tmm"/>
          <p:cNvPicPr>
            <a:picLocks noChangeAspect="1"/>
          </p:cNvPicPr>
          <p:nvPr/>
        </p:nvPicPr>
        <p:blipFill>
          <a:blip r:embed="rId5"/>
          <a:srcRect r="4485"/>
          <a:stretch>
            <a:fillRect/>
          </a:stretch>
        </p:blipFill>
        <p:spPr>
          <a:xfrm>
            <a:off x="8027407" y="2622514"/>
            <a:ext cx="3043061" cy="1646631"/>
          </a:xfrm>
          <a:prstGeom prst="rect">
            <a:avLst/>
          </a:prstGeom>
        </p:spPr>
      </p:pic>
      <p:cxnSp>
        <p:nvCxnSpPr>
          <p:cNvPr id="32" name="直接箭头连接符 31"/>
          <p:cNvCxnSpPr>
            <a:stCxn id="23" idx="3"/>
            <a:endCxn id="31" idx="1"/>
          </p:cNvCxnSpPr>
          <p:nvPr/>
        </p:nvCxnSpPr>
        <p:spPr>
          <a:xfrm>
            <a:off x="6070882" y="3446147"/>
            <a:ext cx="1956526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779746" y="4713666"/>
            <a:ext cx="3429159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937868" y="4768278"/>
            <a:ext cx="3274847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Step1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Interpreting Triples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……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Step2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Extracting Intermediate Reasoning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……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Step3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Draft A Coherent Narrative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……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588392" y="6231958"/>
                <a:ext cx="18084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𝑅𝑒𝑎𝑠𝑜𝑛𝑖𝑛𝑔</m:t>
                      </m:r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𝑃𝑎𝑡ℎ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92" y="6231958"/>
                <a:ext cx="180848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" t="-18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曲线连接符 37"/>
          <p:cNvCxnSpPr>
            <a:stCxn id="16" idx="3"/>
            <a:endCxn id="36" idx="1"/>
          </p:cNvCxnSpPr>
          <p:nvPr/>
        </p:nvCxnSpPr>
        <p:spPr>
          <a:xfrm flipV="1">
            <a:off x="6695116" y="6613674"/>
            <a:ext cx="1243388" cy="352123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453976" y="8761343"/>
            <a:ext cx="4304865" cy="1715850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614638" y="8520032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输出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14638" y="8948677"/>
            <a:ext cx="3975919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2E75B6"/>
                </a:solidFill>
                <a:cs typeface="+mn-lt"/>
              </a:rPr>
              <a:t>Target Text</a:t>
            </a:r>
            <a:r>
              <a:rPr lang="zh-CN" altLang="en-US" sz="1600" b="1">
                <a:solidFill>
                  <a:srgbClr val="2E75B6"/>
                </a:solidFill>
                <a:cs typeface="+mn-lt"/>
              </a:rPr>
              <a:t>：</a:t>
            </a:r>
            <a:endParaRPr lang="zh-CN" altLang="en-US" sz="1600" b="1">
              <a:solidFill>
                <a:srgbClr val="2E75B6"/>
              </a:solidFill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>
                <a:cs typeface="+mn-lt"/>
              </a:rPr>
              <a:t>British writer J.K. Rowling was born in 1965, and she wrote a novel entitled "Harry Potter" that was first noted in 2001.</a:t>
            </a:r>
            <a:endParaRPr lang="zh-CN" altLang="en-US" sz="1600">
              <a:cs typeface="+mn-lt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9108227" y="6802913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9108227" y="8149175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9735891" y="6769193"/>
                <a:ext cx="13576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𝐼𝑛𝑠𝑡𝑟𝑢𝑐𝑡𝑖𝑜𝑛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891" y="6769193"/>
                <a:ext cx="135763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5" t="-25" r="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8325236" y="7418891"/>
            <a:ext cx="2152750" cy="571527"/>
            <a:chOff x="4224" y="6784"/>
            <a:chExt cx="3390" cy="900"/>
          </a:xfrm>
        </p:grpSpPr>
        <p:sp>
          <p:nvSpPr>
            <p:cNvPr id="52" name="圆角矩形 51"/>
            <p:cNvSpPr/>
            <p:nvPr/>
          </p:nvSpPr>
          <p:spPr>
            <a:xfrm>
              <a:off x="4224" y="6784"/>
              <a:ext cx="3390" cy="900"/>
            </a:xfrm>
            <a:prstGeom prst="roundRect">
              <a:avLst>
                <a:gd name="adj" fmla="val 11666"/>
              </a:avLst>
            </a:prstGeom>
            <a:solidFill>
              <a:srgbClr val="FADF66"/>
            </a:solidFill>
            <a:ln w="41275">
              <a:solidFill>
                <a:srgbClr val="F7828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LLMs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53" name="图片 52" descr="机器人-去水印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4340" y="6911"/>
              <a:ext cx="915" cy="7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9735891" y="8193564"/>
                <a:ext cx="14103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𝑇𝑎𝑟𝑔𝑒𝑡</m:t>
                      </m:r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𝑇𝑒𝑥𝑡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891" y="8193564"/>
                <a:ext cx="1410335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5" t="-43" r="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858903" y="1553759"/>
            <a:ext cx="3429159" cy="379748"/>
            <a:chOff x="3366" y="1046"/>
            <a:chExt cx="5400" cy="598"/>
          </a:xfrm>
        </p:grpSpPr>
        <p:sp>
          <p:nvSpPr>
            <p:cNvPr id="55" name="圆角矩形 54"/>
            <p:cNvSpPr/>
            <p:nvPr/>
          </p:nvSpPr>
          <p:spPr>
            <a:xfrm>
              <a:off x="3366" y="1059"/>
              <a:ext cx="5400" cy="585"/>
            </a:xfrm>
            <a:prstGeom prst="roundRect">
              <a:avLst/>
            </a:prstGeom>
            <a:solidFill>
              <a:srgbClr val="C0D6ED"/>
            </a:solidFill>
            <a:ln w="34925">
              <a:solidFill>
                <a:srgbClr val="7AA1C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10"/>
              </p:custDataLst>
            </p:nvPr>
          </p:nvSpPr>
          <p:spPr>
            <a:xfrm>
              <a:off x="4079" y="1046"/>
              <a:ext cx="3809" cy="58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【一阶段</a:t>
              </a:r>
              <a:r>
                <a:rPr lang="zh-CN" altLang="en-US" sz="1600">
                  <a:sym typeface="+mn-ea"/>
                </a:rPr>
                <a:t>】</a:t>
              </a:r>
              <a:r>
                <a:rPr lang="en-US" altLang="zh-CN" sz="1600"/>
                <a:t> </a:t>
              </a:r>
              <a:r>
                <a:rPr lang="zh-CN" altLang="en-US" sz="1600"/>
                <a:t>思维链提取</a:t>
              </a:r>
              <a:r>
                <a:rPr lang="en-US" altLang="zh-CN" sz="1600"/>
                <a:t> </a:t>
              </a:r>
              <a:r>
                <a:rPr lang="en-US" altLang="zh-CN"/>
                <a:t>                                                                                          </a:t>
              </a:r>
              <a:endParaRPr lang="en-US" altLang="zh-CN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79746" y="1559474"/>
            <a:ext cx="3429159" cy="378478"/>
            <a:chOff x="3366" y="1048"/>
            <a:chExt cx="5400" cy="596"/>
          </a:xfrm>
        </p:grpSpPr>
        <p:sp>
          <p:nvSpPr>
            <p:cNvPr id="58" name="圆角矩形 57"/>
            <p:cNvSpPr/>
            <p:nvPr/>
          </p:nvSpPr>
          <p:spPr>
            <a:xfrm>
              <a:off x="3366" y="1059"/>
              <a:ext cx="5400" cy="585"/>
            </a:xfrm>
            <a:prstGeom prst="roundRect">
              <a:avLst/>
            </a:prstGeom>
            <a:solidFill>
              <a:srgbClr val="C0D6ED"/>
            </a:solidFill>
            <a:ln w="34925">
              <a:solidFill>
                <a:srgbClr val="7AA1C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>
              <p:custDataLst>
                <p:tags r:id="rId11"/>
              </p:custDataLst>
            </p:nvPr>
          </p:nvSpPr>
          <p:spPr>
            <a:xfrm>
              <a:off x="3883" y="1048"/>
              <a:ext cx="4290" cy="58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sym typeface="+mn-ea"/>
                </a:rPr>
                <a:t>【二阶段】</a:t>
              </a:r>
              <a:r>
                <a:rPr lang="en-US" altLang="zh-CN" sz="1600">
                  <a:sym typeface="+mn-ea"/>
                </a:rPr>
                <a:t> </a:t>
              </a:r>
              <a:r>
                <a:rPr lang="zh-CN" altLang="en-US" sz="1600">
                  <a:sym typeface="+mn-ea"/>
                </a:rPr>
                <a:t>思维链提示生成</a:t>
              </a:r>
              <a:r>
                <a:rPr lang="en-US" altLang="zh-CN" sz="1600"/>
                <a:t> </a:t>
              </a:r>
              <a:r>
                <a:rPr lang="en-US" altLang="zh-CN"/>
                <a:t>                                                                                          </a:t>
              </a:r>
              <a:endParaRPr lang="en-US" altLang="zh-CN"/>
            </a:p>
          </p:txBody>
        </p:sp>
      </p:grpSp>
      <p:cxnSp>
        <p:nvCxnSpPr>
          <p:cNvPr id="60" name="直接箭头连接符 59"/>
          <p:cNvCxnSpPr/>
          <p:nvPr/>
        </p:nvCxnSpPr>
        <p:spPr>
          <a:xfrm flipV="1">
            <a:off x="2444863" y="3433446"/>
            <a:ext cx="581687" cy="1270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下箭头 60"/>
          <p:cNvSpPr/>
          <p:nvPr/>
        </p:nvSpPr>
        <p:spPr>
          <a:xfrm>
            <a:off x="4154998" y="5170887"/>
            <a:ext cx="523899" cy="571527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4782661" y="5251473"/>
                <a:ext cx="13576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𝐼𝑛𝑠𝑡𝑟𝑢𝑐𝑡𝑖𝑜𝑛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661" y="5251473"/>
                <a:ext cx="135763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5" t="-6" r="3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/>
          <p:cNvGrpSpPr/>
          <p:nvPr/>
        </p:nvGrpSpPr>
        <p:grpSpPr>
          <a:xfrm>
            <a:off x="3372006" y="5998965"/>
            <a:ext cx="2152750" cy="571527"/>
            <a:chOff x="4224" y="6784"/>
            <a:chExt cx="3390" cy="900"/>
          </a:xfrm>
        </p:grpSpPr>
        <p:sp>
          <p:nvSpPr>
            <p:cNvPr id="65" name="圆角矩形 64"/>
            <p:cNvSpPr/>
            <p:nvPr/>
          </p:nvSpPr>
          <p:spPr>
            <a:xfrm>
              <a:off x="4224" y="6784"/>
              <a:ext cx="3390" cy="900"/>
            </a:xfrm>
            <a:prstGeom prst="roundRect">
              <a:avLst>
                <a:gd name="adj" fmla="val 11666"/>
              </a:avLst>
            </a:prstGeom>
            <a:solidFill>
              <a:srgbClr val="FADF66"/>
            </a:solidFill>
            <a:ln w="41275">
              <a:solidFill>
                <a:srgbClr val="F7828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LLMs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66" name="图片 65" descr="机器人-去水印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4340" y="6911"/>
              <a:ext cx="915" cy="7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4934433" y="6912075"/>
                <a:ext cx="18084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𝑅𝑒𝑎𝑠𝑜𝑛𝑖𝑛𝑔</m:t>
                      </m:r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𝑃𝑎𝑡ℎ</m:t>
                      </m:r>
                    </m:oMath>
                  </m:oMathPara>
                </a14:m>
                <a:endParaRPr lang="en-US" altLang="zh-CN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33" y="6912075"/>
                <a:ext cx="180848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27" t="-27" r="2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下箭头 67"/>
          <p:cNvSpPr/>
          <p:nvPr/>
        </p:nvSpPr>
        <p:spPr>
          <a:xfrm>
            <a:off x="4154998" y="6810533"/>
            <a:ext cx="523899" cy="571527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941336" y="6894992"/>
            <a:ext cx="40641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:/0_研究生/13_毕设/2_大论文/1_图/Harry-tmm.bmpHarry-tmm"/>
          <p:cNvPicPr>
            <a:picLocks noChangeAspect="1"/>
          </p:cNvPicPr>
          <p:nvPr/>
        </p:nvPicPr>
        <p:blipFill>
          <a:blip r:embed="rId1"/>
          <a:srcRect l="2275" r="4725"/>
          <a:stretch>
            <a:fillRect/>
          </a:stretch>
        </p:blipFill>
        <p:spPr>
          <a:xfrm>
            <a:off x="2691890" y="2557741"/>
            <a:ext cx="4227391" cy="2348339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2386441" y="2316430"/>
            <a:ext cx="4728429" cy="2843662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78554" y="2103695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6FC1F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355153" y="7590984"/>
            <a:ext cx="5632711" cy="3212614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19025" y="7407461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43874" y="4117310"/>
                <a:ext cx="8242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</m:t>
                          </m:r>
                          <m:r>
                            <a:rPr lang="en-US" altLang="zh-CN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4" y="4117310"/>
                <a:ext cx="82423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35" t="-164" r="35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1587574" y="7810704"/>
            <a:ext cx="5188826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2E75B6"/>
                </a:solidFill>
              </a:rPr>
              <a:t>Step1</a:t>
            </a:r>
            <a:r>
              <a:rPr lang="zh-CN" altLang="en-US" b="1">
                <a:solidFill>
                  <a:srgbClr val="2E75B6"/>
                </a:solidFill>
              </a:rPr>
              <a:t>：</a:t>
            </a:r>
            <a:r>
              <a:rPr lang="en-US" altLang="zh-CN" b="1">
                <a:solidFill>
                  <a:srgbClr val="2E75B6"/>
                </a:solidFill>
              </a:rPr>
              <a:t>Interpreting Triples</a:t>
            </a:r>
            <a:endParaRPr lang="en-US" altLang="zh-CN" b="1">
              <a:solidFill>
                <a:srgbClr val="2E75B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/>
              <a:t>Triple P1: "Harry Potter" is related to ……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2E75B6"/>
                </a:solidFill>
              </a:rPr>
              <a:t>Step2</a:t>
            </a:r>
            <a:r>
              <a:rPr lang="zh-CN" altLang="en-US" b="1">
                <a:solidFill>
                  <a:srgbClr val="2E75B6"/>
                </a:solidFill>
              </a:rPr>
              <a:t>：</a:t>
            </a:r>
            <a:r>
              <a:rPr lang="en-US" altLang="zh-CN" b="1">
                <a:solidFill>
                  <a:srgbClr val="2E75B6"/>
                </a:solidFill>
              </a:rPr>
              <a:t>Extracting Intermediate Reasoning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"Harry Potter" is classified as a novel, so the core subject of our text will ……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2E75B6"/>
                </a:solidFill>
              </a:rPr>
              <a:t>Step3</a:t>
            </a:r>
            <a:r>
              <a:rPr lang="zh-CN" altLang="en-US" b="1">
                <a:solidFill>
                  <a:srgbClr val="2E75B6"/>
                </a:solidFill>
              </a:rPr>
              <a:t>：</a:t>
            </a:r>
            <a:r>
              <a:rPr lang="en-US" altLang="zh-CN" b="1">
                <a:solidFill>
                  <a:srgbClr val="2E75B6"/>
                </a:solidFill>
              </a:rPr>
              <a:t>Draft A Coherent Narrative</a:t>
            </a:r>
            <a:endParaRPr lang="en-US" altLang="zh-CN" b="1">
              <a:solidFill>
                <a:srgbClr val="2E75B6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/>
              <a:t>Start with the person, J.K. Rowling, since she's central to all the triples ……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7779746" y="2316430"/>
            <a:ext cx="3425984" cy="4330901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060429" y="2103695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6FC1F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956074" y="4339570"/>
                <a:ext cx="7708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074" y="4339570"/>
                <a:ext cx="77089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4" t="-167" r="4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stCxn id="23" idx="3"/>
            <a:endCxn id="31" idx="1"/>
          </p:cNvCxnSpPr>
          <p:nvPr/>
        </p:nvCxnSpPr>
        <p:spPr>
          <a:xfrm flipV="1">
            <a:off x="6985324" y="3446147"/>
            <a:ext cx="1042083" cy="38546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779746" y="4713666"/>
            <a:ext cx="3429159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937868" y="4768278"/>
            <a:ext cx="3274847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Step1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Interpreting Triples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……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Step2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Extracting Intermediate Reasoning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……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Step3</a:t>
            </a:r>
            <a:r>
              <a:rPr lang="zh-CN" altLang="en-US" sz="1200" b="1">
                <a:solidFill>
                  <a:schemeClr val="tx1"/>
                </a:solidFill>
              </a:rPr>
              <a:t>：</a:t>
            </a:r>
            <a:r>
              <a:rPr lang="en-US" altLang="zh-CN" sz="1200" b="1">
                <a:solidFill>
                  <a:schemeClr val="tx1"/>
                </a:solidFill>
              </a:rPr>
              <a:t>Draft A Coherent Narrative</a:t>
            </a:r>
            <a:endParaRPr lang="en-US" altLang="zh-CN" sz="1200" b="1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……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588392" y="6231958"/>
                <a:ext cx="19824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𝑹𝒆𝒂𝒔𝒐𝒏𝒊𝒏𝒈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𝑷𝒂𝒕𝒉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92" y="6231958"/>
                <a:ext cx="198247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1" t="-18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曲线连接符 37"/>
          <p:cNvCxnSpPr>
            <a:stCxn id="16" idx="3"/>
            <a:endCxn id="36" idx="1"/>
          </p:cNvCxnSpPr>
          <p:nvPr/>
        </p:nvCxnSpPr>
        <p:spPr>
          <a:xfrm flipV="1">
            <a:off x="6987864" y="6613674"/>
            <a:ext cx="950639" cy="3664120"/>
          </a:xfrm>
          <a:prstGeom prst="curvedConnector3">
            <a:avLst>
              <a:gd name="adj1" fmla="val 50033"/>
            </a:avLst>
          </a:prstGeom>
          <a:ln w="28575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14003" y="8761343"/>
            <a:ext cx="3976554" cy="2026379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7805147" y="8520032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32119" y="8850248"/>
            <a:ext cx="3720638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2E75B6"/>
                </a:solidFill>
                <a:cs typeface="+mn-lt"/>
              </a:rPr>
              <a:t>Target Text</a:t>
            </a:r>
            <a:r>
              <a:rPr lang="zh-CN" altLang="en-US" b="1">
                <a:solidFill>
                  <a:srgbClr val="2E75B6"/>
                </a:solidFill>
                <a:cs typeface="+mn-lt"/>
              </a:rPr>
              <a:t>：</a:t>
            </a:r>
            <a:endParaRPr lang="zh-CN" altLang="en-US" b="1">
              <a:solidFill>
                <a:srgbClr val="2E75B6"/>
              </a:solidFill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>
                <a:cs typeface="+mn-lt"/>
              </a:rPr>
              <a:t>British writer J.K. Rowling was born in 1965, and she wrote a novel entitled "Harry Potter" that was first noted in 2001.</a:t>
            </a:r>
            <a:endParaRPr lang="zh-CN" altLang="en-US">
              <a:cs typeface="+mn-lt"/>
            </a:endParaRPr>
          </a:p>
        </p:txBody>
      </p:sp>
      <p:sp>
        <p:nvSpPr>
          <p:cNvPr id="48" name="下箭头 47"/>
          <p:cNvSpPr/>
          <p:nvPr/>
        </p:nvSpPr>
        <p:spPr>
          <a:xfrm>
            <a:off x="9108227" y="6802913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9108227" y="8149175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9704139" y="6825076"/>
                <a:ext cx="11093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𝑷𝒓𝒐𝒎𝒑𝒕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139" y="6825076"/>
                <a:ext cx="110934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6" t="-26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8325236" y="7418891"/>
            <a:ext cx="2152750" cy="571527"/>
            <a:chOff x="4224" y="6784"/>
            <a:chExt cx="3390" cy="900"/>
          </a:xfrm>
        </p:grpSpPr>
        <p:sp>
          <p:nvSpPr>
            <p:cNvPr id="52" name="圆角矩形 51"/>
            <p:cNvSpPr/>
            <p:nvPr/>
          </p:nvSpPr>
          <p:spPr>
            <a:xfrm>
              <a:off x="4224" y="6784"/>
              <a:ext cx="3390" cy="900"/>
            </a:xfrm>
            <a:prstGeom prst="roundRect">
              <a:avLst>
                <a:gd name="adj" fmla="val 11666"/>
              </a:avLst>
            </a:prstGeom>
            <a:solidFill>
              <a:srgbClr val="FADF66"/>
            </a:solidFill>
            <a:ln w="41275">
              <a:solidFill>
                <a:srgbClr val="F7828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LLMs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53" name="图片 52" descr="机器人-去水印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4340" y="6911"/>
              <a:ext cx="915" cy="7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9735891" y="8193564"/>
                <a:ext cx="15125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891" y="8193564"/>
                <a:ext cx="151257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5" t="-43" r="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2858903" y="1348243"/>
            <a:ext cx="3429159" cy="410534"/>
            <a:chOff x="3366" y="1059"/>
            <a:chExt cx="5400" cy="585"/>
          </a:xfrm>
        </p:grpSpPr>
        <p:sp>
          <p:nvSpPr>
            <p:cNvPr id="55" name="圆角矩形 54"/>
            <p:cNvSpPr/>
            <p:nvPr/>
          </p:nvSpPr>
          <p:spPr>
            <a:xfrm>
              <a:off x="3366" y="1059"/>
              <a:ext cx="5400" cy="585"/>
            </a:xfrm>
            <a:prstGeom prst="roundRect">
              <a:avLst/>
            </a:prstGeom>
            <a:solidFill>
              <a:srgbClr val="C0D6ED"/>
            </a:solidFill>
            <a:ln w="34925">
              <a:solidFill>
                <a:srgbClr val="7AA1C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8"/>
              </p:custDataLst>
            </p:nvPr>
          </p:nvSpPr>
          <p:spPr>
            <a:xfrm>
              <a:off x="3807" y="1069"/>
              <a:ext cx="4453" cy="568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000"/>
                <a:t>【一阶段</a:t>
              </a:r>
              <a:r>
                <a:rPr lang="zh-CN" altLang="en-US" sz="2000">
                  <a:sym typeface="+mn-ea"/>
                </a:rPr>
                <a:t>】</a:t>
              </a:r>
              <a:r>
                <a:rPr lang="en-US" altLang="zh-CN" sz="2000"/>
                <a:t> </a:t>
              </a:r>
              <a:r>
                <a:rPr lang="zh-CN" altLang="en-US" sz="2000"/>
                <a:t>思维链提取</a:t>
              </a:r>
              <a:r>
                <a:rPr lang="en-US" altLang="zh-CN" sz="1600"/>
                <a:t> </a:t>
              </a:r>
              <a:r>
                <a:rPr lang="en-US" altLang="zh-CN"/>
                <a:t>                                                                                          </a:t>
              </a:r>
              <a:endParaRPr lang="en-US" altLang="zh-CN"/>
            </a:p>
          </p:txBody>
        </p:sp>
      </p:grpSp>
      <p:cxnSp>
        <p:nvCxnSpPr>
          <p:cNvPr id="60" name="直接箭头连接符 59"/>
          <p:cNvCxnSpPr/>
          <p:nvPr/>
        </p:nvCxnSpPr>
        <p:spPr>
          <a:xfrm>
            <a:off x="2027014" y="3620780"/>
            <a:ext cx="640110" cy="1587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4842354" y="5438171"/>
                <a:ext cx="104394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𝑷𝒓𝒐𝒎𝒑𝒕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5438171"/>
                <a:ext cx="104394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46" t="-8" r="4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/>
          <p:cNvGrpSpPr/>
          <p:nvPr/>
        </p:nvGrpSpPr>
        <p:grpSpPr>
          <a:xfrm>
            <a:off x="3372006" y="6030717"/>
            <a:ext cx="2152750" cy="571527"/>
            <a:chOff x="4224" y="6784"/>
            <a:chExt cx="3390" cy="900"/>
          </a:xfrm>
        </p:grpSpPr>
        <p:sp>
          <p:nvSpPr>
            <p:cNvPr id="65" name="圆角矩形 64"/>
            <p:cNvSpPr/>
            <p:nvPr/>
          </p:nvSpPr>
          <p:spPr>
            <a:xfrm>
              <a:off x="4224" y="6784"/>
              <a:ext cx="3390" cy="900"/>
            </a:xfrm>
            <a:prstGeom prst="roundRect">
              <a:avLst>
                <a:gd name="adj" fmla="val 11666"/>
              </a:avLst>
            </a:prstGeom>
            <a:solidFill>
              <a:srgbClr val="FADF66"/>
            </a:solidFill>
            <a:ln w="41275">
              <a:solidFill>
                <a:srgbClr val="F7828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LLMs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66" name="图片 65" descr="机器人-去水印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4340" y="6911"/>
              <a:ext cx="915" cy="71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/>
              <p:cNvSpPr txBox="1"/>
              <p:nvPr/>
            </p:nvSpPr>
            <p:spPr>
              <a:xfrm>
                <a:off x="4808062" y="6880958"/>
                <a:ext cx="19824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𝑹𝒆𝒂𝒔𝒐𝒏𝒊𝒏𝒈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𝑷𝒂𝒕𝒉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062" y="6880958"/>
                <a:ext cx="198247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24" t="-27" r="2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Harry-无字-放大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930" y="2923518"/>
            <a:ext cx="1464378" cy="104525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614003" y="1354360"/>
            <a:ext cx="3721273" cy="410229"/>
            <a:chOff x="3296" y="1059"/>
            <a:chExt cx="5470" cy="585"/>
          </a:xfrm>
        </p:grpSpPr>
        <p:sp>
          <p:nvSpPr>
            <p:cNvPr id="8" name="圆角矩形 7"/>
            <p:cNvSpPr/>
            <p:nvPr/>
          </p:nvSpPr>
          <p:spPr>
            <a:xfrm>
              <a:off x="3366" y="1059"/>
              <a:ext cx="5400" cy="585"/>
            </a:xfrm>
            <a:prstGeom prst="roundRect">
              <a:avLst/>
            </a:prstGeom>
            <a:solidFill>
              <a:srgbClr val="C0D6ED"/>
            </a:solidFill>
            <a:ln w="34925">
              <a:solidFill>
                <a:srgbClr val="7AA1C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3296" y="1069"/>
              <a:ext cx="5301" cy="56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2000">
                  <a:sym typeface="+mn-ea"/>
                </a:rPr>
                <a:t>【二阶段】</a:t>
              </a:r>
              <a:r>
                <a:rPr lang="en-US" altLang="zh-CN" sz="2000">
                  <a:sym typeface="+mn-ea"/>
                </a:rPr>
                <a:t> </a:t>
              </a:r>
              <a:r>
                <a:rPr lang="zh-CN" altLang="en-US" sz="2000">
                  <a:sym typeface="+mn-ea"/>
                </a:rPr>
                <a:t>思维链提示生成</a:t>
              </a:r>
              <a:endParaRPr lang="en-US" altLang="zh-CN"/>
            </a:p>
          </p:txBody>
        </p:sp>
      </p:grpSp>
      <p:sp>
        <p:nvSpPr>
          <p:cNvPr id="10" name="下箭头 9"/>
          <p:cNvSpPr/>
          <p:nvPr/>
        </p:nvSpPr>
        <p:spPr>
          <a:xfrm>
            <a:off x="4154998" y="5365206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151823" y="6852445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88616" y="4707887"/>
                <a:ext cx="7708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616" y="4707887"/>
                <a:ext cx="77089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70" t="-172" r="70" b="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E:/0_研究生/13_毕设/2_大论文/1_图/Harry-tmm.bmpHarry-tmm"/>
          <p:cNvPicPr>
            <a:picLocks noChangeAspect="1"/>
          </p:cNvPicPr>
          <p:nvPr/>
        </p:nvPicPr>
        <p:blipFill>
          <a:blip r:embed="rId1"/>
          <a:srcRect l="2275" r="4725"/>
          <a:stretch>
            <a:fillRect/>
          </a:stretch>
        </p:blipFill>
        <p:spPr>
          <a:xfrm>
            <a:off x="8093450" y="2665696"/>
            <a:ext cx="2964953" cy="1646631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arry-tm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1508760"/>
            <a:ext cx="4948555" cy="2557145"/>
          </a:xfrm>
          <a:prstGeom prst="rect">
            <a:avLst/>
          </a:prstGeom>
        </p:spPr>
      </p:pic>
      <p:sp>
        <p:nvSpPr>
          <p:cNvPr id="85" name="矩形 84"/>
          <p:cNvSpPr/>
          <p:nvPr/>
        </p:nvSpPr>
        <p:spPr>
          <a:xfrm>
            <a:off x="1013460" y="6879590"/>
            <a:ext cx="10290175" cy="2748915"/>
          </a:xfrm>
          <a:prstGeom prst="rect">
            <a:avLst/>
          </a:prstGeom>
          <a:noFill/>
          <a:ln w="28575">
            <a:solidFill>
              <a:srgbClr val="7AA1C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13460" y="946785"/>
            <a:ext cx="10290175" cy="3632200"/>
          </a:xfrm>
          <a:prstGeom prst="rect">
            <a:avLst/>
          </a:prstGeom>
          <a:noFill/>
          <a:ln w="28575">
            <a:solidFill>
              <a:srgbClr val="7AA1C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6881138" y="1778908"/>
            <a:ext cx="3976554" cy="2026379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018020" y="1969770"/>
            <a:ext cx="383984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cs typeface="+mn-lt"/>
              </a:rPr>
              <a:t>British writer J.K. Rowling was born in 1965, and she wrote a novel entitled "Harry Potter" that was first noted in 2001.</a:t>
            </a:r>
            <a:endParaRPr lang="zh-CN" altLang="en-US" sz="2000">
              <a:cs typeface="+mn-lt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518615" y="1402335"/>
            <a:ext cx="4728429" cy="2843662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237843" y="4391633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6FC1F9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</a:t>
            </a:r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5320791" y="3793793"/>
                <a:ext cx="7569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91" y="3793793"/>
                <a:ext cx="75692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7" t="-82" r="17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加号 73"/>
          <p:cNvSpPr/>
          <p:nvPr/>
        </p:nvSpPr>
        <p:spPr>
          <a:xfrm>
            <a:off x="6329670" y="2634734"/>
            <a:ext cx="424058" cy="433918"/>
          </a:xfrm>
          <a:prstGeom prst="mathPlu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5020225" y="5344553"/>
            <a:ext cx="2152750" cy="571527"/>
            <a:chOff x="4224" y="6784"/>
            <a:chExt cx="3390" cy="900"/>
          </a:xfrm>
        </p:grpSpPr>
        <p:sp>
          <p:nvSpPr>
            <p:cNvPr id="78" name="圆角矩形 77"/>
            <p:cNvSpPr/>
            <p:nvPr/>
          </p:nvSpPr>
          <p:spPr>
            <a:xfrm>
              <a:off x="4224" y="6784"/>
              <a:ext cx="3390" cy="900"/>
            </a:xfrm>
            <a:prstGeom prst="roundRect">
              <a:avLst>
                <a:gd name="adj" fmla="val 11666"/>
              </a:avLst>
            </a:prstGeom>
            <a:solidFill>
              <a:srgbClr val="FADF66"/>
            </a:solidFill>
            <a:ln w="41275">
              <a:solidFill>
                <a:srgbClr val="F7828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</a:t>
              </a:r>
              <a:r>
                <a:rPr lang="en-US" altLang="zh-CN" b="1" smtClean="0">
                  <a:solidFill>
                    <a:schemeClr val="tx1"/>
                  </a:solidFill>
                </a:rPr>
                <a:t>LLM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79" name="图片 78" descr="机器人-去水印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t="9183" b="9788"/>
            <a:stretch>
              <a:fillRect/>
            </a:stretch>
          </p:blipFill>
          <p:spPr>
            <a:xfrm>
              <a:off x="4340" y="6911"/>
              <a:ext cx="915" cy="711"/>
            </a:xfrm>
            <a:prstGeom prst="rect">
              <a:avLst/>
            </a:prstGeom>
          </p:spPr>
        </p:pic>
      </p:grpSp>
      <p:sp>
        <p:nvSpPr>
          <p:cNvPr id="80" name="下箭头 79"/>
          <p:cNvSpPr/>
          <p:nvPr/>
        </p:nvSpPr>
        <p:spPr>
          <a:xfrm>
            <a:off x="5834651" y="4733255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1237842" y="6693421"/>
            <a:ext cx="866815" cy="409594"/>
          </a:xfrm>
          <a:prstGeom prst="roundRect">
            <a:avLst>
              <a:gd name="adj" fmla="val 44040"/>
            </a:avLst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237672" y="7161709"/>
            <a:ext cx="10066487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00" b="1">
                <a:solidFill>
                  <a:srgbClr val="2E75B6"/>
                </a:solidFill>
              </a:rPr>
              <a:t>Step1</a:t>
            </a:r>
            <a:r>
              <a:rPr lang="zh-CN" altLang="en-US" sz="1900" b="1">
                <a:solidFill>
                  <a:srgbClr val="2E75B6"/>
                </a:solidFill>
              </a:rPr>
              <a:t>：</a:t>
            </a:r>
            <a:r>
              <a:rPr lang="en-US" altLang="zh-CN" sz="1900" b="1">
                <a:solidFill>
                  <a:srgbClr val="2E75B6"/>
                </a:solidFill>
              </a:rPr>
              <a:t>Interpreting Triples</a:t>
            </a:r>
            <a:endParaRPr lang="en-US" altLang="zh-CN" sz="1900" b="1">
              <a:solidFill>
                <a:srgbClr val="2E75B6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sz="1900"/>
              <a:t>Triple P1: "Harry Potter" is related to ……</a:t>
            </a:r>
            <a:endParaRPr lang="en-US" altLang="zh-CN" sz="1900"/>
          </a:p>
          <a:p>
            <a:pPr>
              <a:lnSpc>
                <a:spcPct val="130000"/>
              </a:lnSpc>
            </a:pPr>
            <a:r>
              <a:rPr lang="en-US" altLang="zh-CN" sz="1900" b="1">
                <a:solidFill>
                  <a:srgbClr val="2E75B6"/>
                </a:solidFill>
              </a:rPr>
              <a:t>Step2</a:t>
            </a:r>
            <a:r>
              <a:rPr lang="zh-CN" altLang="en-US" sz="1900" b="1">
                <a:solidFill>
                  <a:srgbClr val="2E75B6"/>
                </a:solidFill>
              </a:rPr>
              <a:t>：</a:t>
            </a:r>
            <a:r>
              <a:rPr lang="en-US" altLang="zh-CN" sz="1900" b="1">
                <a:solidFill>
                  <a:srgbClr val="2E75B6"/>
                </a:solidFill>
              </a:rPr>
              <a:t>Extracting Intermediate Reasoning</a:t>
            </a:r>
            <a:endParaRPr lang="en-US" altLang="zh-CN" sz="1900"/>
          </a:p>
          <a:p>
            <a:pPr algn="l">
              <a:lnSpc>
                <a:spcPct val="130000"/>
              </a:lnSpc>
            </a:pPr>
            <a:r>
              <a:rPr lang="en-US" altLang="zh-CN" sz="1900"/>
              <a:t>"Harry Potter" is classified as a novel, so the core subject of our text will ……</a:t>
            </a:r>
            <a:endParaRPr lang="en-US" altLang="zh-CN" sz="1900"/>
          </a:p>
          <a:p>
            <a:pPr>
              <a:lnSpc>
                <a:spcPct val="130000"/>
              </a:lnSpc>
            </a:pPr>
            <a:r>
              <a:rPr lang="en-US" altLang="zh-CN" sz="1900" b="1">
                <a:solidFill>
                  <a:srgbClr val="2E75B6"/>
                </a:solidFill>
              </a:rPr>
              <a:t>Step3</a:t>
            </a:r>
            <a:r>
              <a:rPr lang="zh-CN" altLang="en-US" sz="1900" b="1">
                <a:solidFill>
                  <a:srgbClr val="2E75B6"/>
                </a:solidFill>
              </a:rPr>
              <a:t>：</a:t>
            </a:r>
            <a:r>
              <a:rPr lang="en-US" altLang="zh-CN" sz="1900" b="1">
                <a:solidFill>
                  <a:srgbClr val="2E75B6"/>
                </a:solidFill>
              </a:rPr>
              <a:t>Draft A Coherent Narrative</a:t>
            </a:r>
            <a:endParaRPr lang="en-US" altLang="zh-CN" sz="1900" b="1">
              <a:solidFill>
                <a:srgbClr val="2E75B6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1900"/>
              <a:t>Start with the person, J.K. Rowling, since she's central to all the triples ……</a:t>
            </a:r>
            <a:endParaRPr lang="en-US" altLang="zh-CN" sz="1900"/>
          </a:p>
        </p:txBody>
      </p:sp>
      <p:sp>
        <p:nvSpPr>
          <p:cNvPr id="86" name="下箭头 85"/>
          <p:cNvSpPr/>
          <p:nvPr/>
        </p:nvSpPr>
        <p:spPr>
          <a:xfrm>
            <a:off x="5834651" y="6070157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4807808" y="6685432"/>
            <a:ext cx="2594095" cy="410229"/>
            <a:chOff x="3366" y="1059"/>
            <a:chExt cx="5400" cy="585"/>
          </a:xfrm>
        </p:grpSpPr>
        <p:sp>
          <p:nvSpPr>
            <p:cNvPr id="92" name="圆角矩形 91"/>
            <p:cNvSpPr/>
            <p:nvPr/>
          </p:nvSpPr>
          <p:spPr>
            <a:xfrm>
              <a:off x="3366" y="1059"/>
              <a:ext cx="5400" cy="585"/>
            </a:xfrm>
            <a:prstGeom prst="roundRect">
              <a:avLst/>
            </a:prstGeom>
            <a:solidFill>
              <a:srgbClr val="C0D6ED"/>
            </a:solidFill>
            <a:ln w="34925">
              <a:solidFill>
                <a:srgbClr val="7AA1CD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>
              <p:custDataLst>
                <p:tags r:id="rId4"/>
              </p:custDataLst>
            </p:nvPr>
          </p:nvSpPr>
          <p:spPr>
            <a:xfrm>
              <a:off x="3807" y="1069"/>
              <a:ext cx="4453" cy="56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/>
                <a:t>推理链路生成</a:t>
              </a:r>
              <a:endParaRPr lang="zh-CN" altLang="en-US" sz="2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753417" y="6091965"/>
                <a:ext cx="202120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𝑹𝒆𝒂𝒔𝒐𝒏𝒊𝒏𝒈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𝑷𝒂𝒕𝒉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17" y="6091965"/>
                <a:ext cx="202120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9" t="-111" r="9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53417" y="4767928"/>
                <a:ext cx="15748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𝑷𝒓𝒐𝒎𝒑𝒕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：[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17" y="4767928"/>
                <a:ext cx="157480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2" t="-94" r="12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7810" y="5433060"/>
            <a:ext cx="410210" cy="405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773120" y="1105460"/>
                <a:ext cx="2034634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rgbClr val="A2B9E5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𝒅𝒂𝒕𝒂𝒊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‘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20" y="1105460"/>
                <a:ext cx="2034634" cy="386098"/>
              </a:xfrm>
              <a:prstGeom prst="rect">
                <a:avLst/>
              </a:prstGeom>
              <a:blipFill rotWithShape="1">
                <a:blip r:embed="rId8"/>
                <a:stretch>
                  <a:fillRect l="-253" t="-1296" r="-210" b="-1166"/>
                </a:stretch>
              </a:blipFill>
              <a:ln w="9525">
                <a:solidFill>
                  <a:srgbClr val="A2B9E5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647053" y="1508906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𝑻𝒂𝒓𝒈𝒆𝒕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𝑻𝒆𝒙𝒕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53" y="1508906"/>
                <a:ext cx="2444228" cy="386098"/>
              </a:xfrm>
              <a:prstGeom prst="rect">
                <a:avLst/>
              </a:prstGeom>
              <a:blipFill rotWithShape="1">
                <a:blip r:embed="rId9"/>
                <a:stretch>
                  <a:fillRect l="-198" t="-1354" r="-188" b="-1109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大括号 2"/>
          <p:cNvSpPr/>
          <p:nvPr/>
        </p:nvSpPr>
        <p:spPr>
          <a:xfrm rot="5400000">
            <a:off x="6066026" y="2693409"/>
            <a:ext cx="564985" cy="9824828"/>
          </a:xfrm>
          <a:prstGeom prst="rightBrace">
            <a:avLst>
              <a:gd name="adj1" fmla="val 107243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355788" y="141504"/>
            <a:ext cx="4290259" cy="6180742"/>
          </a:xfrm>
          <a:prstGeom prst="roundRect">
            <a:avLst>
              <a:gd name="adj" fmla="val 11739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41414" y="551098"/>
            <a:ext cx="4380433" cy="6180742"/>
          </a:xfrm>
          <a:prstGeom prst="roundRect">
            <a:avLst>
              <a:gd name="adj" fmla="val 11739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9922" y="934656"/>
            <a:ext cx="4314390" cy="6180742"/>
          </a:xfrm>
          <a:prstGeom prst="roundRect">
            <a:avLst>
              <a:gd name="adj" fmla="val 11739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85068" y="3537643"/>
            <a:ext cx="4299149" cy="10796"/>
          </a:xfrm>
          <a:prstGeom prst="line">
            <a:avLst/>
          </a:prstGeom>
          <a:ln w="19050"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7856" y="3682429"/>
            <a:ext cx="4454097" cy="16053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/>
              <a:t>Step1</a:t>
            </a:r>
            <a:r>
              <a:rPr lang="zh-CN" altLang="en-US" sz="1600" b="1"/>
              <a:t>：</a:t>
            </a:r>
            <a:r>
              <a:rPr lang="en-US" altLang="zh-CN" sz="1600" b="1"/>
              <a:t>Interpreting Triples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Step2</a:t>
            </a:r>
            <a:r>
              <a:rPr lang="zh-CN" altLang="en-US" sz="1600" b="1"/>
              <a:t>：</a:t>
            </a:r>
            <a:r>
              <a:rPr lang="en-US" altLang="zh-CN" sz="1600" b="1"/>
              <a:t>Extracting Intermediate Reasoning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Step3</a:t>
            </a:r>
            <a:r>
              <a:rPr lang="zh-CN" altLang="en-US" sz="1600" b="1"/>
              <a:t>：</a:t>
            </a:r>
            <a:r>
              <a:rPr lang="en-US" altLang="zh-CN" sz="1600" b="1"/>
              <a:t>Draft A Coherent Narrative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405003" y="3385870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𝑹𝒆𝒂𝒔𝒐𝒏𝒊𝒏𝒈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𝑷𝒂𝒕𝒉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03" y="3385870"/>
                <a:ext cx="2444228" cy="386098"/>
              </a:xfrm>
              <a:prstGeom prst="rect">
                <a:avLst/>
              </a:prstGeom>
              <a:blipFill rotWithShape="1">
                <a:blip r:embed="rId1"/>
                <a:stretch>
                  <a:fillRect l="-198" t="-1329" r="-188" b="-1134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>
            <a:off x="6914836" y="2171059"/>
            <a:ext cx="4592533" cy="258901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92010" y="10661650"/>
            <a:ext cx="423481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cs typeface="+mn-lt"/>
              </a:rPr>
              <a:t>British </a:t>
            </a:r>
            <a:r>
              <a:rPr lang="en-US" altLang="zh-CN" smtClean="0">
                <a:cs typeface="+mn-lt"/>
              </a:rPr>
              <a:t>composer Granville Bantock </a:t>
            </a:r>
            <a:r>
              <a:rPr lang="en-US" altLang="zh-CN">
                <a:cs typeface="+mn-lt"/>
              </a:rPr>
              <a:t>was born in 1868, and he wrote an incidental music piece entitled </a:t>
            </a:r>
            <a:r>
              <a:rPr lang="en-US" altLang="zh-CN" smtClean="0">
                <a:cs typeface="+mn-lt"/>
              </a:rPr>
              <a:t>"Dance </a:t>
            </a:r>
            <a:r>
              <a:rPr lang="en-US" altLang="zh-CN">
                <a:cs typeface="+mn-lt"/>
              </a:rPr>
              <a:t>of the Seven Veils</a:t>
            </a:r>
            <a:r>
              <a:rPr lang="en-US" altLang="zh-CN" smtClean="0">
                <a:cs typeface="+mn-lt"/>
              </a:rPr>
              <a:t>" </a:t>
            </a:r>
            <a:r>
              <a:rPr lang="en-US" altLang="zh-CN">
                <a:cs typeface="+mn-lt"/>
              </a:rPr>
              <a:t>that was first played on stage in 1918.</a:t>
            </a:r>
            <a:endParaRPr lang="en-US" altLang="zh-CN">
              <a:cs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99710" y="8820150"/>
            <a:ext cx="2152650" cy="1263015"/>
            <a:chOff x="8346" y="15128"/>
            <a:chExt cx="3390" cy="1989"/>
          </a:xfrm>
        </p:grpSpPr>
        <p:sp>
          <p:nvSpPr>
            <p:cNvPr id="33" name="下箭头 32"/>
            <p:cNvSpPr/>
            <p:nvPr/>
          </p:nvSpPr>
          <p:spPr>
            <a:xfrm>
              <a:off x="9629" y="16397"/>
              <a:ext cx="825" cy="720"/>
            </a:xfrm>
            <a:prstGeom prst="downArrow">
              <a:avLst/>
            </a:prstGeom>
            <a:solidFill>
              <a:srgbClr val="FFF2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346" y="15128"/>
              <a:ext cx="3390" cy="900"/>
              <a:chOff x="4224" y="6784"/>
              <a:chExt cx="3390" cy="90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4224" y="6784"/>
                <a:ext cx="3390" cy="900"/>
              </a:xfrm>
              <a:prstGeom prst="roundRect">
                <a:avLst>
                  <a:gd name="adj" fmla="val 11666"/>
                </a:avLst>
              </a:prstGeom>
              <a:solidFill>
                <a:srgbClr val="FADF66"/>
              </a:solidFill>
              <a:ln w="41275">
                <a:solidFill>
                  <a:srgbClr val="F7828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   LLMs</a:t>
                </a:r>
                <a:endParaRPr lang="en-US" altLang="zh-CN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图片 36" descr="机器人-去水印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t="9183" b="9788"/>
              <a:stretch>
                <a:fillRect/>
              </a:stretch>
            </p:blipFill>
            <p:spPr>
              <a:xfrm>
                <a:off x="4340" y="6911"/>
                <a:ext cx="915" cy="711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594388" y="5903127"/>
            <a:ext cx="4069269" cy="8795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cs typeface="+mn-lt"/>
              </a:rPr>
              <a:t>British writer J.K. Rowling was born in 1965, and she wrote a novel entitled "Harry Potter" that was first noted in 2001.</a:t>
            </a:r>
            <a:endParaRPr lang="zh-CN" altLang="en-US" sz="1600">
              <a:cs typeface="+mn-lt"/>
            </a:endParaRPr>
          </a:p>
        </p:txBody>
      </p:sp>
      <p:sp>
        <p:nvSpPr>
          <p:cNvPr id="54" name="加号 53"/>
          <p:cNvSpPr/>
          <p:nvPr/>
        </p:nvSpPr>
        <p:spPr>
          <a:xfrm>
            <a:off x="5944294" y="3248706"/>
            <a:ext cx="424058" cy="433918"/>
          </a:xfrm>
          <a:prstGeom prst="mathPlu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788035" y="10467340"/>
            <a:ext cx="4889500" cy="222440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70094" y="10699560"/>
            <a:ext cx="4532614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smtClean="0"/>
              <a:t>Step1</a:t>
            </a:r>
            <a:r>
              <a:rPr lang="zh-CN" altLang="en-US" sz="1600" b="1"/>
              <a:t>：</a:t>
            </a:r>
            <a:r>
              <a:rPr lang="en-US" altLang="zh-CN" sz="1600" b="1"/>
              <a:t>Interpreting Triples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Step2</a:t>
            </a:r>
            <a:r>
              <a:rPr lang="zh-CN" altLang="en-US" sz="1600" b="1"/>
              <a:t>：</a:t>
            </a:r>
            <a:r>
              <a:rPr lang="en-US" altLang="zh-CN" sz="1600" b="1"/>
              <a:t>Extracting Intermediate Reasoning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Step3</a:t>
            </a:r>
            <a:r>
              <a:rPr lang="zh-CN" altLang="en-US" sz="1600" b="1"/>
              <a:t>：</a:t>
            </a:r>
            <a:r>
              <a:rPr lang="en-US" altLang="zh-CN" sz="1600" b="1"/>
              <a:t>Draft A Coherent Narrative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</p:txBody>
      </p:sp>
      <p:pic>
        <p:nvPicPr>
          <p:cNvPr id="4" name="图片 3" descr="E:/0_研究生/13_毕设/2_大论文/1_图/Harry-tmm.bmpHarry-tmm"/>
          <p:cNvPicPr>
            <a:picLocks noChangeAspect="1"/>
          </p:cNvPicPr>
          <p:nvPr/>
        </p:nvPicPr>
        <p:blipFill>
          <a:blip r:embed="rId3"/>
          <a:srcRect l="812" r="812"/>
          <a:stretch>
            <a:fillRect/>
          </a:stretch>
        </p:blipFill>
        <p:spPr>
          <a:xfrm>
            <a:off x="632489" y="1158187"/>
            <a:ext cx="4032437" cy="21171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9560000">
            <a:off x="4465527" y="439968"/>
            <a:ext cx="925238" cy="5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 rot="19380000">
            <a:off x="4947514" y="29104"/>
            <a:ext cx="925238" cy="5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…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09800" y="701600"/>
                <a:ext cx="2034634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rgbClr val="A2B9E5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𝒅𝒂𝒕𝒂𝒊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‘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00" y="701600"/>
                <a:ext cx="2034634" cy="386098"/>
              </a:xfrm>
              <a:prstGeom prst="rect">
                <a:avLst/>
              </a:prstGeom>
              <a:blipFill rotWithShape="1">
                <a:blip r:embed="rId4"/>
                <a:stretch>
                  <a:fillRect l="-253" t="-1296" r="-210" b="-1166"/>
                </a:stretch>
              </a:blipFill>
              <a:ln w="9525">
                <a:solidFill>
                  <a:srgbClr val="A2B9E5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485068" y="5638955"/>
            <a:ext cx="4299149" cy="10796"/>
          </a:xfrm>
          <a:prstGeom prst="line">
            <a:avLst/>
          </a:prstGeom>
          <a:ln w="19050"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05003" y="5467496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𝑻𝒂𝒓𝒈𝒆𝒕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𝑻𝒆𝒙𝒕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03" y="5467496"/>
                <a:ext cx="2444228" cy="386098"/>
              </a:xfrm>
              <a:prstGeom prst="rect">
                <a:avLst/>
              </a:prstGeom>
              <a:blipFill rotWithShape="1">
                <a:blip r:embed="rId5"/>
                <a:stretch>
                  <a:fillRect l="-198" t="-1354" r="-188" b="-1109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E:/0_研究生/13_毕设/2_大论文/1_图/Harry-tmm.bmpHarry-tmm"/>
          <p:cNvPicPr>
            <a:picLocks noChangeAspect="1"/>
          </p:cNvPicPr>
          <p:nvPr/>
        </p:nvPicPr>
        <p:blipFill>
          <a:blip r:embed="rId3"/>
          <a:srcRect l="812" r="812"/>
          <a:stretch>
            <a:fillRect/>
          </a:stretch>
        </p:blipFill>
        <p:spPr>
          <a:xfrm>
            <a:off x="7227905" y="2458092"/>
            <a:ext cx="4032437" cy="2117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077575" y="1996425"/>
                <a:ext cx="2034634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rgbClr val="A2B9E5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‘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75" y="1996425"/>
                <a:ext cx="2034634" cy="386098"/>
              </a:xfrm>
              <a:prstGeom prst="rect">
                <a:avLst/>
              </a:prstGeom>
              <a:blipFill rotWithShape="1">
                <a:blip r:embed="rId6"/>
                <a:stretch>
                  <a:fillRect l="-237" t="-1312" r="-227" b="-1150"/>
                </a:stretch>
              </a:blipFill>
              <a:ln w="9525">
                <a:solidFill>
                  <a:srgbClr val="A2B9E5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1609800" y="6966162"/>
            <a:ext cx="1900643" cy="425470"/>
          </a:xfrm>
          <a:prstGeom prst="roundRect">
            <a:avLst>
              <a:gd name="adj" fmla="val 11666"/>
            </a:avLst>
          </a:prstGeom>
          <a:solidFill>
            <a:srgbClr val="F9D4D9"/>
          </a:solidFill>
          <a:ln w="41275">
            <a:solidFill>
              <a:srgbClr val="F7828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t</a:t>
            </a:r>
            <a:r>
              <a:rPr lang="en-US" altLang="zh-CN" sz="24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op-k cases</a:t>
            </a:r>
            <a:endParaRPr lang="en-US" altLang="zh-CN" sz="2400" b="1" i="1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114106" y="8167468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912368" y="10191165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𝑹𝒆𝒂𝒔𝒐𝒏𝒊𝒏𝒈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𝑷𝒂𝒕𝒉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68" y="10191165"/>
                <a:ext cx="2444228" cy="386098"/>
              </a:xfrm>
              <a:prstGeom prst="rect">
                <a:avLst/>
              </a:prstGeom>
              <a:blipFill rotWithShape="1">
                <a:blip r:embed="rId7"/>
                <a:stretch>
                  <a:fillRect l="-198" t="-1329" r="-188" b="-1134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/>
        </p:nvSpPr>
        <p:spPr>
          <a:xfrm>
            <a:off x="7017385" y="10446385"/>
            <a:ext cx="4473575" cy="222440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974713" y="10231901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13" y="10231901"/>
                <a:ext cx="2444228" cy="386098"/>
              </a:xfrm>
              <a:prstGeom prst="rect">
                <a:avLst/>
              </a:prstGeom>
              <a:blipFill rotWithShape="1">
                <a:blip r:embed="rId8"/>
                <a:stretch>
                  <a:fillRect l="-198" t="-1354" r="-188" b="-1109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加号 19"/>
          <p:cNvSpPr/>
          <p:nvPr/>
        </p:nvSpPr>
        <p:spPr>
          <a:xfrm>
            <a:off x="6164006" y="11154456"/>
            <a:ext cx="424058" cy="433918"/>
          </a:xfrm>
          <a:prstGeom prst="mathPlu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979477" y="8160733"/>
                <a:ext cx="15748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𝑷𝒓𝒐𝒎𝒑𝒕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：[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77" y="8160733"/>
                <a:ext cx="157480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12" t="-94" r="12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979477" y="9657490"/>
                <a:ext cx="36861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𝑹𝒆𝒂𝒔𝒐𝒏𝒊𝒏𝒈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𝑷𝒂𝒕𝒉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77" y="9657490"/>
                <a:ext cx="3686175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5" t="-111" r="5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大括号 2"/>
          <p:cNvSpPr/>
          <p:nvPr/>
        </p:nvSpPr>
        <p:spPr>
          <a:xfrm rot="5400000">
            <a:off x="6066026" y="2693409"/>
            <a:ext cx="564985" cy="9824828"/>
          </a:xfrm>
          <a:prstGeom prst="rightBrace">
            <a:avLst>
              <a:gd name="adj1" fmla="val 107243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355788" y="141504"/>
            <a:ext cx="4290259" cy="6180742"/>
          </a:xfrm>
          <a:prstGeom prst="roundRect">
            <a:avLst>
              <a:gd name="adj" fmla="val 11739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841414" y="551098"/>
            <a:ext cx="4380433" cy="6180742"/>
          </a:xfrm>
          <a:prstGeom prst="roundRect">
            <a:avLst>
              <a:gd name="adj" fmla="val 11739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9922" y="934656"/>
            <a:ext cx="4314390" cy="6180742"/>
          </a:xfrm>
          <a:prstGeom prst="roundRect">
            <a:avLst>
              <a:gd name="adj" fmla="val 11739"/>
            </a:avLst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85068" y="3537643"/>
            <a:ext cx="4299149" cy="10796"/>
          </a:xfrm>
          <a:prstGeom prst="line">
            <a:avLst/>
          </a:prstGeom>
          <a:ln w="19050"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57856" y="3682429"/>
            <a:ext cx="4454097" cy="16053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/>
              <a:t>Step1</a:t>
            </a:r>
            <a:r>
              <a:rPr lang="zh-CN" altLang="en-US" sz="1600" b="1"/>
              <a:t>：</a:t>
            </a:r>
            <a:r>
              <a:rPr lang="en-US" altLang="zh-CN" sz="1600" b="1"/>
              <a:t>Interpreting Triples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Step2</a:t>
            </a:r>
            <a:r>
              <a:rPr lang="zh-CN" altLang="en-US" sz="1600" b="1"/>
              <a:t>：</a:t>
            </a:r>
            <a:r>
              <a:rPr lang="en-US" altLang="zh-CN" sz="1600" b="1"/>
              <a:t>Extracting Intermediate Reasoning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Step3</a:t>
            </a:r>
            <a:r>
              <a:rPr lang="zh-CN" altLang="en-US" sz="1600" b="1"/>
              <a:t>：</a:t>
            </a:r>
            <a:r>
              <a:rPr lang="en-US" altLang="zh-CN" sz="1600" b="1"/>
              <a:t>Draft A Coherent Narrative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405003" y="3385870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𝑹𝒆𝒂𝒔𝒐𝒏𝒊𝒏𝒈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𝑷𝒂𝒕𝒉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03" y="3385870"/>
                <a:ext cx="2444228" cy="386098"/>
              </a:xfrm>
              <a:prstGeom prst="rect">
                <a:avLst/>
              </a:prstGeom>
              <a:blipFill rotWithShape="1">
                <a:blip r:embed="rId1"/>
                <a:stretch>
                  <a:fillRect l="-198" t="-1329" r="-188" b="-1134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>
            <a:off x="6914836" y="2171059"/>
            <a:ext cx="4592533" cy="258901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92010" y="10661650"/>
            <a:ext cx="4234815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cs typeface="+mn-lt"/>
              </a:rPr>
              <a:t>British </a:t>
            </a:r>
            <a:r>
              <a:rPr lang="en-US" altLang="zh-CN" smtClean="0">
                <a:cs typeface="+mn-lt"/>
              </a:rPr>
              <a:t>composer Granville Bantock </a:t>
            </a:r>
            <a:r>
              <a:rPr lang="en-US" altLang="zh-CN">
                <a:cs typeface="+mn-lt"/>
              </a:rPr>
              <a:t>was born in 1868, and he wrote an incidental music piece entitled </a:t>
            </a:r>
            <a:r>
              <a:rPr lang="en-US" altLang="zh-CN" smtClean="0">
                <a:cs typeface="+mn-lt"/>
              </a:rPr>
              <a:t>"Dance </a:t>
            </a:r>
            <a:r>
              <a:rPr lang="en-US" altLang="zh-CN">
                <a:cs typeface="+mn-lt"/>
              </a:rPr>
              <a:t>of the Seven Veils</a:t>
            </a:r>
            <a:r>
              <a:rPr lang="en-US" altLang="zh-CN" smtClean="0">
                <a:cs typeface="+mn-lt"/>
              </a:rPr>
              <a:t>" </a:t>
            </a:r>
            <a:r>
              <a:rPr lang="en-US" altLang="zh-CN">
                <a:cs typeface="+mn-lt"/>
              </a:rPr>
              <a:t>that was first played on stage in 1918.</a:t>
            </a:r>
            <a:endParaRPr lang="en-US" altLang="zh-CN">
              <a:cs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299710" y="8820150"/>
            <a:ext cx="2152650" cy="1263015"/>
            <a:chOff x="8346" y="15128"/>
            <a:chExt cx="3390" cy="1989"/>
          </a:xfrm>
        </p:grpSpPr>
        <p:sp>
          <p:nvSpPr>
            <p:cNvPr id="33" name="下箭头 32"/>
            <p:cNvSpPr/>
            <p:nvPr/>
          </p:nvSpPr>
          <p:spPr>
            <a:xfrm>
              <a:off x="9629" y="16397"/>
              <a:ext cx="825" cy="720"/>
            </a:xfrm>
            <a:prstGeom prst="downArrow">
              <a:avLst/>
            </a:prstGeom>
            <a:solidFill>
              <a:srgbClr val="FFF2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346" y="15128"/>
              <a:ext cx="3390" cy="900"/>
              <a:chOff x="4224" y="6784"/>
              <a:chExt cx="3390" cy="900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4224" y="6784"/>
                <a:ext cx="3390" cy="900"/>
              </a:xfrm>
              <a:prstGeom prst="roundRect">
                <a:avLst>
                  <a:gd name="adj" fmla="val 11666"/>
                </a:avLst>
              </a:prstGeom>
              <a:solidFill>
                <a:srgbClr val="FADF66"/>
              </a:solidFill>
              <a:ln w="41275">
                <a:solidFill>
                  <a:srgbClr val="F7828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   LLMs</a:t>
                </a:r>
                <a:endParaRPr lang="en-US" altLang="zh-CN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图片 36" descr="机器人-去水印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rcRect t="9183" b="9788"/>
              <a:stretch>
                <a:fillRect/>
              </a:stretch>
            </p:blipFill>
            <p:spPr>
              <a:xfrm>
                <a:off x="4340" y="6911"/>
                <a:ext cx="915" cy="711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594388" y="5903127"/>
            <a:ext cx="4069269" cy="87951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cs typeface="+mn-lt"/>
              </a:rPr>
              <a:t>British writer J.K. Rowling was born in 1965, and she wrote a novel entitled "Harry Potter" that was first noted in 2001.</a:t>
            </a:r>
            <a:endParaRPr lang="zh-CN" altLang="en-US" sz="1600">
              <a:cs typeface="+mn-lt"/>
            </a:endParaRPr>
          </a:p>
        </p:txBody>
      </p:sp>
      <p:sp>
        <p:nvSpPr>
          <p:cNvPr id="54" name="加号 53"/>
          <p:cNvSpPr/>
          <p:nvPr/>
        </p:nvSpPr>
        <p:spPr>
          <a:xfrm>
            <a:off x="6077644" y="3248706"/>
            <a:ext cx="424058" cy="433918"/>
          </a:xfrm>
          <a:prstGeom prst="mathPlu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788035" y="10467340"/>
            <a:ext cx="4889500" cy="222440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70094" y="10699560"/>
            <a:ext cx="4532614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smtClean="0"/>
              <a:t>Step1</a:t>
            </a:r>
            <a:r>
              <a:rPr lang="zh-CN" altLang="en-US" sz="1600" b="1"/>
              <a:t>：</a:t>
            </a:r>
            <a:r>
              <a:rPr lang="en-US" altLang="zh-CN" sz="1600" b="1"/>
              <a:t>Interpreting Triples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Step2</a:t>
            </a:r>
            <a:r>
              <a:rPr lang="zh-CN" altLang="en-US" sz="1600" b="1"/>
              <a:t>：</a:t>
            </a:r>
            <a:r>
              <a:rPr lang="en-US" altLang="zh-CN" sz="1600" b="1"/>
              <a:t>Extracting Intermediate Reasoning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Step3</a:t>
            </a:r>
            <a:r>
              <a:rPr lang="zh-CN" altLang="en-US" sz="1600" b="1"/>
              <a:t>：</a:t>
            </a:r>
            <a:r>
              <a:rPr lang="en-US" altLang="zh-CN" sz="1600" b="1"/>
              <a:t>Draft A Coherent Narrative</a:t>
            </a:r>
            <a:endParaRPr lang="en-US" altLang="zh-CN" sz="1600" b="1"/>
          </a:p>
          <a:p>
            <a:pPr>
              <a:lnSpc>
                <a:spcPct val="130000"/>
              </a:lnSpc>
            </a:pPr>
            <a:r>
              <a:rPr lang="en-US" altLang="zh-CN" sz="1600" b="1"/>
              <a:t>……</a:t>
            </a:r>
            <a:endParaRPr lang="en-US" altLang="zh-CN" sz="1600" b="1"/>
          </a:p>
        </p:txBody>
      </p:sp>
      <p:pic>
        <p:nvPicPr>
          <p:cNvPr id="4" name="图片 3" descr="E:/0_研究生/13_毕设/2_大论文/1_图/Harry-tmm.bmpHarry-tmm"/>
          <p:cNvPicPr>
            <a:picLocks noChangeAspect="1"/>
          </p:cNvPicPr>
          <p:nvPr/>
        </p:nvPicPr>
        <p:blipFill>
          <a:blip r:embed="rId3"/>
          <a:srcRect l="812" r="812"/>
          <a:stretch>
            <a:fillRect/>
          </a:stretch>
        </p:blipFill>
        <p:spPr>
          <a:xfrm>
            <a:off x="632489" y="1158187"/>
            <a:ext cx="4032437" cy="21171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9560000">
            <a:off x="4465527" y="439968"/>
            <a:ext cx="925238" cy="5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…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 rot="19380000">
            <a:off x="4947514" y="29104"/>
            <a:ext cx="925238" cy="547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/>
              <a:t>…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09800" y="701600"/>
                <a:ext cx="2034634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rgbClr val="A2B9E5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𝒅𝒂𝒕𝒂𝒊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‘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00" y="701600"/>
                <a:ext cx="2034634" cy="386098"/>
              </a:xfrm>
              <a:prstGeom prst="rect">
                <a:avLst/>
              </a:prstGeom>
              <a:blipFill rotWithShape="1">
                <a:blip r:embed="rId4"/>
                <a:stretch>
                  <a:fillRect l="-253" t="-1296" r="-210" b="-1166"/>
                </a:stretch>
              </a:blipFill>
              <a:ln w="9525">
                <a:solidFill>
                  <a:srgbClr val="A2B9E5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485068" y="5638955"/>
            <a:ext cx="4299149" cy="10796"/>
          </a:xfrm>
          <a:prstGeom prst="line">
            <a:avLst/>
          </a:prstGeom>
          <a:ln w="19050"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05003" y="5467496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𝑻𝒂𝒓𝒈𝒆𝒕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𝑻𝒆𝒙𝒕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03" y="5467496"/>
                <a:ext cx="2444228" cy="386098"/>
              </a:xfrm>
              <a:prstGeom prst="rect">
                <a:avLst/>
              </a:prstGeom>
              <a:blipFill rotWithShape="1">
                <a:blip r:embed="rId5"/>
                <a:stretch>
                  <a:fillRect l="-198" t="-1354" r="-188" b="-1109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E:/0_研究生/13_毕设/2_大论文/1_图/Harry-tmm.bmpHarry-tmm"/>
          <p:cNvPicPr>
            <a:picLocks noChangeAspect="1"/>
          </p:cNvPicPr>
          <p:nvPr/>
        </p:nvPicPr>
        <p:blipFill>
          <a:blip r:embed="rId3"/>
          <a:srcRect l="812" r="812"/>
          <a:stretch>
            <a:fillRect/>
          </a:stretch>
        </p:blipFill>
        <p:spPr>
          <a:xfrm>
            <a:off x="7227905" y="2458092"/>
            <a:ext cx="4032437" cy="2117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077575" y="1996425"/>
                <a:ext cx="2034634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rgbClr val="A2B9E5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2E75B6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𝒊𝒏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‘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𝒔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𝑻𝑴𝑴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575" y="1996425"/>
                <a:ext cx="2034634" cy="386098"/>
              </a:xfrm>
              <a:prstGeom prst="rect">
                <a:avLst/>
              </a:prstGeom>
              <a:blipFill rotWithShape="1">
                <a:blip r:embed="rId6"/>
                <a:stretch>
                  <a:fillRect l="-237" t="-1312" r="-227" b="-1150"/>
                </a:stretch>
              </a:blipFill>
              <a:ln w="9525">
                <a:solidFill>
                  <a:srgbClr val="A2B9E5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1609800" y="6966162"/>
            <a:ext cx="1900643" cy="425470"/>
          </a:xfrm>
          <a:prstGeom prst="roundRect">
            <a:avLst>
              <a:gd name="adj" fmla="val 11666"/>
            </a:avLst>
          </a:prstGeom>
          <a:solidFill>
            <a:srgbClr val="F9D4D9"/>
          </a:solidFill>
          <a:ln w="41275">
            <a:solidFill>
              <a:srgbClr val="F7828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top-k cases</a:t>
            </a:r>
            <a:endParaRPr lang="en-US" altLang="zh-CN" sz="2400" b="1" i="1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6114106" y="8167468"/>
            <a:ext cx="523899" cy="457221"/>
          </a:xfrm>
          <a:prstGeom prst="downArrow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912368" y="10191165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𝑹𝒆𝒂𝒔𝒐𝒏𝒊𝒏𝒈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𝑷𝒂𝒕𝒉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68" y="10191165"/>
                <a:ext cx="2444228" cy="386098"/>
              </a:xfrm>
              <a:prstGeom prst="rect">
                <a:avLst/>
              </a:prstGeom>
              <a:blipFill rotWithShape="1">
                <a:blip r:embed="rId7"/>
                <a:stretch>
                  <a:fillRect l="-198" t="-1329" r="-188" b="-1134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/>
        </p:nvSpPr>
        <p:spPr>
          <a:xfrm>
            <a:off x="7017385" y="10446385"/>
            <a:ext cx="4473575" cy="2224405"/>
          </a:xfrm>
          <a:prstGeom prst="roundRect">
            <a:avLst>
              <a:gd name="adj" fmla="val 11739"/>
            </a:avLst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974713" y="10231901"/>
                <a:ext cx="2444228" cy="386098"/>
              </a:xfrm>
              <a:prstGeom prst="rect">
                <a:avLst/>
              </a:prstGeom>
              <a:solidFill>
                <a:srgbClr val="E8F0F9"/>
              </a:solidFill>
              <a:ln w="9525">
                <a:solidFill>
                  <a:schemeClr val="accent1"/>
                </a:solidFill>
                <a:prstDash val="lgDash"/>
              </a:ln>
            </p:spPr>
            <p:txBody>
              <a:bodyPr wrap="squar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𝑻𝒂𝒓𝒈𝒆𝒕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000" b="1" i="1">
                          <a:solidFill>
                            <a:srgbClr val="2E75B6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𝑻𝒆𝒙𝒕</m:t>
                      </m:r>
                    </m:oMath>
                  </m:oMathPara>
                </a14:m>
                <a:endParaRPr lang="en-US" altLang="zh-CN" sz="2000" b="1" i="1">
                  <a:solidFill>
                    <a:srgbClr val="2E75B6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13" y="10231901"/>
                <a:ext cx="2444228" cy="386098"/>
              </a:xfrm>
              <a:prstGeom prst="rect">
                <a:avLst/>
              </a:prstGeom>
              <a:blipFill rotWithShape="1">
                <a:blip r:embed="rId8"/>
                <a:stretch>
                  <a:fillRect l="-198" t="-1354" r="-188" b="-1109"/>
                </a:stretch>
              </a:blipFill>
              <a:ln w="9525">
                <a:solidFill>
                  <a:schemeClr val="accent1"/>
                </a:solidFill>
                <a:prstDash val="lg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加号 19"/>
          <p:cNvSpPr/>
          <p:nvPr/>
        </p:nvSpPr>
        <p:spPr>
          <a:xfrm>
            <a:off x="6164006" y="11154456"/>
            <a:ext cx="424058" cy="433918"/>
          </a:xfrm>
          <a:prstGeom prst="mathPlus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2770" y="8900160"/>
            <a:ext cx="410210" cy="40513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64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65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66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69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72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DIAGRAM_VIRTUALLY_FRAME" val="{&quot;height&quot;:115.6,&quot;left&quot;:137.4,&quot;top&quot;:234.05,&quot;width&quot;:60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commondata" val="eyJoZGlkIjoiMDY0YTJmMjU3NTEzOWNhMWVkNjAwN2ExYmFkOGU2ZD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4079</Words>
  <Application>WPS 演示</Application>
  <PresentationFormat>宽屏</PresentationFormat>
  <Paragraphs>225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174</cp:revision>
  <dcterms:created xsi:type="dcterms:W3CDTF">2019-06-19T02:08:00Z</dcterms:created>
  <dcterms:modified xsi:type="dcterms:W3CDTF">2024-04-12T07:51:53Z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6AB9500535DF4A1686969A5C83FA6382_11</vt:lpwstr>
  </property>
</Properties>
</file>