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4"/>
  </p:sldMasterIdLst>
  <p:notesMasterIdLst>
    <p:notesMasterId r:id="rId18"/>
  </p:notesMasterIdLst>
  <p:handoutMasterIdLst>
    <p:handoutMasterId r:id="rId19"/>
  </p:handoutMasterIdLst>
  <p:sldIdLst>
    <p:sldId id="312" r:id="rId5"/>
    <p:sldId id="321" r:id="rId6"/>
    <p:sldId id="323" r:id="rId7"/>
    <p:sldId id="325" r:id="rId8"/>
    <p:sldId id="326" r:id="rId9"/>
    <p:sldId id="332" r:id="rId10"/>
    <p:sldId id="327" r:id="rId11"/>
    <p:sldId id="328" r:id="rId12"/>
    <p:sldId id="330" r:id="rId13"/>
    <p:sldId id="329" r:id="rId14"/>
    <p:sldId id="324" r:id="rId15"/>
    <p:sldId id="331" r:id="rId16"/>
    <p:sldId id="297" r:id="rId17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7743" autoAdjust="0"/>
  </p:normalViewPr>
  <p:slideViewPr>
    <p:cSldViewPr snapToGrid="0" snapToObjects="1">
      <p:cViewPr>
        <p:scale>
          <a:sx n="35" d="100"/>
          <a:sy n="35" d="100"/>
        </p:scale>
        <p:origin x="1864" y="572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35" d="100"/>
          <a:sy n="35" d="100"/>
        </p:scale>
        <p:origin x="3474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zh-CN" sz="1200"/>
            </a:lvl1pPr>
          </a:lstStyle>
          <a:p>
            <a:pPr rtl="0"/>
            <a:endParaRPr lang="zh-CN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zh-CN" sz="1200"/>
            </a:lvl1pPr>
          </a:lstStyle>
          <a:p>
            <a:pPr rtl="0"/>
            <a:fld id="{2A002A03-A0BF-473B-B30B-780BD5201F9F}" type="datetimeyyyy">
              <a:rPr lang="zh-CN" altLang="en-US" smtClean="0"/>
              <a:t>2024年</a:t>
            </a:fld>
            <a:endParaRPr 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zh-CN" sz="1200"/>
            </a:lvl1pPr>
          </a:lstStyle>
          <a:p>
            <a:pPr rtl="0"/>
            <a:endParaRPr lang="zh-CN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zh-CN" sz="1200"/>
            </a:lvl1pPr>
          </a:lstStyle>
          <a:p>
            <a:pPr rtl="0"/>
            <a:fld id="{420BD0AB-C59E-4A46-83D3-F07787446BA0}" type="slidenum">
              <a:rPr lang="zh-CN" smtClean="0"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lang="zh-CN" sz="600" kern="1200">
        <a:solidFill>
          <a:schemeClr val="tx1"/>
        </a:solidFill>
        <a:latin typeface="+mn-ea"/>
        <a:ea typeface="+mn-ea"/>
        <a:cs typeface="+mn-cs"/>
      </a:defRPr>
    </a:lvl1pPr>
    <a:lvl2pPr marL="228600" algn="l" defTabSz="457200" rtl="0" eaLnBrk="1" latinLnBrk="0" hangingPunct="1">
      <a:defRPr lang="zh-CN" sz="600" kern="1200">
        <a:solidFill>
          <a:schemeClr val="tx1"/>
        </a:solidFill>
        <a:latin typeface="+mn-ea"/>
        <a:ea typeface="+mn-ea"/>
        <a:cs typeface="+mn-cs"/>
      </a:defRPr>
    </a:lvl2pPr>
    <a:lvl3pPr marL="457200" algn="l" defTabSz="457200" rtl="0" eaLnBrk="1" latinLnBrk="0" hangingPunct="1">
      <a:defRPr lang="zh-CN" sz="600" kern="1200">
        <a:solidFill>
          <a:schemeClr val="tx1"/>
        </a:solidFill>
        <a:latin typeface="+mn-ea"/>
        <a:ea typeface="+mn-ea"/>
        <a:cs typeface="+mn-cs"/>
      </a:defRPr>
    </a:lvl3pPr>
    <a:lvl4pPr marL="685800" algn="l" defTabSz="457200" rtl="0" eaLnBrk="1" latinLnBrk="0" hangingPunct="1">
      <a:defRPr lang="zh-CN" sz="600" kern="1200">
        <a:solidFill>
          <a:schemeClr val="tx1"/>
        </a:solidFill>
        <a:latin typeface="+mn-ea"/>
        <a:ea typeface="+mn-ea"/>
        <a:cs typeface="+mn-cs"/>
      </a:defRPr>
    </a:lvl4pPr>
    <a:lvl5pPr marL="914400" algn="l" defTabSz="457200" rtl="0" eaLnBrk="1" latinLnBrk="0" hangingPunct="1">
      <a:defRPr lang="zh-CN" sz="600" kern="1200">
        <a:solidFill>
          <a:schemeClr val="tx1"/>
        </a:solidFill>
        <a:latin typeface="+mn-ea"/>
        <a:ea typeface="+mn-ea"/>
        <a:cs typeface="+mn-cs"/>
      </a:defRPr>
    </a:lvl5pPr>
    <a:lvl6pPr marL="1143000" algn="l" defTabSz="457200" rtl="0" eaLnBrk="1" latinLnBrk="0" hangingPunct="1">
      <a:defRPr lang="zh-CN" sz="600" kern="1200">
        <a:solidFill>
          <a:schemeClr val="tx1"/>
        </a:solidFill>
        <a:latin typeface="+mn-ea"/>
        <a:ea typeface="+mn-ea"/>
        <a:cs typeface="+mn-cs"/>
      </a:defRPr>
    </a:lvl6pPr>
    <a:lvl7pPr marL="1371600" algn="l" defTabSz="457200" rtl="0" eaLnBrk="1" latinLnBrk="0" hangingPunct="1">
      <a:defRPr lang="zh-CN" sz="600" kern="1200">
        <a:solidFill>
          <a:schemeClr val="tx1"/>
        </a:solidFill>
        <a:latin typeface="+mn-ea"/>
        <a:ea typeface="+mn-ea"/>
        <a:cs typeface="+mn-cs"/>
      </a:defRPr>
    </a:lvl7pPr>
    <a:lvl8pPr marL="1600200" algn="l" defTabSz="457200" rtl="0" eaLnBrk="1" latinLnBrk="0" hangingPunct="1">
      <a:defRPr lang="zh-CN" sz="600" kern="1200">
        <a:solidFill>
          <a:schemeClr val="tx1"/>
        </a:solidFill>
        <a:latin typeface="+mn-ea"/>
        <a:ea typeface="+mn-ea"/>
        <a:cs typeface="+mn-cs"/>
      </a:defRPr>
    </a:lvl8pPr>
    <a:lvl9pPr marL="1828800" algn="l" defTabSz="457200" rtl="0" eaLnBrk="1" latinLnBrk="0" hangingPunct="1">
      <a:defRPr lang="zh-CN" sz="600" kern="1200">
        <a:solidFill>
          <a:schemeClr val="tx1"/>
        </a:solidFill>
        <a:latin typeface="+mn-ea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0476683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43868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/cseq.py:</a:t>
            </a:r>
            <a:r>
              <a:rPr lang="zh-CN" altLang="en-US" dirty="0"/>
              <a:t>这是脚本的入口点，表示运行 </a:t>
            </a:r>
            <a:r>
              <a:rPr lang="en-US" altLang="zh-CN" dirty="0"/>
              <a:t>cseq.py </a:t>
            </a:r>
            <a:r>
              <a:rPr lang="zh-CN" altLang="en-US" dirty="0"/>
              <a:t>脚本。</a:t>
            </a:r>
            <a:r>
              <a:rPr lang="en-US" altLang="zh-CN" dirty="0"/>
              <a:t>-l lazy:-l </a:t>
            </a:r>
            <a:r>
              <a:rPr lang="zh-CN" altLang="en-US" dirty="0"/>
              <a:t>是一个短选项，用于指定配置文件。</a:t>
            </a:r>
            <a:r>
              <a:rPr lang="en-US" altLang="zh-CN" dirty="0"/>
              <a:t>lazy </a:t>
            </a:r>
            <a:r>
              <a:rPr lang="zh-CN" altLang="en-US" dirty="0"/>
              <a:t>是配置文件的名称，即 </a:t>
            </a:r>
            <a:r>
              <a:rPr lang="en-US" altLang="zh-CN" dirty="0"/>
              <a:t>modules/</a:t>
            </a:r>
            <a:r>
              <a:rPr lang="en-US" altLang="zh-CN" dirty="0" err="1"/>
              <a:t>lazy.chain</a:t>
            </a:r>
            <a:r>
              <a:rPr lang="zh-CN" altLang="en-US" dirty="0"/>
              <a:t>。在 </a:t>
            </a:r>
            <a:r>
              <a:rPr lang="en-US" altLang="zh-CN" dirty="0"/>
              <a:t>cseq.py </a:t>
            </a:r>
            <a:r>
              <a:rPr lang="zh-CN" altLang="en-US" dirty="0"/>
              <a:t>中，这个选项会被解析并加载相应的配置文件。</a:t>
            </a:r>
            <a:r>
              <a:rPr lang="en-US" altLang="zh-CN" dirty="0"/>
              <a:t>-</a:t>
            </a:r>
            <a:r>
              <a:rPr lang="en-US" altLang="zh-CN" dirty="0" err="1"/>
              <a:t>i</a:t>
            </a:r>
            <a:r>
              <a:rPr lang="en-US" altLang="zh-CN" dirty="0"/>
              <a:t> examples/</a:t>
            </a:r>
            <a:r>
              <a:rPr lang="en-US" altLang="zh-CN" dirty="0" err="1"/>
              <a:t>lazy_unsafe.c</a:t>
            </a:r>
            <a:r>
              <a:rPr lang="en-US" altLang="zh-CN" dirty="0"/>
              <a:t>:-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是一个短选项，用于指定输入文件。</a:t>
            </a:r>
            <a:r>
              <a:rPr lang="en-US" altLang="zh-CN" dirty="0"/>
              <a:t>examples/</a:t>
            </a:r>
            <a:r>
              <a:rPr lang="en-US" altLang="zh-CN" dirty="0" err="1"/>
              <a:t>lazy_unsafe.c</a:t>
            </a:r>
            <a:r>
              <a:rPr lang="en-US" altLang="zh-CN" dirty="0"/>
              <a:t> </a:t>
            </a:r>
            <a:r>
              <a:rPr lang="zh-CN" altLang="en-US" dirty="0"/>
              <a:t>是输入的 </a:t>
            </a:r>
            <a:r>
              <a:rPr lang="en-US" altLang="zh-CN" dirty="0"/>
              <a:t>C </a:t>
            </a:r>
            <a:r>
              <a:rPr lang="zh-CN" altLang="en-US" dirty="0"/>
              <a:t>语言源文件。在 </a:t>
            </a:r>
            <a:r>
              <a:rPr lang="en-US" altLang="zh-CN" dirty="0"/>
              <a:t>cseq.py </a:t>
            </a:r>
            <a:r>
              <a:rPr lang="zh-CN" altLang="en-US" dirty="0"/>
              <a:t>中，这个选项会被解析并读取指定的输入文件。</a:t>
            </a:r>
            <a:r>
              <a:rPr lang="en-US" altLang="zh-CN" dirty="0"/>
              <a:t>--backend </a:t>
            </a:r>
            <a:r>
              <a:rPr lang="en-US" altLang="zh-CN" dirty="0" err="1"/>
              <a:t>cbmc</a:t>
            </a:r>
            <a:r>
              <a:rPr lang="en-US" altLang="zh-CN" dirty="0"/>
              <a:t>:--backend </a:t>
            </a:r>
            <a:r>
              <a:rPr lang="zh-CN" altLang="en-US" dirty="0"/>
              <a:t>是一个长选项，用于指定后端工具。</a:t>
            </a:r>
            <a:r>
              <a:rPr lang="en-US" altLang="zh-CN" dirty="0" err="1"/>
              <a:t>cbmc</a:t>
            </a:r>
            <a:r>
              <a:rPr lang="en-US" altLang="zh-CN" dirty="0"/>
              <a:t> </a:t>
            </a:r>
            <a:r>
              <a:rPr lang="zh-CN" altLang="en-US" dirty="0"/>
              <a:t>是后端工具的名称。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Merging</a:t>
            </a:r>
            <a:r>
              <a:rPr lang="zh-CN" altLang="en-US" dirty="0"/>
              <a:t>含义：这是代码合并阶段。</a:t>
            </a:r>
            <a:r>
              <a:rPr lang="en-US" altLang="zh-CN" dirty="0" err="1"/>
              <a:t>CSeq</a:t>
            </a:r>
            <a:r>
              <a:rPr lang="en-US" altLang="zh-CN" dirty="0"/>
              <a:t> </a:t>
            </a:r>
            <a:r>
              <a:rPr lang="zh-CN" altLang="en-US" dirty="0"/>
              <a:t>会将所有源文件合并成一个单独的文件，以便后续处理。操作：通过 </a:t>
            </a:r>
            <a:r>
              <a:rPr lang="en-US" altLang="zh-CN" dirty="0" err="1"/>
              <a:t>core.merger.Merger</a:t>
            </a:r>
            <a:r>
              <a:rPr lang="en-US" altLang="zh-CN" dirty="0"/>
              <a:t>() </a:t>
            </a:r>
            <a:r>
              <a:rPr lang="zh-CN" altLang="en-US" dirty="0"/>
              <a:t>类来完成合并操作，并生成合并后的代码字符串。</a:t>
            </a:r>
            <a:r>
              <a:rPr lang="en-US" altLang="zh-CN" dirty="0"/>
              <a:t>Program simplification</a:t>
            </a:r>
            <a:r>
              <a:rPr lang="zh-CN" altLang="en-US" dirty="0"/>
              <a:t>含义：程序简化阶段。这个阶段会对合并后的代码进行简化，移除冗余代码或优化表达式等。操作：具体实现依赖于配置文件中定义的模块链（</a:t>
            </a:r>
            <a:r>
              <a:rPr lang="en-US" altLang="zh-CN" dirty="0"/>
              <a:t>chain</a:t>
            </a:r>
            <a:r>
              <a:rPr lang="zh-CN" altLang="en-US" dirty="0"/>
              <a:t>），每个模块可能包含不同的简化规则。</a:t>
            </a:r>
            <a:r>
              <a:rPr lang="en-US" altLang="zh-CN" dirty="0"/>
              <a:t>Loop and control-flow transformation</a:t>
            </a:r>
            <a:r>
              <a:rPr lang="zh-CN" altLang="en-US" dirty="0"/>
              <a:t>含义：循环和控制流转换阶段。此阶段会对代码中的循环结构和控制流语句进行转换，例如展开循环、替换条件语句等。操作：同样由配置文件中的模块链定义，每个模块负责特定类型的转换。</a:t>
            </a:r>
            <a:r>
              <a:rPr lang="en-US" altLang="zh-CN" dirty="0"/>
              <a:t>Program flattening</a:t>
            </a:r>
            <a:r>
              <a:rPr lang="zh-CN" altLang="en-US" dirty="0"/>
              <a:t>含义：程序扁平化阶段。将程序结构简化为更简单的形式，通常用于后续分析工具更容易处理。操作：例如将嵌套函数调用展开为线性序列，或者将复杂的数据结构简化。</a:t>
            </a:r>
            <a:r>
              <a:rPr lang="en-US" altLang="zh-CN" dirty="0"/>
              <a:t>Sequentialization</a:t>
            </a:r>
            <a:r>
              <a:rPr lang="zh-CN" altLang="en-US" dirty="0"/>
              <a:t>含义：顺序化阶段。将并行或并发执行的部分转换为顺序执行的形式。操作：确保程序在单线程环境中也能正确运行，便于分析。</a:t>
            </a:r>
            <a:r>
              <a:rPr lang="en-US" altLang="zh-CN" dirty="0"/>
              <a:t>Instrumentation</a:t>
            </a:r>
            <a:r>
              <a:rPr lang="zh-CN" altLang="en-US" dirty="0"/>
              <a:t>含义：插桩阶段。在此阶段，会在代码中插入额外的代码片段，用于收集运行时信息或调试信息。操作：例如插入日志记录、性能计数器等。</a:t>
            </a:r>
            <a:r>
              <a:rPr lang="en-US" altLang="zh-CN" dirty="0"/>
              <a:t>Analysis</a:t>
            </a:r>
            <a:r>
              <a:rPr lang="zh-CN" altLang="en-US" dirty="0"/>
              <a:t>含义：分析阶段。对经过前面各个阶段处理后的代码进行最终分析，可能是静态分析、模型检查等。操作：具体分析类型取决于配置文件中指定的分析模块。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Lazy_unsafe</a:t>
            </a:r>
            <a:endParaRPr lang="en-US" altLang="zh-CN" dirty="0"/>
          </a:p>
          <a:p>
            <a:r>
              <a:rPr lang="zh-CN" altLang="en-US" dirty="0"/>
              <a:t>代码结构线程创建和同步</a:t>
            </a:r>
            <a:r>
              <a:rPr lang="en-US" altLang="zh-CN" dirty="0"/>
              <a:t>:main </a:t>
            </a:r>
            <a:r>
              <a:rPr lang="zh-CN" altLang="en-US" dirty="0"/>
              <a:t>函数中创建了三个线程 </a:t>
            </a:r>
            <a:r>
              <a:rPr lang="en-US" altLang="zh-CN" dirty="0"/>
              <a:t>t1, t2, </a:t>
            </a:r>
            <a:r>
              <a:rPr lang="zh-CN" altLang="en-US" dirty="0"/>
              <a:t>和 </a:t>
            </a:r>
            <a:r>
              <a:rPr lang="en-US" altLang="zh-CN" dirty="0"/>
              <a:t>t3</a:t>
            </a:r>
            <a:r>
              <a:rPr lang="zh-CN" altLang="en-US" dirty="0"/>
              <a:t>。每个线程都使用互斥锁 </a:t>
            </a:r>
            <a:r>
              <a:rPr lang="en-US" altLang="zh-CN" dirty="0"/>
              <a:t>m </a:t>
            </a:r>
            <a:r>
              <a:rPr lang="zh-CN" altLang="en-US" dirty="0"/>
              <a:t>来保护对共享变量 </a:t>
            </a:r>
            <a:r>
              <a:rPr lang="en-US" altLang="zh-CN" dirty="0"/>
              <a:t>data </a:t>
            </a:r>
            <a:r>
              <a:rPr lang="zh-CN" altLang="en-US" dirty="0"/>
              <a:t>的访问。线程 </a:t>
            </a:r>
            <a:r>
              <a:rPr lang="en-US" altLang="zh-CN" dirty="0"/>
              <a:t>t1 </a:t>
            </a:r>
            <a:r>
              <a:rPr lang="zh-CN" altLang="en-US" dirty="0"/>
              <a:t>和 </a:t>
            </a:r>
            <a:r>
              <a:rPr lang="en-US" altLang="zh-CN" dirty="0"/>
              <a:t>t2 </a:t>
            </a:r>
            <a:r>
              <a:rPr lang="zh-CN" altLang="en-US" dirty="0"/>
              <a:t>分别对 </a:t>
            </a:r>
            <a:r>
              <a:rPr lang="en-US" altLang="zh-CN" dirty="0"/>
              <a:t>data </a:t>
            </a:r>
            <a:r>
              <a:rPr lang="zh-CN" altLang="en-US" dirty="0"/>
              <a:t>进行递增操作。线程 </a:t>
            </a:r>
            <a:r>
              <a:rPr lang="en-US" altLang="zh-CN" dirty="0"/>
              <a:t>t3 </a:t>
            </a:r>
            <a:r>
              <a:rPr lang="zh-CN" altLang="en-US" dirty="0"/>
              <a:t>检查 </a:t>
            </a:r>
            <a:r>
              <a:rPr lang="en-US" altLang="zh-CN" dirty="0"/>
              <a:t>data </a:t>
            </a:r>
            <a:r>
              <a:rPr lang="zh-CN" altLang="en-US" dirty="0"/>
              <a:t>是否大于等于 </a:t>
            </a:r>
            <a:r>
              <a:rPr lang="en-US" altLang="zh-CN" dirty="0"/>
              <a:t>3</a:t>
            </a:r>
            <a:r>
              <a:rPr lang="zh-CN" altLang="en-US" dirty="0"/>
              <a:t>，如果是，则调用 </a:t>
            </a:r>
            <a:r>
              <a:rPr lang="en-US" altLang="zh-CN" dirty="0"/>
              <a:t>__</a:t>
            </a:r>
            <a:r>
              <a:rPr lang="en-US" altLang="zh-CN" dirty="0" err="1"/>
              <a:t>VERIFIER_error</a:t>
            </a:r>
            <a:r>
              <a:rPr lang="en-US" altLang="zh-CN" dirty="0"/>
              <a:t>() </a:t>
            </a:r>
            <a:r>
              <a:rPr lang="zh-CN" altLang="en-US" dirty="0"/>
              <a:t>抛出错误。互斥锁的使用</a:t>
            </a:r>
            <a:r>
              <a:rPr lang="en-US" altLang="zh-CN" dirty="0"/>
              <a:t>:</a:t>
            </a:r>
            <a:r>
              <a:rPr lang="zh-CN" altLang="en-US" dirty="0"/>
              <a:t>每个线程在访问 </a:t>
            </a:r>
            <a:r>
              <a:rPr lang="en-US" altLang="zh-CN" dirty="0"/>
              <a:t>data </a:t>
            </a:r>
            <a:r>
              <a:rPr lang="zh-CN" altLang="en-US" dirty="0"/>
              <a:t>之前都会获取互斥锁 </a:t>
            </a:r>
            <a:r>
              <a:rPr lang="en-US" altLang="zh-CN" dirty="0"/>
              <a:t>m</a:t>
            </a:r>
            <a:r>
              <a:rPr lang="zh-CN" altLang="en-US" dirty="0"/>
              <a:t>，并在操作完成后释放锁。这确保了在同一时间只有一个线程可以修改 </a:t>
            </a:r>
            <a:r>
              <a:rPr lang="en-US" altLang="zh-CN" dirty="0"/>
              <a:t>data</a:t>
            </a:r>
            <a:r>
              <a:rPr lang="zh-CN" altLang="en-US" dirty="0"/>
              <a:t>，避免了数据竞争。问题分析尽管使用了互斥锁来保护对 </a:t>
            </a:r>
            <a:r>
              <a:rPr lang="en-US" altLang="zh-CN" dirty="0"/>
              <a:t>data </a:t>
            </a:r>
            <a:r>
              <a:rPr lang="zh-CN" altLang="en-US" dirty="0"/>
              <a:t>的访问，但 </a:t>
            </a:r>
            <a:r>
              <a:rPr lang="en-US" altLang="zh-CN" dirty="0" err="1"/>
              <a:t>lazycseq</a:t>
            </a:r>
            <a:r>
              <a:rPr lang="en-US" altLang="zh-CN" dirty="0"/>
              <a:t> </a:t>
            </a:r>
            <a:r>
              <a:rPr lang="zh-CN" altLang="en-US" dirty="0"/>
              <a:t>工具仍然认为代码存在不安全的地方。原因在于：条件判断的时机</a:t>
            </a:r>
            <a:r>
              <a:rPr lang="en-US" altLang="zh-CN" dirty="0"/>
              <a:t>:thread3 </a:t>
            </a:r>
            <a:r>
              <a:rPr lang="zh-CN" altLang="en-US" dirty="0"/>
              <a:t>中的条件判断 </a:t>
            </a:r>
            <a:r>
              <a:rPr lang="en-US" altLang="zh-CN" dirty="0"/>
              <a:t>if (data &gt;= 3) </a:t>
            </a:r>
            <a:r>
              <a:rPr lang="zh-CN" altLang="en-US" dirty="0"/>
              <a:t>只在获取锁之后进行。如果 </a:t>
            </a:r>
            <a:r>
              <a:rPr lang="en-US" altLang="zh-CN" dirty="0"/>
              <a:t>data </a:t>
            </a:r>
            <a:r>
              <a:rPr lang="zh-CN" altLang="en-US" dirty="0"/>
              <a:t>的值在 </a:t>
            </a:r>
            <a:r>
              <a:rPr lang="en-US" altLang="zh-CN" dirty="0"/>
              <a:t>thread3 </a:t>
            </a:r>
            <a:r>
              <a:rPr lang="zh-CN" altLang="en-US" dirty="0"/>
              <a:t>获取锁之前已经被其他线程修改为 </a:t>
            </a:r>
            <a:r>
              <a:rPr lang="en-US" altLang="zh-CN" dirty="0"/>
              <a:t>3 </a:t>
            </a:r>
            <a:r>
              <a:rPr lang="zh-CN" altLang="en-US" dirty="0"/>
              <a:t>或更大，那么 </a:t>
            </a:r>
            <a:r>
              <a:rPr lang="en-US" altLang="zh-CN" dirty="0"/>
              <a:t>thread3 </a:t>
            </a:r>
            <a:r>
              <a:rPr lang="zh-CN" altLang="en-US" dirty="0"/>
              <a:t>会进入错误处理分支并调用 </a:t>
            </a:r>
            <a:r>
              <a:rPr lang="en-US" altLang="zh-CN" dirty="0"/>
              <a:t>__</a:t>
            </a:r>
            <a:r>
              <a:rPr lang="en-US" altLang="zh-CN" dirty="0" err="1"/>
              <a:t>VERIFIER_error</a:t>
            </a:r>
            <a:r>
              <a:rPr lang="en-US" altLang="zh-CN" dirty="0"/>
              <a:t>()</a:t>
            </a:r>
            <a:r>
              <a:rPr lang="zh-CN" altLang="en-US" dirty="0"/>
              <a:t>。多线程并发执行</a:t>
            </a:r>
            <a:r>
              <a:rPr lang="en-US" altLang="zh-CN" dirty="0"/>
              <a:t>:</a:t>
            </a:r>
            <a:r>
              <a:rPr lang="zh-CN" altLang="en-US" dirty="0"/>
              <a:t>假设 </a:t>
            </a:r>
            <a:r>
              <a:rPr lang="en-US" altLang="zh-CN" dirty="0"/>
              <a:t>thread1 </a:t>
            </a:r>
            <a:r>
              <a:rPr lang="zh-CN" altLang="en-US" dirty="0"/>
              <a:t>和 </a:t>
            </a:r>
            <a:r>
              <a:rPr lang="en-US" altLang="zh-CN" dirty="0"/>
              <a:t>thread2 </a:t>
            </a:r>
            <a:r>
              <a:rPr lang="zh-CN" altLang="en-US" dirty="0"/>
              <a:t>先后执行，分别将 </a:t>
            </a:r>
            <a:r>
              <a:rPr lang="en-US" altLang="zh-CN" dirty="0"/>
              <a:t>data </a:t>
            </a:r>
            <a:r>
              <a:rPr lang="zh-CN" altLang="en-US" dirty="0"/>
              <a:t>增加 </a:t>
            </a:r>
            <a:r>
              <a:rPr lang="en-US" altLang="zh-CN" dirty="0"/>
              <a:t>1 </a:t>
            </a:r>
            <a:r>
              <a:rPr lang="zh-CN" altLang="en-US" dirty="0"/>
              <a:t>和 </a:t>
            </a:r>
            <a:r>
              <a:rPr lang="en-US" altLang="zh-CN" dirty="0"/>
              <a:t>2</a:t>
            </a:r>
            <a:r>
              <a:rPr lang="zh-CN" altLang="en-US" dirty="0"/>
              <a:t>，使得 </a:t>
            </a:r>
            <a:r>
              <a:rPr lang="en-US" altLang="zh-CN" dirty="0"/>
              <a:t>data </a:t>
            </a:r>
            <a:r>
              <a:rPr lang="zh-CN" altLang="en-US" dirty="0"/>
              <a:t>的值变为 </a:t>
            </a:r>
            <a:r>
              <a:rPr lang="en-US" altLang="zh-CN" dirty="0"/>
              <a:t>3</a:t>
            </a:r>
            <a:r>
              <a:rPr lang="zh-CN" altLang="en-US" dirty="0"/>
              <a:t>。此时，如果 </a:t>
            </a:r>
            <a:r>
              <a:rPr lang="en-US" altLang="zh-CN" dirty="0"/>
              <a:t>thread3 </a:t>
            </a:r>
            <a:r>
              <a:rPr lang="zh-CN" altLang="en-US" dirty="0"/>
              <a:t>获取锁并检查 </a:t>
            </a:r>
            <a:r>
              <a:rPr lang="en-US" altLang="zh-CN" dirty="0"/>
              <a:t>data </a:t>
            </a:r>
            <a:r>
              <a:rPr lang="zh-CN" altLang="en-US" dirty="0"/>
              <a:t>的值，它会发现 </a:t>
            </a:r>
            <a:r>
              <a:rPr lang="en-US" altLang="zh-CN" dirty="0"/>
              <a:t>data </a:t>
            </a:r>
            <a:r>
              <a:rPr lang="zh-CN" altLang="en-US" dirty="0"/>
              <a:t>已经大于等于 </a:t>
            </a:r>
            <a:r>
              <a:rPr lang="en-US" altLang="zh-CN" dirty="0"/>
              <a:t>3</a:t>
            </a:r>
            <a:r>
              <a:rPr lang="zh-CN" altLang="en-US" dirty="0"/>
              <a:t>，从而触发错误处理。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peterson</a:t>
            </a:r>
            <a:endParaRPr lang="en-US" altLang="zh-CN" dirty="0"/>
          </a:p>
          <a:p>
            <a:r>
              <a:rPr lang="zh-CN" altLang="en-US" dirty="0"/>
              <a:t>代码结构全局变量</a:t>
            </a:r>
            <a:r>
              <a:rPr lang="en-US" altLang="zh-CN" dirty="0"/>
              <a:t>:flag1 </a:t>
            </a:r>
            <a:r>
              <a:rPr lang="zh-CN" altLang="en-US" dirty="0"/>
              <a:t>和 </a:t>
            </a:r>
            <a:r>
              <a:rPr lang="en-US" altLang="zh-CN" dirty="0"/>
              <a:t>flag2 </a:t>
            </a:r>
            <a:r>
              <a:rPr lang="zh-CN" altLang="en-US" dirty="0"/>
              <a:t>用于标记线程是否想要进入临界区。</a:t>
            </a:r>
            <a:r>
              <a:rPr lang="en-US" altLang="zh-CN" dirty="0"/>
              <a:t>turn </a:t>
            </a:r>
            <a:r>
              <a:rPr lang="zh-CN" altLang="en-US" dirty="0"/>
              <a:t>用于决定哪个线程应该进入临界区。</a:t>
            </a:r>
            <a:r>
              <a:rPr lang="en-US" altLang="zh-CN" dirty="0"/>
              <a:t>x </a:t>
            </a:r>
            <a:r>
              <a:rPr lang="zh-CN" altLang="en-US" dirty="0"/>
              <a:t>是共享变量，用于测试条件。线程函数</a:t>
            </a:r>
            <a:r>
              <a:rPr lang="en-US" altLang="zh-CN" dirty="0"/>
              <a:t>:thr1 </a:t>
            </a:r>
            <a:r>
              <a:rPr lang="zh-CN" altLang="en-US" dirty="0"/>
              <a:t>和 </a:t>
            </a:r>
            <a:r>
              <a:rPr lang="en-US" altLang="zh-CN" dirty="0"/>
              <a:t>thr2 </a:t>
            </a:r>
            <a:r>
              <a:rPr lang="zh-CN" altLang="en-US" dirty="0"/>
              <a:t>是两个线程的入口函数。每个线程首先设置自己的标志位，并设置 </a:t>
            </a:r>
            <a:r>
              <a:rPr lang="en-US" altLang="zh-CN" dirty="0"/>
              <a:t>turn </a:t>
            </a:r>
            <a:r>
              <a:rPr lang="zh-CN" altLang="en-US" dirty="0"/>
              <a:t>为自己的编号。然后进入一个循环，检查另一个线程的标志位和 </a:t>
            </a:r>
            <a:r>
              <a:rPr lang="en-US" altLang="zh-CN" dirty="0"/>
              <a:t>turn </a:t>
            </a:r>
            <a:r>
              <a:rPr lang="zh-CN" altLang="en-US" dirty="0"/>
              <a:t>的值，以确定是否可以进入临界区。在临界区内，线程修改共享变量 </a:t>
            </a:r>
            <a:r>
              <a:rPr lang="en-US" altLang="zh-CN" dirty="0"/>
              <a:t>x </a:t>
            </a:r>
            <a:r>
              <a:rPr lang="zh-CN" altLang="en-US" dirty="0"/>
              <a:t>并进行断言检查。最后，线程清除自己的标志位。主函数</a:t>
            </a:r>
            <a:r>
              <a:rPr lang="en-US" altLang="zh-CN" dirty="0"/>
              <a:t>:main </a:t>
            </a:r>
            <a:r>
              <a:rPr lang="zh-CN" altLang="en-US" dirty="0"/>
              <a:t>函数创建两个线程 </a:t>
            </a:r>
            <a:r>
              <a:rPr lang="en-US" altLang="zh-CN" dirty="0"/>
              <a:t>t1 </a:t>
            </a:r>
            <a:r>
              <a:rPr lang="zh-CN" altLang="en-US" dirty="0"/>
              <a:t>和 </a:t>
            </a:r>
            <a:r>
              <a:rPr lang="en-US" altLang="zh-CN" dirty="0"/>
              <a:t>t2</a:t>
            </a:r>
            <a:r>
              <a:rPr lang="zh-CN" altLang="en-US" dirty="0"/>
              <a:t>，并等待它们完成。安全性分析互斥性</a:t>
            </a:r>
            <a:r>
              <a:rPr lang="en-US" altLang="zh-CN" dirty="0"/>
              <a:t>:Peterson </a:t>
            </a:r>
            <a:r>
              <a:rPr lang="zh-CN" altLang="en-US" dirty="0"/>
              <a:t>算法的核心在于确保任意时刻只有一个线程可以进入临界区。每个线程在进入临界区前，都会检查另一个线程的标志位和 </a:t>
            </a:r>
            <a:r>
              <a:rPr lang="en-US" altLang="zh-CN" dirty="0"/>
              <a:t>turn </a:t>
            </a:r>
            <a:r>
              <a:rPr lang="zh-CN" altLang="en-US" dirty="0"/>
              <a:t>的值。例如，</a:t>
            </a:r>
            <a:r>
              <a:rPr lang="en-US" altLang="zh-CN" dirty="0"/>
              <a:t>thr1 </a:t>
            </a:r>
            <a:r>
              <a:rPr lang="zh-CN" altLang="en-US" dirty="0"/>
              <a:t>会检查 </a:t>
            </a:r>
            <a:r>
              <a:rPr lang="en-US" altLang="zh-CN" dirty="0"/>
              <a:t>flag2 == 1 </a:t>
            </a:r>
            <a:r>
              <a:rPr lang="zh-CN" altLang="en-US" dirty="0"/>
              <a:t>和 </a:t>
            </a:r>
            <a:r>
              <a:rPr lang="en-US" altLang="zh-CN" dirty="0"/>
              <a:t>turn == 1</a:t>
            </a:r>
            <a:r>
              <a:rPr lang="zh-CN" altLang="en-US" dirty="0"/>
              <a:t>，如果这两个条件都满足，则 </a:t>
            </a:r>
            <a:r>
              <a:rPr lang="en-US" altLang="zh-CN" dirty="0"/>
              <a:t>thr1 </a:t>
            </a:r>
            <a:r>
              <a:rPr lang="zh-CN" altLang="en-US" dirty="0"/>
              <a:t>会继续等待，直到 </a:t>
            </a:r>
            <a:r>
              <a:rPr lang="en-US" altLang="zh-CN" dirty="0"/>
              <a:t>thr2 </a:t>
            </a:r>
            <a:r>
              <a:rPr lang="zh-CN" altLang="en-US" dirty="0"/>
              <a:t>退出临界区。死锁避免</a:t>
            </a:r>
            <a:r>
              <a:rPr lang="en-US" altLang="zh-CN" dirty="0"/>
              <a:t>:Peterson </a:t>
            </a:r>
            <a:r>
              <a:rPr lang="zh-CN" altLang="en-US" dirty="0"/>
              <a:t>算法通过设置 </a:t>
            </a:r>
            <a:r>
              <a:rPr lang="en-US" altLang="zh-CN" dirty="0"/>
              <a:t>turn </a:t>
            </a:r>
            <a:r>
              <a:rPr lang="zh-CN" altLang="en-US" dirty="0"/>
              <a:t>来避免死锁。当两个线程同时请求进入临界区时，</a:t>
            </a:r>
            <a:r>
              <a:rPr lang="en-US" altLang="zh-CN" dirty="0"/>
              <a:t>turn </a:t>
            </a:r>
            <a:r>
              <a:rPr lang="zh-CN" altLang="en-US" dirty="0"/>
              <a:t>会决定哪个线程优先进入。例如，如果 </a:t>
            </a:r>
            <a:r>
              <a:rPr lang="en-US" altLang="zh-CN" dirty="0"/>
              <a:t>thr1 </a:t>
            </a:r>
            <a:r>
              <a:rPr lang="zh-CN" altLang="en-US" dirty="0"/>
              <a:t>和 </a:t>
            </a:r>
            <a:r>
              <a:rPr lang="en-US" altLang="zh-CN" dirty="0"/>
              <a:t>thr2 </a:t>
            </a:r>
            <a:r>
              <a:rPr lang="zh-CN" altLang="en-US" dirty="0"/>
              <a:t>同时设置了自己的标志位，</a:t>
            </a:r>
            <a:r>
              <a:rPr lang="en-US" altLang="zh-CN" dirty="0"/>
              <a:t>turn </a:t>
            </a:r>
            <a:r>
              <a:rPr lang="zh-CN" altLang="en-US" dirty="0"/>
              <a:t>会被设置为 </a:t>
            </a:r>
            <a:r>
              <a:rPr lang="en-US" altLang="zh-CN" dirty="0"/>
              <a:t>1 </a:t>
            </a:r>
            <a:r>
              <a:rPr lang="zh-CN" altLang="en-US" dirty="0"/>
              <a:t>或 </a:t>
            </a:r>
            <a:r>
              <a:rPr lang="en-US" altLang="zh-CN" dirty="0"/>
              <a:t>0</a:t>
            </a:r>
            <a:r>
              <a:rPr lang="zh-CN" altLang="en-US" dirty="0"/>
              <a:t>，确保其中一个线程可以进入临界区。条件检查</a:t>
            </a:r>
            <a:r>
              <a:rPr lang="en-US" altLang="zh-CN" dirty="0"/>
              <a:t>:</a:t>
            </a:r>
            <a:r>
              <a:rPr lang="zh-CN" altLang="en-US" dirty="0"/>
              <a:t>在临界区内，每个线程都会修改共享变量 </a:t>
            </a:r>
            <a:r>
              <a:rPr lang="en-US" altLang="zh-CN" dirty="0"/>
              <a:t>x </a:t>
            </a:r>
            <a:r>
              <a:rPr lang="zh-CN" altLang="en-US" dirty="0"/>
              <a:t>并进行断言检查。</a:t>
            </a:r>
            <a:r>
              <a:rPr lang="en-US" altLang="zh-CN" dirty="0"/>
              <a:t>thr1 </a:t>
            </a:r>
            <a:r>
              <a:rPr lang="zh-CN" altLang="en-US" dirty="0"/>
              <a:t>设置 </a:t>
            </a:r>
            <a:r>
              <a:rPr lang="en-US" altLang="zh-CN" dirty="0"/>
              <a:t>x = 0 </a:t>
            </a:r>
            <a:r>
              <a:rPr lang="zh-CN" altLang="en-US" dirty="0"/>
              <a:t>并检查 </a:t>
            </a:r>
            <a:r>
              <a:rPr lang="en-US" altLang="zh-CN" dirty="0"/>
              <a:t>x &lt;= 0</a:t>
            </a:r>
            <a:r>
              <a:rPr lang="zh-CN" altLang="en-US" dirty="0"/>
              <a:t>，如果条件不满足则断言失败。</a:t>
            </a:r>
            <a:r>
              <a:rPr lang="en-US" altLang="zh-CN" dirty="0"/>
              <a:t>thr2 </a:t>
            </a:r>
            <a:r>
              <a:rPr lang="zh-CN" altLang="en-US" dirty="0"/>
              <a:t>设置 </a:t>
            </a:r>
            <a:r>
              <a:rPr lang="en-US" altLang="zh-CN" dirty="0"/>
              <a:t>x = 1 </a:t>
            </a:r>
            <a:r>
              <a:rPr lang="zh-CN" altLang="en-US" dirty="0"/>
              <a:t>并检查 </a:t>
            </a:r>
            <a:r>
              <a:rPr lang="en-US" altLang="zh-CN" dirty="0"/>
              <a:t>x &gt;= 1</a:t>
            </a:r>
            <a:r>
              <a:rPr lang="zh-CN" altLang="en-US" dirty="0"/>
              <a:t>，如果条件不满足则断言失败。由于互斥性保证了每次只有一个线程可以修改 </a:t>
            </a:r>
            <a:r>
              <a:rPr lang="en-US" altLang="zh-CN" dirty="0"/>
              <a:t>x</a:t>
            </a:r>
            <a:r>
              <a:rPr lang="zh-CN" altLang="en-US" dirty="0"/>
              <a:t>，因此这些条件检查总是会成功。具体示例假设以下执行顺序：</a:t>
            </a:r>
            <a:r>
              <a:rPr lang="en-US" altLang="zh-CN" dirty="0"/>
              <a:t>thr1 </a:t>
            </a:r>
            <a:r>
              <a:rPr lang="zh-CN" altLang="en-US" dirty="0"/>
              <a:t>设置 </a:t>
            </a:r>
            <a:r>
              <a:rPr lang="en-US" altLang="zh-CN" dirty="0"/>
              <a:t>flag1 = 1 </a:t>
            </a:r>
            <a:r>
              <a:rPr lang="zh-CN" altLang="en-US" dirty="0"/>
              <a:t>和 </a:t>
            </a:r>
            <a:r>
              <a:rPr lang="en-US" altLang="zh-CN" dirty="0"/>
              <a:t>turn = 1</a:t>
            </a:r>
            <a:r>
              <a:rPr lang="zh-CN" altLang="en-US" dirty="0"/>
              <a:t>。</a:t>
            </a:r>
            <a:r>
              <a:rPr lang="en-US" altLang="zh-CN" dirty="0"/>
              <a:t>thr2 </a:t>
            </a:r>
            <a:r>
              <a:rPr lang="zh-CN" altLang="en-US" dirty="0"/>
              <a:t>设置 </a:t>
            </a:r>
            <a:r>
              <a:rPr lang="en-US" altLang="zh-CN" dirty="0"/>
              <a:t>flag2 = 1 </a:t>
            </a:r>
            <a:r>
              <a:rPr lang="zh-CN" altLang="en-US" dirty="0"/>
              <a:t>和 </a:t>
            </a:r>
            <a:r>
              <a:rPr lang="en-US" altLang="zh-CN" dirty="0"/>
              <a:t>turn = 0</a:t>
            </a:r>
            <a:r>
              <a:rPr lang="zh-CN" altLang="en-US" dirty="0"/>
              <a:t>。</a:t>
            </a:r>
            <a:r>
              <a:rPr lang="en-US" altLang="zh-CN" dirty="0"/>
              <a:t>thr1 </a:t>
            </a:r>
            <a:r>
              <a:rPr lang="zh-CN" altLang="en-US" dirty="0"/>
              <a:t>进入循环，检查 </a:t>
            </a:r>
            <a:r>
              <a:rPr lang="en-US" altLang="zh-CN" dirty="0"/>
              <a:t>flag2 == 1 </a:t>
            </a:r>
            <a:r>
              <a:rPr lang="zh-CN" altLang="en-US" dirty="0"/>
              <a:t>和 </a:t>
            </a:r>
            <a:r>
              <a:rPr lang="en-US" altLang="zh-CN" dirty="0"/>
              <a:t>turn == 1</a:t>
            </a:r>
            <a:r>
              <a:rPr lang="zh-CN" altLang="en-US" dirty="0"/>
              <a:t>，条件满足，继续等待。</a:t>
            </a:r>
            <a:r>
              <a:rPr lang="en-US" altLang="zh-CN" dirty="0"/>
              <a:t>thr2 </a:t>
            </a:r>
            <a:r>
              <a:rPr lang="zh-CN" altLang="en-US" dirty="0"/>
              <a:t>进入临界区，设置 </a:t>
            </a:r>
            <a:r>
              <a:rPr lang="en-US" altLang="zh-CN" dirty="0"/>
              <a:t>x = 1</a:t>
            </a:r>
            <a:r>
              <a:rPr lang="zh-CN" altLang="en-US" dirty="0"/>
              <a:t>，检查 </a:t>
            </a:r>
            <a:r>
              <a:rPr lang="en-US" altLang="zh-CN" dirty="0"/>
              <a:t>x &gt;= 1</a:t>
            </a:r>
            <a:r>
              <a:rPr lang="zh-CN" altLang="en-US" dirty="0"/>
              <a:t>，条件满足。</a:t>
            </a:r>
            <a:r>
              <a:rPr lang="en-US" altLang="zh-CN" dirty="0"/>
              <a:t>thr2 </a:t>
            </a:r>
            <a:r>
              <a:rPr lang="zh-CN" altLang="en-US" dirty="0"/>
              <a:t>清除 </a:t>
            </a:r>
            <a:r>
              <a:rPr lang="en-US" altLang="zh-CN" dirty="0"/>
              <a:t>flag2 = 0</a:t>
            </a:r>
            <a:r>
              <a:rPr lang="zh-CN" altLang="en-US" dirty="0"/>
              <a:t>。</a:t>
            </a:r>
            <a:r>
              <a:rPr lang="en-US" altLang="zh-CN" dirty="0"/>
              <a:t>thr1 </a:t>
            </a:r>
            <a:r>
              <a:rPr lang="zh-CN" altLang="en-US" dirty="0"/>
              <a:t>退出循环，进入临界区，设置 </a:t>
            </a:r>
            <a:r>
              <a:rPr lang="en-US" altLang="zh-CN" dirty="0"/>
              <a:t>x = 0</a:t>
            </a:r>
            <a:r>
              <a:rPr lang="zh-CN" altLang="en-US" dirty="0"/>
              <a:t>，检查 </a:t>
            </a:r>
            <a:r>
              <a:rPr lang="en-US" altLang="zh-CN" dirty="0"/>
              <a:t>x &lt;= 0</a:t>
            </a:r>
            <a:r>
              <a:rPr lang="zh-CN" altLang="en-US" dirty="0"/>
              <a:t>，条件满足。</a:t>
            </a:r>
            <a:r>
              <a:rPr lang="en-US" altLang="zh-CN" dirty="0"/>
              <a:t>thr1 </a:t>
            </a:r>
            <a:r>
              <a:rPr lang="zh-CN" altLang="en-US" dirty="0"/>
              <a:t>清除 </a:t>
            </a:r>
            <a:r>
              <a:rPr lang="en-US" altLang="zh-CN" dirty="0"/>
              <a:t>flag1 = 0</a:t>
            </a:r>
            <a:r>
              <a:rPr lang="zh-CN" altLang="en-US" dirty="0"/>
              <a:t>。结论</a:t>
            </a:r>
            <a:r>
              <a:rPr lang="en-US" altLang="zh-CN" dirty="0" err="1"/>
              <a:t>peterson.c</a:t>
            </a:r>
            <a:r>
              <a:rPr lang="en-US" altLang="zh-CN" dirty="0"/>
              <a:t> </a:t>
            </a:r>
            <a:r>
              <a:rPr lang="zh-CN" altLang="en-US" dirty="0"/>
              <a:t>代码是安全的，因为 </a:t>
            </a:r>
            <a:r>
              <a:rPr lang="en-US" altLang="zh-CN" dirty="0"/>
              <a:t>Peterson </a:t>
            </a:r>
            <a:r>
              <a:rPr lang="zh-CN" altLang="en-US" dirty="0"/>
              <a:t>算法确保了互斥性，避免了死锁，并且通过条件检查保证了共享变量 </a:t>
            </a:r>
            <a:r>
              <a:rPr lang="en-US" altLang="zh-CN" dirty="0"/>
              <a:t>x </a:t>
            </a:r>
            <a:r>
              <a:rPr lang="zh-CN" altLang="en-US" dirty="0"/>
              <a:t>的正确性。每个线程在进入临界区前都会检查另一个线程的状态，确保每次只有一个线程可以修改共享变量，从而避免了数据竞争和不一致的问题。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fail</a:t>
            </a:r>
          </a:p>
          <a:p>
            <a:r>
              <a:rPr lang="zh-CN" altLang="en-US" dirty="0"/>
              <a:t>主函数</a:t>
            </a:r>
            <a:r>
              <a:rPr lang="en-US" altLang="zh-CN" dirty="0"/>
              <a:t>:main </a:t>
            </a:r>
            <a:r>
              <a:rPr lang="zh-CN" altLang="en-US" dirty="0"/>
              <a:t>函数是程序的入口点。调用了 </a:t>
            </a:r>
            <a:r>
              <a:rPr lang="en-US" altLang="zh-CN" dirty="0"/>
              <a:t>assert(0)</a:t>
            </a:r>
            <a:r>
              <a:rPr lang="zh-CN" altLang="en-US" dirty="0"/>
              <a:t>，这是一个断言宏，用于在调试过程中检查条件是否为真。安全性分析断言的作用</a:t>
            </a:r>
            <a:r>
              <a:rPr lang="en-US" altLang="zh-CN" dirty="0"/>
              <a:t>:assert(0) </a:t>
            </a:r>
            <a:r>
              <a:rPr lang="zh-CN" altLang="en-US" dirty="0"/>
              <a:t>会在运行时检查其参数是否为真。如果参数为假（即 </a:t>
            </a:r>
            <a:r>
              <a:rPr lang="en-US" altLang="zh-CN" dirty="0"/>
              <a:t>0</a:t>
            </a:r>
            <a:r>
              <a:rPr lang="zh-CN" altLang="en-US" dirty="0"/>
              <a:t>），则会触发断言失败。断言失败会导致程序终止，并打印一条错误消息，通常包括文件名、行号和失败的条件。程序行为</a:t>
            </a:r>
            <a:r>
              <a:rPr lang="en-US" altLang="zh-CN" dirty="0"/>
              <a:t>:</a:t>
            </a:r>
            <a:r>
              <a:rPr lang="zh-CN" altLang="en-US" dirty="0"/>
              <a:t>在这个例子中，</a:t>
            </a:r>
            <a:r>
              <a:rPr lang="en-US" altLang="zh-CN" dirty="0"/>
              <a:t>assert(0) </a:t>
            </a:r>
            <a:r>
              <a:rPr lang="zh-CN" altLang="en-US" dirty="0"/>
              <a:t>总是会失败，因为 </a:t>
            </a:r>
            <a:r>
              <a:rPr lang="en-US" altLang="zh-CN" dirty="0"/>
              <a:t>0 </a:t>
            </a:r>
            <a:r>
              <a:rPr lang="zh-CN" altLang="en-US" dirty="0"/>
              <a:t>永远为假。因此，程序在启动后会立即终止，并显示断言失败的消息。为什么这段代码被认为是不安全的程序终止</a:t>
            </a:r>
            <a:r>
              <a:rPr lang="en-US" altLang="zh-CN" dirty="0"/>
              <a:t>:</a:t>
            </a:r>
            <a:r>
              <a:rPr lang="zh-CN" altLang="en-US" dirty="0"/>
              <a:t>程序在启动后立即终止，这显然不符合正常程序的行为。正常情况下，程序应该能够执行预期的功能，而不是在启动时就终止。</a:t>
            </a:r>
          </a:p>
        </p:txBody>
      </p:sp>
    </p:spTree>
    <p:extLst>
      <p:ext uri="{BB962C8B-B14F-4D97-AF65-F5344CB8AC3E}">
        <p14:creationId xmlns:p14="http://schemas.microsoft.com/office/powerpoint/2010/main" val="34268027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718D7-0C57-44AF-B687-BCD143061560}" type="datetimeFigureOut">
              <a:rPr lang="zh-CN" altLang="en-US" smtClean="0"/>
              <a:t>2024/12/19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F63A3B-78C7-47BE-AE5E-E10140E04643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142107686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718D7-0C57-44AF-B687-BCD143061560}" type="datetimeFigureOut">
              <a:rPr lang="zh-CN" altLang="en-US" smtClean="0"/>
              <a:t>2024/12/19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F63A3B-78C7-47BE-AE5E-E10140E04643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68366752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718D7-0C57-44AF-B687-BCD143061560}" type="datetimeFigureOut">
              <a:rPr lang="zh-CN" altLang="en-US" smtClean="0"/>
              <a:t>2024/12/19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F63A3B-78C7-47BE-AE5E-E10140E04643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4026356876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图像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20" name="任意多边形：形状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18" name="任意多边形：形状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zh-CN" sz="3600"/>
            </a:lvl1pPr>
          </a:lstStyle>
          <a:p>
            <a:pPr rtl="0"/>
            <a:r>
              <a:rPr lang="zh-CN" b="1" dirty="0"/>
              <a:t>单击此处添加标题</a:t>
            </a:r>
          </a:p>
        </p:txBody>
      </p:sp>
    </p:spTree>
    <p:extLst>
      <p:ext uri="{BB962C8B-B14F-4D97-AF65-F5344CB8AC3E}">
        <p14:creationId xmlns:p14="http://schemas.microsoft.com/office/powerpoint/2010/main" val="19304350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汇总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形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zh-CN" sz="3600" b="1"/>
            </a:lvl1pPr>
          </a:lstStyle>
          <a:p>
            <a:pPr rtl="0"/>
            <a:r>
              <a:rPr lang="zh-CN" b="1" dirty="0"/>
              <a:t>单击此处添加标题</a:t>
            </a:r>
          </a:p>
        </p:txBody>
      </p:sp>
      <p:sp>
        <p:nvSpPr>
          <p:cNvPr id="49" name="任意多边形(F)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16" name="内容占位符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 rtlCol="0">
            <a:normAutofit/>
          </a:bodyPr>
          <a:lstStyle>
            <a:lvl1pPr>
              <a:spcBef>
                <a:spcPts val="1000"/>
              </a:spcBef>
              <a:defRPr lang="zh-CN" sz="1800"/>
            </a:lvl1pPr>
            <a:lvl2pPr>
              <a:spcBef>
                <a:spcPts val="1000"/>
              </a:spcBef>
              <a:defRPr lang="zh-CN" sz="1800"/>
            </a:lvl2pPr>
            <a:lvl3pPr>
              <a:spcBef>
                <a:spcPts val="1000"/>
              </a:spcBef>
              <a:defRPr lang="zh-CN" sz="1800"/>
            </a:lvl3pPr>
            <a:lvl4pPr>
              <a:spcBef>
                <a:spcPts val="1000"/>
              </a:spcBef>
              <a:defRPr lang="zh-CN" sz="1800"/>
            </a:lvl4pPr>
            <a:lvl5pPr>
              <a:spcBef>
                <a:spcPts val="1000"/>
              </a:spcBef>
              <a:defRPr lang="zh-CN" sz="1800"/>
            </a:lvl5pPr>
          </a:lstStyle>
          <a:p>
            <a:pPr lvl="0" rtl="0"/>
            <a:r>
              <a:rPr lang="zh-CN" dirty="0"/>
              <a:t>单击此处添加文本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  <p:sp>
        <p:nvSpPr>
          <p:cNvPr id="18" name="内容占位符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 rtlCol="0">
            <a:normAutofit/>
          </a:bodyPr>
          <a:lstStyle>
            <a:lvl1pPr>
              <a:spcBef>
                <a:spcPts val="1000"/>
              </a:spcBef>
              <a:defRPr lang="zh-CN" sz="1800"/>
            </a:lvl1pPr>
            <a:lvl2pPr>
              <a:spcBef>
                <a:spcPts val="1000"/>
              </a:spcBef>
              <a:defRPr lang="zh-CN" sz="1800"/>
            </a:lvl2pPr>
            <a:lvl3pPr>
              <a:spcBef>
                <a:spcPts val="1000"/>
              </a:spcBef>
              <a:defRPr lang="zh-CN" sz="1800"/>
            </a:lvl3pPr>
            <a:lvl4pPr>
              <a:spcBef>
                <a:spcPts val="1000"/>
              </a:spcBef>
              <a:defRPr lang="zh-CN" sz="1800"/>
            </a:lvl4pPr>
            <a:lvl5pPr>
              <a:spcBef>
                <a:spcPts val="1000"/>
              </a:spcBef>
              <a:defRPr lang="zh-CN" sz="1800"/>
            </a:lvl5pPr>
          </a:lstStyle>
          <a:p>
            <a:pPr lvl="0" rtl="0"/>
            <a:r>
              <a:rPr lang="zh-CN" dirty="0"/>
              <a:t>单击此处添加文本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  <p:sp>
        <p:nvSpPr>
          <p:cNvPr id="27" name="灯片编号占位符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lvl1pPr>
              <a:defRPr lang="zh-CN" sz="1600" b="1">
                <a:latin typeface="+mj-ea"/>
                <a:ea typeface="+mj-ea"/>
              </a:defRPr>
            </a:lvl1pPr>
          </a:lstStyle>
          <a:p>
            <a:pPr rtl="0"/>
            <a:fld id="{48F63A3B-78C7-47BE-AE5E-E10140E04643}" type="slidenum">
              <a:rPr lang="zh-CN" smtClean="0"/>
              <a:pPr/>
              <a:t>‹#›</a:t>
            </a:fld>
            <a:endParaRPr lang="zh-CN" dirty="0"/>
          </a:p>
        </p:txBody>
      </p:sp>
      <p:pic>
        <p:nvPicPr>
          <p:cNvPr id="43" name="图形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图形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图像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2743142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结束语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：形状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19" name="任意多边形：形状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pic>
        <p:nvPicPr>
          <p:cNvPr id="9" name="图像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rtlCol="0" anchor="b" anchorCtr="0">
            <a:noAutofit/>
          </a:bodyPr>
          <a:lstStyle>
            <a:lvl1pPr algn="l">
              <a:lnSpc>
                <a:spcPct val="100000"/>
              </a:lnSpc>
              <a:defRPr lang="zh-CN" sz="3600"/>
            </a:lvl1pPr>
          </a:lstStyle>
          <a:p>
            <a:pPr rtl="0"/>
            <a:r>
              <a:rPr lang="zh-CN" b="1" dirty="0"/>
              <a:t>单击此处添加标题</a:t>
            </a:r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rtlCol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lang="zh-CN" sz="2400"/>
            </a:lvl1pPr>
            <a:lvl2pPr marL="457200" indent="0" algn="ctr">
              <a:buNone/>
              <a:defRPr lang="zh-CN" sz="2000"/>
            </a:lvl2pPr>
            <a:lvl3pPr marL="914400" indent="0" algn="ctr">
              <a:buNone/>
              <a:defRPr lang="zh-CN" sz="1800"/>
            </a:lvl3pPr>
            <a:lvl4pPr marL="1371600" indent="0" algn="ctr">
              <a:buNone/>
              <a:defRPr lang="zh-CN" sz="1600"/>
            </a:lvl4pPr>
            <a:lvl5pPr marL="1828800" indent="0" algn="ctr">
              <a:buNone/>
              <a:defRPr lang="zh-CN" sz="1600"/>
            </a:lvl5pPr>
            <a:lvl6pPr marL="2286000" indent="0" algn="ctr">
              <a:buNone/>
              <a:defRPr lang="zh-CN" sz="1600"/>
            </a:lvl6pPr>
            <a:lvl7pPr marL="2743200" indent="0" algn="ctr">
              <a:buNone/>
              <a:defRPr lang="zh-CN" sz="1600"/>
            </a:lvl7pPr>
            <a:lvl8pPr marL="3200400" indent="0" algn="ctr">
              <a:buNone/>
              <a:defRPr lang="zh-CN" sz="1600"/>
            </a:lvl8pPr>
            <a:lvl9pPr marL="3657600" indent="0" algn="ctr">
              <a:buNone/>
              <a:defRPr lang="zh-CN" sz="1600"/>
            </a:lvl9pPr>
          </a:lstStyle>
          <a:p>
            <a:pPr rtl="0"/>
            <a:r>
              <a:rPr lang="zh-CN" dirty="0"/>
              <a:t>单击此处添加副标题</a:t>
            </a:r>
          </a:p>
        </p:txBody>
      </p:sp>
    </p:spTree>
    <p:extLst>
      <p:ext uri="{BB962C8B-B14F-4D97-AF65-F5344CB8AC3E}">
        <p14:creationId xmlns:p14="http://schemas.microsoft.com/office/powerpoint/2010/main" val="823348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718D7-0C57-44AF-B687-BCD143061560}" type="datetimeFigureOut">
              <a:rPr lang="zh-CN" altLang="en-US" smtClean="0"/>
              <a:t>2024/12/19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F63A3B-78C7-47BE-AE5E-E10140E04643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68266132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718D7-0C57-44AF-B687-BCD143061560}" type="datetimeFigureOut">
              <a:rPr lang="zh-CN" altLang="en-US" smtClean="0"/>
              <a:t>2024/12/19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F63A3B-78C7-47BE-AE5E-E10140E04643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379979094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718D7-0C57-44AF-B687-BCD143061560}" type="datetimeFigureOut">
              <a:rPr lang="zh-CN" altLang="en-US" smtClean="0"/>
              <a:t>2024/12/19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F63A3B-78C7-47BE-AE5E-E10140E04643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91351735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718D7-0C57-44AF-B687-BCD143061560}" type="datetimeFigureOut">
              <a:rPr lang="zh-CN" altLang="en-US" smtClean="0"/>
              <a:t>2024/12/19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F63A3B-78C7-47BE-AE5E-E10140E04643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66549262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718D7-0C57-44AF-B687-BCD143061560}" type="datetimeFigureOut">
              <a:rPr lang="zh-CN" altLang="en-US" smtClean="0"/>
              <a:t>2024/12/19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F63A3B-78C7-47BE-AE5E-E10140E04643}" type="slidenum">
              <a:rPr lang="zh-CN" smtClean="0"/>
              <a:pPr/>
              <a:t>‹#›</a:t>
            </a:fld>
            <a:endParaRPr lang="zh-CN" dirty="0"/>
          </a:p>
        </p:txBody>
      </p:sp>
      <p:sp>
        <p:nvSpPr>
          <p:cNvPr id="6" name="任意多边形：形状 6">
            <a:extLst>
              <a:ext uri="{FF2B5EF4-FFF2-40B4-BE49-F238E27FC236}">
                <a16:creationId xmlns:a16="http://schemas.microsoft.com/office/drawing/2014/main" id="{190C0F9A-EA66-C901-18A9-5890BAD576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7" name="任意多边形：形状 8">
            <a:extLst>
              <a:ext uri="{FF2B5EF4-FFF2-40B4-BE49-F238E27FC236}">
                <a16:creationId xmlns:a16="http://schemas.microsoft.com/office/drawing/2014/main" id="{73CB8486-C219-CBD9-9CBC-2A11B3AB37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1325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718D7-0C57-44AF-B687-BCD143061560}" type="datetimeFigureOut">
              <a:rPr lang="zh-CN" altLang="en-US" smtClean="0"/>
              <a:t>2024/12/19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F63A3B-78C7-47BE-AE5E-E10140E04643}" type="slidenum">
              <a:rPr lang="zh-CN" smtClean="0"/>
              <a:pPr/>
              <a:t>‹#›</a:t>
            </a:fld>
            <a:endParaRPr lang="zh-CN" dirty="0"/>
          </a:p>
        </p:txBody>
      </p:sp>
      <p:sp>
        <p:nvSpPr>
          <p:cNvPr id="5" name="任意多边形：形状 5">
            <a:extLst>
              <a:ext uri="{FF2B5EF4-FFF2-40B4-BE49-F238E27FC236}">
                <a16:creationId xmlns:a16="http://schemas.microsoft.com/office/drawing/2014/main" id="{1A74AF94-1326-C352-41FA-60FA7BE8A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6" name="任意多边形：形状 7">
            <a:extLst>
              <a:ext uri="{FF2B5EF4-FFF2-40B4-BE49-F238E27FC236}">
                <a16:creationId xmlns:a16="http://schemas.microsoft.com/office/drawing/2014/main" id="{2A884895-7714-0ACA-94F4-4228B7D55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5311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718D7-0C57-44AF-B687-BCD143061560}" type="datetimeFigureOut">
              <a:rPr lang="zh-CN" altLang="en-US" smtClean="0"/>
              <a:t>2024/12/19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F63A3B-78C7-47BE-AE5E-E10140E04643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339254763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718D7-0C57-44AF-B687-BCD143061560}" type="datetimeFigureOut">
              <a:rPr lang="zh-CN" altLang="en-US" smtClean="0"/>
              <a:t>2024/12/19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F63A3B-78C7-47BE-AE5E-E10140E04643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135913680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718D7-0C57-44AF-B687-BCD143061560}" type="datetimeFigureOut">
              <a:rPr lang="zh-CN" altLang="en-US" smtClean="0"/>
              <a:t>2024/12/19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48F63A3B-78C7-47BE-AE5E-E10140E04643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850082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92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13203935" y="1207008"/>
            <a:ext cx="429767" cy="777240"/>
          </a:xfrm>
        </p:spPr>
        <p:txBody>
          <a:bodyPr rtlCol="0" anchor="ctr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4127867-2A79-A8C5-D54D-C8061EE09C3E}"/>
              </a:ext>
            </a:extLst>
          </p:cNvPr>
          <p:cNvSpPr txBox="1"/>
          <p:nvPr/>
        </p:nvSpPr>
        <p:spPr>
          <a:xfrm>
            <a:off x="4828032" y="2606040"/>
            <a:ext cx="29546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/>
              <a:t>Lazy-</a:t>
            </a:r>
            <a:r>
              <a:rPr lang="en-US" altLang="zh-CN" sz="4400" b="1" dirty="0" err="1"/>
              <a:t>cseq</a:t>
            </a:r>
            <a:endParaRPr lang="zh-CN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4BAFB3-F469-17E6-9E41-3843DC8E2D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BAD67D-A233-AE39-C676-CCD5AF8C1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4" y="428815"/>
            <a:ext cx="9875463" cy="999746"/>
          </a:xfrm>
        </p:spPr>
        <p:txBody>
          <a:bodyPr/>
          <a:lstStyle/>
          <a:p>
            <a:r>
              <a:rPr lang="en-US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3. </a:t>
            </a:r>
            <a:r>
              <a:rPr lang="zh-CN" altLang="en-US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后端验证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57252B-23D3-7772-BA36-EB5761435D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50564" y="1563624"/>
            <a:ext cx="9875463" cy="470099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zh-CN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）调用</a:t>
            </a:r>
            <a:r>
              <a:rPr lang="en-US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SAT </a:t>
            </a:r>
            <a:r>
              <a:rPr lang="zh-CN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求解器</a:t>
            </a:r>
            <a:endParaRPr lang="zh-CN" altLang="zh-CN" sz="2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生成的布尔公式会被输入到</a:t>
            </a:r>
            <a:r>
              <a:rPr lang="en-US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SAT </a:t>
            </a:r>
            <a:r>
              <a:rPr lang="zh-CN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求解器中。</a:t>
            </a:r>
            <a:r>
              <a:rPr lang="en-US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SAT </a:t>
            </a:r>
            <a:r>
              <a:rPr lang="zh-CN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求解器的作用是判断是否存在一个 满足该公式的变量赋值，即是否存在一组输入使得公式中的所有约束都成立。</a:t>
            </a:r>
            <a:endParaRPr lang="zh-CN" altLang="zh-CN" sz="2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SAT </a:t>
            </a:r>
            <a:r>
              <a:rPr lang="zh-CN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求解器使用</a:t>
            </a:r>
            <a:r>
              <a:rPr lang="en-US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DPLL </a:t>
            </a:r>
            <a:r>
              <a:rPr lang="zh-CN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算法（</a:t>
            </a:r>
            <a:r>
              <a:rPr lang="en-US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Davis-Putnam-</a:t>
            </a:r>
            <a:r>
              <a:rPr lang="en-US" altLang="zh-CN" sz="24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Logemann</a:t>
            </a:r>
            <a:r>
              <a:rPr lang="en-US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-Loveland </a:t>
            </a:r>
            <a:r>
              <a:rPr lang="zh-CN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算法）或</a:t>
            </a:r>
            <a:r>
              <a:rPr lang="en-US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CDCL </a:t>
            </a:r>
            <a:r>
              <a:rPr lang="zh-CN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算法（</a:t>
            </a:r>
            <a:r>
              <a:rPr lang="en-US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Conflict-Driven Clause Learning </a:t>
            </a:r>
            <a:r>
              <a:rPr lang="zh-CN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算法）等启发式算法来查找满足公式的解。如果存在解，</a:t>
            </a:r>
            <a:r>
              <a:rPr lang="en-US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SAT </a:t>
            </a:r>
            <a:r>
              <a:rPr lang="zh-CN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求解器会返回一个满足公式的布尔变量赋值。</a:t>
            </a:r>
            <a:endParaRPr lang="zh-CN" altLang="zh-CN" sz="2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如果</a:t>
            </a:r>
            <a:r>
              <a:rPr lang="en-US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SAT </a:t>
            </a:r>
            <a:r>
              <a:rPr lang="zh-CN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求解器找到一个满足的解，这意味着在给定的程序输入和条件下，程序会发生错误（例如越界、空指针等）。</a:t>
            </a:r>
            <a:r>
              <a:rPr lang="en-US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CBMC </a:t>
            </a:r>
            <a:r>
              <a:rPr lang="zh-CN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会报告该错误。</a:t>
            </a:r>
            <a:endParaRPr lang="zh-CN" altLang="zh-CN" sz="2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如果</a:t>
            </a:r>
            <a:r>
              <a:rPr lang="en-US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SAT </a:t>
            </a:r>
            <a:r>
              <a:rPr lang="zh-CN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求解器不能找到解，那么就意味着程序在当前条件下不会出现错误，</a:t>
            </a:r>
            <a:r>
              <a:rPr lang="en-US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CBMC </a:t>
            </a:r>
            <a:r>
              <a:rPr lang="zh-CN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会返回成功。</a:t>
            </a:r>
            <a:endParaRPr lang="zh-CN" altLang="zh-CN" sz="2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zh-CN" altLang="zh-CN" sz="2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F56D688-8228-C742-FFA6-E8245ABB5C41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12874752" y="1335025"/>
            <a:ext cx="320040" cy="121920"/>
          </a:xfrm>
        </p:spPr>
        <p:txBody>
          <a:bodyPr>
            <a:normAutofit fontScale="55000" lnSpcReduction="20000"/>
          </a:bodyPr>
          <a:lstStyle/>
          <a:p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E0BFAD3-D575-7915-6637-969A295720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48F63A3B-78C7-47BE-AE5E-E10140E04643}" type="slidenum">
              <a:rPr lang="en-US" altLang="zh-CN" smtClean="0"/>
              <a:pPr rtl="0"/>
              <a:t>10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99840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6D8831-329F-E98B-E709-3ECCD34176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59CFC9-886D-6EC3-CB48-65A2140F1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4" y="428815"/>
            <a:ext cx="9875463" cy="999746"/>
          </a:xfrm>
        </p:spPr>
        <p:txBody>
          <a:bodyPr/>
          <a:lstStyle/>
          <a:p>
            <a:r>
              <a:rPr lang="zh-CN" altLang="en-US" sz="4000" dirty="0">
                <a:latin typeface="黑体" panose="02010609060101010101" pitchFamily="49" charset="-122"/>
                <a:ea typeface="黑体" panose="02010609060101010101" pitchFamily="49" charset="-122"/>
              </a:rPr>
              <a:t>程序演示：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FADBF44-020F-A46C-AACF-B977FBB92C79}"/>
              </a:ext>
            </a:extLst>
          </p:cNvPr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5D2C2C7-51AD-CD9D-282A-E8BBE42B77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48F63A3B-78C7-47BE-AE5E-E10140E04643}" type="slidenum">
              <a:rPr lang="en-US" altLang="zh-CN" smtClean="0"/>
              <a:pPr rtl="0"/>
              <a:t>11</a:t>
            </a:fld>
            <a:endParaRPr lang="zh-CN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CAD615E4-E3EA-E039-A032-8AFEE3A5D8C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5619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225DEB-9099-E111-1DAE-4D6E34212A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6A2007-1FF2-F977-E800-34B9438C6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4" y="428815"/>
            <a:ext cx="9875463" cy="999746"/>
          </a:xfrm>
        </p:spPr>
        <p:txBody>
          <a:bodyPr/>
          <a:lstStyle/>
          <a:p>
            <a:r>
              <a:rPr lang="en-US" altLang="zh-CN" sz="36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CBMC </a:t>
            </a:r>
            <a:r>
              <a:rPr lang="zh-CN" altLang="zh-CN" sz="3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的求解过程总结：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62E1C2-82E5-5CDA-F07F-604C543944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50564" y="1563624"/>
            <a:ext cx="9875463" cy="4700997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CBMC </a:t>
            </a:r>
            <a:r>
              <a:rPr lang="zh-CN" altLang="zh-CN" sz="2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首先将</a:t>
            </a:r>
            <a:r>
              <a:rPr lang="en-US" altLang="zh-CN" sz="2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C </a:t>
            </a:r>
            <a:r>
              <a:rPr lang="zh-CN" altLang="zh-CN" sz="2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程序的执行过程、约束和目标转换为布尔公式。</a:t>
            </a:r>
            <a:endParaRPr lang="zh-CN" altLang="zh-CN" sz="2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zh-CN" sz="2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接着通过符号执行，生成一个目标布尔公式，表示程序的状态空间。</a:t>
            </a:r>
            <a:endParaRPr lang="zh-CN" altLang="zh-CN" sz="2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zh-CN" sz="2800" kern="10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调用</a:t>
            </a:r>
            <a:r>
              <a:rPr lang="en-US" altLang="zh-CN" sz="2800" kern="10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 SAT </a:t>
            </a:r>
            <a:r>
              <a:rPr lang="zh-CN" altLang="zh-CN" sz="2800" kern="10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求解器：将布尔公式输入到</a:t>
            </a:r>
            <a:r>
              <a:rPr lang="en-US" altLang="zh-CN" sz="2800" kern="10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 SAT </a:t>
            </a:r>
            <a:r>
              <a:rPr lang="zh-CN" altLang="zh-CN" sz="2800" kern="10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求解器中，求解器尝试找到满足条件的解。根据</a:t>
            </a:r>
            <a:r>
              <a:rPr lang="en-US" altLang="zh-CN" sz="2800" kern="10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 SAT </a:t>
            </a:r>
            <a:r>
              <a:rPr lang="zh-CN" altLang="zh-CN" sz="2800" kern="10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求解器的结果，判断程序是否存在错误（如越界、空指针解引用等）</a:t>
            </a:r>
            <a:endParaRPr lang="zh-CN" altLang="zh-CN" sz="36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FA1E320-4883-F629-BD35-5D4826A7D095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12874752" y="1335025"/>
            <a:ext cx="320040" cy="121920"/>
          </a:xfrm>
        </p:spPr>
        <p:txBody>
          <a:bodyPr>
            <a:normAutofit fontScale="55000" lnSpcReduction="20000"/>
          </a:bodyPr>
          <a:lstStyle/>
          <a:p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51D945C-75EB-F064-5A73-D27F6B88D1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48F63A3B-78C7-47BE-AE5E-E10140E04643}" type="slidenum">
              <a:rPr lang="en-US" altLang="zh-CN" smtClean="0"/>
              <a:pPr rtl="0"/>
              <a:t>12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878441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2"/>
            <a:ext cx="3213716" cy="2727709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b="1" dirty="0"/>
              <a:t>谢谢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8B5CEF2-E667-BBB5-2EA6-C06F93B6DE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dirty="0"/>
              <a:t>小组成员：李钰杰，李珂，秦玥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38D62608-F5E4-7EC0-5EF0-4F988DDD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4" y="593380"/>
            <a:ext cx="9875463" cy="586196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b="1" dirty="0"/>
              <a:t>介绍</a:t>
            </a: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1F2C8F"/>
                </a:solidFill>
                <a:effectLst/>
                <a:uLnTx/>
                <a:uFillTx/>
                <a:latin typeface="Microsoft YaHei UI"/>
                <a:ea typeface="Microsoft YaHei UI"/>
                <a:cs typeface="+mn-cs"/>
              </a:rPr>
              <a:t>Lazy-</a:t>
            </a:r>
            <a:r>
              <a:rPr kumimoji="0" lang="en-US" altLang="zh-CN" b="1" i="0" u="none" strike="noStrike" kern="1200" cap="none" spc="0" normalizeH="0" baseline="0" noProof="0" dirty="0" err="1">
                <a:ln>
                  <a:noFill/>
                </a:ln>
                <a:solidFill>
                  <a:srgbClr val="1F2C8F"/>
                </a:solidFill>
                <a:effectLst/>
                <a:uLnTx/>
                <a:uFillTx/>
                <a:latin typeface="Microsoft YaHei UI"/>
                <a:ea typeface="Microsoft YaHei UI"/>
                <a:cs typeface="+mn-cs"/>
              </a:rPr>
              <a:t>CSeq</a:t>
            </a:r>
            <a:endParaRPr lang="zh-CN" b="1" dirty="0"/>
          </a:p>
        </p:txBody>
      </p:sp>
      <p:sp>
        <p:nvSpPr>
          <p:cNvPr id="12" name="内容占位符 3">
            <a:extLst>
              <a:ext uri="{FF2B5EF4-FFF2-40B4-BE49-F238E27FC236}">
                <a16:creationId xmlns:a16="http://schemas.microsoft.com/office/drawing/2014/main" id="{288BD9B8-D6A6-D55A-830D-4D3CC2DC39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50564" y="1315758"/>
            <a:ext cx="9632548" cy="4948864"/>
          </a:xfrm>
        </p:spPr>
        <p:txBody>
          <a:bodyPr rtlCol="0">
            <a:normAutofit fontScale="92500" lnSpcReduction="10000"/>
          </a:bodyPr>
          <a:lstStyle>
            <a:defPPr>
              <a:defRPr lang="zh-CN"/>
            </a:defPPr>
          </a:lstStyle>
          <a:p>
            <a:pPr marL="0" indent="0" rtl="0">
              <a:lnSpc>
                <a:spcPct val="110000"/>
              </a:lnSpc>
              <a:buNone/>
            </a:pPr>
            <a:r>
              <a:rPr lang="en-US" altLang="zh-CN" sz="2400" b="1" dirty="0">
                <a:solidFill>
                  <a:schemeClr val="tx1"/>
                </a:solidFill>
              </a:rPr>
              <a:t>1.Lazy-CSeq</a:t>
            </a:r>
            <a:r>
              <a:rPr lang="zh-CN" altLang="en-US" sz="2400" dirty="0">
                <a:solidFill>
                  <a:schemeClr val="tx1"/>
                </a:solidFill>
              </a:rPr>
              <a:t> 是一种 </a:t>
            </a:r>
            <a:r>
              <a:rPr lang="zh-CN" altLang="en-US" sz="2400" b="1" dirty="0">
                <a:solidFill>
                  <a:schemeClr val="tx1"/>
                </a:solidFill>
              </a:rPr>
              <a:t>程序验证工具</a:t>
            </a:r>
            <a:r>
              <a:rPr lang="zh-CN" altLang="en-US" sz="2400" dirty="0">
                <a:solidFill>
                  <a:schemeClr val="tx1"/>
                </a:solidFill>
              </a:rPr>
              <a:t>，用于验证</a:t>
            </a:r>
            <a:r>
              <a:rPr lang="zh-CN" altLang="en-US" sz="2400" b="1" dirty="0">
                <a:solidFill>
                  <a:schemeClr val="tx1"/>
                </a:solidFill>
              </a:rPr>
              <a:t>多线程 </a:t>
            </a:r>
            <a:r>
              <a:rPr lang="en-US" altLang="zh-CN" sz="2400" b="1" dirty="0">
                <a:solidFill>
                  <a:schemeClr val="tx1"/>
                </a:solidFill>
              </a:rPr>
              <a:t>C </a:t>
            </a:r>
            <a:r>
              <a:rPr lang="zh-CN" altLang="en-US" sz="2400" b="1" dirty="0">
                <a:solidFill>
                  <a:schemeClr val="tx1"/>
                </a:solidFill>
              </a:rPr>
              <a:t>程序</a:t>
            </a:r>
            <a:r>
              <a:rPr lang="zh-CN" altLang="en-US" sz="2400" dirty="0">
                <a:solidFill>
                  <a:schemeClr val="tx1"/>
                </a:solidFill>
              </a:rPr>
              <a:t>的正确性。它通过 </a:t>
            </a:r>
            <a:r>
              <a:rPr lang="zh-CN" altLang="en-US" sz="2400" b="1" dirty="0">
                <a:solidFill>
                  <a:schemeClr val="tx1"/>
                </a:solidFill>
              </a:rPr>
              <a:t>顺序化（</a:t>
            </a:r>
            <a:r>
              <a:rPr lang="en-US" altLang="zh-CN" sz="2400" b="1" dirty="0">
                <a:solidFill>
                  <a:schemeClr val="tx1"/>
                </a:solidFill>
              </a:rPr>
              <a:t>Sequentialization</a:t>
            </a:r>
            <a:r>
              <a:rPr lang="zh-CN" altLang="en-US" sz="2400" b="1" dirty="0">
                <a:solidFill>
                  <a:schemeClr val="tx1"/>
                </a:solidFill>
              </a:rPr>
              <a:t>）</a:t>
            </a:r>
            <a:r>
              <a:rPr lang="zh-CN" altLang="en-US" sz="2400" dirty="0">
                <a:solidFill>
                  <a:schemeClr val="tx1"/>
                </a:solidFill>
              </a:rPr>
              <a:t> 技术，将原始的并发程序转换为等价的</a:t>
            </a:r>
            <a:r>
              <a:rPr lang="zh-CN" altLang="en-US" sz="2400" b="1" dirty="0">
                <a:solidFill>
                  <a:schemeClr val="tx1"/>
                </a:solidFill>
              </a:rPr>
              <a:t>单线程顺序程序</a:t>
            </a:r>
            <a:r>
              <a:rPr lang="zh-CN" altLang="en-US" sz="2400" dirty="0">
                <a:solidFill>
                  <a:schemeClr val="tx1"/>
                </a:solidFill>
              </a:rPr>
              <a:t>，并结合</a:t>
            </a:r>
            <a:r>
              <a:rPr lang="en-US" altLang="zh-CN" sz="2400" b="1" dirty="0">
                <a:solidFill>
                  <a:schemeClr val="tx1"/>
                </a:solidFill>
              </a:rPr>
              <a:t>SAT/SMT </a:t>
            </a:r>
            <a:r>
              <a:rPr lang="zh-CN" altLang="en-US" sz="2400" b="1" dirty="0">
                <a:solidFill>
                  <a:schemeClr val="tx1"/>
                </a:solidFill>
              </a:rPr>
              <a:t>求解器</a:t>
            </a:r>
            <a:r>
              <a:rPr lang="zh-CN" altLang="en-US" sz="2400" dirty="0">
                <a:solidFill>
                  <a:schemeClr val="tx1"/>
                </a:solidFill>
              </a:rPr>
              <a:t>来检测程序中是否存在并发错误，如数据竞争、死锁或断言失败等问题。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2400" b="1" dirty="0">
                <a:solidFill>
                  <a:schemeClr val="tx1"/>
                </a:solidFill>
              </a:rPr>
              <a:t>2.Lazy-CSeq </a:t>
            </a:r>
            <a:r>
              <a:rPr lang="zh-CN" altLang="en-US" sz="2400" b="1" dirty="0">
                <a:solidFill>
                  <a:schemeClr val="tx1"/>
                </a:solidFill>
              </a:rPr>
              <a:t>的工作原理</a:t>
            </a:r>
          </a:p>
          <a:p>
            <a:pPr marL="0" indent="0">
              <a:buNone/>
            </a:pPr>
            <a:r>
              <a:rPr lang="zh-CN" altLang="en-US" sz="2400" dirty="0"/>
              <a:t>输入：多线程 </a:t>
            </a:r>
            <a:r>
              <a:rPr lang="en-US" altLang="zh-CN" sz="2400" dirty="0"/>
              <a:t>C </a:t>
            </a:r>
            <a:r>
              <a:rPr lang="zh-CN" altLang="en-US" sz="2400" dirty="0"/>
              <a:t>程序。</a:t>
            </a:r>
          </a:p>
          <a:p>
            <a:pPr marL="0" indent="0">
              <a:buNone/>
            </a:pPr>
            <a:r>
              <a:rPr lang="zh-CN" altLang="en-US" sz="2400" dirty="0"/>
              <a:t>顺序化：将程序的多线程部分转换为一个等价的顺序程序：</a:t>
            </a:r>
          </a:p>
          <a:p>
            <a:pPr lvl="1"/>
            <a:r>
              <a:rPr lang="zh-CN" altLang="en-US" sz="2400" dirty="0"/>
              <a:t>显式建模线程的执行顺序。</a:t>
            </a:r>
          </a:p>
          <a:p>
            <a:pPr lvl="1"/>
            <a:r>
              <a:rPr lang="zh-CN" altLang="en-US" sz="2400" dirty="0"/>
              <a:t>将共享变量的状态读写进行建模。</a:t>
            </a:r>
          </a:p>
          <a:p>
            <a:pPr lvl="1"/>
            <a:r>
              <a:rPr lang="zh-CN" altLang="en-US" sz="2400" dirty="0"/>
              <a:t>拆分线程为原子段，并按照调度顺序组合起来。</a:t>
            </a:r>
          </a:p>
          <a:p>
            <a:pPr marL="0" indent="0">
              <a:buNone/>
            </a:pPr>
            <a:r>
              <a:rPr lang="zh-CN" altLang="en-US" sz="2400" dirty="0"/>
              <a:t>输出：单线程的等价 </a:t>
            </a:r>
            <a:r>
              <a:rPr lang="en-US" altLang="zh-CN" sz="2400" dirty="0"/>
              <a:t>C </a:t>
            </a:r>
            <a:r>
              <a:rPr lang="zh-CN" altLang="en-US" sz="2400" dirty="0"/>
              <a:t>程序。</a:t>
            </a:r>
          </a:p>
          <a:p>
            <a:pPr marL="0" indent="0">
              <a:buNone/>
            </a:pPr>
            <a:r>
              <a:rPr lang="zh-CN" altLang="en-US" sz="2400" dirty="0"/>
              <a:t>验证：通过调用 </a:t>
            </a:r>
            <a:r>
              <a:rPr lang="en-US" altLang="zh-CN" sz="2400" dirty="0"/>
              <a:t>SAT/SMT </a:t>
            </a:r>
            <a:r>
              <a:rPr lang="zh-CN" altLang="en-US" sz="2400" dirty="0"/>
              <a:t>求解器，验证顺序化程序是否满足安全属性（如断言验证）。</a:t>
            </a:r>
          </a:p>
          <a:p>
            <a:pPr marL="0" indent="0" rtl="0">
              <a:buNone/>
            </a:pPr>
            <a:endParaRPr lang="zh-CN" sz="2400" dirty="0">
              <a:solidFill>
                <a:schemeClr val="tx1"/>
              </a:solidFill>
            </a:endParaRPr>
          </a:p>
        </p:txBody>
      </p:sp>
      <p:sp>
        <p:nvSpPr>
          <p:cNvPr id="13" name="内容占位符 7">
            <a:extLst>
              <a:ext uri="{FF2B5EF4-FFF2-40B4-BE49-F238E27FC236}">
                <a16:creationId xmlns:a16="http://schemas.microsoft.com/office/drawing/2014/main" id="{0853098E-C088-D323-4BF2-987893F262F6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 flipV="1">
            <a:off x="12600432" y="5157216"/>
            <a:ext cx="685800" cy="1984247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DCFAD14-1AAA-8CDA-A49B-523FD6C66F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48F63A3B-78C7-47BE-AE5E-E10140E04643}" type="slidenum">
              <a:rPr lang="en-US" altLang="zh-CN" b="1" smtClean="0"/>
              <a:pPr rtl="0"/>
              <a:t>2</a:t>
            </a:fld>
            <a:endParaRPr lang="zh-CN" b="1" dirty="0"/>
          </a:p>
        </p:txBody>
      </p:sp>
    </p:spTree>
    <p:extLst>
      <p:ext uri="{BB962C8B-B14F-4D97-AF65-F5344CB8AC3E}">
        <p14:creationId xmlns:p14="http://schemas.microsoft.com/office/powerpoint/2010/main" val="2498021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EB0C24-B0D5-99AA-48E3-DAC6131DE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4" y="457199"/>
            <a:ext cx="9875463" cy="999746"/>
          </a:xfrm>
        </p:spPr>
        <p:txBody>
          <a:bodyPr/>
          <a:lstStyle/>
          <a:p>
            <a:r>
              <a:rPr lang="zh-CN" altLang="zh-CN" sz="4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关键特点</a:t>
            </a:r>
            <a:r>
              <a:rPr lang="en-US" altLang="zh-CN" sz="4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:</a:t>
            </a:r>
            <a:endParaRPr lang="zh-CN" altLang="en-US" sz="4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943B9F-00B5-9D7D-FD1D-44D12FD92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50564" y="1809750"/>
            <a:ext cx="9355561" cy="4454871"/>
          </a:xfrm>
        </p:spPr>
        <p:txBody>
          <a:bodyPr>
            <a:normAutofit/>
          </a:bodyPr>
          <a:lstStyle/>
          <a:p>
            <a:pPr algn="just"/>
            <a:r>
              <a:rPr lang="zh-CN" altLang="zh-CN" sz="24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上下文有界</a:t>
            </a:r>
            <a:r>
              <a:rPr lang="zh-CN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验证：</a:t>
            </a:r>
            <a:r>
              <a:rPr lang="en-US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Lazy-</a:t>
            </a:r>
            <a:r>
              <a:rPr lang="en-US" altLang="zh-CN" sz="24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CSeq</a:t>
            </a:r>
            <a:r>
              <a:rPr lang="en-US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将多线程程序转换为一个 </a:t>
            </a:r>
            <a:r>
              <a:rPr lang="zh-CN" altLang="zh-CN" sz="24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有界的顺序程序</a:t>
            </a:r>
            <a:r>
              <a:rPr lang="zh-CN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，限制了验证的复杂度。</a:t>
            </a:r>
            <a:endParaRPr lang="zh-CN" altLang="zh-CN" sz="2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Lazy </a:t>
            </a:r>
            <a:r>
              <a:rPr lang="zh-CN" altLang="zh-CN" sz="24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顺序化</a:t>
            </a:r>
            <a:r>
              <a:rPr lang="zh-CN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：通过 </a:t>
            </a:r>
            <a:r>
              <a:rPr lang="zh-CN" altLang="zh-CN" sz="24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延迟引入非确定性</a:t>
            </a:r>
            <a:r>
              <a:rPr lang="zh-CN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，减少了不必要的数据非确定性，避免了传统顺序化方法中可能出现的巨大状态空间。（同时它保留了程序中线程行为的局部不变性，并且只在必要时引入线程交替和数据非确定性。）</a:t>
            </a:r>
            <a:endParaRPr lang="zh-CN" altLang="zh-CN" sz="2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24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高效的后端验证工具</a:t>
            </a:r>
            <a:r>
              <a:rPr lang="zh-CN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：使用现有的高性能 </a:t>
            </a:r>
            <a:r>
              <a:rPr lang="zh-CN" altLang="zh-CN" sz="24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顺序模型检查器</a:t>
            </a:r>
            <a:r>
              <a:rPr lang="zh-CN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来进行验证。这些工具能够有效检查程序中的 </a:t>
            </a:r>
            <a:r>
              <a:rPr lang="zh-CN" altLang="zh-CN" sz="24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断言错误</a:t>
            </a:r>
            <a:r>
              <a:rPr lang="zh-CN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zh-CN" altLang="zh-CN" sz="24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死锁</a:t>
            </a:r>
            <a:r>
              <a:rPr lang="zh-CN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等问题，并提供反例帮助开发者定位程序中的潜在错误。</a:t>
            </a:r>
            <a:endParaRPr lang="zh-CN" altLang="zh-CN" sz="2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24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支持</a:t>
            </a:r>
            <a:r>
              <a:rPr lang="en-US" altLang="zh-CN" sz="24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POSIX </a:t>
            </a:r>
            <a:r>
              <a:rPr lang="zh-CN" altLang="zh-CN" sz="24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线程</a:t>
            </a:r>
            <a:r>
              <a:rPr lang="en-US" altLang="zh-CN" sz="24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API</a:t>
            </a:r>
            <a:r>
              <a:rPr lang="zh-CN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：支持大部分常见的</a:t>
            </a:r>
            <a:r>
              <a:rPr lang="en-US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POSIX </a:t>
            </a:r>
            <a:r>
              <a:rPr lang="zh-CN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线程功能，如线程创建、线程同步，使得它能够处理实际开发中常见的多线程程序。</a:t>
            </a:r>
            <a:endParaRPr lang="zh-CN" altLang="zh-CN" sz="2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2400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213FAC6-D622-9657-6674-2456088637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48F63A3B-78C7-47BE-AE5E-E10140E04643}" type="slidenum">
              <a:rPr lang="en-US" altLang="zh-CN" smtClean="0"/>
              <a:pPr rtl="0"/>
              <a:t>3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416894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329F12-EB13-9DE7-5091-DBD1B5A2E5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EDD8E3-CE82-CB46-B60A-1D725CCEA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4" y="428815"/>
            <a:ext cx="9875463" cy="999746"/>
          </a:xfrm>
        </p:spPr>
        <p:txBody>
          <a:bodyPr/>
          <a:lstStyle/>
          <a:p>
            <a:r>
              <a:rPr lang="en-US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1.</a:t>
            </a:r>
            <a:r>
              <a:rPr lang="zh-CN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多线程程序转换为有界非确定性顺序</a:t>
            </a:r>
            <a:r>
              <a:rPr lang="en-US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C </a:t>
            </a:r>
            <a:r>
              <a:rPr lang="zh-CN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程序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AE6438-A035-0FEE-5059-C41D364AC3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50564" y="1563624"/>
            <a:ext cx="9875463" cy="4700997"/>
          </a:xfrm>
        </p:spPr>
        <p:txBody>
          <a:bodyPr>
            <a:normAutofit/>
          </a:bodyPr>
          <a:lstStyle/>
          <a:p>
            <a:pPr algn="just"/>
            <a:r>
              <a:rPr lang="en-US" altLang="zh-CN" sz="32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Lazy-</a:t>
            </a:r>
            <a:r>
              <a:rPr lang="en-US" altLang="zh-CN" sz="3200" kern="1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CSeq</a:t>
            </a:r>
            <a:r>
              <a:rPr lang="en-US" altLang="zh-CN" sz="32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zh-CN" sz="32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首先将多线程</a:t>
            </a:r>
            <a:r>
              <a:rPr lang="en-US" altLang="zh-CN" sz="32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C </a:t>
            </a:r>
            <a:r>
              <a:rPr lang="zh-CN" altLang="zh-CN" sz="32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程序转化为一个有界的 非确定性顺序</a:t>
            </a:r>
            <a:r>
              <a:rPr lang="en-US" altLang="zh-CN" sz="32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C </a:t>
            </a:r>
            <a:r>
              <a:rPr lang="zh-CN" altLang="zh-CN" sz="32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程序。</a:t>
            </a:r>
            <a:endParaRPr lang="zh-CN" altLang="zh-CN" sz="32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32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通过设置一个 回合数 来限定线程之间的交替执行次数。例如，当回合数为</a:t>
            </a:r>
            <a:r>
              <a:rPr lang="en-US" altLang="zh-CN" sz="32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3 </a:t>
            </a:r>
            <a:r>
              <a:rPr lang="zh-CN" altLang="zh-CN" sz="32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时，</a:t>
            </a:r>
            <a:r>
              <a:rPr lang="en-US" altLang="zh-CN" sz="32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Lazy-</a:t>
            </a:r>
            <a:r>
              <a:rPr lang="en-US" altLang="zh-CN" sz="32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CSeq</a:t>
            </a:r>
            <a:r>
              <a:rPr lang="en-US" altLang="zh-CN" sz="32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zh-CN" sz="32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会模拟最多</a:t>
            </a:r>
            <a:r>
              <a:rPr lang="en-US" altLang="zh-CN" sz="32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3 </a:t>
            </a:r>
            <a:r>
              <a:rPr lang="zh-CN" altLang="zh-CN" sz="32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次线程的切换。在每个回合中，线程间的执行顺序是非确定性的，意味着程序中不同线程的执行顺序是不可预测的。</a:t>
            </a:r>
            <a:endParaRPr lang="zh-CN" altLang="zh-CN" sz="32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32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转换后，程序的行为在给定的回合数内是 有界的，从而大大减少了需要验证的状态空间。</a:t>
            </a:r>
            <a:endParaRPr lang="zh-CN" altLang="zh-CN" sz="32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3200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9D8DC60-0232-F9EB-2526-5331BCACB959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12874752" y="1335025"/>
            <a:ext cx="320040" cy="121920"/>
          </a:xfrm>
        </p:spPr>
        <p:txBody>
          <a:bodyPr>
            <a:normAutofit fontScale="55000" lnSpcReduction="20000"/>
          </a:bodyPr>
          <a:lstStyle/>
          <a:p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4C46D1B-BF1A-4716-5DD9-9EEC4BEA65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48F63A3B-78C7-47BE-AE5E-E10140E04643}" type="slidenum">
              <a:rPr lang="en-US" altLang="zh-CN" smtClean="0"/>
              <a:pPr rtl="0"/>
              <a:t>4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723094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C3EFEA-40B4-F5D8-8745-23C6A74037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953D0D-3E0B-CBF9-8DAF-0EF448AEC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4" y="428815"/>
            <a:ext cx="9875463" cy="999746"/>
          </a:xfrm>
        </p:spPr>
        <p:txBody>
          <a:bodyPr/>
          <a:lstStyle/>
          <a:p>
            <a:r>
              <a:rPr lang="en-US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2. </a:t>
            </a:r>
            <a:r>
              <a:rPr lang="zh-CN" altLang="en-US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利用已有的高效有界模型检查器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54281F-0C18-5028-4179-70F7F3D2EE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50564" y="1563624"/>
            <a:ext cx="9875463" cy="4700997"/>
          </a:xfrm>
        </p:spPr>
        <p:txBody>
          <a:bodyPr>
            <a:normAutofit/>
          </a:bodyPr>
          <a:lstStyle/>
          <a:p>
            <a:pPr algn="just"/>
            <a:r>
              <a:rPr lang="en-US" altLang="zh-CN" sz="32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Lazy-</a:t>
            </a:r>
            <a:r>
              <a:rPr lang="en-US" altLang="zh-CN" sz="3200" kern="1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CSeq</a:t>
            </a:r>
            <a:r>
              <a:rPr lang="en-US" altLang="zh-CN" sz="32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en-US" sz="32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将转换后的 顺序 </a:t>
            </a:r>
            <a:r>
              <a:rPr lang="en-US" altLang="zh-CN" sz="32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 </a:t>
            </a:r>
            <a:r>
              <a:rPr lang="zh-CN" altLang="en-US" sz="32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程序 输入到 有界模型检查器（</a:t>
            </a:r>
            <a:r>
              <a:rPr lang="en-US" altLang="zh-CN" sz="32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bounded model checker</a:t>
            </a:r>
            <a:r>
              <a:rPr lang="zh-CN" altLang="en-US" sz="32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 中进行验证。</a:t>
            </a:r>
            <a:r>
              <a:rPr lang="en-US" altLang="zh-CN" sz="32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Lazy-</a:t>
            </a:r>
            <a:r>
              <a:rPr lang="en-US" altLang="zh-CN" sz="3200" kern="1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CSeq</a:t>
            </a:r>
            <a:r>
              <a:rPr lang="zh-CN" altLang="en-US" sz="32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默认的后端验证工具是</a:t>
            </a:r>
            <a:r>
              <a:rPr lang="en-US" altLang="zh-CN" sz="32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CBMC</a:t>
            </a:r>
            <a:r>
              <a:rPr lang="zh-CN" altLang="en-US" sz="32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 sz="32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 Bounded Model Checker</a:t>
            </a:r>
            <a:r>
              <a:rPr lang="zh-CN" altLang="en-US" sz="32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</a:t>
            </a:r>
            <a:endParaRPr lang="zh-CN" altLang="en-US" sz="3200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1E1E93-45D8-8A79-B8B0-B26369B44DAF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12874752" y="1335025"/>
            <a:ext cx="320040" cy="121920"/>
          </a:xfrm>
        </p:spPr>
        <p:txBody>
          <a:bodyPr>
            <a:normAutofit fontScale="55000" lnSpcReduction="20000"/>
          </a:bodyPr>
          <a:lstStyle/>
          <a:p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D086D98-A0CD-4DCE-EE66-18603668AD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48F63A3B-78C7-47BE-AE5E-E10140E04643}" type="slidenum">
              <a:rPr lang="en-US" altLang="zh-CN" smtClean="0"/>
              <a:pPr rtl="0"/>
              <a:t>5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943244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D5E1F7-0F07-7282-6FCB-7C1E60D8B4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69C0A6-AE4C-94DB-8DA9-E01F5C607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4" y="428815"/>
            <a:ext cx="9875463" cy="999746"/>
          </a:xfrm>
        </p:spPr>
        <p:txBody>
          <a:bodyPr/>
          <a:lstStyle/>
          <a:p>
            <a:r>
              <a:rPr lang="en-US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2. </a:t>
            </a:r>
            <a:r>
              <a:rPr lang="zh-CN" altLang="en-US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利用已有的高效有界模型检查器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4C7840-8355-1AD5-B043-1647D2B2B5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50564" y="1563624"/>
            <a:ext cx="9875463" cy="4700997"/>
          </a:xfrm>
        </p:spPr>
        <p:txBody>
          <a:bodyPr>
            <a:normAutofit/>
          </a:bodyPr>
          <a:lstStyle/>
          <a:p>
            <a:pPr algn="just"/>
            <a:r>
              <a:rPr lang="en-US" altLang="zh-CN" sz="32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Lazy-</a:t>
            </a:r>
            <a:r>
              <a:rPr lang="en-US" altLang="zh-CN" sz="3200" kern="1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CSeq</a:t>
            </a:r>
            <a:r>
              <a:rPr lang="en-US" altLang="zh-CN" sz="32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en-US" sz="32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将转换后的 顺序 </a:t>
            </a:r>
            <a:r>
              <a:rPr lang="en-US" altLang="zh-CN" sz="32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 </a:t>
            </a:r>
            <a:r>
              <a:rPr lang="zh-CN" altLang="en-US" sz="32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程序 输入到 有界模型检查器（</a:t>
            </a:r>
            <a:r>
              <a:rPr lang="en-US" altLang="zh-CN" sz="32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bounded model checker</a:t>
            </a:r>
            <a:r>
              <a:rPr lang="zh-CN" altLang="en-US" sz="32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 中进行验证。</a:t>
            </a:r>
            <a:r>
              <a:rPr lang="en-US" altLang="zh-CN" sz="32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Lazy-</a:t>
            </a:r>
            <a:r>
              <a:rPr lang="en-US" altLang="zh-CN" sz="3200" kern="1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CSeq</a:t>
            </a:r>
            <a:r>
              <a:rPr lang="zh-CN" altLang="en-US" sz="32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默认的后端验证工具是</a:t>
            </a:r>
            <a:r>
              <a:rPr lang="en-US" altLang="zh-CN" sz="32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CBMC</a:t>
            </a:r>
            <a:r>
              <a:rPr lang="zh-CN" altLang="en-US" sz="32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 sz="32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 Bounded Model Checker</a:t>
            </a:r>
            <a:r>
              <a:rPr lang="zh-CN" altLang="en-US" sz="32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</a:t>
            </a:r>
            <a:endParaRPr lang="zh-CN" altLang="en-US" sz="3200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E311CF6-D23C-0001-0BE8-2E6148C15C2C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12874752" y="1335025"/>
            <a:ext cx="320040" cy="121920"/>
          </a:xfrm>
        </p:spPr>
        <p:txBody>
          <a:bodyPr>
            <a:normAutofit fontScale="55000" lnSpcReduction="20000"/>
          </a:bodyPr>
          <a:lstStyle/>
          <a:p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57FA784-94C4-AEA5-F982-2A970E4314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48F63A3B-78C7-47BE-AE5E-E10140E04643}" type="slidenum">
              <a:rPr lang="en-US" altLang="zh-CN" smtClean="0"/>
              <a:pPr rtl="0"/>
              <a:t>6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4141497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458AAD-1A58-B142-CA32-2FCD787926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EA95A2-F9A1-5609-3DC4-3C57910BC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4" y="428815"/>
            <a:ext cx="9875463" cy="999746"/>
          </a:xfrm>
        </p:spPr>
        <p:txBody>
          <a:bodyPr/>
          <a:lstStyle/>
          <a:p>
            <a:r>
              <a:rPr lang="en-US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3. </a:t>
            </a:r>
            <a:r>
              <a:rPr lang="zh-CN" altLang="en-US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后端验证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7BC450-C58B-6ECF-93CB-EA013F7E1E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50564" y="1563624"/>
            <a:ext cx="9875463" cy="470099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zh-CN" sz="32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en-US" sz="32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）生成目标公式</a:t>
            </a:r>
          </a:p>
          <a:p>
            <a:pPr algn="just"/>
            <a:r>
              <a:rPr lang="en-US" altLang="zh-CN" sz="32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CBMC </a:t>
            </a:r>
            <a:r>
              <a:rPr lang="zh-CN" altLang="en-US" sz="32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首先将 </a:t>
            </a:r>
            <a:r>
              <a:rPr lang="en-US" altLang="zh-CN" sz="32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 </a:t>
            </a:r>
            <a:r>
              <a:rPr lang="zh-CN" altLang="en-US" sz="32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程序转换为一个布尔公式，该公式表示程序在给定输入下的行为。</a:t>
            </a:r>
          </a:p>
          <a:p>
            <a:pPr algn="just"/>
            <a:r>
              <a:rPr lang="en-US" altLang="zh-CN" sz="32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CBMC </a:t>
            </a:r>
            <a:r>
              <a:rPr lang="zh-CN" altLang="en-US" sz="32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会将程序中的条件分支转换为布尔变量，并且将程序中的算术运算、数组访问等表达式转换为布尔公式。</a:t>
            </a:r>
          </a:p>
          <a:p>
            <a:pPr algn="just"/>
            <a:r>
              <a:rPr lang="zh-CN" altLang="en-US" sz="32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所有可能的程序状态（包括程序执行路径、变量值等）也都会被编码成布尔变量和约束条件。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0663AFD-7F9F-1D3E-EC9E-F1536838405B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12874752" y="1335025"/>
            <a:ext cx="320040" cy="121920"/>
          </a:xfrm>
        </p:spPr>
        <p:txBody>
          <a:bodyPr>
            <a:normAutofit fontScale="55000" lnSpcReduction="20000"/>
          </a:bodyPr>
          <a:lstStyle/>
          <a:p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3C4934E-6BCB-FB03-B764-B4B5D3008D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48F63A3B-78C7-47BE-AE5E-E10140E04643}" type="slidenum">
              <a:rPr lang="en-US" altLang="zh-CN" smtClean="0"/>
              <a:pPr rtl="0"/>
              <a:t>7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8204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16C508-9F4E-2D2D-508D-EA0F854931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F41B45-3F76-823D-6D98-61D6A4BDE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4" y="428815"/>
            <a:ext cx="9875463" cy="999746"/>
          </a:xfrm>
        </p:spPr>
        <p:txBody>
          <a:bodyPr/>
          <a:lstStyle/>
          <a:p>
            <a:pPr marL="228600" marR="0" lvl="0" indent="-22860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zh-CN" sz="2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下面简单介绍一下</a:t>
            </a:r>
            <a:r>
              <a:rPr kumimoji="0" lang="en-US" altLang="zh-CN" sz="2800" b="0" i="0" u="none" strike="noStrike" kern="1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cbmc</a:t>
            </a:r>
            <a:r>
              <a:rPr kumimoji="0" lang="zh-CN" altLang="zh-CN" sz="2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如何将</a:t>
            </a:r>
            <a:r>
              <a:rPr kumimoji="0" lang="en-US" altLang="zh-CN" sz="2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C </a:t>
            </a:r>
            <a:r>
              <a:rPr kumimoji="0" lang="zh-CN" altLang="zh-CN" sz="2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程序转换为一个布尔公式</a:t>
            </a:r>
            <a:br>
              <a:rPr kumimoji="0" lang="zh-CN" altLang="zh-CN" sz="2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kumimoji="0" lang="zh-CN" altLang="zh-CN" sz="2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对于一个</a:t>
            </a:r>
            <a:r>
              <a:rPr kumimoji="0" lang="en-US" altLang="zh-CN" sz="2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c</a:t>
            </a:r>
            <a:r>
              <a:rPr kumimoji="0" lang="zh-CN" altLang="zh-CN" sz="2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程序</a:t>
            </a:r>
            <a:endParaRPr kumimoji="0" lang="zh-CN" altLang="zh-CN" sz="28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9908AD56-B72C-489C-9AB1-9B40B6B3DDC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715156" y="1326921"/>
            <a:ext cx="7273396" cy="4761088"/>
          </a:xfrm>
        </p:spPr>
      </p:pic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72C3C16-746B-1432-EE97-227738AFD5C1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12874752" y="1335025"/>
            <a:ext cx="320040" cy="121920"/>
          </a:xfrm>
        </p:spPr>
        <p:txBody>
          <a:bodyPr>
            <a:normAutofit fontScale="55000" lnSpcReduction="20000"/>
          </a:bodyPr>
          <a:lstStyle/>
          <a:p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6F9A0C2-43E4-21C7-E06D-C72D6C20DC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48F63A3B-78C7-47BE-AE5E-E10140E04643}" type="slidenum">
              <a:rPr lang="en-US" altLang="zh-CN" smtClean="0"/>
              <a:pPr rtl="0"/>
              <a:t>8</a:t>
            </a:fld>
            <a:endParaRPr 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5EAB6FA-F9D5-671E-DD9C-EB322DCA9832}"/>
              </a:ext>
            </a:extLst>
          </p:cNvPr>
          <p:cNvSpPr txBox="1"/>
          <p:nvPr/>
        </p:nvSpPr>
        <p:spPr>
          <a:xfrm>
            <a:off x="1787652" y="6059853"/>
            <a:ext cx="67025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kern="10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首先生成对应的</a:t>
            </a:r>
            <a:r>
              <a:rPr lang="en-US" altLang="zh-CN" sz="1800" kern="10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CFG</a:t>
            </a:r>
            <a:r>
              <a:rPr lang="zh-CN" altLang="zh-CN" sz="1800" kern="10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0545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9B7200-F3E1-EEF5-0918-9526F492D6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B00072-5D43-E4C3-2888-872E47B8D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5" y="569974"/>
            <a:ext cx="2207620" cy="358713"/>
          </a:xfrm>
        </p:spPr>
        <p:txBody>
          <a:bodyPr/>
          <a:lstStyle/>
          <a:p>
            <a:pPr marR="0" lvl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zh-CN" sz="1800" b="0" kern="10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对于标红路径就有</a:t>
            </a:r>
            <a:endParaRPr kumimoji="0" lang="zh-CN" altLang="zh-CN" sz="28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42B29E-3CF8-848A-9B4D-F07DB5D987A6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12874752" y="1335025"/>
            <a:ext cx="320040" cy="121920"/>
          </a:xfrm>
        </p:spPr>
        <p:txBody>
          <a:bodyPr>
            <a:normAutofit fontScale="55000" lnSpcReduction="20000"/>
          </a:bodyPr>
          <a:lstStyle/>
          <a:p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F3C1A40-D237-B068-3D71-D3DFC07E88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48F63A3B-78C7-47BE-AE5E-E10140E04643}" type="slidenum">
              <a:rPr lang="en-US" altLang="zh-CN" smtClean="0"/>
              <a:pPr rtl="0"/>
              <a:t>9</a:t>
            </a:fld>
            <a:endParaRPr lang="zh-CN" dirty="0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AF9B9242-514A-C65A-FACA-44352E8CD09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550564" y="1335025"/>
            <a:ext cx="7053940" cy="4724652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E9918CB8-4E7F-7C3B-FC0C-59714DA1C448}"/>
              </a:ext>
            </a:extLst>
          </p:cNvPr>
          <p:cNvSpPr txBox="1"/>
          <p:nvPr/>
        </p:nvSpPr>
        <p:spPr>
          <a:xfrm>
            <a:off x="4229699" y="5194668"/>
            <a:ext cx="670255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然后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CBMC 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通过符号执行（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symbolic execution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）生成一个满足特定条件的布尔公式。例如，如果程序的目标是检查是否可能存在数组越界访问，那么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CBMC 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会生成一个公式，表示所有可能的数组索引是否都在合法范围内。</a:t>
            </a:r>
            <a:endParaRPr lang="zh-CN" altLang="zh-CN" sz="1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0532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Microsoft YaHei UI Light" panose="020F0302020204030204"/>
        <a:ea typeface=""/>
        <a:cs typeface=""/>
        <a:font script="Jpan" typeface="游ゴシック Light"/>
        <a:font script="Hang" typeface="맑은 고딕"/>
        <a:font script="Hans" typeface="Microsoft YaHei UI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Microsoft YaHei UI" panose="020F0502020204030204"/>
        <a:ea typeface=""/>
        <a:cs typeface=""/>
        <a:font script="Jpan" typeface="游ゴシック"/>
        <a:font script="Hang" typeface="맑은 고딕"/>
        <a:font script="Hans" typeface="Microsoft YaHei UI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Microsoft YaHei UI Light" panose="020F0302020204030204"/>
        <a:ea typeface=""/>
        <a:cs typeface=""/>
        <a:font script="Jpan" typeface="游ゴシック Light"/>
        <a:font script="Hang" typeface="맑은 고딕"/>
        <a:font script="Hans" typeface="Microsoft YaHei UI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Microsoft YaHei UI" panose="020F0502020204030204"/>
        <a:ea typeface=""/>
        <a:cs typeface=""/>
        <a:font script="Jpan" typeface="游ゴシック"/>
        <a:font script="Hang" typeface="맑은 고딕"/>
        <a:font script="Hans" typeface="Microsoft YaHei UI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168</TotalTime>
  <Words>2385</Words>
  <Application>Microsoft Office PowerPoint</Application>
  <PresentationFormat>宽屏</PresentationFormat>
  <Paragraphs>79</Paragraphs>
  <Slides>13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Microsoft YaHei UI</vt:lpstr>
      <vt:lpstr>黑体</vt:lpstr>
      <vt:lpstr>宋体</vt:lpstr>
      <vt:lpstr>Arial</vt:lpstr>
      <vt:lpstr>Calibri</vt:lpstr>
      <vt:lpstr>Calibri Light</vt:lpstr>
      <vt:lpstr>Office 主题​​</vt:lpstr>
      <vt:lpstr>PowerPoint 演示文稿</vt:lpstr>
      <vt:lpstr>介绍Lazy-CSeq</vt:lpstr>
      <vt:lpstr>关键特点:</vt:lpstr>
      <vt:lpstr>1.多线程程序转换为有界非确定性顺序 C 程序</vt:lpstr>
      <vt:lpstr>2. 利用已有的高效有界模型检查器</vt:lpstr>
      <vt:lpstr>2. 利用已有的高效有界模型检查器</vt:lpstr>
      <vt:lpstr>3. 后端验证</vt:lpstr>
      <vt:lpstr>下面简单介绍一下cbmc如何将C 程序转换为一个布尔公式 对于一个c程序</vt:lpstr>
      <vt:lpstr>对于标红路径就有</vt:lpstr>
      <vt:lpstr>3. 后端验证</vt:lpstr>
      <vt:lpstr>程序演示：</vt:lpstr>
      <vt:lpstr>CBMC 的求解过程总结：</vt:lpstr>
      <vt:lpstr>谢谢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yue</dc:creator>
  <cp:lastModifiedBy>钰杰 李</cp:lastModifiedBy>
  <cp:revision>7</cp:revision>
  <dcterms:created xsi:type="dcterms:W3CDTF">2024-12-16T11:40:01Z</dcterms:created>
  <dcterms:modified xsi:type="dcterms:W3CDTF">2024-12-19T09:26:58Z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