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62" r:id="rId5"/>
    <p:sldId id="263" r:id="rId6"/>
    <p:sldId id="265" r:id="rId7"/>
    <p:sldId id="267" r:id="rId8"/>
    <p:sldId id="264" r:id="rId9"/>
    <p:sldId id="266" r:id="rId10"/>
    <p:sldId id="268" r:id="rId11"/>
    <p:sldId id="259" r:id="rId12"/>
    <p:sldId id="269" r:id="rId13"/>
    <p:sldId id="270" r:id="rId14"/>
    <p:sldId id="261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23-Feb-17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23-Feb-17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23-Feb-17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23-Feb-17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23-Feb-17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23-Feb-17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23-Feb-17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23-Feb-17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23-Feb-17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23-Feb-17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23-Feb-17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23-Feb-17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23-Feb-17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23-Feb-17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23-Feb-17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23-Feb-17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23-Feb-17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23-Feb-17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SensorDuino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79"/>
            <a:ext cx="8825658" cy="1359809"/>
          </a:xfrm>
        </p:spPr>
        <p:txBody>
          <a:bodyPr/>
          <a:lstStyle/>
          <a:p>
            <a:r>
              <a:rPr lang="en-US" dirty="0" smtClean="0"/>
              <a:t>Arduino Uno &amp; ESP8266 (</a:t>
            </a:r>
            <a:r>
              <a:rPr lang="en-US" dirty="0" err="1" smtClean="0"/>
              <a:t>NodeMCU</a:t>
            </a:r>
            <a:r>
              <a:rPr lang="en-US" dirty="0" smtClean="0"/>
              <a:t>)</a:t>
            </a:r>
          </a:p>
          <a:p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By: Gerard van Seventer - 2017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814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25293"/>
          </a:xfrm>
        </p:spPr>
        <p:txBody>
          <a:bodyPr/>
          <a:lstStyle/>
          <a:p>
            <a:r>
              <a:rPr lang="en-US" dirty="0" smtClean="0"/>
              <a:t>Schematic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311" y="1178011"/>
            <a:ext cx="9195542" cy="5646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93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214184"/>
            <a:ext cx="9404723" cy="864405"/>
          </a:xfrm>
        </p:spPr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204420"/>
            <a:ext cx="8946541" cy="5501180"/>
          </a:xfrm>
        </p:spPr>
        <p:txBody>
          <a:bodyPr/>
          <a:lstStyle/>
          <a:p>
            <a:r>
              <a:rPr lang="en-US" dirty="0" smtClean="0"/>
              <a:t>Arduino IDE for programming Arduino NANO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NodeMCU</a:t>
            </a:r>
            <a:r>
              <a:rPr lang="en-US" dirty="0" smtClean="0"/>
              <a:t> on ESP8266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ESPlorer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920397" y="1655805"/>
            <a:ext cx="28173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if 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Serial.available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digitalWrite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(13, HIGH); 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ESP8266.write(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Serial.read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23120" y="2940907"/>
            <a:ext cx="25043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getIP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wifi.sta.getip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8600" y="4226009"/>
            <a:ext cx="2007720" cy="1293108"/>
          </a:xfrm>
          <a:prstGeom prst="rect">
            <a:avLst/>
          </a:prstGeom>
        </p:spPr>
      </p:pic>
      <p:pic>
        <p:nvPicPr>
          <p:cNvPr id="2050" name="Picture 2" descr="1280px-Arduino_Logo.svg.png (1280×871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1695" y="1204420"/>
            <a:ext cx="1438667" cy="978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9865736 (400×400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8656" y="2727667"/>
            <a:ext cx="983478" cy="983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284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17055"/>
          </a:xfrm>
        </p:spPr>
        <p:txBody>
          <a:bodyPr/>
          <a:lstStyle/>
          <a:p>
            <a:r>
              <a:rPr lang="en-US" dirty="0" smtClean="0"/>
              <a:t>ESP8266 – </a:t>
            </a:r>
            <a:r>
              <a:rPr lang="en-US" dirty="0" err="1" smtClean="0"/>
              <a:t>NodeMCU</a:t>
            </a:r>
            <a:r>
              <a:rPr lang="en-US" dirty="0" smtClean="0"/>
              <a:t>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507" y="1703506"/>
            <a:ext cx="8946541" cy="4195481"/>
          </a:xfrm>
        </p:spPr>
        <p:txBody>
          <a:bodyPr/>
          <a:lstStyle/>
          <a:p>
            <a:r>
              <a:rPr lang="en-US" dirty="0" smtClean="0"/>
              <a:t>UART is set to 9600 with </a:t>
            </a:r>
            <a:r>
              <a:rPr lang="en-US" dirty="0"/>
              <a:t>no echo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uart.setup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(0,9600,8,0,1,0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)</a:t>
            </a:r>
          </a:p>
          <a:p>
            <a:r>
              <a:rPr lang="en-US" dirty="0" smtClean="0"/>
              <a:t>Let ESP do some tasks by servicing some API’s like:</a:t>
            </a:r>
          </a:p>
          <a:p>
            <a:pPr lvl="1"/>
            <a:r>
              <a:rPr lang="en-US" dirty="0" err="1" smtClean="0"/>
              <a:t>connectAP</a:t>
            </a:r>
            <a:r>
              <a:rPr lang="en-US" dirty="0" smtClean="0"/>
              <a:t>() – Connect tot access point</a:t>
            </a:r>
          </a:p>
          <a:p>
            <a:pPr lvl="1"/>
            <a:r>
              <a:rPr lang="en-US" dirty="0" err="1" smtClean="0"/>
              <a:t>sendData</a:t>
            </a:r>
            <a:r>
              <a:rPr lang="en-US" dirty="0" smtClean="0"/>
              <a:t>() – Connect to host and send data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251" y="3558539"/>
            <a:ext cx="2943225" cy="29432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5134" y="3558539"/>
            <a:ext cx="6353175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99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Arduino code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3509" y="1285101"/>
            <a:ext cx="3903320" cy="357161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4214" y="4909927"/>
            <a:ext cx="5161605" cy="18086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5640" y="2456935"/>
            <a:ext cx="2670179" cy="239978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077" y="1285101"/>
            <a:ext cx="2606622" cy="5433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06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26439"/>
          </a:xfrm>
        </p:spPr>
        <p:txBody>
          <a:bodyPr/>
          <a:lstStyle/>
          <a:p>
            <a:r>
              <a:rPr lang="en-US" dirty="0" smtClean="0"/>
              <a:t>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4358" y="1079157"/>
            <a:ext cx="9275496" cy="561820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48496" y="1428260"/>
            <a:ext cx="9102811" cy="97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Power-up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Check ESP Ready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/>
              <a:t>SetupESP</a:t>
            </a:r>
            <a:r>
              <a:rPr lang="en-US" dirty="0" smtClean="0"/>
              <a:t>()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err="1" smtClean="0"/>
              <a:t>connectAP</a:t>
            </a:r>
            <a:r>
              <a:rPr lang="en-US" dirty="0" smtClean="0"/>
              <a:t>()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wait </a:t>
            </a:r>
            <a:r>
              <a:rPr lang="en-US" dirty="0"/>
              <a:t>for </a:t>
            </a:r>
            <a:r>
              <a:rPr lang="en-US" dirty="0" smtClean="0"/>
              <a:t>connect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51952" y="3128211"/>
            <a:ext cx="8847592" cy="823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checkSensors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 err="1"/>
              <a:t>sendData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92203" y="4055085"/>
            <a:ext cx="82915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sendData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("192.168.14.100",8084,"/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json.htm?type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command&amp;param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udevice&amp;idx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=274&amp;nvalue=0&amp;svalue=1023")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48496" y="2459241"/>
            <a:ext cx="30458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connectAP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("MySSID","AP-Password",10)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433384" y="4963959"/>
            <a:ext cx="2265405" cy="1692771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HTTP/1.1 </a:t>
            </a:r>
            <a:r>
              <a:rPr lang="en-US" sz="8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 OK</a:t>
            </a:r>
          </a:p>
          <a:p>
            <a:r>
              <a:rPr lang="en-US" sz="8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Content-Length: 53</a:t>
            </a:r>
          </a:p>
          <a:p>
            <a:r>
              <a:rPr lang="en-US" sz="8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Content-Type: application/</a:t>
            </a:r>
            <a:r>
              <a:rPr lang="en-US" sz="8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json;charset</a:t>
            </a:r>
            <a:r>
              <a:rPr lang="en-US" sz="8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=UTF-8</a:t>
            </a:r>
          </a:p>
          <a:p>
            <a:r>
              <a:rPr lang="en-US" sz="8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Cache-Control: no-cache</a:t>
            </a:r>
          </a:p>
          <a:p>
            <a:r>
              <a:rPr lang="en-US" sz="8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Pragma: no-cache</a:t>
            </a:r>
          </a:p>
          <a:p>
            <a:r>
              <a:rPr lang="en-US" sz="8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Access-Control-Allow-Origin: *</a:t>
            </a:r>
          </a:p>
          <a:p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8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"status" : "OK",</a:t>
            </a:r>
          </a:p>
          <a:p>
            <a:r>
              <a:rPr lang="en-US" sz="8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"title" : "Update Device"</a:t>
            </a:r>
          </a:p>
          <a:p>
            <a:r>
              <a:rPr lang="en-US" sz="8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73535" y="2462061"/>
            <a:ext cx="18794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getIP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192.168.14.19</a:t>
            </a:r>
            <a:endParaRPr lang="en-US" sz="1000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474097" y="2656850"/>
            <a:ext cx="19380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wifi.sta.status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1000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458" y="5874044"/>
            <a:ext cx="1620591" cy="5025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8272" y="4674756"/>
            <a:ext cx="2561272" cy="78891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3271" y="5186847"/>
            <a:ext cx="3017670" cy="93388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040912" y="4327499"/>
            <a:ext cx="61371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json.htm?type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command&amp;param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udevice&amp;idx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=275&amp;nvalue=0&amp;svalue=24.30;31.50;0</a:t>
            </a:r>
          </a:p>
        </p:txBody>
      </p:sp>
    </p:spTree>
    <p:extLst>
      <p:ext uri="{BB962C8B-B14F-4D97-AF65-F5344CB8AC3E}">
        <p14:creationId xmlns:p14="http://schemas.microsoft.com/office/powerpoint/2010/main" val="410168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00579"/>
          </a:xfrm>
        </p:spPr>
        <p:txBody>
          <a:bodyPr/>
          <a:lstStyle/>
          <a:p>
            <a:r>
              <a:rPr lang="en-US" dirty="0" err="1" smtClean="0"/>
              <a:t>ToDo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08670"/>
            <a:ext cx="8946541" cy="4839729"/>
          </a:xfrm>
        </p:spPr>
        <p:txBody>
          <a:bodyPr/>
          <a:lstStyle/>
          <a:p>
            <a:r>
              <a:rPr lang="en-US" dirty="0" smtClean="0"/>
              <a:t>Save/load SSID &amp; Passphrase to EEPROM</a:t>
            </a:r>
          </a:p>
          <a:p>
            <a:r>
              <a:rPr lang="en-US" dirty="0" smtClean="0"/>
              <a:t>Add menu option</a:t>
            </a:r>
          </a:p>
          <a:p>
            <a:r>
              <a:rPr lang="en-US" dirty="0" smtClean="0"/>
              <a:t>Enter “M” key for menu, will halt program and show menu</a:t>
            </a:r>
          </a:p>
          <a:p>
            <a:r>
              <a:rPr lang="en-US" dirty="0" smtClean="0"/>
              <a:t>In Menu (shows current SSID and Passphrase(?))</a:t>
            </a:r>
          </a:p>
          <a:p>
            <a:pPr lvl="1"/>
            <a:r>
              <a:rPr lang="en-US" dirty="0" smtClean="0"/>
              <a:t>Enter “S” to enter SSID. Read keyboard string &lt;enter&gt; ends input</a:t>
            </a:r>
          </a:p>
          <a:p>
            <a:pPr lvl="1"/>
            <a:r>
              <a:rPr lang="en-US" dirty="0" smtClean="0"/>
              <a:t>Enter “P” to enter Pass. Read keyboard string &lt;enter&gt; ends input</a:t>
            </a:r>
          </a:p>
          <a:p>
            <a:pPr lvl="1"/>
            <a:r>
              <a:rPr lang="en-US" dirty="0" smtClean="0"/>
              <a:t>Enter “W” to write SSID &amp; Passphrase to EEPROM</a:t>
            </a:r>
          </a:p>
          <a:p>
            <a:pPr lvl="1"/>
            <a:r>
              <a:rPr lang="en-US" dirty="0" smtClean="0"/>
              <a:t>Enter “Q” to quit menu and restart program (or </a:t>
            </a:r>
            <a:r>
              <a:rPr lang="en-US" smtClean="0"/>
              <a:t>restart Arduino?)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744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06525"/>
          </a:xfrm>
        </p:spPr>
        <p:txBody>
          <a:bodyPr/>
          <a:lstStyle/>
          <a:p>
            <a:r>
              <a:rPr lang="en-US" dirty="0" smtClean="0"/>
              <a:t>Functionality &amp;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56951"/>
            <a:ext cx="8946541" cy="5115697"/>
          </a:xfrm>
        </p:spPr>
        <p:txBody>
          <a:bodyPr>
            <a:normAutofit/>
          </a:bodyPr>
          <a:lstStyle/>
          <a:p>
            <a:r>
              <a:rPr lang="en-US" dirty="0" smtClean="0"/>
              <a:t>Low cost</a:t>
            </a:r>
          </a:p>
          <a:p>
            <a:r>
              <a:rPr lang="en-US" dirty="0" smtClean="0"/>
              <a:t>monitor water level in two tanks via magnetic switches (3 levels)</a:t>
            </a:r>
          </a:p>
          <a:p>
            <a:r>
              <a:rPr lang="en-US" dirty="0" smtClean="0"/>
              <a:t>measures:</a:t>
            </a:r>
          </a:p>
          <a:p>
            <a:pPr lvl="1"/>
            <a:r>
              <a:rPr lang="en-US" dirty="0" smtClean="0"/>
              <a:t>temperature</a:t>
            </a:r>
          </a:p>
          <a:p>
            <a:pPr lvl="1"/>
            <a:r>
              <a:rPr lang="en-US" dirty="0" smtClean="0"/>
              <a:t>barometric pressure</a:t>
            </a:r>
          </a:p>
          <a:p>
            <a:pPr lvl="1"/>
            <a:r>
              <a:rPr lang="en-US" dirty="0" smtClean="0"/>
              <a:t>air humidity</a:t>
            </a:r>
          </a:p>
          <a:p>
            <a:pPr lvl="1"/>
            <a:r>
              <a:rPr lang="en-US" dirty="0" smtClean="0"/>
              <a:t>Light</a:t>
            </a:r>
          </a:p>
          <a:p>
            <a:r>
              <a:rPr lang="en-US" dirty="0" smtClean="0"/>
              <a:t>optional: </a:t>
            </a:r>
          </a:p>
          <a:p>
            <a:pPr lvl="1"/>
            <a:r>
              <a:rPr lang="en-US" dirty="0" smtClean="0"/>
              <a:t>magnetic switches (door/alarm/etc.)</a:t>
            </a:r>
          </a:p>
          <a:p>
            <a:pPr lvl="1"/>
            <a:r>
              <a:rPr lang="en-US" dirty="0" smtClean="0"/>
              <a:t>relay output (drives </a:t>
            </a:r>
            <a:r>
              <a:rPr lang="en-US" dirty="0" err="1" smtClean="0"/>
              <a:t>waterpump</a:t>
            </a:r>
            <a:r>
              <a:rPr lang="en-US" dirty="0" smtClean="0"/>
              <a:t> when level is too high)</a:t>
            </a:r>
          </a:p>
          <a:p>
            <a:endParaRPr lang="en-US" dirty="0" smtClean="0"/>
          </a:p>
          <a:p>
            <a:r>
              <a:rPr lang="en-US" dirty="0" smtClean="0"/>
              <a:t>reports directly to </a:t>
            </a:r>
            <a:r>
              <a:rPr lang="en-US" dirty="0" err="1" smtClean="0"/>
              <a:t>Domoticz</a:t>
            </a:r>
            <a:r>
              <a:rPr lang="en-US" dirty="0" smtClean="0"/>
              <a:t> by calling JSON </a:t>
            </a:r>
            <a:r>
              <a:rPr lang="en-US" dirty="0" err="1" smtClean="0"/>
              <a:t>uri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54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99433"/>
          </a:xfrm>
        </p:spPr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252151"/>
            <a:ext cx="8946541" cy="5310573"/>
          </a:xfrm>
        </p:spPr>
        <p:txBody>
          <a:bodyPr/>
          <a:lstStyle/>
          <a:p>
            <a:r>
              <a:rPr lang="en-US" dirty="0" smtClean="0"/>
              <a:t>Arduino Nano</a:t>
            </a:r>
          </a:p>
          <a:p>
            <a:r>
              <a:rPr lang="en-US" dirty="0" smtClean="0"/>
              <a:t>ESP-01 (esp8266) as </a:t>
            </a:r>
            <a:r>
              <a:rPr lang="en-US" dirty="0" err="1" smtClean="0"/>
              <a:t>Wifi</a:t>
            </a:r>
            <a:r>
              <a:rPr lang="en-US" dirty="0" smtClean="0"/>
              <a:t> shield</a:t>
            </a:r>
          </a:p>
          <a:p>
            <a:r>
              <a:rPr lang="en-US" dirty="0" smtClean="0"/>
              <a:t>ESP is running </a:t>
            </a:r>
            <a:r>
              <a:rPr lang="en-US" dirty="0" err="1" smtClean="0"/>
              <a:t>NodeMCU</a:t>
            </a:r>
            <a:endParaRPr lang="en-US" dirty="0" smtClean="0"/>
          </a:p>
          <a:p>
            <a:r>
              <a:rPr lang="en-US" dirty="0"/>
              <a:t>Logic level converter 3.3v &lt;-&gt; 5v</a:t>
            </a:r>
            <a:endParaRPr lang="en-US" dirty="0" smtClean="0"/>
          </a:p>
          <a:p>
            <a:r>
              <a:rPr lang="en-US" dirty="0" smtClean="0"/>
              <a:t>2 x 3 Switches (Water level in 2 tanks)</a:t>
            </a:r>
          </a:p>
          <a:p>
            <a:r>
              <a:rPr lang="en-US" dirty="0" smtClean="0"/>
              <a:t>BMP280 barometric pressure and temperature sensor</a:t>
            </a:r>
          </a:p>
          <a:p>
            <a:r>
              <a:rPr lang="en-US" dirty="0" smtClean="0"/>
              <a:t>DHT22 moisture and temperature sensor</a:t>
            </a:r>
          </a:p>
          <a:p>
            <a:r>
              <a:rPr lang="en-US" dirty="0" smtClean="0"/>
              <a:t>LDR Light dependent resistor</a:t>
            </a:r>
          </a:p>
          <a:p>
            <a:endParaRPr lang="en-US" dirty="0"/>
          </a:p>
        </p:txBody>
      </p:sp>
      <p:pic>
        <p:nvPicPr>
          <p:cNvPr id="1026" name="Picture 2" descr="https://dqzrr9k4bjpzk.cloudfront.net/images/9482751/46245668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331" y="4955102"/>
            <a:ext cx="1524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dqzrr9k4bjpzk.cloudfront.net/images/9482751/46154342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7477" y="4955101"/>
            <a:ext cx="1524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dqzrr9k4bjpzk.cloudfront.net/images/9482751/46154339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1477" y="4955100"/>
            <a:ext cx="1514475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dqzrr9k4bjpzk.cloudfront.net/images/9482751/391197920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5952" y="4955099"/>
            <a:ext cx="1861376" cy="1524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dqzrr9k4bjpzk.cloudfront.net/images/9482751/392298767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6852" y="4955097"/>
            <a:ext cx="1524003" cy="1524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21327" y="4955096"/>
            <a:ext cx="1844847" cy="152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574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32385"/>
          </a:xfrm>
        </p:spPr>
        <p:txBody>
          <a:bodyPr/>
          <a:lstStyle/>
          <a:p>
            <a:r>
              <a:rPr lang="en-US" dirty="0" smtClean="0"/>
              <a:t>Arduino NANO Pinout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http://christianto.tjahyadi.com/wp-content/uploads/2014/11/nan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1" y="1702241"/>
            <a:ext cx="9976021" cy="4875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1393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0006"/>
          </a:xfrm>
        </p:spPr>
        <p:txBody>
          <a:bodyPr/>
          <a:lstStyle/>
          <a:p>
            <a:r>
              <a:rPr lang="en-US" dirty="0" smtClean="0"/>
              <a:t>ESP-01</a:t>
            </a:r>
            <a:endParaRPr lang="en-US" dirty="0"/>
          </a:p>
        </p:txBody>
      </p:sp>
      <p:pic>
        <p:nvPicPr>
          <p:cNvPr id="1026" name="Picture 2" descr="http://img12.deviantart.net/4335/i/2015/337/e/2/esp8266_esp_01_module_pinout_diagram_cheat_sheet_by_adlerweb-d9iwm7a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1397" y="1273321"/>
            <a:ext cx="7814149" cy="5524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870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2958"/>
          </a:xfrm>
        </p:spPr>
        <p:txBody>
          <a:bodyPr/>
          <a:lstStyle/>
          <a:p>
            <a:r>
              <a:rPr lang="en-US" dirty="0" smtClean="0"/>
              <a:t>DHT22</a:t>
            </a:r>
            <a:endParaRPr lang="en-US" dirty="0"/>
          </a:p>
        </p:txBody>
      </p:sp>
      <p:pic>
        <p:nvPicPr>
          <p:cNvPr id="3074" name="Picture 2" descr="https://flopp999.files.wordpress.com/2015/04/dht22pinout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507" y="1433384"/>
            <a:ext cx="7679929" cy="5177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153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41768"/>
          </a:xfrm>
        </p:spPr>
        <p:txBody>
          <a:bodyPr/>
          <a:lstStyle/>
          <a:p>
            <a:r>
              <a:rPr lang="en-US" dirty="0" smtClean="0"/>
              <a:t>Barometric pressure &amp; temperature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8512" y="1319750"/>
            <a:ext cx="8946541" cy="5262025"/>
          </a:xfrm>
        </p:spPr>
        <p:txBody>
          <a:bodyPr/>
          <a:lstStyle/>
          <a:p>
            <a:r>
              <a:rPr lang="en-US" dirty="0" smtClean="0"/>
              <a:t>BMP280 via I2C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428711" y="3581507"/>
            <a:ext cx="114554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Newest high precision Bosch BMP280 barometric pressure &amp; temperature sensor. Offers pressure measuring range of 300 to 1100 </a:t>
            </a:r>
            <a:r>
              <a:rPr lang="en-US" sz="1400" dirty="0" err="1"/>
              <a:t>hPa</a:t>
            </a:r>
            <a:r>
              <a:rPr lang="en-US" sz="1400" dirty="0"/>
              <a:t> with an accuracy of 0.01 </a:t>
            </a:r>
            <a:r>
              <a:rPr lang="en-US" sz="1400" dirty="0" err="1"/>
              <a:t>hPa</a:t>
            </a:r>
            <a:r>
              <a:rPr lang="en-US" sz="1400" dirty="0"/>
              <a:t> (higher accuracy than older BMP180 at 0.02 </a:t>
            </a:r>
            <a:r>
              <a:rPr lang="en-US" sz="1400" dirty="0" err="1"/>
              <a:t>hPa</a:t>
            </a:r>
            <a:r>
              <a:rPr lang="en-US" sz="1400" dirty="0"/>
              <a:t> resolution). Excellent for barometric pressure, elevation &amp; vertical velocity speed measurements. It's based on piezo-resistive technology for high accuracy, ruggedness and long term stability. Comes with breadboard compatible 6-PIN header. 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   Includes barometric &amp; temperature sensor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   Connects to a microcontroller or Arduino via I2C bus (SCL-&gt;A5, SDA-&gt;A4) or SPI (SCL-&gt;SCK, CSB-&gt;MISO, SDA-&gt;MOSI, CSB-&gt;CS)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   Two wire interface, SCL &amp; SDA are 5V tolerant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   Factory calibrated with the calibration coefficients stored in ROM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   Voltage supply (VIN): 1.8V to 3.6V (3.3V typical)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   Ultra low power consumption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1196" y="1418810"/>
            <a:ext cx="2324948" cy="181870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3402" y="1418809"/>
            <a:ext cx="2337267" cy="1818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39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41768"/>
          </a:xfrm>
        </p:spPr>
        <p:txBody>
          <a:bodyPr/>
          <a:lstStyle/>
          <a:p>
            <a:r>
              <a:rPr lang="en-US" dirty="0" smtClean="0"/>
              <a:t>Other Sensors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8512" y="1319750"/>
            <a:ext cx="8946541" cy="5262025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LDR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Magnetic Switches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9610" y="3737313"/>
            <a:ext cx="2059255" cy="209262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6085" y="1493403"/>
            <a:ext cx="1533525" cy="12668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7756" y="1126652"/>
            <a:ext cx="2286000" cy="23145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856" y="6000432"/>
            <a:ext cx="9067800" cy="6381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866312" y="6000432"/>
            <a:ext cx="2053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Opto</a:t>
            </a:r>
            <a:r>
              <a:rPr lang="en-US" dirty="0" smtClean="0"/>
              <a:t> isolated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76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7671"/>
          </a:xfrm>
        </p:spPr>
        <p:txBody>
          <a:bodyPr/>
          <a:lstStyle/>
          <a:p>
            <a:r>
              <a:rPr lang="en-US" dirty="0" smtClean="0"/>
              <a:t>Logic Level Convertor 3.3V </a:t>
            </a:r>
            <a:r>
              <a:rPr lang="en-US" dirty="0" smtClean="0">
                <a:sym typeface="Wingdings" panose="05000000000000000000" pitchFamily="2" charset="2"/>
              </a:rPr>
              <a:t>5V</a:t>
            </a:r>
            <a:endParaRPr lang="en-US" dirty="0"/>
          </a:p>
        </p:txBody>
      </p:sp>
      <p:pic>
        <p:nvPicPr>
          <p:cNvPr id="4098" name="Picture 2" descr="https://cdn.sparkfun.com/assets/f/d/5/8/4/526842ae757b7f5c108b456b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364" y="1499286"/>
            <a:ext cx="3795299" cy="4885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4329" y="2289217"/>
            <a:ext cx="3648075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84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1762</TotalTime>
  <Words>550</Words>
  <Application>Microsoft Office PowerPoint</Application>
  <PresentationFormat>Widescreen</PresentationFormat>
  <Paragraphs>108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Century Gothic</vt:lpstr>
      <vt:lpstr>Courier New</vt:lpstr>
      <vt:lpstr>Wingdings</vt:lpstr>
      <vt:lpstr>Wingdings 3</vt:lpstr>
      <vt:lpstr>Ion</vt:lpstr>
      <vt:lpstr>SensorDuino </vt:lpstr>
      <vt:lpstr>Functionality &amp; Requirements</vt:lpstr>
      <vt:lpstr>Components</vt:lpstr>
      <vt:lpstr>Arduino NANO Pinout</vt:lpstr>
      <vt:lpstr>ESP-01</vt:lpstr>
      <vt:lpstr>DHT22</vt:lpstr>
      <vt:lpstr>Barometric pressure &amp; temperature</vt:lpstr>
      <vt:lpstr>Other Sensors</vt:lpstr>
      <vt:lpstr>Logic Level Convertor 3.3V 5V</vt:lpstr>
      <vt:lpstr>Schematic</vt:lpstr>
      <vt:lpstr>Software</vt:lpstr>
      <vt:lpstr>ESP8266 – NodeMCU API</vt:lpstr>
      <vt:lpstr>Arduino code</vt:lpstr>
      <vt:lpstr>Flow</vt:lpstr>
      <vt:lpstr>ToDo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SensorDuino</dc:title>
  <dc:creator>Gerard van Seventer</dc:creator>
  <cp:lastModifiedBy>Gerard van Seventer</cp:lastModifiedBy>
  <cp:revision>76</cp:revision>
  <dcterms:created xsi:type="dcterms:W3CDTF">2017-01-16T14:08:26Z</dcterms:created>
  <dcterms:modified xsi:type="dcterms:W3CDTF">2017-02-23T19:25:17Z</dcterms:modified>
</cp:coreProperties>
</file>