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83" r:id="rId1"/>
  </p:sldMasterIdLst>
  <p:notesMasterIdLst>
    <p:notesMasterId r:id="rId65"/>
  </p:notesMasterIdLst>
  <p:handoutMasterIdLst>
    <p:handoutMasterId r:id="rId66"/>
  </p:handoutMasterIdLst>
  <p:sldIdLst>
    <p:sldId id="351" r:id="rId2"/>
    <p:sldId id="592" r:id="rId3"/>
    <p:sldId id="472" r:id="rId4"/>
    <p:sldId id="474" r:id="rId5"/>
    <p:sldId id="486" r:id="rId6"/>
    <p:sldId id="490" r:id="rId7"/>
    <p:sldId id="491" r:id="rId8"/>
    <p:sldId id="600" r:id="rId9"/>
    <p:sldId id="609" r:id="rId10"/>
    <p:sldId id="610" r:id="rId11"/>
    <p:sldId id="562" r:id="rId12"/>
    <p:sldId id="603" r:id="rId13"/>
    <p:sldId id="634" r:id="rId14"/>
    <p:sldId id="580" r:id="rId15"/>
    <p:sldId id="624" r:id="rId16"/>
    <p:sldId id="636" r:id="rId17"/>
    <p:sldId id="639" r:id="rId18"/>
    <p:sldId id="635" r:id="rId19"/>
    <p:sldId id="633" r:id="rId20"/>
    <p:sldId id="625" r:id="rId21"/>
    <p:sldId id="626" r:id="rId22"/>
    <p:sldId id="627" r:id="rId23"/>
    <p:sldId id="628" r:id="rId24"/>
    <p:sldId id="516" r:id="rId25"/>
    <p:sldId id="545" r:id="rId26"/>
    <p:sldId id="594" r:id="rId27"/>
    <p:sldId id="593" r:id="rId28"/>
    <p:sldId id="622" r:id="rId29"/>
    <p:sldId id="546" r:id="rId30"/>
    <p:sldId id="547" r:id="rId31"/>
    <p:sldId id="548" r:id="rId32"/>
    <p:sldId id="549" r:id="rId33"/>
    <p:sldId id="551" r:id="rId34"/>
    <p:sldId id="552" r:id="rId35"/>
    <p:sldId id="555" r:id="rId36"/>
    <p:sldId id="564" r:id="rId37"/>
    <p:sldId id="487" r:id="rId38"/>
    <p:sldId id="496" r:id="rId39"/>
    <p:sldId id="538" r:id="rId40"/>
    <p:sldId id="567" r:id="rId41"/>
    <p:sldId id="601" r:id="rId42"/>
    <p:sldId id="623" r:id="rId43"/>
    <p:sldId id="502" r:id="rId44"/>
    <p:sldId id="503" r:id="rId45"/>
    <p:sldId id="582" r:id="rId46"/>
    <p:sldId id="585" r:id="rId47"/>
    <p:sldId id="586" r:id="rId48"/>
    <p:sldId id="587" r:id="rId49"/>
    <p:sldId id="588" r:id="rId50"/>
    <p:sldId id="589" r:id="rId51"/>
    <p:sldId id="590" r:id="rId52"/>
    <p:sldId id="591" r:id="rId53"/>
    <p:sldId id="613" r:id="rId54"/>
    <p:sldId id="611" r:id="rId55"/>
    <p:sldId id="640" r:id="rId56"/>
    <p:sldId id="641" r:id="rId57"/>
    <p:sldId id="578" r:id="rId58"/>
    <p:sldId id="605" r:id="rId59"/>
    <p:sldId id="534" r:id="rId60"/>
    <p:sldId id="612" r:id="rId61"/>
    <p:sldId id="642" r:id="rId62"/>
    <p:sldId id="618" r:id="rId63"/>
    <p:sldId id="576" r:id="rId64"/>
  </p:sldIdLst>
  <p:sldSz cx="9144000" cy="6858000" type="screen4x3"/>
  <p:notesSz cx="6888163" cy="10021888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59" autoAdjust="0"/>
    <p:restoredTop sz="86410" autoAdjust="0"/>
  </p:normalViewPr>
  <p:slideViewPr>
    <p:cSldViewPr>
      <p:cViewPr>
        <p:scale>
          <a:sx n="97" d="100"/>
          <a:sy n="97" d="100"/>
        </p:scale>
        <p:origin x="-114" y="-54"/>
      </p:cViewPr>
      <p:guideLst>
        <p:guide orient="horz" pos="2160"/>
        <p:guide pos="2880"/>
      </p:guideLst>
    </p:cSldViewPr>
  </p:slideViewPr>
  <p:outlineViewPr>
    <p:cViewPr>
      <p:scale>
        <a:sx n="50" d="100"/>
        <a:sy n="50" d="100"/>
      </p:scale>
      <p:origin x="72" y="5161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AC6DA7-87F3-4624-AD21-E63579F844C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DC18E7DE-6204-4269-BDE1-AAA2F2036AB4}" type="pres">
      <dgm:prSet presAssocID="{39AC6DA7-87F3-4624-AD21-E63579F844C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</dgm:ptLst>
  <dgm:cxnLst>
    <dgm:cxn modelId="{A063F5F2-4DED-444A-A91C-EC90EE281794}" type="presOf" srcId="{39AC6DA7-87F3-4624-AD21-E63579F844C3}" destId="{DC18E7DE-6204-4269-BDE1-AAA2F2036AB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728731A-DB0E-4C87-92FB-97BD44D3BC2F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B8DC02AF-D650-4896-8C2D-88257403C05E}">
      <dgm:prSet custT="1"/>
      <dgm:spPr/>
      <dgm:t>
        <a:bodyPr/>
        <a:lstStyle/>
        <a:p>
          <a:pPr rtl="0"/>
          <a:r>
            <a:rPr lang="en-GB" sz="2800" dirty="0" smtClean="0">
              <a:latin typeface="Calibri" pitchFamily="34" charset="0"/>
              <a:cs typeface="Calibri" pitchFamily="34" charset="0"/>
            </a:rPr>
            <a:t>Understand the place as well as the people. </a:t>
          </a:r>
          <a:endParaRPr lang="en-GB" sz="2800" dirty="0">
            <a:latin typeface="Calibri" pitchFamily="34" charset="0"/>
            <a:cs typeface="Calibri" pitchFamily="34" charset="0"/>
          </a:endParaRPr>
        </a:p>
      </dgm:t>
    </dgm:pt>
    <dgm:pt modelId="{C4EF1A8E-E1E3-4783-ADFD-4E6DD3112F4E}" type="parTrans" cxnId="{2D307F41-39BA-4148-A281-46CCC927CA99}">
      <dgm:prSet/>
      <dgm:spPr/>
      <dgm:t>
        <a:bodyPr/>
        <a:lstStyle/>
        <a:p>
          <a:endParaRPr lang="en-GB"/>
        </a:p>
      </dgm:t>
    </dgm:pt>
    <dgm:pt modelId="{D30FA3A5-70A3-4F94-81A9-F02C213BF060}" type="sibTrans" cxnId="{2D307F41-39BA-4148-A281-46CCC927CA99}">
      <dgm:prSet/>
      <dgm:spPr/>
      <dgm:t>
        <a:bodyPr/>
        <a:lstStyle/>
        <a:p>
          <a:endParaRPr lang="en-GB"/>
        </a:p>
      </dgm:t>
    </dgm:pt>
    <dgm:pt modelId="{927D4EDA-A1E2-4B42-9F44-0161046765FB}">
      <dgm:prSet custT="1"/>
      <dgm:spPr/>
      <dgm:t>
        <a:bodyPr/>
        <a:lstStyle/>
        <a:p>
          <a:pPr rtl="0"/>
          <a:r>
            <a:rPr lang="en-GB" sz="2800" dirty="0" smtClean="0">
              <a:latin typeface="Calibri" pitchFamily="34" charset="0"/>
              <a:cs typeface="Calibri" pitchFamily="34" charset="0"/>
            </a:rPr>
            <a:t>Find the people who know the area. </a:t>
          </a:r>
          <a:endParaRPr lang="en-GB" sz="2800" dirty="0">
            <a:latin typeface="Calibri" pitchFamily="34" charset="0"/>
            <a:cs typeface="Calibri" pitchFamily="34" charset="0"/>
          </a:endParaRPr>
        </a:p>
      </dgm:t>
    </dgm:pt>
    <dgm:pt modelId="{4DA9A128-8623-4041-A7BC-35859FD9226B}" type="parTrans" cxnId="{A3F011CC-FE77-4D91-A9D0-C5E26E667017}">
      <dgm:prSet/>
      <dgm:spPr/>
      <dgm:t>
        <a:bodyPr/>
        <a:lstStyle/>
        <a:p>
          <a:endParaRPr lang="en-GB"/>
        </a:p>
      </dgm:t>
    </dgm:pt>
    <dgm:pt modelId="{88264E42-915E-49F6-90E3-5440E07A20AB}" type="sibTrans" cxnId="{A3F011CC-FE77-4D91-A9D0-C5E26E667017}">
      <dgm:prSet/>
      <dgm:spPr/>
      <dgm:t>
        <a:bodyPr/>
        <a:lstStyle/>
        <a:p>
          <a:endParaRPr lang="en-GB"/>
        </a:p>
      </dgm:t>
    </dgm:pt>
    <dgm:pt modelId="{06E5ACD1-EED6-4B32-B4F5-5A9C936B52DD}">
      <dgm:prSet custT="1"/>
      <dgm:spPr/>
      <dgm:t>
        <a:bodyPr/>
        <a:lstStyle/>
        <a:p>
          <a:pPr rtl="0"/>
          <a:r>
            <a:rPr lang="en-GB" sz="2800" dirty="0" smtClean="0">
              <a:latin typeface="Calibri" pitchFamily="34" charset="0"/>
              <a:cs typeface="Calibri" pitchFamily="34" charset="0"/>
            </a:rPr>
            <a:t>Find the community groups.</a:t>
          </a:r>
          <a:endParaRPr lang="en-GB" sz="2800" dirty="0">
            <a:latin typeface="Calibri" pitchFamily="34" charset="0"/>
            <a:cs typeface="Calibri" pitchFamily="34" charset="0"/>
          </a:endParaRPr>
        </a:p>
      </dgm:t>
    </dgm:pt>
    <dgm:pt modelId="{65B11D94-5ECE-4B32-888E-725650F34C3C}" type="parTrans" cxnId="{7A03EE9D-DB37-4EB9-8729-43B1FDCFDD93}">
      <dgm:prSet/>
      <dgm:spPr/>
      <dgm:t>
        <a:bodyPr/>
        <a:lstStyle/>
        <a:p>
          <a:endParaRPr lang="en-GB"/>
        </a:p>
      </dgm:t>
    </dgm:pt>
    <dgm:pt modelId="{ECD12A3B-97DD-44B9-9913-3E0F8108F034}" type="sibTrans" cxnId="{7A03EE9D-DB37-4EB9-8729-43B1FDCFDD93}">
      <dgm:prSet/>
      <dgm:spPr/>
      <dgm:t>
        <a:bodyPr/>
        <a:lstStyle/>
        <a:p>
          <a:endParaRPr lang="en-GB"/>
        </a:p>
      </dgm:t>
    </dgm:pt>
    <dgm:pt modelId="{E55113E1-681A-45E7-8309-B7D529206333}">
      <dgm:prSet custT="1"/>
      <dgm:spPr/>
      <dgm:t>
        <a:bodyPr/>
        <a:lstStyle/>
        <a:p>
          <a:pPr rtl="0"/>
          <a:r>
            <a:rPr lang="en-GB" sz="2800" dirty="0" smtClean="0">
              <a:latin typeface="Calibri" pitchFamily="34" charset="0"/>
              <a:cs typeface="Calibri" pitchFamily="34" charset="0"/>
            </a:rPr>
            <a:t>What’s happening at present? </a:t>
          </a:r>
          <a:endParaRPr lang="en-GB" sz="2800" dirty="0">
            <a:latin typeface="Calibri" pitchFamily="34" charset="0"/>
            <a:cs typeface="Calibri" pitchFamily="34" charset="0"/>
          </a:endParaRPr>
        </a:p>
      </dgm:t>
    </dgm:pt>
    <dgm:pt modelId="{F73C45F4-1FE9-4043-ACFC-59D60E143D41}" type="parTrans" cxnId="{13A28195-4F67-459A-AF43-B4BA33ECDD70}">
      <dgm:prSet/>
      <dgm:spPr/>
      <dgm:t>
        <a:bodyPr/>
        <a:lstStyle/>
        <a:p>
          <a:endParaRPr lang="en-GB"/>
        </a:p>
      </dgm:t>
    </dgm:pt>
    <dgm:pt modelId="{11A721A5-7647-4D56-8B1D-B98C8F6D684D}" type="sibTrans" cxnId="{13A28195-4F67-459A-AF43-B4BA33ECDD70}">
      <dgm:prSet/>
      <dgm:spPr/>
      <dgm:t>
        <a:bodyPr/>
        <a:lstStyle/>
        <a:p>
          <a:endParaRPr lang="en-GB"/>
        </a:p>
      </dgm:t>
    </dgm:pt>
    <dgm:pt modelId="{7096E376-5DB0-4158-B01D-DAE067F75B8B}">
      <dgm:prSet custT="1"/>
      <dgm:spPr/>
      <dgm:t>
        <a:bodyPr/>
        <a:lstStyle/>
        <a:p>
          <a:pPr rtl="0"/>
          <a:r>
            <a:rPr lang="en-GB" sz="2800" dirty="0" smtClean="0">
              <a:latin typeface="Calibri" pitchFamily="34" charset="0"/>
              <a:cs typeface="Calibri" pitchFamily="34" charset="0"/>
            </a:rPr>
            <a:t>What needs to happen? </a:t>
          </a:r>
          <a:endParaRPr lang="en-GB" sz="2800" dirty="0">
            <a:latin typeface="Calibri" pitchFamily="34" charset="0"/>
            <a:cs typeface="Calibri" pitchFamily="34" charset="0"/>
          </a:endParaRPr>
        </a:p>
      </dgm:t>
    </dgm:pt>
    <dgm:pt modelId="{15F26DAB-02BD-45A9-8789-FF1054A93562}" type="parTrans" cxnId="{D1C8A56C-48DB-4D1C-B8CF-4BD85991384D}">
      <dgm:prSet/>
      <dgm:spPr/>
      <dgm:t>
        <a:bodyPr/>
        <a:lstStyle/>
        <a:p>
          <a:endParaRPr lang="en-GB"/>
        </a:p>
      </dgm:t>
    </dgm:pt>
    <dgm:pt modelId="{2CAC095B-D1D2-468F-B3A8-18FCDEF8E876}" type="sibTrans" cxnId="{D1C8A56C-48DB-4D1C-B8CF-4BD85991384D}">
      <dgm:prSet/>
      <dgm:spPr/>
      <dgm:t>
        <a:bodyPr/>
        <a:lstStyle/>
        <a:p>
          <a:endParaRPr lang="en-GB"/>
        </a:p>
      </dgm:t>
    </dgm:pt>
    <dgm:pt modelId="{90279196-509F-4176-A56B-8E68A1279B0D}" type="pres">
      <dgm:prSet presAssocID="{0728731A-DB0E-4C87-92FB-97BD44D3BC2F}" presName="compositeShape" presStyleCnt="0">
        <dgm:presLayoutVars>
          <dgm:dir/>
          <dgm:resizeHandles/>
        </dgm:presLayoutVars>
      </dgm:prSet>
      <dgm:spPr/>
      <dgm:t>
        <a:bodyPr/>
        <a:lstStyle/>
        <a:p>
          <a:endParaRPr lang="en-GB"/>
        </a:p>
      </dgm:t>
    </dgm:pt>
    <dgm:pt modelId="{BF2C96D1-B721-43A6-B6AE-62532E8C3740}" type="pres">
      <dgm:prSet presAssocID="{0728731A-DB0E-4C87-92FB-97BD44D3BC2F}" presName="pyramid" presStyleLbl="node1" presStyleIdx="0" presStyleCnt="1"/>
      <dgm:spPr/>
    </dgm:pt>
    <dgm:pt modelId="{1D3F057C-FD4E-44A7-BC9F-3C99041A88F2}" type="pres">
      <dgm:prSet presAssocID="{0728731A-DB0E-4C87-92FB-97BD44D3BC2F}" presName="theList" presStyleCnt="0"/>
      <dgm:spPr/>
    </dgm:pt>
    <dgm:pt modelId="{A21684C6-5CB0-4B87-A812-7A5A6C9C5DC7}" type="pres">
      <dgm:prSet presAssocID="{B8DC02AF-D650-4896-8C2D-88257403C05E}" presName="aNode" presStyleLbl="fgAcc1" presStyleIdx="0" presStyleCnt="5" custScaleX="28585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3F206FD-9B9E-45C1-878C-F04C8E66C56E}" type="pres">
      <dgm:prSet presAssocID="{B8DC02AF-D650-4896-8C2D-88257403C05E}" presName="aSpace" presStyleCnt="0"/>
      <dgm:spPr/>
    </dgm:pt>
    <dgm:pt modelId="{E5C1CC13-B8EC-4689-B1FF-0EFE0B6DBB81}" type="pres">
      <dgm:prSet presAssocID="{927D4EDA-A1E2-4B42-9F44-0161046765FB}" presName="aNode" presStyleLbl="fgAcc1" presStyleIdx="1" presStyleCnt="5" custScaleX="28585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02BC8C0-F698-4F27-B6F5-811264285808}" type="pres">
      <dgm:prSet presAssocID="{927D4EDA-A1E2-4B42-9F44-0161046765FB}" presName="aSpace" presStyleCnt="0"/>
      <dgm:spPr/>
    </dgm:pt>
    <dgm:pt modelId="{29FC1302-9782-4635-910B-6CE39FCD6756}" type="pres">
      <dgm:prSet presAssocID="{06E5ACD1-EED6-4B32-B4F5-5A9C936B52DD}" presName="aNode" presStyleLbl="fgAcc1" presStyleIdx="2" presStyleCnt="5" custScaleX="28585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5208A00-59BF-45A1-86D6-9D49703D0C23}" type="pres">
      <dgm:prSet presAssocID="{06E5ACD1-EED6-4B32-B4F5-5A9C936B52DD}" presName="aSpace" presStyleCnt="0"/>
      <dgm:spPr/>
    </dgm:pt>
    <dgm:pt modelId="{5F149065-C2EA-4893-89EE-E93348BEE017}" type="pres">
      <dgm:prSet presAssocID="{E55113E1-681A-45E7-8309-B7D529206333}" presName="aNode" presStyleLbl="fgAcc1" presStyleIdx="3" presStyleCnt="5" custScaleX="28585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C3B4DF6-679E-4EB4-AD66-D65AB3F52A3B}" type="pres">
      <dgm:prSet presAssocID="{E55113E1-681A-45E7-8309-B7D529206333}" presName="aSpace" presStyleCnt="0"/>
      <dgm:spPr/>
    </dgm:pt>
    <dgm:pt modelId="{C7FDA881-CF13-4E8F-B0BC-EBA233C8BBAE}" type="pres">
      <dgm:prSet presAssocID="{7096E376-5DB0-4158-B01D-DAE067F75B8B}" presName="aNode" presStyleLbl="fgAcc1" presStyleIdx="4" presStyleCnt="5" custScaleX="28585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9C0BC21-300A-40B5-A7CE-29CBE4B474B7}" type="pres">
      <dgm:prSet presAssocID="{7096E376-5DB0-4158-B01D-DAE067F75B8B}" presName="aSpace" presStyleCnt="0"/>
      <dgm:spPr/>
    </dgm:pt>
  </dgm:ptLst>
  <dgm:cxnLst>
    <dgm:cxn modelId="{13A28195-4F67-459A-AF43-B4BA33ECDD70}" srcId="{0728731A-DB0E-4C87-92FB-97BD44D3BC2F}" destId="{E55113E1-681A-45E7-8309-B7D529206333}" srcOrd="3" destOrd="0" parTransId="{F73C45F4-1FE9-4043-ACFC-59D60E143D41}" sibTransId="{11A721A5-7647-4D56-8B1D-B98C8F6D684D}"/>
    <dgm:cxn modelId="{CC338CF8-09C6-489E-A528-F6D1B73C2DCC}" type="presOf" srcId="{E55113E1-681A-45E7-8309-B7D529206333}" destId="{5F149065-C2EA-4893-89EE-E93348BEE017}" srcOrd="0" destOrd="0" presId="urn:microsoft.com/office/officeart/2005/8/layout/pyramid2"/>
    <dgm:cxn modelId="{2E5321BE-11FB-4908-8DCD-9D6DA424CB4F}" type="presOf" srcId="{06E5ACD1-EED6-4B32-B4F5-5A9C936B52DD}" destId="{29FC1302-9782-4635-910B-6CE39FCD6756}" srcOrd="0" destOrd="0" presId="urn:microsoft.com/office/officeart/2005/8/layout/pyramid2"/>
    <dgm:cxn modelId="{05F2F221-B175-4918-B4B7-A6894A1736F2}" type="presOf" srcId="{0728731A-DB0E-4C87-92FB-97BD44D3BC2F}" destId="{90279196-509F-4176-A56B-8E68A1279B0D}" srcOrd="0" destOrd="0" presId="urn:microsoft.com/office/officeart/2005/8/layout/pyramid2"/>
    <dgm:cxn modelId="{3BB51B97-98AD-4368-BD6F-1481981E14AC}" type="presOf" srcId="{7096E376-5DB0-4158-B01D-DAE067F75B8B}" destId="{C7FDA881-CF13-4E8F-B0BC-EBA233C8BBAE}" srcOrd="0" destOrd="0" presId="urn:microsoft.com/office/officeart/2005/8/layout/pyramid2"/>
    <dgm:cxn modelId="{7A03EE9D-DB37-4EB9-8729-43B1FDCFDD93}" srcId="{0728731A-DB0E-4C87-92FB-97BD44D3BC2F}" destId="{06E5ACD1-EED6-4B32-B4F5-5A9C936B52DD}" srcOrd="2" destOrd="0" parTransId="{65B11D94-5ECE-4B32-888E-725650F34C3C}" sibTransId="{ECD12A3B-97DD-44B9-9913-3E0F8108F034}"/>
    <dgm:cxn modelId="{D1C8A56C-48DB-4D1C-B8CF-4BD85991384D}" srcId="{0728731A-DB0E-4C87-92FB-97BD44D3BC2F}" destId="{7096E376-5DB0-4158-B01D-DAE067F75B8B}" srcOrd="4" destOrd="0" parTransId="{15F26DAB-02BD-45A9-8789-FF1054A93562}" sibTransId="{2CAC095B-D1D2-468F-B3A8-18FCDEF8E876}"/>
    <dgm:cxn modelId="{A8DD2B3B-C000-42F1-827F-E19D970543A4}" type="presOf" srcId="{927D4EDA-A1E2-4B42-9F44-0161046765FB}" destId="{E5C1CC13-B8EC-4689-B1FF-0EFE0B6DBB81}" srcOrd="0" destOrd="0" presId="urn:microsoft.com/office/officeart/2005/8/layout/pyramid2"/>
    <dgm:cxn modelId="{2D307F41-39BA-4148-A281-46CCC927CA99}" srcId="{0728731A-DB0E-4C87-92FB-97BD44D3BC2F}" destId="{B8DC02AF-D650-4896-8C2D-88257403C05E}" srcOrd="0" destOrd="0" parTransId="{C4EF1A8E-E1E3-4783-ADFD-4E6DD3112F4E}" sibTransId="{D30FA3A5-70A3-4F94-81A9-F02C213BF060}"/>
    <dgm:cxn modelId="{8DCB94B3-D64B-4730-9B6C-79F39951991B}" type="presOf" srcId="{B8DC02AF-D650-4896-8C2D-88257403C05E}" destId="{A21684C6-5CB0-4B87-A812-7A5A6C9C5DC7}" srcOrd="0" destOrd="0" presId="urn:microsoft.com/office/officeart/2005/8/layout/pyramid2"/>
    <dgm:cxn modelId="{A3F011CC-FE77-4D91-A9D0-C5E26E667017}" srcId="{0728731A-DB0E-4C87-92FB-97BD44D3BC2F}" destId="{927D4EDA-A1E2-4B42-9F44-0161046765FB}" srcOrd="1" destOrd="0" parTransId="{4DA9A128-8623-4041-A7BC-35859FD9226B}" sibTransId="{88264E42-915E-49F6-90E3-5440E07A20AB}"/>
    <dgm:cxn modelId="{5D342A1D-D894-45A2-B614-6A2AB85CD903}" type="presParOf" srcId="{90279196-509F-4176-A56B-8E68A1279B0D}" destId="{BF2C96D1-B721-43A6-B6AE-62532E8C3740}" srcOrd="0" destOrd="0" presId="urn:microsoft.com/office/officeart/2005/8/layout/pyramid2"/>
    <dgm:cxn modelId="{AC59802C-32E8-4CE2-98FD-E1EF6C7DF0E5}" type="presParOf" srcId="{90279196-509F-4176-A56B-8E68A1279B0D}" destId="{1D3F057C-FD4E-44A7-BC9F-3C99041A88F2}" srcOrd="1" destOrd="0" presId="urn:microsoft.com/office/officeart/2005/8/layout/pyramid2"/>
    <dgm:cxn modelId="{6BED2231-10B1-478F-BE9C-3A6787A1A4EB}" type="presParOf" srcId="{1D3F057C-FD4E-44A7-BC9F-3C99041A88F2}" destId="{A21684C6-5CB0-4B87-A812-7A5A6C9C5DC7}" srcOrd="0" destOrd="0" presId="urn:microsoft.com/office/officeart/2005/8/layout/pyramid2"/>
    <dgm:cxn modelId="{64380230-C61F-4F55-A04D-B690CC12ABC0}" type="presParOf" srcId="{1D3F057C-FD4E-44A7-BC9F-3C99041A88F2}" destId="{63F206FD-9B9E-45C1-878C-F04C8E66C56E}" srcOrd="1" destOrd="0" presId="urn:microsoft.com/office/officeart/2005/8/layout/pyramid2"/>
    <dgm:cxn modelId="{AC8A63D6-7801-49C8-B68B-B6A49F3F7C42}" type="presParOf" srcId="{1D3F057C-FD4E-44A7-BC9F-3C99041A88F2}" destId="{E5C1CC13-B8EC-4689-B1FF-0EFE0B6DBB81}" srcOrd="2" destOrd="0" presId="urn:microsoft.com/office/officeart/2005/8/layout/pyramid2"/>
    <dgm:cxn modelId="{E1089F8B-38EE-4CF5-9BE8-51754C3FB466}" type="presParOf" srcId="{1D3F057C-FD4E-44A7-BC9F-3C99041A88F2}" destId="{202BC8C0-F698-4F27-B6F5-811264285808}" srcOrd="3" destOrd="0" presId="urn:microsoft.com/office/officeart/2005/8/layout/pyramid2"/>
    <dgm:cxn modelId="{ACAB8698-50A5-43E5-9658-5339B503CCA2}" type="presParOf" srcId="{1D3F057C-FD4E-44A7-BC9F-3C99041A88F2}" destId="{29FC1302-9782-4635-910B-6CE39FCD6756}" srcOrd="4" destOrd="0" presId="urn:microsoft.com/office/officeart/2005/8/layout/pyramid2"/>
    <dgm:cxn modelId="{609D4AC4-8889-4561-AC68-1BA8E7300C35}" type="presParOf" srcId="{1D3F057C-FD4E-44A7-BC9F-3C99041A88F2}" destId="{D5208A00-59BF-45A1-86D6-9D49703D0C23}" srcOrd="5" destOrd="0" presId="urn:microsoft.com/office/officeart/2005/8/layout/pyramid2"/>
    <dgm:cxn modelId="{6174BA83-2563-4478-811A-2F1A4C6579EA}" type="presParOf" srcId="{1D3F057C-FD4E-44A7-BC9F-3C99041A88F2}" destId="{5F149065-C2EA-4893-89EE-E93348BEE017}" srcOrd="6" destOrd="0" presId="urn:microsoft.com/office/officeart/2005/8/layout/pyramid2"/>
    <dgm:cxn modelId="{B833C248-B3CF-4C91-901B-3F7F487CEE58}" type="presParOf" srcId="{1D3F057C-FD4E-44A7-BC9F-3C99041A88F2}" destId="{FC3B4DF6-679E-4EB4-AD66-D65AB3F52A3B}" srcOrd="7" destOrd="0" presId="urn:microsoft.com/office/officeart/2005/8/layout/pyramid2"/>
    <dgm:cxn modelId="{F8652DA6-C273-4538-AA6C-CA95F8575E1B}" type="presParOf" srcId="{1D3F057C-FD4E-44A7-BC9F-3C99041A88F2}" destId="{C7FDA881-CF13-4E8F-B0BC-EBA233C8BBAE}" srcOrd="8" destOrd="0" presId="urn:microsoft.com/office/officeart/2005/8/layout/pyramid2"/>
    <dgm:cxn modelId="{433CBDE0-52C4-477A-886B-34DD0FFD7294}" type="presParOf" srcId="{1D3F057C-FD4E-44A7-BC9F-3C99041A88F2}" destId="{79C0BC21-300A-40B5-A7CE-29CBE4B474B7}" srcOrd="9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0E7FF18-C0E0-4694-9D72-CF210543C700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AA4027E1-1212-41B3-9E6E-536B18F33E6E}">
      <dgm:prSet custT="1"/>
      <dgm:spPr/>
      <dgm:t>
        <a:bodyPr/>
        <a:lstStyle/>
        <a:p>
          <a:pPr rtl="0"/>
          <a:r>
            <a:rPr lang="en-US" sz="2400" dirty="0" smtClean="0">
              <a:latin typeface="Calibri" pitchFamily="34" charset="0"/>
              <a:cs typeface="Calibri" pitchFamily="34" charset="0"/>
            </a:rPr>
            <a:t>What community and why? </a:t>
          </a:r>
          <a:endParaRPr lang="en-GB" sz="2400" dirty="0">
            <a:latin typeface="Calibri" pitchFamily="34" charset="0"/>
            <a:cs typeface="Calibri" pitchFamily="34" charset="0"/>
          </a:endParaRPr>
        </a:p>
      </dgm:t>
    </dgm:pt>
    <dgm:pt modelId="{C6381411-0B0B-4824-BF29-56A1CEF079D4}" type="parTrans" cxnId="{098CAEF1-3ABB-4E43-977B-25FE1A0C7E16}">
      <dgm:prSet/>
      <dgm:spPr/>
      <dgm:t>
        <a:bodyPr/>
        <a:lstStyle/>
        <a:p>
          <a:endParaRPr lang="en-GB"/>
        </a:p>
      </dgm:t>
    </dgm:pt>
    <dgm:pt modelId="{AD2D3FA7-EEAF-479C-908E-1A38F79498AA}" type="sibTrans" cxnId="{098CAEF1-3ABB-4E43-977B-25FE1A0C7E16}">
      <dgm:prSet/>
      <dgm:spPr/>
      <dgm:t>
        <a:bodyPr/>
        <a:lstStyle/>
        <a:p>
          <a:endParaRPr lang="en-GB"/>
        </a:p>
      </dgm:t>
    </dgm:pt>
    <dgm:pt modelId="{F7BC62B3-3472-4D93-A6D2-DC53C237DF4B}">
      <dgm:prSet custT="1"/>
      <dgm:spPr/>
      <dgm:t>
        <a:bodyPr/>
        <a:lstStyle/>
        <a:p>
          <a:pPr rtl="0"/>
          <a:r>
            <a:rPr lang="en-US" sz="2400" dirty="0" smtClean="0">
              <a:latin typeface="Calibri" pitchFamily="34" charset="0"/>
              <a:cs typeface="Calibri" pitchFamily="34" charset="0"/>
            </a:rPr>
            <a:t>What advantages and what problems?</a:t>
          </a:r>
          <a:endParaRPr lang="en-GB" sz="2400" dirty="0">
            <a:latin typeface="Calibri" pitchFamily="34" charset="0"/>
            <a:cs typeface="Calibri" pitchFamily="34" charset="0"/>
          </a:endParaRPr>
        </a:p>
      </dgm:t>
    </dgm:pt>
    <dgm:pt modelId="{6117FA36-4585-4FE7-85A5-08C9740CF2C1}" type="parTrans" cxnId="{9C38C351-771D-4A06-A2FE-F9031A85A149}">
      <dgm:prSet/>
      <dgm:spPr/>
      <dgm:t>
        <a:bodyPr/>
        <a:lstStyle/>
        <a:p>
          <a:endParaRPr lang="en-GB"/>
        </a:p>
      </dgm:t>
    </dgm:pt>
    <dgm:pt modelId="{6F8DCC9F-50D4-41DF-8A73-61462D5EBAAE}" type="sibTrans" cxnId="{9C38C351-771D-4A06-A2FE-F9031A85A149}">
      <dgm:prSet/>
      <dgm:spPr/>
      <dgm:t>
        <a:bodyPr/>
        <a:lstStyle/>
        <a:p>
          <a:endParaRPr lang="en-GB"/>
        </a:p>
      </dgm:t>
    </dgm:pt>
    <dgm:pt modelId="{120EDEDE-A957-4D44-9179-69B2B6111380}">
      <dgm:prSet custT="1"/>
      <dgm:spPr/>
      <dgm:t>
        <a:bodyPr/>
        <a:lstStyle/>
        <a:p>
          <a:pPr rtl="0"/>
          <a:r>
            <a:rPr lang="en-US" sz="2400" dirty="0" smtClean="0">
              <a:latin typeface="Calibri" pitchFamily="34" charset="0"/>
              <a:cs typeface="Calibri" pitchFamily="34" charset="0"/>
            </a:rPr>
            <a:t>What other organisations?</a:t>
          </a:r>
          <a:endParaRPr lang="en-GB" sz="2400" dirty="0">
            <a:latin typeface="Calibri" pitchFamily="34" charset="0"/>
            <a:cs typeface="Calibri" pitchFamily="34" charset="0"/>
          </a:endParaRPr>
        </a:p>
      </dgm:t>
    </dgm:pt>
    <dgm:pt modelId="{64933BE4-9A78-4615-9B33-6212D9D15D21}" type="parTrans" cxnId="{B4B961CC-4233-4E84-B1C8-8D76C36E8928}">
      <dgm:prSet/>
      <dgm:spPr/>
      <dgm:t>
        <a:bodyPr/>
        <a:lstStyle/>
        <a:p>
          <a:endParaRPr lang="en-GB"/>
        </a:p>
      </dgm:t>
    </dgm:pt>
    <dgm:pt modelId="{EA2451A9-E4CE-4F9E-B531-91E839F25814}" type="sibTrans" cxnId="{B4B961CC-4233-4E84-B1C8-8D76C36E8928}">
      <dgm:prSet/>
      <dgm:spPr/>
      <dgm:t>
        <a:bodyPr/>
        <a:lstStyle/>
        <a:p>
          <a:endParaRPr lang="en-GB"/>
        </a:p>
      </dgm:t>
    </dgm:pt>
    <dgm:pt modelId="{AF9F392E-761D-41AC-89DA-4D1B4953DE91}">
      <dgm:prSet custT="1"/>
      <dgm:spPr/>
      <dgm:t>
        <a:bodyPr/>
        <a:lstStyle/>
        <a:p>
          <a:pPr rtl="0"/>
          <a:r>
            <a:rPr lang="en-US" sz="2400" dirty="0" smtClean="0">
              <a:latin typeface="Calibri" pitchFamily="34" charset="0"/>
              <a:cs typeface="Calibri" pitchFamily="34" charset="0"/>
            </a:rPr>
            <a:t>Where do we start?</a:t>
          </a:r>
          <a:endParaRPr lang="en-GB" sz="2400" dirty="0">
            <a:latin typeface="Calibri" pitchFamily="34" charset="0"/>
            <a:cs typeface="Calibri" pitchFamily="34" charset="0"/>
          </a:endParaRPr>
        </a:p>
      </dgm:t>
    </dgm:pt>
    <dgm:pt modelId="{7E1C88B3-D3FC-4CC5-8F2D-0CA213CA719D}" type="parTrans" cxnId="{C5263B26-7A1A-4D88-A39D-7041344F1154}">
      <dgm:prSet/>
      <dgm:spPr/>
      <dgm:t>
        <a:bodyPr/>
        <a:lstStyle/>
        <a:p>
          <a:endParaRPr lang="en-GB"/>
        </a:p>
      </dgm:t>
    </dgm:pt>
    <dgm:pt modelId="{DE132D88-B188-431C-ABE0-31FC10115281}" type="sibTrans" cxnId="{C5263B26-7A1A-4D88-A39D-7041344F1154}">
      <dgm:prSet/>
      <dgm:spPr/>
      <dgm:t>
        <a:bodyPr/>
        <a:lstStyle/>
        <a:p>
          <a:endParaRPr lang="en-GB"/>
        </a:p>
      </dgm:t>
    </dgm:pt>
    <dgm:pt modelId="{AE9896A7-5F5F-49B1-B0BF-0EE4A14B5200}" type="pres">
      <dgm:prSet presAssocID="{70E7FF18-C0E0-4694-9D72-CF210543C700}" presName="compositeShape" presStyleCnt="0">
        <dgm:presLayoutVars>
          <dgm:dir/>
          <dgm:resizeHandles/>
        </dgm:presLayoutVars>
      </dgm:prSet>
      <dgm:spPr/>
      <dgm:t>
        <a:bodyPr/>
        <a:lstStyle/>
        <a:p>
          <a:endParaRPr lang="en-GB"/>
        </a:p>
      </dgm:t>
    </dgm:pt>
    <dgm:pt modelId="{627A9620-8B67-4FF1-BC23-8DE0E460F288}" type="pres">
      <dgm:prSet presAssocID="{70E7FF18-C0E0-4694-9D72-CF210543C700}" presName="pyramid" presStyleLbl="node1" presStyleIdx="0" presStyleCnt="1"/>
      <dgm:spPr/>
    </dgm:pt>
    <dgm:pt modelId="{662ADA21-D856-4C41-A9CA-775C9B6487C9}" type="pres">
      <dgm:prSet presAssocID="{70E7FF18-C0E0-4694-9D72-CF210543C700}" presName="theList" presStyleCnt="0"/>
      <dgm:spPr/>
    </dgm:pt>
    <dgm:pt modelId="{78A84224-56F7-4CC6-B007-D66D1E253132}" type="pres">
      <dgm:prSet presAssocID="{AA4027E1-1212-41B3-9E6E-536B18F33E6E}" presName="aNode" presStyleLbl="fgAcc1" presStyleIdx="0" presStyleCnt="4" custScaleX="185138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C9F1EA9-4D9E-4048-9C75-7789D963CF88}" type="pres">
      <dgm:prSet presAssocID="{AA4027E1-1212-41B3-9E6E-536B18F33E6E}" presName="aSpace" presStyleCnt="0"/>
      <dgm:spPr/>
    </dgm:pt>
    <dgm:pt modelId="{7D10E91A-35F1-404B-A414-1D0FD1C42B75}" type="pres">
      <dgm:prSet presAssocID="{F7BC62B3-3472-4D93-A6D2-DC53C237DF4B}" presName="aNode" presStyleLbl="fgAcc1" presStyleIdx="1" presStyleCnt="4" custScaleX="185138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02EA141-F73D-4E1B-AD13-39740032A67D}" type="pres">
      <dgm:prSet presAssocID="{F7BC62B3-3472-4D93-A6D2-DC53C237DF4B}" presName="aSpace" presStyleCnt="0"/>
      <dgm:spPr/>
    </dgm:pt>
    <dgm:pt modelId="{0B4481AB-498D-49CE-8A85-B3E586DBCF7E}" type="pres">
      <dgm:prSet presAssocID="{120EDEDE-A957-4D44-9179-69B2B6111380}" presName="aNode" presStyleLbl="fgAcc1" presStyleIdx="2" presStyleCnt="4" custScaleX="185138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0C880DC-A678-4B4D-8F36-0E751FC48312}" type="pres">
      <dgm:prSet presAssocID="{120EDEDE-A957-4D44-9179-69B2B6111380}" presName="aSpace" presStyleCnt="0"/>
      <dgm:spPr/>
    </dgm:pt>
    <dgm:pt modelId="{E1A3C951-3498-43E4-B4FB-B81FF37CC23B}" type="pres">
      <dgm:prSet presAssocID="{AF9F392E-761D-41AC-89DA-4D1B4953DE91}" presName="aNode" presStyleLbl="fgAcc1" presStyleIdx="3" presStyleCnt="4" custScaleX="185138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2F43690-C52A-466D-928F-63A9F943CC2B}" type="pres">
      <dgm:prSet presAssocID="{AF9F392E-761D-41AC-89DA-4D1B4953DE91}" presName="aSpace" presStyleCnt="0"/>
      <dgm:spPr/>
    </dgm:pt>
  </dgm:ptLst>
  <dgm:cxnLst>
    <dgm:cxn modelId="{9C38C351-771D-4A06-A2FE-F9031A85A149}" srcId="{70E7FF18-C0E0-4694-9D72-CF210543C700}" destId="{F7BC62B3-3472-4D93-A6D2-DC53C237DF4B}" srcOrd="1" destOrd="0" parTransId="{6117FA36-4585-4FE7-85A5-08C9740CF2C1}" sibTransId="{6F8DCC9F-50D4-41DF-8A73-61462D5EBAAE}"/>
    <dgm:cxn modelId="{098CAEF1-3ABB-4E43-977B-25FE1A0C7E16}" srcId="{70E7FF18-C0E0-4694-9D72-CF210543C700}" destId="{AA4027E1-1212-41B3-9E6E-536B18F33E6E}" srcOrd="0" destOrd="0" parTransId="{C6381411-0B0B-4824-BF29-56A1CEF079D4}" sibTransId="{AD2D3FA7-EEAF-479C-908E-1A38F79498AA}"/>
    <dgm:cxn modelId="{63924FA7-A660-4280-88AA-109423D09FAD}" type="presOf" srcId="{AF9F392E-761D-41AC-89DA-4D1B4953DE91}" destId="{E1A3C951-3498-43E4-B4FB-B81FF37CC23B}" srcOrd="0" destOrd="0" presId="urn:microsoft.com/office/officeart/2005/8/layout/pyramid2"/>
    <dgm:cxn modelId="{51CB5271-15D5-4020-90E2-AC4C87328C98}" type="presOf" srcId="{AA4027E1-1212-41B3-9E6E-536B18F33E6E}" destId="{78A84224-56F7-4CC6-B007-D66D1E253132}" srcOrd="0" destOrd="0" presId="urn:microsoft.com/office/officeart/2005/8/layout/pyramid2"/>
    <dgm:cxn modelId="{EF89EFE6-1889-4EA8-A8BF-2B699AFE36CC}" type="presOf" srcId="{120EDEDE-A957-4D44-9179-69B2B6111380}" destId="{0B4481AB-498D-49CE-8A85-B3E586DBCF7E}" srcOrd="0" destOrd="0" presId="urn:microsoft.com/office/officeart/2005/8/layout/pyramid2"/>
    <dgm:cxn modelId="{C5263B26-7A1A-4D88-A39D-7041344F1154}" srcId="{70E7FF18-C0E0-4694-9D72-CF210543C700}" destId="{AF9F392E-761D-41AC-89DA-4D1B4953DE91}" srcOrd="3" destOrd="0" parTransId="{7E1C88B3-D3FC-4CC5-8F2D-0CA213CA719D}" sibTransId="{DE132D88-B188-431C-ABE0-31FC10115281}"/>
    <dgm:cxn modelId="{A059E9CB-EB79-4FA0-B041-1BC0BAA8B7E5}" type="presOf" srcId="{70E7FF18-C0E0-4694-9D72-CF210543C700}" destId="{AE9896A7-5F5F-49B1-B0BF-0EE4A14B5200}" srcOrd="0" destOrd="0" presId="urn:microsoft.com/office/officeart/2005/8/layout/pyramid2"/>
    <dgm:cxn modelId="{B4B961CC-4233-4E84-B1C8-8D76C36E8928}" srcId="{70E7FF18-C0E0-4694-9D72-CF210543C700}" destId="{120EDEDE-A957-4D44-9179-69B2B6111380}" srcOrd="2" destOrd="0" parTransId="{64933BE4-9A78-4615-9B33-6212D9D15D21}" sibTransId="{EA2451A9-E4CE-4F9E-B531-91E839F25814}"/>
    <dgm:cxn modelId="{844783F1-4CCB-44EB-9FE0-2C6CF67F53F6}" type="presOf" srcId="{F7BC62B3-3472-4D93-A6D2-DC53C237DF4B}" destId="{7D10E91A-35F1-404B-A414-1D0FD1C42B75}" srcOrd="0" destOrd="0" presId="urn:microsoft.com/office/officeart/2005/8/layout/pyramid2"/>
    <dgm:cxn modelId="{7DC30C7F-51D8-4A9A-975F-B6A67735532A}" type="presParOf" srcId="{AE9896A7-5F5F-49B1-B0BF-0EE4A14B5200}" destId="{627A9620-8B67-4FF1-BC23-8DE0E460F288}" srcOrd="0" destOrd="0" presId="urn:microsoft.com/office/officeart/2005/8/layout/pyramid2"/>
    <dgm:cxn modelId="{12C99B73-1999-4F10-BEE2-1DB1819B324B}" type="presParOf" srcId="{AE9896A7-5F5F-49B1-B0BF-0EE4A14B5200}" destId="{662ADA21-D856-4C41-A9CA-775C9B6487C9}" srcOrd="1" destOrd="0" presId="urn:microsoft.com/office/officeart/2005/8/layout/pyramid2"/>
    <dgm:cxn modelId="{4E4F292A-9797-4F2E-940F-CA28ACCCC456}" type="presParOf" srcId="{662ADA21-D856-4C41-A9CA-775C9B6487C9}" destId="{78A84224-56F7-4CC6-B007-D66D1E253132}" srcOrd="0" destOrd="0" presId="urn:microsoft.com/office/officeart/2005/8/layout/pyramid2"/>
    <dgm:cxn modelId="{7FA86A89-6A5F-4FF3-A546-19053C93C561}" type="presParOf" srcId="{662ADA21-D856-4C41-A9CA-775C9B6487C9}" destId="{0C9F1EA9-4D9E-4048-9C75-7789D963CF88}" srcOrd="1" destOrd="0" presId="urn:microsoft.com/office/officeart/2005/8/layout/pyramid2"/>
    <dgm:cxn modelId="{49ECDAC8-7AC3-40C5-8E04-31762DEF722A}" type="presParOf" srcId="{662ADA21-D856-4C41-A9CA-775C9B6487C9}" destId="{7D10E91A-35F1-404B-A414-1D0FD1C42B75}" srcOrd="2" destOrd="0" presId="urn:microsoft.com/office/officeart/2005/8/layout/pyramid2"/>
    <dgm:cxn modelId="{1C4FF893-FDFB-499B-BE42-2808A6631897}" type="presParOf" srcId="{662ADA21-D856-4C41-A9CA-775C9B6487C9}" destId="{302EA141-F73D-4E1B-AD13-39740032A67D}" srcOrd="3" destOrd="0" presId="urn:microsoft.com/office/officeart/2005/8/layout/pyramid2"/>
    <dgm:cxn modelId="{C0BADA5E-BA62-4530-BB5C-AC24D41E277E}" type="presParOf" srcId="{662ADA21-D856-4C41-A9CA-775C9B6487C9}" destId="{0B4481AB-498D-49CE-8A85-B3E586DBCF7E}" srcOrd="4" destOrd="0" presId="urn:microsoft.com/office/officeart/2005/8/layout/pyramid2"/>
    <dgm:cxn modelId="{EB0EFA5D-1F6F-44E3-84CD-3D3685D8540E}" type="presParOf" srcId="{662ADA21-D856-4C41-A9CA-775C9B6487C9}" destId="{40C880DC-A678-4B4D-8F36-0E751FC48312}" srcOrd="5" destOrd="0" presId="urn:microsoft.com/office/officeart/2005/8/layout/pyramid2"/>
    <dgm:cxn modelId="{E71444CB-25D7-49A2-97FF-E62B477C6016}" type="presParOf" srcId="{662ADA21-D856-4C41-A9CA-775C9B6487C9}" destId="{E1A3C951-3498-43E4-B4FB-B81FF37CC23B}" srcOrd="6" destOrd="0" presId="urn:microsoft.com/office/officeart/2005/8/layout/pyramid2"/>
    <dgm:cxn modelId="{B409E3F0-7A7D-431E-BB94-C156F8713A10}" type="presParOf" srcId="{662ADA21-D856-4C41-A9CA-775C9B6487C9}" destId="{D2F43690-C52A-466D-928F-63A9F943CC2B}" srcOrd="7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DA014E2-9151-42CD-8E53-5F897654CB1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88022838-5600-4757-9E78-7DDF5704DF01}">
      <dgm:prSet custT="1"/>
      <dgm:spPr/>
      <dgm:t>
        <a:bodyPr/>
        <a:lstStyle/>
        <a:p>
          <a:pPr rtl="0"/>
          <a:r>
            <a:rPr lang="en-GB" sz="3600" b="1" i="1" dirty="0" smtClean="0">
              <a:latin typeface="Calibri" pitchFamily="34" charset="0"/>
              <a:cs typeface="Calibri" pitchFamily="34" charset="0"/>
            </a:rPr>
            <a:t>In groups</a:t>
          </a:r>
          <a:r>
            <a:rPr lang="en-GB" sz="3600" b="1" dirty="0" smtClean="0">
              <a:latin typeface="Calibri" pitchFamily="34" charset="0"/>
              <a:cs typeface="Calibri" pitchFamily="34" charset="0"/>
            </a:rPr>
            <a:t>: from your own experiences, list some reasons why community groups may not want to engage with a new work area (such as but not exclusively) climate change</a:t>
          </a:r>
        </a:p>
        <a:p>
          <a:pPr rtl="0"/>
          <a:r>
            <a:rPr lang="en-GB" sz="3600" b="1" dirty="0" smtClean="0">
              <a:latin typeface="Calibri" pitchFamily="34" charset="0"/>
              <a:cs typeface="Calibri" pitchFamily="34" charset="0"/>
            </a:rPr>
            <a:t>Write each reason on a separate sheet of paper</a:t>
          </a:r>
          <a:endParaRPr lang="en-GB" sz="3600" b="1" dirty="0">
            <a:latin typeface="Calibri" pitchFamily="34" charset="0"/>
            <a:cs typeface="Calibri" pitchFamily="34" charset="0"/>
          </a:endParaRPr>
        </a:p>
      </dgm:t>
    </dgm:pt>
    <dgm:pt modelId="{D3D1AEBA-A6D9-47B1-BE1A-4C43DA4826B1}" type="parTrans" cxnId="{0BD25BC6-32B2-45A0-8D05-95BFC71CEA77}">
      <dgm:prSet/>
      <dgm:spPr/>
      <dgm:t>
        <a:bodyPr/>
        <a:lstStyle/>
        <a:p>
          <a:endParaRPr lang="en-GB"/>
        </a:p>
      </dgm:t>
    </dgm:pt>
    <dgm:pt modelId="{E6CB40C4-2D81-45F0-BDA7-266AA256A97F}" type="sibTrans" cxnId="{0BD25BC6-32B2-45A0-8D05-95BFC71CEA77}">
      <dgm:prSet/>
      <dgm:spPr/>
      <dgm:t>
        <a:bodyPr/>
        <a:lstStyle/>
        <a:p>
          <a:endParaRPr lang="en-GB"/>
        </a:p>
      </dgm:t>
    </dgm:pt>
    <dgm:pt modelId="{6CA51DCB-5ABE-42C7-977F-411031EDBBA2}" type="pres">
      <dgm:prSet presAssocID="{9DA014E2-9151-42CD-8E53-5F897654CB1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94A930BD-F677-454A-A788-48F7AA132587}" type="pres">
      <dgm:prSet presAssocID="{88022838-5600-4757-9E78-7DDF5704DF01}" presName="parentText" presStyleLbl="node1" presStyleIdx="0" presStyleCnt="1" custScaleY="819948" custLinFactNeighborX="-3931" custLinFactNeighborY="-729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07F47C1D-B9B3-4FE4-AC2E-CF7D25EA40E4}" type="presOf" srcId="{88022838-5600-4757-9E78-7DDF5704DF01}" destId="{94A930BD-F677-454A-A788-48F7AA132587}" srcOrd="0" destOrd="0" presId="urn:microsoft.com/office/officeart/2005/8/layout/vList2"/>
    <dgm:cxn modelId="{0BD25BC6-32B2-45A0-8D05-95BFC71CEA77}" srcId="{9DA014E2-9151-42CD-8E53-5F897654CB12}" destId="{88022838-5600-4757-9E78-7DDF5704DF01}" srcOrd="0" destOrd="0" parTransId="{D3D1AEBA-A6D9-47B1-BE1A-4C43DA4826B1}" sibTransId="{E6CB40C4-2D81-45F0-BDA7-266AA256A97F}"/>
    <dgm:cxn modelId="{AE68352A-9DF4-4F82-A620-15FA8D378471}" type="presOf" srcId="{9DA014E2-9151-42CD-8E53-5F897654CB12}" destId="{6CA51DCB-5ABE-42C7-977F-411031EDBBA2}" srcOrd="0" destOrd="0" presId="urn:microsoft.com/office/officeart/2005/8/layout/vList2"/>
    <dgm:cxn modelId="{81388698-4F2D-4781-AE2D-626C24B499F2}" type="presParOf" srcId="{6CA51DCB-5ABE-42C7-977F-411031EDBBA2}" destId="{94A930BD-F677-454A-A788-48F7AA13258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A690162-DEB1-426A-B98E-FA031F30AF9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B65CB003-D77C-43A7-94E1-B5F428A0D5C5}">
      <dgm:prSet custT="1"/>
      <dgm:spPr/>
      <dgm:t>
        <a:bodyPr/>
        <a:lstStyle/>
        <a:p>
          <a:pPr rtl="0"/>
          <a:r>
            <a:rPr lang="en-GB" sz="3200" b="1" i="1" dirty="0" smtClean="0">
              <a:latin typeface="Calibri" pitchFamily="34" charset="0"/>
              <a:cs typeface="Calibri" pitchFamily="34" charset="0"/>
            </a:rPr>
            <a:t>In groups</a:t>
          </a:r>
          <a:r>
            <a:rPr lang="en-GB" sz="3200" dirty="0" smtClean="0">
              <a:latin typeface="Calibri" pitchFamily="34" charset="0"/>
              <a:cs typeface="Calibri" pitchFamily="34" charset="0"/>
            </a:rPr>
            <a:t>, list three benefits for a local community that will come from cutting emissions by 80%.</a:t>
          </a:r>
          <a:endParaRPr lang="en-GB" sz="3200" dirty="0">
            <a:latin typeface="Calibri" pitchFamily="34" charset="0"/>
            <a:cs typeface="Calibri" pitchFamily="34" charset="0"/>
          </a:endParaRPr>
        </a:p>
      </dgm:t>
    </dgm:pt>
    <dgm:pt modelId="{815EC814-C4F1-41F6-B870-93197021F297}" type="parTrans" cxnId="{1FFD55EC-CA72-474E-A216-2E2A999AFA5A}">
      <dgm:prSet/>
      <dgm:spPr/>
      <dgm:t>
        <a:bodyPr/>
        <a:lstStyle/>
        <a:p>
          <a:endParaRPr lang="en-GB"/>
        </a:p>
      </dgm:t>
    </dgm:pt>
    <dgm:pt modelId="{8B854E27-4546-4306-9687-D3C209317716}" type="sibTrans" cxnId="{1FFD55EC-CA72-474E-A216-2E2A999AFA5A}">
      <dgm:prSet/>
      <dgm:spPr/>
      <dgm:t>
        <a:bodyPr/>
        <a:lstStyle/>
        <a:p>
          <a:endParaRPr lang="en-GB"/>
        </a:p>
      </dgm:t>
    </dgm:pt>
    <dgm:pt modelId="{10771C0A-7A71-4345-99DD-B7356F2B4615}" type="pres">
      <dgm:prSet presAssocID="{0A690162-DEB1-426A-B98E-FA031F30AF9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E5FECB20-203B-458F-8058-BA7250D5881F}" type="pres">
      <dgm:prSet presAssocID="{B65CB003-D77C-43A7-94E1-B5F428A0D5C5}" presName="parentText" presStyleLbl="node1" presStyleIdx="0" presStyleCnt="1" custScaleY="173254" custLinFactNeighborX="-3846" custLinFactNeighborY="4029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1FFD55EC-CA72-474E-A216-2E2A999AFA5A}" srcId="{0A690162-DEB1-426A-B98E-FA031F30AF96}" destId="{B65CB003-D77C-43A7-94E1-B5F428A0D5C5}" srcOrd="0" destOrd="0" parTransId="{815EC814-C4F1-41F6-B870-93197021F297}" sibTransId="{8B854E27-4546-4306-9687-D3C209317716}"/>
    <dgm:cxn modelId="{0E2AFAF0-CD79-44CA-9755-B09051FBBBE2}" type="presOf" srcId="{0A690162-DEB1-426A-B98E-FA031F30AF96}" destId="{10771C0A-7A71-4345-99DD-B7356F2B4615}" srcOrd="0" destOrd="0" presId="urn:microsoft.com/office/officeart/2005/8/layout/vList2"/>
    <dgm:cxn modelId="{C2F3800B-3772-4628-A7A5-3E9A782D1E77}" type="presOf" srcId="{B65CB003-D77C-43A7-94E1-B5F428A0D5C5}" destId="{E5FECB20-203B-458F-8058-BA7250D5881F}" srcOrd="0" destOrd="0" presId="urn:microsoft.com/office/officeart/2005/8/layout/vList2"/>
    <dgm:cxn modelId="{3463665C-2D63-4469-AC75-D2620208D44C}" type="presParOf" srcId="{10771C0A-7A71-4345-99DD-B7356F2B4615}" destId="{E5FECB20-203B-458F-8058-BA7250D5881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45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80" tIns="46538" rIns="93080" bIns="46538" numCol="1" anchor="t" anchorCtr="0" compatLnSpc="1">
            <a:prstTxWarp prst="textNoShape">
              <a:avLst/>
            </a:prstTxWarp>
          </a:bodyPr>
          <a:lstStyle>
            <a:lvl1pPr defTabSz="930344"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2075" y="0"/>
            <a:ext cx="29845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80" tIns="46538" rIns="93080" bIns="46538" numCol="1" anchor="t" anchorCtr="0" compatLnSpc="1">
            <a:prstTxWarp prst="textNoShape">
              <a:avLst/>
            </a:prstTxWarp>
          </a:bodyPr>
          <a:lstStyle>
            <a:lvl1pPr algn="r" defTabSz="930344"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211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518650"/>
            <a:ext cx="29845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80" tIns="46538" rIns="93080" bIns="46538" numCol="1" anchor="b" anchorCtr="0" compatLnSpc="1">
            <a:prstTxWarp prst="textNoShape">
              <a:avLst/>
            </a:prstTxWarp>
          </a:bodyPr>
          <a:lstStyle>
            <a:lvl1pPr defTabSz="930344"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211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2075" y="9518650"/>
            <a:ext cx="29845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80" tIns="46538" rIns="93080" bIns="46538" numCol="1" anchor="b" anchorCtr="0" compatLnSpc="1">
            <a:prstTxWarp prst="textNoShape">
              <a:avLst/>
            </a:prstTxWarp>
          </a:bodyPr>
          <a:lstStyle>
            <a:lvl1pPr algn="r" defTabSz="930344"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7F1EC621-00F6-41FA-92B5-E72F78B0380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74074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45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80" tIns="46538" rIns="93080" bIns="46538" numCol="1" anchor="t" anchorCtr="0" compatLnSpc="1">
            <a:prstTxWarp prst="textNoShape">
              <a:avLst/>
            </a:prstTxWarp>
          </a:bodyPr>
          <a:lstStyle>
            <a:lvl1pPr defTabSz="930344"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324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2075" y="0"/>
            <a:ext cx="29845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80" tIns="46538" rIns="93080" bIns="46538" numCol="1" anchor="t" anchorCtr="0" compatLnSpc="1">
            <a:prstTxWarp prst="textNoShape">
              <a:avLst/>
            </a:prstTxWarp>
          </a:bodyPr>
          <a:lstStyle>
            <a:lvl1pPr algn="r" defTabSz="930344"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09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9800" y="752475"/>
            <a:ext cx="5008563" cy="37560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24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975" y="4759325"/>
            <a:ext cx="5510213" cy="451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80" tIns="46538" rIns="93080" bIns="465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2324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18650"/>
            <a:ext cx="29845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80" tIns="46538" rIns="93080" bIns="46538" numCol="1" anchor="b" anchorCtr="0" compatLnSpc="1">
            <a:prstTxWarp prst="textNoShape">
              <a:avLst/>
            </a:prstTxWarp>
          </a:bodyPr>
          <a:lstStyle>
            <a:lvl1pPr defTabSz="930344"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324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2075" y="9518650"/>
            <a:ext cx="29845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80" tIns="46538" rIns="93080" bIns="46538" numCol="1" anchor="b" anchorCtr="0" compatLnSpc="1">
            <a:prstTxWarp prst="textNoShape">
              <a:avLst/>
            </a:prstTxWarp>
          </a:bodyPr>
          <a:lstStyle>
            <a:lvl1pPr algn="r" defTabSz="930344"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1C304329-FE2B-4E7F-9F51-C522F45F828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05959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68044B8-2C69-42B6-B47E-0B8C2DE70E6E}" type="slidenum">
              <a:rPr lang="en-GB" smtClean="0"/>
              <a:pPr>
                <a:defRPr/>
              </a:pPr>
              <a:t>1</a:t>
            </a:fld>
            <a:endParaRPr lang="en-GB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674038A-4892-4BBE-B6F6-F46D4A51674C}" type="slidenum">
              <a:rPr lang="en-GB" smtClean="0">
                <a:latin typeface="Arial" pitchFamily="34" charset="0"/>
              </a:rPr>
              <a:pPr>
                <a:defRPr/>
              </a:pPr>
              <a:t>27</a:t>
            </a:fld>
            <a:endParaRPr lang="en-GB" smtClean="0">
              <a:latin typeface="Arial" pitchFamily="34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A9527D-2730-4454-B7AE-F22AF7F9E003}" type="slidenum">
              <a:rPr lang="en-GB" smtClean="0"/>
              <a:pPr>
                <a:defRPr/>
              </a:pPr>
              <a:t>32</a:t>
            </a:fld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2A6ABD2-0AAB-4518-A6CC-EA84904B5E31}" type="slidenum">
              <a:rPr lang="en-GB" smtClean="0"/>
              <a:pPr>
                <a:defRPr/>
              </a:pPr>
              <a:t>37</a:t>
            </a:fld>
            <a:endParaRPr lang="en-GB" smtClean="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EA0824-F637-46CC-BF81-94C960E97836}" type="slidenum">
              <a:rPr lang="en-GB" smtClean="0"/>
              <a:pPr>
                <a:defRPr/>
              </a:pPr>
              <a:t>38</a:t>
            </a:fld>
            <a:endParaRPr lang="en-GB" smtClean="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A5D01AA-A103-4C37-9554-CB9843037985}" type="slidenum">
              <a:rPr lang="en-GB" smtClean="0"/>
              <a:pPr>
                <a:defRPr/>
              </a:pPr>
              <a:t>40</a:t>
            </a:fld>
            <a:endParaRPr lang="en-GB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D7D8CA0-B7DE-4E01-9B6B-9E4EF2F612CD}" type="slidenum">
              <a:rPr lang="en-GB" smtClean="0"/>
              <a:pPr>
                <a:defRPr/>
              </a:pPr>
              <a:t>43</a:t>
            </a:fld>
            <a:endParaRPr lang="en-GB" smtClean="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3206C84-1193-4D05-BD39-E0485481B959}" type="slidenum">
              <a:rPr lang="en-GB" smtClean="0"/>
              <a:pPr>
                <a:defRPr/>
              </a:pPr>
              <a:t>44</a:t>
            </a:fld>
            <a:endParaRPr lang="en-GB" smtClean="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772043-552F-4C8D-AADB-D74767940D15}" type="slidenum">
              <a:rPr lang="en-GB" smtClean="0"/>
              <a:pPr>
                <a:defRPr/>
              </a:pPr>
              <a:t>52</a:t>
            </a:fld>
            <a:endParaRPr lang="en-GB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91CA4DF-C3F4-4131-B350-CC0ADC6C74DF}" type="slidenum">
              <a:rPr lang="en-GB" smtClean="0"/>
              <a:pPr>
                <a:defRPr/>
              </a:pPr>
              <a:t>57</a:t>
            </a:fld>
            <a:endParaRPr lang="en-GB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  <a:ea typeface="MS PGothic" pitchFamily="34" charset="-128"/>
            </a:endParaRPr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61282">
              <a:defRPr/>
            </a:pPr>
            <a:fld id="{979342A7-4F76-40A0-BC11-B093CE70D2E5}" type="slidenum">
              <a:rPr lang="en-GB" smtClean="0">
                <a:latin typeface="Arial" pitchFamily="34" charset="0"/>
                <a:ea typeface="ＭＳ Ｐゴシック" pitchFamily="34" charset="-128"/>
              </a:rPr>
              <a:pPr defTabSz="961282">
                <a:defRPr/>
              </a:pPr>
              <a:t>62</a:t>
            </a:fld>
            <a:endParaRPr lang="en-GB" dirty="0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3495FFB-C8A1-41E9-AA92-40D8D0CF1715}" type="slidenum">
              <a:rPr lang="en-GB" smtClean="0"/>
              <a:pPr>
                <a:defRPr/>
              </a:pPr>
              <a:t>2</a:t>
            </a:fld>
            <a:endParaRPr lang="en-GB" smtClean="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AB42D94-C927-46EF-B8F7-8161F028841A}" type="slidenum">
              <a:rPr lang="en-GB" smtClean="0"/>
              <a:pPr>
                <a:defRPr/>
              </a:pPr>
              <a:t>3</a:t>
            </a:fld>
            <a:endParaRPr lang="en-GB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382F158-1262-4852-A0D3-534C51545A10}" type="slidenum">
              <a:rPr lang="en-GB" smtClean="0"/>
              <a:pPr>
                <a:defRPr/>
              </a:pPr>
              <a:t>4</a:t>
            </a:fld>
            <a:endParaRPr lang="en-GB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1EBCF5-0559-4337-B3F0-FA44571CED20}" type="slidenum">
              <a:rPr lang="en-GB" smtClean="0"/>
              <a:pPr>
                <a:defRPr/>
              </a:pPr>
              <a:t>5</a:t>
            </a:fld>
            <a:endParaRPr lang="en-GB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93524A9-FED1-4DF1-9E13-53AE6B4D4738}" type="slidenum">
              <a:rPr lang="en-GB" smtClean="0"/>
              <a:pPr>
                <a:defRPr/>
              </a:pPr>
              <a:t>6</a:t>
            </a:fld>
            <a:endParaRPr lang="en-GB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6307593-AF0D-4A34-8E5E-24C66E48CDEA}" type="slidenum">
              <a:rPr lang="en-GB" smtClean="0"/>
              <a:pPr>
                <a:defRPr/>
              </a:pPr>
              <a:t>7</a:t>
            </a:fld>
            <a:endParaRPr lang="en-GB" smtClean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AF3F27F-3E3C-4AE9-9ED9-042C5DBA2A7B}" type="slidenum">
              <a:rPr lang="en-GB" smtClean="0"/>
              <a:pPr>
                <a:defRPr/>
              </a:pPr>
              <a:t>23</a:t>
            </a:fld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F3975D-A195-4356-BE52-861ABAF9F9B1}" type="slidenum">
              <a:rPr lang="en-GB" smtClean="0"/>
              <a:pPr>
                <a:defRPr/>
              </a:pPr>
              <a:t>24</a:t>
            </a:fld>
            <a:endParaRPr lang="en-GB" smtClean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spcBef>
                <a:spcPts val="22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D44549-0EF5-421A-8A72-B18296DF8BD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011" y="4329953"/>
            <a:ext cx="7907151" cy="927847"/>
          </a:xfrm>
        </p:spPr>
        <p:txBody>
          <a:bodyPr anchor="b">
            <a:no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34196" y="5257800"/>
            <a:ext cx="7904950" cy="9906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0" indent="0">
              <a:buNone/>
              <a:defRPr sz="1800"/>
            </a:lvl2pPr>
            <a:lvl3pPr marL="0" indent="0">
              <a:buNone/>
              <a:defRPr sz="1800"/>
            </a:lvl3pPr>
            <a:lvl4pPr marL="0" indent="0">
              <a:buNone/>
              <a:defRPr sz="1800"/>
            </a:lvl4pPr>
            <a:lvl5pPr marL="0" indent="0">
              <a:buNone/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 rot="319004">
            <a:off x="2075968" y="741009"/>
            <a:ext cx="4914362" cy="3240064"/>
          </a:xfrm>
          <a:prstGeom prst="rect">
            <a:avLst/>
          </a:prstGeom>
          <a:noFill/>
          <a:ln w="177800" cap="sq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noProof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8EFFD4-7726-464F-8FAC-13E8734ACA2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4"/>
          </p:nvPr>
        </p:nvSpPr>
        <p:spPr>
          <a:xfrm rot="21346724">
            <a:off x="436037" y="494284"/>
            <a:ext cx="4663440" cy="3030003"/>
          </a:xfrm>
          <a:prstGeom prst="rect">
            <a:avLst/>
          </a:prstGeom>
          <a:noFill/>
          <a:ln w="177800" cap="sq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011" y="4329953"/>
            <a:ext cx="7907151" cy="927847"/>
          </a:xfrm>
        </p:spPr>
        <p:txBody>
          <a:bodyPr anchor="b">
            <a:no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34196" y="5257800"/>
            <a:ext cx="7904950" cy="9906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0" indent="0">
              <a:buNone/>
              <a:defRPr sz="1800"/>
            </a:lvl2pPr>
            <a:lvl3pPr marL="0" indent="0">
              <a:buNone/>
              <a:defRPr sz="1800"/>
            </a:lvl3pPr>
            <a:lvl4pPr marL="0" indent="0">
              <a:buNone/>
              <a:defRPr sz="1800"/>
            </a:lvl4pPr>
            <a:lvl5pPr marL="0" indent="0">
              <a:buNone/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 rot="152337">
            <a:off x="4118577" y="735553"/>
            <a:ext cx="4663440" cy="3030003"/>
          </a:xfrm>
          <a:prstGeom prst="rect">
            <a:avLst/>
          </a:prstGeom>
          <a:noFill/>
          <a:ln w="177800" cap="sq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noProof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609889-FABD-486F-8F56-E8811B5BE7C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>
            <a:lvl1pPr>
              <a:spcBef>
                <a:spcPts val="20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B275F4-9ECB-4EB2-88B9-64557C177A5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72400" y="685801"/>
            <a:ext cx="757518" cy="5440680"/>
          </a:xfrm>
        </p:spPr>
        <p:txBody>
          <a:bodyPr vert="eaVert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1825" y="685801"/>
            <a:ext cx="6561137" cy="5440680"/>
          </a:xfrm>
        </p:spPr>
        <p:txBody>
          <a:bodyPr vert="eaVer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019F4F-8F04-4B5A-983B-11E00E5B9DF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8750"/>
            <a:ext cx="3001963" cy="274638"/>
          </a:xfrm>
        </p:spPr>
        <p:txBody>
          <a:bodyPr rtlCol="0"/>
          <a:lstStyle>
            <a:lvl1pPr>
              <a:defRPr/>
            </a:lvl1pPr>
            <a:extLst/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9175" y="6508750"/>
            <a:ext cx="463550" cy="274638"/>
          </a:xfrm>
        </p:spPr>
        <p:txBody>
          <a:bodyPr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>
              <a:defRPr/>
            </a:pPr>
            <a:fld id="{F8ACA7E2-99B2-4FAC-B090-7C014FEF85E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6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8750"/>
            <a:ext cx="3906838" cy="274638"/>
          </a:xfrm>
        </p:spPr>
        <p:txBody>
          <a:bodyPr rtlCol="0"/>
          <a:lstStyle>
            <a:lvl1pPr>
              <a:defRPr/>
            </a:lvl1pPr>
            <a:extLst/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151" y="4822206"/>
            <a:ext cx="8511989" cy="1446975"/>
          </a:xfrm>
        </p:spPr>
        <p:txBody>
          <a:bodyPr lIns="0" tIns="0" rIns="0" bIns="0">
            <a:noAutofit/>
          </a:bodyPr>
          <a:lstStyle>
            <a:lvl1pPr algn="l">
              <a:lnSpc>
                <a:spcPts val="13800"/>
              </a:lnSpc>
              <a:defRPr sz="13500" b="1" cap="none" spc="-2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4874" y="3525980"/>
            <a:ext cx="8355714" cy="1270752"/>
          </a:xfrm>
        </p:spPr>
        <p:txBody>
          <a:bodyPr lIns="0" tIns="0" rIns="0" bIns="0" anchor="b">
            <a:normAutofit/>
          </a:bodyPr>
          <a:lstStyle>
            <a:lvl1pPr marL="0" indent="0" algn="l">
              <a:buNone/>
              <a:defRPr sz="4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151" y="4822206"/>
            <a:ext cx="8511989" cy="1446975"/>
          </a:xfrm>
        </p:spPr>
        <p:txBody>
          <a:bodyPr lIns="0" tIns="0" rIns="0" bIns="0">
            <a:noAutofit/>
          </a:bodyPr>
          <a:lstStyle>
            <a:lvl1pPr algn="l">
              <a:lnSpc>
                <a:spcPts val="13800"/>
              </a:lnSpc>
              <a:defRPr sz="13500" b="1" cap="none" spc="-2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4874" y="3525980"/>
            <a:ext cx="4428426" cy="1270752"/>
          </a:xfrm>
        </p:spPr>
        <p:txBody>
          <a:bodyPr lIns="0" tIns="0" rIns="0" bIns="0" anchor="b">
            <a:normAutofit/>
          </a:bodyPr>
          <a:lstStyle>
            <a:lvl1pPr marL="0" indent="0" algn="l">
              <a:buNone/>
              <a:defRPr sz="4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3"/>
          </p:nvPr>
        </p:nvSpPr>
        <p:spPr>
          <a:xfrm rot="21263043">
            <a:off x="5231118" y="261015"/>
            <a:ext cx="3433660" cy="4204035"/>
          </a:xfrm>
          <a:prstGeom prst="rect">
            <a:avLst/>
          </a:prstGeom>
          <a:noFill/>
          <a:ln w="177800" cap="sq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2012" y="2057400"/>
            <a:ext cx="3863788" cy="4068763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spcBef>
                <a:spcPts val="600"/>
              </a:spcBef>
              <a:defRPr sz="1800"/>
            </a:lvl2pPr>
            <a:lvl3pPr>
              <a:spcBef>
                <a:spcPts val="600"/>
              </a:spcBef>
              <a:defRPr sz="1800"/>
            </a:lvl3pPr>
            <a:lvl4pPr>
              <a:spcBef>
                <a:spcPts val="600"/>
              </a:spcBef>
              <a:defRPr sz="1800"/>
            </a:lvl4pPr>
            <a:lvl5pPr>
              <a:spcBef>
                <a:spcPts val="600"/>
              </a:spcBef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1646" y="2057400"/>
            <a:ext cx="3867912" cy="4068763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spcBef>
                <a:spcPts val="600"/>
              </a:spcBef>
              <a:defRPr sz="1800"/>
            </a:lvl2pPr>
            <a:lvl3pPr>
              <a:spcBef>
                <a:spcPts val="600"/>
              </a:spcBef>
              <a:defRPr sz="1800"/>
            </a:lvl3pPr>
            <a:lvl4pPr>
              <a:spcBef>
                <a:spcPts val="600"/>
              </a:spcBef>
              <a:defRPr sz="1800"/>
            </a:lvl4pPr>
            <a:lvl5pPr>
              <a:spcBef>
                <a:spcPts val="600"/>
              </a:spcBef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D2B6C7-CDDA-4CB1-9338-6A9F4097748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flipH="1">
            <a:off x="4573588" y="1693863"/>
            <a:ext cx="19050" cy="4389437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tx2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pitchFamily="-111" charset="-128"/>
            </a:endParaRPr>
          </a:p>
        </p:txBody>
      </p:sp>
      <p:sp>
        <p:nvSpPr>
          <p:cNvPr id="8" name="Rectangle 7"/>
          <p:cNvSpPr/>
          <p:nvPr/>
        </p:nvSpPr>
        <p:spPr>
          <a:xfrm flipH="1">
            <a:off x="4573588" y="1693863"/>
            <a:ext cx="19050" cy="4389437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tx2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pitchFamily="-111" charset="-128"/>
            </a:endParaRPr>
          </a:p>
        </p:txBody>
      </p:sp>
      <p:sp>
        <p:nvSpPr>
          <p:cNvPr id="9" name="Rectangle 8"/>
          <p:cNvSpPr/>
          <p:nvPr/>
        </p:nvSpPr>
        <p:spPr>
          <a:xfrm flipH="1">
            <a:off x="4573588" y="1693863"/>
            <a:ext cx="19050" cy="4389437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tx2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pitchFamily="-111" charset="-128"/>
            </a:endParaRPr>
          </a:p>
        </p:txBody>
      </p:sp>
      <p:sp>
        <p:nvSpPr>
          <p:cNvPr id="10" name="Rectangle 9"/>
          <p:cNvSpPr/>
          <p:nvPr/>
        </p:nvSpPr>
        <p:spPr>
          <a:xfrm flipH="1">
            <a:off x="4573588" y="1693863"/>
            <a:ext cx="19050" cy="4389437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tx2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pitchFamily="-111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775" y="582706"/>
            <a:ext cx="7918450" cy="788894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5545" y="1546412"/>
            <a:ext cx="3867912" cy="464950"/>
          </a:xfrm>
        </p:spPr>
        <p:txBody>
          <a:bodyPr anchor="b">
            <a:noAutofit/>
          </a:bodyPr>
          <a:lstStyle>
            <a:lvl1pPr marL="0" indent="0" algn="ctr">
              <a:buNone/>
              <a:defRPr sz="26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936" y="2147887"/>
            <a:ext cx="3867912" cy="3951288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spcBef>
                <a:spcPts val="600"/>
              </a:spcBef>
              <a:defRPr sz="1800"/>
            </a:lvl2pPr>
            <a:lvl3pPr>
              <a:spcBef>
                <a:spcPts val="600"/>
              </a:spcBef>
              <a:defRPr sz="1800"/>
            </a:lvl3pPr>
            <a:lvl4pPr>
              <a:spcBef>
                <a:spcPts val="600"/>
              </a:spcBef>
              <a:defRPr sz="1800"/>
            </a:lvl4pPr>
            <a:lvl5pPr>
              <a:spcBef>
                <a:spcPts val="600"/>
              </a:spcBef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313" y="1545018"/>
            <a:ext cx="3867912" cy="466344"/>
          </a:xfrm>
        </p:spPr>
        <p:txBody>
          <a:bodyPr anchor="b">
            <a:noAutofit/>
          </a:bodyPr>
          <a:lstStyle>
            <a:lvl1pPr marL="0" indent="0" algn="ctr">
              <a:buNone/>
              <a:defRPr sz="26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313" y="2147887"/>
            <a:ext cx="3867912" cy="3951288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spcBef>
                <a:spcPts val="600"/>
              </a:spcBef>
              <a:defRPr sz="1800"/>
            </a:lvl2pPr>
            <a:lvl3pPr>
              <a:spcBef>
                <a:spcPts val="600"/>
              </a:spcBef>
              <a:defRPr sz="1800"/>
            </a:lvl3pPr>
            <a:lvl4pPr>
              <a:spcBef>
                <a:spcPts val="600"/>
              </a:spcBef>
              <a:defRPr sz="1800"/>
            </a:lvl4pPr>
            <a:lvl5pPr>
              <a:spcBef>
                <a:spcPts val="600"/>
              </a:spcBef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1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2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54580E-E314-450E-BCD1-86DEE1E99DE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FBE843-46A8-46FD-8B8F-62977BBF1F4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5152A1-60B3-45A3-9B35-3D104FC1254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825" y="1720103"/>
            <a:ext cx="3657600" cy="1162050"/>
          </a:xfrm>
        </p:spPr>
        <p:txBody>
          <a:bodyPr anchor="b">
            <a:noAutofit/>
          </a:bodyPr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650" y="658906"/>
            <a:ext cx="3819338" cy="5467258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spcBef>
                <a:spcPts val="600"/>
              </a:spcBef>
              <a:defRPr sz="1800"/>
            </a:lvl2pPr>
            <a:lvl3pPr>
              <a:spcBef>
                <a:spcPts val="600"/>
              </a:spcBef>
              <a:defRPr sz="1800"/>
            </a:lvl3pPr>
            <a:lvl4pPr>
              <a:spcBef>
                <a:spcPts val="600"/>
              </a:spcBef>
              <a:defRPr sz="1800"/>
            </a:lvl4pPr>
            <a:lvl5pPr>
              <a:spcBef>
                <a:spcPts val="600"/>
              </a:spcBef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1825" y="2877671"/>
            <a:ext cx="3657600" cy="2339788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130A4D-1906-4E94-B88C-BC11DBFBBE4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823" y="1227427"/>
            <a:ext cx="3657600" cy="566738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194096">
            <a:off x="4845353" y="975801"/>
            <a:ext cx="3496570" cy="4747249"/>
          </a:xfrm>
          <a:prstGeom prst="rect">
            <a:avLst/>
          </a:prstGeom>
          <a:noFill/>
          <a:ln w="177800" cap="sq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1823" y="1799793"/>
            <a:ext cx="3657600" cy="3991408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1D444D-CBB6-4DEE-9F91-22F0DF1A8AB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6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12775" y="582613"/>
            <a:ext cx="7918450" cy="78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89013" y="2044700"/>
            <a:ext cx="7165975" cy="408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275388"/>
            <a:ext cx="1600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tx2"/>
                </a:solidFill>
                <a:latin typeface="Arial" charset="0"/>
                <a:ea typeface="ＭＳ Ｐゴシック" pitchFamily="-111" charset="-128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05038" y="6275388"/>
            <a:ext cx="5643562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tx2"/>
                </a:solidFill>
                <a:latin typeface="Arial" charset="0"/>
                <a:ea typeface="ＭＳ Ｐゴシック" pitchFamily="-111" charset="-128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275388"/>
            <a:ext cx="609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Arial" charset="0"/>
                <a:ea typeface="ＭＳ Ｐゴシック" pitchFamily="-111" charset="-128"/>
                <a:cs typeface="+mn-cs"/>
              </a:defRPr>
            </a:lvl1pPr>
          </a:lstStyle>
          <a:p>
            <a:pPr>
              <a:defRPr/>
            </a:pPr>
            <a:fld id="{D5501F04-6E07-4F2F-B3E2-F0E98519DA5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612" r:id="rId1"/>
    <p:sldLayoutId id="2147484622" r:id="rId2"/>
    <p:sldLayoutId id="2147484623" r:id="rId3"/>
    <p:sldLayoutId id="2147484613" r:id="rId4"/>
    <p:sldLayoutId id="2147484624" r:id="rId5"/>
    <p:sldLayoutId id="2147484614" r:id="rId6"/>
    <p:sldLayoutId id="2147484615" r:id="rId7"/>
    <p:sldLayoutId id="2147484616" r:id="rId8"/>
    <p:sldLayoutId id="2147484617" r:id="rId9"/>
    <p:sldLayoutId id="2147484618" r:id="rId10"/>
    <p:sldLayoutId id="2147484619" r:id="rId11"/>
    <p:sldLayoutId id="2147484620" r:id="rId12"/>
    <p:sldLayoutId id="2147484621" r:id="rId13"/>
    <p:sldLayoutId id="2147484625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200" kern="1200">
          <a:solidFill>
            <a:schemeClr val="accent1"/>
          </a:solidFill>
          <a:latin typeface="+mj-lt"/>
          <a:ea typeface="MS PGothic" pitchFamily="34" charset="-128"/>
          <a:cs typeface="ＭＳ Ｐゴシック" pitchFamily="-111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200">
          <a:solidFill>
            <a:schemeClr val="accent1"/>
          </a:solidFill>
          <a:latin typeface="Century Gothic" pitchFamily="-111" charset="0"/>
          <a:ea typeface="MS PGothic" pitchFamily="34" charset="-128"/>
          <a:cs typeface="ＭＳ Ｐゴシック" pitchFamily="-111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200">
          <a:solidFill>
            <a:schemeClr val="accent1"/>
          </a:solidFill>
          <a:latin typeface="Century Gothic" pitchFamily="-111" charset="0"/>
          <a:ea typeface="MS PGothic" pitchFamily="34" charset="-128"/>
          <a:cs typeface="ＭＳ Ｐゴシック" pitchFamily="-111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200">
          <a:solidFill>
            <a:schemeClr val="accent1"/>
          </a:solidFill>
          <a:latin typeface="Century Gothic" pitchFamily="-111" charset="0"/>
          <a:ea typeface="MS PGothic" pitchFamily="34" charset="-128"/>
          <a:cs typeface="ＭＳ Ｐゴシック" pitchFamily="-111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200">
          <a:solidFill>
            <a:schemeClr val="accent1"/>
          </a:solidFill>
          <a:latin typeface="Century Gothic" pitchFamily="-111" charset="0"/>
          <a:ea typeface="MS PGothic" pitchFamily="34" charset="-128"/>
          <a:cs typeface="ＭＳ Ｐゴシック" pitchFamily="-111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200">
          <a:solidFill>
            <a:schemeClr val="accent1"/>
          </a:solidFill>
          <a:latin typeface="Century Gothic" pitchFamily="-111" charset="0"/>
          <a:ea typeface="ＭＳ Ｐゴシック" pitchFamily="-111" charset="-128"/>
          <a:cs typeface="ＭＳ Ｐゴシック" pitchFamily="-111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200">
          <a:solidFill>
            <a:schemeClr val="accent1"/>
          </a:solidFill>
          <a:latin typeface="Century Gothic" pitchFamily="-111" charset="0"/>
          <a:ea typeface="ＭＳ Ｐゴシック" pitchFamily="-111" charset="-128"/>
          <a:cs typeface="ＭＳ Ｐゴシック" pitchFamily="-111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200">
          <a:solidFill>
            <a:schemeClr val="accent1"/>
          </a:solidFill>
          <a:latin typeface="Century Gothic" pitchFamily="-111" charset="0"/>
          <a:ea typeface="ＭＳ Ｐゴシック" pitchFamily="-111" charset="-128"/>
          <a:cs typeface="ＭＳ Ｐゴシック" pitchFamily="-111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200">
          <a:solidFill>
            <a:schemeClr val="accent1"/>
          </a:solidFill>
          <a:latin typeface="Century Gothic" pitchFamily="-111" charset="0"/>
          <a:ea typeface="ＭＳ Ｐゴシック" pitchFamily="-111" charset="-128"/>
          <a:cs typeface="ＭＳ Ｐゴシック" pitchFamily="-111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90000"/>
        <a:buFont typeface="Wingdings 2" pitchFamily="18" charset="2"/>
        <a:buChar char="Ü"/>
        <a:defRPr sz="2200" kern="1200">
          <a:solidFill>
            <a:schemeClr val="tx1"/>
          </a:solidFill>
          <a:latin typeface="+mn-lt"/>
          <a:ea typeface="MS PGothic" pitchFamily="34" charset="-128"/>
          <a:cs typeface="ＭＳ Ｐゴシック" pitchFamily="-111" charset="-128"/>
        </a:defRPr>
      </a:lvl1pPr>
      <a:lvl2pPr marL="685800" indent="-336550" algn="l" rtl="0" eaLnBrk="0" fontAlgn="base" hangingPunct="0">
        <a:spcBef>
          <a:spcPct val="20000"/>
        </a:spcBef>
        <a:spcAft>
          <a:spcPct val="0"/>
        </a:spcAft>
        <a:buClr>
          <a:srgbClr val="949FBF"/>
        </a:buClr>
        <a:buSzPct val="90000"/>
        <a:buFont typeface="Wingdings 2" pitchFamily="18" charset="2"/>
        <a:buChar char="Ü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035050" indent="-3492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90000"/>
        <a:buFont typeface="Wingdings 2" pitchFamily="18" charset="2"/>
        <a:buChar char="Ü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371600" indent="-336550" algn="l" rtl="0" eaLnBrk="0" fontAlgn="base" hangingPunct="0">
        <a:spcBef>
          <a:spcPct val="20000"/>
        </a:spcBef>
        <a:spcAft>
          <a:spcPct val="0"/>
        </a:spcAft>
        <a:buClr>
          <a:srgbClr val="949FBF"/>
        </a:buClr>
        <a:buSzPct val="90000"/>
        <a:buFont typeface="Wingdings 2" pitchFamily="18" charset="2"/>
        <a:buChar char="Ü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1720850" indent="-3492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90000"/>
        <a:buFont typeface="Wingdings 2" pitchFamily="18" charset="2"/>
        <a:buChar char="Ü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bsm.com/" TargetMode="Externa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cid:image001.jpg@01CAF2B3.07A2FBB0" TargetMode="Externa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mailto:jelliott@talkaction.org" TargetMode="External"/><Relationship Id="rId2" Type="http://schemas.openxmlformats.org/officeDocument/2006/relationships/hyperlink" Target="mailto:chrischurch@cooptel.net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2"/>
          <p:cNvSpPr>
            <a:spLocks noGrp="1" noChangeArrowheads="1"/>
          </p:cNvSpPr>
          <p:nvPr>
            <p:ph type="ctrTitle"/>
          </p:nvPr>
        </p:nvSpPr>
        <p:spPr>
          <a:xfrm>
            <a:off x="684213" y="1196975"/>
            <a:ext cx="8229600" cy="2808288"/>
          </a:xfrm>
        </p:spPr>
        <p:txBody>
          <a:bodyPr>
            <a:noAutofit/>
          </a:bodyPr>
          <a:lstStyle/>
          <a:p>
            <a:pPr algn="ctr">
              <a:defRPr/>
            </a:pPr>
            <a:r>
              <a:rPr lang="en-GB" b="1" dirty="0" smtClean="0">
                <a:solidFill>
                  <a:srgbClr val="FFFF00"/>
                </a:solidFill>
                <a:ea typeface="ＭＳ Ｐゴシック" pitchFamily="34" charset="-128"/>
              </a:rPr>
              <a:t> Engaging with communities on energy, climate change and recycling issues</a:t>
            </a:r>
            <a:endParaRPr lang="en-GB" dirty="0" smtClean="0">
              <a:solidFill>
                <a:srgbClr val="FFFF00"/>
              </a:solidFill>
              <a:ea typeface="ＭＳ Ｐゴシック" pitchFamily="34" charset="-128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43438" y="4581128"/>
            <a:ext cx="4500562" cy="2016522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</a:pPr>
            <a:r>
              <a:rPr lang="en-GB" sz="3200" b="1" dirty="0" smtClean="0">
                <a:latin typeface="Calibri" pitchFamily="34" charset="0"/>
              </a:rPr>
              <a:t>Chris Church</a:t>
            </a:r>
          </a:p>
          <a:p>
            <a:pPr algn="ctr" eaLnBrk="1" hangingPunct="1">
              <a:spcBef>
                <a:spcPct val="0"/>
              </a:spcBef>
            </a:pPr>
            <a:endParaRPr lang="en-GB" sz="3200" b="1" dirty="0" smtClean="0">
              <a:latin typeface="Calibri" pitchFamily="34" charset="0"/>
            </a:endParaRPr>
          </a:p>
          <a:p>
            <a:pPr algn="ctr" eaLnBrk="1" hangingPunct="1">
              <a:spcBef>
                <a:spcPct val="0"/>
              </a:spcBef>
            </a:pPr>
            <a:r>
              <a:rPr lang="en-GB" sz="3200" b="1" dirty="0" smtClean="0">
                <a:latin typeface="Calibri" pitchFamily="34" charset="0"/>
              </a:rPr>
              <a:t>March 2016</a:t>
            </a:r>
          </a:p>
          <a:p>
            <a:pPr eaLnBrk="1" hangingPunct="1">
              <a:spcBef>
                <a:spcPct val="0"/>
              </a:spcBef>
            </a:pPr>
            <a:endParaRPr lang="en-AU" sz="2000" b="1" dirty="0" smtClean="0">
              <a:latin typeface="Calibri" pitchFamily="34" charset="0"/>
            </a:endParaRPr>
          </a:p>
          <a:p>
            <a:pPr eaLnBrk="1" hangingPunct="1">
              <a:spcBef>
                <a:spcPct val="0"/>
              </a:spcBef>
            </a:pPr>
            <a:endParaRPr lang="en-GB" sz="2400" b="1" dirty="0" smtClean="0">
              <a:latin typeface="Calibri" pitchFamily="34" charset="0"/>
            </a:endParaRPr>
          </a:p>
          <a:p>
            <a:pPr eaLnBrk="1" hangingPunct="1">
              <a:spcBef>
                <a:spcPct val="0"/>
              </a:spcBef>
            </a:pPr>
            <a:endParaRPr lang="en-GB" sz="2400" b="1" dirty="0" smtClean="0">
              <a:latin typeface="Calibri" pitchFamily="34" charset="0"/>
            </a:endParaRPr>
          </a:p>
          <a:p>
            <a:pPr eaLnBrk="1" hangingPunct="1">
              <a:spcBef>
                <a:spcPct val="0"/>
              </a:spcBef>
            </a:pPr>
            <a:endParaRPr lang="en-GB" dirty="0" smtClean="0">
              <a:latin typeface="Calibri" pitchFamily="34" charset="0"/>
            </a:endParaRP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611188" y="3860800"/>
            <a:ext cx="30241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GB"/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1600200" y="35925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GB"/>
          </a:p>
        </p:txBody>
      </p:sp>
      <p:pic>
        <p:nvPicPr>
          <p:cNvPr id="6150" name="Picture 7" descr="talkaction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972175"/>
            <a:ext cx="4572000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800" b="1" smtClean="0">
                <a:solidFill>
                  <a:srgbClr val="FFFF00"/>
                </a:solidFill>
                <a:latin typeface="Calibri" pitchFamily="34" charset="0"/>
              </a:rPr>
              <a:t>Communities and Individuals</a:t>
            </a:r>
          </a:p>
        </p:txBody>
      </p:sp>
      <p:sp>
        <p:nvSpPr>
          <p:cNvPr id="16387" name="Content Placeholder 4"/>
          <p:cNvSpPr>
            <a:spLocks noGrp="1"/>
          </p:cNvSpPr>
          <p:nvPr>
            <p:ph idx="1"/>
          </p:nvPr>
        </p:nvSpPr>
        <p:spPr>
          <a:xfrm>
            <a:off x="611188" y="1700213"/>
            <a:ext cx="7921625" cy="5157787"/>
          </a:xfrm>
        </p:spPr>
        <p:txBody>
          <a:bodyPr/>
          <a:lstStyle/>
          <a:p>
            <a:pPr>
              <a:spcBef>
                <a:spcPct val="0"/>
              </a:spcBef>
              <a:buFont typeface="Wingdings 2" pitchFamily="18" charset="2"/>
              <a:buNone/>
            </a:pPr>
            <a:r>
              <a:rPr lang="en-GB" sz="2800" smtClean="0">
                <a:latin typeface="Calibri" pitchFamily="34" charset="0"/>
              </a:rPr>
              <a:t>Engagement strategies may be similar but will not be the same.</a:t>
            </a:r>
          </a:p>
          <a:p>
            <a:pPr>
              <a:spcBef>
                <a:spcPct val="0"/>
              </a:spcBef>
            </a:pPr>
            <a:r>
              <a:rPr lang="en-GB" sz="2800" b="1" smtClean="0">
                <a:latin typeface="Calibri" pitchFamily="34" charset="0"/>
              </a:rPr>
              <a:t>Individuals</a:t>
            </a:r>
            <a:r>
              <a:rPr lang="en-GB" sz="2800" smtClean="0">
                <a:latin typeface="Calibri" pitchFamily="34" charset="0"/>
              </a:rPr>
              <a:t>: concerns about my future, my family, my income, my status</a:t>
            </a:r>
          </a:p>
          <a:p>
            <a:pPr>
              <a:spcBef>
                <a:spcPct val="0"/>
              </a:spcBef>
            </a:pPr>
            <a:r>
              <a:rPr lang="en-GB" sz="2800" b="1" smtClean="0">
                <a:latin typeface="Calibri" pitchFamily="34" charset="0"/>
              </a:rPr>
              <a:t>Collective</a:t>
            </a:r>
            <a:r>
              <a:rPr lang="en-GB" sz="2800" smtClean="0">
                <a:latin typeface="Calibri" pitchFamily="34" charset="0"/>
              </a:rPr>
              <a:t>: concerns about my neighbourhood, my society, our shared future</a:t>
            </a:r>
          </a:p>
          <a:p>
            <a:pPr>
              <a:spcBef>
                <a:spcPct val="0"/>
              </a:spcBef>
              <a:buFont typeface="Wingdings 2" pitchFamily="18" charset="2"/>
              <a:buNone/>
            </a:pPr>
            <a:endParaRPr lang="en-GB" sz="2800" smtClean="0">
              <a:latin typeface="Calibri" pitchFamily="34" charset="0"/>
            </a:endParaRPr>
          </a:p>
          <a:p>
            <a:pPr>
              <a:spcBef>
                <a:spcPct val="0"/>
              </a:spcBef>
              <a:buFont typeface="Wingdings 2" pitchFamily="18" charset="2"/>
              <a:buNone/>
            </a:pPr>
            <a:r>
              <a:rPr lang="en-GB" sz="2800" b="1" smtClean="0">
                <a:latin typeface="Calibri" pitchFamily="34" charset="0"/>
              </a:rPr>
              <a:t>The value of collective / community action?</a:t>
            </a:r>
          </a:p>
          <a:p>
            <a:pPr>
              <a:spcBef>
                <a:spcPct val="0"/>
              </a:spcBef>
            </a:pPr>
            <a:r>
              <a:rPr lang="en-GB" sz="2800" smtClean="0">
                <a:latin typeface="Calibri" pitchFamily="34" charset="0"/>
              </a:rPr>
              <a:t>The potential for greater change</a:t>
            </a:r>
          </a:p>
          <a:p>
            <a:pPr>
              <a:spcBef>
                <a:spcPct val="0"/>
              </a:spcBef>
            </a:pPr>
            <a:r>
              <a:rPr lang="en-GB" sz="2800" smtClean="0">
                <a:latin typeface="Calibri" pitchFamily="34" charset="0"/>
              </a:rPr>
              <a:t>Sharing concerns, information, ideas </a:t>
            </a:r>
          </a:p>
          <a:p>
            <a:pPr>
              <a:spcBef>
                <a:spcPct val="0"/>
              </a:spcBef>
            </a:pPr>
            <a:r>
              <a:rPr lang="en-GB" sz="2800" smtClean="0">
                <a:latin typeface="Calibri" pitchFamily="34" charset="0"/>
              </a:rPr>
              <a:t>And???</a:t>
            </a:r>
          </a:p>
          <a:p>
            <a:pPr>
              <a:buFont typeface="Wingdings 2" pitchFamily="18" charset="2"/>
              <a:buNone/>
            </a:pPr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/>
          </p:cNvSpPr>
          <p:nvPr>
            <p:ph type="title"/>
          </p:nvPr>
        </p:nvSpPr>
        <p:spPr>
          <a:xfrm>
            <a:off x="611188" y="620713"/>
            <a:ext cx="7918450" cy="788987"/>
          </a:xfrm>
        </p:spPr>
        <p:txBody>
          <a:bodyPr/>
          <a:lstStyle/>
          <a:p>
            <a:r>
              <a:rPr lang="en-GB" b="1" smtClean="0">
                <a:solidFill>
                  <a:srgbClr val="FFFF00"/>
                </a:solidFill>
                <a:latin typeface="Calibri" pitchFamily="34" charset="0"/>
              </a:rPr>
              <a:t>Communication at different levels</a:t>
            </a:r>
          </a:p>
        </p:txBody>
      </p:sp>
      <p:sp>
        <p:nvSpPr>
          <p:cNvPr id="104451" name="Rectangle 3"/>
          <p:cNvSpPr>
            <a:spLocks noGrp="1"/>
          </p:cNvSpPr>
          <p:nvPr>
            <p:ph type="body" idx="1"/>
          </p:nvPr>
        </p:nvSpPr>
        <p:spPr>
          <a:xfrm>
            <a:off x="323850" y="2060575"/>
            <a:ext cx="8135938" cy="4081463"/>
          </a:xfrm>
        </p:spPr>
        <p:txBody>
          <a:bodyPr/>
          <a:lstStyle/>
          <a:p>
            <a:pPr>
              <a:spcBef>
                <a:spcPct val="20000"/>
              </a:spcBef>
              <a:buFont typeface="Wingdings 2" pitchFamily="18" charset="2"/>
              <a:buNone/>
            </a:pPr>
            <a:r>
              <a:rPr lang="en-GB" sz="3200" smtClean="0">
                <a:latin typeface="Calibri" pitchFamily="34" charset="0"/>
              </a:rPr>
              <a:t>We need to engage with people to move from</a:t>
            </a:r>
          </a:p>
          <a:p>
            <a:pPr>
              <a:spcBef>
                <a:spcPct val="20000"/>
              </a:spcBef>
              <a:buFont typeface="Wingdings" pitchFamily="2" charset="2"/>
              <a:buChar char="Ø"/>
            </a:pPr>
            <a:r>
              <a:rPr lang="en-GB" sz="3800" b="1" smtClean="0">
                <a:solidFill>
                  <a:srgbClr val="FF0000"/>
                </a:solidFill>
                <a:latin typeface="Calibri" pitchFamily="34" charset="0"/>
              </a:rPr>
              <a:t>AWARENESS</a:t>
            </a:r>
            <a:r>
              <a:rPr lang="en-GB" sz="3800" b="1" smtClean="0">
                <a:latin typeface="Calibri" pitchFamily="34" charset="0"/>
              </a:rPr>
              <a:t> to</a:t>
            </a:r>
          </a:p>
          <a:p>
            <a:pPr>
              <a:spcBef>
                <a:spcPct val="20000"/>
              </a:spcBef>
              <a:buFont typeface="Wingdings" pitchFamily="2" charset="2"/>
              <a:buChar char="Ø"/>
            </a:pPr>
            <a:r>
              <a:rPr lang="en-GB" sz="4000" b="1" smtClean="0">
                <a:solidFill>
                  <a:srgbClr val="FFC000"/>
                </a:solidFill>
                <a:latin typeface="Calibri" pitchFamily="34" charset="0"/>
              </a:rPr>
              <a:t>ENGAGEMENT</a:t>
            </a:r>
            <a:r>
              <a:rPr lang="en-GB" sz="4000" b="1" smtClean="0">
                <a:latin typeface="Calibri" pitchFamily="34" charset="0"/>
              </a:rPr>
              <a:t> to</a:t>
            </a:r>
          </a:p>
          <a:p>
            <a:pPr>
              <a:spcBef>
                <a:spcPct val="20000"/>
              </a:spcBef>
              <a:buFont typeface="Wingdings" pitchFamily="2" charset="2"/>
              <a:buChar char="Ø"/>
            </a:pPr>
            <a:r>
              <a:rPr lang="en-GB" sz="4000" b="1" smtClean="0">
                <a:solidFill>
                  <a:srgbClr val="92D050"/>
                </a:solidFill>
                <a:latin typeface="Calibri" pitchFamily="34" charset="0"/>
              </a:rPr>
              <a:t>ACTION</a:t>
            </a:r>
          </a:p>
          <a:p>
            <a:pPr>
              <a:spcBef>
                <a:spcPct val="20000"/>
              </a:spcBef>
              <a:buFontTx/>
              <a:buChar char="•"/>
            </a:pPr>
            <a:endParaRPr lang="en-GB" sz="2400" b="1" smtClean="0">
              <a:latin typeface="Calibri" pitchFamily="34" charset="0"/>
            </a:endParaRPr>
          </a:p>
          <a:p>
            <a:pPr>
              <a:spcBef>
                <a:spcPct val="20000"/>
              </a:spcBef>
              <a:buFont typeface="Wingdings 2" pitchFamily="18" charset="2"/>
              <a:buNone/>
            </a:pPr>
            <a:r>
              <a:rPr lang="en-GB" sz="3200" smtClean="0">
                <a:latin typeface="Calibri" pitchFamily="34" charset="0"/>
              </a:rPr>
              <a:t>Each stage needs slightly different messages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0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04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1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/>
          </p:cNvSpPr>
          <p:nvPr>
            <p:ph type="title"/>
          </p:nvPr>
        </p:nvSpPr>
        <p:spPr>
          <a:xfrm>
            <a:off x="323850" y="582613"/>
            <a:ext cx="8496300" cy="788987"/>
          </a:xfrm>
        </p:spPr>
        <p:txBody>
          <a:bodyPr/>
          <a:lstStyle/>
          <a:p>
            <a:r>
              <a:rPr lang="en-GB" sz="4000" b="1" smtClean="0">
                <a:solidFill>
                  <a:srgbClr val="FFFF00"/>
                </a:solidFill>
                <a:latin typeface="Calibri" pitchFamily="34" charset="0"/>
              </a:rPr>
              <a:t>So where do people stand on this?</a:t>
            </a:r>
          </a:p>
        </p:txBody>
      </p:sp>
      <p:sp>
        <p:nvSpPr>
          <p:cNvPr id="18435" name="Rectangle 3"/>
          <p:cNvSpPr>
            <a:spLocks noGrp="1"/>
          </p:cNvSpPr>
          <p:nvPr>
            <p:ph type="body" idx="1"/>
          </p:nvPr>
        </p:nvSpPr>
        <p:spPr>
          <a:xfrm>
            <a:off x="611188" y="1844675"/>
            <a:ext cx="8208962" cy="4824413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Font typeface="Wingdings 2" pitchFamily="18" charset="2"/>
              <a:buNone/>
            </a:pPr>
            <a:r>
              <a:rPr lang="en-GB" smtClean="0">
                <a:latin typeface="Calibri" pitchFamily="34" charset="0"/>
              </a:rPr>
              <a:t>					   </a:t>
            </a:r>
            <a:r>
              <a:rPr lang="en-GB" smtClean="0">
                <a:solidFill>
                  <a:srgbClr val="66FF66"/>
                </a:solidFill>
                <a:latin typeface="Calibri" pitchFamily="34" charset="0"/>
              </a:rPr>
              <a:t>Engaged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Wingdings 2" pitchFamily="18" charset="2"/>
              <a:buNone/>
            </a:pPr>
            <a:endParaRPr lang="en-GB" smtClean="0">
              <a:solidFill>
                <a:srgbClr val="66FF66"/>
              </a:solidFill>
              <a:latin typeface="Calibri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Font typeface="Wingdings 2" pitchFamily="18" charset="2"/>
              <a:buNone/>
            </a:pPr>
            <a:endParaRPr lang="en-GB" smtClean="0">
              <a:solidFill>
                <a:srgbClr val="FF3300"/>
              </a:solidFill>
              <a:latin typeface="Calibri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Font typeface="Wingdings 2" pitchFamily="18" charset="2"/>
              <a:buNone/>
            </a:pPr>
            <a:endParaRPr lang="en-GB" smtClean="0">
              <a:latin typeface="Calibri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Font typeface="Wingdings 2" pitchFamily="18" charset="2"/>
              <a:buNone/>
            </a:pPr>
            <a:endParaRPr lang="en-GB" smtClean="0">
              <a:latin typeface="Calibri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Font typeface="Wingdings 2" pitchFamily="18" charset="2"/>
              <a:buNone/>
            </a:pPr>
            <a:r>
              <a:rPr lang="en-GB" smtClean="0">
                <a:solidFill>
                  <a:srgbClr val="66FF66"/>
                </a:solidFill>
                <a:latin typeface="Calibri" pitchFamily="34" charset="0"/>
              </a:rPr>
              <a:t>Sceptical</a:t>
            </a:r>
            <a:r>
              <a:rPr lang="en-GB" smtClean="0">
                <a:latin typeface="Calibri" pitchFamily="34" charset="0"/>
              </a:rPr>
              <a:t>						</a:t>
            </a:r>
            <a:r>
              <a:rPr lang="en-GB" smtClean="0">
                <a:solidFill>
                  <a:srgbClr val="66FF66"/>
                </a:solidFill>
                <a:latin typeface="Calibri" pitchFamily="34" charset="0"/>
              </a:rPr>
              <a:t>Convinced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Wingdings 2" pitchFamily="18" charset="2"/>
              <a:buNone/>
            </a:pPr>
            <a:endParaRPr lang="en-GB" smtClean="0">
              <a:solidFill>
                <a:srgbClr val="66FF66"/>
              </a:solidFill>
              <a:latin typeface="Calibri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Font typeface="Wingdings 2" pitchFamily="18" charset="2"/>
              <a:buNone/>
            </a:pPr>
            <a:endParaRPr lang="en-GB" smtClean="0">
              <a:solidFill>
                <a:srgbClr val="66FF66"/>
              </a:solidFill>
              <a:latin typeface="Calibri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Font typeface="Wingdings 2" pitchFamily="18" charset="2"/>
              <a:buNone/>
            </a:pPr>
            <a:endParaRPr lang="en-GB" smtClean="0">
              <a:solidFill>
                <a:srgbClr val="66FF66"/>
              </a:solidFill>
              <a:latin typeface="Calibri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Font typeface="Wingdings 2" pitchFamily="18" charset="2"/>
              <a:buNone/>
            </a:pPr>
            <a:endParaRPr lang="en-GB" smtClean="0">
              <a:solidFill>
                <a:srgbClr val="66FF66"/>
              </a:solidFill>
              <a:latin typeface="Calibri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Font typeface="Wingdings 2" pitchFamily="18" charset="2"/>
              <a:buNone/>
            </a:pPr>
            <a:endParaRPr lang="en-GB" smtClean="0">
              <a:solidFill>
                <a:srgbClr val="66FF66"/>
              </a:solidFill>
              <a:latin typeface="Calibri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Font typeface="Wingdings 2" pitchFamily="18" charset="2"/>
              <a:buNone/>
            </a:pPr>
            <a:r>
              <a:rPr lang="en-GB" smtClean="0">
                <a:solidFill>
                  <a:srgbClr val="66FF66"/>
                </a:solidFill>
                <a:latin typeface="Calibri" pitchFamily="34" charset="0"/>
              </a:rPr>
              <a:t>	</a:t>
            </a:r>
            <a:endParaRPr lang="en-GB" smtClean="0">
              <a:latin typeface="Calibri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Font typeface="Wingdings 2" pitchFamily="18" charset="2"/>
              <a:buNone/>
            </a:pPr>
            <a:r>
              <a:rPr lang="en-GB" smtClean="0">
                <a:solidFill>
                  <a:srgbClr val="66FF66"/>
                </a:solidFill>
                <a:latin typeface="Calibri" pitchFamily="34" charset="0"/>
              </a:rPr>
              <a:t>				   Uninterested</a:t>
            </a:r>
          </a:p>
        </p:txBody>
      </p:sp>
      <p:sp>
        <p:nvSpPr>
          <p:cNvPr id="18436" name="Line 4"/>
          <p:cNvSpPr>
            <a:spLocks noChangeShapeType="1"/>
          </p:cNvSpPr>
          <p:nvPr/>
        </p:nvSpPr>
        <p:spPr bwMode="auto">
          <a:xfrm flipH="1">
            <a:off x="4572000" y="1989138"/>
            <a:ext cx="0" cy="4248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8437" name="Line 5"/>
          <p:cNvSpPr>
            <a:spLocks noChangeShapeType="1"/>
          </p:cNvSpPr>
          <p:nvPr/>
        </p:nvSpPr>
        <p:spPr bwMode="auto">
          <a:xfrm flipH="1">
            <a:off x="1042988" y="4076700"/>
            <a:ext cx="7200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800" b="1" smtClean="0">
                <a:solidFill>
                  <a:srgbClr val="FFFF00"/>
                </a:solidFill>
                <a:latin typeface="Calibri" pitchFamily="34" charset="0"/>
              </a:rPr>
              <a:t>Denial and Scepticism…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0825" y="1484313"/>
            <a:ext cx="7850188" cy="5373687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GB" sz="3200" smtClean="0">
                <a:latin typeface="Calibri" pitchFamily="34" charset="0"/>
              </a:rPr>
              <a:t>It won’t go away but it will weaken</a:t>
            </a:r>
          </a:p>
          <a:p>
            <a:pPr>
              <a:spcBef>
                <a:spcPts val="600"/>
              </a:spcBef>
            </a:pPr>
            <a:r>
              <a:rPr lang="en-GB" sz="3200" smtClean="0">
                <a:latin typeface="Calibri" pitchFamily="34" charset="0"/>
              </a:rPr>
              <a:t>Positive action makes for engagement</a:t>
            </a:r>
          </a:p>
          <a:p>
            <a:pPr>
              <a:spcBef>
                <a:spcPts val="600"/>
              </a:spcBef>
            </a:pPr>
            <a:r>
              <a:rPr lang="en-GB" sz="3200" smtClean="0">
                <a:latin typeface="Calibri" pitchFamily="34" charset="0"/>
              </a:rPr>
              <a:t>Active denial is a </a:t>
            </a:r>
            <a:br>
              <a:rPr lang="en-GB" sz="3200" smtClean="0">
                <a:latin typeface="Calibri" pitchFamily="34" charset="0"/>
              </a:rPr>
            </a:br>
            <a:r>
              <a:rPr lang="en-GB" sz="3200" smtClean="0">
                <a:latin typeface="Calibri" pitchFamily="34" charset="0"/>
              </a:rPr>
              <a:t>political stance for </a:t>
            </a:r>
            <a:br>
              <a:rPr lang="en-GB" sz="3200" smtClean="0">
                <a:latin typeface="Calibri" pitchFamily="34" charset="0"/>
              </a:rPr>
            </a:br>
            <a:r>
              <a:rPr lang="en-GB" sz="3200" smtClean="0">
                <a:latin typeface="Calibri" pitchFamily="34" charset="0"/>
              </a:rPr>
              <a:t>many </a:t>
            </a:r>
            <a:r>
              <a:rPr lang="en-GB" sz="2400" smtClean="0">
                <a:latin typeface="Calibri" pitchFamily="34" charset="0"/>
              </a:rPr>
              <a:t>(and you wouldn't </a:t>
            </a:r>
            <a:br>
              <a:rPr lang="en-GB" sz="2400" smtClean="0">
                <a:latin typeface="Calibri" pitchFamily="34" charset="0"/>
              </a:rPr>
            </a:br>
            <a:r>
              <a:rPr lang="en-GB" sz="2400" smtClean="0">
                <a:latin typeface="Calibri" pitchFamily="34" charset="0"/>
              </a:rPr>
              <a:t>spend much time trying to </a:t>
            </a:r>
            <a:br>
              <a:rPr lang="en-GB" sz="2400" smtClean="0">
                <a:latin typeface="Calibri" pitchFamily="34" charset="0"/>
              </a:rPr>
            </a:br>
            <a:r>
              <a:rPr lang="en-GB" sz="2400" smtClean="0">
                <a:latin typeface="Calibri" pitchFamily="34" charset="0"/>
              </a:rPr>
              <a:t>get a Corbyn supporter to </a:t>
            </a:r>
            <a:br>
              <a:rPr lang="en-GB" sz="2400" smtClean="0">
                <a:latin typeface="Calibri" pitchFamily="34" charset="0"/>
              </a:rPr>
            </a:br>
            <a:r>
              <a:rPr lang="en-GB" sz="2400" smtClean="0">
                <a:latin typeface="Calibri" pitchFamily="34" charset="0"/>
              </a:rPr>
              <a:t>vote Tory…)</a:t>
            </a:r>
          </a:p>
          <a:p>
            <a:pPr>
              <a:spcBef>
                <a:spcPts val="600"/>
              </a:spcBef>
            </a:pPr>
            <a:r>
              <a:rPr lang="en-GB" sz="2800" smtClean="0">
                <a:latin typeface="Calibri" pitchFamily="34" charset="0"/>
              </a:rPr>
              <a:t>Work with what </a:t>
            </a:r>
            <a:br>
              <a:rPr lang="en-GB" sz="2800" smtClean="0">
                <a:latin typeface="Calibri" pitchFamily="34" charset="0"/>
              </a:rPr>
            </a:br>
            <a:r>
              <a:rPr lang="en-GB" sz="2800" smtClean="0">
                <a:latin typeface="Calibri" pitchFamily="34" charset="0"/>
              </a:rPr>
              <a:t>you’ve got!</a:t>
            </a:r>
          </a:p>
        </p:txBody>
      </p:sp>
      <p:pic>
        <p:nvPicPr>
          <p:cNvPr id="19460" name="Picture 5" descr="dunlap-mccright-figure1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40200" y="2690813"/>
            <a:ext cx="5003800" cy="416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smtClean="0">
                <a:solidFill>
                  <a:srgbClr val="FFFF00"/>
                </a:solidFill>
                <a:latin typeface="Calibri" pitchFamily="34" charset="0"/>
              </a:rPr>
              <a:t>Developing community engagement </a:t>
            </a:r>
            <a:endParaRPr lang="en-GB" b="1" smtClean="0"/>
          </a:p>
        </p:txBody>
      </p:sp>
      <p:sp>
        <p:nvSpPr>
          <p:cNvPr id="21507" name="Content Placeholder 4"/>
          <p:cNvSpPr>
            <a:spLocks noGrp="1"/>
          </p:cNvSpPr>
          <p:nvPr>
            <p:ph idx="1"/>
          </p:nvPr>
        </p:nvSpPr>
        <p:spPr>
          <a:xfrm>
            <a:off x="539750" y="2349500"/>
            <a:ext cx="7615238" cy="3167063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en-GB" sz="3200" b="1" smtClean="0">
                <a:latin typeface="Calibri" pitchFamily="34" charset="0"/>
              </a:rPr>
              <a:t>From the very start, be clear on:</a:t>
            </a:r>
          </a:p>
          <a:p>
            <a:r>
              <a:rPr lang="en-GB" sz="3200" b="1" smtClean="0">
                <a:latin typeface="Calibri" pitchFamily="34" charset="0"/>
              </a:rPr>
              <a:t>Who are you working with?</a:t>
            </a:r>
          </a:p>
          <a:p>
            <a:r>
              <a:rPr lang="en-GB" sz="3200" b="1" smtClean="0">
                <a:latin typeface="Calibri" pitchFamily="34" charset="0"/>
              </a:rPr>
              <a:t>Who do you want to work with?</a:t>
            </a:r>
          </a:p>
          <a:p>
            <a:r>
              <a:rPr lang="en-GB" sz="3200" b="1" smtClean="0">
                <a:latin typeface="Calibri" pitchFamily="34" charset="0"/>
              </a:rPr>
              <a:t>What’s your key message?</a:t>
            </a:r>
          </a:p>
          <a:p>
            <a:pPr>
              <a:buFont typeface="Wingdings" pitchFamily="2" charset="2"/>
              <a:buNone/>
            </a:pPr>
            <a:endParaRPr lang="en-GB" sz="3200" smtClean="0">
              <a:latin typeface="Calibri" pitchFamily="34" charset="0"/>
            </a:endParaRPr>
          </a:p>
          <a:p>
            <a:pPr>
              <a:buFont typeface="Wingdings" pitchFamily="2" charset="2"/>
              <a:buNone/>
            </a:pPr>
            <a:endParaRPr lang="en-GB" sz="3200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smtClean="0">
                <a:solidFill>
                  <a:srgbClr val="FFFF00"/>
                </a:solidFill>
                <a:latin typeface="Calibri" pitchFamily="34" charset="0"/>
              </a:rPr>
              <a:t>The key point of engagement...</a:t>
            </a:r>
          </a:p>
        </p:txBody>
      </p:sp>
      <p:sp>
        <p:nvSpPr>
          <p:cNvPr id="21507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2" pitchFamily="18" charset="2"/>
              <a:buNone/>
            </a:pPr>
            <a:r>
              <a:rPr lang="en-GB" sz="3200" smtClean="0">
                <a:latin typeface="Calibri" pitchFamily="34" charset="0"/>
              </a:rPr>
              <a:t>Is something like:</a:t>
            </a:r>
          </a:p>
          <a:p>
            <a:pPr>
              <a:buFont typeface="Wingdings 2" pitchFamily="18" charset="2"/>
              <a:buNone/>
            </a:pPr>
            <a:r>
              <a:rPr lang="en-GB" sz="3600" smtClean="0">
                <a:latin typeface="Calibri" pitchFamily="34" charset="0"/>
              </a:rPr>
              <a:t>“Mmmm...   That sounds</a:t>
            </a:r>
            <a:r>
              <a:rPr lang="en-GB" sz="3600" b="1" smtClean="0">
                <a:latin typeface="Calibri" pitchFamily="34" charset="0"/>
              </a:rPr>
              <a:t> interesting </a:t>
            </a:r>
            <a:r>
              <a:rPr lang="en-GB" sz="3600" smtClean="0">
                <a:latin typeface="Calibri" pitchFamily="34" charset="0"/>
              </a:rPr>
              <a:t>and </a:t>
            </a:r>
            <a:r>
              <a:rPr lang="en-GB" sz="3600" b="1" smtClean="0">
                <a:latin typeface="Calibri" pitchFamily="34" charset="0"/>
              </a:rPr>
              <a:t>relevant</a:t>
            </a:r>
            <a:r>
              <a:rPr lang="en-GB" sz="3600" smtClean="0">
                <a:latin typeface="Calibri" pitchFamily="34" charset="0"/>
              </a:rPr>
              <a:t> to me.....”</a:t>
            </a:r>
          </a:p>
          <a:p>
            <a:pPr>
              <a:buFont typeface="Wingdings 2" pitchFamily="18" charset="2"/>
              <a:buNone/>
            </a:pPr>
            <a:endParaRPr lang="en-GB" sz="3200" smtClean="0">
              <a:latin typeface="Calibri" pitchFamily="34" charset="0"/>
            </a:endParaRPr>
          </a:p>
          <a:p>
            <a:pPr algn="ctr">
              <a:buFont typeface="Wingdings 2" pitchFamily="18" charset="2"/>
              <a:buNone/>
            </a:pPr>
            <a:r>
              <a:rPr lang="en-GB" sz="3200" b="1" i="1" smtClean="0">
                <a:latin typeface="Calibri" pitchFamily="34" charset="0"/>
              </a:rPr>
              <a:t>How do we get that reaction?</a:t>
            </a:r>
          </a:p>
          <a:p>
            <a:pPr>
              <a:buFont typeface="Wingdings 2" pitchFamily="18" charset="2"/>
              <a:buNone/>
            </a:pPr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smtClean="0">
                <a:solidFill>
                  <a:srgbClr val="FFFF00"/>
                </a:solidFill>
                <a:latin typeface="Calibri" pitchFamily="34" charset="0"/>
              </a:rPr>
              <a:t>It’s all about communication…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27088" y="1700213"/>
            <a:ext cx="7165975" cy="4081462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en-GB" sz="2800" smtClean="0">
                <a:latin typeface="Calibri" pitchFamily="34" charset="0"/>
              </a:rPr>
              <a:t>No it’s not!</a:t>
            </a:r>
          </a:p>
          <a:p>
            <a:pPr>
              <a:buFont typeface="Wingdings 2" pitchFamily="18" charset="2"/>
              <a:buNone/>
            </a:pPr>
            <a:r>
              <a:rPr lang="en-GB" sz="2800" smtClean="0">
                <a:latin typeface="Calibri" pitchFamily="34" charset="0"/>
              </a:rPr>
              <a:t>Good comms are vital, BUT it’s also about</a:t>
            </a:r>
          </a:p>
          <a:p>
            <a:r>
              <a:rPr lang="en-GB" sz="2800" smtClean="0">
                <a:latin typeface="Calibri" pitchFamily="34" charset="0"/>
              </a:rPr>
              <a:t>Your audience and their concerns</a:t>
            </a:r>
          </a:p>
          <a:p>
            <a:r>
              <a:rPr lang="en-GB" sz="2800" smtClean="0">
                <a:latin typeface="Calibri" pitchFamily="34" charset="0"/>
              </a:rPr>
              <a:t>Clear desired outcomes</a:t>
            </a:r>
          </a:p>
          <a:p>
            <a:r>
              <a:rPr lang="en-GB" sz="2800" smtClean="0">
                <a:latin typeface="Calibri" pitchFamily="34" charset="0"/>
              </a:rPr>
              <a:t>How those outcomes impact on the target community – the long-term changes</a:t>
            </a:r>
          </a:p>
          <a:p>
            <a:pPr>
              <a:buFont typeface="Wingdings 2" pitchFamily="18" charset="2"/>
              <a:buNone/>
            </a:pPr>
            <a:endParaRPr lang="en-GB" sz="2800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smtClean="0">
                <a:solidFill>
                  <a:srgbClr val="FFFF00"/>
                </a:solidFill>
                <a:latin typeface="Calibri" pitchFamily="34" charset="0"/>
              </a:rPr>
              <a:t>Persuasive Communication</a:t>
            </a:r>
            <a:r>
              <a:rPr lang="en-GB" b="1" smtClean="0">
                <a:latin typeface="Calibri" pitchFamily="34" charset="0"/>
              </a:rPr>
              <a:t/>
            </a:r>
            <a:br>
              <a:rPr lang="en-GB" b="1" smtClean="0">
                <a:latin typeface="Calibri" pitchFamily="34" charset="0"/>
              </a:rPr>
            </a:br>
            <a:r>
              <a:rPr lang="en-GB" sz="3600" b="1" smtClean="0">
                <a:latin typeface="Calibri" pitchFamily="34" charset="0"/>
              </a:rPr>
              <a:t> </a:t>
            </a:r>
            <a:endParaRPr lang="en-GB" smtClean="0">
              <a:latin typeface="Calibr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11188" y="1628775"/>
            <a:ext cx="8064500" cy="4679950"/>
          </a:xfrm>
        </p:spPr>
        <p:txBody>
          <a:bodyPr>
            <a:normAutofit fontScale="92500"/>
          </a:bodyPr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GB" sz="2800" i="1" dirty="0" smtClean="0">
                <a:latin typeface="Calibri" pitchFamily="34" charset="0"/>
                <a:ea typeface="ＭＳ Ｐゴシック" pitchFamily="-111" charset="-128"/>
                <a:cs typeface="Calibri" pitchFamily="34" charset="0"/>
              </a:rPr>
              <a:t>Audience segmentation: </a:t>
            </a:r>
            <a:r>
              <a:rPr lang="en-GB" sz="2800" dirty="0" smtClean="0">
                <a:latin typeface="Calibri" pitchFamily="34" charset="0"/>
                <a:ea typeface="ＭＳ Ｐゴシック" pitchFamily="-111" charset="-128"/>
                <a:cs typeface="Calibri" pitchFamily="34" charset="0"/>
              </a:rPr>
              <a:t>Right message for right person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GB" sz="2800" i="1" dirty="0" smtClean="0">
                <a:latin typeface="Calibri" pitchFamily="34" charset="0"/>
                <a:ea typeface="ＭＳ Ｐゴシック" pitchFamily="-111" charset="-128"/>
                <a:cs typeface="Calibri" pitchFamily="34" charset="0"/>
              </a:rPr>
              <a:t>Communication channels: </a:t>
            </a:r>
            <a:r>
              <a:rPr lang="en-GB" sz="2800" dirty="0" smtClean="0">
                <a:latin typeface="Calibri" pitchFamily="34" charset="0"/>
                <a:ea typeface="ＭＳ Ｐゴシック" pitchFamily="-111" charset="-128"/>
                <a:cs typeface="Calibri" pitchFamily="34" charset="0"/>
              </a:rPr>
              <a:t>People are more likely to trust their peers than the Government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GB" sz="2800" i="1" dirty="0" smtClean="0">
                <a:latin typeface="Calibri" pitchFamily="34" charset="0"/>
                <a:ea typeface="ＭＳ Ｐゴシック" pitchFamily="-111" charset="-128"/>
                <a:cs typeface="Calibri" pitchFamily="34" charset="0"/>
              </a:rPr>
              <a:t>Positive messages: </a:t>
            </a:r>
            <a:r>
              <a:rPr lang="en-GB" sz="2800" dirty="0" smtClean="0">
                <a:latin typeface="Calibri" pitchFamily="34" charset="0"/>
                <a:ea typeface="ＭＳ Ｐゴシック" pitchFamily="-111" charset="-128"/>
                <a:cs typeface="Calibri" pitchFamily="34" charset="0"/>
              </a:rPr>
              <a:t>Messages arousing guilt and fear can lead people to “switch off” mentally. 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GB" sz="2800" i="1" dirty="0" smtClean="0">
                <a:latin typeface="Calibri" pitchFamily="34" charset="0"/>
                <a:ea typeface="ＭＳ Ｐゴシック" pitchFamily="-111" charset="-128"/>
                <a:cs typeface="Calibri" pitchFamily="34" charset="0"/>
              </a:rPr>
              <a:t>Non-environmental messages</a:t>
            </a:r>
            <a:r>
              <a:rPr lang="en-GB" sz="2800" dirty="0" smtClean="0">
                <a:latin typeface="Calibri" pitchFamily="34" charset="0"/>
                <a:ea typeface="ＭＳ Ｐゴシック" pitchFamily="-111" charset="-128"/>
                <a:cs typeface="Calibri" pitchFamily="34" charset="0"/>
              </a:rPr>
              <a:t>: some audiences may find non-environmental messages (such as saving money or health benefits) more engaging. 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GB" sz="2800" i="1" dirty="0" smtClean="0">
                <a:latin typeface="Calibri" pitchFamily="34" charset="0"/>
                <a:ea typeface="ＭＳ Ｐゴシック" pitchFamily="-111" charset="-128"/>
                <a:cs typeface="Calibri" pitchFamily="34" charset="0"/>
              </a:rPr>
              <a:t>Consistency</a:t>
            </a:r>
            <a:r>
              <a:rPr lang="en-GB" sz="2800" dirty="0" smtClean="0">
                <a:latin typeface="Calibri" pitchFamily="34" charset="0"/>
                <a:ea typeface="ＭＳ Ｐゴシック" pitchFamily="-111" charset="-128"/>
                <a:cs typeface="Calibri" pitchFamily="34" charset="0"/>
              </a:rPr>
              <a:t>: Messages are most effective if sustained over 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b="1" smtClean="0">
                <a:solidFill>
                  <a:srgbClr val="FFFF00"/>
                </a:solidFill>
                <a:latin typeface="Calibri" pitchFamily="34" charset="0"/>
              </a:rPr>
              <a:t>Good engagement – some key issues</a:t>
            </a:r>
            <a:endParaRPr lang="en-GB" smtClean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00113" y="1700213"/>
            <a:ext cx="7127875" cy="4425950"/>
          </a:xfrm>
        </p:spPr>
        <p:txBody>
          <a:bodyPr/>
          <a:lstStyle/>
          <a:p>
            <a:pPr>
              <a:spcBef>
                <a:spcPts val="600"/>
              </a:spcBef>
              <a:buFont typeface="Wingdings 2" pitchFamily="18" charset="2"/>
              <a:buNone/>
            </a:pPr>
            <a:r>
              <a:rPr lang="en-GB" sz="3200" smtClean="0">
                <a:latin typeface="Calibri" pitchFamily="34" charset="0"/>
              </a:rPr>
              <a:t> We need:</a:t>
            </a:r>
          </a:p>
          <a:p>
            <a:pPr>
              <a:spcBef>
                <a:spcPts val="600"/>
              </a:spcBef>
              <a:buFont typeface="Wingdings" pitchFamily="2" charset="2"/>
              <a:buChar char="Ø"/>
            </a:pPr>
            <a:r>
              <a:rPr lang="en-GB" sz="3200" b="1" smtClean="0">
                <a:latin typeface="Calibri" pitchFamily="34" charset="0"/>
              </a:rPr>
              <a:t>A good story</a:t>
            </a:r>
          </a:p>
          <a:p>
            <a:pPr>
              <a:spcBef>
                <a:spcPts val="600"/>
              </a:spcBef>
              <a:buFont typeface="Wingdings" pitchFamily="2" charset="2"/>
              <a:buChar char="Ø"/>
            </a:pPr>
            <a:r>
              <a:rPr lang="en-GB" sz="3200" b="1" smtClean="0">
                <a:latin typeface="Calibri" pitchFamily="34" charset="0"/>
              </a:rPr>
              <a:t>Face to face work</a:t>
            </a:r>
          </a:p>
          <a:p>
            <a:pPr>
              <a:spcBef>
                <a:spcPts val="600"/>
              </a:spcBef>
              <a:buFont typeface="Wingdings" pitchFamily="2" charset="2"/>
              <a:buChar char="Ø"/>
            </a:pPr>
            <a:r>
              <a:rPr lang="en-GB" sz="3200" b="1" smtClean="0">
                <a:latin typeface="Calibri" pitchFamily="34" charset="0"/>
              </a:rPr>
              <a:t>Passionate leaders / motivators</a:t>
            </a:r>
          </a:p>
          <a:p>
            <a:pPr>
              <a:spcBef>
                <a:spcPts val="600"/>
              </a:spcBef>
              <a:buFont typeface="Wingdings" pitchFamily="2" charset="2"/>
              <a:buChar char="Ø"/>
            </a:pPr>
            <a:r>
              <a:rPr lang="en-GB" sz="3200" b="1" smtClean="0">
                <a:latin typeface="Calibri" pitchFamily="34" charset="0"/>
              </a:rPr>
              <a:t>Personal angles</a:t>
            </a:r>
          </a:p>
          <a:p>
            <a:pPr>
              <a:spcBef>
                <a:spcPts val="600"/>
              </a:spcBef>
              <a:buFont typeface="Wingdings" pitchFamily="2" charset="2"/>
              <a:buChar char="Ø"/>
            </a:pPr>
            <a:r>
              <a:rPr lang="en-GB" sz="3200" b="1" smtClean="0">
                <a:latin typeface="Calibri" pitchFamily="34" charset="0"/>
              </a:rPr>
              <a:t>Recognition / rewards </a:t>
            </a:r>
          </a:p>
          <a:p>
            <a:pPr>
              <a:buFont typeface="Wingdings 2" pitchFamily="18" charset="2"/>
              <a:buNone/>
            </a:pPr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3"/>
          <p:cNvSpPr>
            <a:spLocks noGrp="1"/>
          </p:cNvSpPr>
          <p:nvPr>
            <p:ph type="title"/>
          </p:nvPr>
        </p:nvSpPr>
        <p:spPr>
          <a:xfrm>
            <a:off x="612775" y="260350"/>
            <a:ext cx="7918450" cy="1111250"/>
          </a:xfrm>
        </p:spPr>
        <p:txBody>
          <a:bodyPr/>
          <a:lstStyle/>
          <a:p>
            <a:r>
              <a:rPr lang="en-GB" sz="4400" b="1" smtClean="0">
                <a:solidFill>
                  <a:srgbClr val="FFFF00"/>
                </a:solidFill>
                <a:latin typeface="Calibri" pitchFamily="34" charset="0"/>
              </a:rPr>
              <a:t>Good engagement – some key issues.</a:t>
            </a:r>
          </a:p>
        </p:txBody>
      </p:sp>
      <p:pic>
        <p:nvPicPr>
          <p:cNvPr id="26627" name="Content Placeholder 5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484438" y="1700213"/>
            <a:ext cx="6659562" cy="5157787"/>
          </a:xfrm>
        </p:spPr>
      </p:pic>
      <p:sp>
        <p:nvSpPr>
          <p:cNvPr id="26628" name="Rectangle 1"/>
          <p:cNvSpPr>
            <a:spLocks noChangeArrowheads="1"/>
          </p:cNvSpPr>
          <p:nvPr/>
        </p:nvSpPr>
        <p:spPr bwMode="auto">
          <a:xfrm>
            <a:off x="250825" y="2130425"/>
            <a:ext cx="2233613" cy="1385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/>
            <a:r>
              <a:rPr lang="en-GB" sz="2800">
                <a:latin typeface="Calibri" pitchFamily="34" charset="0"/>
              </a:rPr>
              <a:t>Actually</a:t>
            </a:r>
          </a:p>
          <a:p>
            <a:pPr eaLnBrk="0" hangingPunct="0"/>
            <a:r>
              <a:rPr lang="en-GB" sz="2800">
                <a:latin typeface="Calibri" pitchFamily="34" charset="0"/>
              </a:rPr>
              <a:t>we need  all </a:t>
            </a:r>
          </a:p>
          <a:p>
            <a:pPr eaLnBrk="0" hangingPunct="0"/>
            <a:r>
              <a:rPr lang="en-GB" sz="2800">
                <a:latin typeface="Calibri" pitchFamily="34" charset="0"/>
              </a:rPr>
              <a:t>of these: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>
                <a:solidFill>
                  <a:srgbClr val="FFFF00"/>
                </a:solidFill>
                <a:latin typeface="Calibri" pitchFamily="34" charset="0"/>
              </a:rPr>
              <a:t>Today’s course… </a:t>
            </a:r>
            <a:endParaRPr lang="en-GB" sz="3200" smtClean="0">
              <a:solidFill>
                <a:srgbClr val="FFFF00"/>
              </a:solidFill>
              <a:latin typeface="Calibri" pitchFamily="34" charset="0"/>
            </a:endParaRPr>
          </a:p>
        </p:txBody>
      </p:sp>
      <p:sp>
        <p:nvSpPr>
          <p:cNvPr id="527363" name="Rectangle 3"/>
          <p:cNvSpPr>
            <a:spLocks noGrp="1" noChangeArrowheads="1"/>
          </p:cNvSpPr>
          <p:nvPr>
            <p:ph idx="1"/>
          </p:nvPr>
        </p:nvSpPr>
        <p:spPr>
          <a:xfrm>
            <a:off x="179388" y="1412875"/>
            <a:ext cx="8137525" cy="5111750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sz="2800" dirty="0" smtClean="0">
                <a:latin typeface="Calibri" pitchFamily="34" charset="0"/>
                <a:ea typeface="ＭＳ Ｐゴシック" pitchFamily="-111" charset="-128"/>
                <a:cs typeface="Calibri" pitchFamily="34" charset="0"/>
              </a:rPr>
              <a:t>Introduction: </a:t>
            </a:r>
            <a:r>
              <a:rPr lang="en-GB" sz="2800" dirty="0" smtClean="0">
                <a:latin typeface="Calibri" pitchFamily="34" charset="0"/>
                <a:ea typeface="ＭＳ Ｐゴシック" pitchFamily="-111" charset="-128"/>
                <a:cs typeface="Calibri" pitchFamily="34" charset="0"/>
              </a:rPr>
              <a:t>current issues and challenges</a:t>
            </a:r>
          </a:p>
          <a:p>
            <a:pPr>
              <a:defRPr/>
            </a:pPr>
            <a:r>
              <a:rPr lang="en-GB" sz="2800" dirty="0" smtClean="0">
                <a:latin typeface="Calibri" pitchFamily="34" charset="0"/>
                <a:ea typeface="ＭＳ Ｐゴシック" pitchFamily="-111" charset="-128"/>
                <a:cs typeface="Calibri" pitchFamily="34" charset="0"/>
              </a:rPr>
              <a:t>Climate change and recycling: some specific challenges for engagement</a:t>
            </a:r>
          </a:p>
          <a:p>
            <a:pPr>
              <a:defRPr/>
            </a:pPr>
            <a:r>
              <a:rPr lang="en-GB" sz="2800" dirty="0" smtClean="0">
                <a:latin typeface="Calibri" pitchFamily="34" charset="0"/>
                <a:ea typeface="ＭＳ Ｐゴシック" pitchFamily="-111" charset="-128"/>
                <a:cs typeface="Calibri" pitchFamily="34" charset="0"/>
              </a:rPr>
              <a:t>Awareness, Engagement and Action</a:t>
            </a:r>
          </a:p>
          <a:p>
            <a:pPr>
              <a:defRPr/>
            </a:pPr>
            <a:r>
              <a:rPr lang="en-GB" sz="2800" dirty="0" smtClean="0">
                <a:latin typeface="Calibri" pitchFamily="34" charset="0"/>
                <a:ea typeface="ＭＳ Ｐゴシック" pitchFamily="-111" charset="-128"/>
                <a:cs typeface="Calibri" pitchFamily="34" charset="0"/>
              </a:rPr>
              <a:t>Why work with communities?</a:t>
            </a:r>
          </a:p>
          <a:p>
            <a:pPr>
              <a:defRPr/>
            </a:pPr>
            <a:r>
              <a:rPr lang="en-US" sz="2800" dirty="0" smtClean="0">
                <a:latin typeface="Calibri" pitchFamily="34" charset="0"/>
                <a:ea typeface="ＭＳ Ｐゴシック" pitchFamily="-111" charset="-128"/>
                <a:cs typeface="Calibri" pitchFamily="34" charset="0"/>
              </a:rPr>
              <a:t>A positive future?</a:t>
            </a:r>
            <a:endParaRPr lang="en-GB" sz="2800" dirty="0" smtClean="0">
              <a:latin typeface="Calibri" pitchFamily="34" charset="0"/>
              <a:ea typeface="ＭＳ Ｐゴシック" pitchFamily="-111" charset="-128"/>
              <a:cs typeface="Calibri" pitchFamily="34" charset="0"/>
            </a:endParaRPr>
          </a:p>
          <a:p>
            <a:pPr>
              <a:defRPr/>
            </a:pPr>
            <a:r>
              <a:rPr lang="en-US" sz="2800" dirty="0" smtClean="0">
                <a:latin typeface="Calibri" pitchFamily="34" charset="0"/>
                <a:ea typeface="ＭＳ Ｐゴシック" pitchFamily="-111" charset="-128"/>
                <a:cs typeface="Calibri" pitchFamily="34" charset="0"/>
              </a:rPr>
              <a:t>Hard to reach?</a:t>
            </a:r>
            <a:endParaRPr lang="en-GB" sz="2800" dirty="0" smtClean="0">
              <a:latin typeface="Calibri" pitchFamily="34" charset="0"/>
              <a:ea typeface="ＭＳ Ｐゴシック" pitchFamily="-111" charset="-128"/>
              <a:cs typeface="Calibri" pitchFamily="34" charset="0"/>
            </a:endParaRPr>
          </a:p>
          <a:p>
            <a:pPr>
              <a:defRPr/>
            </a:pPr>
            <a:r>
              <a:rPr lang="en-GB" sz="2800" dirty="0" smtClean="0">
                <a:latin typeface="Calibri" pitchFamily="34" charset="0"/>
                <a:ea typeface="ＭＳ Ｐゴシック" pitchFamily="-111" charset="-128"/>
                <a:cs typeface="Calibri" pitchFamily="34" charset="0"/>
              </a:rPr>
              <a:t>Developing an </a:t>
            </a:r>
          </a:p>
          <a:p>
            <a:pPr>
              <a:buFont typeface="Wingdings 2" pitchFamily="18" charset="2"/>
              <a:buNone/>
              <a:defRPr/>
            </a:pPr>
            <a:r>
              <a:rPr lang="en-GB" sz="2800" dirty="0" smtClean="0">
                <a:latin typeface="Calibri" pitchFamily="34" charset="0"/>
                <a:ea typeface="ＭＳ Ｐゴシック" pitchFamily="-111" charset="-128"/>
                <a:cs typeface="Calibri" pitchFamily="34" charset="0"/>
              </a:rPr>
              <a:t>     engagement plan</a:t>
            </a:r>
          </a:p>
          <a:p>
            <a:pPr>
              <a:defRPr/>
            </a:pPr>
            <a:r>
              <a:rPr lang="en-US" sz="2800" dirty="0" smtClean="0">
                <a:latin typeface="Calibri" pitchFamily="34" charset="0"/>
                <a:ea typeface="ＭＳ Ｐゴシック" pitchFamily="-111" charset="-128"/>
                <a:cs typeface="Calibri" pitchFamily="34" charset="0"/>
              </a:rPr>
              <a:t>Evaluation</a:t>
            </a:r>
            <a:endParaRPr lang="en-GB" sz="2800" i="1" dirty="0">
              <a:latin typeface="Calibri" pitchFamily="34" charset="0"/>
              <a:ea typeface="ＭＳ Ｐゴシック" pitchFamily="-111" charset="-128"/>
              <a:cs typeface="Calibri" pitchFamily="34" charset="0"/>
            </a:endParaRPr>
          </a:p>
        </p:txBody>
      </p:sp>
      <p:pic>
        <p:nvPicPr>
          <p:cNvPr id="7172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91250" y="2924944"/>
            <a:ext cx="2952750" cy="442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736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3"/>
          <p:cNvSpPr>
            <a:spLocks noGrp="1"/>
          </p:cNvSpPr>
          <p:nvPr>
            <p:ph type="title"/>
          </p:nvPr>
        </p:nvSpPr>
        <p:spPr>
          <a:xfrm>
            <a:off x="323850" y="582613"/>
            <a:ext cx="8496300" cy="788987"/>
          </a:xfrm>
        </p:spPr>
        <p:txBody>
          <a:bodyPr/>
          <a:lstStyle/>
          <a:p>
            <a:r>
              <a:rPr lang="en-GB" sz="4400" b="1" smtClean="0">
                <a:solidFill>
                  <a:srgbClr val="FFFF00"/>
                </a:solidFill>
                <a:latin typeface="Calibri" pitchFamily="34" charset="0"/>
              </a:rPr>
              <a:t>Engagement, </a:t>
            </a:r>
            <a:br>
              <a:rPr lang="en-GB" sz="4400" b="1" smtClean="0">
                <a:solidFill>
                  <a:srgbClr val="FFFF00"/>
                </a:solidFill>
                <a:latin typeface="Calibri" pitchFamily="34" charset="0"/>
              </a:rPr>
            </a:br>
            <a:r>
              <a:rPr lang="en-GB" sz="4400" b="1" smtClean="0">
                <a:solidFill>
                  <a:srgbClr val="FFFF00"/>
                </a:solidFill>
                <a:latin typeface="Calibri" pitchFamily="34" charset="0"/>
              </a:rPr>
              <a:t>values and incentives</a:t>
            </a:r>
          </a:p>
        </p:txBody>
      </p:sp>
      <p:sp>
        <p:nvSpPr>
          <p:cNvPr id="27651" name="Content Placeholder 4"/>
          <p:cNvSpPr>
            <a:spLocks noGrp="1"/>
          </p:cNvSpPr>
          <p:nvPr>
            <p:ph idx="1"/>
          </p:nvPr>
        </p:nvSpPr>
        <p:spPr>
          <a:xfrm>
            <a:off x="827088" y="2349500"/>
            <a:ext cx="7327900" cy="3887788"/>
          </a:xfrm>
        </p:spPr>
        <p:txBody>
          <a:bodyPr/>
          <a:lstStyle/>
          <a:p>
            <a:r>
              <a:rPr lang="en-GB" sz="3200" smtClean="0">
                <a:latin typeface="Calibri" pitchFamily="34" charset="0"/>
              </a:rPr>
              <a:t>There are differing views on how far we seek to offer incentives and how far we should appeal too people’s values</a:t>
            </a:r>
          </a:p>
          <a:p>
            <a:r>
              <a:rPr lang="en-GB" sz="3200" smtClean="0">
                <a:latin typeface="Calibri" pitchFamily="34" charset="0"/>
              </a:rPr>
              <a:t>Two perspectives are often portrayed as opposites…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3"/>
          <p:cNvSpPr>
            <a:spLocks noGrp="1"/>
          </p:cNvSpPr>
          <p:nvPr>
            <p:ph type="title"/>
          </p:nvPr>
        </p:nvSpPr>
        <p:spPr>
          <a:xfrm>
            <a:off x="323850" y="582613"/>
            <a:ext cx="8569325" cy="788987"/>
          </a:xfrm>
        </p:spPr>
        <p:txBody>
          <a:bodyPr/>
          <a:lstStyle/>
          <a:p>
            <a:r>
              <a:rPr lang="en-US" b="1" smtClean="0">
                <a:solidFill>
                  <a:srgbClr val="FFFF00"/>
                </a:solidFill>
                <a:latin typeface="Calibri" pitchFamily="34" charset="0"/>
              </a:rPr>
              <a:t>Community-based Social Marketing</a:t>
            </a:r>
            <a:endParaRPr lang="en-GB" b="1" smtClean="0">
              <a:solidFill>
                <a:srgbClr val="FFFF00"/>
              </a:solidFill>
              <a:latin typeface="Calibri" pitchFamily="34" charset="0"/>
            </a:endParaRPr>
          </a:p>
        </p:txBody>
      </p:sp>
      <p:sp>
        <p:nvSpPr>
          <p:cNvPr id="28675" name="Content Placeholder 4"/>
          <p:cNvSpPr>
            <a:spLocks noGrp="1"/>
          </p:cNvSpPr>
          <p:nvPr>
            <p:ph idx="1"/>
          </p:nvPr>
        </p:nvSpPr>
        <p:spPr>
          <a:xfrm>
            <a:off x="684213" y="1557338"/>
            <a:ext cx="8208962" cy="5300662"/>
          </a:xfrm>
        </p:spPr>
        <p:txBody>
          <a:bodyPr/>
          <a:lstStyle/>
          <a:p>
            <a:r>
              <a:rPr lang="en-GB" sz="2600" smtClean="0">
                <a:latin typeface="Calibri" pitchFamily="34" charset="0"/>
              </a:rPr>
              <a:t>Social Marketing is a planned process for influencing change</a:t>
            </a:r>
          </a:p>
          <a:p>
            <a:r>
              <a:rPr lang="en-GB" sz="2600" smtClean="0">
                <a:latin typeface="Calibri" pitchFamily="34" charset="0"/>
              </a:rPr>
              <a:t>“direct, personal contact among community members and the removal of barriers”   (we’re all in this together!)</a:t>
            </a:r>
          </a:p>
          <a:p>
            <a:r>
              <a:rPr lang="en-GB" sz="2600" smtClean="0">
                <a:latin typeface="Calibri" pitchFamily="34" charset="0"/>
              </a:rPr>
              <a:t>The use of prompts  (stickers, posters etc.); commitments (pledge card);  developing ‘norms’; engaging messaging and images.</a:t>
            </a:r>
          </a:p>
          <a:p>
            <a:r>
              <a:rPr lang="en-GB" sz="2600" smtClean="0">
                <a:latin typeface="Calibri" pitchFamily="34" charset="0"/>
              </a:rPr>
              <a:t> ‘Fostering Sustainable Behaviour’ and the work of Doug McKenzie-Mohr   - </a:t>
            </a:r>
            <a:r>
              <a:rPr lang="en-GB" sz="2600" smtClean="0">
                <a:latin typeface="Calibri" pitchFamily="34" charset="0"/>
                <a:hlinkClick r:id="rId2"/>
              </a:rPr>
              <a:t>www.cbsm.com</a:t>
            </a:r>
            <a:r>
              <a:rPr lang="en-GB" sz="2600" smtClean="0">
                <a:latin typeface="Calibri" pitchFamily="34" charset="0"/>
              </a:rPr>
              <a:t> – sums this up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3"/>
          <p:cNvSpPr>
            <a:spLocks noGrp="1"/>
          </p:cNvSpPr>
          <p:nvPr>
            <p:ph type="title"/>
          </p:nvPr>
        </p:nvSpPr>
        <p:spPr>
          <a:xfrm>
            <a:off x="539750" y="549275"/>
            <a:ext cx="7918450" cy="788988"/>
          </a:xfrm>
        </p:spPr>
        <p:txBody>
          <a:bodyPr/>
          <a:lstStyle/>
          <a:p>
            <a:r>
              <a:rPr lang="en-GB" b="1" smtClean="0">
                <a:solidFill>
                  <a:srgbClr val="FFFF00"/>
                </a:solidFill>
                <a:latin typeface="Calibri" pitchFamily="34" charset="0"/>
              </a:rPr>
              <a:t>Common Cause</a:t>
            </a:r>
          </a:p>
        </p:txBody>
      </p:sp>
      <p:sp>
        <p:nvSpPr>
          <p:cNvPr id="29699" name="Content Placeholder 4"/>
          <p:cNvSpPr>
            <a:spLocks noGrp="1"/>
          </p:cNvSpPr>
          <p:nvPr>
            <p:ph idx="1"/>
          </p:nvPr>
        </p:nvSpPr>
        <p:spPr>
          <a:xfrm>
            <a:off x="539750" y="1484313"/>
            <a:ext cx="8280400" cy="5113337"/>
          </a:xfrm>
        </p:spPr>
        <p:txBody>
          <a:bodyPr/>
          <a:lstStyle/>
          <a:p>
            <a:pPr algn="ctr">
              <a:buFont typeface="Arial" charset="0"/>
              <a:buChar char="•"/>
            </a:pPr>
            <a:r>
              <a:rPr lang="en-GB" sz="2400" smtClean="0">
                <a:latin typeface="Calibri" pitchFamily="34" charset="0"/>
              </a:rPr>
              <a:t>“</a:t>
            </a:r>
            <a:r>
              <a:rPr lang="en-GB" sz="2400" b="1" smtClean="0">
                <a:latin typeface="Calibri" pitchFamily="34" charset="0"/>
              </a:rPr>
              <a:t>The case for working with our cultural values</a:t>
            </a:r>
            <a:r>
              <a:rPr lang="en-GB" b="1" smtClean="0">
                <a:latin typeface="Calibri" pitchFamily="34" charset="0"/>
              </a:rPr>
              <a:t>”</a:t>
            </a:r>
          </a:p>
          <a:p>
            <a:pPr>
              <a:spcBef>
                <a:spcPts val="600"/>
              </a:spcBef>
              <a:buFont typeface="Arial" charset="0"/>
              <a:buChar char="•"/>
            </a:pPr>
            <a:r>
              <a:rPr lang="en-GB" sz="2400" smtClean="0">
                <a:latin typeface="Calibri" pitchFamily="34" charset="0"/>
              </a:rPr>
              <a:t>“ civil society organisations can find common cause in working to activate and strengthen a set of helpful 'intrinsic' values, while working to diminish the importance of unhelpful 'extrinsic' values”.</a:t>
            </a:r>
          </a:p>
          <a:p>
            <a:pPr>
              <a:spcBef>
                <a:spcPts val="600"/>
              </a:spcBef>
              <a:buFont typeface="Arial" charset="0"/>
              <a:buChar char="•"/>
            </a:pPr>
            <a:r>
              <a:rPr lang="en-GB" sz="2400" smtClean="0">
                <a:latin typeface="Calibri" pitchFamily="34" charset="0"/>
              </a:rPr>
              <a:t>“ all communications and campaigns serve to activate and strengthen particular values - and these may be either helpful, or unhelpful”</a:t>
            </a:r>
          </a:p>
          <a:p>
            <a:pPr>
              <a:spcBef>
                <a:spcPts val="600"/>
              </a:spcBef>
              <a:buFont typeface="Wingdings 2" pitchFamily="18" charset="2"/>
              <a:buNone/>
            </a:pPr>
            <a:endParaRPr lang="en-GB" sz="2400" smtClean="0">
              <a:latin typeface="Calibri" pitchFamily="34" charset="0"/>
            </a:endParaRPr>
          </a:p>
          <a:p>
            <a:pPr>
              <a:spcBef>
                <a:spcPts val="600"/>
              </a:spcBef>
              <a:buFont typeface="Arial" charset="0"/>
              <a:buChar char="•"/>
            </a:pPr>
            <a:r>
              <a:rPr lang="en-GB" sz="2400" smtClean="0">
                <a:latin typeface="Calibri" pitchFamily="34" charset="0"/>
              </a:rPr>
              <a:t>Comments: </a:t>
            </a:r>
            <a:r>
              <a:rPr lang="en-GB" sz="2400" i="1" smtClean="0">
                <a:latin typeface="Calibri" pitchFamily="34" charset="0"/>
              </a:rPr>
              <a:t>“A fascinating and challenging report “</a:t>
            </a:r>
          </a:p>
          <a:p>
            <a:pPr>
              <a:spcBef>
                <a:spcPts val="600"/>
              </a:spcBef>
              <a:buFont typeface="Arial" charset="0"/>
              <a:buChar char="•"/>
            </a:pPr>
            <a:r>
              <a:rPr lang="en-GB" sz="2400" smtClean="0">
                <a:latin typeface="Calibri" pitchFamily="34" charset="0"/>
              </a:rPr>
              <a:t>Comments:  </a:t>
            </a:r>
            <a:r>
              <a:rPr lang="en-GB" sz="2400" i="1" smtClean="0">
                <a:latin typeface="Calibri" pitchFamily="34" charset="0"/>
              </a:rPr>
              <a:t>“Woolly and confusing”</a:t>
            </a:r>
          </a:p>
          <a:p>
            <a:endParaRPr lang="en-GB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/>
          </p:cNvSpPr>
          <p:nvPr>
            <p:ph type="title"/>
          </p:nvPr>
        </p:nvSpPr>
        <p:spPr>
          <a:xfrm>
            <a:off x="250825" y="620713"/>
            <a:ext cx="8496300" cy="788987"/>
          </a:xfrm>
        </p:spPr>
        <p:txBody>
          <a:bodyPr/>
          <a:lstStyle/>
          <a:p>
            <a:r>
              <a:rPr lang="en-GB" sz="4000" smtClean="0">
                <a:solidFill>
                  <a:srgbClr val="FFFF00"/>
                </a:solidFill>
                <a:latin typeface="Calibri" pitchFamily="34" charset="0"/>
              </a:rPr>
              <a:t>Can these work together? </a:t>
            </a:r>
            <a:endParaRPr lang="en-GB" sz="4000" b="1" smtClean="0">
              <a:solidFill>
                <a:srgbClr val="FFFF00"/>
              </a:solidFill>
              <a:latin typeface="Calibri" pitchFamily="34" charset="0"/>
            </a:endParaRPr>
          </a:p>
        </p:txBody>
      </p:sp>
      <p:sp>
        <p:nvSpPr>
          <p:cNvPr id="27651" name="Rectangle 3"/>
          <p:cNvSpPr>
            <a:spLocks noGrp="1"/>
          </p:cNvSpPr>
          <p:nvPr>
            <p:ph type="body" idx="1"/>
          </p:nvPr>
        </p:nvSpPr>
        <p:spPr>
          <a:xfrm>
            <a:off x="611188" y="1844675"/>
            <a:ext cx="8208962" cy="4824413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Font typeface="Wingdings 2" pitchFamily="18" charset="2"/>
              <a:buNone/>
              <a:defRPr/>
            </a:pPr>
            <a:r>
              <a:rPr lang="en-GB" dirty="0" smtClean="0">
                <a:latin typeface="Calibri" pitchFamily="34" charset="0"/>
              </a:rPr>
              <a:t>					</a:t>
            </a:r>
            <a:r>
              <a:rPr lang="en-GB" sz="2400" dirty="0" smtClean="0">
                <a:latin typeface="Calibri" pitchFamily="34" charset="0"/>
              </a:rPr>
              <a:t>     </a:t>
            </a:r>
            <a:r>
              <a:rPr lang="en-GB" sz="2400" dirty="0" smtClean="0">
                <a:solidFill>
                  <a:srgbClr val="92D050"/>
                </a:solidFill>
                <a:latin typeface="Calibri" pitchFamily="34" charset="0"/>
              </a:rPr>
              <a:t> Values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Wingdings 2" pitchFamily="18" charset="2"/>
              <a:buNone/>
              <a:defRPr/>
            </a:pPr>
            <a:endParaRPr lang="en-GB" dirty="0" smtClean="0">
              <a:solidFill>
                <a:srgbClr val="66FF66"/>
              </a:solidFill>
              <a:latin typeface="Calibri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Font typeface="Wingdings 2" pitchFamily="18" charset="2"/>
              <a:buNone/>
              <a:defRPr/>
            </a:pPr>
            <a:endParaRPr lang="en-GB" dirty="0" smtClean="0">
              <a:solidFill>
                <a:srgbClr val="FF3300"/>
              </a:solidFill>
              <a:latin typeface="Calibri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Font typeface="Wingdings 2" pitchFamily="18" charset="2"/>
              <a:buNone/>
              <a:defRPr/>
            </a:pPr>
            <a:endParaRPr lang="en-GB" dirty="0" smtClean="0">
              <a:latin typeface="Calibri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Font typeface="Wingdings 2" pitchFamily="18" charset="2"/>
              <a:buNone/>
              <a:defRPr/>
            </a:pPr>
            <a:endParaRPr lang="en-GB" dirty="0" smtClean="0">
              <a:latin typeface="Calibri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Font typeface="Wingdings 2" pitchFamily="18" charset="2"/>
              <a:buNone/>
              <a:defRPr/>
            </a:pPr>
            <a:r>
              <a:rPr lang="en-GB" dirty="0" smtClean="0">
                <a:latin typeface="Calibri" pitchFamily="34" charset="0"/>
              </a:rPr>
              <a:t>							</a:t>
            </a:r>
            <a:r>
              <a:rPr lang="en-GB" sz="2400" dirty="0" smtClean="0">
                <a:latin typeface="Calibri" pitchFamily="34" charset="0"/>
              </a:rPr>
              <a:t>	</a:t>
            </a:r>
            <a:r>
              <a:rPr lang="en-GB" sz="2400" dirty="0" smtClean="0">
                <a:solidFill>
                  <a:srgbClr val="66FF66"/>
                </a:solidFill>
                <a:latin typeface="Calibri" pitchFamily="34" charset="0"/>
              </a:rPr>
              <a:t>Incentives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Wingdings 2" pitchFamily="18" charset="2"/>
              <a:buNone/>
              <a:defRPr/>
            </a:pPr>
            <a:endParaRPr lang="en-GB" dirty="0" smtClean="0">
              <a:solidFill>
                <a:srgbClr val="66FF66"/>
              </a:solidFill>
              <a:latin typeface="Calibri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Font typeface="Wingdings 2" pitchFamily="18" charset="2"/>
              <a:buNone/>
              <a:defRPr/>
            </a:pPr>
            <a:endParaRPr lang="en-GB" dirty="0" smtClean="0">
              <a:solidFill>
                <a:srgbClr val="66FF66"/>
              </a:solidFill>
              <a:latin typeface="Calibri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Font typeface="Wingdings 2" pitchFamily="18" charset="2"/>
              <a:buNone/>
              <a:defRPr/>
            </a:pPr>
            <a:endParaRPr lang="en-GB" dirty="0" smtClean="0">
              <a:solidFill>
                <a:srgbClr val="66FF66"/>
              </a:solidFill>
              <a:latin typeface="Calibri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Font typeface="Wingdings 2" pitchFamily="18" charset="2"/>
              <a:buNone/>
              <a:defRPr/>
            </a:pPr>
            <a:endParaRPr lang="en-GB" dirty="0" smtClean="0">
              <a:solidFill>
                <a:srgbClr val="66FF66"/>
              </a:solidFill>
              <a:latin typeface="Calibri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Font typeface="Wingdings 2" pitchFamily="18" charset="2"/>
              <a:buNone/>
              <a:defRPr/>
            </a:pPr>
            <a:endParaRPr lang="en-GB" dirty="0" smtClean="0">
              <a:solidFill>
                <a:srgbClr val="66FF66"/>
              </a:solidFill>
              <a:latin typeface="Calibri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Font typeface="Wingdings 2" pitchFamily="18" charset="2"/>
              <a:buNone/>
              <a:defRPr/>
            </a:pPr>
            <a:r>
              <a:rPr lang="en-GB" dirty="0" smtClean="0">
                <a:solidFill>
                  <a:srgbClr val="66FF66"/>
                </a:solidFill>
                <a:latin typeface="Calibri" pitchFamily="34" charset="0"/>
              </a:rPr>
              <a:t>	</a:t>
            </a:r>
            <a:endParaRPr lang="en-GB" dirty="0" smtClean="0">
              <a:latin typeface="Calibri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Font typeface="Wingdings 2" pitchFamily="18" charset="2"/>
              <a:buNone/>
              <a:defRPr/>
            </a:pPr>
            <a:r>
              <a:rPr lang="en-GB" dirty="0" smtClean="0">
                <a:solidFill>
                  <a:srgbClr val="66FF66"/>
                </a:solidFill>
                <a:latin typeface="Calibri" pitchFamily="34" charset="0"/>
              </a:rPr>
              <a:t>				</a:t>
            </a:r>
          </a:p>
        </p:txBody>
      </p:sp>
      <p:sp>
        <p:nvSpPr>
          <p:cNvPr id="30724" name="Line 4"/>
          <p:cNvSpPr>
            <a:spLocks noChangeShapeType="1"/>
          </p:cNvSpPr>
          <p:nvPr/>
        </p:nvSpPr>
        <p:spPr bwMode="auto">
          <a:xfrm flipH="1">
            <a:off x="4643438" y="1989138"/>
            <a:ext cx="0" cy="4248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30725" name="Line 5"/>
          <p:cNvSpPr>
            <a:spLocks noChangeShapeType="1"/>
          </p:cNvSpPr>
          <p:nvPr/>
        </p:nvSpPr>
        <p:spPr bwMode="auto">
          <a:xfrm flipH="1">
            <a:off x="1042988" y="4076700"/>
            <a:ext cx="7200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cxnSp>
        <p:nvCxnSpPr>
          <p:cNvPr id="7" name="Straight Arrow Connector 6"/>
          <p:cNvCxnSpPr>
            <a:stCxn id="30724" idx="1"/>
            <a:endCxn id="30724" idx="0"/>
          </p:cNvCxnSpPr>
          <p:nvPr/>
        </p:nvCxnSpPr>
        <p:spPr>
          <a:xfrm flipV="1">
            <a:off x="4643438" y="1989138"/>
            <a:ext cx="0" cy="42481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042988" y="4076700"/>
            <a:ext cx="72009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>
                <a:solidFill>
                  <a:srgbClr val="FFFF00"/>
                </a:solidFill>
                <a:latin typeface="Calibri" pitchFamily="34" charset="0"/>
              </a:rPr>
              <a:t>Time for a break….</a:t>
            </a:r>
          </a:p>
        </p:txBody>
      </p:sp>
      <p:sp>
        <p:nvSpPr>
          <p:cNvPr id="630787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2362200"/>
            <a:ext cx="8054975" cy="41624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GB" smtClean="0">
              <a:latin typeface="Calibri" pitchFamily="34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GB" smtClean="0">
              <a:latin typeface="Calibri" pitchFamily="34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GB" smtClean="0">
              <a:latin typeface="Calibri" pitchFamily="34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GB" smtClean="0">
              <a:latin typeface="Calibri" pitchFamily="34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GB" smtClean="0">
              <a:latin typeface="Calibri" pitchFamily="34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GB" smtClean="0">
              <a:latin typeface="Calibri" pitchFamily="34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GB" smtClean="0">
              <a:latin typeface="Calibri" pitchFamily="34" charset="0"/>
            </a:endParaRPr>
          </a:p>
        </p:txBody>
      </p:sp>
      <p:pic>
        <p:nvPicPr>
          <p:cNvPr id="32772" name="Picture 4" descr="talkaction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1050" y="5972175"/>
            <a:ext cx="4572000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3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19250" y="1557338"/>
            <a:ext cx="5689600" cy="352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0787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b="1" smtClean="0">
                <a:solidFill>
                  <a:srgbClr val="FFFF00"/>
                </a:solidFill>
                <a:latin typeface="Calibri" pitchFamily="34" charset="0"/>
              </a:rPr>
              <a:t>Why work with communities</a:t>
            </a:r>
            <a:br>
              <a:rPr lang="en-GB" b="1" smtClean="0">
                <a:solidFill>
                  <a:srgbClr val="FFFF00"/>
                </a:solidFill>
                <a:latin typeface="Calibri" pitchFamily="34" charset="0"/>
              </a:rPr>
            </a:br>
            <a:r>
              <a:rPr lang="en-GB" b="1" smtClean="0">
                <a:solidFill>
                  <a:srgbClr val="FFFF00"/>
                </a:solidFill>
                <a:latin typeface="Calibri" pitchFamily="34" charset="0"/>
              </a:rPr>
              <a:t>- rather than individuals?</a:t>
            </a:r>
            <a:endParaRPr lang="en-GB" sz="3200" b="1" smtClean="0">
              <a:solidFill>
                <a:srgbClr val="FFFF00"/>
              </a:solidFill>
              <a:latin typeface="Calibri" pitchFamily="34" charset="0"/>
            </a:endParaRPr>
          </a:p>
        </p:txBody>
      </p:sp>
      <p:sp>
        <p:nvSpPr>
          <p:cNvPr id="68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2133600"/>
            <a:ext cx="8208963" cy="43910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3200" smtClean="0">
                <a:latin typeface="Calibri" pitchFamily="34" charset="0"/>
              </a:rPr>
              <a:t>What do you see as the positive points?</a:t>
            </a:r>
          </a:p>
          <a:p>
            <a:pPr>
              <a:lnSpc>
                <a:spcPct val="90000"/>
              </a:lnSpc>
            </a:pPr>
            <a:r>
              <a:rPr lang="en-GB" sz="3200" smtClean="0">
                <a:latin typeface="Calibri" pitchFamily="34" charset="0"/>
              </a:rPr>
              <a:t>What are the problems?</a:t>
            </a:r>
          </a:p>
          <a:p>
            <a:pPr>
              <a:lnSpc>
                <a:spcPct val="90000"/>
              </a:lnSpc>
            </a:pPr>
            <a:r>
              <a:rPr lang="en-GB" sz="3200" smtClean="0">
                <a:latin typeface="Calibri" pitchFamily="34" charset="0"/>
              </a:rPr>
              <a:t>What are the areas of confusion?</a:t>
            </a:r>
          </a:p>
          <a:p>
            <a:pPr>
              <a:lnSpc>
                <a:spcPct val="90000"/>
              </a:lnSpc>
            </a:pPr>
            <a:endParaRPr lang="en-GB" sz="3200" smtClean="0">
              <a:latin typeface="Calibri" pitchFamily="34" charset="0"/>
            </a:endParaRPr>
          </a:p>
          <a:p>
            <a:pPr>
              <a:lnSpc>
                <a:spcPct val="90000"/>
              </a:lnSpc>
            </a:pPr>
            <a:r>
              <a:rPr lang="en-GB" sz="3200" b="1" smtClean="0">
                <a:latin typeface="Calibri" pitchFamily="34" charset="0"/>
              </a:rPr>
              <a:t>List  three points for each category</a:t>
            </a:r>
          </a:p>
          <a:p>
            <a:pPr>
              <a:lnSpc>
                <a:spcPct val="90000"/>
              </a:lnSpc>
            </a:pPr>
            <a:endParaRPr lang="en-GB" sz="3200" smtClean="0">
              <a:latin typeface="Calibri" pitchFamily="34" charset="0"/>
            </a:endParaRPr>
          </a:p>
        </p:txBody>
      </p:sp>
      <p:graphicFrame>
        <p:nvGraphicFramePr>
          <p:cNvPr id="5" name="Diagram 4"/>
          <p:cNvGraphicFramePr/>
          <p:nvPr/>
        </p:nvGraphicFramePr>
        <p:xfrm>
          <a:off x="611560" y="6021288"/>
          <a:ext cx="7272808" cy="2880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8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8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8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8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9155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3"/>
          <p:cNvSpPr>
            <a:spLocks noGrp="1"/>
          </p:cNvSpPr>
          <p:nvPr>
            <p:ph type="title"/>
          </p:nvPr>
        </p:nvSpPr>
        <p:spPr>
          <a:xfrm>
            <a:off x="250825" y="582613"/>
            <a:ext cx="8569325" cy="788987"/>
          </a:xfrm>
        </p:spPr>
        <p:txBody>
          <a:bodyPr/>
          <a:lstStyle/>
          <a:p>
            <a:r>
              <a:rPr lang="en-GB" sz="4400" b="1" smtClean="0">
                <a:solidFill>
                  <a:srgbClr val="FFFF00"/>
                </a:solidFill>
                <a:latin typeface="Calibri" pitchFamily="34" charset="0"/>
              </a:rPr>
              <a:t>What do we mean by involvement?</a:t>
            </a:r>
            <a:r>
              <a:rPr lang="en-GB" sz="4000" b="1" smtClean="0"/>
              <a:t/>
            </a:r>
            <a:br>
              <a:rPr lang="en-GB" sz="4000" b="1" smtClean="0"/>
            </a:br>
            <a:endParaRPr lang="en-GB" smtClean="0">
              <a:solidFill>
                <a:srgbClr val="FFFF00"/>
              </a:solidFill>
              <a:latin typeface="Calibri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0825" y="1700213"/>
            <a:ext cx="8642350" cy="4824412"/>
          </a:xfrm>
        </p:spPr>
        <p:txBody>
          <a:bodyPr>
            <a:noAutofit/>
          </a:bodyPr>
          <a:lstStyle/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GB" sz="2400" dirty="0" smtClean="0">
                <a:latin typeface="Calibri" pitchFamily="34" charset="0"/>
                <a:ea typeface="ＭＳ Ｐゴシック" pitchFamily="-111" charset="-128"/>
                <a:cs typeface="Calibri" pitchFamily="34" charset="0"/>
              </a:rPr>
              <a:t>Words such as Involvement, Consultation and Participation are used, often interchangeably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GB" sz="2400" b="1" dirty="0" smtClean="0">
                <a:solidFill>
                  <a:srgbClr val="FFFF00"/>
                </a:solidFill>
                <a:latin typeface="Calibri" pitchFamily="34" charset="0"/>
                <a:ea typeface="ＭＳ Ｐゴシック" pitchFamily="-111" charset="-128"/>
                <a:cs typeface="Calibri" pitchFamily="34" charset="0"/>
              </a:rPr>
              <a:t>Involvement</a:t>
            </a:r>
            <a:r>
              <a:rPr lang="en-GB" sz="2400" dirty="0" smtClean="0">
                <a:latin typeface="Calibri" pitchFamily="34" charset="0"/>
                <a:ea typeface="ＭＳ Ｐゴシック" pitchFamily="-111" charset="-128"/>
                <a:cs typeface="Calibri" pitchFamily="34" charset="0"/>
              </a:rPr>
              <a:t> is a general term, covering all the ways in which local people take part in discussions and planning.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GB" sz="2400" b="1" dirty="0" smtClean="0">
                <a:solidFill>
                  <a:srgbClr val="FFFF00"/>
                </a:solidFill>
                <a:latin typeface="Calibri" pitchFamily="34" charset="0"/>
                <a:ea typeface="ＭＳ Ｐゴシック" pitchFamily="-111" charset="-128"/>
                <a:cs typeface="Calibri" pitchFamily="34" charset="0"/>
              </a:rPr>
              <a:t>Consultation</a:t>
            </a:r>
            <a:r>
              <a:rPr lang="en-GB" sz="2400" dirty="0" smtClean="0">
                <a:solidFill>
                  <a:srgbClr val="FFFF00"/>
                </a:solidFill>
                <a:latin typeface="Calibri" pitchFamily="34" charset="0"/>
                <a:ea typeface="ＭＳ Ｐゴシック" pitchFamily="-111" charset="-128"/>
                <a:cs typeface="Calibri" pitchFamily="34" charset="0"/>
              </a:rPr>
              <a:t> </a:t>
            </a:r>
            <a:r>
              <a:rPr lang="en-GB" sz="2400" dirty="0" smtClean="0">
                <a:latin typeface="Calibri" pitchFamily="34" charset="0"/>
                <a:ea typeface="ＭＳ Ｐゴシック" pitchFamily="-111" charset="-128"/>
                <a:cs typeface="Calibri" pitchFamily="34" charset="0"/>
              </a:rPr>
              <a:t>occurs when local people are asked for their views about a proposal or a project that someone else has developed, or about a service they are using.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GB" sz="2400" b="1" dirty="0" smtClean="0">
                <a:solidFill>
                  <a:srgbClr val="FFFF00"/>
                </a:solidFill>
                <a:latin typeface="Calibri" pitchFamily="34" charset="0"/>
                <a:ea typeface="ＭＳ Ｐゴシック" pitchFamily="-111" charset="-128"/>
                <a:cs typeface="Calibri" pitchFamily="34" charset="0"/>
              </a:rPr>
              <a:t>Participation</a:t>
            </a:r>
            <a:r>
              <a:rPr lang="en-GB" sz="2400" dirty="0" smtClean="0">
                <a:solidFill>
                  <a:srgbClr val="FFFF00"/>
                </a:solidFill>
                <a:latin typeface="Calibri" pitchFamily="34" charset="0"/>
                <a:ea typeface="ＭＳ Ｐゴシック" pitchFamily="-111" charset="-128"/>
                <a:cs typeface="Calibri" pitchFamily="34" charset="0"/>
              </a:rPr>
              <a:t> </a:t>
            </a:r>
            <a:r>
              <a:rPr lang="en-GB" sz="2400" dirty="0" smtClean="0">
                <a:latin typeface="Calibri" pitchFamily="34" charset="0"/>
                <a:ea typeface="ＭＳ Ｐゴシック" pitchFamily="-111" charset="-128"/>
                <a:cs typeface="Calibri" pitchFamily="34" charset="0"/>
              </a:rPr>
              <a:t>occurs when people are invited to be involved in planning and developing work and can help shape it from the start.  </a:t>
            </a:r>
            <a:r>
              <a:rPr lang="en-GB" sz="2400" b="1" dirty="0" smtClean="0">
                <a:solidFill>
                  <a:srgbClr val="FFFF00"/>
                </a:solidFill>
                <a:latin typeface="Calibri" pitchFamily="34" charset="0"/>
                <a:ea typeface="ＭＳ Ｐゴシック" pitchFamily="-111" charset="-128"/>
                <a:cs typeface="Calibri" pitchFamily="34" charset="0"/>
              </a:rPr>
              <a:t>This is effective ‘engagement’.</a:t>
            </a:r>
          </a:p>
          <a:p>
            <a:pPr>
              <a:defRPr/>
            </a:pPr>
            <a:endParaRPr lang="en-GB" dirty="0">
              <a:ea typeface="ＭＳ Ｐゴシック" pitchFamily="-111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AutoShape 2"/>
          <p:cNvSpPr>
            <a:spLocks noGrp="1" noChangeArrowheads="1"/>
          </p:cNvSpPr>
          <p:nvPr>
            <p:ph type="title"/>
          </p:nvPr>
        </p:nvSpPr>
        <p:spPr>
          <a:xfrm>
            <a:off x="539750" y="476250"/>
            <a:ext cx="7918450" cy="788988"/>
          </a:xfrm>
        </p:spPr>
        <p:txBody>
          <a:bodyPr/>
          <a:lstStyle/>
          <a:p>
            <a:pPr eaLnBrk="1" hangingPunct="1"/>
            <a:r>
              <a:rPr lang="en-GB" sz="4800" b="1" smtClean="0">
                <a:solidFill>
                  <a:srgbClr val="FFFF00"/>
                </a:solidFill>
                <a:latin typeface="Calibri" pitchFamily="34" charset="0"/>
              </a:rPr>
              <a:t>The benefits of engagement 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989138"/>
            <a:ext cx="8247063" cy="4597400"/>
          </a:xfrm>
        </p:spPr>
        <p:txBody>
          <a:bodyPr>
            <a:normAutofit lnSpcReduction="10000"/>
          </a:bodyPr>
          <a:lstStyle/>
          <a:p>
            <a:pPr marL="274320" indent="-274320" eaLnBrk="1" fontAlgn="auto" hangingPunct="1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GB" sz="2800" dirty="0">
                <a:latin typeface="Calibri" pitchFamily="34" charset="0"/>
                <a:ea typeface="ＭＳ Ｐゴシック" pitchFamily="-111" charset="-128"/>
                <a:cs typeface="Calibri" pitchFamily="34" charset="0"/>
              </a:rPr>
              <a:t>Research done for UK Govt. suggests that, “at its best, community involvement can enable:</a:t>
            </a:r>
          </a:p>
          <a:p>
            <a:pPr marL="274320" indent="-274320" eaLnBrk="1" fontAlgn="auto" hangingPunct="1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GB" sz="2800" dirty="0">
                <a:latin typeface="Calibri" pitchFamily="34" charset="0"/>
                <a:ea typeface="ＭＳ Ｐゴシック" pitchFamily="-111" charset="-128"/>
                <a:cs typeface="Calibri" pitchFamily="34" charset="0"/>
              </a:rPr>
              <a:t>processes to be speeded up;</a:t>
            </a:r>
          </a:p>
          <a:p>
            <a:pPr marL="274320" indent="-274320" eaLnBrk="1" fontAlgn="auto" hangingPunct="1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GB" sz="2800" dirty="0">
                <a:latin typeface="Calibri" pitchFamily="34" charset="0"/>
                <a:ea typeface="ＭＳ Ｐゴシック" pitchFamily="-111" charset="-128"/>
                <a:cs typeface="Calibri" pitchFamily="34" charset="0"/>
              </a:rPr>
              <a:t>resources to be used more effectively;</a:t>
            </a:r>
          </a:p>
          <a:p>
            <a:pPr marL="274320" indent="-274320" eaLnBrk="1" fontAlgn="auto" hangingPunct="1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GB" sz="2800" dirty="0">
                <a:latin typeface="Calibri" pitchFamily="34" charset="0"/>
                <a:ea typeface="ＭＳ Ｐゴシック" pitchFamily="-111" charset="-128"/>
                <a:cs typeface="Calibri" pitchFamily="34" charset="0"/>
              </a:rPr>
              <a:t>product quality and feelings of local ownership to improve;</a:t>
            </a:r>
          </a:p>
          <a:p>
            <a:pPr marL="274320" indent="-274320" eaLnBrk="1" fontAlgn="auto" hangingPunct="1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GB" sz="2800" dirty="0">
                <a:latin typeface="Calibri" pitchFamily="34" charset="0"/>
                <a:ea typeface="ＭＳ Ｐゴシック" pitchFamily="-111" charset="-128"/>
                <a:cs typeface="Calibri" pitchFamily="34" charset="0"/>
              </a:rPr>
              <a:t>added value to emerge;</a:t>
            </a:r>
          </a:p>
          <a:p>
            <a:pPr marL="274320" indent="-274320" eaLnBrk="1" fontAlgn="auto" hangingPunct="1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GB" sz="2800" dirty="0">
                <a:latin typeface="Calibri" pitchFamily="34" charset="0"/>
                <a:ea typeface="ＭＳ Ｐゴシック" pitchFamily="-111" charset="-128"/>
                <a:cs typeface="Calibri" pitchFamily="34" charset="0"/>
              </a:rPr>
              <a:t>confidence and skills to increase for all; and</a:t>
            </a:r>
          </a:p>
          <a:p>
            <a:pPr marL="274320" indent="-274320" eaLnBrk="1" fontAlgn="auto" hangingPunct="1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GB" sz="2800" dirty="0">
                <a:latin typeface="Calibri" pitchFamily="34" charset="0"/>
                <a:ea typeface="ＭＳ Ｐゴシック" pitchFamily="-111" charset="-128"/>
                <a:cs typeface="Calibri" pitchFamily="34" charset="0"/>
              </a:rPr>
              <a:t>conflicts to be more readily resolved.”</a:t>
            </a:r>
            <a:r>
              <a:rPr lang="en-GB" dirty="0">
                <a:latin typeface="+mj-lt"/>
                <a:ea typeface="ＭＳ Ｐゴシック" pitchFamily="-111" charset="-128"/>
              </a:rPr>
              <a:t/>
            </a:r>
            <a:br>
              <a:rPr lang="en-GB" dirty="0">
                <a:latin typeface="+mj-lt"/>
                <a:ea typeface="ＭＳ Ｐゴシック" pitchFamily="-111" charset="-128"/>
              </a:rPr>
            </a:br>
            <a:endParaRPr lang="en-GB" dirty="0">
              <a:latin typeface="+mj-lt"/>
              <a:ea typeface="ＭＳ Ｐゴシック" pitchFamily="-111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b="1" smtClean="0">
                <a:solidFill>
                  <a:srgbClr val="FFFF00"/>
                </a:solidFill>
                <a:latin typeface="Calibri" pitchFamily="34" charset="0"/>
              </a:rPr>
              <a:t>Engagement and Participation</a:t>
            </a:r>
            <a:endParaRPr lang="en-GB" sz="3200" b="1" smtClean="0">
              <a:solidFill>
                <a:srgbClr val="FFFF00"/>
              </a:solidFill>
              <a:latin typeface="Calibri" pitchFamily="34" charset="0"/>
            </a:endParaRPr>
          </a:p>
        </p:txBody>
      </p:sp>
      <p:sp>
        <p:nvSpPr>
          <p:cNvPr id="67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12875"/>
            <a:ext cx="8424862" cy="525621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GB" sz="3000" smtClean="0">
                <a:latin typeface="Calibri" pitchFamily="34" charset="0"/>
              </a:rPr>
              <a:t>People in any community have many different roles:</a:t>
            </a:r>
          </a:p>
          <a:p>
            <a:r>
              <a:rPr lang="en-GB" sz="3000" b="1" smtClean="0">
                <a:latin typeface="Calibri" pitchFamily="34" charset="0"/>
              </a:rPr>
              <a:t>Beneficiaries / users of services</a:t>
            </a:r>
            <a:endParaRPr lang="en-GB" sz="3000" smtClean="0">
              <a:latin typeface="Calibri" pitchFamily="34" charset="0"/>
            </a:endParaRPr>
          </a:p>
          <a:p>
            <a:r>
              <a:rPr lang="en-GB" sz="3000" b="1" smtClean="0">
                <a:latin typeface="Calibri" pitchFamily="34" charset="0"/>
              </a:rPr>
              <a:t>Consultees </a:t>
            </a:r>
          </a:p>
          <a:p>
            <a:r>
              <a:rPr lang="en-GB" sz="3000" b="1" smtClean="0">
                <a:latin typeface="Calibri" pitchFamily="34" charset="0"/>
              </a:rPr>
              <a:t>Sources of independent action</a:t>
            </a:r>
          </a:p>
          <a:p>
            <a:r>
              <a:rPr lang="en-GB" sz="3000" b="1" smtClean="0">
                <a:latin typeface="Calibri" pitchFamily="34" charset="0"/>
              </a:rPr>
              <a:t>Deliverers of services</a:t>
            </a:r>
            <a:r>
              <a:rPr lang="en-GB" sz="3000" i="1" smtClean="0">
                <a:latin typeface="Calibri" pitchFamily="34" charset="0"/>
              </a:rPr>
              <a:t> </a:t>
            </a:r>
          </a:p>
          <a:p>
            <a:r>
              <a:rPr lang="en-GB" sz="3000" b="1" smtClean="0">
                <a:latin typeface="Calibri" pitchFamily="34" charset="0"/>
              </a:rPr>
              <a:t>Long term partners</a:t>
            </a:r>
          </a:p>
          <a:p>
            <a:pPr algn="ctr">
              <a:buFont typeface="Wingdings 2" pitchFamily="18" charset="2"/>
              <a:buNone/>
            </a:pPr>
            <a:r>
              <a:rPr lang="en-GB" sz="3000" b="1" i="1" smtClean="0">
                <a:latin typeface="Calibri" pitchFamily="34" charset="0"/>
              </a:rPr>
              <a:t>How do these relate to your energy work?</a:t>
            </a:r>
          </a:p>
          <a:p>
            <a:pPr>
              <a:buFont typeface="Wingdings" pitchFamily="2" charset="2"/>
              <a:buNone/>
            </a:pPr>
            <a:endParaRPr lang="en-GB" sz="1800" b="1" i="1" smtClean="0">
              <a:latin typeface="Gill Sans MT" pitchFamily="34" charset="0"/>
            </a:endParaRPr>
          </a:p>
          <a:p>
            <a:pPr>
              <a:buFont typeface="Wingdings" pitchFamily="2" charset="2"/>
              <a:buNone/>
            </a:pPr>
            <a:endParaRPr lang="en-GB" sz="1800" b="1" i="1" smtClean="0">
              <a:latin typeface="Gill Sans M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9939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>
                <a:solidFill>
                  <a:srgbClr val="FFFF00"/>
                </a:solidFill>
                <a:latin typeface="Calibri" pitchFamily="34" charset="0"/>
              </a:rPr>
              <a:t>So who are “the community”?</a:t>
            </a:r>
            <a:endParaRPr lang="en-GB" sz="3200" smtClean="0">
              <a:solidFill>
                <a:srgbClr val="FFFF00"/>
              </a:solidFill>
              <a:latin typeface="Calibri" pitchFamily="34" charset="0"/>
            </a:endParaRPr>
          </a:p>
        </p:txBody>
      </p:sp>
      <p:sp>
        <p:nvSpPr>
          <p:cNvPr id="65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700213"/>
            <a:ext cx="8424863" cy="4897437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GB" sz="2800" b="1" smtClean="0">
                <a:latin typeface="Calibri" pitchFamily="34" charset="0"/>
              </a:rPr>
              <a:t>Probably the most difficult question you will have to answer!</a:t>
            </a:r>
          </a:p>
          <a:p>
            <a:r>
              <a:rPr lang="en-GB" sz="2800" smtClean="0">
                <a:latin typeface="Calibri" pitchFamily="34" charset="0"/>
              </a:rPr>
              <a:t>A ‘Community’  can be difficult to define</a:t>
            </a:r>
          </a:p>
          <a:p>
            <a:r>
              <a:rPr lang="en-GB" sz="2800" smtClean="0">
                <a:latin typeface="Calibri" pitchFamily="34" charset="0"/>
              </a:rPr>
              <a:t>Us? 	</a:t>
            </a:r>
            <a:r>
              <a:rPr lang="en-GB" sz="2800" i="1" smtClean="0">
                <a:latin typeface="Calibri" pitchFamily="34" charset="0"/>
              </a:rPr>
              <a:t>‘Anyone who isn’t us’! </a:t>
            </a:r>
          </a:p>
          <a:p>
            <a:pPr>
              <a:buFont typeface="Wingdings 2" pitchFamily="18" charset="2"/>
              <a:buNone/>
            </a:pPr>
            <a:r>
              <a:rPr lang="en-GB" sz="2800" smtClean="0">
                <a:latin typeface="Calibri" pitchFamily="34" charset="0"/>
              </a:rPr>
              <a:t>Usually seen as:  </a:t>
            </a:r>
            <a:r>
              <a:rPr lang="en-GB" sz="2800" b="1" smtClean="0">
                <a:latin typeface="Calibri" pitchFamily="34" charset="0"/>
              </a:rPr>
              <a:t>small, well defined localities and the people in them</a:t>
            </a:r>
          </a:p>
          <a:p>
            <a:pPr>
              <a:buFont typeface="Wingdings 2" pitchFamily="18" charset="2"/>
              <a:buNone/>
            </a:pPr>
            <a:r>
              <a:rPr lang="en-GB" sz="2800" b="1" smtClean="0">
                <a:latin typeface="Calibri" pitchFamily="34" charset="0"/>
              </a:rPr>
              <a:t>But there’s more: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5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5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5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5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65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331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i="1" smtClean="0">
                <a:solidFill>
                  <a:srgbClr val="FFFF00"/>
                </a:solidFill>
                <a:latin typeface="Calibri" pitchFamily="34" charset="0"/>
              </a:rPr>
              <a:t>Please help today run smoothly</a:t>
            </a:r>
          </a:p>
        </p:txBody>
      </p:sp>
      <p:sp>
        <p:nvSpPr>
          <p:cNvPr id="526339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557338"/>
            <a:ext cx="8280400" cy="4895850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en-GB" sz="3600" smtClean="0">
                <a:latin typeface="Calibri" pitchFamily="34" charset="0"/>
              </a:rPr>
              <a:t>This is a busy course, so please</a:t>
            </a:r>
          </a:p>
          <a:p>
            <a:pPr eaLnBrk="1" hangingPunct="1"/>
            <a:r>
              <a:rPr lang="en-GB" sz="3600" smtClean="0">
                <a:latin typeface="Calibri" pitchFamily="34" charset="0"/>
              </a:rPr>
              <a:t>Respect each other and listen</a:t>
            </a:r>
          </a:p>
          <a:p>
            <a:pPr eaLnBrk="1" hangingPunct="1"/>
            <a:r>
              <a:rPr lang="en-GB" sz="3600" smtClean="0">
                <a:latin typeface="Calibri" pitchFamily="34" charset="0"/>
              </a:rPr>
              <a:t>Help keep to time</a:t>
            </a:r>
          </a:p>
          <a:p>
            <a:pPr eaLnBrk="1" hangingPunct="1"/>
            <a:r>
              <a:rPr lang="en-GB" sz="3600" smtClean="0">
                <a:latin typeface="Calibri" pitchFamily="34" charset="0"/>
              </a:rPr>
              <a:t>Mobiles on silent please</a:t>
            </a:r>
          </a:p>
          <a:p>
            <a:pPr eaLnBrk="1" hangingPunct="1">
              <a:buFont typeface="Wingdings 2" pitchFamily="18" charset="2"/>
              <a:buNone/>
            </a:pPr>
            <a:endParaRPr lang="en-GB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26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26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26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26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6339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AutoShape 2"/>
          <p:cNvSpPr>
            <a:spLocks noGrp="1" noChangeArrowheads="1"/>
          </p:cNvSpPr>
          <p:nvPr>
            <p:ph type="title"/>
          </p:nvPr>
        </p:nvSpPr>
        <p:spPr>
          <a:xfrm>
            <a:off x="684213" y="549275"/>
            <a:ext cx="7918450" cy="788988"/>
          </a:xfrm>
        </p:spPr>
        <p:txBody>
          <a:bodyPr/>
          <a:lstStyle/>
          <a:p>
            <a:r>
              <a:rPr lang="en-GB" sz="4800" b="1" smtClean="0">
                <a:solidFill>
                  <a:srgbClr val="FFFF00"/>
                </a:solidFill>
                <a:latin typeface="Calibri" pitchFamily="34" charset="0"/>
              </a:rPr>
              <a:t>Types of community</a:t>
            </a:r>
          </a:p>
        </p:txBody>
      </p:sp>
      <p:sp>
        <p:nvSpPr>
          <p:cNvPr id="65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773238"/>
            <a:ext cx="8280400" cy="446405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GB" sz="2800" dirty="0" smtClean="0">
                <a:latin typeface="Calibri" pitchFamily="34" charset="0"/>
                <a:ea typeface="ＭＳ Ｐゴシック" pitchFamily="34" charset="-128"/>
                <a:cs typeface="Calibri" pitchFamily="34" charset="0"/>
              </a:rPr>
              <a:t>Three types of community :-</a:t>
            </a:r>
          </a:p>
          <a:p>
            <a:pPr>
              <a:defRPr/>
            </a:pPr>
            <a:r>
              <a:rPr lang="en-GB" sz="2800" b="1" dirty="0" smtClean="0">
                <a:latin typeface="Calibri" pitchFamily="34" charset="0"/>
                <a:ea typeface="ＭＳ Ｐゴシック" pitchFamily="34" charset="-128"/>
                <a:cs typeface="Calibri" pitchFamily="34" charset="0"/>
              </a:rPr>
              <a:t>Communities of place</a:t>
            </a:r>
            <a:r>
              <a:rPr lang="en-GB" sz="2800" dirty="0" smtClean="0">
                <a:latin typeface="Calibri" pitchFamily="34" charset="0"/>
                <a:ea typeface="ＭＳ Ｐゴシック" pitchFamily="34" charset="-128"/>
                <a:cs typeface="Calibri" pitchFamily="34" charset="0"/>
              </a:rPr>
              <a:t> - defined by locality</a:t>
            </a:r>
          </a:p>
          <a:p>
            <a:pPr>
              <a:defRPr/>
            </a:pPr>
            <a:r>
              <a:rPr lang="en-GB" sz="2800" b="1" dirty="0" smtClean="0">
                <a:latin typeface="Calibri" pitchFamily="34" charset="0"/>
                <a:ea typeface="ＭＳ Ｐゴシック" pitchFamily="34" charset="-128"/>
                <a:cs typeface="Calibri" pitchFamily="34" charset="0"/>
              </a:rPr>
              <a:t>Communities of interest</a:t>
            </a:r>
            <a:r>
              <a:rPr lang="en-GB" sz="2800" dirty="0" smtClean="0">
                <a:latin typeface="Calibri" pitchFamily="34" charset="0"/>
                <a:ea typeface="ＭＳ Ｐゴシック" pitchFamily="34" charset="-128"/>
                <a:cs typeface="Calibri" pitchFamily="34" charset="0"/>
              </a:rPr>
              <a:t> – defined by common attributes</a:t>
            </a:r>
          </a:p>
          <a:p>
            <a:pPr>
              <a:defRPr/>
            </a:pPr>
            <a:r>
              <a:rPr lang="en-GB" sz="2800" b="1" dirty="0" smtClean="0">
                <a:latin typeface="Calibri" pitchFamily="34" charset="0"/>
                <a:ea typeface="ＭＳ Ｐゴシック" pitchFamily="34" charset="-128"/>
                <a:cs typeface="Calibri" pitchFamily="34" charset="0"/>
              </a:rPr>
              <a:t>Communities of identity</a:t>
            </a:r>
            <a:r>
              <a:rPr lang="en-GB" sz="2800" dirty="0" smtClean="0">
                <a:latin typeface="Calibri" pitchFamily="34" charset="0"/>
                <a:ea typeface="ＭＳ Ｐゴシック" pitchFamily="34" charset="-128"/>
                <a:cs typeface="Calibri" pitchFamily="34" charset="0"/>
              </a:rPr>
              <a:t> - defined by a shared feeling of identity, interaction and common bond.</a:t>
            </a:r>
          </a:p>
          <a:p>
            <a:pPr>
              <a:buFont typeface="Wingdings" pitchFamily="2" charset="2"/>
              <a:buNone/>
              <a:defRPr/>
            </a:pPr>
            <a:r>
              <a:rPr lang="en-GB" sz="2800" dirty="0" smtClean="0">
                <a:latin typeface="Calibri" pitchFamily="34" charset="0"/>
                <a:ea typeface="ＭＳ Ｐゴシック" pitchFamily="34" charset="-128"/>
                <a:cs typeface="Calibri" pitchFamily="34" charset="0"/>
              </a:rPr>
              <a:t>Faith, culture and ethnicity may be ‘interest’ or ‘identity’.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5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5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5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5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65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6387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4800" b="1" smtClean="0">
                <a:solidFill>
                  <a:srgbClr val="FFFF00"/>
                </a:solidFill>
                <a:latin typeface="Calibri" pitchFamily="34" charset="0"/>
              </a:rPr>
              <a:t>Defining community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700213"/>
            <a:ext cx="8497887" cy="496887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GB" sz="2800" smtClean="0">
                <a:latin typeface="Calibri" pitchFamily="34" charset="0"/>
              </a:rPr>
              <a:t>One useful definition is:</a:t>
            </a:r>
            <a:endParaRPr lang="en-GB" sz="2800" i="1" smtClean="0">
              <a:latin typeface="Calibri" pitchFamily="34" charset="0"/>
            </a:endParaRPr>
          </a:p>
          <a:p>
            <a:r>
              <a:rPr lang="en-GB" sz="3200" i="1" smtClean="0">
                <a:latin typeface="Calibri" pitchFamily="34" charset="0"/>
              </a:rPr>
              <a:t>A community is </a:t>
            </a:r>
            <a:r>
              <a:rPr lang="en-GB" sz="3200" b="1" i="1" smtClean="0">
                <a:latin typeface="Calibri" pitchFamily="34" charset="0"/>
              </a:rPr>
              <a:t>a group of people with something in common </a:t>
            </a:r>
            <a:r>
              <a:rPr lang="en-GB" sz="3200" i="1" smtClean="0">
                <a:latin typeface="Calibri" pitchFamily="34" charset="0"/>
              </a:rPr>
              <a:t>- a belief, a location, a purpose, or a need - </a:t>
            </a:r>
            <a:r>
              <a:rPr lang="en-GB" sz="3200" b="1" i="1" smtClean="0">
                <a:latin typeface="Calibri" pitchFamily="34" charset="0"/>
              </a:rPr>
              <a:t>who wish to work as, or be identified as, a group </a:t>
            </a:r>
            <a:r>
              <a:rPr lang="en-GB" sz="3200" i="1" smtClean="0">
                <a:latin typeface="Calibri" pitchFamily="34" charset="0"/>
              </a:rPr>
              <a:t>for sharing, and/or mutual gain, or simply to feel that they belong.</a:t>
            </a:r>
          </a:p>
          <a:p>
            <a:r>
              <a:rPr lang="en-GB" sz="2800" smtClean="0">
                <a:latin typeface="Calibri" pitchFamily="34" charset="0"/>
              </a:rPr>
              <a:t>Know who is applying the label!</a:t>
            </a:r>
          </a:p>
          <a:p>
            <a:endParaRPr lang="en-GB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AutoShape 2"/>
          <p:cNvSpPr>
            <a:spLocks noGrp="1" noChangeArrowheads="1"/>
          </p:cNvSpPr>
          <p:nvPr>
            <p:ph type="title"/>
          </p:nvPr>
        </p:nvSpPr>
        <p:spPr>
          <a:xfrm>
            <a:off x="612775" y="582613"/>
            <a:ext cx="7920038" cy="974725"/>
          </a:xfrm>
        </p:spPr>
        <p:txBody>
          <a:bodyPr/>
          <a:lstStyle/>
          <a:p>
            <a:r>
              <a:rPr lang="en-GB" sz="4800" b="1" smtClean="0">
                <a:solidFill>
                  <a:srgbClr val="FFFF00"/>
                </a:solidFill>
                <a:latin typeface="Calibri" pitchFamily="34" charset="0"/>
              </a:rPr>
              <a:t>The elements of community:</a:t>
            </a:r>
          </a:p>
        </p:txBody>
      </p:sp>
      <p:sp>
        <p:nvSpPr>
          <p:cNvPr id="66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989138"/>
            <a:ext cx="7669213" cy="4081462"/>
          </a:xfrm>
        </p:spPr>
        <p:txBody>
          <a:bodyPr/>
          <a:lstStyle/>
          <a:p>
            <a:r>
              <a:rPr lang="en-GB" sz="2800" b="1" smtClean="0">
                <a:latin typeface="Calibri" pitchFamily="34" charset="0"/>
              </a:rPr>
              <a:t>the individual citizens</a:t>
            </a:r>
            <a:r>
              <a:rPr lang="en-GB" sz="2800" smtClean="0">
                <a:latin typeface="Calibri" pitchFamily="34" charset="0"/>
              </a:rPr>
              <a:t> who share a common set of attributes or locality</a:t>
            </a:r>
          </a:p>
          <a:p>
            <a:r>
              <a:rPr lang="en-GB" sz="2800" b="1" smtClean="0">
                <a:latin typeface="Calibri" pitchFamily="34" charset="0"/>
              </a:rPr>
              <a:t>the community groups and organisations</a:t>
            </a:r>
            <a:r>
              <a:rPr lang="en-GB" sz="2800" smtClean="0">
                <a:latin typeface="Calibri" pitchFamily="34" charset="0"/>
              </a:rPr>
              <a:t> in which these individuals organise</a:t>
            </a:r>
          </a:p>
          <a:p>
            <a:r>
              <a:rPr lang="en-GB" sz="2800" b="1" smtClean="0">
                <a:latin typeface="Calibri" pitchFamily="34" charset="0"/>
              </a:rPr>
              <a:t>the networks</a:t>
            </a:r>
            <a:r>
              <a:rPr lang="en-GB" sz="2800" smtClean="0">
                <a:latin typeface="Calibri" pitchFamily="34" charset="0"/>
              </a:rPr>
              <a:t> which link the community groups and organisations together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6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6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6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048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AutoShape 2"/>
          <p:cNvSpPr>
            <a:spLocks noGrp="1" noChangeArrowheads="1"/>
          </p:cNvSpPr>
          <p:nvPr>
            <p:ph type="title"/>
          </p:nvPr>
        </p:nvSpPr>
        <p:spPr>
          <a:xfrm>
            <a:off x="468313" y="765175"/>
            <a:ext cx="8202612" cy="1143000"/>
          </a:xfrm>
        </p:spPr>
        <p:txBody>
          <a:bodyPr/>
          <a:lstStyle/>
          <a:p>
            <a:r>
              <a:rPr lang="en-GB" b="1" smtClean="0">
                <a:solidFill>
                  <a:srgbClr val="FFFF00"/>
                </a:solidFill>
                <a:latin typeface="Calibri" pitchFamily="34" charset="0"/>
              </a:rPr>
              <a:t>Getting started on community work</a:t>
            </a:r>
            <a:endParaRPr lang="en-GB" sz="3200" b="1" smtClean="0">
              <a:solidFill>
                <a:srgbClr val="FFFF00"/>
              </a:solidFill>
              <a:latin typeface="Calibri" pitchFamily="34" charset="0"/>
            </a:endParaRPr>
          </a:p>
        </p:txBody>
      </p:sp>
      <p:sp>
        <p:nvSpPr>
          <p:cNvPr id="66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2205038"/>
            <a:ext cx="8351838" cy="4248150"/>
          </a:xfrm>
        </p:spPr>
        <p:txBody>
          <a:bodyPr/>
          <a:lstStyle/>
          <a:p>
            <a:r>
              <a:rPr lang="en-GB" sz="2800" smtClean="0">
                <a:latin typeface="Calibri" pitchFamily="34" charset="0"/>
              </a:rPr>
              <a:t>Community engagement - done for a reason:</a:t>
            </a:r>
          </a:p>
          <a:p>
            <a:pPr lvl="1"/>
            <a:r>
              <a:rPr lang="en-GB" sz="2800" smtClean="0">
                <a:latin typeface="Calibri" pitchFamily="34" charset="0"/>
              </a:rPr>
              <a:t>As part of a project or programme</a:t>
            </a:r>
          </a:p>
          <a:p>
            <a:pPr lvl="1"/>
            <a:r>
              <a:rPr lang="en-GB" sz="2800" smtClean="0">
                <a:latin typeface="Calibri" pitchFamily="34" charset="0"/>
              </a:rPr>
              <a:t>To help move towards a decision</a:t>
            </a:r>
          </a:p>
          <a:p>
            <a:pPr lvl="1"/>
            <a:r>
              <a:rPr lang="en-GB" sz="2800" smtClean="0">
                <a:latin typeface="Calibri" pitchFamily="34" charset="0"/>
              </a:rPr>
              <a:t>To…</a:t>
            </a:r>
          </a:p>
          <a:p>
            <a:r>
              <a:rPr lang="en-GB" sz="2800" smtClean="0">
                <a:latin typeface="Calibri" pitchFamily="34" charset="0"/>
              </a:rPr>
              <a:t>Community work may be</a:t>
            </a:r>
          </a:p>
          <a:p>
            <a:pPr lvl="1"/>
            <a:r>
              <a:rPr lang="en-GB" sz="2800" smtClean="0">
                <a:latin typeface="Calibri" pitchFamily="34" charset="0"/>
              </a:rPr>
              <a:t>Project-based</a:t>
            </a:r>
          </a:p>
          <a:p>
            <a:pPr lvl="1"/>
            <a:r>
              <a:rPr lang="en-GB" sz="2800" smtClean="0">
                <a:latin typeface="Calibri" pitchFamily="34" charset="0"/>
              </a:rPr>
              <a:t>Longer-term development work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4579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AutoShape 2"/>
          <p:cNvSpPr>
            <a:spLocks noGrp="1" noChangeArrowheads="1"/>
          </p:cNvSpPr>
          <p:nvPr>
            <p:ph type="title"/>
          </p:nvPr>
        </p:nvSpPr>
        <p:spPr>
          <a:xfrm>
            <a:off x="539750" y="549275"/>
            <a:ext cx="7918450" cy="788988"/>
          </a:xfrm>
        </p:spPr>
        <p:txBody>
          <a:bodyPr/>
          <a:lstStyle/>
          <a:p>
            <a:r>
              <a:rPr lang="en-GB" sz="4800" smtClean="0">
                <a:solidFill>
                  <a:srgbClr val="FFFF00"/>
                </a:solidFill>
                <a:latin typeface="Calibri" pitchFamily="34" charset="0"/>
              </a:rPr>
              <a:t>Starting work in a new location</a:t>
            </a:r>
          </a:p>
        </p:txBody>
      </p:sp>
      <p:graphicFrame>
        <p:nvGraphicFramePr>
          <p:cNvPr id="6" name="Diagram 5"/>
          <p:cNvGraphicFramePr/>
          <p:nvPr/>
        </p:nvGraphicFramePr>
        <p:xfrm>
          <a:off x="683568" y="2924944"/>
          <a:ext cx="8136582" cy="37441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3012" name="TextBox 4"/>
          <p:cNvSpPr txBox="1">
            <a:spLocks noChangeArrowheads="1"/>
          </p:cNvSpPr>
          <p:nvPr/>
        </p:nvSpPr>
        <p:spPr bwMode="auto">
          <a:xfrm>
            <a:off x="971550" y="1557338"/>
            <a:ext cx="6913563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33400" indent="-533400">
              <a:buFont typeface="Wingdings" pitchFamily="2" charset="2"/>
              <a:buNone/>
            </a:pPr>
            <a:r>
              <a:rPr lang="en-GB" sz="2800">
                <a:latin typeface="Calibri" pitchFamily="34" charset="0"/>
              </a:rPr>
              <a:t>Before you start…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b="1" smtClean="0">
                <a:solidFill>
                  <a:srgbClr val="FFFF00"/>
                </a:solidFill>
                <a:latin typeface="Calibri" pitchFamily="34" charset="0"/>
              </a:rPr>
              <a:t>Stakeholder analysis – </a:t>
            </a:r>
            <a:br>
              <a:rPr lang="en-GB" sz="4000" b="1" smtClean="0">
                <a:solidFill>
                  <a:srgbClr val="FFFF00"/>
                </a:solidFill>
                <a:latin typeface="Calibri" pitchFamily="34" charset="0"/>
              </a:rPr>
            </a:br>
            <a:r>
              <a:rPr lang="en-GB" sz="4000" b="1" smtClean="0">
                <a:solidFill>
                  <a:srgbClr val="FFFF00"/>
                </a:solidFill>
                <a:latin typeface="Calibri" pitchFamily="34" charset="0"/>
              </a:rPr>
              <a:t>from words to reality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2133600"/>
            <a:ext cx="8424862" cy="43195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800" i="1" smtClean="0">
                <a:latin typeface="Calibri" pitchFamily="34" charset="0"/>
              </a:rPr>
              <a:t>Stakeholders - </a:t>
            </a:r>
            <a:r>
              <a:rPr lang="en-GB" sz="2800" smtClean="0">
                <a:latin typeface="Calibri" pitchFamily="34" charset="0"/>
              </a:rPr>
              <a:t> people or organisations with an interest (stake) in the action or decision being taken</a:t>
            </a:r>
          </a:p>
          <a:p>
            <a:pPr>
              <a:lnSpc>
                <a:spcPct val="90000"/>
              </a:lnSpc>
            </a:pPr>
            <a:r>
              <a:rPr lang="en-GB" sz="2800" smtClean="0">
                <a:latin typeface="Calibri" pitchFamily="34" charset="0"/>
              </a:rPr>
              <a:t>Carrying out a </a:t>
            </a:r>
            <a:r>
              <a:rPr lang="en-GB" sz="2800" i="1" smtClean="0">
                <a:latin typeface="Calibri" pitchFamily="34" charset="0"/>
              </a:rPr>
              <a:t>'stakeholder analysis'</a:t>
            </a:r>
            <a:r>
              <a:rPr lang="en-GB" sz="2800" smtClean="0">
                <a:latin typeface="Calibri" pitchFamily="34" charset="0"/>
              </a:rPr>
              <a:t> helps see who really is who in the locality. </a:t>
            </a:r>
          </a:p>
          <a:p>
            <a:pPr>
              <a:lnSpc>
                <a:spcPct val="90000"/>
              </a:lnSpc>
            </a:pPr>
            <a:r>
              <a:rPr lang="en-GB" sz="2800" smtClean="0">
                <a:latin typeface="Calibri" pitchFamily="34" charset="0"/>
              </a:rPr>
              <a:t>May have an interest in delivering a programme, or in the results of the programme. </a:t>
            </a:r>
          </a:p>
          <a:p>
            <a:pPr>
              <a:lnSpc>
                <a:spcPct val="90000"/>
              </a:lnSpc>
            </a:pPr>
            <a:r>
              <a:rPr lang="en-GB" sz="2800" smtClean="0">
                <a:latin typeface="Calibri" pitchFamily="34" charset="0"/>
              </a:rPr>
              <a:t>'Having an interest' is not the same as 'showing an interest'!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GB" sz="2400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smtClean="0">
                <a:solidFill>
                  <a:srgbClr val="FFFF00"/>
                </a:solidFill>
                <a:latin typeface="Calibri" pitchFamily="34" charset="0"/>
              </a:rPr>
              <a:t>Developing an engagement plan</a:t>
            </a:r>
            <a:endParaRPr lang="en-GB" b="1" smtClean="0">
              <a:solidFill>
                <a:srgbClr val="FFFF00"/>
              </a:solidFill>
            </a:endParaRP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</p:nvPr>
        </p:nvGraphicFramePr>
        <p:xfrm>
          <a:off x="899592" y="2708920"/>
          <a:ext cx="7165975" cy="4149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7108" name="TextBox 7"/>
          <p:cNvSpPr txBox="1">
            <a:spLocks noChangeArrowheads="1"/>
          </p:cNvSpPr>
          <p:nvPr/>
        </p:nvSpPr>
        <p:spPr bwMode="auto">
          <a:xfrm>
            <a:off x="827088" y="1773238"/>
            <a:ext cx="763270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latin typeface="Calibri" pitchFamily="34" charset="0"/>
              </a:rPr>
              <a:t>If you want to engage any community or community you need a plan…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AutoShape 2"/>
          <p:cNvSpPr>
            <a:spLocks noGrp="1" noChangeArrowheads="1"/>
          </p:cNvSpPr>
          <p:nvPr>
            <p:ph type="title"/>
          </p:nvPr>
        </p:nvSpPr>
        <p:spPr>
          <a:xfrm>
            <a:off x="539750" y="549275"/>
            <a:ext cx="7918450" cy="788988"/>
          </a:xfrm>
        </p:spPr>
        <p:txBody>
          <a:bodyPr/>
          <a:lstStyle/>
          <a:p>
            <a:pPr eaLnBrk="1" hangingPunct="1"/>
            <a:r>
              <a:rPr lang="en-GB" b="1" smtClean="0">
                <a:solidFill>
                  <a:srgbClr val="FFFF00"/>
                </a:solidFill>
                <a:latin typeface="Calibri" pitchFamily="34" charset="0"/>
              </a:rPr>
              <a:t>Where do we start?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900113" y="1557338"/>
            <a:ext cx="7559675" cy="4967287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GB" sz="2800" smtClean="0">
                <a:latin typeface="Calibri" pitchFamily="34" charset="0"/>
              </a:rPr>
              <a:t>Beginning the conversation – where and how?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2800" smtClean="0">
                <a:latin typeface="Calibri" pitchFamily="34" charset="0"/>
              </a:rPr>
              <a:t>Existing meeting?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2800" smtClean="0">
                <a:latin typeface="Calibri" pitchFamily="34" charset="0"/>
              </a:rPr>
              <a:t>Other existing activity?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2800" b="1" smtClean="0">
                <a:latin typeface="Calibri" pitchFamily="34" charset="0"/>
              </a:rPr>
              <a:t>What are the ways in which an ‘outsider’ or ‘semi-outsider’ can start to link in to a community or community organisation? 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en-GB" sz="3600" b="1" i="1" smtClean="0">
                <a:solidFill>
                  <a:srgbClr val="FFFF00"/>
                </a:solidFill>
                <a:latin typeface="Calibri" pitchFamily="34" charset="0"/>
              </a:rPr>
              <a:t>But, before we develop our plan, there’s one issue....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4800" b="1" smtClean="0">
                <a:solidFill>
                  <a:srgbClr val="FFFF00"/>
                </a:solidFill>
                <a:latin typeface="Calibri" pitchFamily="34" charset="0"/>
              </a:rPr>
              <a:t>But we don’t want to engage!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51520" y="1916832"/>
          <a:ext cx="8496944" cy="4752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solidFill>
                  <a:srgbClr val="FFFF00"/>
                </a:solidFill>
                <a:latin typeface="Calibri" pitchFamily="34" charset="0"/>
              </a:rPr>
              <a:t>Some key issues</a:t>
            </a:r>
            <a:endParaRPr lang="en-GB" b="1" smtClean="0">
              <a:solidFill>
                <a:srgbClr val="FFFF00"/>
              </a:solidFill>
              <a:latin typeface="Calibri" pitchFamily="34" charset="0"/>
            </a:endParaRPr>
          </a:p>
        </p:txBody>
      </p:sp>
      <p:sp>
        <p:nvSpPr>
          <p:cNvPr id="43011" name="Content Placeholder 4"/>
          <p:cNvSpPr>
            <a:spLocks noGrp="1"/>
          </p:cNvSpPr>
          <p:nvPr>
            <p:ph idx="1"/>
          </p:nvPr>
        </p:nvSpPr>
        <p:spPr>
          <a:xfrm>
            <a:off x="611188" y="1989138"/>
            <a:ext cx="8208962" cy="4535487"/>
          </a:xfrm>
        </p:spPr>
        <p:txBody>
          <a:bodyPr/>
          <a:lstStyle/>
          <a:p>
            <a:r>
              <a:rPr lang="en-GB" sz="2800" smtClean="0">
                <a:latin typeface="Calibri" pitchFamily="34" charset="0"/>
              </a:rPr>
              <a:t>Planning for engagement is an essential part of the overall project plan</a:t>
            </a:r>
          </a:p>
          <a:p>
            <a:r>
              <a:rPr lang="en-GB" sz="2800" smtClean="0">
                <a:latin typeface="Calibri" pitchFamily="34" charset="0"/>
              </a:rPr>
              <a:t>Budget for time and resources (the ‘</a:t>
            </a:r>
            <a:r>
              <a:rPr lang="en-GB" sz="2800" i="1" smtClean="0">
                <a:latin typeface="Calibri" pitchFamily="34" charset="0"/>
              </a:rPr>
              <a:t>percentage for participation</a:t>
            </a:r>
            <a:r>
              <a:rPr lang="en-GB" sz="2800" smtClean="0">
                <a:latin typeface="Calibri" pitchFamily="34" charset="0"/>
              </a:rPr>
              <a:t>’!)</a:t>
            </a:r>
          </a:p>
          <a:p>
            <a:r>
              <a:rPr lang="en-GB" sz="2800" smtClean="0">
                <a:latin typeface="Calibri" pitchFamily="34" charset="0"/>
              </a:rPr>
              <a:t>It’s not just building involvement, it ‘s maintaining it</a:t>
            </a:r>
          </a:p>
          <a:p>
            <a:r>
              <a:rPr lang="en-GB" sz="2800" smtClean="0">
                <a:latin typeface="Calibri" pitchFamily="34" charset="0"/>
              </a:rPr>
              <a:t>Discover, recognise and learn from what is going on in the area already and work with it</a:t>
            </a:r>
          </a:p>
          <a:p>
            <a:pPr>
              <a:buFont typeface="Wingdings 2" pitchFamily="18" charset="2"/>
              <a:buNone/>
            </a:pPr>
            <a:endParaRPr lang="en-GB" sz="2800" smtClean="0">
              <a:latin typeface="Calibri" pitchFamily="34" charset="0"/>
            </a:endParaRPr>
          </a:p>
          <a:p>
            <a:pPr>
              <a:buFont typeface="Wingdings 2" pitchFamily="18" charset="2"/>
              <a:buNone/>
            </a:pPr>
            <a:endParaRPr lang="en-GB" sz="2800" smtClean="0">
              <a:latin typeface="Calibri" pitchFamily="34" charset="0"/>
            </a:endParaRPr>
          </a:p>
          <a:p>
            <a:pPr>
              <a:buFont typeface="Wingdings 2" pitchFamily="18" charset="2"/>
              <a:buNone/>
            </a:pPr>
            <a:endParaRPr lang="en-GB" smtClean="0">
              <a:latin typeface="Calibri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endParaRPr lang="en-GB" sz="2800" b="1" smtClean="0">
              <a:latin typeface="Calibri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endParaRPr lang="en-GB" sz="2800" b="1" smtClean="0">
              <a:latin typeface="Calibri" pitchFamily="34" charset="0"/>
            </a:endParaRPr>
          </a:p>
          <a:p>
            <a:pPr>
              <a:buFont typeface="Wingdings 2" pitchFamily="18" charset="2"/>
              <a:buNone/>
            </a:pPr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4000" smtClean="0">
                <a:solidFill>
                  <a:srgbClr val="FFFF00"/>
                </a:solidFill>
                <a:latin typeface="Calibri" pitchFamily="34" charset="0"/>
              </a:rPr>
              <a:t>Current issues and challenges</a:t>
            </a:r>
          </a:p>
        </p:txBody>
      </p:sp>
      <p:sp>
        <p:nvSpPr>
          <p:cNvPr id="529411" name="Rectangle 3"/>
          <p:cNvSpPr>
            <a:spLocks noGrp="1" noChangeArrowheads="1"/>
          </p:cNvSpPr>
          <p:nvPr>
            <p:ph idx="1"/>
          </p:nvPr>
        </p:nvSpPr>
        <p:spPr>
          <a:xfrm>
            <a:off x="179388" y="1700213"/>
            <a:ext cx="8280400" cy="4752975"/>
          </a:xfrm>
        </p:spPr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en-GB" sz="2800" smtClean="0">
                <a:latin typeface="Calibri" pitchFamily="34" charset="0"/>
              </a:rPr>
              <a:t>Local action is high on many agendas</a:t>
            </a:r>
          </a:p>
          <a:p>
            <a:pPr eaLnBrk="1" hangingPunct="1">
              <a:spcBef>
                <a:spcPts val="600"/>
              </a:spcBef>
            </a:pPr>
            <a:r>
              <a:rPr lang="en-GB" sz="2800" smtClean="0">
                <a:latin typeface="Calibri" pitchFamily="34" charset="0"/>
              </a:rPr>
              <a:t>The Paris agreement has boosted the ‘climate profile’</a:t>
            </a:r>
          </a:p>
          <a:p>
            <a:pPr eaLnBrk="1" hangingPunct="1">
              <a:spcBef>
                <a:spcPts val="600"/>
              </a:spcBef>
            </a:pPr>
            <a:r>
              <a:rPr lang="en-GB" sz="2800" smtClean="0">
                <a:latin typeface="Calibri" pitchFamily="34" charset="0"/>
              </a:rPr>
              <a:t> Renewable  energy issues</a:t>
            </a:r>
          </a:p>
          <a:p>
            <a:pPr eaLnBrk="1" hangingPunct="1">
              <a:spcBef>
                <a:spcPts val="600"/>
              </a:spcBef>
            </a:pPr>
            <a:r>
              <a:rPr lang="en-GB" sz="2800" smtClean="0">
                <a:latin typeface="Calibri" pitchFamily="34" charset="0"/>
              </a:rPr>
              <a:t>Fracking campaigns</a:t>
            </a:r>
          </a:p>
          <a:p>
            <a:pPr eaLnBrk="1" hangingPunct="1">
              <a:spcBef>
                <a:spcPts val="600"/>
              </a:spcBef>
            </a:pPr>
            <a:r>
              <a:rPr lang="en-GB" sz="2800" smtClean="0">
                <a:latin typeface="Calibri" pitchFamily="34" charset="0"/>
              </a:rPr>
              <a:t>Fuel poverty </a:t>
            </a:r>
          </a:p>
          <a:p>
            <a:pPr eaLnBrk="1" hangingPunct="1">
              <a:spcBef>
                <a:spcPts val="600"/>
              </a:spcBef>
            </a:pPr>
            <a:r>
              <a:rPr lang="en-GB" sz="2800" smtClean="0">
                <a:latin typeface="Calibri" pitchFamily="34" charset="0"/>
              </a:rPr>
              <a:t>Flooding – it’s happening!</a:t>
            </a:r>
          </a:p>
          <a:p>
            <a:pPr eaLnBrk="1" hangingPunct="1">
              <a:spcBef>
                <a:spcPts val="600"/>
              </a:spcBef>
            </a:pPr>
            <a:r>
              <a:rPr lang="en-GB" sz="2800" smtClean="0">
                <a:latin typeface="Calibri" pitchFamily="34" charset="0"/>
              </a:rPr>
              <a:t>‘Austerity’ issues affecting </a:t>
            </a:r>
          </a:p>
          <a:p>
            <a:pPr eaLnBrk="1" hangingPunct="1">
              <a:spcBef>
                <a:spcPts val="600"/>
              </a:spcBef>
              <a:buFont typeface="Wingdings 2" pitchFamily="18" charset="2"/>
              <a:buNone/>
            </a:pPr>
            <a:r>
              <a:rPr lang="en-GB" sz="2800" smtClean="0">
                <a:latin typeface="Calibri" pitchFamily="34" charset="0"/>
              </a:rPr>
              <a:t>     local action </a:t>
            </a:r>
          </a:p>
          <a:p>
            <a:pPr eaLnBrk="1" hangingPunct="1"/>
            <a:endParaRPr lang="en-GB" sz="3200" smtClean="0">
              <a:latin typeface="Calibri" pitchFamily="34" charset="0"/>
            </a:endParaRPr>
          </a:p>
        </p:txBody>
      </p:sp>
      <p:pic>
        <p:nvPicPr>
          <p:cNvPr id="922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2816225"/>
            <a:ext cx="5387975" cy="404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29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29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29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29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529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529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529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529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9411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>
          <a:xfrm>
            <a:off x="612775" y="582613"/>
            <a:ext cx="7920038" cy="1117600"/>
          </a:xfrm>
        </p:spPr>
        <p:txBody>
          <a:bodyPr/>
          <a:lstStyle/>
          <a:p>
            <a:r>
              <a:rPr lang="en-US" sz="4800" b="1" smtClean="0">
                <a:solidFill>
                  <a:srgbClr val="FFFF00"/>
                </a:solidFill>
                <a:latin typeface="Calibri" pitchFamily="34" charset="0"/>
              </a:rPr>
              <a:t>Thinking ahead – a </a:t>
            </a:r>
            <a:br>
              <a:rPr lang="en-US" sz="4800" b="1" smtClean="0">
                <a:solidFill>
                  <a:srgbClr val="FFFF00"/>
                </a:solidFill>
                <a:latin typeface="Calibri" pitchFamily="34" charset="0"/>
              </a:rPr>
            </a:br>
            <a:r>
              <a:rPr lang="en-US" sz="4800" b="1" smtClean="0">
                <a:solidFill>
                  <a:srgbClr val="FFFF00"/>
                </a:solidFill>
                <a:latin typeface="Calibri" pitchFamily="34" charset="0"/>
              </a:rPr>
              <a:t>‘low carbon future’</a:t>
            </a:r>
            <a:endParaRPr lang="en-GB" sz="4800" b="1" smtClean="0">
              <a:solidFill>
                <a:srgbClr val="FFFF00"/>
              </a:solidFill>
            </a:endParaRPr>
          </a:p>
        </p:txBody>
      </p:sp>
      <p:sp>
        <p:nvSpPr>
          <p:cNvPr id="43011" name="Text Placeholder 2"/>
          <p:cNvSpPr>
            <a:spLocks noGrp="1"/>
          </p:cNvSpPr>
          <p:nvPr>
            <p:ph idx="1"/>
          </p:nvPr>
        </p:nvSpPr>
        <p:spPr>
          <a:xfrm>
            <a:off x="539750" y="2492375"/>
            <a:ext cx="8280400" cy="3633788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800" dirty="0" smtClean="0">
                <a:latin typeface="Calibri" pitchFamily="34" charset="0"/>
                <a:ea typeface="ＭＳ Ｐゴシック" pitchFamily="34" charset="-128"/>
                <a:cs typeface="Calibri" pitchFamily="34" charset="0"/>
              </a:rPr>
              <a:t>Tell the story, and  make it real for a community</a:t>
            </a:r>
          </a:p>
          <a:p>
            <a:pPr>
              <a:defRPr/>
            </a:pPr>
            <a:r>
              <a:rPr lang="en-US" sz="2800" dirty="0" smtClean="0">
                <a:latin typeface="Calibri" pitchFamily="34" charset="0"/>
                <a:ea typeface="ＭＳ Ｐゴシック" pitchFamily="34" charset="-128"/>
                <a:cs typeface="Calibri" pitchFamily="34" charset="0"/>
              </a:rPr>
              <a:t>Base it on what’s there now (70% of 2050’s homes exist now</a:t>
            </a:r>
          </a:p>
          <a:p>
            <a:pPr>
              <a:defRPr/>
            </a:pPr>
            <a:r>
              <a:rPr lang="en-GB" sz="2800" dirty="0" smtClean="0">
                <a:latin typeface="Calibri" pitchFamily="34" charset="0"/>
                <a:ea typeface="ＭＳ Ｐゴシック" pitchFamily="34" charset="-128"/>
                <a:cs typeface="Calibri" pitchFamily="34" charset="0"/>
              </a:rPr>
              <a:t>Develop a ‘vision for 2050’:  use carefully planned visioning based specifically on a locality</a:t>
            </a:r>
          </a:p>
          <a:p>
            <a:pPr>
              <a:defRPr/>
            </a:pPr>
            <a:r>
              <a:rPr lang="en-GB" sz="2800" dirty="0" smtClean="0">
                <a:latin typeface="Calibri" pitchFamily="34" charset="0"/>
                <a:ea typeface="ＭＳ Ｐゴシック" pitchFamily="34" charset="-128"/>
                <a:cs typeface="Calibri" pitchFamily="34" charset="0"/>
              </a:rPr>
              <a:t>If that’s what we </a:t>
            </a:r>
            <a:r>
              <a:rPr lang="en-GB" sz="2800" b="1" i="1" dirty="0" smtClean="0">
                <a:latin typeface="Calibri" pitchFamily="34" charset="0"/>
                <a:ea typeface="ＭＳ Ｐゴシック" pitchFamily="34" charset="-128"/>
                <a:cs typeface="Calibri" pitchFamily="34" charset="0"/>
              </a:rPr>
              <a:t>want</a:t>
            </a:r>
            <a:r>
              <a:rPr lang="en-GB" sz="2800" dirty="0" smtClean="0">
                <a:latin typeface="Calibri" pitchFamily="34" charset="0"/>
                <a:ea typeface="ＭＳ Ｐゴシック" pitchFamily="34" charset="-128"/>
                <a:cs typeface="Calibri" pitchFamily="34" charset="0"/>
              </a:rPr>
              <a:t> in 2050, then what do we </a:t>
            </a:r>
            <a:r>
              <a:rPr lang="en-GB" sz="2800" b="1" i="1" dirty="0" smtClean="0">
                <a:latin typeface="Calibri" pitchFamily="34" charset="0"/>
                <a:ea typeface="ＭＳ Ｐゴシック" pitchFamily="34" charset="-128"/>
                <a:cs typeface="Calibri" pitchFamily="34" charset="0"/>
              </a:rPr>
              <a:t>need</a:t>
            </a:r>
            <a:r>
              <a:rPr lang="en-GB" sz="2800" dirty="0" smtClean="0">
                <a:latin typeface="Calibri" pitchFamily="34" charset="0"/>
                <a:ea typeface="ＭＳ Ｐゴシック" pitchFamily="34" charset="-128"/>
                <a:cs typeface="Calibri" pitchFamily="34" charset="0"/>
              </a:rPr>
              <a:t> by 2020? (and by 2015?)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800" b="1" smtClean="0">
                <a:solidFill>
                  <a:srgbClr val="FFFF00"/>
                </a:solidFill>
                <a:latin typeface="Calibri" pitchFamily="34" charset="0"/>
              </a:rPr>
              <a:t>So what will be great about 2050?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043608" y="2348880"/>
          <a:ext cx="7488832" cy="3960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3"/>
          <p:cNvSpPr>
            <a:spLocks noGrp="1"/>
          </p:cNvSpPr>
          <p:nvPr>
            <p:ph type="title"/>
          </p:nvPr>
        </p:nvSpPr>
        <p:spPr>
          <a:xfrm>
            <a:off x="179388" y="582613"/>
            <a:ext cx="8569325" cy="788987"/>
          </a:xfrm>
        </p:spPr>
        <p:txBody>
          <a:bodyPr/>
          <a:lstStyle/>
          <a:p>
            <a:r>
              <a:rPr lang="en-GB" b="1" smtClean="0">
                <a:solidFill>
                  <a:srgbClr val="FFFF00"/>
                </a:solidFill>
                <a:latin typeface="Calibri" pitchFamily="34" charset="0"/>
              </a:rPr>
              <a:t>So why is it hard to sell these ideas?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9750" y="2044700"/>
            <a:ext cx="7993063" cy="4081463"/>
          </a:xfrm>
        </p:spPr>
        <p:txBody>
          <a:bodyPr/>
          <a:lstStyle/>
          <a:p>
            <a:pPr marL="0" indent="0">
              <a:buFont typeface="Wingdings 2" pitchFamily="18" charset="2"/>
              <a:buNone/>
              <a:defRPr/>
            </a:pPr>
            <a:r>
              <a:rPr lang="en-GB" sz="4400" dirty="0" smtClean="0">
                <a:latin typeface="Calibri" pitchFamily="34" charset="0"/>
                <a:cs typeface="Calibri" pitchFamily="34" charset="0"/>
              </a:rPr>
              <a:t>An optimistic message is not always an easy one to get across...</a:t>
            </a:r>
          </a:p>
          <a:p>
            <a:pPr marL="0" indent="0">
              <a:buFont typeface="Wingdings 2" pitchFamily="18" charset="2"/>
              <a:buNone/>
              <a:defRPr/>
            </a:pPr>
            <a:endParaRPr lang="en-GB" sz="4400" dirty="0" smtClean="0">
              <a:latin typeface="Calibri" pitchFamily="34" charset="0"/>
              <a:cs typeface="Calibri" pitchFamily="34" charset="0"/>
            </a:endParaRPr>
          </a:p>
          <a:p>
            <a:pPr>
              <a:buFont typeface="Wingdings 2" pitchFamily="18" charset="2"/>
              <a:buNone/>
              <a:defRPr/>
            </a:pPr>
            <a:r>
              <a:rPr lang="en-GB" sz="4400" dirty="0" smtClean="0">
                <a:latin typeface="Calibri" pitchFamily="34" charset="0"/>
                <a:cs typeface="Calibri" pitchFamily="34" charset="0"/>
              </a:rPr>
              <a:t>	</a:t>
            </a:r>
            <a:endParaRPr lang="en-GB" sz="44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4800" b="1" smtClean="0">
                <a:solidFill>
                  <a:srgbClr val="FFFF00"/>
                </a:solidFill>
                <a:latin typeface="Calibri" pitchFamily="34" charset="0"/>
              </a:rPr>
              <a:t>Think positive!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GB" sz="3600" smtClean="0">
                <a:latin typeface="Calibri" pitchFamily="34" charset="0"/>
              </a:rPr>
              <a:t>:</a:t>
            </a:r>
            <a:endParaRPr lang="en-GB" smtClean="0">
              <a:latin typeface="Calibri" pitchFamily="34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GB" smtClean="0">
              <a:latin typeface="Calibri" pitchFamily="34" charset="0"/>
            </a:endParaRPr>
          </a:p>
          <a:p>
            <a:pPr lvl="1" eaLnBrk="1" hangingPunct="1">
              <a:buFontTx/>
              <a:buNone/>
            </a:pPr>
            <a:endParaRPr lang="en-GB" smtClean="0">
              <a:latin typeface="Calibri" pitchFamily="34" charset="0"/>
            </a:endParaRPr>
          </a:p>
        </p:txBody>
      </p:sp>
      <p:pic>
        <p:nvPicPr>
          <p:cNvPr id="54276" name="Picture_x005f_x005f_x005f_x005f_x005f_x005f_x005f_x0020_2" descr="http://imgsrv.gocomics.com/dim/?fh=039cf8a00ba4b03f044e33001172e789"/>
          <p:cNvPicPr>
            <a:picLocks/>
          </p:cNvPicPr>
          <p:nvPr/>
        </p:nvPicPr>
        <p:blipFill>
          <a:blip r:embed="rId3" r:link="rId4" cstate="print"/>
          <a:srcRect/>
          <a:stretch>
            <a:fillRect/>
          </a:stretch>
        </p:blipFill>
        <p:spPr bwMode="auto">
          <a:xfrm>
            <a:off x="468313" y="1412875"/>
            <a:ext cx="8064500" cy="573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AutoShape 2"/>
          <p:cNvSpPr>
            <a:spLocks noGrp="1" noChangeArrowheads="1"/>
          </p:cNvSpPr>
          <p:nvPr>
            <p:ph type="title"/>
          </p:nvPr>
        </p:nvSpPr>
        <p:spPr>
          <a:xfrm>
            <a:off x="539750" y="620713"/>
            <a:ext cx="7918450" cy="788987"/>
          </a:xfrm>
        </p:spPr>
        <p:txBody>
          <a:bodyPr/>
          <a:lstStyle/>
          <a:p>
            <a:pPr marL="857250" indent="-857250"/>
            <a:r>
              <a:rPr lang="en-US" sz="6000" b="1" smtClean="0">
                <a:solidFill>
                  <a:srgbClr val="FFFF00"/>
                </a:solidFill>
                <a:latin typeface="Calibri" pitchFamily="34" charset="0"/>
              </a:rPr>
              <a:t>Hard to reach?</a:t>
            </a:r>
            <a:endParaRPr lang="en-GB" sz="6000" b="1" smtClean="0">
              <a:solidFill>
                <a:srgbClr val="FFFF00"/>
              </a:solidFill>
              <a:latin typeface="Calibri" pitchFamily="34" charset="0"/>
            </a:endParaRP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2276475"/>
            <a:ext cx="8281987" cy="4392613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sz="3200" smtClean="0">
                <a:latin typeface="Calibri" pitchFamily="34" charset="0"/>
              </a:rPr>
              <a:t>Often engagement focuses on those who are not yet engaged….</a:t>
            </a:r>
          </a:p>
          <a:p>
            <a:r>
              <a:rPr lang="en-US" sz="3200" smtClean="0">
                <a:latin typeface="Calibri" pitchFamily="34" charset="0"/>
              </a:rPr>
              <a:t>Who are we trying to reach and why?</a:t>
            </a:r>
            <a:endParaRPr lang="en-GB" sz="3200" smtClean="0">
              <a:latin typeface="Calibri" pitchFamily="34" charset="0"/>
            </a:endParaRPr>
          </a:p>
          <a:p>
            <a:r>
              <a:rPr lang="en-GB" sz="3200" smtClean="0">
                <a:latin typeface="Calibri" pitchFamily="34" charset="0"/>
              </a:rPr>
              <a:t>Why are people (or groups) hard to reach?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800" b="1" smtClean="0">
                <a:solidFill>
                  <a:srgbClr val="FFFF00"/>
                </a:solidFill>
                <a:latin typeface="Calibri" pitchFamily="34" charset="0"/>
              </a:rPr>
              <a:t>Working with Diversity</a:t>
            </a:r>
          </a:p>
        </p:txBody>
      </p:sp>
      <p:sp>
        <p:nvSpPr>
          <p:cNvPr id="61443" name="Content Placeholder 4"/>
          <p:cNvSpPr>
            <a:spLocks noGrp="1"/>
          </p:cNvSpPr>
          <p:nvPr>
            <p:ph idx="1"/>
          </p:nvPr>
        </p:nvSpPr>
        <p:spPr>
          <a:xfrm>
            <a:off x="468313" y="2044700"/>
            <a:ext cx="8064500" cy="4552950"/>
          </a:xfrm>
        </p:spPr>
        <p:txBody>
          <a:bodyPr/>
          <a:lstStyle/>
          <a:p>
            <a:r>
              <a:rPr lang="en-GB" sz="2800" smtClean="0">
                <a:latin typeface="Calibri" pitchFamily="34" charset="0"/>
              </a:rPr>
              <a:t>Any area-based ‘community’ is made up of many different communities.  Different approaches will be needed to involve these communities.</a:t>
            </a:r>
          </a:p>
          <a:p>
            <a:r>
              <a:rPr lang="en-US" sz="2800" smtClean="0">
                <a:latin typeface="Calibri" pitchFamily="34" charset="0"/>
              </a:rPr>
              <a:t>Get guidance on diversity issues for where you are working</a:t>
            </a:r>
          </a:p>
          <a:p>
            <a:r>
              <a:rPr lang="en-US" sz="2800" smtClean="0">
                <a:latin typeface="Calibri" pitchFamily="34" charset="0"/>
              </a:rPr>
              <a:t>Work with community leaders may help for some groups</a:t>
            </a:r>
            <a:endParaRPr lang="en-GB" sz="2800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AutoShape 2"/>
          <p:cNvSpPr>
            <a:spLocks noGrp="1" noChangeArrowheads="1"/>
          </p:cNvSpPr>
          <p:nvPr>
            <p:ph type="title"/>
          </p:nvPr>
        </p:nvSpPr>
        <p:spPr>
          <a:xfrm>
            <a:off x="612775" y="404813"/>
            <a:ext cx="7920038" cy="966787"/>
          </a:xfrm>
        </p:spPr>
        <p:txBody>
          <a:bodyPr/>
          <a:lstStyle/>
          <a:p>
            <a:r>
              <a:rPr lang="en-GB" sz="4800" b="1" smtClean="0">
                <a:solidFill>
                  <a:srgbClr val="FFFF00"/>
                </a:solidFill>
                <a:latin typeface="Calibri" pitchFamily="34" charset="0"/>
              </a:rPr>
              <a:t>Diverse Communities – what do we mean?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2133600"/>
            <a:ext cx="8964612" cy="4175125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GB" sz="2800" smtClean="0">
                <a:latin typeface="Calibri" pitchFamily="34" charset="0"/>
              </a:rPr>
              <a:t>Often it’s BAME (Black, Asian, and Minority Ethnic) communities.  Some groups also include an ‘R’ on the end of this to include Refugees).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GB" sz="2800" smtClean="0">
              <a:latin typeface="Calibri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GB" sz="2800" b="1" i="1" smtClean="0">
                <a:latin typeface="Calibri" pitchFamily="34" charset="0"/>
              </a:rPr>
              <a:t>But also diversity in terms of:</a:t>
            </a:r>
            <a:br>
              <a:rPr lang="en-GB" sz="2800" b="1" i="1" smtClean="0">
                <a:latin typeface="Calibri" pitchFamily="34" charset="0"/>
              </a:rPr>
            </a:br>
            <a:r>
              <a:rPr lang="en-GB" sz="2800" smtClean="0">
                <a:latin typeface="Calibri" pitchFamily="34" charset="0"/>
              </a:rPr>
              <a:t>Faiths.......     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 typeface="Wingdings 2" pitchFamily="18" charset="2"/>
              <a:buNone/>
            </a:pPr>
            <a:r>
              <a:rPr lang="en-GB" sz="2600" smtClean="0">
                <a:latin typeface="Calibri" pitchFamily="34" charset="0"/>
              </a:rPr>
              <a:t>		Disability............  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 typeface="Wingdings 2" pitchFamily="18" charset="2"/>
              <a:buNone/>
            </a:pPr>
            <a:r>
              <a:rPr lang="en-GB" sz="2600" smtClean="0">
                <a:latin typeface="Calibri" pitchFamily="34" charset="0"/>
              </a:rPr>
              <a:t>			Age...........     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 typeface="Wingdings 2" pitchFamily="18" charset="2"/>
              <a:buNone/>
            </a:pPr>
            <a:r>
              <a:rPr lang="en-GB" sz="2600" smtClean="0">
                <a:latin typeface="Calibri" pitchFamily="34" charset="0"/>
              </a:rPr>
              <a:t>				Gender........  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 typeface="Wingdings 2" pitchFamily="18" charset="2"/>
              <a:buNone/>
            </a:pPr>
            <a:r>
              <a:rPr lang="en-GB" sz="2600" smtClean="0">
                <a:latin typeface="Calibri" pitchFamily="34" charset="0"/>
              </a:rPr>
              <a:t>					Sexual orientation........     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 typeface="Wingdings 2" pitchFamily="18" charset="2"/>
              <a:buNone/>
            </a:pPr>
            <a:r>
              <a:rPr lang="en-GB" sz="2600" smtClean="0">
                <a:latin typeface="Calibri" pitchFamily="34" charset="0"/>
              </a:rPr>
              <a:t>							 </a:t>
            </a:r>
            <a:r>
              <a:rPr lang="en-GB" sz="2600" i="1" smtClean="0">
                <a:latin typeface="Calibri" pitchFamily="34" charset="0"/>
              </a:rPr>
              <a:t>And…?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GB" sz="2400" b="1" i="1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5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4800" b="1" smtClean="0">
                <a:solidFill>
                  <a:srgbClr val="FFFF00"/>
                </a:solidFill>
                <a:latin typeface="Calibri" pitchFamily="34" charset="0"/>
              </a:rPr>
              <a:t>Working with diverse groups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9013" y="1773238"/>
            <a:ext cx="7165975" cy="4352925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GB" sz="2800" smtClean="0">
                <a:latin typeface="Calibri" pitchFamily="34" charset="0"/>
              </a:rPr>
              <a:t>Many groups are described as ‘hard to reach’:</a:t>
            </a:r>
          </a:p>
          <a:p>
            <a:pPr>
              <a:lnSpc>
                <a:spcPct val="90000"/>
              </a:lnSpc>
            </a:pPr>
            <a:r>
              <a:rPr lang="en-GB" sz="2800" smtClean="0">
                <a:latin typeface="Calibri" pitchFamily="34" charset="0"/>
              </a:rPr>
              <a:t>The first step towards work with diverse groups is to notice them!  Some groups are often almost invisible within their communities.</a:t>
            </a:r>
          </a:p>
          <a:p>
            <a:pPr>
              <a:lnSpc>
                <a:spcPct val="90000"/>
              </a:lnSpc>
            </a:pPr>
            <a:r>
              <a:rPr lang="en-GB" sz="2800" smtClean="0">
                <a:latin typeface="Calibri" pitchFamily="34" charset="0"/>
              </a:rPr>
              <a:t>If you are going to work seriously with such groups, then relevant staff ought to be properly trained. </a:t>
            </a:r>
            <a:r>
              <a:rPr lang="en-GB" smtClean="0">
                <a:latin typeface="Calibri" pitchFamily="34" charset="0"/>
              </a:rPr>
              <a:t/>
            </a:r>
            <a:br>
              <a:rPr lang="en-GB" smtClean="0">
                <a:latin typeface="Calibri" pitchFamily="34" charset="0"/>
              </a:rPr>
            </a:br>
            <a:endParaRPr lang="en-GB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4800" b="1" smtClean="0">
                <a:solidFill>
                  <a:srgbClr val="FFFF00"/>
                </a:solidFill>
                <a:latin typeface="Calibri" pitchFamily="34" charset="0"/>
              </a:rPr>
              <a:t>Three key issues</a:t>
            </a:r>
          </a:p>
        </p:txBody>
      </p:sp>
      <p:sp>
        <p:nvSpPr>
          <p:cNvPr id="71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844675"/>
            <a:ext cx="8424862" cy="4608513"/>
          </a:xfrm>
        </p:spPr>
        <p:txBody>
          <a:bodyPr/>
          <a:lstStyle/>
          <a:p>
            <a:r>
              <a:rPr lang="en-GB" sz="3200" b="1" smtClean="0">
                <a:latin typeface="Calibri" pitchFamily="34" charset="0"/>
              </a:rPr>
              <a:t>CONNECTION </a:t>
            </a:r>
            <a:r>
              <a:rPr lang="en-GB" sz="3200" smtClean="0">
                <a:latin typeface="Calibri" pitchFamily="34" charset="0"/>
              </a:rPr>
              <a:t>– Finding the ways in</a:t>
            </a:r>
          </a:p>
          <a:p>
            <a:r>
              <a:rPr lang="en-GB" sz="3200" b="1" smtClean="0">
                <a:latin typeface="Calibri" pitchFamily="34" charset="0"/>
              </a:rPr>
              <a:t>COMMUNICATION</a:t>
            </a:r>
            <a:r>
              <a:rPr lang="en-GB" sz="3200" smtClean="0">
                <a:latin typeface="Calibri" pitchFamily="34" charset="0"/>
              </a:rPr>
              <a:t> - Paying attention to process</a:t>
            </a:r>
          </a:p>
          <a:p>
            <a:r>
              <a:rPr lang="en-GB" sz="3200" b="1" smtClean="0">
                <a:latin typeface="Calibri" pitchFamily="34" charset="0"/>
              </a:rPr>
              <a:t>CREATIVITY </a:t>
            </a:r>
            <a:r>
              <a:rPr lang="en-GB" sz="3200" smtClean="0">
                <a:latin typeface="Calibri" pitchFamily="34" charset="0"/>
              </a:rPr>
              <a:t>– building skills and finding new ways to work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5779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b="1" smtClean="0">
                <a:solidFill>
                  <a:srgbClr val="FFFF00"/>
                </a:solidFill>
                <a:latin typeface="Calibri" pitchFamily="34" charset="0"/>
              </a:rPr>
              <a:t>CONNECTION</a:t>
            </a:r>
            <a:r>
              <a:rPr lang="en-GB" sz="4000" smtClean="0">
                <a:solidFill>
                  <a:srgbClr val="FFFF00"/>
                </a:solidFill>
                <a:latin typeface="Calibri" pitchFamily="34" charset="0"/>
              </a:rPr>
              <a:t> 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916113"/>
            <a:ext cx="7543800" cy="4210050"/>
          </a:xfrm>
        </p:spPr>
        <p:txBody>
          <a:bodyPr/>
          <a:lstStyle/>
          <a:p>
            <a:r>
              <a:rPr lang="en-GB" sz="2800" smtClean="0">
                <a:latin typeface="Calibri" pitchFamily="34" charset="0"/>
              </a:rPr>
              <a:t>Talk to individuals – build trust and acceptance – find a way in</a:t>
            </a:r>
          </a:p>
          <a:p>
            <a:r>
              <a:rPr lang="en-GB" sz="2800" smtClean="0">
                <a:latin typeface="Calibri" pitchFamily="34" charset="0"/>
              </a:rPr>
              <a:t>Start the conversation  </a:t>
            </a:r>
          </a:p>
          <a:p>
            <a:r>
              <a:rPr lang="en-GB" sz="2800" smtClean="0">
                <a:latin typeface="Calibri" pitchFamily="34" charset="0"/>
              </a:rPr>
              <a:t>Recognise that it takes time </a:t>
            </a:r>
          </a:p>
          <a:p>
            <a:r>
              <a:rPr lang="en-GB" sz="2800" smtClean="0">
                <a:latin typeface="Calibri" pitchFamily="34" charset="0"/>
              </a:rPr>
              <a:t>Accept that there will be obstacles </a:t>
            </a:r>
          </a:p>
          <a:p>
            <a:r>
              <a:rPr lang="en-GB" sz="2800" smtClean="0">
                <a:latin typeface="Calibri" pitchFamily="34" charset="0"/>
              </a:rPr>
              <a:t>Be realistic and plan this stage</a:t>
            </a:r>
          </a:p>
          <a:p>
            <a:endParaRPr lang="en-GB" sz="2800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AutoShape 2"/>
          <p:cNvSpPr>
            <a:spLocks noGrp="1" noChangeArrowheads="1"/>
          </p:cNvSpPr>
          <p:nvPr>
            <p:ph type="title"/>
          </p:nvPr>
        </p:nvSpPr>
        <p:spPr>
          <a:xfrm>
            <a:off x="612775" y="404813"/>
            <a:ext cx="7918450" cy="966787"/>
          </a:xfrm>
        </p:spPr>
        <p:txBody>
          <a:bodyPr/>
          <a:lstStyle/>
          <a:p>
            <a:pPr eaLnBrk="1" hangingPunct="1"/>
            <a:r>
              <a:rPr lang="en-GB" sz="4000" b="1" smtClean="0">
                <a:solidFill>
                  <a:srgbClr val="FFFF00"/>
                </a:solidFill>
                <a:latin typeface="Calibri" pitchFamily="34" charset="0"/>
              </a:rPr>
              <a:t>What does this mean </a:t>
            </a:r>
            <a:br>
              <a:rPr lang="en-GB" sz="4000" b="1" smtClean="0">
                <a:solidFill>
                  <a:srgbClr val="FFFF00"/>
                </a:solidFill>
                <a:latin typeface="Calibri" pitchFamily="34" charset="0"/>
              </a:rPr>
            </a:br>
            <a:r>
              <a:rPr lang="en-GB" sz="4000" b="1" smtClean="0">
                <a:solidFill>
                  <a:srgbClr val="FFFF00"/>
                </a:solidFill>
                <a:latin typeface="Calibri" pitchFamily="34" charset="0"/>
              </a:rPr>
              <a:t>for  energy and climate change?</a:t>
            </a:r>
          </a:p>
        </p:txBody>
      </p:sp>
      <p:sp>
        <p:nvSpPr>
          <p:cNvPr id="553987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916113"/>
            <a:ext cx="8424862" cy="4392612"/>
          </a:xfrm>
        </p:spPr>
        <p:txBody>
          <a:bodyPr/>
          <a:lstStyle/>
          <a:p>
            <a:pPr indent="0">
              <a:spcBef>
                <a:spcPct val="0"/>
              </a:spcBef>
              <a:buFont typeface="Wingdings 2" pitchFamily="18" charset="2"/>
              <a:buNone/>
            </a:pPr>
            <a:r>
              <a:rPr lang="en-GB" sz="2800" b="1" smtClean="0">
                <a:latin typeface="Calibri" pitchFamily="34" charset="0"/>
              </a:rPr>
              <a:t>There is an opportunity for communities to face up to  these major challenges and deliver a low carbon economy, better places to live and sustainable development. </a:t>
            </a:r>
          </a:p>
          <a:p>
            <a:pPr indent="0">
              <a:spcBef>
                <a:spcPct val="0"/>
              </a:spcBef>
              <a:buFont typeface="Wingdings 2" pitchFamily="18" charset="2"/>
              <a:buNone/>
            </a:pPr>
            <a:endParaRPr lang="en-GB" sz="2800" b="1" smtClean="0">
              <a:latin typeface="Calibri" pitchFamily="34" charset="0"/>
            </a:endParaRPr>
          </a:p>
          <a:p>
            <a:pPr indent="0">
              <a:spcBef>
                <a:spcPct val="0"/>
              </a:spcBef>
              <a:buFont typeface="Wingdings 2" pitchFamily="18" charset="2"/>
              <a:buNone/>
            </a:pPr>
            <a:r>
              <a:rPr lang="en-GB" sz="2800" b="1" i="1" smtClean="0">
                <a:latin typeface="Calibri" pitchFamily="34" charset="0"/>
              </a:rPr>
              <a:t>But</a:t>
            </a:r>
            <a:r>
              <a:rPr lang="en-GB" sz="2800" smtClean="0">
                <a:latin typeface="Calibri" pitchFamily="34" charset="0"/>
              </a:rPr>
              <a:t> at present, there is still a lack of political will, supporting infrastructure, and ultimately, </a:t>
            </a:r>
          </a:p>
          <a:p>
            <a:pPr indent="0">
              <a:spcBef>
                <a:spcPct val="0"/>
              </a:spcBef>
              <a:buFont typeface="Wingdings 2" pitchFamily="18" charset="2"/>
              <a:buNone/>
            </a:pPr>
            <a:endParaRPr lang="en-GB" sz="2800" smtClean="0">
              <a:latin typeface="Calibri" pitchFamily="34" charset="0"/>
            </a:endParaRPr>
          </a:p>
          <a:p>
            <a:pPr indent="0" algn="ctr">
              <a:spcBef>
                <a:spcPct val="0"/>
              </a:spcBef>
              <a:buFont typeface="Wingdings 2" pitchFamily="18" charset="2"/>
              <a:buNone/>
            </a:pPr>
            <a:r>
              <a:rPr lang="en-GB" sz="3200" b="1" i="1" smtClean="0">
                <a:latin typeface="Calibri" pitchFamily="34" charset="0"/>
              </a:rPr>
              <a:t>Communities will need to want to do this!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53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53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53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987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b="1" smtClean="0">
                <a:solidFill>
                  <a:srgbClr val="FFFF00"/>
                </a:solidFill>
                <a:latin typeface="Calibri" pitchFamily="34" charset="0"/>
              </a:rPr>
              <a:t>COMMUNICATION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916113"/>
            <a:ext cx="8569325" cy="475297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GB" sz="2800" smtClean="0">
                <a:latin typeface="Calibri" pitchFamily="34" charset="0"/>
              </a:rPr>
              <a:t>The process of engagement can be as important as the outcomes. </a:t>
            </a:r>
          </a:p>
          <a:p>
            <a:r>
              <a:rPr lang="en-GB" sz="2800" smtClean="0">
                <a:latin typeface="Calibri" pitchFamily="34" charset="0"/>
              </a:rPr>
              <a:t>If you are not sure, ask</a:t>
            </a:r>
          </a:p>
          <a:p>
            <a:r>
              <a:rPr lang="en-GB" sz="2800" smtClean="0">
                <a:latin typeface="Calibri" pitchFamily="34" charset="0"/>
              </a:rPr>
              <a:t>Respond and meet groups on their own terms</a:t>
            </a:r>
          </a:p>
          <a:p>
            <a:r>
              <a:rPr lang="en-GB" sz="2800" smtClean="0">
                <a:latin typeface="Calibri" pitchFamily="34" charset="0"/>
              </a:rPr>
              <a:t>Translation may help but is not always necessary. </a:t>
            </a:r>
          </a:p>
          <a:p>
            <a:r>
              <a:rPr lang="en-GB" sz="2800" smtClean="0">
                <a:latin typeface="Calibri" pitchFamily="34" charset="0"/>
              </a:rPr>
              <a:t>Respect what is already going on</a:t>
            </a:r>
          </a:p>
          <a:p>
            <a:pPr>
              <a:buFont typeface="Wingdings" pitchFamily="2" charset="2"/>
              <a:buNone/>
            </a:pPr>
            <a:endParaRPr lang="en-GB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4800" b="1" smtClean="0">
                <a:solidFill>
                  <a:srgbClr val="FFFF00"/>
                </a:solidFill>
                <a:latin typeface="Calibri" pitchFamily="34" charset="0"/>
              </a:rPr>
              <a:t>CREATIVITY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773238"/>
            <a:ext cx="7777163" cy="4824412"/>
          </a:xfrm>
        </p:spPr>
        <p:txBody>
          <a:bodyPr/>
          <a:lstStyle/>
          <a:p>
            <a:pPr>
              <a:spcBef>
                <a:spcPts val="1200"/>
              </a:spcBef>
              <a:buFont typeface="Wingdings" pitchFamily="2" charset="2"/>
              <a:buNone/>
            </a:pPr>
            <a:r>
              <a:rPr lang="en-GB" sz="2800" smtClean="0">
                <a:latin typeface="Calibri" pitchFamily="34" charset="0"/>
              </a:rPr>
              <a:t>Work creatively to sustain your activities :</a:t>
            </a:r>
          </a:p>
          <a:p>
            <a:pPr>
              <a:spcBef>
                <a:spcPts val="1200"/>
              </a:spcBef>
            </a:pPr>
            <a:r>
              <a:rPr lang="en-GB" sz="2800" smtClean="0">
                <a:latin typeface="Calibri" pitchFamily="34" charset="0"/>
              </a:rPr>
              <a:t>Draw out inspiration from what is already there</a:t>
            </a:r>
          </a:p>
          <a:p>
            <a:pPr>
              <a:spcBef>
                <a:spcPts val="1200"/>
              </a:spcBef>
            </a:pPr>
            <a:r>
              <a:rPr lang="en-GB" sz="2800" smtClean="0">
                <a:latin typeface="Calibri" pitchFamily="34" charset="0"/>
              </a:rPr>
              <a:t>Build skills, confidence and ownership</a:t>
            </a:r>
          </a:p>
          <a:p>
            <a:pPr>
              <a:spcBef>
                <a:spcPts val="1200"/>
              </a:spcBef>
            </a:pPr>
            <a:r>
              <a:rPr lang="en-GB" sz="2800" smtClean="0">
                <a:latin typeface="Calibri" pitchFamily="34" charset="0"/>
              </a:rPr>
              <a:t>Encourage creativity</a:t>
            </a:r>
          </a:p>
          <a:p>
            <a:pPr>
              <a:spcBef>
                <a:spcPts val="1200"/>
              </a:spcBef>
            </a:pPr>
            <a:r>
              <a:rPr lang="en-GB" sz="2800" smtClean="0">
                <a:latin typeface="Calibri" pitchFamily="34" charset="0"/>
              </a:rPr>
              <a:t>Value volunteers </a:t>
            </a:r>
          </a:p>
          <a:p>
            <a:pPr>
              <a:spcBef>
                <a:spcPts val="1200"/>
              </a:spcBef>
            </a:pPr>
            <a:r>
              <a:rPr lang="en-GB" sz="2800" smtClean="0">
                <a:latin typeface="Calibri" pitchFamily="34" charset="0"/>
              </a:rPr>
              <a:t>Celebrate success! </a:t>
            </a:r>
          </a:p>
          <a:p>
            <a:pPr>
              <a:buFont typeface="Wingdings" pitchFamily="2" charset="2"/>
              <a:buNone/>
            </a:pPr>
            <a:endParaRPr lang="en-GB" sz="3200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smtClean="0">
                <a:solidFill>
                  <a:srgbClr val="FFFF00"/>
                </a:solidFill>
                <a:latin typeface="Calibri" pitchFamily="34" charset="0"/>
              </a:rPr>
              <a:t>Why should we get involved?</a:t>
            </a:r>
          </a:p>
        </p:txBody>
      </p:sp>
      <p:sp>
        <p:nvSpPr>
          <p:cNvPr id="68611" name="Content Placeholder 4"/>
          <p:cNvSpPr>
            <a:spLocks noGrp="1"/>
          </p:cNvSpPr>
          <p:nvPr>
            <p:ph idx="1"/>
          </p:nvPr>
        </p:nvSpPr>
        <p:spPr>
          <a:xfrm>
            <a:off x="611188" y="1628775"/>
            <a:ext cx="8353425" cy="15843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endParaRPr lang="en-GB" sz="2800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800" b="1" smtClean="0">
                <a:solidFill>
                  <a:schemeClr val="accent2"/>
                </a:solidFill>
                <a:latin typeface="Calibri" pitchFamily="34" charset="0"/>
              </a:rPr>
              <a:t>Starting engagement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55650" y="2044700"/>
            <a:ext cx="7704138" cy="4081463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GB" sz="2800" dirty="0" smtClean="0">
                <a:latin typeface="Calibri" pitchFamily="34" charset="0"/>
                <a:ea typeface="ＭＳ Ｐゴシック" pitchFamily="-111" charset="-128"/>
                <a:cs typeface="Calibri" pitchFamily="34" charset="0"/>
              </a:rPr>
              <a:t>Listen!  Understand the community and their concerns</a:t>
            </a:r>
          </a:p>
          <a:p>
            <a:pPr>
              <a:defRPr/>
            </a:pPr>
            <a:r>
              <a:rPr lang="en-GB" sz="2800" dirty="0" smtClean="0">
                <a:latin typeface="Calibri" pitchFamily="34" charset="0"/>
                <a:ea typeface="ＭＳ Ｐゴシック" pitchFamily="-111" charset="-128"/>
                <a:cs typeface="Calibri" pitchFamily="34" charset="0"/>
              </a:rPr>
              <a:t>Start will local concerns – the state of the neighbourhood may be a good place to start</a:t>
            </a:r>
          </a:p>
          <a:p>
            <a:pPr>
              <a:defRPr/>
            </a:pPr>
            <a:r>
              <a:rPr lang="en-GB" sz="2800" dirty="0" smtClean="0">
                <a:latin typeface="Calibri" pitchFamily="34" charset="0"/>
                <a:ea typeface="ＭＳ Ｐゴシック" pitchFamily="-111" charset="-128"/>
                <a:cs typeface="Calibri" pitchFamily="34" charset="0"/>
              </a:rPr>
              <a:t>Choose an ‘entry point’ to climate issues (e.g. energy bills, future planning; floods?)</a:t>
            </a:r>
          </a:p>
          <a:p>
            <a:pPr>
              <a:defRPr/>
            </a:pPr>
            <a:r>
              <a:rPr lang="en-GB" sz="2800" dirty="0" smtClean="0">
                <a:latin typeface="Calibri" pitchFamily="34" charset="0"/>
                <a:ea typeface="ＭＳ Ｐゴシック" pitchFamily="-111" charset="-128"/>
                <a:cs typeface="Calibri" pitchFamily="34" charset="0"/>
              </a:rPr>
              <a:t>Set up clear links from their concerns to your issues</a:t>
            </a:r>
            <a:endParaRPr lang="en-GB" sz="2800" dirty="0">
              <a:latin typeface="Calibri" pitchFamily="34" charset="0"/>
              <a:ea typeface="ＭＳ Ｐゴシック" pitchFamily="-111" charset="-128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800" b="1" smtClean="0">
                <a:solidFill>
                  <a:srgbClr val="FFFF00"/>
                </a:solidFill>
                <a:latin typeface="Calibri" pitchFamily="34" charset="0"/>
              </a:rPr>
              <a:t>Maintaining engagement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9750" y="1700213"/>
            <a:ext cx="8208963" cy="4752975"/>
          </a:xfrm>
        </p:spPr>
        <p:txBody>
          <a:bodyPr>
            <a:normAutofit lnSpcReduction="10000"/>
          </a:bodyPr>
          <a:lstStyle/>
          <a:p>
            <a:pPr algn="ctr">
              <a:spcBef>
                <a:spcPct val="0"/>
              </a:spcBef>
              <a:buFont typeface="Wingdings 2" pitchFamily="18" charset="2"/>
              <a:buNone/>
              <a:defRPr/>
            </a:pPr>
            <a:r>
              <a:rPr lang="en-GB" sz="2800" b="1" i="1" smtClean="0">
                <a:latin typeface="Calibri" pitchFamily="34" charset="0"/>
                <a:ea typeface="ＭＳ Ｐゴシック" pitchFamily="34" charset="-128"/>
                <a:cs typeface="Calibri" pitchFamily="34" charset="0"/>
              </a:rPr>
              <a:t>This is an issue for the rest of our lives.</a:t>
            </a:r>
          </a:p>
          <a:p>
            <a:pPr>
              <a:spcBef>
                <a:spcPct val="0"/>
              </a:spcBef>
              <a:buFont typeface="Wingdings 2" pitchFamily="18" charset="2"/>
              <a:buNone/>
              <a:defRPr/>
            </a:pPr>
            <a:r>
              <a:rPr lang="en-GB" sz="2800" smtClean="0">
                <a:latin typeface="Calibri" pitchFamily="34" charset="0"/>
                <a:ea typeface="ＭＳ Ｐゴシック" pitchFamily="34" charset="-128"/>
                <a:cs typeface="Calibri" pitchFamily="34" charset="0"/>
              </a:rPr>
              <a:t>Community projects are seen to come and go. How do we build engagement for the long-term?</a:t>
            </a:r>
          </a:p>
          <a:p>
            <a:pPr>
              <a:spcBef>
                <a:spcPct val="0"/>
              </a:spcBef>
              <a:buFont typeface="Wingdings 2" pitchFamily="18" charset="2"/>
              <a:buNone/>
              <a:defRPr/>
            </a:pPr>
            <a:endParaRPr lang="en-GB" sz="2800" smtClean="0">
              <a:latin typeface="Calibri" pitchFamily="34" charset="0"/>
              <a:ea typeface="ＭＳ Ｐゴシック" pitchFamily="34" charset="-128"/>
              <a:cs typeface="Calibri" pitchFamily="34" charset="0"/>
            </a:endParaRPr>
          </a:p>
          <a:p>
            <a:pPr>
              <a:spcBef>
                <a:spcPct val="0"/>
              </a:spcBef>
              <a:buFont typeface="Wingdings 2" pitchFamily="18" charset="2"/>
              <a:buNone/>
              <a:defRPr/>
            </a:pPr>
            <a:r>
              <a:rPr lang="en-GB" sz="2800" smtClean="0">
                <a:latin typeface="Calibri" pitchFamily="34" charset="0"/>
                <a:ea typeface="ＭＳ Ｐゴシック" pitchFamily="34" charset="-128"/>
                <a:cs typeface="Calibri" pitchFamily="34" charset="0"/>
              </a:rPr>
              <a:t>Some key points:</a:t>
            </a:r>
          </a:p>
          <a:p>
            <a:pPr>
              <a:spcBef>
                <a:spcPct val="0"/>
              </a:spcBef>
              <a:defRPr/>
            </a:pPr>
            <a:r>
              <a:rPr lang="en-GB" sz="2800" b="1" i="1" smtClean="0">
                <a:solidFill>
                  <a:srgbClr val="FFFF00"/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rPr>
              <a:t>Make this something we like and want to do!!</a:t>
            </a:r>
          </a:p>
          <a:p>
            <a:pPr>
              <a:spcBef>
                <a:spcPct val="0"/>
              </a:spcBef>
              <a:defRPr/>
            </a:pPr>
            <a:r>
              <a:rPr lang="en-GB" sz="2800" smtClean="0">
                <a:latin typeface="Calibri" pitchFamily="34" charset="0"/>
                <a:ea typeface="ＭＳ Ｐゴシック" pitchFamily="34" charset="-128"/>
                <a:cs typeface="Calibri" pitchFamily="34" charset="0"/>
              </a:rPr>
              <a:t>Short-term and long-term goals – a  plan</a:t>
            </a:r>
          </a:p>
          <a:p>
            <a:pPr>
              <a:spcBef>
                <a:spcPct val="0"/>
              </a:spcBef>
              <a:defRPr/>
            </a:pPr>
            <a:r>
              <a:rPr lang="en-GB" sz="2800" smtClean="0">
                <a:latin typeface="Calibri" pitchFamily="34" charset="0"/>
                <a:ea typeface="ＭＳ Ｐゴシック" pitchFamily="34" charset="-128"/>
                <a:cs typeface="Calibri" pitchFamily="34" charset="0"/>
              </a:rPr>
              <a:t>Record what happens to show progress</a:t>
            </a:r>
          </a:p>
          <a:p>
            <a:pPr>
              <a:spcBef>
                <a:spcPct val="0"/>
              </a:spcBef>
              <a:defRPr/>
            </a:pPr>
            <a:r>
              <a:rPr lang="en-GB" sz="2800" smtClean="0">
                <a:latin typeface="Calibri" pitchFamily="34" charset="0"/>
                <a:ea typeface="ＭＳ Ｐゴシック" pitchFamily="34" charset="-128"/>
                <a:cs typeface="Calibri" pitchFamily="34" charset="0"/>
              </a:rPr>
              <a:t>Review and refresh</a:t>
            </a:r>
          </a:p>
          <a:p>
            <a:pPr>
              <a:spcBef>
                <a:spcPct val="0"/>
              </a:spcBef>
              <a:defRPr/>
            </a:pPr>
            <a:r>
              <a:rPr lang="en-GB" sz="2800" smtClean="0">
                <a:latin typeface="Calibri" pitchFamily="34" charset="0"/>
                <a:ea typeface="ＭＳ Ｐゴシック" pitchFamily="34" charset="-128"/>
                <a:cs typeface="Calibri" pitchFamily="34" charset="0"/>
              </a:rPr>
              <a:t>If your work is project-based, what’s the next project?</a:t>
            </a:r>
          </a:p>
          <a:p>
            <a:pPr>
              <a:spcBef>
                <a:spcPct val="0"/>
              </a:spcBef>
              <a:defRPr/>
            </a:pPr>
            <a:endParaRPr lang="en-GB" sz="2800" smtClean="0">
              <a:latin typeface="Calibri" pitchFamily="34" charset="0"/>
              <a:ea typeface="ＭＳ Ｐゴシック" pitchFamily="34" charset="-128"/>
              <a:cs typeface="Calibri" pitchFamily="34" charset="0"/>
            </a:endParaRPr>
          </a:p>
          <a:p>
            <a:pPr>
              <a:buFont typeface="Wingdings 2" pitchFamily="18" charset="2"/>
              <a:buNone/>
              <a:defRPr/>
            </a:pPr>
            <a:endParaRPr lang="en-GB" smtClean="0">
              <a:ea typeface="ＭＳ Ｐゴシック" pitchFamily="34" charset="-128"/>
            </a:endParaRPr>
          </a:p>
          <a:p>
            <a:pPr>
              <a:buFont typeface="Wingdings 2" pitchFamily="18" charset="2"/>
              <a:buNone/>
              <a:defRPr/>
            </a:pPr>
            <a:endParaRPr lang="en-GB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b="1" smtClean="0">
                <a:solidFill>
                  <a:srgbClr val="FFFF00"/>
                </a:solidFill>
                <a:latin typeface="Calibri" pitchFamily="34" charset="0"/>
              </a:rPr>
              <a:t>Tell us a (climate) story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4213" y="1557338"/>
            <a:ext cx="7470775" cy="4568825"/>
          </a:xfrm>
        </p:spPr>
        <p:txBody>
          <a:bodyPr/>
          <a:lstStyle/>
          <a:p>
            <a:pPr>
              <a:spcBef>
                <a:spcPts val="600"/>
              </a:spcBef>
              <a:buFont typeface="Wingdings 2" pitchFamily="18" charset="2"/>
              <a:buNone/>
            </a:pPr>
            <a:r>
              <a:rPr lang="en-GB" sz="2800" smtClean="0">
                <a:latin typeface="Calibri" pitchFamily="34" charset="0"/>
              </a:rPr>
              <a:t>Every story has a starting point  - what’s yours?</a:t>
            </a:r>
          </a:p>
          <a:p>
            <a:pPr>
              <a:spcBef>
                <a:spcPts val="600"/>
              </a:spcBef>
              <a:buFont typeface="Wingdings 2" pitchFamily="18" charset="2"/>
              <a:buNone/>
            </a:pPr>
            <a:r>
              <a:rPr lang="en-GB" sz="2800" smtClean="0">
                <a:latin typeface="Calibri" pitchFamily="34" charset="0"/>
              </a:rPr>
              <a:t>That story needs to resonate with the audience (and their values) – the starting point is critical:</a:t>
            </a:r>
          </a:p>
          <a:p>
            <a:pPr>
              <a:spcBef>
                <a:spcPts val="600"/>
              </a:spcBef>
            </a:pPr>
            <a:r>
              <a:rPr lang="en-GB" sz="2800" smtClean="0">
                <a:latin typeface="Calibri" pitchFamily="34" charset="0"/>
              </a:rPr>
              <a:t>Changing climate?</a:t>
            </a:r>
          </a:p>
          <a:p>
            <a:pPr>
              <a:spcBef>
                <a:spcPts val="600"/>
              </a:spcBef>
            </a:pPr>
            <a:r>
              <a:rPr lang="en-GB" sz="2800" smtClean="0">
                <a:latin typeface="Calibri" pitchFamily="34" charset="0"/>
              </a:rPr>
              <a:t>Changing weather?</a:t>
            </a:r>
          </a:p>
          <a:p>
            <a:pPr>
              <a:spcBef>
                <a:spcPts val="600"/>
              </a:spcBef>
            </a:pPr>
            <a:r>
              <a:rPr lang="en-GB" sz="2800" smtClean="0">
                <a:latin typeface="Calibri" pitchFamily="34" charset="0"/>
              </a:rPr>
              <a:t>Flooding?</a:t>
            </a:r>
          </a:p>
          <a:p>
            <a:pPr>
              <a:spcBef>
                <a:spcPts val="600"/>
              </a:spcBef>
            </a:pPr>
            <a:r>
              <a:rPr lang="en-GB" sz="2800" smtClean="0">
                <a:latin typeface="Calibri" pitchFamily="34" charset="0"/>
              </a:rPr>
              <a:t>Fuel bills?</a:t>
            </a:r>
          </a:p>
          <a:p>
            <a:pPr>
              <a:spcBef>
                <a:spcPts val="600"/>
              </a:spcBef>
            </a:pPr>
            <a:r>
              <a:rPr lang="en-GB" sz="2800" smtClean="0">
                <a:latin typeface="Calibri" pitchFamily="34" charset="0"/>
              </a:rPr>
              <a:t>Clean energy ?</a:t>
            </a:r>
          </a:p>
          <a:p>
            <a:pPr>
              <a:spcBef>
                <a:spcPts val="600"/>
              </a:spcBef>
            </a:pPr>
            <a:r>
              <a:rPr lang="en-GB" sz="2800" smtClean="0">
                <a:latin typeface="Calibri" pitchFamily="34" charset="0"/>
              </a:rPr>
              <a:t>Less pollution?</a:t>
            </a:r>
          </a:p>
          <a:p>
            <a:endParaRPr lang="en-GB" sz="2800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800" b="1" smtClean="0">
                <a:solidFill>
                  <a:srgbClr val="FFFF00"/>
                </a:solidFill>
                <a:latin typeface="Calibri" pitchFamily="34" charset="0"/>
              </a:rPr>
              <a:t>Let’s take your issues</a:t>
            </a:r>
            <a:endParaRPr lang="en-GB" sz="4800" smtClean="0"/>
          </a:p>
        </p:txBody>
      </p:sp>
      <p:sp>
        <p:nvSpPr>
          <p:cNvPr id="72707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Font typeface="Wingdings 2" pitchFamily="18" charset="2"/>
              <a:buNone/>
            </a:pPr>
            <a:r>
              <a:rPr lang="en-GB" sz="3200" smtClean="0">
                <a:latin typeface="Calibri" pitchFamily="34" charset="0"/>
              </a:rPr>
              <a:t>Working in groups let’s plan for developing the best possible engagement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/>
          <p:cNvSpPr>
            <a:spLocks noGrp="1"/>
          </p:cNvSpPr>
          <p:nvPr>
            <p:ph type="title"/>
          </p:nvPr>
        </p:nvSpPr>
        <p:spPr>
          <a:xfrm>
            <a:off x="395288" y="333375"/>
            <a:ext cx="8497887" cy="1038225"/>
          </a:xfrm>
        </p:spPr>
        <p:txBody>
          <a:bodyPr/>
          <a:lstStyle/>
          <a:p>
            <a:r>
              <a:rPr lang="en-US" sz="4800" b="1" smtClean="0">
                <a:solidFill>
                  <a:srgbClr val="FFFF00"/>
                </a:solidFill>
                <a:latin typeface="Calibri" pitchFamily="34" charset="0"/>
              </a:rPr>
              <a:t>Action Planning for engagement on climate change</a:t>
            </a:r>
            <a:r>
              <a:rPr lang="en-US" sz="4800" smtClean="0">
                <a:solidFill>
                  <a:srgbClr val="FFFF00"/>
                </a:solidFill>
                <a:latin typeface="Calibri" pitchFamily="34" charset="0"/>
              </a:rPr>
              <a:t/>
            </a:r>
            <a:br>
              <a:rPr lang="en-US" sz="4800" smtClean="0">
                <a:solidFill>
                  <a:srgbClr val="FFFF00"/>
                </a:solidFill>
                <a:latin typeface="Calibri" pitchFamily="34" charset="0"/>
              </a:rPr>
            </a:br>
            <a:endParaRPr lang="en-GB" sz="4800" smtClean="0">
              <a:solidFill>
                <a:srgbClr val="FFFF00"/>
              </a:solidFill>
              <a:latin typeface="Calibri" pitchFamily="34" charset="0"/>
            </a:endParaRPr>
          </a:p>
        </p:txBody>
      </p:sp>
      <p:sp>
        <p:nvSpPr>
          <p:cNvPr id="60419" name="Text Placeholder 2"/>
          <p:cNvSpPr>
            <a:spLocks noGrp="1"/>
          </p:cNvSpPr>
          <p:nvPr>
            <p:ph idx="1"/>
          </p:nvPr>
        </p:nvSpPr>
        <p:spPr>
          <a:xfrm>
            <a:off x="989013" y="2205038"/>
            <a:ext cx="7327900" cy="4319587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defRPr/>
            </a:pPr>
            <a:r>
              <a:rPr lang="en-US" sz="30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rPr>
              <a:t>What do you want to achieve?</a:t>
            </a:r>
          </a:p>
          <a:p>
            <a:pPr marL="800100" lvl="1" indent="-457200">
              <a:buFont typeface="Wingdings 2" pitchFamily="18" charset="2"/>
              <a:buNone/>
              <a:defRPr/>
            </a:pPr>
            <a:r>
              <a:rPr lang="en-US" sz="30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rPr>
              <a:t>(Project?  Engagement?  Campaign?)</a:t>
            </a:r>
            <a:endParaRPr lang="en-GB" sz="3000" b="1" dirty="0" smtClean="0">
              <a:solidFill>
                <a:schemeClr val="accent2">
                  <a:lumMod val="40000"/>
                  <a:lumOff val="60000"/>
                </a:schemeClr>
              </a:solidFill>
              <a:latin typeface="Calibri" pitchFamily="34" charset="0"/>
              <a:ea typeface="ＭＳ Ｐゴシック" pitchFamily="34" charset="-128"/>
              <a:cs typeface="Calibri" pitchFamily="34" charset="0"/>
            </a:endParaRPr>
          </a:p>
          <a:p>
            <a:pPr marL="457200" indent="-457200">
              <a:defRPr/>
            </a:pPr>
            <a:r>
              <a:rPr lang="en-GB" sz="30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rPr>
              <a:t>What’s the aim (in 1 sentence)?</a:t>
            </a:r>
          </a:p>
          <a:p>
            <a:pPr marL="457200" indent="-457200">
              <a:defRPr/>
            </a:pPr>
            <a:r>
              <a:rPr lang="en-GB" sz="30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rPr>
              <a:t>Who are the key parts of the community?</a:t>
            </a:r>
          </a:p>
          <a:p>
            <a:pPr marL="457200" indent="-457200">
              <a:defRPr/>
            </a:pPr>
            <a:r>
              <a:rPr lang="en-GB" sz="32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rPr>
              <a:t>What’s in it for them?</a:t>
            </a:r>
          </a:p>
          <a:p>
            <a:pPr marL="457200" indent="-457200">
              <a:defRPr/>
            </a:pPr>
            <a:r>
              <a:rPr lang="en-GB" sz="30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rPr>
              <a:t>Where are you going  to start?</a:t>
            </a:r>
          </a:p>
          <a:p>
            <a:pPr marL="457200" indent="-457200">
              <a:defRPr/>
            </a:pPr>
            <a:r>
              <a:rPr lang="en-US" sz="30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rPr>
              <a:t>How will you evaluate success?</a:t>
            </a:r>
            <a:endParaRPr lang="en-GB" sz="3000" b="1" dirty="0" smtClean="0">
              <a:solidFill>
                <a:schemeClr val="accent2">
                  <a:lumMod val="40000"/>
                  <a:lumOff val="60000"/>
                </a:schemeClr>
              </a:solidFill>
              <a:latin typeface="Calibri" pitchFamily="34" charset="0"/>
              <a:ea typeface="ＭＳ Ｐゴシック" pitchFamily="34" charset="-128"/>
              <a:cs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6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60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3"/>
          <p:cNvSpPr>
            <a:spLocks noGrp="1"/>
          </p:cNvSpPr>
          <p:nvPr>
            <p:ph type="title"/>
          </p:nvPr>
        </p:nvSpPr>
        <p:spPr>
          <a:xfrm>
            <a:off x="179388" y="582613"/>
            <a:ext cx="8640762" cy="788987"/>
          </a:xfrm>
        </p:spPr>
        <p:txBody>
          <a:bodyPr/>
          <a:lstStyle/>
          <a:p>
            <a:r>
              <a:rPr lang="en-GB" b="1" smtClean="0">
                <a:solidFill>
                  <a:srgbClr val="FFFF00"/>
                </a:solidFill>
                <a:latin typeface="Calibri" pitchFamily="34" charset="0"/>
              </a:rPr>
              <a:t>So what’s going to make an impact?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4213" y="1916113"/>
            <a:ext cx="7615237" cy="4441825"/>
          </a:xfrm>
        </p:spPr>
        <p:txBody>
          <a:bodyPr/>
          <a:lstStyle/>
          <a:p>
            <a:r>
              <a:rPr lang="en-GB" sz="2800" smtClean="0">
                <a:latin typeface="Calibri" pitchFamily="34" charset="0"/>
              </a:rPr>
              <a:t>Any group and its’ members have limited time and resources</a:t>
            </a:r>
          </a:p>
          <a:p>
            <a:r>
              <a:rPr lang="en-GB" sz="2800" smtClean="0">
                <a:latin typeface="Calibri" pitchFamily="34" charset="0"/>
              </a:rPr>
              <a:t>They have skills, interests and aspirations</a:t>
            </a:r>
          </a:p>
          <a:p>
            <a:pPr eaLnBrk="1" hangingPunct="1"/>
            <a:r>
              <a:rPr lang="en-GB" sz="2800" smtClean="0">
                <a:latin typeface="Calibri" pitchFamily="34" charset="0"/>
              </a:rPr>
              <a:t>We want to build engagement</a:t>
            </a:r>
          </a:p>
          <a:p>
            <a:pPr eaLnBrk="1" hangingPunct="1"/>
            <a:r>
              <a:rPr lang="en-GB" sz="2800" smtClean="0">
                <a:latin typeface="Calibri" pitchFamily="34" charset="0"/>
              </a:rPr>
              <a:t>We only have limited resources… 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GB" sz="2800" smtClean="0">
                <a:latin typeface="Calibri" pitchFamily="34" charset="0"/>
              </a:rPr>
              <a:t>	(So let’s look at what’s easy / realistic)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098" name="AutoShape 2"/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8351837" cy="1182687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GB" b="1" dirty="0" smtClean="0">
                <a:solidFill>
                  <a:srgbClr val="FFFF00"/>
                </a:solidFill>
                <a:latin typeface="Calibri" pitchFamily="34" charset="0"/>
                <a:ea typeface="ＭＳ Ｐゴシック" pitchFamily="-111" charset="-128"/>
                <a:cs typeface="Calibri" pitchFamily="34" charset="0"/>
              </a:rPr>
              <a:t>What kind of approaches might we use?</a:t>
            </a:r>
            <a:r>
              <a:rPr lang="en-GB" dirty="0" smtClean="0">
                <a:solidFill>
                  <a:srgbClr val="FFFF00"/>
                </a:solidFill>
                <a:latin typeface="Calibri" pitchFamily="34" charset="0"/>
                <a:ea typeface="ＭＳ Ｐゴシック" pitchFamily="-111" charset="-128"/>
                <a:cs typeface="Calibri" pitchFamily="34" charset="0"/>
              </a:rPr>
              <a:t/>
            </a:r>
            <a:br>
              <a:rPr lang="en-GB" dirty="0" smtClean="0">
                <a:solidFill>
                  <a:srgbClr val="FFFF00"/>
                </a:solidFill>
                <a:latin typeface="Calibri" pitchFamily="34" charset="0"/>
                <a:ea typeface="ＭＳ Ｐゴシック" pitchFamily="-111" charset="-128"/>
                <a:cs typeface="Calibri" pitchFamily="34" charset="0"/>
              </a:rPr>
            </a:br>
            <a:r>
              <a:rPr lang="en-GB" dirty="0" smtClean="0">
                <a:solidFill>
                  <a:srgbClr val="FFFF00"/>
                </a:solidFill>
                <a:latin typeface="Calibri" pitchFamily="34" charset="0"/>
                <a:ea typeface="ＭＳ Ｐゴシック" pitchFamily="-111" charset="-128"/>
                <a:cs typeface="Calibri" pitchFamily="34" charset="0"/>
              </a:rPr>
              <a:t>(and how easy / effective will they be?)</a:t>
            </a:r>
            <a:endParaRPr lang="en-GB" sz="2800" i="1" dirty="0">
              <a:solidFill>
                <a:srgbClr val="FFFF00"/>
              </a:solidFill>
              <a:latin typeface="Calibri" pitchFamily="34" charset="0"/>
              <a:ea typeface="ＭＳ Ｐゴシック" pitchFamily="-111" charset="-128"/>
              <a:cs typeface="Calibri" pitchFamily="34" charset="0"/>
            </a:endParaRPr>
          </a:p>
        </p:txBody>
      </p:sp>
      <p:sp>
        <p:nvSpPr>
          <p:cNvPr id="644099" name="Rectangle 3"/>
          <p:cNvSpPr>
            <a:spLocks noGrp="1" noChangeArrowheads="1"/>
          </p:cNvSpPr>
          <p:nvPr>
            <p:ph idx="1"/>
          </p:nvPr>
        </p:nvSpPr>
        <p:spPr>
          <a:xfrm>
            <a:off x="684213" y="1628775"/>
            <a:ext cx="8135937" cy="4968875"/>
          </a:xfrm>
        </p:spPr>
        <p:txBody>
          <a:bodyPr/>
          <a:lstStyle/>
          <a:p>
            <a:pPr lvl="2" eaLnBrk="1" hangingPunct="1">
              <a:buFont typeface="Wingdings" pitchFamily="2" charset="2"/>
              <a:buNone/>
            </a:pPr>
            <a:r>
              <a:rPr lang="en-GB" smtClean="0">
                <a:latin typeface="Calibri" pitchFamily="34" charset="0"/>
              </a:rPr>
              <a:t>	</a:t>
            </a:r>
            <a:r>
              <a:rPr lang="en-GB" b="1" smtClean="0">
                <a:latin typeface="Calibri" pitchFamily="34" charset="0"/>
              </a:rPr>
              <a:t>Difficulty</a:t>
            </a:r>
          </a:p>
          <a:p>
            <a:pPr eaLnBrk="1" hangingPunct="1">
              <a:buFont typeface="Wingdings" pitchFamily="2" charset="2"/>
              <a:buNone/>
            </a:pPr>
            <a:endParaRPr lang="en-GB" sz="3200" b="1" smtClean="0">
              <a:latin typeface="Calibri" pitchFamily="34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GB" sz="3200" smtClean="0">
                <a:latin typeface="Calibri" pitchFamily="34" charset="0"/>
              </a:rPr>
              <a:t>		</a:t>
            </a:r>
            <a:r>
              <a:rPr lang="en-GB" sz="3200" b="1" smtClean="0">
                <a:latin typeface="Calibri" pitchFamily="34" charset="0"/>
              </a:rPr>
              <a:t>						Impact</a:t>
            </a:r>
            <a:r>
              <a:rPr lang="en-GB" sz="3200" smtClean="0">
                <a:latin typeface="Calibri" pitchFamily="34" charset="0"/>
              </a:rPr>
              <a:t>						</a:t>
            </a:r>
          </a:p>
          <a:p>
            <a:pPr eaLnBrk="1" hangingPunct="1">
              <a:buFont typeface="Wingdings" pitchFamily="2" charset="2"/>
              <a:buNone/>
            </a:pPr>
            <a:endParaRPr lang="en-GB" b="1" smtClean="0">
              <a:latin typeface="Calibri" pitchFamily="34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GB" sz="2400" b="1" smtClean="0">
                <a:latin typeface="Calibri" pitchFamily="34" charset="0"/>
              </a:rPr>
              <a:t>		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2400" b="1" smtClean="0">
                <a:latin typeface="Calibri" pitchFamily="34" charset="0"/>
              </a:rPr>
              <a:t>Identify 4 or more ways to get the target community involved and engaged, map them on the grid and develop one</a:t>
            </a:r>
          </a:p>
          <a:p>
            <a:pPr eaLnBrk="1" hangingPunct="1">
              <a:buFont typeface="Wingdings" pitchFamily="2" charset="2"/>
              <a:buNone/>
            </a:pPr>
            <a:endParaRPr lang="en-GB" sz="2400" b="1" smtClean="0">
              <a:latin typeface="Calibri" pitchFamily="34" charset="0"/>
            </a:endParaRPr>
          </a:p>
        </p:txBody>
      </p:sp>
      <p:sp>
        <p:nvSpPr>
          <p:cNvPr id="36868" name="Line 4"/>
          <p:cNvSpPr>
            <a:spLocks noChangeShapeType="1"/>
          </p:cNvSpPr>
          <p:nvPr/>
        </p:nvSpPr>
        <p:spPr bwMode="auto">
          <a:xfrm flipV="1">
            <a:off x="2109788" y="1844824"/>
            <a:ext cx="0" cy="3528392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36869" name="Line 5"/>
          <p:cNvSpPr>
            <a:spLocks noChangeShapeType="1"/>
          </p:cNvSpPr>
          <p:nvPr/>
        </p:nvSpPr>
        <p:spPr bwMode="auto">
          <a:xfrm>
            <a:off x="1835696" y="3181350"/>
            <a:ext cx="5472113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GB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4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4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4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4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64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4098" grpId="0"/>
      <p:bldP spid="64409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4000" smtClean="0">
                <a:solidFill>
                  <a:srgbClr val="FFFF00"/>
                </a:solidFill>
                <a:latin typeface="Calibri" pitchFamily="34" charset="0"/>
              </a:rPr>
              <a:t>If that is to happen...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1989138"/>
            <a:ext cx="8604250" cy="4081462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GB" sz="3200" smtClean="0">
                <a:latin typeface="Calibri" pitchFamily="34" charset="0"/>
              </a:rPr>
              <a:t>Communities will need to: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en-GB" sz="3200" smtClean="0">
                <a:latin typeface="Calibri" pitchFamily="34" charset="0"/>
              </a:rPr>
              <a:t>Understand what they can do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en-GB" sz="3200" smtClean="0">
                <a:latin typeface="Calibri" pitchFamily="34" charset="0"/>
              </a:rPr>
              <a:t>Want to engage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en-GB" sz="3200" smtClean="0">
                <a:latin typeface="Calibri" pitchFamily="34" charset="0"/>
              </a:rPr>
              <a:t>Feel confident to start doing it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en-GB" sz="3200" smtClean="0">
                <a:latin typeface="Calibri" pitchFamily="34" charset="0"/>
              </a:rPr>
              <a:t>Know where to get information and examples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en-GB" sz="3200" smtClean="0">
                <a:latin typeface="Calibri" pitchFamily="34" charset="0"/>
              </a:rPr>
              <a:t>Be well supported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800" b="1" smtClean="0">
                <a:solidFill>
                  <a:srgbClr val="FFC000"/>
                </a:solidFill>
                <a:latin typeface="Calibri" pitchFamily="34" charset="0"/>
              </a:rPr>
              <a:t>Your Plan....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defRPr/>
            </a:pPr>
            <a:r>
              <a:rPr lang="en-US" sz="30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rPr>
              <a:t>What do you want to achieve?</a:t>
            </a:r>
          </a:p>
          <a:p>
            <a:pPr marL="800100" lvl="1" indent="-457200">
              <a:buFont typeface="Wingdings 2" pitchFamily="18" charset="2"/>
              <a:buNone/>
              <a:defRPr/>
            </a:pPr>
            <a:r>
              <a:rPr lang="en-US" sz="30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rPr>
              <a:t>(Project?  Engagement?  Campaign?)</a:t>
            </a:r>
            <a:endParaRPr lang="en-GB" sz="3000" b="1" dirty="0" smtClean="0">
              <a:solidFill>
                <a:schemeClr val="accent2">
                  <a:lumMod val="40000"/>
                  <a:lumOff val="60000"/>
                </a:schemeClr>
              </a:solidFill>
              <a:latin typeface="Calibri" pitchFamily="34" charset="0"/>
              <a:ea typeface="ＭＳ Ｐゴシック" pitchFamily="34" charset="-128"/>
              <a:cs typeface="Calibri" pitchFamily="34" charset="0"/>
            </a:endParaRPr>
          </a:p>
          <a:p>
            <a:pPr marL="457200" indent="-457200">
              <a:defRPr/>
            </a:pPr>
            <a:r>
              <a:rPr lang="en-GB" sz="30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rPr>
              <a:t>What’s the aim (in 1 sentence)?</a:t>
            </a:r>
          </a:p>
          <a:p>
            <a:pPr marL="457200" indent="-457200">
              <a:defRPr/>
            </a:pPr>
            <a:r>
              <a:rPr lang="en-GB" sz="30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rPr>
              <a:t>Who are the key parts of the community?</a:t>
            </a:r>
          </a:p>
          <a:p>
            <a:pPr marL="457200" indent="-457200">
              <a:defRPr/>
            </a:pPr>
            <a:r>
              <a:rPr lang="en-GB" sz="32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rPr>
              <a:t>What’s in it for them?</a:t>
            </a:r>
          </a:p>
          <a:p>
            <a:pPr marL="457200" indent="-457200">
              <a:defRPr/>
            </a:pPr>
            <a:r>
              <a:rPr lang="en-GB" sz="30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rPr>
              <a:t>Where are you going  to start?</a:t>
            </a:r>
          </a:p>
          <a:p>
            <a:pPr marL="457200" indent="-457200">
              <a:defRPr/>
            </a:pPr>
            <a:r>
              <a:rPr lang="en-US" sz="30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rPr>
              <a:t>How will you evaluate success?</a:t>
            </a:r>
            <a:endParaRPr lang="en-GB" sz="3000" b="1" dirty="0" smtClean="0">
              <a:solidFill>
                <a:schemeClr val="accent2">
                  <a:lumMod val="40000"/>
                  <a:lumOff val="60000"/>
                </a:schemeClr>
              </a:solidFill>
              <a:latin typeface="Calibri" pitchFamily="34" charset="0"/>
              <a:ea typeface="ＭＳ Ｐゴシック" pitchFamily="34" charset="-128"/>
              <a:cs typeface="Calibri" pitchFamily="34" charset="0"/>
            </a:endParaRPr>
          </a:p>
          <a:p>
            <a:pPr>
              <a:defRPr/>
            </a:pPr>
            <a:endParaRPr lang="en-GB" dirty="0">
              <a:ea typeface="ＭＳ Ｐゴシック" pitchFamily="-111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800" b="1" smtClean="0">
                <a:solidFill>
                  <a:srgbClr val="FFFF00"/>
                </a:solidFill>
                <a:latin typeface="Calibri" pitchFamily="34" charset="0"/>
              </a:rPr>
              <a:t>In summary</a:t>
            </a:r>
          </a:p>
        </p:txBody>
      </p:sp>
      <p:sp>
        <p:nvSpPr>
          <p:cNvPr id="77827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smtClean="0">
                <a:latin typeface="Calibri" pitchFamily="34" charset="0"/>
              </a:rPr>
              <a:t>Good engagement starts long before you meet the target audience</a:t>
            </a:r>
          </a:p>
          <a:p>
            <a:r>
              <a:rPr lang="en-GB" sz="2800" smtClean="0">
                <a:latin typeface="Calibri" pitchFamily="34" charset="0"/>
              </a:rPr>
              <a:t>The right story for the right audience…</a:t>
            </a:r>
          </a:p>
          <a:p>
            <a:r>
              <a:rPr lang="en-GB" sz="2800" smtClean="0">
                <a:latin typeface="Calibri" pitchFamily="34" charset="0"/>
              </a:rPr>
              <a:t>Along with the face to face work, getting the leaders engaged, finding the personal angles and being clear on the outcomes of success.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b="1" smtClean="0">
              <a:solidFill>
                <a:srgbClr val="FFFF00"/>
              </a:solidFill>
              <a:latin typeface="Calibri" pitchFamily="34" charset="0"/>
            </a:endParaRPr>
          </a:p>
        </p:txBody>
      </p:sp>
      <p:sp>
        <p:nvSpPr>
          <p:cNvPr id="16387" name="Content Placeholder 4"/>
          <p:cNvSpPr>
            <a:spLocks noGrp="1"/>
          </p:cNvSpPr>
          <p:nvPr>
            <p:ph idx="1"/>
          </p:nvPr>
        </p:nvSpPr>
        <p:spPr>
          <a:xfrm>
            <a:off x="395288" y="1268413"/>
            <a:ext cx="7993062" cy="4897437"/>
          </a:xfrm>
        </p:spPr>
        <p:txBody>
          <a:bodyPr/>
          <a:lstStyle/>
          <a:p>
            <a:pPr>
              <a:spcBef>
                <a:spcPct val="0"/>
              </a:spcBef>
              <a:buFont typeface="Arial" charset="0"/>
              <a:buChar char="•"/>
            </a:pPr>
            <a:endParaRPr lang="en-GB" sz="3200" smtClean="0">
              <a:latin typeface="Calibri" pitchFamily="34" charset="0"/>
            </a:endParaRPr>
          </a:p>
        </p:txBody>
      </p:sp>
      <p:pic>
        <p:nvPicPr>
          <p:cNvPr id="788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550" y="765175"/>
            <a:ext cx="7381875" cy="557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4800" smtClean="0">
                <a:solidFill>
                  <a:srgbClr val="FFFF00"/>
                </a:solidFill>
                <a:latin typeface="Calibri" pitchFamily="34" charset="0"/>
              </a:rPr>
              <a:t>And that’s it… </a:t>
            </a:r>
            <a:br>
              <a:rPr lang="en-GB" sz="4800" smtClean="0">
                <a:solidFill>
                  <a:srgbClr val="FFFF00"/>
                </a:solidFill>
                <a:latin typeface="Calibri" pitchFamily="34" charset="0"/>
              </a:rPr>
            </a:br>
            <a:r>
              <a:rPr lang="en-GB" sz="6000" smtClean="0">
                <a:solidFill>
                  <a:srgbClr val="FFFF00"/>
                </a:solidFill>
                <a:latin typeface="Calibri" pitchFamily="34" charset="0"/>
              </a:rPr>
              <a:t>Thank you!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9013" y="2852738"/>
            <a:ext cx="7165975" cy="3744912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GB" sz="2800" dirty="0" smtClean="0">
                <a:latin typeface="Calibri" pitchFamily="34" charset="0"/>
                <a:ea typeface="ＭＳ Ｐゴシック" pitchFamily="34" charset="-128"/>
                <a:cs typeface="Calibri" pitchFamily="34" charset="0"/>
              </a:rPr>
              <a:t>For content information contact: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GB" sz="2800" dirty="0" smtClean="0">
                <a:latin typeface="Calibri" pitchFamily="34" charset="0"/>
                <a:ea typeface="ＭＳ Ｐゴシック" pitchFamily="34" charset="-128"/>
                <a:cs typeface="Calibri" pitchFamily="34" charset="0"/>
              </a:rPr>
              <a:t>	Chris Church </a:t>
            </a:r>
            <a:r>
              <a:rPr lang="en-GB" sz="2800" b="1" dirty="0" smtClean="0">
                <a:latin typeface="Calibri" pitchFamily="34" charset="0"/>
                <a:ea typeface="ＭＳ Ｐゴシック" pitchFamily="34" charset="-128"/>
                <a:cs typeface="Calibri" pitchFamily="34" charset="0"/>
                <a:hlinkClick r:id="rId2"/>
              </a:rPr>
              <a:t>chrischurch@cooptel.net</a:t>
            </a:r>
            <a:endParaRPr lang="en-GB" sz="2800" b="1" dirty="0" smtClean="0">
              <a:latin typeface="Calibri" pitchFamily="34" charset="0"/>
              <a:ea typeface="ＭＳ Ｐゴシック" pitchFamily="34" charset="-128"/>
              <a:cs typeface="Calibri" pitchFamily="34" charset="0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GB" sz="2800" dirty="0" smtClean="0">
              <a:latin typeface="Calibri" pitchFamily="34" charset="0"/>
              <a:ea typeface="ＭＳ Ｐゴシック" pitchFamily="34" charset="-128"/>
              <a:cs typeface="Calibri" pitchFamily="34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GB" sz="2800" dirty="0" smtClean="0">
                <a:latin typeface="Calibri" pitchFamily="34" charset="0"/>
                <a:ea typeface="ＭＳ Ｐゴシック" pitchFamily="34" charset="-128"/>
                <a:cs typeface="Calibri" pitchFamily="34" charset="0"/>
              </a:rPr>
              <a:t>For bespoke courses and future dates email: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GB" sz="2800" b="1" dirty="0" smtClean="0">
                <a:latin typeface="Calibri" pitchFamily="34" charset="0"/>
                <a:ea typeface="ＭＳ Ｐゴシック" pitchFamily="34" charset="-128"/>
                <a:cs typeface="Calibri" pitchFamily="34" charset="0"/>
              </a:rPr>
              <a:t>	</a:t>
            </a:r>
            <a:r>
              <a:rPr lang="en-GB" sz="2800" b="1" dirty="0" smtClean="0">
                <a:latin typeface="Calibri" pitchFamily="34" charset="0"/>
                <a:ea typeface="ＭＳ Ｐゴシック" pitchFamily="34" charset="-128"/>
                <a:cs typeface="Calibri" pitchFamily="34" charset="0"/>
                <a:hlinkClick r:id="rId3"/>
              </a:rPr>
              <a:t>jelliott@talkaction.org</a:t>
            </a:r>
            <a:r>
              <a:rPr lang="en-GB" sz="2800" b="1" dirty="0" smtClean="0">
                <a:latin typeface="Calibri" pitchFamily="34" charset="0"/>
                <a:ea typeface="ＭＳ Ｐゴシック" pitchFamily="34" charset="-128"/>
                <a:cs typeface="Calibri" pitchFamily="34" charset="0"/>
              </a:rPr>
              <a:t>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GB" sz="2800" dirty="0" smtClean="0">
                <a:latin typeface="Calibri" pitchFamily="34" charset="0"/>
                <a:ea typeface="ＭＳ Ｐゴシック" pitchFamily="34" charset="-128"/>
                <a:cs typeface="Calibri" pitchFamily="34" charset="0"/>
              </a:rPr>
              <a:t>   or call + 44 7947 616844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GB" sz="2800" b="1" dirty="0" smtClean="0">
              <a:latin typeface="Calibri" pitchFamily="34" charset="0"/>
              <a:ea typeface="ＭＳ Ｐゴシック" pitchFamily="34" charset="-128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AutoShape 2"/>
          <p:cNvSpPr>
            <a:spLocks noGrp="1" noChangeArrowheads="1"/>
          </p:cNvSpPr>
          <p:nvPr>
            <p:ph type="title"/>
          </p:nvPr>
        </p:nvSpPr>
        <p:spPr>
          <a:xfrm>
            <a:off x="612775" y="333375"/>
            <a:ext cx="7918450" cy="1038225"/>
          </a:xfrm>
        </p:spPr>
        <p:txBody>
          <a:bodyPr/>
          <a:lstStyle/>
          <a:p>
            <a:pPr eaLnBrk="1" hangingPunct="1"/>
            <a:r>
              <a:rPr lang="en-GB" sz="4800" b="1" smtClean="0">
                <a:solidFill>
                  <a:srgbClr val="FFFF00"/>
                </a:solidFill>
                <a:latin typeface="Calibri" pitchFamily="34" charset="0"/>
              </a:rPr>
              <a:t>Communities, energy and climate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773238"/>
            <a:ext cx="8713788" cy="4752975"/>
          </a:xfrm>
        </p:spPr>
        <p:txBody>
          <a:bodyPr>
            <a:noAutofit/>
          </a:bodyPr>
          <a:lstStyle/>
          <a:p>
            <a:pPr>
              <a:buFont typeface="Wingdings 2" pitchFamily="18" charset="2"/>
              <a:buNone/>
              <a:defRPr/>
            </a:pPr>
            <a:r>
              <a:rPr lang="en-GB" sz="2800" dirty="0" smtClean="0">
                <a:latin typeface="Calibri" pitchFamily="34" charset="0"/>
                <a:ea typeface="ＭＳ Ｐゴシック" pitchFamily="34" charset="-128"/>
                <a:cs typeface="Calibri" pitchFamily="34" charset="0"/>
              </a:rPr>
              <a:t>There are </a:t>
            </a:r>
            <a:r>
              <a:rPr lang="en-GB" sz="2800" dirty="0" smtClean="0">
                <a:latin typeface="Calibri" pitchFamily="34" charset="0"/>
                <a:ea typeface="ＭＳ Ｐゴシック" pitchFamily="-111" charset="-128"/>
                <a:cs typeface="Calibri" pitchFamily="34" charset="0"/>
              </a:rPr>
              <a:t>various types of activity where local action can really make a difference</a:t>
            </a:r>
          </a:p>
          <a:p>
            <a:pPr marL="514350" indent="-514350">
              <a:spcBef>
                <a:spcPts val="800"/>
              </a:spcBef>
              <a:buFont typeface="Arial" pitchFamily="34" charset="0"/>
              <a:buChar char="•"/>
              <a:defRPr/>
            </a:pPr>
            <a:r>
              <a:rPr lang="en-US" sz="3200" b="1" dirty="0" smtClean="0">
                <a:latin typeface="Calibri" pitchFamily="34" charset="0"/>
                <a:ea typeface="ＭＳ Ｐゴシック" pitchFamily="-111" charset="-128"/>
                <a:cs typeface="Calibri" pitchFamily="34" charset="0"/>
              </a:rPr>
              <a:t>Building engagement / Behaviour change</a:t>
            </a:r>
          </a:p>
          <a:p>
            <a:pPr marL="514350" indent="-514350">
              <a:spcBef>
                <a:spcPts val="800"/>
              </a:spcBef>
              <a:buFont typeface="Arial" pitchFamily="34" charset="0"/>
              <a:buChar char="•"/>
              <a:defRPr/>
            </a:pPr>
            <a:r>
              <a:rPr lang="en-US" sz="3200" b="1" dirty="0" smtClean="0">
                <a:latin typeface="Calibri" pitchFamily="34" charset="0"/>
                <a:ea typeface="ＭＳ Ｐゴシック" pitchFamily="-111" charset="-128"/>
                <a:cs typeface="Calibri" pitchFamily="34" charset="0"/>
              </a:rPr>
              <a:t>Local projects</a:t>
            </a:r>
            <a:endParaRPr lang="en-GB" sz="3200" b="1" dirty="0" smtClean="0">
              <a:latin typeface="Calibri" pitchFamily="34" charset="0"/>
              <a:ea typeface="ＭＳ Ｐゴシック" pitchFamily="-111" charset="-128"/>
              <a:cs typeface="Calibri" pitchFamily="34" charset="0"/>
            </a:endParaRPr>
          </a:p>
          <a:p>
            <a:pPr marL="514350" indent="-514350">
              <a:spcBef>
                <a:spcPts val="800"/>
              </a:spcBef>
              <a:buFont typeface="Arial" pitchFamily="34" charset="0"/>
              <a:buChar char="•"/>
              <a:defRPr/>
            </a:pPr>
            <a:r>
              <a:rPr lang="en-US" sz="3200" b="1" dirty="0" smtClean="0">
                <a:latin typeface="Calibri" pitchFamily="34" charset="0"/>
                <a:ea typeface="ＭＳ Ｐゴシック" pitchFamily="-111" charset="-128"/>
                <a:cs typeface="Calibri" pitchFamily="34" charset="0"/>
              </a:rPr>
              <a:t>Advocacy / campaigning </a:t>
            </a:r>
            <a:endParaRPr lang="en-GB" sz="3200" b="1" dirty="0" smtClean="0">
              <a:latin typeface="Calibri" pitchFamily="34" charset="0"/>
              <a:ea typeface="ＭＳ Ｐゴシック" pitchFamily="-111" charset="-128"/>
              <a:cs typeface="Calibri" pitchFamily="34" charset="0"/>
            </a:endParaRPr>
          </a:p>
          <a:p>
            <a:pPr marL="514350" indent="-514350" eaLnBrk="1" hangingPunct="1">
              <a:spcBef>
                <a:spcPct val="0"/>
              </a:spcBef>
              <a:buFont typeface="Wingdings 2" pitchFamily="18" charset="2"/>
              <a:buNone/>
              <a:defRPr/>
            </a:pPr>
            <a:endParaRPr lang="en-GB" sz="2800" dirty="0" smtClean="0">
              <a:latin typeface="Calibri" pitchFamily="34" charset="0"/>
              <a:ea typeface="ＭＳ Ｐゴシック" pitchFamily="34" charset="-128"/>
              <a:cs typeface="Calibri" pitchFamily="34" charset="0"/>
            </a:endParaRPr>
          </a:p>
          <a:p>
            <a:pPr marL="514350" indent="-514350" eaLnBrk="1" hangingPunct="1">
              <a:spcBef>
                <a:spcPct val="0"/>
              </a:spcBef>
              <a:buFont typeface="Wingdings 2" pitchFamily="18" charset="2"/>
              <a:buNone/>
              <a:defRPr/>
            </a:pPr>
            <a:r>
              <a:rPr lang="en-GB" sz="2800" dirty="0" smtClean="0">
                <a:latin typeface="Calibri" pitchFamily="34" charset="0"/>
                <a:ea typeface="ＭＳ Ｐゴシック" pitchFamily="34" charset="-128"/>
                <a:cs typeface="Calibri" pitchFamily="34" charset="0"/>
              </a:rPr>
              <a:t>Each needs different approaches - be clear on how your activity is focusing.</a:t>
            </a:r>
          </a:p>
          <a:p>
            <a:pPr marL="514350" indent="-514350" eaLnBrk="1" hangingPunct="1">
              <a:spcBef>
                <a:spcPct val="0"/>
              </a:spcBef>
              <a:buFont typeface="Wingdings 2" pitchFamily="18" charset="2"/>
              <a:buNone/>
              <a:defRPr/>
            </a:pPr>
            <a:r>
              <a:rPr lang="en-GB" sz="3200" b="1" dirty="0" smtClean="0">
                <a:latin typeface="Calibri" pitchFamily="34" charset="0"/>
                <a:ea typeface="ＭＳ Ｐゴシック" pitchFamily="34" charset="-128"/>
                <a:cs typeface="Calibri" pitchFamily="34" charset="0"/>
              </a:rPr>
              <a:t>This will affect your communications and engagement  strategy </a:t>
            </a:r>
          </a:p>
          <a:p>
            <a:pPr eaLnBrk="1" hangingPunct="1">
              <a:defRPr/>
            </a:pPr>
            <a:endParaRPr lang="en-GB" sz="3200" dirty="0" smtClean="0">
              <a:solidFill>
                <a:srgbClr val="000000"/>
              </a:solidFill>
              <a:latin typeface="Calibri" pitchFamily="34" charset="0"/>
              <a:ea typeface="ＭＳ Ｐゴシック" pitchFamily="34" charset="-128"/>
              <a:cs typeface="Calibri" pitchFamily="34" charset="0"/>
            </a:endParaRP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endParaRPr lang="en-GB" sz="3200" b="1" dirty="0" smtClean="0">
              <a:solidFill>
                <a:srgbClr val="92D050"/>
              </a:solidFill>
              <a:latin typeface="Calibri" pitchFamily="34" charset="0"/>
              <a:ea typeface="ＭＳ Ｐゴシック" pitchFamily="34" charset="-128"/>
              <a:cs typeface="Calibri" pitchFamily="34" charset="0"/>
            </a:endParaRPr>
          </a:p>
          <a:p>
            <a:pPr eaLnBrk="1" hangingPunct="1">
              <a:buFont typeface="Wingdings 2" pitchFamily="18" charset="2"/>
              <a:buNone/>
              <a:defRPr/>
            </a:pPr>
            <a:endParaRPr lang="en-GB" sz="3200" dirty="0" smtClean="0">
              <a:solidFill>
                <a:srgbClr val="000000"/>
              </a:solidFill>
              <a:latin typeface="Calibri" pitchFamily="34" charset="0"/>
              <a:ea typeface="ＭＳ Ｐゴシック" pitchFamily="34" charset="-128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3"/>
          <p:cNvSpPr>
            <a:spLocks noGrp="1"/>
          </p:cNvSpPr>
          <p:nvPr>
            <p:ph type="title"/>
          </p:nvPr>
        </p:nvSpPr>
        <p:spPr>
          <a:xfrm>
            <a:off x="0" y="582613"/>
            <a:ext cx="9144000" cy="788987"/>
          </a:xfrm>
        </p:spPr>
        <p:txBody>
          <a:bodyPr/>
          <a:lstStyle/>
          <a:p>
            <a:r>
              <a:rPr lang="en-GB" sz="4800" b="1" dirty="0" smtClean="0">
                <a:solidFill>
                  <a:srgbClr val="FFFF00"/>
                </a:solidFill>
                <a:latin typeface="Calibri" pitchFamily="34" charset="0"/>
              </a:rPr>
              <a:t>Climate and Recycling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9750" y="1773238"/>
            <a:ext cx="7920038" cy="4824412"/>
          </a:xfrm>
        </p:spPr>
        <p:txBody>
          <a:bodyPr/>
          <a:lstStyle/>
          <a:p>
            <a:pPr algn="ctr">
              <a:buFont typeface="Wingdings 2" pitchFamily="18" charset="2"/>
              <a:buNone/>
            </a:pPr>
            <a:r>
              <a:rPr lang="en-GB" sz="3600" b="1" i="1" smtClean="0">
                <a:latin typeface="Calibri" pitchFamily="34" charset="0"/>
              </a:rPr>
              <a:t>It’s not always easy....</a:t>
            </a:r>
          </a:p>
          <a:p>
            <a:endParaRPr lang="en-GB" sz="2800" smtClean="0">
              <a:latin typeface="Calibri" pitchFamily="34" charset="0"/>
            </a:endParaRPr>
          </a:p>
          <a:p>
            <a:pPr>
              <a:buFont typeface="Wingdings 2" pitchFamily="18" charset="2"/>
              <a:buNone/>
            </a:pPr>
            <a:r>
              <a:rPr lang="en-GB" sz="3200" b="1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endParaRPr lang="en-GB" sz="2800" smtClean="0">
              <a:latin typeface="Calibri" pitchFamily="34" charset="0"/>
            </a:endParaRPr>
          </a:p>
        </p:txBody>
      </p:sp>
      <p:grpSp>
        <p:nvGrpSpPr>
          <p:cNvPr id="14340" name="Group 3"/>
          <p:cNvGrpSpPr>
            <a:grpSpLocks/>
          </p:cNvGrpSpPr>
          <p:nvPr/>
        </p:nvGrpSpPr>
        <p:grpSpPr bwMode="auto">
          <a:xfrm>
            <a:off x="611188" y="2708275"/>
            <a:ext cx="7993062" cy="3529013"/>
            <a:chOff x="0" y="504049"/>
            <a:chExt cx="7488832" cy="3096352"/>
          </a:xfrm>
        </p:grpSpPr>
        <p:sp>
          <p:nvSpPr>
            <p:cNvPr id="6" name="Rounded Rectangle 5"/>
            <p:cNvSpPr/>
            <p:nvPr/>
          </p:nvSpPr>
          <p:spPr>
            <a:xfrm>
              <a:off x="0" y="504049"/>
              <a:ext cx="7488832" cy="3096352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ounded Rectangle 4"/>
            <p:cNvSpPr/>
            <p:nvPr/>
          </p:nvSpPr>
          <p:spPr>
            <a:xfrm>
              <a:off x="150222" y="654479"/>
              <a:ext cx="7188387" cy="27954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21920" tIns="121920" rIns="121920" bIns="121920" spcCol="1270" anchor="ctr"/>
            <a:lstStyle/>
            <a:p>
              <a:pPr defTabSz="14224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GB" sz="3200" b="1" i="1" dirty="0">
                  <a:solidFill>
                    <a:schemeClr val="tx1">
                      <a:lumMod val="95000"/>
                    </a:schemeClr>
                  </a:solidFill>
                  <a:latin typeface="Calibri" pitchFamily="34" charset="0"/>
                  <a:cs typeface="Calibri" pitchFamily="34" charset="0"/>
                </a:rPr>
                <a:t>In groups</a:t>
              </a:r>
              <a:r>
                <a:rPr lang="en-GB" sz="3200" dirty="0">
                  <a:solidFill>
                    <a:schemeClr val="tx1">
                      <a:lumMod val="95000"/>
                    </a:schemeClr>
                  </a:solidFill>
                  <a:latin typeface="Calibri" pitchFamily="34" charset="0"/>
                  <a:cs typeface="Calibri" pitchFamily="34" charset="0"/>
                </a:rPr>
                <a:t>, </a:t>
              </a:r>
              <a:r>
                <a:rPr lang="en-GB" sz="3200" b="1" dirty="0">
                  <a:solidFill>
                    <a:schemeClr val="tx1">
                      <a:lumMod val="95000"/>
                    </a:schemeClr>
                  </a:solidFill>
                  <a:latin typeface="Calibri" pitchFamily="34" charset="0"/>
                  <a:ea typeface="ＭＳ Ｐゴシック" pitchFamily="34" charset="-128"/>
                  <a:cs typeface="Calibri" pitchFamily="34" charset="0"/>
                </a:rPr>
                <a:t>discuss / identify  the specific issues that may make community engagement on these issues different  to other local participative work.</a:t>
              </a:r>
              <a:endParaRPr lang="en-GB" sz="3200" dirty="0">
                <a:solidFill>
                  <a:schemeClr val="tx1">
                    <a:lumMod val="9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800" b="1" dirty="0" smtClean="0">
                <a:solidFill>
                  <a:srgbClr val="FFFF00"/>
                </a:solidFill>
                <a:latin typeface="Calibri" pitchFamily="34" charset="0"/>
              </a:rPr>
              <a:t>Engagement on Climate</a:t>
            </a:r>
            <a:r>
              <a:rPr lang="en-GB" sz="7200" b="1" dirty="0" smtClean="0">
                <a:solidFill>
                  <a:srgbClr val="FFFF00"/>
                </a:solidFill>
                <a:latin typeface="Calibri" pitchFamily="34" charset="0"/>
              </a:rPr>
              <a:t/>
            </a:r>
            <a:br>
              <a:rPr lang="en-GB" sz="7200" b="1" dirty="0" smtClean="0">
                <a:solidFill>
                  <a:srgbClr val="FFFF00"/>
                </a:solidFill>
                <a:latin typeface="Calibri" pitchFamily="34" charset="0"/>
              </a:rPr>
            </a:br>
            <a:r>
              <a:rPr lang="en-GB" sz="4400" dirty="0" smtClean="0">
                <a:latin typeface="Calibri" pitchFamily="34" charset="0"/>
              </a:rPr>
              <a:t/>
            </a:r>
            <a:br>
              <a:rPr lang="en-GB" sz="4400" dirty="0" smtClean="0">
                <a:latin typeface="Calibri" pitchFamily="34" charset="0"/>
              </a:rPr>
            </a:br>
            <a:endParaRPr lang="en-GB" dirty="0" smtClean="0"/>
          </a:p>
        </p:txBody>
      </p:sp>
      <p:sp>
        <p:nvSpPr>
          <p:cNvPr id="15363" name="Text Placeholder 2"/>
          <p:cNvSpPr>
            <a:spLocks noGrp="1"/>
          </p:cNvSpPr>
          <p:nvPr>
            <p:ph idx="1"/>
          </p:nvPr>
        </p:nvSpPr>
        <p:spPr>
          <a:xfrm>
            <a:off x="539750" y="1989138"/>
            <a:ext cx="4103688" cy="4081462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en-GB" sz="3200" smtClean="0">
                <a:latin typeface="Calibri" pitchFamily="34" charset="0"/>
              </a:rPr>
              <a:t>How about:</a:t>
            </a:r>
          </a:p>
          <a:p>
            <a:pPr lvl="1"/>
            <a:r>
              <a:rPr lang="en-GB" sz="3200" smtClean="0">
                <a:latin typeface="Calibri" pitchFamily="34" charset="0"/>
              </a:rPr>
              <a:t>Complex issues</a:t>
            </a:r>
          </a:p>
          <a:p>
            <a:pPr lvl="1"/>
            <a:r>
              <a:rPr lang="en-GB" sz="3200" smtClean="0">
                <a:latin typeface="Calibri" pitchFamily="34" charset="0"/>
              </a:rPr>
              <a:t>Other priorities</a:t>
            </a:r>
          </a:p>
          <a:p>
            <a:pPr lvl="1"/>
            <a:r>
              <a:rPr lang="en-GB" sz="3200" smtClean="0">
                <a:latin typeface="Calibri" pitchFamily="34" charset="0"/>
              </a:rPr>
              <a:t>Lack of trust</a:t>
            </a:r>
          </a:p>
          <a:p>
            <a:pPr lvl="1"/>
            <a:r>
              <a:rPr lang="en-GB" sz="3200" smtClean="0">
                <a:latin typeface="Calibri" pitchFamily="34" charset="0"/>
              </a:rPr>
              <a:t>Changing agenda</a:t>
            </a:r>
          </a:p>
          <a:p>
            <a:endParaRPr lang="en-GB" smtClean="0"/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00563" y="2825750"/>
            <a:ext cx="4643437" cy="403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wilight">
  <a:themeElements>
    <a:clrScheme name="Custom 1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FF0000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Twilight">
      <a:majorFont>
        <a:latin typeface="Century Gothic"/>
        <a:ea typeface=""/>
        <a:cs typeface=""/>
        <a:font script="Jpan" typeface="ＭＳ Ｐゴシック"/>
      </a:majorFont>
      <a:minorFont>
        <a:latin typeface="Century Gothic"/>
        <a:ea typeface=""/>
        <a:cs typeface=""/>
        <a:font script="Jpan" typeface="ＭＳ Ｐゴシック"/>
      </a:minorFont>
    </a:fontScheme>
    <a:fmtScheme name="Twilight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0000"/>
              </a:schemeClr>
            </a:gs>
            <a:gs pos="100000">
              <a:schemeClr val="phClr">
                <a:tint val="100000"/>
                <a:shade val="94000"/>
                <a:satMod val="135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60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90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38100" dist="12700" dir="5400000">
              <a:srgbClr val="FFFFFF">
                <a:alpha val="75000"/>
              </a:srgbClr>
            </a:innerShdw>
            <a:outerShdw blurRad="88900" dist="50800" dir="5400000" sx="102000" sy="102000" algn="tr" rotWithShape="0">
              <a:srgbClr val="808080">
                <a:alpha val="50000"/>
              </a:srgbClr>
            </a:outerShdw>
          </a:effectLst>
        </a:effectStyle>
        <a:effectStyle>
          <a:effectLst>
            <a:outerShdw blurRad="317500" dist="762000" dir="5400000" sy="45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alanced" dir="tl"/>
          </a:scene3d>
          <a:sp3d extrusionH="12700" prstMaterial="softEdge">
            <a:bevelT w="38100" h="1270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200000"/>
              </a:schemeClr>
              <a:schemeClr val="phClr">
                <a:tint val="30000"/>
                <a:satMod val="30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20000"/>
                <a:satMod val="200000"/>
              </a:schemeClr>
              <a:schemeClr val="phClr">
                <a:tint val="50000"/>
                <a:satMod val="1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climate communication july 10</Template>
  <TotalTime>18223</TotalTime>
  <Words>2483</Words>
  <Application>Microsoft Office PowerPoint</Application>
  <PresentationFormat>On-screen Show (4:3)</PresentationFormat>
  <Paragraphs>401</Paragraphs>
  <Slides>63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4" baseType="lpstr">
      <vt:lpstr>Twilight</vt:lpstr>
      <vt:lpstr> Engaging with communities on energy, climate change and recycling issues</vt:lpstr>
      <vt:lpstr>Today’s course… </vt:lpstr>
      <vt:lpstr>Please help today run smoothly</vt:lpstr>
      <vt:lpstr>Current issues and challenges</vt:lpstr>
      <vt:lpstr>What does this mean  for  energy and climate change?</vt:lpstr>
      <vt:lpstr>If that is to happen...</vt:lpstr>
      <vt:lpstr>Communities, energy and climate</vt:lpstr>
      <vt:lpstr>Climate and Recycling</vt:lpstr>
      <vt:lpstr>Engagement on Climate  </vt:lpstr>
      <vt:lpstr>Communities and Individuals</vt:lpstr>
      <vt:lpstr>Communication at different levels</vt:lpstr>
      <vt:lpstr>So where do people stand on this?</vt:lpstr>
      <vt:lpstr>Denial and Scepticism…</vt:lpstr>
      <vt:lpstr>Developing community engagement </vt:lpstr>
      <vt:lpstr>The key point of engagement...</vt:lpstr>
      <vt:lpstr>It’s all about communication…</vt:lpstr>
      <vt:lpstr>Persuasive Communication  </vt:lpstr>
      <vt:lpstr>Good engagement – some key issues</vt:lpstr>
      <vt:lpstr>Good engagement – some key issues.</vt:lpstr>
      <vt:lpstr>Engagement,  values and incentives</vt:lpstr>
      <vt:lpstr>Community-based Social Marketing</vt:lpstr>
      <vt:lpstr>Common Cause</vt:lpstr>
      <vt:lpstr>Can these work together? </vt:lpstr>
      <vt:lpstr>Time for a break….</vt:lpstr>
      <vt:lpstr>Why work with communities - rather than individuals?</vt:lpstr>
      <vt:lpstr>What do we mean by involvement? </vt:lpstr>
      <vt:lpstr>The benefits of engagement </vt:lpstr>
      <vt:lpstr>Engagement and Participation</vt:lpstr>
      <vt:lpstr>So who are “the community”?</vt:lpstr>
      <vt:lpstr>Types of community</vt:lpstr>
      <vt:lpstr>Defining community</vt:lpstr>
      <vt:lpstr>The elements of community:</vt:lpstr>
      <vt:lpstr>Getting started on community work</vt:lpstr>
      <vt:lpstr>Starting work in a new location</vt:lpstr>
      <vt:lpstr>Stakeholder analysis –  from words to reality</vt:lpstr>
      <vt:lpstr>Developing an engagement plan</vt:lpstr>
      <vt:lpstr>Where do we start?</vt:lpstr>
      <vt:lpstr>But we don’t want to engage!</vt:lpstr>
      <vt:lpstr>Some key issues</vt:lpstr>
      <vt:lpstr>Thinking ahead – a  ‘low carbon future’</vt:lpstr>
      <vt:lpstr>So what will be great about 2050?</vt:lpstr>
      <vt:lpstr>So why is it hard to sell these ideas?</vt:lpstr>
      <vt:lpstr>Think positive!</vt:lpstr>
      <vt:lpstr>Hard to reach?</vt:lpstr>
      <vt:lpstr>Working with Diversity</vt:lpstr>
      <vt:lpstr>Diverse Communities – what do we mean?</vt:lpstr>
      <vt:lpstr>Working with diverse groups</vt:lpstr>
      <vt:lpstr>Three key issues</vt:lpstr>
      <vt:lpstr>CONNECTION </vt:lpstr>
      <vt:lpstr>COMMUNICATION</vt:lpstr>
      <vt:lpstr>CREATIVITY</vt:lpstr>
      <vt:lpstr>Why should we get involved?</vt:lpstr>
      <vt:lpstr>Starting engagement</vt:lpstr>
      <vt:lpstr>Maintaining engagement</vt:lpstr>
      <vt:lpstr>Tell us a (climate) story</vt:lpstr>
      <vt:lpstr>Let’s take your issues</vt:lpstr>
      <vt:lpstr>Action Planning for engagement on climate change </vt:lpstr>
      <vt:lpstr>So what’s going to make an impact?</vt:lpstr>
      <vt:lpstr>What kind of approaches might we use? (and how easy / effective will they be?)</vt:lpstr>
      <vt:lpstr>Your Plan....</vt:lpstr>
      <vt:lpstr>In summary</vt:lpstr>
      <vt:lpstr>PowerPoint Presentation</vt:lpstr>
      <vt:lpstr>And that’s it…  Thank you!</vt:lpstr>
    </vt:vector>
  </TitlesOfParts>
  <Company>Corporate Office Queensland Health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 and  Local Sustainability</dc:title>
  <dc:creator>chris church</dc:creator>
  <cp:lastModifiedBy>User</cp:lastModifiedBy>
  <cp:revision>375</cp:revision>
  <dcterms:created xsi:type="dcterms:W3CDTF">2001-06-03T10:13:27Z</dcterms:created>
  <dcterms:modified xsi:type="dcterms:W3CDTF">2016-03-10T14:53:23Z</dcterms:modified>
</cp:coreProperties>
</file>