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0" r:id="rId6"/>
    <p:sldId id="261" r:id="rId7"/>
    <p:sldId id="267" r:id="rId8"/>
    <p:sldId id="271" r:id="rId9"/>
    <p:sldId id="272" r:id="rId10"/>
    <p:sldId id="273" r:id="rId11"/>
    <p:sldId id="274" r:id="rId12"/>
    <p:sldId id="268" r:id="rId13"/>
    <p:sldId id="269" r:id="rId14"/>
    <p:sldId id="262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6" autoAdjust="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enwwu/sevenwwu.github.io/blob/main/write-ups/milestone_one_delieverable/surveyoutlin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  <a:p>
            <a:r>
              <a:rPr lang="en-US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(4/5)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(5/5)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2DA-9541-0022-30F6-736821CC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121492" cy="993913"/>
          </a:xfrm>
        </p:spPr>
        <p:txBody>
          <a:bodyPr/>
          <a:lstStyle/>
          <a:p>
            <a:r>
              <a:rPr lang="en-US" dirty="0">
                <a:effectLst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244A-F660-589B-3C37-C6CFA318B3CF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5F16BA-4020-B23C-FA37-407B85F8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99650" cy="4058751"/>
          </a:xfrm>
        </p:spPr>
        <p:txBody>
          <a:bodyPr/>
          <a:lstStyle/>
          <a:p>
            <a:r>
              <a:rPr lang="en-US" dirty="0"/>
              <a:t>Employed K Means Clustering</a:t>
            </a:r>
          </a:p>
          <a:p>
            <a:r>
              <a:rPr lang="en-US" dirty="0"/>
              <a:t>Highest Silhouette was 0.119 with 2 clusters</a:t>
            </a:r>
          </a:p>
          <a:p>
            <a:r>
              <a:rPr lang="en-US" dirty="0"/>
              <a:t>Cluster Distribution:</a:t>
            </a:r>
          </a:p>
          <a:p>
            <a:pPr lvl="1"/>
            <a:r>
              <a:rPr lang="en-US" dirty="0"/>
              <a:t>0 – 187</a:t>
            </a:r>
          </a:p>
          <a:p>
            <a:pPr lvl="1"/>
            <a:r>
              <a:rPr lang="en-US" dirty="0"/>
              <a:t>1 - 57</a:t>
            </a:r>
          </a:p>
          <a:p>
            <a:r>
              <a:rPr lang="en-US" dirty="0"/>
              <a:t>Plotting Data Against the Cluster Assignment reveals the Emergent Label “</a:t>
            </a:r>
            <a:r>
              <a:rPr lang="en-US" dirty="0" err="1"/>
              <a:t>IsEnthusiast</a:t>
            </a:r>
            <a:r>
              <a:rPr lang="en-US" dirty="0"/>
              <a:t>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5EF21-A138-AA23-A8BB-2076688C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67" y="0"/>
            <a:ext cx="4007937" cy="3498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71DC98-1CB7-EEF0-EB92-FC81BA9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67" y="3498992"/>
            <a:ext cx="4007938" cy="33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637F93-8EBC-D1A5-819D-27ED360F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16"/>
            <a:ext cx="12192000" cy="64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182205" cy="2481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Results. Only valid demographic features:</a:t>
            </a:r>
          </a:p>
          <a:p>
            <a:pPr lvl="2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'Gender', 'Age', 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AOSCat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'Religiosity'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Performed Slightly Above Baselines</a:t>
            </a:r>
          </a:p>
          <a:p>
            <a:pPr lvl="1"/>
            <a:r>
              <a:rPr lang="en-US" dirty="0"/>
              <a:t>For Example, Predict Chess Rating: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B459D-4BD6-8EE8-F643-AFB21CBFFBE5}"/>
              </a:ext>
            </a:extLst>
          </p:cNvPr>
          <p:cNvSpPr txBox="1">
            <a:spLocks/>
          </p:cNvSpPr>
          <p:nvPr/>
        </p:nvSpPr>
        <p:spPr>
          <a:xfrm>
            <a:off x="6143522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Attempt 2: Board Game Stats Predict Gender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Significantly Higher Data Depth and Diversity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X – All Board Game Features (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EnjoysBoardGames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BoardGamesOwned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FrequencyOfPlay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'Style',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ChessRating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PreferredElements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EnjoyedGenres</a:t>
            </a:r>
            <a:r>
              <a:rPr lang="en-US" sz="1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+mj-lt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y – Gender (excluding Non-Binary Responses)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80/20 – Train/Test Data Splits with 4-Fold Cross Validation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Accuracy Metric used for Scoring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Baselines: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Most_Frequent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 and Uniform</a:t>
            </a:r>
            <a:endParaRPr lang="en-US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ECD81-3875-7E89-BB45-D7C82EC7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5679"/>
              </p:ext>
            </p:extLst>
          </p:nvPr>
        </p:nvGraphicFramePr>
        <p:xfrm>
          <a:off x="1222210" y="4457926"/>
          <a:ext cx="4565374" cy="17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364">
                  <a:extLst>
                    <a:ext uri="{9D8B030D-6E8A-4147-A177-3AD203B41FA5}">
                      <a16:colId xmlns:a16="http://schemas.microsoft.com/office/drawing/2014/main" val="4180123761"/>
                    </a:ext>
                  </a:extLst>
                </a:gridCol>
                <a:gridCol w="2289010">
                  <a:extLst>
                    <a:ext uri="{9D8B030D-6E8A-4147-A177-3AD203B41FA5}">
                      <a16:colId xmlns:a16="http://schemas.microsoft.com/office/drawing/2014/main" val="3066703162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r>
                        <a:rPr lang="en-US" sz="15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 (average across 3 folds)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91660"/>
                  </a:ext>
                </a:extLst>
              </a:tr>
              <a:tr h="597920">
                <a:tc>
                  <a:txBody>
                    <a:bodyPr/>
                    <a:lstStyle/>
                    <a:p>
                      <a:r>
                        <a:rPr lang="en-US" sz="1500" dirty="0"/>
                        <a:t>Linear Regression (with Ordinal Encoding of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5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-0.18</a:t>
                      </a:r>
                    </a:p>
                    <a:p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38586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0.217</a:t>
                      </a:r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008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Accuracy: 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7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95388" cy="576470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Predictive Task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CD01C-AF7B-A7F3-054F-983852EE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6920"/>
              </p:ext>
            </p:extLst>
          </p:nvPr>
        </p:nvGraphicFramePr>
        <p:xfrm>
          <a:off x="913795" y="1355771"/>
          <a:ext cx="338913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83">
                  <a:extLst>
                    <a:ext uri="{9D8B030D-6E8A-4147-A177-3AD203B41FA5}">
                      <a16:colId xmlns:a16="http://schemas.microsoft.com/office/drawing/2014/main" val="1381953251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03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Accuracy </a:t>
                      </a:r>
                    </a:p>
                    <a:p>
                      <a:r>
                        <a:rPr lang="en-US" sz="1000" dirty="0"/>
                        <a:t>(average across 4 fold cross validation)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2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3750"/>
                  </a:ext>
                </a:extLst>
              </a:tr>
              <a:tr h="43459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Tuned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91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3AE71-20F5-3A29-1B48-8545FC00D3D2}"/>
              </a:ext>
            </a:extLst>
          </p:cNvPr>
          <p:cNvSpPr txBox="1">
            <a:spLocks/>
          </p:cNvSpPr>
          <p:nvPr/>
        </p:nvSpPr>
        <p:spPr>
          <a:xfrm>
            <a:off x="4688664" y="1355771"/>
            <a:ext cx="6589541" cy="4998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Hyper-Parameterized Random Forest Classifier</a:t>
            </a:r>
          </a:p>
          <a:p>
            <a:pPr lvl="1"/>
            <a:r>
              <a:rPr lang="en-US" dirty="0"/>
              <a:t>Used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RandomizedSearchCV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2000,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'bootstrap': True}</a:t>
            </a:r>
            <a:endParaRPr lang="en-US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Applied Tuned Random Forest Classifier Test Set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78.6% Accuracy Score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Most Frequent Accuracy: 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52.4%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Uniform Accuracy: 42.9%</a:t>
            </a:r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  <a:p>
            <a:pPr lvl="1"/>
            <a:endParaRPr lang="en-US" b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84849B-FDBF-7EE8-A12B-9003C659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2433"/>
              </p:ext>
            </p:extLst>
          </p:nvPr>
        </p:nvGraphicFramePr>
        <p:xfrm>
          <a:off x="8733183" y="4908752"/>
          <a:ext cx="3458817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432100277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75810745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535630299"/>
                    </a:ext>
                  </a:extLst>
                </a:gridCol>
              </a:tblGrid>
              <a:tr h="42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Woman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4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Woman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8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666448" cy="4058751"/>
          </a:xfrm>
        </p:spPr>
        <p:txBody>
          <a:bodyPr/>
          <a:lstStyle/>
          <a:p>
            <a:r>
              <a:rPr lang="en-US" dirty="0"/>
              <a:t>Additional Survey</a:t>
            </a:r>
          </a:p>
          <a:p>
            <a:pPr lvl="1"/>
            <a:r>
              <a:rPr lang="en-US" dirty="0"/>
              <a:t>Perhaps Increase Response Total to 500 or 1000</a:t>
            </a:r>
          </a:p>
          <a:p>
            <a:pPr lvl="1"/>
            <a:r>
              <a:rPr lang="en-US" dirty="0"/>
              <a:t>Allow for improved accuracy and predictive power of our current model</a:t>
            </a:r>
          </a:p>
          <a:p>
            <a:pPr lvl="1"/>
            <a:r>
              <a:rPr lang="en-US" dirty="0"/>
              <a:t>Allow for better attempt of initial goal: Predicting Board Games with Demographics</a:t>
            </a:r>
          </a:p>
          <a:p>
            <a:r>
              <a:rPr lang="en-US" dirty="0"/>
              <a:t>More exploratory analysis</a:t>
            </a:r>
          </a:p>
          <a:p>
            <a:pPr lvl="1"/>
            <a:r>
              <a:rPr lang="en-US" dirty="0"/>
              <a:t>This data set is very feature rich and there is likely interesting patterns that have been overlooked</a:t>
            </a:r>
          </a:p>
          <a:p>
            <a:pPr lvl="1"/>
            <a:r>
              <a:rPr lang="en-US" dirty="0"/>
              <a:t>Analysis of the “</a:t>
            </a:r>
            <a:r>
              <a:rPr lang="en-US" dirty="0" err="1"/>
              <a:t>EnjoyedBoardGames</a:t>
            </a:r>
            <a:r>
              <a:rPr lang="en-US" dirty="0"/>
              <a:t>” feature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83281"/>
            <a:ext cx="10353762" cy="45719"/>
          </a:xfrm>
        </p:spPr>
        <p:txBody>
          <a:bodyPr>
            <a:no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34542" cy="47766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https://github.com/sevenwwu/sevenwwu.github.io/blob/main/write-ups/milestone_one_delieverable/surveyoutline.md</a:t>
            </a:r>
            <a:r>
              <a:rPr lang="en-US" dirty="0"/>
              <a:t> </a:t>
            </a:r>
          </a:p>
          <a:p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r>
              <a:rPr lang="en-US" dirty="0"/>
              <a:t>Curation: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2939"/>
            <a:ext cx="4433457" cy="50911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Concepts/Approaches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803"/>
            <a:ext cx="3214257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“Other”-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ing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Employed Clustering to discover highly-dimensional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9CEFA-CF2F-2A22-333C-2EC0E417A8A5}"/>
              </a:ext>
            </a:extLst>
          </p:cNvPr>
          <p:cNvSpPr txBox="1"/>
          <p:nvPr/>
        </p:nvSpPr>
        <p:spPr>
          <a:xfrm>
            <a:off x="794526" y="75265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Exploratory Analysis: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D6428-B5A4-D31C-6663-0DCECF39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17" y="752654"/>
            <a:ext cx="7000739" cy="53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(1/5)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DC265-5946-9269-165C-C2DB0B0A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4" y="1518312"/>
            <a:ext cx="8810837" cy="49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(2/5)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8360" cy="970450"/>
          </a:xfrm>
        </p:spPr>
        <p:txBody>
          <a:bodyPr>
            <a:normAutofit/>
          </a:bodyPr>
          <a:lstStyle/>
          <a:p>
            <a:r>
              <a:rPr lang="en-US" dirty="0"/>
              <a:t>Discoveries (3/5)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366</TotalTime>
  <Words>805</Words>
  <Application>Microsoft Office PowerPoint</Application>
  <PresentationFormat>Widescreen</PresentationFormat>
  <Paragraphs>152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Calisto MT</vt:lpstr>
      <vt:lpstr>Consolas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Curated Data Feature Outline</vt:lpstr>
      <vt:lpstr>Concepts/Approaches</vt:lpstr>
      <vt:lpstr>Discoveries (1/5)</vt:lpstr>
      <vt:lpstr>Discoveries (2/5)</vt:lpstr>
      <vt:lpstr>Discoveries (3/5)</vt:lpstr>
      <vt:lpstr>Discoveries (4/5)</vt:lpstr>
      <vt:lpstr>Discoveries (5/5)</vt:lpstr>
      <vt:lpstr>Clustering</vt:lpstr>
      <vt:lpstr>PowerPoint Presentation</vt:lpstr>
      <vt:lpstr>Classification Predictive Task</vt:lpstr>
      <vt:lpstr>Classification Predictive Task (cont’d)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4</cp:revision>
  <dcterms:created xsi:type="dcterms:W3CDTF">2023-12-04T20:10:00Z</dcterms:created>
  <dcterms:modified xsi:type="dcterms:W3CDTF">2023-12-07T21:07:12Z</dcterms:modified>
</cp:coreProperties>
</file>