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7" r:id="rId9"/>
    <p:sldId id="269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6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Description of the data processing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Description of the curated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</a:t>
            </a:r>
          </a:p>
          <a:p>
            <a:pPr lvl="1"/>
            <a:r>
              <a:rPr lang="en-US" dirty="0"/>
              <a:t>Performed Slightly Above Baselines</a:t>
            </a:r>
          </a:p>
          <a:p>
            <a:r>
              <a:rPr lang="en-US" dirty="0"/>
              <a:t>Attempt 2: Board Game Stats Predict Gender</a:t>
            </a:r>
          </a:p>
          <a:p>
            <a:pPr lvl="1"/>
            <a:r>
              <a:rPr lang="en-US" dirty="0"/>
              <a:t>Significantly Higher Data Depth and Diversity</a:t>
            </a:r>
          </a:p>
          <a:p>
            <a:pPr lvl="1"/>
            <a:r>
              <a:rPr lang="en-US" dirty="0"/>
              <a:t>X – All Board Game Features ('</a:t>
            </a:r>
            <a:r>
              <a:rPr lang="en-US" dirty="0" err="1"/>
              <a:t>EnjoysBoardGames</a:t>
            </a:r>
            <a:r>
              <a:rPr lang="en-US" dirty="0"/>
              <a:t>', '</a:t>
            </a:r>
            <a:r>
              <a:rPr lang="en-US" dirty="0" err="1"/>
              <a:t>BoardGamesOwned</a:t>
            </a:r>
            <a:r>
              <a:rPr lang="en-US" dirty="0"/>
              <a:t>’, '</a:t>
            </a:r>
            <a:r>
              <a:rPr lang="en-US" dirty="0" err="1"/>
              <a:t>FrequencyOfPlay</a:t>
            </a:r>
            <a:r>
              <a:rPr lang="en-US" dirty="0"/>
              <a:t>', 'Style', '</a:t>
            </a:r>
            <a:r>
              <a:rPr lang="en-US" dirty="0" err="1"/>
              <a:t>ChessRating</a:t>
            </a:r>
            <a:r>
              <a:rPr lang="en-US" dirty="0"/>
              <a:t>’, ‘</a:t>
            </a:r>
            <a:r>
              <a:rPr lang="en-US" dirty="0" err="1"/>
              <a:t>PreferredElements</a:t>
            </a:r>
            <a:r>
              <a:rPr lang="en-US" dirty="0"/>
              <a:t>’, ‘</a:t>
            </a:r>
            <a:r>
              <a:rPr lang="en-US" dirty="0" err="1"/>
              <a:t>EnjoyedGenres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y – Gender (excluding Non-Binary Responses)</a:t>
            </a:r>
          </a:p>
          <a:p>
            <a:pPr lvl="1"/>
            <a:r>
              <a:rPr lang="en-US" dirty="0"/>
              <a:t>80/20 – Train/Test Data Splits with 4-Fold Cross Validation</a:t>
            </a:r>
          </a:p>
          <a:p>
            <a:pPr lvl="1"/>
            <a:r>
              <a:rPr lang="en-US" dirty="0"/>
              <a:t>Accuracy Metric used for Scoring</a:t>
            </a:r>
          </a:p>
          <a:p>
            <a:pPr lvl="1"/>
            <a:r>
              <a:rPr lang="en-US" dirty="0"/>
              <a:t>Baselines: </a:t>
            </a:r>
            <a:r>
              <a:rPr lang="en-US" dirty="0" err="1"/>
              <a:t>Most_Frequent</a:t>
            </a:r>
            <a:r>
              <a:rPr lang="en-US" dirty="0"/>
              <a:t> and Uniform</a:t>
            </a:r>
          </a:p>
        </p:txBody>
      </p:sp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ML 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Transforming the Data, Arbitrarily Tested Different Scikit-Learn Models </a:t>
            </a:r>
          </a:p>
          <a:p>
            <a:r>
              <a:rPr lang="en-US" dirty="0"/>
              <a:t>The </a:t>
            </a:r>
            <a:r>
              <a:rPr lang="en-US" dirty="0" err="1"/>
              <a:t>RandomForestClassifer</a:t>
            </a:r>
            <a:r>
              <a:rPr lang="en-US" dirty="0"/>
              <a:t> and </a:t>
            </a:r>
            <a:r>
              <a:rPr lang="en-US" dirty="0" err="1"/>
              <a:t>LogisticRegression</a:t>
            </a:r>
            <a:r>
              <a:rPr lang="en-US" dirty="0"/>
              <a:t> Models Performed Best</a:t>
            </a:r>
          </a:p>
          <a:p>
            <a:r>
              <a:rPr lang="en-US" dirty="0"/>
              <a:t>Hyper-Parameterized the </a:t>
            </a:r>
            <a:r>
              <a:rPr lang="en-US" dirty="0" err="1"/>
              <a:t>RandomForestClassifer</a:t>
            </a:r>
            <a:r>
              <a:rPr lang="en-US" dirty="0"/>
              <a:t> w/ </a:t>
            </a:r>
            <a:r>
              <a:rPr lang="en-US" dirty="0" err="1"/>
              <a:t>RandomizedSearchCV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Survey</a:t>
            </a:r>
          </a:p>
          <a:p>
            <a:pPr lvl="1"/>
            <a:r>
              <a:rPr lang="en-US" dirty="0"/>
              <a:t>Perhaps Increase Response Total to 500 or 1000</a:t>
            </a:r>
          </a:p>
          <a:p>
            <a:pPr lvl="1"/>
            <a:r>
              <a:rPr lang="en-US"/>
              <a:t>Allow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1DEC-99F5-75A3-4DD5-D1D06D7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34542" cy="47766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r>
              <a:rPr lang="en-US" dirty="0"/>
              <a:t>Curation: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BA20-53B8-EB06-55C7-DBA5D9A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97F9-69A4-2833-D380-F58F15B6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Metadata</a:t>
            </a:r>
          </a:p>
          <a:p>
            <a:r>
              <a:rPr lang="en-US" dirty="0"/>
              <a:t>Rename Questions to Concise Field Names</a:t>
            </a:r>
          </a:p>
          <a:p>
            <a:r>
              <a:rPr lang="en-US" dirty="0"/>
              <a:t>Transform Multi-Select Questions</a:t>
            </a:r>
          </a:p>
          <a:p>
            <a:r>
              <a:rPr lang="en-US" dirty="0"/>
              <a:t>Manual Bucketing of Area of Study Freeform Responses</a:t>
            </a:r>
          </a:p>
          <a:p>
            <a:r>
              <a:rPr lang="en-US" dirty="0"/>
              <a:t>Shorten Categorical Strings for Easier Analysis</a:t>
            </a:r>
          </a:p>
          <a:p>
            <a:r>
              <a:rPr lang="en-US" dirty="0"/>
              <a:t>Assign Order to some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383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Analysis:</a:t>
            </a:r>
            <a:br>
              <a:rPr lang="en-U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0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Concepts/Approaches</a:t>
            </a:r>
            <a:endParaRPr lang="en-US" sz="20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>
              <a:buClr>
                <a:srgbClr val="E88834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“Other”-</a:t>
            </a:r>
            <a:r>
              <a:rPr lang="en-US" sz="14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ing</a:t>
            </a:r>
            <a:r>
              <a:rPr lang="en-US" sz="1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Employed Clustering to discover highly-dimensional patterns</a:t>
            </a:r>
            <a:endParaRPr lang="en-US" sz="1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22D82-FA11-50E3-0C8F-265B45B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747215"/>
            <a:ext cx="6642193" cy="53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116286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Analysis: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681462" cy="4515951"/>
          </a:xfrm>
        </p:spPr>
        <p:txBody>
          <a:bodyPr>
            <a:normAutofit/>
          </a:bodyPr>
          <a:lstStyle/>
          <a:p>
            <a:r>
              <a:rPr lang="en-US" dirty="0"/>
              <a:t>Out of demographic information, only gender showed clear patterns</a:t>
            </a:r>
          </a:p>
          <a:p>
            <a:pPr lvl="1"/>
            <a:r>
              <a:rPr lang="en-US" dirty="0"/>
              <a:t>Respondents identifying as women more likely than men to rate enjoyment of chess as 1 or 2</a:t>
            </a:r>
          </a:p>
          <a:p>
            <a:pPr lvl="1"/>
            <a:r>
              <a:rPr lang="en-US" dirty="0"/>
              <a:t>Respondents identifying as women more significantly more likely than men to select puzzle, party, memory, and luck-based as enjoyed genres</a:t>
            </a:r>
          </a:p>
          <a:p>
            <a:pPr lvl="1"/>
            <a:r>
              <a:rPr lang="en-US" dirty="0"/>
              <a:t>Respondents identifying as male were significantly more likely than women to select science fiction and World War II as enjoyed genres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453A0F1-5051-5B39-F6CF-FE93701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2" y="916499"/>
            <a:ext cx="5116286" cy="50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240-A71D-2E4E-AAA8-B93FFFBD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7" y="83843"/>
            <a:ext cx="6292549" cy="1661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Exploratory Analysis: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C232-EF36-84EB-F250-FCF9DB87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8" y="1744955"/>
            <a:ext cx="4877405" cy="4058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Clustering showed clear patterns for two distinct groups of people</a:t>
            </a:r>
          </a:p>
          <a:p>
            <a:pPr lvl="1"/>
            <a:r>
              <a:rPr lang="en-US" dirty="0"/>
              <a:t>Casual/non-gamers and more involved gamers</a:t>
            </a:r>
          </a:p>
          <a:p>
            <a:r>
              <a:rPr lang="en-US" dirty="0"/>
              <a:t>Compared to the casual group, the involved gamers:</a:t>
            </a:r>
          </a:p>
          <a:p>
            <a:pPr lvl="1"/>
            <a:r>
              <a:rPr lang="en-US" dirty="0"/>
              <a:t>Owned more board games</a:t>
            </a:r>
          </a:p>
          <a:p>
            <a:pPr lvl="1"/>
            <a:r>
              <a:rPr lang="en-US" dirty="0"/>
              <a:t>Were more willing to play different types of games depending on the situation</a:t>
            </a:r>
          </a:p>
          <a:p>
            <a:pPr lvl="1"/>
            <a:r>
              <a:rPr lang="en-US" dirty="0"/>
              <a:t>Were more likely enjoy any given category of genre and gameplay element</a:t>
            </a:r>
          </a:p>
          <a:p>
            <a:pPr lvl="1"/>
            <a:r>
              <a:rPr lang="en-US" dirty="0"/>
              <a:t>Suggests a broader range of tastes than the more casual group</a:t>
            </a:r>
          </a:p>
        </p:txBody>
      </p:sp>
      <p:pic>
        <p:nvPicPr>
          <p:cNvPr id="8" name="Picture 7" descr="A graph of a bar chart&#10;&#10;Description automatically generated">
            <a:extLst>
              <a:ext uri="{FF2B5EF4-FFF2-40B4-BE49-F238E27FC236}">
                <a16:creationId xmlns:a16="http://schemas.microsoft.com/office/drawing/2014/main" id="{D8EB1D11-84A8-36DA-D233-FCFE46D8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15" y="-30493"/>
            <a:ext cx="3940234" cy="3459493"/>
          </a:xfrm>
          <a:prstGeom prst="rect">
            <a:avLst/>
          </a:prstGeom>
        </p:spPr>
      </p:pic>
      <p:pic>
        <p:nvPicPr>
          <p:cNvPr id="9" name="Picture 8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C197D14-66EC-75B5-7497-A93EA882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60" y="0"/>
            <a:ext cx="3463640" cy="3456979"/>
          </a:xfrm>
          <a:prstGeom prst="rect">
            <a:avLst/>
          </a:prstGeom>
        </p:spPr>
      </p:pic>
      <p:pic>
        <p:nvPicPr>
          <p:cNvPr id="10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DDACEF2-E1C5-D4D7-12DD-B4472469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415" y="3428997"/>
            <a:ext cx="3797943" cy="3429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1" name="Picture 10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4F83DDB-64C5-56F2-3E9F-F697D2D91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9" y="3456567"/>
            <a:ext cx="3463641" cy="34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4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287</TotalTime>
  <Words>719</Words>
  <Application>Microsoft Office PowerPoint</Application>
  <PresentationFormat>Widescreen</PresentationFormat>
  <Paragraphs>111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Data Cleaning and Curation</vt:lpstr>
      <vt:lpstr>Curated Data Feature Outline</vt:lpstr>
      <vt:lpstr>Exploratory Data Analysis: Concepts/Approaches</vt:lpstr>
      <vt:lpstr>Exploratory Analysis: Discoveries</vt:lpstr>
      <vt:lpstr>Exploratory Analysis: Clustering</vt:lpstr>
      <vt:lpstr>Classification Predictive Task</vt:lpstr>
      <vt:lpstr>Presentation of ML modeling results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Marie Lawler</cp:lastModifiedBy>
  <cp:revision>4</cp:revision>
  <dcterms:created xsi:type="dcterms:W3CDTF">2023-12-04T20:10:00Z</dcterms:created>
  <dcterms:modified xsi:type="dcterms:W3CDTF">2023-12-07T17:41:55Z</dcterms:modified>
</cp:coreProperties>
</file>