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5" r:id="rId4"/>
    <p:sldId id="258" r:id="rId5"/>
    <p:sldId id="260" r:id="rId6"/>
    <p:sldId id="261" r:id="rId7"/>
    <p:sldId id="267" r:id="rId8"/>
    <p:sldId id="275" r:id="rId9"/>
    <p:sldId id="274" r:id="rId10"/>
    <p:sldId id="268" r:id="rId11"/>
    <p:sldId id="269" r:id="rId12"/>
    <p:sldId id="262" r:id="rId13"/>
    <p:sldId id="263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22" autoAdjust="0"/>
    <p:restoredTop sz="94636" autoAdjust="0"/>
  </p:normalViewPr>
  <p:slideViewPr>
    <p:cSldViewPr snapToGrid="0">
      <p:cViewPr varScale="1">
        <p:scale>
          <a:sx n="75" d="100"/>
          <a:sy n="75" d="100"/>
        </p:scale>
        <p:origin x="38" y="391"/>
      </p:cViewPr>
      <p:guideLst/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F91-E7F2-4A39-BC23-24C00B26293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3C440-CB3B-49CE-807A-74AE90D71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Introduce the team and project name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4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High level description of the project motivating why we should care about the research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8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High level description of the project motivating why we should care about the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1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of the 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24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1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717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3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1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3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4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enwwu/sevenwwu.github.io/blob/main/write-ups/milestone_one_delieverable/surveyoutline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C763-72E0-5FFA-5172-6081B8656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WWU Board Game Survey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AEADC-6BE3-4E3B-1206-187962DB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9646"/>
          </a:xfrm>
        </p:spPr>
        <p:txBody>
          <a:bodyPr/>
          <a:lstStyle/>
          <a:p>
            <a:r>
              <a:rPr lang="en-US" dirty="0"/>
              <a:t>Are there any inciteful relationships between peoples’ demographics and how they enjoy board games?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A66830-EC59-7647-D08D-644F4169B374}"/>
              </a:ext>
            </a:extLst>
          </p:cNvPr>
          <p:cNvSpPr txBox="1">
            <a:spLocks/>
          </p:cNvSpPr>
          <p:nvPr/>
        </p:nvSpPr>
        <p:spPr>
          <a:xfrm>
            <a:off x="1524000" y="4543759"/>
            <a:ext cx="9144000" cy="849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Dario Leyva-Brown, Marie Lawler, Seven Lewis</a:t>
            </a:r>
          </a:p>
          <a:p>
            <a:r>
              <a:rPr lang="en-US" dirty="0"/>
              <a:t>Group 9</a:t>
            </a:r>
          </a:p>
        </p:txBody>
      </p:sp>
    </p:spTree>
    <p:extLst>
      <p:ext uri="{BB962C8B-B14F-4D97-AF65-F5344CB8AC3E}">
        <p14:creationId xmlns:p14="http://schemas.microsoft.com/office/powerpoint/2010/main" val="356875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D2DA-9541-0022-30F6-736821CC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121492" cy="993913"/>
          </a:xfrm>
        </p:spPr>
        <p:txBody>
          <a:bodyPr/>
          <a:lstStyle/>
          <a:p>
            <a:r>
              <a:rPr lang="en-US" dirty="0">
                <a:effectLst/>
              </a:rPr>
              <a:t>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3244A-F660-589B-3C37-C6CFA318B3CF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5F16BA-4020-B23C-FA37-407B85F8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6235753" cy="461534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Employed K Means Clustering</a:t>
            </a:r>
          </a:p>
          <a:p>
            <a:r>
              <a:rPr lang="en-US" dirty="0"/>
              <a:t>Showed Clear Patterns for Two Distinct Groups of People</a:t>
            </a:r>
          </a:p>
          <a:p>
            <a:r>
              <a:rPr lang="en-US" dirty="0"/>
              <a:t>Cluster Distribution:</a:t>
            </a:r>
          </a:p>
          <a:p>
            <a:pPr lvl="1"/>
            <a:r>
              <a:rPr lang="en-US" dirty="0"/>
              <a:t>0 – 187</a:t>
            </a:r>
          </a:p>
          <a:p>
            <a:pPr lvl="1"/>
            <a:r>
              <a:rPr lang="en-US" dirty="0"/>
              <a:t>1 - 57</a:t>
            </a:r>
          </a:p>
          <a:p>
            <a:r>
              <a:rPr lang="en-US" dirty="0"/>
              <a:t>Emergent Label “Enthusiast”</a:t>
            </a:r>
          </a:p>
          <a:p>
            <a:r>
              <a:rPr lang="en-US" dirty="0"/>
              <a:t>Compared to the Non-Enthusiast group, the Involved Gamers:</a:t>
            </a:r>
          </a:p>
          <a:p>
            <a:pPr lvl="1"/>
            <a:r>
              <a:rPr lang="en-US" dirty="0"/>
              <a:t>Own more board games</a:t>
            </a:r>
          </a:p>
          <a:p>
            <a:pPr lvl="1"/>
            <a:r>
              <a:rPr lang="en-US" dirty="0"/>
              <a:t>Are more willing to play different types of games depending on the situation</a:t>
            </a:r>
          </a:p>
          <a:p>
            <a:pPr lvl="1"/>
            <a:r>
              <a:rPr lang="en-US" dirty="0"/>
              <a:t>Are more likely enjoy any given category of genre and gameplay element</a:t>
            </a:r>
          </a:p>
          <a:p>
            <a:pPr lvl="1"/>
            <a:r>
              <a:rPr lang="en-US" dirty="0"/>
              <a:t>Suggests a broader range of tastes than the more casual group</a:t>
            </a:r>
          </a:p>
          <a:p>
            <a:r>
              <a:rPr lang="en-US" dirty="0"/>
              <a:t>The Enthusiast Clustering is indifferent to one’s gender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45EF21-A138-AA23-A8BB-2076688C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063" y="0"/>
            <a:ext cx="4007937" cy="34989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71DC98-1CB7-EEF0-EB92-FC81BA94D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062" y="3515160"/>
            <a:ext cx="4007938" cy="33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9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637F93-8EBC-D1A5-819D-27ED360FC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916"/>
            <a:ext cx="12192000" cy="64641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548798-75AF-5A0D-4E8B-75D46EC1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7930"/>
            <a:ext cx="3121492" cy="1146313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effectLst/>
              </a:rPr>
            </a:br>
            <a:r>
              <a:rPr lang="en-US" dirty="0">
                <a:solidFill>
                  <a:schemeClr val="bg1"/>
                </a:solidFill>
                <a:effectLst/>
              </a:rPr>
              <a:t>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C643F-60BB-6B9E-6940-C367E324716F}"/>
              </a:ext>
            </a:extLst>
          </p:cNvPr>
          <p:cNvSpPr txBox="1"/>
          <p:nvPr/>
        </p:nvSpPr>
        <p:spPr>
          <a:xfrm>
            <a:off x="0" y="1225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Exploratory Analysis: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5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A63C-8CD1-D133-DB84-3FB7E089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Predictive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3414-BC21-4A22-4442-452C3684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5182205" cy="24817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Attempt 1: Demographics Predict Board Game Stats</a:t>
            </a:r>
          </a:p>
          <a:p>
            <a:pPr lvl="1"/>
            <a:r>
              <a:rPr lang="en-US" dirty="0"/>
              <a:t>Insufficient Amount of Data Diversity for Meaningful Results. Only valid demographic features:</a:t>
            </a:r>
          </a:p>
          <a:p>
            <a:pPr lvl="2"/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'Gender', 'Age', '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AOSCat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'Religiosity'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Performed Slightly Above Baselines</a:t>
            </a:r>
          </a:p>
          <a:p>
            <a:pPr lvl="1"/>
            <a:r>
              <a:rPr lang="en-US" dirty="0"/>
              <a:t>For Example, Predict Chess Rating: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3B459D-4BD6-8EE8-F643-AFB21CBFFBE5}"/>
              </a:ext>
            </a:extLst>
          </p:cNvPr>
          <p:cNvSpPr txBox="1">
            <a:spLocks/>
          </p:cNvSpPr>
          <p:nvPr/>
        </p:nvSpPr>
        <p:spPr>
          <a:xfrm>
            <a:off x="6143522" y="1732449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7472" indent="-301752" algn="l" rtl="0" eaLnBrk="1" latinLnBrk="0" hangingPunct="1">
              <a:spcBef>
                <a:spcPts val="48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±"/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Attempt 2: Board Game Stats Predict Gender</a:t>
            </a:r>
            <a:endParaRPr lang="en-US" sz="1800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Significantly Higher Data Depth and Diversity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X – All Board Game Features (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EnjoysBoardGames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BoardGamesOwned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FrequencyOfPlay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'Style',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ChessRating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PreferredElements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EnjoyedGenres</a:t>
            </a:r>
            <a:r>
              <a:rPr lang="en-US" sz="18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+mj-lt"/>
              </a:rPr>
              <a:t>)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y – Gender (excluding Non-Binary Responses)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80/20 – Train/Test Data Splits with 4-Fold Cross Validation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Accuracy Metric used for Scoring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Baselines: 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Most_Frequent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 and Uniform</a:t>
            </a:r>
            <a:endParaRPr lang="en-US" dirty="0">
              <a:effectLst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2ECD81-3875-7E89-BB45-D7C82EC71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75679"/>
              </p:ext>
            </p:extLst>
          </p:nvPr>
        </p:nvGraphicFramePr>
        <p:xfrm>
          <a:off x="1222210" y="4457926"/>
          <a:ext cx="4565374" cy="179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364">
                  <a:extLst>
                    <a:ext uri="{9D8B030D-6E8A-4147-A177-3AD203B41FA5}">
                      <a16:colId xmlns:a16="http://schemas.microsoft.com/office/drawing/2014/main" val="4180123761"/>
                    </a:ext>
                  </a:extLst>
                </a:gridCol>
                <a:gridCol w="2289010">
                  <a:extLst>
                    <a:ext uri="{9D8B030D-6E8A-4147-A177-3AD203B41FA5}">
                      <a16:colId xmlns:a16="http://schemas.microsoft.com/office/drawing/2014/main" val="3066703162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r>
                        <a:rPr lang="en-US" sz="15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Score (average across 3 folds)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91660"/>
                  </a:ext>
                </a:extLst>
              </a:tr>
              <a:tr h="597920">
                <a:tc>
                  <a:txBody>
                    <a:bodyPr/>
                    <a:lstStyle/>
                    <a:p>
                      <a:r>
                        <a:rPr lang="en-US" sz="1500" dirty="0"/>
                        <a:t>Linear Regression (with Ordinal Encoding of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5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5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-0.18</a:t>
                      </a:r>
                    </a:p>
                    <a:p>
                      <a:endParaRPr 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38586"/>
                  </a:ext>
                </a:extLst>
              </a:tr>
              <a:tr h="321957">
                <a:tc>
                  <a:txBody>
                    <a:bodyPr/>
                    <a:lstStyle/>
                    <a:p>
                      <a:r>
                        <a:rPr lang="en-US" sz="15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0.217</a:t>
                      </a:r>
                      <a:endParaRPr 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28008"/>
                  </a:ext>
                </a:extLst>
              </a:tr>
              <a:tr h="321957">
                <a:tc>
                  <a:txBody>
                    <a:bodyPr/>
                    <a:lstStyle/>
                    <a:p>
                      <a:r>
                        <a:rPr lang="en-US" sz="1500" dirty="0"/>
                        <a:t>Uniform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Accuracy: </a:t>
                      </a: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7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45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3436-5E21-6C60-EE6A-CED2E381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295388" cy="576470"/>
          </a:xfrm>
        </p:spPr>
        <p:txBody>
          <a:bodyPr>
            <a:normAutofit/>
          </a:bodyPr>
          <a:lstStyle/>
          <a:p>
            <a:r>
              <a:rPr lang="en-US" sz="3000" dirty="0"/>
              <a:t>Classification Predictive Task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6682-ED18-7E80-C258-50C4F227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ACD01C-AF7B-A7F3-054F-983852EE8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86920"/>
              </p:ext>
            </p:extLst>
          </p:nvPr>
        </p:nvGraphicFramePr>
        <p:xfrm>
          <a:off x="913795" y="1355771"/>
          <a:ext cx="3389139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383">
                  <a:extLst>
                    <a:ext uri="{9D8B030D-6E8A-4147-A177-3AD203B41FA5}">
                      <a16:colId xmlns:a16="http://schemas.microsoft.com/office/drawing/2014/main" val="1381953251"/>
                    </a:ext>
                  </a:extLst>
                </a:gridCol>
                <a:gridCol w="1563756">
                  <a:extLst>
                    <a:ext uri="{9D8B030D-6E8A-4147-A177-3AD203B41FA5}">
                      <a16:colId xmlns:a16="http://schemas.microsoft.com/office/drawing/2014/main" val="190311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Accuracy </a:t>
                      </a:r>
                    </a:p>
                    <a:p>
                      <a:r>
                        <a:rPr lang="en-US" sz="1000" dirty="0"/>
                        <a:t>(average across 4 fold cross validation)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1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Frequent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62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Uniform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403750"/>
                  </a:ext>
                </a:extLst>
              </a:tr>
              <a:tr h="434598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7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Neighbors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5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6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7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Tuned 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36916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3AE71-20F5-3A29-1B48-8545FC00D3D2}"/>
              </a:ext>
            </a:extLst>
          </p:cNvPr>
          <p:cNvSpPr txBox="1">
            <a:spLocks/>
          </p:cNvSpPr>
          <p:nvPr/>
        </p:nvSpPr>
        <p:spPr>
          <a:xfrm>
            <a:off x="4688664" y="1355771"/>
            <a:ext cx="6589541" cy="49987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Hyper-Parameterized Random Forest Classifier</a:t>
            </a:r>
          </a:p>
          <a:p>
            <a:pPr lvl="1"/>
            <a:r>
              <a:rPr lang="en-US" dirty="0"/>
              <a:t>Used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RandomizedSearchCV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best_params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2000,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10,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1,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110,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'bootstrap': True}</a:t>
            </a:r>
            <a:endParaRPr lang="en-US" i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Applied Tuned Random Forest Classifier Test Set</a:t>
            </a:r>
          </a:p>
          <a:p>
            <a:pPr lvl="1"/>
            <a:r>
              <a:rPr lang="en-US" b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78.6% Accuracy Score</a:t>
            </a:r>
          </a:p>
          <a:p>
            <a:pPr lvl="1"/>
            <a:r>
              <a:rPr lang="en-US" b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Most Frequent Accuracy: 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52.4%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Uniform Accuracy: 42.9%</a:t>
            </a:r>
            <a:endParaRPr lang="en-US" b="0" i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+mj-lt"/>
            </a:endParaRPr>
          </a:p>
          <a:p>
            <a:pPr lvl="1"/>
            <a:endParaRPr lang="en-US" b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+mj-lt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E84849B-FDBF-7EE8-A12B-9003C659A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42433"/>
              </p:ext>
            </p:extLst>
          </p:nvPr>
        </p:nvGraphicFramePr>
        <p:xfrm>
          <a:off x="8733183" y="4908752"/>
          <a:ext cx="3458817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939">
                  <a:extLst>
                    <a:ext uri="{9D8B030D-6E8A-4147-A177-3AD203B41FA5}">
                      <a16:colId xmlns:a16="http://schemas.microsoft.com/office/drawing/2014/main" val="432100277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1175810745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2535630299"/>
                    </a:ext>
                  </a:extLst>
                </a:gridCol>
              </a:tblGrid>
              <a:tr h="425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Woman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844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Man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088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Woman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580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79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31E7-00BC-3F19-C82E-9A69E2D2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Directions with Additional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CCF9-151E-B37C-4ECC-6F72B886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666448" cy="4058751"/>
          </a:xfrm>
        </p:spPr>
        <p:txBody>
          <a:bodyPr/>
          <a:lstStyle/>
          <a:p>
            <a:r>
              <a:rPr lang="en-US" dirty="0"/>
              <a:t>Additional Survey</a:t>
            </a:r>
          </a:p>
          <a:p>
            <a:pPr lvl="1"/>
            <a:r>
              <a:rPr lang="en-US" dirty="0"/>
              <a:t>Perhaps Increase Response Total to 500 or 1000</a:t>
            </a:r>
          </a:p>
          <a:p>
            <a:pPr lvl="1"/>
            <a:r>
              <a:rPr lang="en-US" dirty="0"/>
              <a:t>Allow for improved accuracy and predictive power of our current model</a:t>
            </a:r>
          </a:p>
          <a:p>
            <a:pPr lvl="1"/>
            <a:r>
              <a:rPr lang="en-US" dirty="0"/>
              <a:t>Allow for better attempt of initial goal: Predicting Board Games with Demographics</a:t>
            </a:r>
          </a:p>
          <a:p>
            <a:r>
              <a:rPr lang="en-US" dirty="0"/>
              <a:t>More exploratory analysis</a:t>
            </a:r>
          </a:p>
          <a:p>
            <a:pPr lvl="1"/>
            <a:r>
              <a:rPr lang="en-US" dirty="0"/>
              <a:t>This data set is very feature rich and there is likely interesting patterns that have been overlooked</a:t>
            </a:r>
          </a:p>
          <a:p>
            <a:pPr lvl="1"/>
            <a:r>
              <a:rPr lang="en-US" dirty="0"/>
              <a:t>Analysis of the “</a:t>
            </a:r>
            <a:r>
              <a:rPr lang="en-US" dirty="0" err="1"/>
              <a:t>EnjoyedBoardGames</a:t>
            </a:r>
            <a:r>
              <a:rPr lang="en-US" dirty="0"/>
              <a:t>” feature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4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9271-B0F7-733B-DCBF-BF6584D5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383281"/>
            <a:ext cx="10353762" cy="45719"/>
          </a:xfrm>
        </p:spPr>
        <p:txBody>
          <a:bodyPr>
            <a:noAutofit/>
          </a:bodyPr>
          <a:lstStyle/>
          <a:p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0557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63A0-F896-0E90-9FDF-60E7FD93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7CCA-AA16-2795-AD6A-567387D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 research is important for:</a:t>
            </a:r>
          </a:p>
          <a:p>
            <a:pPr lvl="1"/>
            <a:r>
              <a:rPr lang="en-US" dirty="0"/>
              <a:t>Promoting equality across society</a:t>
            </a:r>
          </a:p>
          <a:p>
            <a:pPr lvl="2"/>
            <a:r>
              <a:rPr lang="en-US" dirty="0"/>
              <a:t>This includes the board gaming</a:t>
            </a:r>
          </a:p>
          <a:p>
            <a:pPr lvl="1"/>
            <a:r>
              <a:rPr lang="en-US" dirty="0"/>
              <a:t>Targeted Advertisement</a:t>
            </a:r>
          </a:p>
          <a:p>
            <a:pPr lvl="1"/>
            <a:r>
              <a:rPr lang="en-US" dirty="0"/>
              <a:t>Improving Board Game Accessibility and Design</a:t>
            </a:r>
          </a:p>
          <a:p>
            <a:pPr lvl="2"/>
            <a:r>
              <a:rPr lang="en-US" dirty="0"/>
              <a:t>Improves Sales</a:t>
            </a:r>
          </a:p>
          <a:p>
            <a:pPr lvl="2"/>
            <a:r>
              <a:rPr lang="en-US" dirty="0"/>
              <a:t>Promotes Equality</a:t>
            </a:r>
          </a:p>
          <a:p>
            <a:r>
              <a:rPr lang="en-US" dirty="0"/>
              <a:t>Random Survey allows for:</a:t>
            </a:r>
          </a:p>
          <a:p>
            <a:pPr lvl="1"/>
            <a:r>
              <a:rPr lang="en-US" dirty="0"/>
              <a:t>Discovery of trends on WWU campus</a:t>
            </a:r>
          </a:p>
          <a:p>
            <a:pPr lvl="1"/>
            <a:r>
              <a:rPr lang="en-US" dirty="0"/>
              <a:t>Extrapolating patterns to the total population of WWU  </a:t>
            </a:r>
          </a:p>
        </p:txBody>
      </p:sp>
    </p:spTree>
    <p:extLst>
      <p:ext uri="{BB962C8B-B14F-4D97-AF65-F5344CB8AC3E}">
        <p14:creationId xmlns:p14="http://schemas.microsoft.com/office/powerpoint/2010/main" val="140206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EF65-35E5-CDD6-8C63-2CDCBA25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0D4E-CF65-B8C9-E428-C592FF3C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arenR"/>
            </a:pPr>
            <a:r>
              <a:rPr lang="en-US" dirty="0"/>
              <a:t>Gather Survey Data from WWU Students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Download Raw .xlsx from Microsoft Forms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Load into </a:t>
            </a:r>
            <a:r>
              <a:rPr lang="en-US" dirty="0" err="1"/>
              <a:t>Juypter</a:t>
            </a:r>
            <a:r>
              <a:rPr lang="en-US" dirty="0"/>
              <a:t> Notebook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Perform Data Cleaning and Curation on Raw Data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Perform Exploratory Analysis on Cleaned Data to Discover Trends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Build Predictive Machine Learning Model Based on Discovered Trends</a:t>
            </a:r>
          </a:p>
        </p:txBody>
      </p:sp>
    </p:spTree>
    <p:extLst>
      <p:ext uri="{BB962C8B-B14F-4D97-AF65-F5344CB8AC3E}">
        <p14:creationId xmlns:p14="http://schemas.microsoft.com/office/powerpoint/2010/main" val="117223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8AC4-F545-61C6-7851-4AA2DC14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Data, Data Cleaning, and Curation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5BE4-4893-8CAA-390D-86A58AC7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834542" cy="477663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Survey Questions produce the Features of the Data Set</a:t>
            </a:r>
          </a:p>
          <a:p>
            <a:pPr lvl="1"/>
            <a:r>
              <a:rPr lang="en-US" dirty="0"/>
              <a:t>Survey Outline can be found at: </a:t>
            </a:r>
            <a:r>
              <a:rPr lang="en-US" dirty="0">
                <a:hlinkClick r:id="rId3"/>
              </a:rPr>
              <a:t>https://github.com/sevenwwu/sevenwwu.github.io/blob/main/write-ups/milestone_one_delieverable/surveyoutline.md</a:t>
            </a:r>
            <a:r>
              <a:rPr lang="en-US" dirty="0"/>
              <a:t> </a:t>
            </a:r>
          </a:p>
          <a:p>
            <a:r>
              <a:rPr lang="en-US" dirty="0"/>
              <a:t>Original Data was structured by Microsoft Forms</a:t>
            </a:r>
          </a:p>
          <a:p>
            <a:pPr lvl="1"/>
            <a:r>
              <a:rPr lang="en-US" dirty="0"/>
              <a:t>Downloadable .xlsx is available</a:t>
            </a:r>
          </a:p>
          <a:p>
            <a:r>
              <a:rPr lang="en-US" dirty="0"/>
              <a:t>Data was primarily collected by asking random students on Campus</a:t>
            </a:r>
          </a:p>
          <a:p>
            <a:r>
              <a:rPr lang="en-US" dirty="0"/>
              <a:t>Curation:</a:t>
            </a:r>
          </a:p>
          <a:p>
            <a:pPr lvl="1"/>
            <a:r>
              <a:rPr lang="en-US" dirty="0"/>
              <a:t>Drop Metadata</a:t>
            </a:r>
          </a:p>
          <a:p>
            <a:pPr lvl="1"/>
            <a:r>
              <a:rPr lang="en-US" dirty="0"/>
              <a:t>Rename Questions to Concise Field Names</a:t>
            </a:r>
          </a:p>
          <a:p>
            <a:pPr lvl="1"/>
            <a:r>
              <a:rPr lang="en-US" dirty="0"/>
              <a:t>Transform Multi-Select Questions</a:t>
            </a:r>
          </a:p>
          <a:p>
            <a:pPr lvl="1"/>
            <a:r>
              <a:rPr lang="en-US" dirty="0"/>
              <a:t>Manual Bucketing of Area of Study Freeform Responses</a:t>
            </a:r>
          </a:p>
          <a:p>
            <a:pPr lvl="1"/>
            <a:r>
              <a:rPr lang="en-US" dirty="0"/>
              <a:t>Shorten Categorical Strings for Easier Analysis</a:t>
            </a:r>
          </a:p>
          <a:p>
            <a:pPr lvl="1"/>
            <a:r>
              <a:rPr lang="en-US" dirty="0"/>
              <a:t>Assign Order to some Categorical Variables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7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C0A8-60E4-A515-5EE7-39A30F33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Curated Data Feature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5644-C4D5-A43B-40E3-9E8B0F29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/>
          </a:bodyPr>
          <a:lstStyle/>
          <a:p>
            <a:r>
              <a:rPr lang="en-US" dirty="0"/>
              <a:t>Demographic info includes survey responses for:</a:t>
            </a:r>
          </a:p>
          <a:p>
            <a:pPr lvl="1"/>
            <a:r>
              <a:rPr lang="en-US" dirty="0"/>
              <a:t>Student/Faculty Member Status</a:t>
            </a:r>
          </a:p>
          <a:p>
            <a:pPr lvl="1"/>
            <a:r>
              <a:rPr lang="en-US" dirty="0"/>
              <a:t>Gender Identity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Employment Status</a:t>
            </a:r>
          </a:p>
          <a:p>
            <a:pPr lvl="1"/>
            <a:r>
              <a:rPr lang="en-US" dirty="0"/>
              <a:t>Corrective Vision</a:t>
            </a:r>
          </a:p>
          <a:p>
            <a:pPr lvl="1"/>
            <a:r>
              <a:rPr lang="en-US" dirty="0"/>
              <a:t>Religiosity</a:t>
            </a:r>
          </a:p>
          <a:p>
            <a:pPr lvl="1"/>
            <a:r>
              <a:rPr lang="en-US" dirty="0"/>
              <a:t>Area of Study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9E8BB9-42BB-676D-B338-365E82C5F3C2}"/>
              </a:ext>
            </a:extLst>
          </p:cNvPr>
          <p:cNvSpPr txBox="1">
            <a:spLocks/>
          </p:cNvSpPr>
          <p:nvPr/>
        </p:nvSpPr>
        <p:spPr>
          <a:xfrm>
            <a:off x="6085352" y="1732448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7472" indent="-301752" algn="l" rtl="0" eaLnBrk="1" latinLnBrk="0" hangingPunct="1">
              <a:spcBef>
                <a:spcPts val="192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±"/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Board Game info includes survey responses for:</a:t>
            </a:r>
            <a:endParaRPr lang="en-US" sz="1800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Enjoyment of Board Games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# of Board Games Owned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Frequency of Board Game Play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Style of Player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Desirable Gameplay Elements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Enjoyed Board Games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Scale Rating of Chess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Desirable Board Game Genres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812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4DDA8-AD39-74E4-69B3-BDF29379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02939"/>
            <a:ext cx="4433457" cy="509119"/>
          </a:xfrm>
        </p:spPr>
        <p:txBody>
          <a:bodyPr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Concepts/Approaches</a:t>
            </a:r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9825B844-9985-6367-830B-4E07C54E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7803"/>
            <a:ext cx="3214257" cy="4074307"/>
          </a:xfrm>
        </p:spPr>
        <p:txBody>
          <a:bodyPr anchor="t">
            <a:noAutofit/>
          </a:bodyPr>
          <a:lstStyle/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Developed Functions to Sift through the Feature Rich Data</a:t>
            </a:r>
          </a:p>
          <a:p>
            <a:pPr lvl="1">
              <a:buClr>
                <a:srgbClr val="E88834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Produce normalized Bar Plots for many combinations of features</a:t>
            </a:r>
          </a:p>
          <a:p>
            <a:pPr lvl="1">
              <a:buClr>
                <a:srgbClr val="E88834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“Other”-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ing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 function for grouping low response categories for better visualization</a:t>
            </a:r>
          </a:p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Employed Clustering to discover highly-dimensional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9CEFA-CF2F-2A22-333C-2EC0E417A8A5}"/>
              </a:ext>
            </a:extLst>
          </p:cNvPr>
          <p:cNvSpPr txBox="1"/>
          <p:nvPr/>
        </p:nvSpPr>
        <p:spPr>
          <a:xfrm>
            <a:off x="794526" y="752654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Exploratory Analysis: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D6428-B5A4-D31C-6663-0DCECF393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17" y="752654"/>
            <a:ext cx="7000739" cy="53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1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8B42-884F-A127-F785-060B2432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69234"/>
            <a:ext cx="4388360" cy="910815"/>
          </a:xfrm>
        </p:spPr>
        <p:txBody>
          <a:bodyPr>
            <a:normAutofit/>
          </a:bodyPr>
          <a:lstStyle/>
          <a:p>
            <a:r>
              <a:rPr lang="en-US" dirty="0"/>
              <a:t>Discoveries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C5E28-73D9-622E-04E3-CD82DD686780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62DC265-5946-9269-165C-C2DB0B0A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330" y="1679655"/>
            <a:ext cx="8108670" cy="4568745"/>
          </a:xfrm>
          <a:prstGeom prst="rect">
            <a:avLst/>
          </a:prstGeom>
        </p:spPr>
      </p:pic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1D6A3DA7-F5E3-BBE1-D5B7-A8883910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3" y="1757803"/>
            <a:ext cx="3034748" cy="4074307"/>
          </a:xfrm>
        </p:spPr>
        <p:txBody>
          <a:bodyPr anchor="t">
            <a:noAutofit/>
          </a:bodyPr>
          <a:lstStyle/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Player Style influences Chess Rating distribution</a:t>
            </a:r>
          </a:p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Strategic Players are generally favorable towards Chess</a:t>
            </a:r>
          </a:p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Situation-Specific and Casual Players are relatively indifferent</a:t>
            </a:r>
          </a:p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Party/Social and all other players never rated it higher than a 7 </a:t>
            </a:r>
          </a:p>
          <a:p>
            <a:pPr>
              <a:buClr>
                <a:srgbClr val="E88834"/>
              </a:buClr>
            </a:pPr>
            <a:endParaRPr lang="en-US" sz="1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943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8559-3A05-D807-3E4C-061E69B7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876866" cy="45159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Graphing Gender Against Enjoyed Genres reveals:</a:t>
            </a:r>
          </a:p>
          <a:p>
            <a:pPr lvl="1"/>
            <a:r>
              <a:rPr lang="en-US" dirty="0"/>
              <a:t>Women are significantly more likely than Men to select:</a:t>
            </a:r>
          </a:p>
          <a:p>
            <a:pPr lvl="2"/>
            <a:r>
              <a:rPr lang="en-US" dirty="0"/>
              <a:t>“Animals”</a:t>
            </a:r>
          </a:p>
          <a:p>
            <a:pPr lvl="2"/>
            <a:r>
              <a:rPr lang="en-US" dirty="0"/>
              <a:t>“Puzzle”</a:t>
            </a:r>
          </a:p>
          <a:p>
            <a:pPr lvl="2"/>
            <a:r>
              <a:rPr lang="en-US" dirty="0"/>
              <a:t>“Party/Social”</a:t>
            </a:r>
          </a:p>
          <a:p>
            <a:pPr lvl="2"/>
            <a:r>
              <a:rPr lang="en-US" dirty="0"/>
              <a:t>“Memory”</a:t>
            </a:r>
          </a:p>
          <a:p>
            <a:pPr lvl="2"/>
            <a:r>
              <a:rPr lang="en-US" dirty="0"/>
              <a:t>“Trivia”</a:t>
            </a:r>
          </a:p>
          <a:p>
            <a:pPr lvl="2"/>
            <a:r>
              <a:rPr lang="en-US" dirty="0"/>
              <a:t>“Luck”</a:t>
            </a:r>
          </a:p>
          <a:p>
            <a:pPr lvl="1"/>
            <a:r>
              <a:rPr lang="en-US" dirty="0"/>
              <a:t>Men were significantly more likely than Women to select:</a:t>
            </a:r>
          </a:p>
          <a:p>
            <a:pPr lvl="2"/>
            <a:r>
              <a:rPr lang="en-US" dirty="0"/>
              <a:t>“Science Fiction”</a:t>
            </a:r>
          </a:p>
          <a:p>
            <a:pPr lvl="2"/>
            <a:r>
              <a:rPr lang="en-US" dirty="0"/>
              <a:t>“World War II”</a:t>
            </a:r>
          </a:p>
        </p:txBody>
      </p:sp>
      <p:pic>
        <p:nvPicPr>
          <p:cNvPr id="4" name="Picture 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C453A0F1-5051-5B39-F6CF-FE93701A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418" y="0"/>
            <a:ext cx="698258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CB876F-7E43-32B7-4D20-0B6539DBE00B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A0A25-3947-FA4A-055C-431D598E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69234"/>
            <a:ext cx="4388360" cy="910815"/>
          </a:xfrm>
        </p:spPr>
        <p:txBody>
          <a:bodyPr>
            <a:normAutofit/>
          </a:bodyPr>
          <a:lstStyle/>
          <a:p>
            <a:r>
              <a:rPr lang="en-US" dirty="0"/>
              <a:t>Discoveries (2/3)</a:t>
            </a:r>
          </a:p>
        </p:txBody>
      </p:sp>
    </p:spTree>
    <p:extLst>
      <p:ext uri="{BB962C8B-B14F-4D97-AF65-F5344CB8AC3E}">
        <p14:creationId xmlns:p14="http://schemas.microsoft.com/office/powerpoint/2010/main" val="215113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7C5E28-73D9-622E-04E3-CD82DD686780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B906AB-CE44-0AC9-0D89-04588AF0840B}"/>
              </a:ext>
            </a:extLst>
          </p:cNvPr>
          <p:cNvSpPr txBox="1">
            <a:spLocks/>
          </p:cNvSpPr>
          <p:nvPr/>
        </p:nvSpPr>
        <p:spPr>
          <a:xfrm>
            <a:off x="913795" y="669234"/>
            <a:ext cx="4388360" cy="9108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Discoveries (3/3)</a:t>
            </a: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9F44B66B-78DC-F549-6042-A9408E8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49"/>
            <a:ext cx="4238882" cy="4615342"/>
          </a:xfrm>
        </p:spPr>
        <p:txBody>
          <a:bodyPr>
            <a:normAutofit/>
          </a:bodyPr>
          <a:lstStyle/>
          <a:p>
            <a:r>
              <a:rPr lang="en-US" dirty="0"/>
              <a:t>Area of Study is relatively indifferent to one’s selection of “Preferred Board Game Elements”</a:t>
            </a:r>
          </a:p>
          <a:p>
            <a:r>
              <a:rPr lang="en-US" dirty="0"/>
              <a:t>However, there are still notable points:</a:t>
            </a:r>
          </a:p>
          <a:p>
            <a:pPr lvl="1"/>
            <a:r>
              <a:rPr lang="en-US" dirty="0"/>
              <a:t>People w/ “Arts &amp; Humanities” or “Unknown” Area of Study prefer “Conflict” and “Party/Low-Stakes” over “STEM”</a:t>
            </a:r>
          </a:p>
          <a:p>
            <a:pPr lvl="1"/>
            <a:r>
              <a:rPr lang="en-US" dirty="0"/>
              <a:t>“Arts &amp; Humanities” prefers “Heavy/Immersive Theming” by nearly double compared to 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F8E396-72D2-5EE2-9331-690804FE9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825" y="807610"/>
            <a:ext cx="6595176" cy="55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49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437</TotalTime>
  <Words>1009</Words>
  <Application>Microsoft Office PowerPoint</Application>
  <PresentationFormat>Widescreen</PresentationFormat>
  <Paragraphs>175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Calisto MT</vt:lpstr>
      <vt:lpstr>Consolas</vt:lpstr>
      <vt:lpstr>Lato Extended</vt:lpstr>
      <vt:lpstr>Wingdings 2</vt:lpstr>
      <vt:lpstr>Slate</vt:lpstr>
      <vt:lpstr>WWU Board Game Survey and Analysis</vt:lpstr>
      <vt:lpstr>Why?</vt:lpstr>
      <vt:lpstr>Overview</vt:lpstr>
      <vt:lpstr>Original Data, Data Cleaning, and Curation</vt:lpstr>
      <vt:lpstr>Curated Data Feature Outline</vt:lpstr>
      <vt:lpstr>Concepts/Approaches</vt:lpstr>
      <vt:lpstr>Discoveries (1/3)</vt:lpstr>
      <vt:lpstr>Discoveries (2/3)</vt:lpstr>
      <vt:lpstr>PowerPoint Presentation</vt:lpstr>
      <vt:lpstr>Clustering</vt:lpstr>
      <vt:lpstr> Clustering</vt:lpstr>
      <vt:lpstr>Classification Predictive Task</vt:lpstr>
      <vt:lpstr>Classification Predictive Task (cont’d)</vt:lpstr>
      <vt:lpstr>Potential Directions with Additional Time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WWU Board Game Survey and Analysis</dc:title>
  <dc:creator>Seven Lewis</dc:creator>
  <cp:lastModifiedBy>Seven Lewis</cp:lastModifiedBy>
  <cp:revision>8</cp:revision>
  <dcterms:created xsi:type="dcterms:W3CDTF">2023-12-04T20:10:00Z</dcterms:created>
  <dcterms:modified xsi:type="dcterms:W3CDTF">2023-12-07T23:00:05Z</dcterms:modified>
</cp:coreProperties>
</file>