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75" r:id="rId9"/>
    <p:sldId id="274" r:id="rId10"/>
    <p:sldId id="268" r:id="rId11"/>
    <p:sldId id="269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2" autoAdjust="0"/>
    <p:restoredTop sz="94636" autoAdjust="0"/>
  </p:normalViewPr>
  <p:slideViewPr>
    <p:cSldViewPr snapToGrid="0">
      <p:cViewPr varScale="1">
        <p:scale>
          <a:sx n="75" d="100"/>
          <a:sy n="75" d="100"/>
        </p:scale>
        <p:origin x="38" y="106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venwwu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venwwu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insightful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21492" cy="993913"/>
          </a:xfrm>
        </p:spPr>
        <p:txBody>
          <a:bodyPr/>
          <a:lstStyle/>
          <a:p>
            <a:r>
              <a:rPr lang="en-US" dirty="0">
                <a:effectLst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244A-F660-589B-3C37-C6CFA318B3CF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5F16BA-4020-B23C-FA37-407B85F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6235753" cy="46153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Employed K Means Clustering</a:t>
            </a:r>
          </a:p>
          <a:p>
            <a:r>
              <a:rPr lang="en-US" dirty="0"/>
              <a:t>Showed Clear Patterns for Two Distinct Groups of People</a:t>
            </a:r>
          </a:p>
          <a:p>
            <a:r>
              <a:rPr lang="en-US" dirty="0"/>
              <a:t>Cluster Distribution:</a:t>
            </a:r>
          </a:p>
          <a:p>
            <a:pPr lvl="1"/>
            <a:r>
              <a:rPr lang="en-US" dirty="0"/>
              <a:t>0 – 187</a:t>
            </a:r>
          </a:p>
          <a:p>
            <a:pPr lvl="1"/>
            <a:r>
              <a:rPr lang="en-US" dirty="0"/>
              <a:t>1 - 57</a:t>
            </a:r>
          </a:p>
          <a:p>
            <a:r>
              <a:rPr lang="en-US" dirty="0"/>
              <a:t>Emergent Label “Enthusiast”</a:t>
            </a:r>
          </a:p>
          <a:p>
            <a:r>
              <a:rPr lang="en-US" dirty="0"/>
              <a:t>Compared to the Non-Enthusiast group, the Involved Gamers:</a:t>
            </a:r>
          </a:p>
          <a:p>
            <a:pPr lvl="1"/>
            <a:r>
              <a:rPr lang="en-US" dirty="0"/>
              <a:t>Own more board games</a:t>
            </a:r>
          </a:p>
          <a:p>
            <a:pPr lvl="1"/>
            <a:r>
              <a:rPr lang="en-US" dirty="0"/>
              <a:t>Are more willing to play different types of games depending on the situation</a:t>
            </a:r>
          </a:p>
          <a:p>
            <a:pPr lvl="1"/>
            <a:r>
              <a:rPr lang="en-US" dirty="0"/>
              <a:t>Are more likely enjoy any given category of genre and gameplay element</a:t>
            </a:r>
          </a:p>
          <a:p>
            <a:pPr lvl="1"/>
            <a:r>
              <a:rPr lang="en-US" dirty="0"/>
              <a:t>Suggests a broader range of tastes than the more casual group</a:t>
            </a:r>
          </a:p>
          <a:p>
            <a:r>
              <a:rPr lang="en-US" dirty="0"/>
              <a:t>The Enthusiast Clustering is indifferent to one’s gender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5EF21-A138-AA23-A8BB-2076688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63" y="0"/>
            <a:ext cx="4007937" cy="3498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1DC98-1CB7-EEF0-EB92-FC81BA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62" y="3515160"/>
            <a:ext cx="4007938" cy="33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37F93-8EBC-D1A5-819D-27ED360F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548798-75AF-5A0D-4E8B-75D46EC1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930"/>
            <a:ext cx="3121492" cy="11463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C643F-60BB-6B9E-6940-C367E324716F}"/>
              </a:ext>
            </a:extLst>
          </p:cNvPr>
          <p:cNvSpPr txBox="1"/>
          <p:nvPr/>
        </p:nvSpPr>
        <p:spPr>
          <a:xfrm>
            <a:off x="0" y="1225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Exploratory Analysis: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5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182205" cy="2481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Results. Only valid demographic features:</a:t>
            </a:r>
          </a:p>
          <a:p>
            <a:pPr lvl="2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'Gender', 'Age', 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AOSCat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'Religiosity'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Performed Slightly Above Baselines</a:t>
            </a:r>
          </a:p>
          <a:p>
            <a:pPr lvl="1"/>
            <a:r>
              <a:rPr lang="en-US" dirty="0"/>
              <a:t>For Example, Predict Chess Rating: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B459D-4BD6-8EE8-F643-AFB21CBFFBE5}"/>
              </a:ext>
            </a:extLst>
          </p:cNvPr>
          <p:cNvSpPr txBox="1">
            <a:spLocks/>
          </p:cNvSpPr>
          <p:nvPr/>
        </p:nvSpPr>
        <p:spPr>
          <a:xfrm>
            <a:off x="614352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Attempt 2: Board Game Stats Predict Gender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Significantly Higher Data Depth and Diversity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X – All Board Game Features (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EnjoysBoardGames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BoardGamesOwned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FrequencyOfPlay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'Style',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ChessRating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PreferredElements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EnjoyedGenres</a:t>
            </a:r>
            <a:r>
              <a:rPr lang="en-US" sz="1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+mj-lt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y – Gender (excluding Non-Binary Responses)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80/20 – Train/Test Data Splits with 4-Fold Cross Validation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Accuracy Metric used for Scoring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Baselines: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Most_Frequent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 and Uniform</a:t>
            </a:r>
            <a:endParaRPr lang="en-US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ECD81-3875-7E89-BB45-D7C82EC7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5679"/>
              </p:ext>
            </p:extLst>
          </p:nvPr>
        </p:nvGraphicFramePr>
        <p:xfrm>
          <a:off x="1222210" y="4457926"/>
          <a:ext cx="4565374" cy="17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364">
                  <a:extLst>
                    <a:ext uri="{9D8B030D-6E8A-4147-A177-3AD203B41FA5}">
                      <a16:colId xmlns:a16="http://schemas.microsoft.com/office/drawing/2014/main" val="4180123761"/>
                    </a:ext>
                  </a:extLst>
                </a:gridCol>
                <a:gridCol w="2289010">
                  <a:extLst>
                    <a:ext uri="{9D8B030D-6E8A-4147-A177-3AD203B41FA5}">
                      <a16:colId xmlns:a16="http://schemas.microsoft.com/office/drawing/2014/main" val="3066703162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r>
                        <a:rPr lang="en-US" sz="15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(average across 3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1660"/>
                  </a:ext>
                </a:extLst>
              </a:tr>
              <a:tr h="597920">
                <a:tc>
                  <a:txBody>
                    <a:bodyPr/>
                    <a:lstStyle/>
                    <a:p>
                      <a:r>
                        <a:rPr lang="en-US" sz="1500" dirty="0"/>
                        <a:t>Linear Regression (with Ordinal Encoding of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5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-0.18</a:t>
                      </a:r>
                    </a:p>
                    <a:p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38586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0.217</a:t>
                      </a:r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008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Accuracy: 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95388" cy="576470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Predictive Task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CD01C-AF7B-A7F3-054F-983852EE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6920"/>
              </p:ext>
            </p:extLst>
          </p:nvPr>
        </p:nvGraphicFramePr>
        <p:xfrm>
          <a:off x="913795" y="1355771"/>
          <a:ext cx="338913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83">
                  <a:extLst>
                    <a:ext uri="{9D8B030D-6E8A-4147-A177-3AD203B41FA5}">
                      <a16:colId xmlns:a16="http://schemas.microsoft.com/office/drawing/2014/main" val="1381953251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03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Accuracy </a:t>
                      </a:r>
                    </a:p>
                    <a:p>
                      <a:r>
                        <a:rPr lang="en-US" sz="1000" dirty="0"/>
                        <a:t>(average across 4 fold cross validation)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2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3750"/>
                  </a:ext>
                </a:extLst>
              </a:tr>
              <a:tr h="43459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Tuned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9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3AE71-20F5-3A29-1B48-8545FC00D3D2}"/>
              </a:ext>
            </a:extLst>
          </p:cNvPr>
          <p:cNvSpPr txBox="1">
            <a:spLocks/>
          </p:cNvSpPr>
          <p:nvPr/>
        </p:nvSpPr>
        <p:spPr>
          <a:xfrm>
            <a:off x="4688664" y="1355771"/>
            <a:ext cx="6589541" cy="4998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Hyper-Parameterized Random Forest Classifier</a:t>
            </a:r>
          </a:p>
          <a:p>
            <a:pPr lvl="1"/>
            <a:r>
              <a:rPr lang="en-US" dirty="0"/>
              <a:t>Used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RandomizedSearchCV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2000,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'bootstrap': True}</a:t>
            </a:r>
            <a:endParaRPr lang="en-US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Applied Tuned Random Forest Classifier Test Set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78.6% Accuracy Score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Most Frequent Accuracy: 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52.4%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Uniform Accuracy: 42.9%</a:t>
            </a:r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  <a:p>
            <a:pPr lvl="1"/>
            <a:endParaRPr lang="en-US" b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84849B-FDBF-7EE8-A12B-9003C659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2433"/>
              </p:ext>
            </p:extLst>
          </p:nvPr>
        </p:nvGraphicFramePr>
        <p:xfrm>
          <a:off x="8733183" y="4908752"/>
          <a:ext cx="345881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4321002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58107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535630299"/>
                    </a:ext>
                  </a:extLst>
                </a:gridCol>
              </a:tblGrid>
              <a:tr h="42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Woman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4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Woman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8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sz="2500" dirty="0">
                <a:effectLst/>
              </a:rPr>
              <a:t>Additional Survey</a:t>
            </a:r>
          </a:p>
          <a:p>
            <a:pPr lvl="1"/>
            <a:r>
              <a:rPr lang="en-US" sz="2500" dirty="0">
                <a:effectLst/>
              </a:rPr>
              <a:t>Perhaps Increase Response Total to 500 or 1000</a:t>
            </a:r>
          </a:p>
          <a:p>
            <a:pPr lvl="1"/>
            <a:r>
              <a:rPr lang="en-US" sz="2500" dirty="0">
                <a:effectLst/>
              </a:rPr>
              <a:t>Allow for improved accuracy and predictive power of our current model</a:t>
            </a:r>
          </a:p>
          <a:p>
            <a:pPr lvl="1"/>
            <a:r>
              <a:rPr lang="en-US" sz="2500" dirty="0">
                <a:effectLst/>
              </a:rPr>
              <a:t>Allow for better attempt of initial goal: Predicting Board Games with Demographics</a:t>
            </a:r>
          </a:p>
          <a:p>
            <a:pPr lvl="1"/>
            <a:endParaRPr lang="en-US" sz="25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80AA81-80CD-5943-B9C2-64970706945F}"/>
              </a:ext>
            </a:extLst>
          </p:cNvPr>
          <p:cNvSpPr txBox="1">
            <a:spLocks/>
          </p:cNvSpPr>
          <p:nvPr/>
        </p:nvSpPr>
        <p:spPr>
          <a:xfrm>
            <a:off x="6090676" y="1732448"/>
            <a:ext cx="512161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More exploratory analysis</a:t>
            </a:r>
            <a:endParaRPr lang="en-US" sz="2500" dirty="0">
              <a:effectLst/>
              <a:latin typeface="+mj-lt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This data set is very feature rich and there is likely interesting patterns that have been overlooked</a:t>
            </a:r>
            <a:endParaRPr lang="en-US" sz="2500" dirty="0">
              <a:effectLst/>
              <a:latin typeface="+mj-lt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Analysis of the “</a:t>
            </a:r>
            <a:r>
              <a:rPr lang="en-US" sz="25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EnjoyedBoardGames</a:t>
            </a: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” feature</a:t>
            </a:r>
            <a:endParaRPr lang="en-US" sz="25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65715"/>
            <a:ext cx="10353762" cy="163286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CC421-106F-48F5-FC0C-AFBA11C82033}"/>
              </a:ext>
            </a:extLst>
          </p:cNvPr>
          <p:cNvSpPr txBox="1"/>
          <p:nvPr/>
        </p:nvSpPr>
        <p:spPr>
          <a:xfrm>
            <a:off x="0" y="40712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project can be found at: </a:t>
            </a:r>
            <a:r>
              <a:rPr lang="en-US" dirty="0">
                <a:hlinkClick r:id="rId2"/>
              </a:rPr>
              <a:t>https://sevenwwu.github.io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effectLst/>
              </a:rPr>
              <a:t>Discover Patterns and Trends within WWU Campus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effectLst/>
              </a:rPr>
              <a:t>Improve accessibility and equality 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effectLst/>
              </a:rPr>
              <a:t>Advertising/Marketing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94100" indent="-457200">
              <a:buFont typeface="+mj-lt"/>
              <a:buAutoNum type="arabicParenR"/>
            </a:pPr>
            <a:r>
              <a:rPr lang="en-US" sz="3000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3000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3000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3000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76" y="1884848"/>
            <a:ext cx="5176881" cy="4776635"/>
          </a:xfrm>
        </p:spPr>
        <p:txBody>
          <a:bodyPr>
            <a:normAutofit/>
          </a:bodyPr>
          <a:lstStyle/>
          <a:p>
            <a:r>
              <a:rPr lang="en-US" dirty="0"/>
              <a:t>Curation Steps: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DF283A-8F3A-6BB1-0975-4B6B4AD2564A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4910399" cy="47766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https://sevenwwu.github.io</a:t>
            </a:r>
            <a:endParaRPr lang="en-US" dirty="0"/>
          </a:p>
          <a:p>
            <a:pPr lvl="1"/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2939"/>
            <a:ext cx="4433457" cy="50911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Concepts/Approaches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803"/>
            <a:ext cx="3214257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“Other”-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Employed Clustering to discover highly-dimensional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CEFA-CF2F-2A22-333C-2EC0E417A8A5}"/>
              </a:ext>
            </a:extLst>
          </p:cNvPr>
          <p:cNvSpPr txBox="1"/>
          <p:nvPr/>
        </p:nvSpPr>
        <p:spPr>
          <a:xfrm>
            <a:off x="794526" y="75265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Exploratory Analysis: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D6428-B5A4-D31C-6663-0DCECF39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17" y="752654"/>
            <a:ext cx="7000739" cy="53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DC265-5946-9269-165C-C2DB0B0A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30" y="1679655"/>
            <a:ext cx="8108670" cy="4568745"/>
          </a:xfrm>
          <a:prstGeom prst="rect">
            <a:avLst/>
          </a:prstGeom>
        </p:spPr>
      </p:pic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D6A3DA7-F5E3-BBE1-D5B7-A8883910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1757803"/>
            <a:ext cx="3034748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Player Style influences Chess Rating distribution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Strategic Players are generally favorable towards Chess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Situation-Specific and Casual Players are relatively indifferent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Party/Social and all other players never rated it higher than a 7 </a:t>
            </a:r>
          </a:p>
          <a:p>
            <a:pPr>
              <a:buClr>
                <a:srgbClr val="E88834"/>
              </a:buClr>
            </a:pP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76866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Graphing Gender Against Enjoyed Genres reveals:</a:t>
            </a:r>
          </a:p>
          <a:p>
            <a:pPr lvl="1"/>
            <a:r>
              <a:rPr lang="en-US" dirty="0"/>
              <a:t>Women are significantly more likely than Men to select:</a:t>
            </a:r>
          </a:p>
          <a:p>
            <a:pPr lvl="2"/>
            <a:r>
              <a:rPr lang="en-US" dirty="0"/>
              <a:t>“Animals”</a:t>
            </a:r>
          </a:p>
          <a:p>
            <a:pPr lvl="2"/>
            <a:r>
              <a:rPr lang="en-US" dirty="0"/>
              <a:t>“Puzzle”</a:t>
            </a:r>
          </a:p>
          <a:p>
            <a:pPr lvl="2"/>
            <a:r>
              <a:rPr lang="en-US" dirty="0"/>
              <a:t>“Party/Social”</a:t>
            </a:r>
          </a:p>
          <a:p>
            <a:pPr lvl="2"/>
            <a:r>
              <a:rPr lang="en-US" dirty="0"/>
              <a:t>“Memory”</a:t>
            </a:r>
          </a:p>
          <a:p>
            <a:pPr lvl="2"/>
            <a:r>
              <a:rPr lang="en-US" dirty="0"/>
              <a:t>“Trivia”</a:t>
            </a:r>
          </a:p>
          <a:p>
            <a:pPr lvl="2"/>
            <a:r>
              <a:rPr lang="en-US" dirty="0"/>
              <a:t>“Luck”</a:t>
            </a:r>
          </a:p>
          <a:p>
            <a:pPr lvl="1"/>
            <a:r>
              <a:rPr lang="en-US" dirty="0"/>
              <a:t>Men were significantly more likely than Women to select:</a:t>
            </a:r>
          </a:p>
          <a:p>
            <a:pPr lvl="2"/>
            <a:r>
              <a:rPr lang="en-US" dirty="0"/>
              <a:t>“Science Fiction”</a:t>
            </a:r>
          </a:p>
          <a:p>
            <a:pPr lvl="2"/>
            <a:r>
              <a:rPr lang="en-US" dirty="0"/>
              <a:t>“World War II”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453A0F1-5051-5B39-F6CF-FE93701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18" y="0"/>
            <a:ext cx="698258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B876F-7E43-32B7-4D20-0B6539DBE00B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A0A25-3947-FA4A-055C-431D598E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(2/3)</a:t>
            </a:r>
          </a:p>
        </p:txBody>
      </p:sp>
    </p:spTree>
    <p:extLst>
      <p:ext uri="{BB962C8B-B14F-4D97-AF65-F5344CB8AC3E}">
        <p14:creationId xmlns:p14="http://schemas.microsoft.com/office/powerpoint/2010/main" val="215113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B906AB-CE44-0AC9-0D89-04588AF0840B}"/>
              </a:ext>
            </a:extLst>
          </p:cNvPr>
          <p:cNvSpPr txBox="1">
            <a:spLocks/>
          </p:cNvSpPr>
          <p:nvPr/>
        </p:nvSpPr>
        <p:spPr>
          <a:xfrm>
            <a:off x="913795" y="669234"/>
            <a:ext cx="4388360" cy="9108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Discoveries (3/3)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9F44B66B-78DC-F549-6042-A9408E8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49"/>
            <a:ext cx="4238882" cy="4615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Area of Study is relatively indifferent to one’s selection of “Preferred Board Game Elements”</a:t>
            </a:r>
          </a:p>
          <a:p>
            <a:r>
              <a:rPr lang="en-US" dirty="0"/>
              <a:t>However, there are still notable points:</a:t>
            </a:r>
          </a:p>
          <a:p>
            <a:pPr lvl="1"/>
            <a:r>
              <a:rPr lang="en-US" dirty="0"/>
              <a:t>People w/ “Arts &amp; Humanities” or “Unknown” Area of Study prefer “Conflict” and “Party/Low-Stakes” over “STEM”</a:t>
            </a:r>
          </a:p>
          <a:p>
            <a:pPr lvl="1"/>
            <a:r>
              <a:rPr lang="en-US" dirty="0"/>
              <a:t>“Arts &amp; Humanities” prefers “Heavy/Immersive Theming” by nearly double compared </a:t>
            </a:r>
            <a:r>
              <a:rPr lang="en-US"/>
              <a:t>to “STEM”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8E396-72D2-5EE2-9331-690804FE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25" y="807610"/>
            <a:ext cx="6595176" cy="55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946</TotalTime>
  <Words>961</Words>
  <Application>Microsoft Office PowerPoint</Application>
  <PresentationFormat>Widescreen</PresentationFormat>
  <Paragraphs>167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Consolas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Curated Data Feature Outline</vt:lpstr>
      <vt:lpstr>Concepts/Approaches</vt:lpstr>
      <vt:lpstr>Discoveries (1/3)</vt:lpstr>
      <vt:lpstr>Discoveries (2/3)</vt:lpstr>
      <vt:lpstr>PowerPoint Presentation</vt:lpstr>
      <vt:lpstr>Clustering</vt:lpstr>
      <vt:lpstr> Clustering</vt:lpstr>
      <vt:lpstr>Classification Predictive Task</vt:lpstr>
      <vt:lpstr>Classification Predictive Task (cont’d)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11</cp:revision>
  <dcterms:created xsi:type="dcterms:W3CDTF">2023-12-04T20:10:00Z</dcterms:created>
  <dcterms:modified xsi:type="dcterms:W3CDTF">2023-12-08T07:47:34Z</dcterms:modified>
</cp:coreProperties>
</file>