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7" r:id="rId9"/>
    <p:sldId id="268" r:id="rId10"/>
    <p:sldId id="262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6" autoAdjust="0"/>
  </p:normalViewPr>
  <p:slideViewPr>
    <p:cSldViewPr snapToGrid="0">
      <p:cViewPr varScale="1">
        <p:scale>
          <a:sx n="127" d="100"/>
          <a:sy n="127" d="100"/>
        </p:scale>
        <p:origin x="259" y="101"/>
      </p:cViewPr>
      <p:guideLst/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2AF91-E7F2-4A39-BC23-24C00B26293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3C440-CB3B-49CE-807A-74AE90D71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6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Introduce the team and project name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42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High level description of the project motivating why we should care about the research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8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High level description of the project motivating why we should care about the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1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 of the original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24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Description of the data processing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Description of the curated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6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0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5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1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0717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33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3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17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3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2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0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8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4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3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7F38CD-72C9-4398-A24D-7646E8955F7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9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venwwu/sevenwwu.github.io/blob/main/write-ups/milestone_one_delieverable/surveyoutline.m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C763-72E0-5FFA-5172-6081B8656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WWU Board Game Survey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AEADC-6BE3-4E3B-1206-187962DB9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49646"/>
          </a:xfrm>
        </p:spPr>
        <p:txBody>
          <a:bodyPr/>
          <a:lstStyle/>
          <a:p>
            <a:r>
              <a:rPr lang="en-US" dirty="0"/>
              <a:t>Are there any inciteful relationships between peoples’ demographics and how they enjoy board games?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A66830-EC59-7647-D08D-644F4169B374}"/>
              </a:ext>
            </a:extLst>
          </p:cNvPr>
          <p:cNvSpPr txBox="1">
            <a:spLocks/>
          </p:cNvSpPr>
          <p:nvPr/>
        </p:nvSpPr>
        <p:spPr>
          <a:xfrm>
            <a:off x="1524000" y="4543759"/>
            <a:ext cx="9144000" cy="84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By: Dario Leyva-Brown, Marie Lawler, Seven Lewis</a:t>
            </a:r>
          </a:p>
        </p:txBody>
      </p:sp>
    </p:spTree>
    <p:extLst>
      <p:ext uri="{BB962C8B-B14F-4D97-AF65-F5344CB8AC3E}">
        <p14:creationId xmlns:p14="http://schemas.microsoft.com/office/powerpoint/2010/main" val="356875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A63C-8CD1-D133-DB84-3FB7E089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Predictive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3414-BC21-4A22-4442-452C3684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Attempt 1: Demographics Predict Board Game Stats</a:t>
            </a:r>
          </a:p>
          <a:p>
            <a:pPr lvl="1"/>
            <a:r>
              <a:rPr lang="en-US" dirty="0"/>
              <a:t>Insufficient Amount of Data Diversity for Meaningful Results</a:t>
            </a:r>
          </a:p>
          <a:p>
            <a:pPr lvl="1"/>
            <a:r>
              <a:rPr lang="en-US" dirty="0"/>
              <a:t>Performed Slightly Above Baselines</a:t>
            </a:r>
          </a:p>
          <a:p>
            <a:r>
              <a:rPr lang="en-US" dirty="0"/>
              <a:t>Attempt 2: Board Game Stats Predict Gender</a:t>
            </a:r>
          </a:p>
          <a:p>
            <a:pPr lvl="1"/>
            <a:r>
              <a:rPr lang="en-US" dirty="0"/>
              <a:t>Significantly Higher Data Depth and Diversity</a:t>
            </a:r>
          </a:p>
          <a:p>
            <a:pPr lvl="1"/>
            <a:r>
              <a:rPr lang="en-US" dirty="0"/>
              <a:t>X – All Board Game Features ('</a:t>
            </a:r>
            <a:r>
              <a:rPr lang="en-US" dirty="0" err="1"/>
              <a:t>EnjoysBoardGames</a:t>
            </a:r>
            <a:r>
              <a:rPr lang="en-US" dirty="0"/>
              <a:t>', '</a:t>
            </a:r>
            <a:r>
              <a:rPr lang="en-US" dirty="0" err="1"/>
              <a:t>BoardGamesOwned</a:t>
            </a:r>
            <a:r>
              <a:rPr lang="en-US" dirty="0"/>
              <a:t>’, '</a:t>
            </a:r>
            <a:r>
              <a:rPr lang="en-US" dirty="0" err="1"/>
              <a:t>FrequencyOfPlay</a:t>
            </a:r>
            <a:r>
              <a:rPr lang="en-US" dirty="0"/>
              <a:t>', 'Style', '</a:t>
            </a:r>
            <a:r>
              <a:rPr lang="en-US" dirty="0" err="1"/>
              <a:t>ChessRating</a:t>
            </a:r>
            <a:r>
              <a:rPr lang="en-US" dirty="0"/>
              <a:t>’, ‘</a:t>
            </a:r>
            <a:r>
              <a:rPr lang="en-US" dirty="0" err="1"/>
              <a:t>PreferredElements</a:t>
            </a:r>
            <a:r>
              <a:rPr lang="en-US" dirty="0"/>
              <a:t>’, ‘</a:t>
            </a:r>
            <a:r>
              <a:rPr lang="en-US" dirty="0" err="1"/>
              <a:t>EnjoyedGenres</a:t>
            </a:r>
            <a:r>
              <a:rPr lang="en-US" dirty="0"/>
              <a:t>’)</a:t>
            </a:r>
          </a:p>
          <a:p>
            <a:pPr lvl="1"/>
            <a:r>
              <a:rPr lang="en-US" dirty="0"/>
              <a:t>y – Gender (excluding Non-Binary Responses)</a:t>
            </a:r>
          </a:p>
          <a:p>
            <a:pPr lvl="1"/>
            <a:r>
              <a:rPr lang="en-US" dirty="0"/>
              <a:t>80/20 – Train/Test Data Splits with 4-Fold Cross Validation</a:t>
            </a:r>
          </a:p>
          <a:p>
            <a:pPr lvl="1"/>
            <a:r>
              <a:rPr lang="en-US" dirty="0"/>
              <a:t>Accuracy Metric used for Scoring</a:t>
            </a:r>
          </a:p>
          <a:p>
            <a:pPr lvl="1"/>
            <a:r>
              <a:rPr lang="en-US" dirty="0"/>
              <a:t>Baselines: </a:t>
            </a:r>
            <a:r>
              <a:rPr lang="en-US" dirty="0" err="1"/>
              <a:t>Most_Frequent</a:t>
            </a:r>
            <a:r>
              <a:rPr lang="en-US" dirty="0"/>
              <a:t> and Uniform</a:t>
            </a:r>
          </a:p>
        </p:txBody>
      </p:sp>
    </p:spTree>
    <p:extLst>
      <p:ext uri="{BB962C8B-B14F-4D97-AF65-F5344CB8AC3E}">
        <p14:creationId xmlns:p14="http://schemas.microsoft.com/office/powerpoint/2010/main" val="311345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3436-5E21-6C60-EE6A-CED2E381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of ML modeling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66682-ED18-7E80-C258-50C4F227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Transforming the Data, Arbitrarily Tested Different Scikit-Learn Models </a:t>
            </a:r>
          </a:p>
          <a:p>
            <a:r>
              <a:rPr lang="en-US" dirty="0"/>
              <a:t>The </a:t>
            </a:r>
            <a:r>
              <a:rPr lang="en-US" dirty="0" err="1"/>
              <a:t>RandomForestClassifer</a:t>
            </a:r>
            <a:r>
              <a:rPr lang="en-US" dirty="0"/>
              <a:t> and </a:t>
            </a:r>
            <a:r>
              <a:rPr lang="en-US" dirty="0" err="1"/>
              <a:t>LogisticRegression</a:t>
            </a:r>
            <a:r>
              <a:rPr lang="en-US" dirty="0"/>
              <a:t> Models Performed Best</a:t>
            </a:r>
          </a:p>
          <a:p>
            <a:r>
              <a:rPr lang="en-US" dirty="0"/>
              <a:t>Hyper-Parameterized the </a:t>
            </a:r>
            <a:r>
              <a:rPr lang="en-US" dirty="0" err="1"/>
              <a:t>RandomForestClassifer</a:t>
            </a:r>
            <a:r>
              <a:rPr lang="en-US" dirty="0"/>
              <a:t> w/ </a:t>
            </a:r>
            <a:r>
              <a:rPr lang="en-US" dirty="0" err="1"/>
              <a:t>RandomizedSearchCV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9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31E7-00BC-3F19-C82E-9A69E2D2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Directions with Additional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CCF9-151E-B37C-4ECC-6F72B886B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Survey</a:t>
            </a:r>
          </a:p>
          <a:p>
            <a:pPr lvl="1"/>
            <a:r>
              <a:rPr lang="en-US" dirty="0"/>
              <a:t>Perhaps Increase Response Total to 500 or 1000</a:t>
            </a:r>
          </a:p>
          <a:p>
            <a:pPr lvl="1"/>
            <a:r>
              <a:rPr lang="en-US"/>
              <a:t>Allow for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4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9271-B0F7-733B-DCBF-BF6584D5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F1DEC-99F5-75A3-4DD5-D1D06D78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7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63A0-F896-0E90-9FDF-60E7FD93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7CCA-AA16-2795-AD6A-567387D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 research is important for:</a:t>
            </a:r>
          </a:p>
          <a:p>
            <a:pPr lvl="1"/>
            <a:r>
              <a:rPr lang="en-US" dirty="0"/>
              <a:t>Promoting equality across society</a:t>
            </a:r>
          </a:p>
          <a:p>
            <a:pPr lvl="2"/>
            <a:r>
              <a:rPr lang="en-US" dirty="0"/>
              <a:t>This includes the board gaming</a:t>
            </a:r>
          </a:p>
          <a:p>
            <a:pPr lvl="1"/>
            <a:r>
              <a:rPr lang="en-US" dirty="0"/>
              <a:t>Targeted Advertisement</a:t>
            </a:r>
          </a:p>
          <a:p>
            <a:pPr lvl="1"/>
            <a:r>
              <a:rPr lang="en-US" dirty="0"/>
              <a:t>Improving Board Game Accessibility and Design</a:t>
            </a:r>
          </a:p>
          <a:p>
            <a:pPr lvl="2"/>
            <a:r>
              <a:rPr lang="en-US" dirty="0"/>
              <a:t>Improves Sales</a:t>
            </a:r>
          </a:p>
          <a:p>
            <a:pPr lvl="2"/>
            <a:r>
              <a:rPr lang="en-US" dirty="0"/>
              <a:t>Promotes Equality</a:t>
            </a:r>
          </a:p>
          <a:p>
            <a:r>
              <a:rPr lang="en-US" dirty="0"/>
              <a:t>Random Survey allows for:</a:t>
            </a:r>
          </a:p>
          <a:p>
            <a:pPr lvl="1"/>
            <a:r>
              <a:rPr lang="en-US" dirty="0"/>
              <a:t>Discovery of trends on WWU campus</a:t>
            </a:r>
          </a:p>
          <a:p>
            <a:pPr lvl="1"/>
            <a:r>
              <a:rPr lang="en-US" dirty="0"/>
              <a:t>Extrapolating patterns to the total population of WWU  </a:t>
            </a:r>
          </a:p>
        </p:txBody>
      </p:sp>
    </p:spTree>
    <p:extLst>
      <p:ext uri="{BB962C8B-B14F-4D97-AF65-F5344CB8AC3E}">
        <p14:creationId xmlns:p14="http://schemas.microsoft.com/office/powerpoint/2010/main" val="140206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EF65-35E5-CDD6-8C63-2CDCBA25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0D4E-CF65-B8C9-E428-C592FF3C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arenR"/>
            </a:pPr>
            <a:r>
              <a:rPr lang="en-US" dirty="0"/>
              <a:t>Gather Survey Data from WWU Students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Download Raw .xlsx from Microsoft Forms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Load into </a:t>
            </a:r>
            <a:r>
              <a:rPr lang="en-US" dirty="0" err="1"/>
              <a:t>Juypter</a:t>
            </a:r>
            <a:r>
              <a:rPr lang="en-US" dirty="0"/>
              <a:t> Notebook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Perform Data Cleaning and Curation on Raw Data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Perform Exploratory Analysis on Cleaned Data to Discover Trends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Build Predictive Machine Learning Model Based on Discovered Trends</a:t>
            </a:r>
          </a:p>
        </p:txBody>
      </p:sp>
    </p:spTree>
    <p:extLst>
      <p:ext uri="{BB962C8B-B14F-4D97-AF65-F5344CB8AC3E}">
        <p14:creationId xmlns:p14="http://schemas.microsoft.com/office/powerpoint/2010/main" val="117223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8AC4-F545-61C6-7851-4AA2DC14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Data, Data Cleaning, and Curation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5BE4-4893-8CAA-390D-86A58AC7E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834542" cy="477663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Survey Questions produce the Features of the Data Set</a:t>
            </a:r>
          </a:p>
          <a:p>
            <a:pPr lvl="1"/>
            <a:r>
              <a:rPr lang="en-US" dirty="0"/>
              <a:t>Survey Outline can be found at: </a:t>
            </a:r>
            <a:r>
              <a:rPr lang="en-US" dirty="0">
                <a:hlinkClick r:id="rId3"/>
              </a:rPr>
              <a:t>https://github.com/sevenwwu/sevenwwu.github.io/blob/main/write-ups/milestone_one_delieverable/surveyoutline.md</a:t>
            </a:r>
            <a:r>
              <a:rPr lang="en-US" dirty="0"/>
              <a:t> </a:t>
            </a:r>
          </a:p>
          <a:p>
            <a:r>
              <a:rPr lang="en-US" dirty="0"/>
              <a:t>Original Data was structured by Microsoft Forms</a:t>
            </a:r>
          </a:p>
          <a:p>
            <a:pPr lvl="1"/>
            <a:r>
              <a:rPr lang="en-US" dirty="0"/>
              <a:t>Downloadable .xlsx is available</a:t>
            </a:r>
          </a:p>
          <a:p>
            <a:r>
              <a:rPr lang="en-US" dirty="0"/>
              <a:t>Data was primarily collected by asking random students on Campus</a:t>
            </a:r>
          </a:p>
          <a:p>
            <a:r>
              <a:rPr lang="en-US" dirty="0"/>
              <a:t>Curation:</a:t>
            </a:r>
          </a:p>
          <a:p>
            <a:pPr lvl="1"/>
            <a:r>
              <a:rPr lang="en-US" dirty="0"/>
              <a:t>Drop Metadata</a:t>
            </a:r>
          </a:p>
          <a:p>
            <a:pPr lvl="1"/>
            <a:r>
              <a:rPr lang="en-US" dirty="0"/>
              <a:t>Rename Questions to Concise Field Names</a:t>
            </a:r>
          </a:p>
          <a:p>
            <a:pPr lvl="1"/>
            <a:r>
              <a:rPr lang="en-US" dirty="0"/>
              <a:t>Transform Multi-Select Questions</a:t>
            </a:r>
          </a:p>
          <a:p>
            <a:pPr lvl="1"/>
            <a:r>
              <a:rPr lang="en-US" dirty="0"/>
              <a:t>Manual Bucketing of Area of Study Freeform Responses</a:t>
            </a:r>
          </a:p>
          <a:p>
            <a:pPr lvl="1"/>
            <a:r>
              <a:rPr lang="en-US" dirty="0"/>
              <a:t>Shorten Categorical Strings for Easier Analysis</a:t>
            </a:r>
          </a:p>
          <a:p>
            <a:pPr lvl="1"/>
            <a:r>
              <a:rPr lang="en-US" dirty="0"/>
              <a:t>Assign Order to some Categorical Variables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7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BA20-53B8-EB06-55C7-DBA5D9A4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Curation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97F9-69A4-2833-D380-F58F15B64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Metadata</a:t>
            </a:r>
          </a:p>
          <a:p>
            <a:r>
              <a:rPr lang="en-US" dirty="0"/>
              <a:t>Rename Questions to Concise Field Names</a:t>
            </a:r>
          </a:p>
          <a:p>
            <a:r>
              <a:rPr lang="en-US" dirty="0"/>
              <a:t>Transform Multi-Select Questions</a:t>
            </a:r>
          </a:p>
          <a:p>
            <a:r>
              <a:rPr lang="en-US" dirty="0"/>
              <a:t>Manual Bucketing of Area of Study Freeform Responses</a:t>
            </a:r>
          </a:p>
          <a:p>
            <a:r>
              <a:rPr lang="en-US" dirty="0"/>
              <a:t>Shorten Categorical Strings for Easier Analysis</a:t>
            </a:r>
          </a:p>
          <a:p>
            <a:r>
              <a:rPr lang="en-US" dirty="0"/>
              <a:t>Assign Order to some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233831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C0A8-60E4-A515-5EE7-39A30F33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Curated Data Feature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65644-C4D5-A43B-40E3-9E8B0F29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>
            <a:normAutofit/>
          </a:bodyPr>
          <a:lstStyle/>
          <a:p>
            <a:r>
              <a:rPr lang="en-US" dirty="0"/>
              <a:t>Demographic info includes survey responses for:</a:t>
            </a:r>
          </a:p>
          <a:p>
            <a:pPr lvl="1"/>
            <a:r>
              <a:rPr lang="en-US" dirty="0"/>
              <a:t>Student/Faculty Member Status</a:t>
            </a:r>
          </a:p>
          <a:p>
            <a:pPr lvl="1"/>
            <a:r>
              <a:rPr lang="en-US" dirty="0"/>
              <a:t>Gender Identity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Employment Status</a:t>
            </a:r>
          </a:p>
          <a:p>
            <a:pPr lvl="1"/>
            <a:r>
              <a:rPr lang="en-US" dirty="0"/>
              <a:t>Corrective Vision</a:t>
            </a:r>
          </a:p>
          <a:p>
            <a:pPr lvl="1"/>
            <a:r>
              <a:rPr lang="en-US" dirty="0"/>
              <a:t>Religiosity</a:t>
            </a:r>
          </a:p>
          <a:p>
            <a:pPr lvl="1"/>
            <a:r>
              <a:rPr lang="en-US" dirty="0"/>
              <a:t>Area of Study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9E8BB9-42BB-676D-B338-365E82C5F3C2}"/>
              </a:ext>
            </a:extLst>
          </p:cNvPr>
          <p:cNvSpPr txBox="1">
            <a:spLocks/>
          </p:cNvSpPr>
          <p:nvPr/>
        </p:nvSpPr>
        <p:spPr>
          <a:xfrm>
            <a:off x="6085352" y="1732448"/>
            <a:ext cx="518220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7472" indent="-301752" algn="l" rtl="0" eaLnBrk="1" latinLnBrk="0" hangingPunct="1">
              <a:spcBef>
                <a:spcPts val="192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±"/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Board Game info includes survey responses for:</a:t>
            </a:r>
            <a:endParaRPr lang="en-US" sz="1800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Enjoyment of Board Games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# of Board Games Owned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Frequency of Board Game Play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Style of Player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Desirable Gameplay Elements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Enjoyed Board Games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Scale Rating of Chess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Desirable Board Game Genres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812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4DDA8-AD39-74E4-69B3-BDF29379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Exploratory Data Analysis:</a:t>
            </a:r>
            <a:br>
              <a:rPr lang="en-US" sz="20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</a:br>
            <a:r>
              <a:rPr lang="en-US" sz="20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Concepts/Approaches</a:t>
            </a:r>
            <a:endParaRPr lang="en-US" sz="20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9825B844-9985-6367-830B-4E07C54E1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pPr>
              <a:buClr>
                <a:srgbClr val="E88834"/>
              </a:buClr>
            </a:pP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Developed Functions to Sift through the Feature Rich Data</a:t>
            </a:r>
          </a:p>
          <a:p>
            <a:pPr lvl="1">
              <a:buClr>
                <a:srgbClr val="E88834"/>
              </a:buClr>
            </a:pPr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Produce Normalized Bar Plots for Many Combinations of Features</a:t>
            </a:r>
          </a:p>
          <a:p>
            <a:pPr lvl="1">
              <a:buClr>
                <a:srgbClr val="E88834"/>
              </a:buClr>
            </a:pPr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“Other”-</a:t>
            </a:r>
            <a:r>
              <a:rPr lang="en-US" sz="14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ing</a:t>
            </a:r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function for grouping low response categories for better visualization</a:t>
            </a:r>
          </a:p>
          <a:p>
            <a:pPr>
              <a:buClr>
                <a:srgbClr val="E88834"/>
              </a:buClr>
            </a:pP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Employed Clustering to discover highly-dimensional patterns</a:t>
            </a:r>
            <a:endParaRPr lang="en-US" sz="14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F22D82-FA11-50E3-0C8F-265B45BEF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747215"/>
            <a:ext cx="6642193" cy="536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1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8B42-884F-A127-F785-060B2432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Analysis: Discoveries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8559-3A05-D807-3E4C-061E69B7E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3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D2DA-9541-0022-30F6-736821CC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Analysis: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CE243-1019-2AA9-D5BD-8528586A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98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196</TotalTime>
  <Words>581</Words>
  <Application>Microsoft Office PowerPoint</Application>
  <PresentationFormat>Widescreen</PresentationFormat>
  <Paragraphs>100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Calisto MT</vt:lpstr>
      <vt:lpstr>Lato Extended</vt:lpstr>
      <vt:lpstr>Wingdings 2</vt:lpstr>
      <vt:lpstr>Slate</vt:lpstr>
      <vt:lpstr>WWU Board Game Survey and Analysis</vt:lpstr>
      <vt:lpstr>Why?</vt:lpstr>
      <vt:lpstr>Overview</vt:lpstr>
      <vt:lpstr>Original Data, Data Cleaning, and Curation</vt:lpstr>
      <vt:lpstr>Data Cleaning and Curation</vt:lpstr>
      <vt:lpstr>Curated Data Feature Outline</vt:lpstr>
      <vt:lpstr>Exploratory Data Analysis: Concepts/Approaches</vt:lpstr>
      <vt:lpstr>Exploratory Analysis: Discoveries</vt:lpstr>
      <vt:lpstr>Exploratory Analysis: Clustering</vt:lpstr>
      <vt:lpstr>Classification Predictive Task</vt:lpstr>
      <vt:lpstr>Presentation of ML modeling results</vt:lpstr>
      <vt:lpstr>Potential Directions with Additional Time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WWU Board Game Survey and Analysis</dc:title>
  <dc:creator>Seven Lewis</dc:creator>
  <cp:lastModifiedBy>Seven Lewis</cp:lastModifiedBy>
  <cp:revision>3</cp:revision>
  <dcterms:created xsi:type="dcterms:W3CDTF">2023-12-04T20:10:00Z</dcterms:created>
  <dcterms:modified xsi:type="dcterms:W3CDTF">2023-12-06T05:54:17Z</dcterms:modified>
</cp:coreProperties>
</file>