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9" r:id="rId5"/>
    <p:sldId id="292" r:id="rId6"/>
    <p:sldId id="288" r:id="rId7"/>
    <p:sldId id="289" r:id="rId8"/>
    <p:sldId id="278" r:id="rId9"/>
    <p:sldId id="279" r:id="rId10"/>
    <p:sldId id="280" r:id="rId11"/>
    <p:sldId id="281" r:id="rId12"/>
    <p:sldId id="286" r:id="rId13"/>
    <p:sldId id="290" r:id="rId14"/>
    <p:sldId id="282" r:id="rId15"/>
    <p:sldId id="283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E567"/>
    <a:srgbClr val="73FEFF"/>
    <a:srgbClr val="002F7B"/>
    <a:srgbClr val="006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597"/>
  </p:normalViewPr>
  <p:slideViewPr>
    <p:cSldViewPr snapToGrid="0">
      <p:cViewPr varScale="1">
        <p:scale>
          <a:sx n="107" d="100"/>
          <a:sy n="107" d="100"/>
        </p:scale>
        <p:origin x="1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125EE48-48A2-4717-97FA-1D8FFA4491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75E9F8-8EE3-4C0E-A61B-05FDD957F9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9D4B3-082E-43E2-89EC-F81C06855B46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25EC2D-8CAF-47E6-8F53-B34C94BF82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315F27-76B2-42AB-8358-BC8ED7EB7F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83D9C-EB36-41BE-9F95-7BA060CD01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77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6D3C6-C8DF-4CC7-B335-80E97F02982F}" type="datetimeFigureOut">
              <a:rPr kumimoji="1" lang="ja-JP" altLang="en-US" smtClean="0"/>
              <a:t>2020/8/26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35B7C-85AC-48D7-8AA8-7666A85161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03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110C8C3-0363-4689-A457-8F799137F7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r="5504"/>
          <a:stretch/>
        </p:blipFill>
        <p:spPr bwMode="auto">
          <a:xfrm>
            <a:off x="0" y="0"/>
            <a:ext cx="9143999" cy="686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529543"/>
            <a:ext cx="7239000" cy="2544772"/>
          </a:xfrm>
          <a:solidFill>
            <a:schemeClr val="bg1">
              <a:alpha val="80000"/>
            </a:schemeClr>
          </a:solidFill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74315"/>
            <a:ext cx="7239000" cy="554040"/>
          </a:xfrm>
          <a:solidFill>
            <a:schemeClr val="bg1">
              <a:alpha val="80000"/>
            </a:schemeClr>
          </a:solidFill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pic>
        <p:nvPicPr>
          <p:cNvPr id="12" name="Picture 2" descr="ãã¯ããã¬ã¤ãæ ªå¼ä¼ç¤¾">
            <a:extLst>
              <a:ext uri="{FF2B5EF4-FFF2-40B4-BE49-F238E27FC236}">
                <a16:creationId xmlns:a16="http://schemas.microsoft.com/office/drawing/2014/main" id="{C89661EE-37EE-4193-93FF-5A00E2458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25" y="6132738"/>
            <a:ext cx="1646750" cy="4052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95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（１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263" y="1709739"/>
            <a:ext cx="571041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3263" y="4589464"/>
            <a:ext cx="571041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AF3FE1-2581-43A2-88AA-6D137A32CB62}"/>
              </a:ext>
            </a:extLst>
          </p:cNvPr>
          <p:cNvSpPr/>
          <p:nvPr userDrawn="1"/>
        </p:nvSpPr>
        <p:spPr>
          <a:xfrm>
            <a:off x="0" y="0"/>
            <a:ext cx="2809702" cy="6858000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5B1F11-1D1D-4AE3-B372-4A26F1CF8ADE}"/>
              </a:ext>
            </a:extLst>
          </p:cNvPr>
          <p:cNvSpPr/>
          <p:nvPr userDrawn="1"/>
        </p:nvSpPr>
        <p:spPr>
          <a:xfrm>
            <a:off x="1409527" y="-1"/>
            <a:ext cx="80962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3E828B-7F2A-4358-9229-3208065E946E}"/>
              </a:ext>
            </a:extLst>
          </p:cNvPr>
          <p:cNvSpPr txBox="1"/>
          <p:nvPr userDrawn="1"/>
        </p:nvSpPr>
        <p:spPr>
          <a:xfrm rot="16200000">
            <a:off x="-2148061" y="2644170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chemeClr val="bg2">
                    <a:lumMod val="75000"/>
                  </a:schemeClr>
                </a:solidFill>
              </a:rPr>
              <a:t>TechnoBrave</a:t>
            </a:r>
            <a:endParaRPr kumimoji="1" lang="ja-JP" altLang="en-US" sz="9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36CC663-3971-48C5-9C81-72CB7170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3263" y="6553200"/>
            <a:ext cx="5269230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ja-JP" b="1" dirty="0"/>
              <a:t>Copyright © 2020 TechnoBrave Co. All Rights Reserved.</a:t>
            </a:r>
            <a:endParaRPr lang="en-US" altLang="ja-JP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9CB0B9F-49D6-4A97-A398-EAE7AA7A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2493" y="6553200"/>
            <a:ext cx="560070" cy="304800"/>
          </a:xfrm>
        </p:spPr>
        <p:txBody>
          <a:bodyPr/>
          <a:lstStyle/>
          <a:p>
            <a:fld id="{4D32713B-2A93-4B2B-8DAA-B27751326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（１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3FDEAD2-691C-4024-A8FA-D4B945607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36" y="6367838"/>
            <a:ext cx="1819275" cy="41442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BC612B-BB61-4812-BCCF-86CD5A44E0F9}"/>
              </a:ext>
            </a:extLst>
          </p:cNvPr>
          <p:cNvSpPr/>
          <p:nvPr userDrawn="1"/>
        </p:nvSpPr>
        <p:spPr>
          <a:xfrm>
            <a:off x="0" y="0"/>
            <a:ext cx="9144000" cy="722533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92ACA-14B3-4A64-B36A-659360C26056}"/>
              </a:ext>
            </a:extLst>
          </p:cNvPr>
          <p:cNvSpPr/>
          <p:nvPr userDrawn="1"/>
        </p:nvSpPr>
        <p:spPr>
          <a:xfrm>
            <a:off x="5918577" y="0"/>
            <a:ext cx="2634874" cy="72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7508"/>
            <a:ext cx="7886700" cy="5309455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9250"/>
            <a:ext cx="7886700" cy="64328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F58987D-94E1-4B30-AD49-AF0AC48B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3263" y="6553200"/>
            <a:ext cx="5269230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ja-JP" b="1" dirty="0"/>
              <a:t>Copyright © 2020 TechnoBrave Co. All Rights Reserved.</a:t>
            </a:r>
            <a:endParaRPr lang="en-US" altLang="ja-JP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FBF7DB-EAFA-486D-909A-DBF5A5AA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2493" y="6553200"/>
            <a:ext cx="560070" cy="304800"/>
          </a:xfrm>
        </p:spPr>
        <p:txBody>
          <a:bodyPr/>
          <a:lstStyle/>
          <a:p>
            <a:fld id="{4D32713B-2A93-4B2B-8DAA-B27751326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1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（２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3" y="1709739"/>
            <a:ext cx="5710410" cy="2852737"/>
          </a:xfrm>
        </p:spPr>
        <p:txBody>
          <a:bodyPr anchor="b">
            <a:normAutofit/>
          </a:bodyPr>
          <a:lstStyle>
            <a:lvl1pPr>
              <a:defRPr sz="4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4589464"/>
            <a:ext cx="571041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0AF3FE1-2581-43A2-88AA-6D137A32CB62}"/>
              </a:ext>
            </a:extLst>
          </p:cNvPr>
          <p:cNvSpPr/>
          <p:nvPr userDrawn="1"/>
        </p:nvSpPr>
        <p:spPr>
          <a:xfrm>
            <a:off x="6334298" y="0"/>
            <a:ext cx="2809702" cy="6858000"/>
          </a:xfrm>
          <a:prstGeom prst="rect">
            <a:avLst/>
          </a:prstGeom>
          <a:solidFill>
            <a:srgbClr val="002F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5B1F11-1D1D-4AE3-B372-4A26F1CF8ADE}"/>
              </a:ext>
            </a:extLst>
          </p:cNvPr>
          <p:cNvSpPr/>
          <p:nvPr userDrawn="1"/>
        </p:nvSpPr>
        <p:spPr>
          <a:xfrm>
            <a:off x="7743825" y="0"/>
            <a:ext cx="809625" cy="6858000"/>
          </a:xfrm>
          <a:prstGeom prst="rect">
            <a:avLst/>
          </a:prstGeom>
          <a:solidFill>
            <a:srgbClr val="0068B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93E828B-7F2A-4358-9229-3208065E946E}"/>
              </a:ext>
            </a:extLst>
          </p:cNvPr>
          <p:cNvSpPr txBox="1"/>
          <p:nvPr userDrawn="1"/>
        </p:nvSpPr>
        <p:spPr>
          <a:xfrm rot="16200000">
            <a:off x="4186237" y="2644171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600" dirty="0">
                <a:solidFill>
                  <a:schemeClr val="bg1"/>
                </a:solidFill>
              </a:rPr>
              <a:t>TechnoBrave</a:t>
            </a:r>
            <a:endParaRPr kumimoji="1" lang="ja-JP" altLang="en-US" sz="9600" dirty="0">
              <a:solidFill>
                <a:schemeClr val="bg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7E6725-845C-42F5-A95E-D131392B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3263" y="6553200"/>
            <a:ext cx="5269230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ja-JP" b="1" dirty="0"/>
              <a:t>Copyright © 2020 TechnoBrave Co. All Rights Reserved.</a:t>
            </a:r>
            <a:endParaRPr lang="en-US" altLang="ja-JP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3C5D5B0-D1D5-46A5-9119-4BC5C1B6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2493" y="6553200"/>
            <a:ext cx="560070" cy="304800"/>
          </a:xfrm>
        </p:spPr>
        <p:txBody>
          <a:bodyPr/>
          <a:lstStyle/>
          <a:p>
            <a:fld id="{4D32713B-2A93-4B2B-8DAA-B27751326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3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（２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BC612B-BB61-4812-BCCF-86CD5A44E0F9}"/>
              </a:ext>
            </a:extLst>
          </p:cNvPr>
          <p:cNvSpPr/>
          <p:nvPr userDrawn="1"/>
        </p:nvSpPr>
        <p:spPr>
          <a:xfrm>
            <a:off x="0" y="-1"/>
            <a:ext cx="9144000" cy="723394"/>
          </a:xfrm>
          <a:prstGeom prst="rect">
            <a:avLst/>
          </a:prstGeom>
          <a:solidFill>
            <a:srgbClr val="002F7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92ACA-14B3-4A64-B36A-659360C26056}"/>
              </a:ext>
            </a:extLst>
          </p:cNvPr>
          <p:cNvSpPr/>
          <p:nvPr userDrawn="1"/>
        </p:nvSpPr>
        <p:spPr>
          <a:xfrm>
            <a:off x="5918577" y="-1"/>
            <a:ext cx="2634874" cy="723394"/>
          </a:xfrm>
          <a:prstGeom prst="rect">
            <a:avLst/>
          </a:prstGeom>
          <a:solidFill>
            <a:srgbClr val="0068B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7508"/>
            <a:ext cx="7886700" cy="5309456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pic>
        <p:nvPicPr>
          <p:cNvPr id="12" name="Picture 2" descr="ãã¯ããã¬ã¤ãæ ªå¼ä¼ç¤¾">
            <a:extLst>
              <a:ext uri="{FF2B5EF4-FFF2-40B4-BE49-F238E27FC236}">
                <a16:creationId xmlns:a16="http://schemas.microsoft.com/office/drawing/2014/main" id="{3DD6E810-AE40-4B60-AD97-0169B799A4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6359525"/>
            <a:ext cx="1819275" cy="4476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B3DCB77-5079-4F60-8131-D85F1784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43263" y="6553200"/>
            <a:ext cx="5269230" cy="304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ja-JP" b="1" dirty="0"/>
              <a:t>Copyright © 2020 TechnoBrave Co. All Rights Reserved.</a:t>
            </a:r>
            <a:endParaRPr lang="en-US" altLang="ja-JP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C580E75-1DEC-4C5E-B894-76EB86B0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2493" y="6553200"/>
            <a:ext cx="560070" cy="304800"/>
          </a:xfrm>
        </p:spPr>
        <p:txBody>
          <a:bodyPr/>
          <a:lstStyle/>
          <a:p>
            <a:fld id="{4D32713B-2A93-4B2B-8DAA-B2775132658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4BDB99-669A-49D0-9B3D-93CC5E74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110"/>
            <a:ext cx="7886700" cy="64328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30036"/>
            <a:ext cx="7886700" cy="4846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3F19-6C6E-416F-B213-96426877A9FF}" type="datetime1">
              <a:rPr kumimoji="1" lang="ja-JP" altLang="en-US" smtClean="0"/>
              <a:t>2020/8/26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52692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 altLang="ja-JP" dirty="0"/>
              <a:t>Copyright © 2020 TechnoBrave Co.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280" y="6356351"/>
            <a:ext cx="560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2713B-2A93-4B2B-8DAA-B2775132658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964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5" r:id="rId3"/>
    <p:sldLayoutId id="2147483664" r:id="rId4"/>
    <p:sldLayoutId id="214748366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867F8BF8-CFB2-4F56-BDCA-B05399A5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提案書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73A9E03D-395C-4783-A4D7-590BB1BCC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家計簿アプリ</a:t>
            </a:r>
            <a:r>
              <a:rPr kumimoji="1" lang="ja-JP" altLang="en-US"/>
              <a:t>構築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891F88-ECEB-4D59-B9B3-6797AA33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9E146A-6C03-450C-A511-E4FC8809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E9F07C-84F8-449E-ACB0-709BC0298FD0}"/>
              </a:ext>
            </a:extLst>
          </p:cNvPr>
          <p:cNvSpPr txBox="1"/>
          <p:nvPr/>
        </p:nvSpPr>
        <p:spPr>
          <a:xfrm>
            <a:off x="775063" y="5085806"/>
            <a:ext cx="499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西村（直）、西原、廣瀬、坂元、眞邉、</a:t>
            </a:r>
            <a:r>
              <a:rPr kumimoji="1" lang="ja-JP" altLang="en-US"/>
              <a:t>岡田、日野、秋元、金（</a:t>
            </a:r>
            <a:r>
              <a:rPr kumimoji="1" lang="ja-JP" altLang="en-US" dirty="0"/>
              <a:t>敬称略）</a:t>
            </a:r>
          </a:p>
        </p:txBody>
      </p:sp>
    </p:spTree>
    <p:extLst>
      <p:ext uri="{BB962C8B-B14F-4D97-AF65-F5344CB8AC3E}">
        <p14:creationId xmlns:p14="http://schemas.microsoft.com/office/powerpoint/2010/main" val="260704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8</a:t>
            </a:r>
            <a:r>
              <a:rPr lang="en-US" altLang="ja-JP" sz="2800" dirty="0"/>
              <a:t>.</a:t>
            </a:r>
            <a:r>
              <a:rPr lang="ja-JP" altLang="en-US" sz="2800" dirty="0"/>
              <a:t>家計簿アプリ　開発スキル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A2E041-A80C-45A2-B21F-F52DF1D1579C}"/>
              </a:ext>
            </a:extLst>
          </p:cNvPr>
          <p:cNvSpPr txBox="1"/>
          <p:nvPr/>
        </p:nvSpPr>
        <p:spPr>
          <a:xfrm>
            <a:off x="3243263" y="2769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16" name="表 16">
            <a:extLst>
              <a:ext uri="{FF2B5EF4-FFF2-40B4-BE49-F238E27FC236}">
                <a16:creationId xmlns:a16="http://schemas.microsoft.com/office/drawing/2014/main" id="{8C1C3F16-8A18-254B-A354-C0773942B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51129"/>
              </p:ext>
            </p:extLst>
          </p:nvPr>
        </p:nvGraphicFramePr>
        <p:xfrm>
          <a:off x="1524000" y="1682414"/>
          <a:ext cx="6096000" cy="1119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804110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93739320"/>
                    </a:ext>
                  </a:extLst>
                </a:gridCol>
              </a:tblGrid>
              <a:tr h="37788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開発内容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スキル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95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C#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3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XML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8763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7EFBBBA-A921-4EEE-BFC9-089DCD8B2DA2}"/>
              </a:ext>
            </a:extLst>
          </p:cNvPr>
          <p:cNvSpPr txBox="1"/>
          <p:nvPr/>
        </p:nvSpPr>
        <p:spPr>
          <a:xfrm>
            <a:off x="320511" y="1161073"/>
            <a:ext cx="344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■必要開発スキル</a:t>
            </a:r>
          </a:p>
        </p:txBody>
      </p:sp>
    </p:spTree>
    <p:extLst>
      <p:ext uri="{BB962C8B-B14F-4D97-AF65-F5344CB8AC3E}">
        <p14:creationId xmlns:p14="http://schemas.microsoft.com/office/powerpoint/2010/main" val="84992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9.</a:t>
            </a:r>
            <a:r>
              <a:rPr lang="ja-JP" altLang="en-US" sz="2800" dirty="0"/>
              <a:t>家計簿アプリ　ＷＢＳ </a:t>
            </a:r>
            <a:r>
              <a:rPr lang="en-US" altLang="ja-JP" sz="2800" dirty="0"/>
              <a:t>1/3</a:t>
            </a:r>
            <a:endParaRPr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0D53CF-E3CF-4E4C-A8EC-A59923DF2A2C}"/>
              </a:ext>
            </a:extLst>
          </p:cNvPr>
          <p:cNvSpPr/>
          <p:nvPr/>
        </p:nvSpPr>
        <p:spPr>
          <a:xfrm>
            <a:off x="450520" y="994826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①</a:t>
            </a:r>
            <a:r>
              <a:rPr lang="ja-JP" altLang="en-US" sz="28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提案書作成工程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2E04CD7-36F0-8242-9000-9F5308FAA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79900"/>
              </p:ext>
            </p:extLst>
          </p:nvPr>
        </p:nvGraphicFramePr>
        <p:xfrm>
          <a:off x="450520" y="1660551"/>
          <a:ext cx="8147214" cy="354864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66248">
                  <a:extLst>
                    <a:ext uri="{9D8B030D-6E8A-4147-A177-3AD203B41FA5}">
                      <a16:colId xmlns:a16="http://schemas.microsoft.com/office/drawing/2014/main" val="2594091310"/>
                    </a:ext>
                  </a:extLst>
                </a:gridCol>
                <a:gridCol w="1568908">
                  <a:extLst>
                    <a:ext uri="{9D8B030D-6E8A-4147-A177-3AD203B41FA5}">
                      <a16:colId xmlns:a16="http://schemas.microsoft.com/office/drawing/2014/main" val="2163216069"/>
                    </a:ext>
                  </a:extLst>
                </a:gridCol>
                <a:gridCol w="1361153">
                  <a:extLst>
                    <a:ext uri="{9D8B030D-6E8A-4147-A177-3AD203B41FA5}">
                      <a16:colId xmlns:a16="http://schemas.microsoft.com/office/drawing/2014/main" val="895715740"/>
                    </a:ext>
                  </a:extLst>
                </a:gridCol>
                <a:gridCol w="1332497">
                  <a:extLst>
                    <a:ext uri="{9D8B030D-6E8A-4147-A177-3AD203B41FA5}">
                      <a16:colId xmlns:a16="http://schemas.microsoft.com/office/drawing/2014/main" val="1298366332"/>
                    </a:ext>
                  </a:extLst>
                </a:gridCol>
                <a:gridCol w="381480">
                  <a:extLst>
                    <a:ext uri="{9D8B030D-6E8A-4147-A177-3AD203B41FA5}">
                      <a16:colId xmlns:a16="http://schemas.microsoft.com/office/drawing/2014/main" val="1629929871"/>
                    </a:ext>
                  </a:extLst>
                </a:gridCol>
                <a:gridCol w="408346">
                  <a:extLst>
                    <a:ext uri="{9D8B030D-6E8A-4147-A177-3AD203B41FA5}">
                      <a16:colId xmlns:a16="http://schemas.microsoft.com/office/drawing/2014/main" val="2256368959"/>
                    </a:ext>
                  </a:extLst>
                </a:gridCol>
                <a:gridCol w="408346">
                  <a:extLst>
                    <a:ext uri="{9D8B030D-6E8A-4147-A177-3AD203B41FA5}">
                      <a16:colId xmlns:a16="http://schemas.microsoft.com/office/drawing/2014/main" val="106016419"/>
                    </a:ext>
                  </a:extLst>
                </a:gridCol>
                <a:gridCol w="408346">
                  <a:extLst>
                    <a:ext uri="{9D8B030D-6E8A-4147-A177-3AD203B41FA5}">
                      <a16:colId xmlns:a16="http://schemas.microsoft.com/office/drawing/2014/main" val="773452658"/>
                    </a:ext>
                  </a:extLst>
                </a:gridCol>
                <a:gridCol w="408346">
                  <a:extLst>
                    <a:ext uri="{9D8B030D-6E8A-4147-A177-3AD203B41FA5}">
                      <a16:colId xmlns:a16="http://schemas.microsoft.com/office/drawing/2014/main" val="2471460262"/>
                    </a:ext>
                  </a:extLst>
                </a:gridCol>
                <a:gridCol w="236411">
                  <a:extLst>
                    <a:ext uri="{9D8B030D-6E8A-4147-A177-3AD203B41FA5}">
                      <a16:colId xmlns:a16="http://schemas.microsoft.com/office/drawing/2014/main" val="1237590055"/>
                    </a:ext>
                  </a:extLst>
                </a:gridCol>
                <a:gridCol w="236411">
                  <a:extLst>
                    <a:ext uri="{9D8B030D-6E8A-4147-A177-3AD203B41FA5}">
                      <a16:colId xmlns:a16="http://schemas.microsoft.com/office/drawing/2014/main" val="1698868894"/>
                    </a:ext>
                  </a:extLst>
                </a:gridCol>
                <a:gridCol w="365361">
                  <a:extLst>
                    <a:ext uri="{9D8B030D-6E8A-4147-A177-3AD203B41FA5}">
                      <a16:colId xmlns:a16="http://schemas.microsoft.com/office/drawing/2014/main" val="1322919427"/>
                    </a:ext>
                  </a:extLst>
                </a:gridCol>
                <a:gridCol w="365361">
                  <a:extLst>
                    <a:ext uri="{9D8B030D-6E8A-4147-A177-3AD203B41FA5}">
                      <a16:colId xmlns:a16="http://schemas.microsoft.com/office/drawing/2014/main" val="2166487320"/>
                    </a:ext>
                  </a:extLst>
                </a:gridCol>
              </a:tblGrid>
              <a:tr h="13691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実績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工数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進捗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状況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234056115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工程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タスク内容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成果物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メモ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担当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開始日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終了日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開始日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終了日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実績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900" u="none" strike="noStrike">
                          <a:effectLst/>
                        </a:rPr>
                        <a:t>(%)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882020780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提案書作成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631144445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想定</a:t>
                      </a:r>
                      <a:r>
                        <a:rPr lang="en" sz="900" u="none" strike="noStrike">
                          <a:effectLst/>
                        </a:rPr>
                        <a:t>H/W</a:t>
                      </a:r>
                      <a:r>
                        <a:rPr lang="ja-JP" altLang="en-US" sz="900" u="none" strike="noStrike">
                          <a:effectLst/>
                        </a:rPr>
                        <a:t>選定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決定結果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全員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完了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176132123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66954674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画面作成方法調査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調査結果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眞邉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完了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727496273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053674862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ソフトウェア決定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344938917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（画面）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184054631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１．インストール手順書作成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インストール手順書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秋元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完了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163429874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坂元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完了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483413141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廣瀬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完了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094898039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２．サンプル品作成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TB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8/31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9/11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279005112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３．動作確認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TB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8/31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9/11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531596338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（DB)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644058739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１．利用可能</a:t>
                      </a:r>
                      <a:r>
                        <a:rPr lang="en" sz="900" u="none" strike="noStrike">
                          <a:effectLst/>
                        </a:rPr>
                        <a:t>DB</a:t>
                      </a:r>
                      <a:r>
                        <a:rPr lang="ja-JP" altLang="en-US" sz="900" u="none" strike="noStrike">
                          <a:effectLst/>
                        </a:rPr>
                        <a:t>調査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TB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8/31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9/11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250062803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２．接続確認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TB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8/31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9/11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602987114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944576985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提案書作成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391637720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１．画面遷移図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TA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8/25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仕掛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654105745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２．画面一覧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TA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8/25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仕掛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654421861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３．機能説明書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TA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8/25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仕掛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329410124"/>
                  </a:ext>
                </a:extLst>
              </a:tr>
              <a:tr h="136911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00017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42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10.</a:t>
            </a:r>
            <a:r>
              <a:rPr lang="ja-JP" altLang="en-US" sz="2800" dirty="0"/>
              <a:t>家計簿アプリ　ＷＢＳ </a:t>
            </a:r>
            <a:r>
              <a:rPr lang="en-US" altLang="ja-JP" sz="2800" dirty="0"/>
              <a:t>2/3</a:t>
            </a:r>
            <a:endParaRPr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6F8764-CED9-B144-9006-052F3DE949DD}"/>
              </a:ext>
            </a:extLst>
          </p:cNvPr>
          <p:cNvSpPr/>
          <p:nvPr/>
        </p:nvSpPr>
        <p:spPr>
          <a:xfrm>
            <a:off x="403019" y="891115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②</a:t>
            </a:r>
            <a:r>
              <a:rPr lang="ja-JP" altLang="en-US" sz="28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基本設計工程</a:t>
            </a:r>
            <a:endParaRPr lang="ja-JP" altLang="en-US" sz="28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F335AE6-44B8-2D46-B892-D88ED9EA1BC2}"/>
              </a:ext>
            </a:extLst>
          </p:cNvPr>
          <p:cNvSpPr/>
          <p:nvPr/>
        </p:nvSpPr>
        <p:spPr>
          <a:xfrm>
            <a:off x="403017" y="3130610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③</a:t>
            </a:r>
            <a:r>
              <a:rPr lang="ja-JP" altLang="en-US" sz="28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詳細設計工程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D02CE6E-9512-DE43-91E6-586BD88A2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80808"/>
              </p:ext>
            </p:extLst>
          </p:nvPr>
        </p:nvGraphicFramePr>
        <p:xfrm>
          <a:off x="403017" y="1534879"/>
          <a:ext cx="8194721" cy="112267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70133">
                  <a:extLst>
                    <a:ext uri="{9D8B030D-6E8A-4147-A177-3AD203B41FA5}">
                      <a16:colId xmlns:a16="http://schemas.microsoft.com/office/drawing/2014/main" val="2446143153"/>
                    </a:ext>
                  </a:extLst>
                </a:gridCol>
                <a:gridCol w="1578055">
                  <a:extLst>
                    <a:ext uri="{9D8B030D-6E8A-4147-A177-3AD203B41FA5}">
                      <a16:colId xmlns:a16="http://schemas.microsoft.com/office/drawing/2014/main" val="1729198226"/>
                    </a:ext>
                  </a:extLst>
                </a:gridCol>
                <a:gridCol w="1369089">
                  <a:extLst>
                    <a:ext uri="{9D8B030D-6E8A-4147-A177-3AD203B41FA5}">
                      <a16:colId xmlns:a16="http://schemas.microsoft.com/office/drawing/2014/main" val="3804731213"/>
                    </a:ext>
                  </a:extLst>
                </a:gridCol>
                <a:gridCol w="1340266">
                  <a:extLst>
                    <a:ext uri="{9D8B030D-6E8A-4147-A177-3AD203B41FA5}">
                      <a16:colId xmlns:a16="http://schemas.microsoft.com/office/drawing/2014/main" val="3058625463"/>
                    </a:ext>
                  </a:extLst>
                </a:gridCol>
                <a:gridCol w="383704">
                  <a:extLst>
                    <a:ext uri="{9D8B030D-6E8A-4147-A177-3AD203B41FA5}">
                      <a16:colId xmlns:a16="http://schemas.microsoft.com/office/drawing/2014/main" val="1177975714"/>
                    </a:ext>
                  </a:extLst>
                </a:gridCol>
                <a:gridCol w="410728">
                  <a:extLst>
                    <a:ext uri="{9D8B030D-6E8A-4147-A177-3AD203B41FA5}">
                      <a16:colId xmlns:a16="http://schemas.microsoft.com/office/drawing/2014/main" val="4003548076"/>
                    </a:ext>
                  </a:extLst>
                </a:gridCol>
                <a:gridCol w="410728">
                  <a:extLst>
                    <a:ext uri="{9D8B030D-6E8A-4147-A177-3AD203B41FA5}">
                      <a16:colId xmlns:a16="http://schemas.microsoft.com/office/drawing/2014/main" val="2525338128"/>
                    </a:ext>
                  </a:extLst>
                </a:gridCol>
                <a:gridCol w="410728">
                  <a:extLst>
                    <a:ext uri="{9D8B030D-6E8A-4147-A177-3AD203B41FA5}">
                      <a16:colId xmlns:a16="http://schemas.microsoft.com/office/drawing/2014/main" val="1804662449"/>
                    </a:ext>
                  </a:extLst>
                </a:gridCol>
                <a:gridCol w="410728">
                  <a:extLst>
                    <a:ext uri="{9D8B030D-6E8A-4147-A177-3AD203B41FA5}">
                      <a16:colId xmlns:a16="http://schemas.microsoft.com/office/drawing/2014/main" val="2436647890"/>
                    </a:ext>
                  </a:extLst>
                </a:gridCol>
                <a:gridCol w="237789">
                  <a:extLst>
                    <a:ext uri="{9D8B030D-6E8A-4147-A177-3AD203B41FA5}">
                      <a16:colId xmlns:a16="http://schemas.microsoft.com/office/drawing/2014/main" val="1818517424"/>
                    </a:ext>
                  </a:extLst>
                </a:gridCol>
                <a:gridCol w="237789">
                  <a:extLst>
                    <a:ext uri="{9D8B030D-6E8A-4147-A177-3AD203B41FA5}">
                      <a16:colId xmlns:a16="http://schemas.microsoft.com/office/drawing/2014/main" val="4269080171"/>
                    </a:ext>
                  </a:extLst>
                </a:gridCol>
                <a:gridCol w="367492">
                  <a:extLst>
                    <a:ext uri="{9D8B030D-6E8A-4147-A177-3AD203B41FA5}">
                      <a16:colId xmlns:a16="http://schemas.microsoft.com/office/drawing/2014/main" val="4271336031"/>
                    </a:ext>
                  </a:extLst>
                </a:gridCol>
                <a:gridCol w="367492">
                  <a:extLst>
                    <a:ext uri="{9D8B030D-6E8A-4147-A177-3AD203B41FA5}">
                      <a16:colId xmlns:a16="http://schemas.microsoft.com/office/drawing/2014/main" val="3400775926"/>
                    </a:ext>
                  </a:extLst>
                </a:gridCol>
              </a:tblGrid>
              <a:tr h="210788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実績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工数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進捗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状況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236466080"/>
                  </a:ext>
                </a:extLst>
              </a:tr>
              <a:tr h="210788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工程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 dirty="0">
                          <a:effectLst/>
                        </a:rPr>
                        <a:t>タスク内容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 dirty="0">
                          <a:effectLst/>
                        </a:rPr>
                        <a:t>成果物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メモ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担当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開始日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終了日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開始日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終了日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実績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900" u="none" strike="noStrike">
                          <a:effectLst/>
                        </a:rPr>
                        <a:t>(%)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313522130"/>
                  </a:ext>
                </a:extLst>
              </a:tr>
              <a:tr h="21078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基本設計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313298162"/>
                  </a:ext>
                </a:extLst>
              </a:tr>
              <a:tr h="21078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DB</a:t>
                      </a:r>
                      <a:r>
                        <a:rPr lang="ja-JP" altLang="en-US" sz="900" u="none" strike="noStrike">
                          <a:effectLst/>
                        </a:rPr>
                        <a:t>設計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DB</a:t>
                      </a:r>
                      <a:r>
                        <a:rPr lang="ja-JP" altLang="en-US" sz="900" u="none" strike="noStrike">
                          <a:effectLst/>
                        </a:rPr>
                        <a:t>設計書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8/26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8/26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368592543"/>
                  </a:ext>
                </a:extLst>
              </a:tr>
              <a:tr h="210788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87426539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11CC1B16-9F2C-984F-B2B4-0CCE4B8A6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84415"/>
              </p:ext>
            </p:extLst>
          </p:nvPr>
        </p:nvGraphicFramePr>
        <p:xfrm>
          <a:off x="403017" y="3827386"/>
          <a:ext cx="8194719" cy="171878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70133">
                  <a:extLst>
                    <a:ext uri="{9D8B030D-6E8A-4147-A177-3AD203B41FA5}">
                      <a16:colId xmlns:a16="http://schemas.microsoft.com/office/drawing/2014/main" val="3436619623"/>
                    </a:ext>
                  </a:extLst>
                </a:gridCol>
                <a:gridCol w="1578055">
                  <a:extLst>
                    <a:ext uri="{9D8B030D-6E8A-4147-A177-3AD203B41FA5}">
                      <a16:colId xmlns:a16="http://schemas.microsoft.com/office/drawing/2014/main" val="3394852146"/>
                    </a:ext>
                  </a:extLst>
                </a:gridCol>
                <a:gridCol w="1369090">
                  <a:extLst>
                    <a:ext uri="{9D8B030D-6E8A-4147-A177-3AD203B41FA5}">
                      <a16:colId xmlns:a16="http://schemas.microsoft.com/office/drawing/2014/main" val="2892748626"/>
                    </a:ext>
                  </a:extLst>
                </a:gridCol>
                <a:gridCol w="1340266">
                  <a:extLst>
                    <a:ext uri="{9D8B030D-6E8A-4147-A177-3AD203B41FA5}">
                      <a16:colId xmlns:a16="http://schemas.microsoft.com/office/drawing/2014/main" val="1061156421"/>
                    </a:ext>
                  </a:extLst>
                </a:gridCol>
                <a:gridCol w="383705">
                  <a:extLst>
                    <a:ext uri="{9D8B030D-6E8A-4147-A177-3AD203B41FA5}">
                      <a16:colId xmlns:a16="http://schemas.microsoft.com/office/drawing/2014/main" val="1551281485"/>
                    </a:ext>
                  </a:extLst>
                </a:gridCol>
                <a:gridCol w="410727">
                  <a:extLst>
                    <a:ext uri="{9D8B030D-6E8A-4147-A177-3AD203B41FA5}">
                      <a16:colId xmlns:a16="http://schemas.microsoft.com/office/drawing/2014/main" val="3982022920"/>
                    </a:ext>
                  </a:extLst>
                </a:gridCol>
                <a:gridCol w="410727">
                  <a:extLst>
                    <a:ext uri="{9D8B030D-6E8A-4147-A177-3AD203B41FA5}">
                      <a16:colId xmlns:a16="http://schemas.microsoft.com/office/drawing/2014/main" val="717411767"/>
                    </a:ext>
                  </a:extLst>
                </a:gridCol>
                <a:gridCol w="410727">
                  <a:extLst>
                    <a:ext uri="{9D8B030D-6E8A-4147-A177-3AD203B41FA5}">
                      <a16:colId xmlns:a16="http://schemas.microsoft.com/office/drawing/2014/main" val="1125718104"/>
                    </a:ext>
                  </a:extLst>
                </a:gridCol>
                <a:gridCol w="410727">
                  <a:extLst>
                    <a:ext uri="{9D8B030D-6E8A-4147-A177-3AD203B41FA5}">
                      <a16:colId xmlns:a16="http://schemas.microsoft.com/office/drawing/2014/main" val="2915739446"/>
                    </a:ext>
                  </a:extLst>
                </a:gridCol>
                <a:gridCol w="237789">
                  <a:extLst>
                    <a:ext uri="{9D8B030D-6E8A-4147-A177-3AD203B41FA5}">
                      <a16:colId xmlns:a16="http://schemas.microsoft.com/office/drawing/2014/main" val="2862334880"/>
                    </a:ext>
                  </a:extLst>
                </a:gridCol>
                <a:gridCol w="237789">
                  <a:extLst>
                    <a:ext uri="{9D8B030D-6E8A-4147-A177-3AD203B41FA5}">
                      <a16:colId xmlns:a16="http://schemas.microsoft.com/office/drawing/2014/main" val="3715459140"/>
                    </a:ext>
                  </a:extLst>
                </a:gridCol>
                <a:gridCol w="367492">
                  <a:extLst>
                    <a:ext uri="{9D8B030D-6E8A-4147-A177-3AD203B41FA5}">
                      <a16:colId xmlns:a16="http://schemas.microsoft.com/office/drawing/2014/main" val="790899478"/>
                    </a:ext>
                  </a:extLst>
                </a:gridCol>
                <a:gridCol w="367492">
                  <a:extLst>
                    <a:ext uri="{9D8B030D-6E8A-4147-A177-3AD203B41FA5}">
                      <a16:colId xmlns:a16="http://schemas.microsoft.com/office/drawing/2014/main" val="646817865"/>
                    </a:ext>
                  </a:extLst>
                </a:gridCol>
              </a:tblGrid>
              <a:tr h="143926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実績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工数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進捗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状況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833011622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工程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タスク内容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成果物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メモ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担当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開始日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終了日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開始日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終了日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予定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実績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900" u="none" strike="noStrike">
                          <a:effectLst/>
                        </a:rPr>
                        <a:t>(%)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123119013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詳細設計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608916293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初期画面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詳細設計書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TA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8/26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8/26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678676686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01041958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入力画面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詳細設計書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TA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8/31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9/4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061348832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490626215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一覧画面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詳細設計書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TA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8/31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9/4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696310574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419233463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検索画面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詳細設計書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900" u="none" strike="noStrike">
                          <a:effectLst/>
                        </a:rPr>
                        <a:t>TA</a:t>
                      </a:r>
                      <a:endParaRPr lang="en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8/31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900" u="none" strike="noStrike">
                          <a:effectLst/>
                        </a:rPr>
                        <a:t>9/4</a:t>
                      </a:r>
                      <a:endParaRPr lang="en-US" altLang="ja-JP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未着手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85108124"/>
                  </a:ext>
                </a:extLst>
              </a:tr>
              <a:tr h="143926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>
                          <a:effectLst/>
                        </a:rPr>
                        <a:t>　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900" u="none" strike="noStrike" dirty="0">
                          <a:effectLst/>
                        </a:rPr>
                        <a:t>　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24845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17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11</a:t>
            </a:r>
            <a:r>
              <a:rPr lang="en-US" altLang="ja-JP" sz="3200" dirty="0"/>
              <a:t>.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家計簿アプリ　ＷＢＳ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3/3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61B116-4C98-2749-8119-EB2BB7591816}"/>
              </a:ext>
            </a:extLst>
          </p:cNvPr>
          <p:cNvSpPr/>
          <p:nvPr/>
        </p:nvSpPr>
        <p:spPr>
          <a:xfrm>
            <a:off x="437534" y="957425"/>
            <a:ext cx="41344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④</a:t>
            </a:r>
            <a:r>
              <a:rPr lang="ja-JP" altLang="en-US" sz="28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製作・単体テスト</a:t>
            </a:r>
            <a:r>
              <a:rPr lang="ja-JP" altLang="en-US" sz="28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工程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6ACA-6523-BD4B-B5B7-CA0205B6AD2C}"/>
              </a:ext>
            </a:extLst>
          </p:cNvPr>
          <p:cNvSpPr/>
          <p:nvPr/>
        </p:nvSpPr>
        <p:spPr>
          <a:xfrm>
            <a:off x="485962" y="4278949"/>
            <a:ext cx="305724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⑤</a:t>
            </a:r>
            <a:r>
              <a:rPr lang="ja-JP" altLang="en-US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結合テスト工程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AE878F2-49CF-E947-9B1C-650184C53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28196"/>
              </p:ext>
            </p:extLst>
          </p:nvPr>
        </p:nvGraphicFramePr>
        <p:xfrm>
          <a:off x="485962" y="1480645"/>
          <a:ext cx="8172076" cy="265181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24364">
                  <a:extLst>
                    <a:ext uri="{9D8B030D-6E8A-4147-A177-3AD203B41FA5}">
                      <a16:colId xmlns:a16="http://schemas.microsoft.com/office/drawing/2014/main" val="1493256203"/>
                    </a:ext>
                  </a:extLst>
                </a:gridCol>
                <a:gridCol w="1417612">
                  <a:extLst>
                    <a:ext uri="{9D8B030D-6E8A-4147-A177-3AD203B41FA5}">
                      <a16:colId xmlns:a16="http://schemas.microsoft.com/office/drawing/2014/main" val="3390325183"/>
                    </a:ext>
                  </a:extLst>
                </a:gridCol>
                <a:gridCol w="1365307">
                  <a:extLst>
                    <a:ext uri="{9D8B030D-6E8A-4147-A177-3AD203B41FA5}">
                      <a16:colId xmlns:a16="http://schemas.microsoft.com/office/drawing/2014/main" val="28027126"/>
                    </a:ext>
                  </a:extLst>
                </a:gridCol>
                <a:gridCol w="1336563">
                  <a:extLst>
                    <a:ext uri="{9D8B030D-6E8A-4147-A177-3AD203B41FA5}">
                      <a16:colId xmlns:a16="http://schemas.microsoft.com/office/drawing/2014/main" val="1138300382"/>
                    </a:ext>
                  </a:extLst>
                </a:gridCol>
                <a:gridCol w="382644">
                  <a:extLst>
                    <a:ext uri="{9D8B030D-6E8A-4147-A177-3AD203B41FA5}">
                      <a16:colId xmlns:a16="http://schemas.microsoft.com/office/drawing/2014/main" val="714818477"/>
                    </a:ext>
                  </a:extLst>
                </a:gridCol>
                <a:gridCol w="409592">
                  <a:extLst>
                    <a:ext uri="{9D8B030D-6E8A-4147-A177-3AD203B41FA5}">
                      <a16:colId xmlns:a16="http://schemas.microsoft.com/office/drawing/2014/main" val="2252808923"/>
                    </a:ext>
                  </a:extLst>
                </a:gridCol>
                <a:gridCol w="409592">
                  <a:extLst>
                    <a:ext uri="{9D8B030D-6E8A-4147-A177-3AD203B41FA5}">
                      <a16:colId xmlns:a16="http://schemas.microsoft.com/office/drawing/2014/main" val="3943867368"/>
                    </a:ext>
                  </a:extLst>
                </a:gridCol>
                <a:gridCol w="409592">
                  <a:extLst>
                    <a:ext uri="{9D8B030D-6E8A-4147-A177-3AD203B41FA5}">
                      <a16:colId xmlns:a16="http://schemas.microsoft.com/office/drawing/2014/main" val="2663121980"/>
                    </a:ext>
                  </a:extLst>
                </a:gridCol>
                <a:gridCol w="409592">
                  <a:extLst>
                    <a:ext uri="{9D8B030D-6E8A-4147-A177-3AD203B41FA5}">
                      <a16:colId xmlns:a16="http://schemas.microsoft.com/office/drawing/2014/main" val="3168509838"/>
                    </a:ext>
                  </a:extLst>
                </a:gridCol>
                <a:gridCol w="237132">
                  <a:extLst>
                    <a:ext uri="{9D8B030D-6E8A-4147-A177-3AD203B41FA5}">
                      <a16:colId xmlns:a16="http://schemas.microsoft.com/office/drawing/2014/main" val="1710792931"/>
                    </a:ext>
                  </a:extLst>
                </a:gridCol>
                <a:gridCol w="237132">
                  <a:extLst>
                    <a:ext uri="{9D8B030D-6E8A-4147-A177-3AD203B41FA5}">
                      <a16:colId xmlns:a16="http://schemas.microsoft.com/office/drawing/2014/main" val="1688501325"/>
                    </a:ext>
                  </a:extLst>
                </a:gridCol>
                <a:gridCol w="366477">
                  <a:extLst>
                    <a:ext uri="{9D8B030D-6E8A-4147-A177-3AD203B41FA5}">
                      <a16:colId xmlns:a16="http://schemas.microsoft.com/office/drawing/2014/main" val="1112787404"/>
                    </a:ext>
                  </a:extLst>
                </a:gridCol>
                <a:gridCol w="366477">
                  <a:extLst>
                    <a:ext uri="{9D8B030D-6E8A-4147-A177-3AD203B41FA5}">
                      <a16:colId xmlns:a16="http://schemas.microsoft.com/office/drawing/2014/main" val="422744884"/>
                    </a:ext>
                  </a:extLst>
                </a:gridCol>
              </a:tblGrid>
              <a:tr h="12106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予定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実績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工数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進捗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状況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470324821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工程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タスク内容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成果物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メモ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担当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開始日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終了日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開始日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終了日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予定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実績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u="none" strike="noStrike">
                          <a:effectLst/>
                        </a:rPr>
                        <a:t>(%)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236042083"/>
                  </a:ext>
                </a:extLst>
              </a:tr>
              <a:tr h="236497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製作・単体テスト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002978131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初期画面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コーディング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334514039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 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単体テスト仕様書作成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6228846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 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単体テスト仕様書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網羅、必須チェック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8/27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8/27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711491626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単体テストエビデンス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76006770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入力画面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コーディング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77132135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 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単体テスト仕様書作成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952160454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単体テスト仕様書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網羅、必須チェック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6502203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単体テストエビデンス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4011166888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一覧画面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コーディング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17006757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 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単体テスト仕様書作成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101608372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単体テスト仕様書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網羅、必須チェック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890690399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単体テストエビデンス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985454581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検索画面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コーディング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467643458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 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単体テスト仕様書作成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9/7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9/18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839641525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単体テスト仕様書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網羅、必須チェック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2106006329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単体テストエビデンス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TAB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9/14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10/30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未着手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881536941"/>
                  </a:ext>
                </a:extLst>
              </a:tr>
              <a:tr h="121063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233621781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4DFC8AA-4C8E-5A40-BC27-70FD1074A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43668"/>
              </p:ext>
            </p:extLst>
          </p:nvPr>
        </p:nvGraphicFramePr>
        <p:xfrm>
          <a:off x="485961" y="4838568"/>
          <a:ext cx="8172076" cy="9298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13447">
                  <a:extLst>
                    <a:ext uri="{9D8B030D-6E8A-4147-A177-3AD203B41FA5}">
                      <a16:colId xmlns:a16="http://schemas.microsoft.com/office/drawing/2014/main" val="3161662817"/>
                    </a:ext>
                  </a:extLst>
                </a:gridCol>
                <a:gridCol w="1528529">
                  <a:extLst>
                    <a:ext uri="{9D8B030D-6E8A-4147-A177-3AD203B41FA5}">
                      <a16:colId xmlns:a16="http://schemas.microsoft.com/office/drawing/2014/main" val="1255242004"/>
                    </a:ext>
                  </a:extLst>
                </a:gridCol>
                <a:gridCol w="1365307">
                  <a:extLst>
                    <a:ext uri="{9D8B030D-6E8A-4147-A177-3AD203B41FA5}">
                      <a16:colId xmlns:a16="http://schemas.microsoft.com/office/drawing/2014/main" val="3105319848"/>
                    </a:ext>
                  </a:extLst>
                </a:gridCol>
                <a:gridCol w="1336563">
                  <a:extLst>
                    <a:ext uri="{9D8B030D-6E8A-4147-A177-3AD203B41FA5}">
                      <a16:colId xmlns:a16="http://schemas.microsoft.com/office/drawing/2014/main" val="1791031563"/>
                    </a:ext>
                  </a:extLst>
                </a:gridCol>
                <a:gridCol w="382644">
                  <a:extLst>
                    <a:ext uri="{9D8B030D-6E8A-4147-A177-3AD203B41FA5}">
                      <a16:colId xmlns:a16="http://schemas.microsoft.com/office/drawing/2014/main" val="81843234"/>
                    </a:ext>
                  </a:extLst>
                </a:gridCol>
                <a:gridCol w="409592">
                  <a:extLst>
                    <a:ext uri="{9D8B030D-6E8A-4147-A177-3AD203B41FA5}">
                      <a16:colId xmlns:a16="http://schemas.microsoft.com/office/drawing/2014/main" val="108928711"/>
                    </a:ext>
                  </a:extLst>
                </a:gridCol>
                <a:gridCol w="409592">
                  <a:extLst>
                    <a:ext uri="{9D8B030D-6E8A-4147-A177-3AD203B41FA5}">
                      <a16:colId xmlns:a16="http://schemas.microsoft.com/office/drawing/2014/main" val="871365669"/>
                    </a:ext>
                  </a:extLst>
                </a:gridCol>
                <a:gridCol w="409592">
                  <a:extLst>
                    <a:ext uri="{9D8B030D-6E8A-4147-A177-3AD203B41FA5}">
                      <a16:colId xmlns:a16="http://schemas.microsoft.com/office/drawing/2014/main" val="2811000528"/>
                    </a:ext>
                  </a:extLst>
                </a:gridCol>
                <a:gridCol w="409592">
                  <a:extLst>
                    <a:ext uri="{9D8B030D-6E8A-4147-A177-3AD203B41FA5}">
                      <a16:colId xmlns:a16="http://schemas.microsoft.com/office/drawing/2014/main" val="2439606702"/>
                    </a:ext>
                  </a:extLst>
                </a:gridCol>
                <a:gridCol w="237132">
                  <a:extLst>
                    <a:ext uri="{9D8B030D-6E8A-4147-A177-3AD203B41FA5}">
                      <a16:colId xmlns:a16="http://schemas.microsoft.com/office/drawing/2014/main" val="4057793139"/>
                    </a:ext>
                  </a:extLst>
                </a:gridCol>
                <a:gridCol w="237132">
                  <a:extLst>
                    <a:ext uri="{9D8B030D-6E8A-4147-A177-3AD203B41FA5}">
                      <a16:colId xmlns:a16="http://schemas.microsoft.com/office/drawing/2014/main" val="3945207542"/>
                    </a:ext>
                  </a:extLst>
                </a:gridCol>
                <a:gridCol w="366477">
                  <a:extLst>
                    <a:ext uri="{9D8B030D-6E8A-4147-A177-3AD203B41FA5}">
                      <a16:colId xmlns:a16="http://schemas.microsoft.com/office/drawing/2014/main" val="1381268914"/>
                    </a:ext>
                  </a:extLst>
                </a:gridCol>
                <a:gridCol w="366477">
                  <a:extLst>
                    <a:ext uri="{9D8B030D-6E8A-4147-A177-3AD203B41FA5}">
                      <a16:colId xmlns:a16="http://schemas.microsoft.com/office/drawing/2014/main" val="3922738514"/>
                    </a:ext>
                  </a:extLst>
                </a:gridCol>
              </a:tblGrid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予定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実績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工数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進捗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状況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904550770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工程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タスク内容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成果物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メモ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担当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開始日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終了日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開始日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終了日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予定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実績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800" u="none" strike="noStrike">
                          <a:effectLst/>
                        </a:rPr>
                        <a:t>(%)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545662051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結合テスト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160899836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PG</a:t>
                      </a:r>
                      <a:r>
                        <a:rPr lang="ja-JP" altLang="en-US" sz="800" u="none" strike="noStrike">
                          <a:effectLst/>
                        </a:rPr>
                        <a:t>間でのデータの受け渡し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800" u="none" strike="noStrike">
                          <a:effectLst/>
                        </a:rPr>
                        <a:t>TB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11/2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800" u="none" strike="noStrike">
                          <a:effectLst/>
                        </a:rPr>
                        <a:t>11/13</a:t>
                      </a:r>
                      <a:endParaRPr lang="en-US" altLang="ja-JP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634781983"/>
                  </a:ext>
                </a:extLst>
              </a:tr>
              <a:tr h="18596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>
                          <a:effectLst/>
                        </a:rPr>
                        <a:t>　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800" u="none" strike="noStrike" dirty="0">
                          <a:effectLst/>
                        </a:rPr>
                        <a:t>　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5202" marR="5202" marT="5202" marB="0" anchor="b"/>
                </a:tc>
                <a:extLst>
                  <a:ext uri="{0D108BD9-81ED-4DB2-BD59-A6C34878D82A}">
                    <a16:rowId xmlns:a16="http://schemas.microsoft.com/office/drawing/2014/main" val="312546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48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02963C6-3BBC-1142-8EEA-F8DB8735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1</a:t>
            </a:r>
            <a:r>
              <a:rPr kumimoji="1" lang="en-US" altLang="ja-JP" sz="2000" dirty="0"/>
              <a:t>.</a:t>
            </a:r>
            <a:r>
              <a:rPr kumimoji="1" lang="ja-JP" altLang="en-US" sz="2000" dirty="0"/>
              <a:t>提案の背景・目的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400" dirty="0"/>
              <a:t>2</a:t>
            </a:r>
            <a:r>
              <a:rPr kumimoji="1" lang="en-US" altLang="ja-JP" sz="2000" dirty="0"/>
              <a:t>.</a:t>
            </a:r>
            <a:r>
              <a:rPr kumimoji="1" lang="ja-JP" altLang="en-US" sz="2000" dirty="0"/>
              <a:t>アクションプラン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400" dirty="0"/>
              <a:t>3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画面遷移図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400" dirty="0"/>
              <a:t>4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家計簿アプリ　 機能一覧 </a:t>
            </a:r>
            <a:r>
              <a:rPr lang="en-US" altLang="ja-JP" sz="2000" dirty="0"/>
              <a:t>1/4</a:t>
            </a:r>
            <a:r>
              <a:rPr lang="ja-JP" altLang="en-US" sz="2000" dirty="0"/>
              <a:t>　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400" dirty="0"/>
              <a:t>5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家計簿アプリ　 機能一覧 </a:t>
            </a:r>
            <a:r>
              <a:rPr lang="en-US" altLang="ja-JP" sz="2000" dirty="0"/>
              <a:t>2/4</a:t>
            </a:r>
          </a:p>
          <a:p>
            <a:pPr marL="0" indent="0">
              <a:buNone/>
            </a:pPr>
            <a:r>
              <a:rPr lang="en-US" altLang="ja-JP" sz="2400" dirty="0"/>
              <a:t>6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家計簿アプリ　 機能一覧 </a:t>
            </a:r>
            <a:r>
              <a:rPr lang="en-US" altLang="ja-JP" sz="2000" dirty="0"/>
              <a:t>3/4</a:t>
            </a:r>
          </a:p>
          <a:p>
            <a:pPr marL="0" indent="0">
              <a:buNone/>
            </a:pPr>
            <a:r>
              <a:rPr lang="en-US" altLang="ja-JP" sz="2400" dirty="0"/>
              <a:t>7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家計簿アプリ　 機能一覧 </a:t>
            </a:r>
            <a:r>
              <a:rPr lang="en-US" altLang="ja-JP" sz="2000" dirty="0"/>
              <a:t>4/4</a:t>
            </a:r>
          </a:p>
          <a:p>
            <a:pPr marL="0" indent="0">
              <a:buNone/>
            </a:pPr>
            <a:r>
              <a:rPr lang="en-US" altLang="ja-JP" sz="2400" dirty="0"/>
              <a:t>8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家計簿アプリ　 開発スキル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400" dirty="0"/>
              <a:t>9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家計簿アプリ　  </a:t>
            </a:r>
            <a:r>
              <a:rPr lang="en-US" altLang="ja-JP" sz="2000" dirty="0"/>
              <a:t>WBS 1/3</a:t>
            </a:r>
          </a:p>
          <a:p>
            <a:pPr marL="0" indent="0">
              <a:buNone/>
            </a:pPr>
            <a:r>
              <a:rPr kumimoji="1" lang="en-US" altLang="ja-JP" sz="2400" dirty="0"/>
              <a:t>10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家計簿アプリ　</a:t>
            </a:r>
            <a:r>
              <a:rPr lang="en-US" altLang="ja-JP" sz="2000" dirty="0"/>
              <a:t>WBS 1/3</a:t>
            </a:r>
          </a:p>
          <a:p>
            <a:pPr marL="0" indent="0">
              <a:buNone/>
            </a:pPr>
            <a:r>
              <a:rPr kumimoji="1" lang="en-US" altLang="ja-JP" sz="2400" dirty="0"/>
              <a:t>11</a:t>
            </a:r>
            <a:r>
              <a:rPr kumimoji="1" lang="en-US" altLang="ja-JP" sz="2000" dirty="0"/>
              <a:t>.</a:t>
            </a:r>
            <a:r>
              <a:rPr lang="ja-JP" altLang="en-US" sz="2000" dirty="0"/>
              <a:t>家計簿アプリ　</a:t>
            </a:r>
            <a:r>
              <a:rPr lang="en-US" altLang="ja-JP" sz="2000" dirty="0"/>
              <a:t>WBS 1/3 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EEC1E0-A64E-3546-9569-88881747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8AF775-2299-6540-8DC3-03E4751A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C0A6084-0ADD-1A49-BFD3-3D7DCCEA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/>
              <a:t>目次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906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02963C6-3BBC-1142-8EEA-F8DB8735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sz="24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　</a:t>
            </a:r>
            <a:r>
              <a:rPr lang="ja-JP" altLang="en-US" sz="2000" b="1" dirty="0"/>
              <a:t>世の中にはいろいろな家計簿のツールが存在するが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主婦や学生などでも簡単に使用できるツールが必要であると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　</a:t>
            </a:r>
            <a:r>
              <a:rPr kumimoji="1" lang="ja-JP" altLang="en-US" sz="2000" b="1" dirty="0"/>
              <a:t>考えた。</a:t>
            </a:r>
            <a:endParaRPr kumimoji="1" lang="en-US" altLang="ja-JP" sz="2000" b="1" dirty="0"/>
          </a:p>
          <a:p>
            <a:pPr marL="0" indent="0">
              <a:buNone/>
            </a:pPr>
            <a:endParaRPr lang="en-US" altLang="ja-JP" sz="2000" b="1" dirty="0"/>
          </a:p>
          <a:p>
            <a:pPr marL="0" indent="0">
              <a:buNone/>
            </a:pPr>
            <a:endParaRPr kumimoji="1" lang="en-US" altLang="ja-JP" sz="2400" b="1" dirty="0"/>
          </a:p>
          <a:p>
            <a:pPr marL="0" indent="0">
              <a:buNone/>
            </a:pPr>
            <a:r>
              <a:rPr lang="ja-JP" altLang="en-US" sz="2000" b="1" dirty="0"/>
              <a:t>　ツールを作成するにあたり、ツール作成を通じて社員同士の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　コミュニケーションを図り、スキル向上と会社への売り上げ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b="1" dirty="0"/>
              <a:t>　貢献につながると考えた。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lang="ja-JP" altLang="en-US" sz="2000" b="1" dirty="0"/>
              <a:t>　</a:t>
            </a:r>
            <a:r>
              <a:rPr lang="ja-JP" altLang="en-US" sz="2000" b="1" dirty="0">
                <a:solidFill>
                  <a:srgbClr val="FF0000"/>
                </a:solidFill>
              </a:rPr>
              <a:t>主婦（夫）、単身者、学生</a:t>
            </a:r>
            <a:r>
              <a:rPr lang="ja-JP" altLang="en-US" sz="2000" b="1" dirty="0"/>
              <a:t>などをターゲットとする。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EEC1E0-A64E-3546-9569-88881747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8AF775-2299-6540-8DC3-03E4751A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C0A6084-0ADD-1A49-BFD3-3D7DCCEA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sz="2800" dirty="0"/>
              <a:t>提案の背景・目的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09EA9D-D4A5-8645-8E57-A17CBD11260C}"/>
              </a:ext>
            </a:extLst>
          </p:cNvPr>
          <p:cNvSpPr/>
          <p:nvPr/>
        </p:nvSpPr>
        <p:spPr>
          <a:xfrm>
            <a:off x="628650" y="1328541"/>
            <a:ext cx="10651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背景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3F14C0-5F72-334B-AE23-44EDCA5CEC57}"/>
              </a:ext>
            </a:extLst>
          </p:cNvPr>
          <p:cNvSpPr/>
          <p:nvPr/>
        </p:nvSpPr>
        <p:spPr>
          <a:xfrm>
            <a:off x="628650" y="3429000"/>
            <a:ext cx="10651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8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目的</a:t>
            </a:r>
            <a:endParaRPr lang="ja-JP" altLang="en-US" sz="28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405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40687FD-3A42-3D49-B242-0A5BDF7CB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社内デモを開催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実際に使用をしてもらい、改善点・要望などのヒアリング</a:t>
            </a: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　</a:t>
            </a:r>
            <a:r>
              <a:rPr kumimoji="1" lang="ja-JP" altLang="en-US" sz="2000" dirty="0">
                <a:solidFill>
                  <a:srgbClr val="FF0000"/>
                </a:solidFill>
              </a:rPr>
              <a:t>必要に応じて</a:t>
            </a:r>
            <a:r>
              <a:rPr kumimoji="1" lang="ja-JP" altLang="en-US" sz="2000" dirty="0"/>
              <a:t>、改良・機能追加の検討、実装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　市場に公開</a:t>
            </a:r>
            <a:endParaRPr kumimoji="1" lang="ja-JP" altLang="en-US" sz="2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B905A5-1DB2-2F40-ABEF-BCB57C55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590817-2EB3-4E40-A8C7-6B22D0A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FD4491B-6E2D-C848-B8D5-570C0627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sz="2800" dirty="0"/>
              <a:t>アクションプラン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A937335-524E-2440-9B0F-B0F5E4AAAE33}"/>
              </a:ext>
            </a:extLst>
          </p:cNvPr>
          <p:cNvSpPr/>
          <p:nvPr/>
        </p:nvSpPr>
        <p:spPr>
          <a:xfrm>
            <a:off x="250682" y="1281038"/>
            <a:ext cx="19642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第一段階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07D873D-618B-2E48-A1C5-5640ABC1B664}"/>
              </a:ext>
            </a:extLst>
          </p:cNvPr>
          <p:cNvSpPr/>
          <p:nvPr/>
        </p:nvSpPr>
        <p:spPr>
          <a:xfrm>
            <a:off x="250682" y="3734300"/>
            <a:ext cx="19642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第三段階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CA6E1D-03CC-BF49-A403-6D3DB832262E}"/>
              </a:ext>
            </a:extLst>
          </p:cNvPr>
          <p:cNvSpPr/>
          <p:nvPr/>
        </p:nvSpPr>
        <p:spPr>
          <a:xfrm>
            <a:off x="250682" y="2502370"/>
            <a:ext cx="19642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第二段階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00C844-6F12-7D4E-B4EB-44B89532B00F}"/>
              </a:ext>
            </a:extLst>
          </p:cNvPr>
          <p:cNvSpPr/>
          <p:nvPr/>
        </p:nvSpPr>
        <p:spPr>
          <a:xfrm>
            <a:off x="250682" y="4955632"/>
            <a:ext cx="19642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20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第四段階</a:t>
            </a:r>
          </a:p>
        </p:txBody>
      </p:sp>
    </p:spTree>
    <p:extLst>
      <p:ext uri="{BB962C8B-B14F-4D97-AF65-F5344CB8AC3E}">
        <p14:creationId xmlns:p14="http://schemas.microsoft.com/office/powerpoint/2010/main" val="336608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</a:t>
            </a:r>
            <a:r>
              <a:rPr lang="ja-JP" altLang="en-US" sz="2800" dirty="0"/>
              <a:t>画面変遷図</a:t>
            </a:r>
          </a:p>
        </p:txBody>
      </p:sp>
      <p:sp>
        <p:nvSpPr>
          <p:cNvPr id="65" name="CustomShape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SpPr/>
          <p:nvPr/>
        </p:nvSpPr>
        <p:spPr>
          <a:xfrm>
            <a:off x="3208414" y="2567009"/>
            <a:ext cx="1695450" cy="582613"/>
          </a:xfrm>
          <a:prstGeom prst="rect">
            <a:avLst/>
          </a:prstGeom>
          <a:solidFill>
            <a:srgbClr val="00B0F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sz="1100" b="0" strike="noStrike" spc="-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収入・支出情報</a:t>
            </a:r>
            <a:br>
              <a:rPr lang="en-US" altLang="ja-JP" sz="1100" b="0" strike="noStrike" spc="-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sz="1100" b="0" strike="noStrike" spc="-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入力</a:t>
            </a:r>
            <a:r>
              <a:rPr lang="ja-JP" altLang="en-US" sz="1100" b="0" strike="noStrike" spc="-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  <a:endParaRPr lang="en-US" sz="1100" b="0" strike="noStrike" spc="-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6" name="Line 1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CxnSpPr>
            <a:cxnSpLocks/>
          </p:cNvCxnSpPr>
          <p:nvPr/>
        </p:nvCxnSpPr>
        <p:spPr>
          <a:xfrm flipH="1">
            <a:off x="3935671" y="3175654"/>
            <a:ext cx="12699" cy="971879"/>
          </a:xfrm>
          <a:prstGeom prst="straightConnector1">
            <a:avLst/>
          </a:prstGeom>
          <a:ln w="25400">
            <a:solidFill>
              <a:srgbClr val="0070C0"/>
            </a:solidFill>
            <a:miter/>
            <a:tailEnd type="triangle" w="med" len="med"/>
          </a:ln>
        </p:spPr>
      </p:cxnSp>
      <p:sp>
        <p:nvSpPr>
          <p:cNvPr id="67" name="CustomShape 1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SpPr/>
          <p:nvPr/>
        </p:nvSpPr>
        <p:spPr>
          <a:xfrm>
            <a:off x="2549080" y="2293896"/>
            <a:ext cx="504825" cy="490537"/>
          </a:xfrm>
          <a:prstGeom prst="ellipse">
            <a:avLst/>
          </a:prstGeom>
          <a:solidFill>
            <a:srgbClr val="73FE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②④</a:t>
            </a:r>
            <a:endParaRPr lang="en-US" sz="1100" b="0" strike="noStrike" spc="-1" dirty="0">
              <a:latin typeface="Times New Roman"/>
            </a:endParaRPr>
          </a:p>
        </p:txBody>
      </p:sp>
      <p:sp>
        <p:nvSpPr>
          <p:cNvPr id="68" name="CustomShape 1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SpPr/>
          <p:nvPr/>
        </p:nvSpPr>
        <p:spPr>
          <a:xfrm>
            <a:off x="3129757" y="4570338"/>
            <a:ext cx="1765300" cy="410153"/>
          </a:xfrm>
          <a:prstGeom prst="flowChartMagneticDisk">
            <a:avLst/>
          </a:prstGeom>
          <a:solidFill>
            <a:srgbClr val="FFC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入出金カテゴリー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69" name="CustomShape 1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SpPr/>
          <p:nvPr/>
        </p:nvSpPr>
        <p:spPr>
          <a:xfrm>
            <a:off x="3129757" y="4199789"/>
            <a:ext cx="1765300" cy="408911"/>
          </a:xfrm>
          <a:prstGeom prst="flowChartMagneticDisk">
            <a:avLst/>
          </a:prstGeom>
          <a:solidFill>
            <a:srgbClr val="FFC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残高データ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0" name="CustomShape 1">
            <a:extLst>
              <a:ext uri="{FF2B5EF4-FFF2-40B4-BE49-F238E27FC236}">
                <a16:creationId xmlns:a16="http://schemas.microsoft.com/office/drawing/2014/main" id="{00000000-0008-0000-0200-000007000000}"/>
              </a:ext>
            </a:extLst>
          </p:cNvPr>
          <p:cNvSpPr/>
          <p:nvPr/>
        </p:nvSpPr>
        <p:spPr>
          <a:xfrm>
            <a:off x="3176349" y="6160004"/>
            <a:ext cx="1508125" cy="479425"/>
          </a:xfrm>
          <a:prstGeom prst="rect">
            <a:avLst/>
          </a:prstGeom>
          <a:solidFill>
            <a:srgbClr val="00B0F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一覧</a:t>
            </a:r>
            <a:r>
              <a:rPr lang="ja-JP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画面</a:t>
            </a:r>
            <a:endParaRPr lang="en-US" sz="1100" b="0" strike="noStrike" spc="-1">
              <a:latin typeface="Times New Roman"/>
            </a:endParaRPr>
          </a:p>
        </p:txBody>
      </p:sp>
      <p:sp>
        <p:nvSpPr>
          <p:cNvPr id="71" name="CustomShape 1">
            <a:extLst>
              <a:ext uri="{FF2B5EF4-FFF2-40B4-BE49-F238E27FC236}">
                <a16:creationId xmlns:a16="http://schemas.microsoft.com/office/drawing/2014/main" id="{00000000-0008-0000-0200-00000C000000}"/>
              </a:ext>
            </a:extLst>
          </p:cNvPr>
          <p:cNvSpPr/>
          <p:nvPr/>
        </p:nvSpPr>
        <p:spPr>
          <a:xfrm>
            <a:off x="3275013" y="940233"/>
            <a:ext cx="1606550" cy="493713"/>
          </a:xfrm>
          <a:prstGeom prst="rect">
            <a:avLst/>
          </a:prstGeom>
          <a:solidFill>
            <a:srgbClr val="00B0F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sz="1100" b="0" strike="noStrike" spc="-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初期画面（参照画面）</a:t>
            </a:r>
            <a:endParaRPr lang="en-US" sz="1100" b="0" strike="noStrike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3" name="Line 1">
            <a:extLst>
              <a:ext uri="{FF2B5EF4-FFF2-40B4-BE49-F238E27FC236}">
                <a16:creationId xmlns:a16="http://schemas.microsoft.com/office/drawing/2014/main" id="{00000000-0008-0000-0200-00000D000000}"/>
              </a:ext>
            </a:extLst>
          </p:cNvPr>
          <p:cNvCxnSpPr>
            <a:cxnSpLocks/>
          </p:cNvCxnSpPr>
          <p:nvPr/>
        </p:nvCxnSpPr>
        <p:spPr>
          <a:xfrm flipH="1">
            <a:off x="3922474" y="1517667"/>
            <a:ext cx="6349" cy="1021497"/>
          </a:xfrm>
          <a:prstGeom prst="straightConnector1">
            <a:avLst/>
          </a:prstGeom>
          <a:ln w="25400">
            <a:solidFill>
              <a:srgbClr val="0070C0"/>
            </a:solidFill>
            <a:miter/>
            <a:tailEnd type="triangle" w="med" len="med"/>
          </a:ln>
        </p:spPr>
      </p:cxnSp>
      <p:sp>
        <p:nvSpPr>
          <p:cNvPr id="74" name="CustomShape 1">
            <a:extLst>
              <a:ext uri="{FF2B5EF4-FFF2-40B4-BE49-F238E27FC236}">
                <a16:creationId xmlns:a16="http://schemas.microsoft.com/office/drawing/2014/main" id="{00000000-0008-0000-0200-00000E000000}"/>
              </a:ext>
            </a:extLst>
          </p:cNvPr>
          <p:cNvSpPr/>
          <p:nvPr/>
        </p:nvSpPr>
        <p:spPr>
          <a:xfrm>
            <a:off x="2667348" y="809033"/>
            <a:ext cx="268287" cy="269875"/>
          </a:xfrm>
          <a:prstGeom prst="ellipse">
            <a:avLst/>
          </a:prstGeom>
          <a:solidFill>
            <a:srgbClr val="73FE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b="0" strike="noStrike" spc="-1" dirty="0">
                <a:solidFill>
                  <a:srgbClr val="000000"/>
                </a:solidFill>
                <a:latin typeface="游ゴシック"/>
                <a:ea typeface="游ゴシック"/>
              </a:rPr>
              <a:t>①</a:t>
            </a:r>
            <a:endParaRPr lang="en-US" sz="1100" b="0" strike="noStrike" spc="-1" dirty="0">
              <a:latin typeface="Times New Roman"/>
            </a:endParaRPr>
          </a:p>
        </p:txBody>
      </p:sp>
      <p:sp>
        <p:nvSpPr>
          <p:cNvPr id="75" name="CustomShape 1">
            <a:extLst>
              <a:ext uri="{FF2B5EF4-FFF2-40B4-BE49-F238E27FC236}">
                <a16:creationId xmlns:a16="http://schemas.microsoft.com/office/drawing/2014/main" id="{00000000-0008-0000-0200-000013000000}"/>
              </a:ext>
            </a:extLst>
          </p:cNvPr>
          <p:cNvSpPr/>
          <p:nvPr/>
        </p:nvSpPr>
        <p:spPr>
          <a:xfrm>
            <a:off x="2841941" y="6027447"/>
            <a:ext cx="274638" cy="265113"/>
          </a:xfrm>
          <a:prstGeom prst="ellipse">
            <a:avLst/>
          </a:prstGeom>
          <a:solidFill>
            <a:srgbClr val="73FE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③</a:t>
            </a:r>
            <a:endParaRPr lang="en-US" sz="1100" b="0" strike="noStrike" spc="-1" dirty="0">
              <a:latin typeface="Times New Roman"/>
            </a:endParaRPr>
          </a:p>
        </p:txBody>
      </p:sp>
      <p:sp>
        <p:nvSpPr>
          <p:cNvPr id="76" name="CustomShape 1">
            <a:extLst>
              <a:ext uri="{FF2B5EF4-FFF2-40B4-BE49-F238E27FC236}">
                <a16:creationId xmlns:a16="http://schemas.microsoft.com/office/drawing/2014/main" id="{2A1F46B2-5B98-4943-8CB8-66D71A7D3834}"/>
              </a:ext>
            </a:extLst>
          </p:cNvPr>
          <p:cNvSpPr/>
          <p:nvPr/>
        </p:nvSpPr>
        <p:spPr>
          <a:xfrm>
            <a:off x="766762" y="3239294"/>
            <a:ext cx="1508125" cy="479425"/>
          </a:xfrm>
          <a:prstGeom prst="rect">
            <a:avLst/>
          </a:prstGeom>
          <a:solidFill>
            <a:srgbClr val="00B0F0"/>
          </a:solidFill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検索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画面</a:t>
            </a:r>
          </a:p>
        </p:txBody>
      </p:sp>
      <p:cxnSp>
        <p:nvCxnSpPr>
          <p:cNvPr id="77" name="コネクタ: カギ線 32">
            <a:extLst>
              <a:ext uri="{FF2B5EF4-FFF2-40B4-BE49-F238E27FC236}">
                <a16:creationId xmlns:a16="http://schemas.microsoft.com/office/drawing/2014/main" id="{F8AE188D-402F-4958-8536-928D8C876367}"/>
              </a:ext>
            </a:extLst>
          </p:cNvPr>
          <p:cNvCxnSpPr>
            <a:cxnSpLocks/>
            <a:stCxn id="76" idx="2"/>
            <a:endCxn id="70" idx="1"/>
          </p:cNvCxnSpPr>
          <p:nvPr/>
        </p:nvCxnSpPr>
        <p:spPr>
          <a:xfrm rot="16200000" flipH="1">
            <a:off x="1008088" y="4231456"/>
            <a:ext cx="2680998" cy="1655524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36">
            <a:extLst>
              <a:ext uri="{FF2B5EF4-FFF2-40B4-BE49-F238E27FC236}">
                <a16:creationId xmlns:a16="http://schemas.microsoft.com/office/drawing/2014/main" id="{17BFA81E-335A-477E-82F9-689BB4465041}"/>
              </a:ext>
            </a:extLst>
          </p:cNvPr>
          <p:cNvCxnSpPr>
            <a:cxnSpLocks/>
            <a:stCxn id="65" idx="3"/>
            <a:endCxn id="70" idx="3"/>
          </p:cNvCxnSpPr>
          <p:nvPr/>
        </p:nvCxnSpPr>
        <p:spPr>
          <a:xfrm flipH="1">
            <a:off x="4684474" y="2858316"/>
            <a:ext cx="219390" cy="3541401"/>
          </a:xfrm>
          <a:prstGeom prst="bentConnector3">
            <a:avLst>
              <a:gd name="adj1" fmla="val -104198"/>
            </a:avLst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stomShape 1">
            <a:extLst>
              <a:ext uri="{FF2B5EF4-FFF2-40B4-BE49-F238E27FC236}">
                <a16:creationId xmlns:a16="http://schemas.microsoft.com/office/drawing/2014/main" id="{24DD9096-3FB5-4261-9670-52D1F76E0791}"/>
              </a:ext>
            </a:extLst>
          </p:cNvPr>
          <p:cNvSpPr/>
          <p:nvPr/>
        </p:nvSpPr>
        <p:spPr>
          <a:xfrm>
            <a:off x="452203" y="3144213"/>
            <a:ext cx="276225" cy="266700"/>
          </a:xfrm>
          <a:prstGeom prst="ellipse">
            <a:avLst/>
          </a:prstGeom>
          <a:solidFill>
            <a:srgbClr val="73FE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00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100" b="0" strike="noStrike" spc="-1">
                <a:solidFill>
                  <a:srgbClr val="000000"/>
                </a:solidFill>
                <a:latin typeface="游ゴシック"/>
                <a:ea typeface="游ゴシック"/>
              </a:rPr>
              <a:t>⑤</a:t>
            </a:r>
            <a:endParaRPr lang="en-US" sz="1100" b="0" strike="noStrike" spc="-1" dirty="0">
              <a:latin typeface="Times New Roman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258A9FB-A149-41F8-8C8F-C8BB026AF6C2}"/>
              </a:ext>
            </a:extLst>
          </p:cNvPr>
          <p:cNvCxnSpPr>
            <a:cxnSpLocks/>
          </p:cNvCxnSpPr>
          <p:nvPr/>
        </p:nvCxnSpPr>
        <p:spPr>
          <a:xfrm flipV="1">
            <a:off x="3925873" y="1481427"/>
            <a:ext cx="3929" cy="8909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コネクタ: カギ線 34">
            <a:extLst>
              <a:ext uri="{FF2B5EF4-FFF2-40B4-BE49-F238E27FC236}">
                <a16:creationId xmlns:a16="http://schemas.microsoft.com/office/drawing/2014/main" id="{B6D88FCD-779B-426F-99DD-AD480CD23DDF}"/>
              </a:ext>
            </a:extLst>
          </p:cNvPr>
          <p:cNvCxnSpPr>
            <a:cxnSpLocks/>
            <a:stCxn id="71" idx="3"/>
            <a:endCxn id="70" idx="3"/>
          </p:cNvCxnSpPr>
          <p:nvPr/>
        </p:nvCxnSpPr>
        <p:spPr>
          <a:xfrm flipH="1">
            <a:off x="4684474" y="1187090"/>
            <a:ext cx="197089" cy="5212627"/>
          </a:xfrm>
          <a:prstGeom prst="bentConnector3">
            <a:avLst>
              <a:gd name="adj1" fmla="val -1995715"/>
            </a:avLst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59">
            <a:extLst>
              <a:ext uri="{FF2B5EF4-FFF2-40B4-BE49-F238E27FC236}">
                <a16:creationId xmlns:a16="http://schemas.microsoft.com/office/drawing/2014/main" id="{13F119E3-F1A3-41FD-948F-4F6C3E5A6C2C}"/>
              </a:ext>
            </a:extLst>
          </p:cNvPr>
          <p:cNvCxnSpPr>
            <a:cxnSpLocks/>
            <a:stCxn id="71" idx="1"/>
            <a:endCxn id="76" idx="0"/>
          </p:cNvCxnSpPr>
          <p:nvPr/>
        </p:nvCxnSpPr>
        <p:spPr>
          <a:xfrm rot="10800000" flipV="1">
            <a:off x="1520825" y="1187090"/>
            <a:ext cx="1754188" cy="2052204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96ADFC3-79B3-1B4C-A67D-33A3C70C5544}"/>
              </a:ext>
            </a:extLst>
          </p:cNvPr>
          <p:cNvCxnSpPr>
            <a:cxnSpLocks/>
          </p:cNvCxnSpPr>
          <p:nvPr/>
        </p:nvCxnSpPr>
        <p:spPr>
          <a:xfrm flipH="1" flipV="1">
            <a:off x="3905858" y="5038247"/>
            <a:ext cx="5260" cy="109397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C157E571-7513-5040-8819-C0EC74C08FE5}"/>
              </a:ext>
            </a:extLst>
          </p:cNvPr>
          <p:cNvCxnSpPr>
            <a:cxnSpLocks/>
          </p:cNvCxnSpPr>
          <p:nvPr/>
        </p:nvCxnSpPr>
        <p:spPr>
          <a:xfrm>
            <a:off x="3905858" y="4980491"/>
            <a:ext cx="0" cy="117951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5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</a:t>
            </a:r>
            <a:r>
              <a:rPr lang="ja-JP" altLang="en-US" sz="2800" dirty="0"/>
              <a:t>家計簿アプリ　機能一覧 </a:t>
            </a:r>
            <a:r>
              <a:rPr lang="en-US" altLang="ja-JP" sz="2800" dirty="0"/>
              <a:t>1/4</a:t>
            </a:r>
            <a:endParaRPr lang="ja-JP" altLang="en-US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70AF31-F541-2A47-B731-7CDA116CF8BA}"/>
              </a:ext>
            </a:extLst>
          </p:cNvPr>
          <p:cNvSpPr/>
          <p:nvPr/>
        </p:nvSpPr>
        <p:spPr>
          <a:xfrm>
            <a:off x="423746" y="903249"/>
            <a:ext cx="2386361" cy="423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324A4F-2547-4DBC-8CD4-0A5263E5B36C}"/>
              </a:ext>
            </a:extLst>
          </p:cNvPr>
          <p:cNvSpPr/>
          <p:nvPr/>
        </p:nvSpPr>
        <p:spPr>
          <a:xfrm>
            <a:off x="120096" y="872713"/>
            <a:ext cx="88080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①初期画面　</a:t>
            </a:r>
            <a:r>
              <a:rPr lang="en-US" altLang="ja-JP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※</a:t>
            </a:r>
            <a:r>
              <a:rPr lang="ja-JP" alt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ボタン押下時に各画面に遷移する</a:t>
            </a:r>
            <a:endParaRPr lang="ja-JP" altLang="en-US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CA36DE6-BBED-7A40-9957-9802DEEB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1" y="1567708"/>
            <a:ext cx="2310493" cy="383107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BE36DE-73E0-8747-AFB8-C0B5B3606A2A}"/>
              </a:ext>
            </a:extLst>
          </p:cNvPr>
          <p:cNvSpPr txBox="1"/>
          <p:nvPr/>
        </p:nvSpPr>
        <p:spPr>
          <a:xfrm>
            <a:off x="283819" y="4553048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C3A430-7A98-1746-8FED-25420B15F9E3}"/>
              </a:ext>
            </a:extLst>
          </p:cNvPr>
          <p:cNvSpPr txBox="1"/>
          <p:nvPr/>
        </p:nvSpPr>
        <p:spPr>
          <a:xfrm>
            <a:off x="1313871" y="4553048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845237-F36F-874F-AE21-BCBE7974E434}"/>
              </a:ext>
            </a:extLst>
          </p:cNvPr>
          <p:cNvSpPr txBox="1"/>
          <p:nvPr/>
        </p:nvSpPr>
        <p:spPr>
          <a:xfrm>
            <a:off x="798845" y="4553048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64E05A-1775-8845-8CC0-41DB6A2590C3}"/>
              </a:ext>
            </a:extLst>
          </p:cNvPr>
          <p:cNvSpPr txBox="1"/>
          <p:nvPr/>
        </p:nvSpPr>
        <p:spPr>
          <a:xfrm>
            <a:off x="285701" y="4202445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③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832B77E-B553-8145-AD09-F5A18497E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536091"/>
              </p:ext>
            </p:extLst>
          </p:nvPr>
        </p:nvGraphicFramePr>
        <p:xfrm>
          <a:off x="2679479" y="2161547"/>
          <a:ext cx="6001383" cy="101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85340">
                  <a:extLst>
                    <a:ext uri="{9D8B030D-6E8A-4147-A177-3AD203B41FA5}">
                      <a16:colId xmlns:a16="http://schemas.microsoft.com/office/drawing/2014/main" val="544381074"/>
                    </a:ext>
                  </a:extLst>
                </a:gridCol>
                <a:gridCol w="1844687">
                  <a:extLst>
                    <a:ext uri="{9D8B030D-6E8A-4147-A177-3AD203B41FA5}">
                      <a16:colId xmlns:a16="http://schemas.microsoft.com/office/drawing/2014/main" val="3249815069"/>
                    </a:ext>
                  </a:extLst>
                </a:gridCol>
                <a:gridCol w="3871356">
                  <a:extLst>
                    <a:ext uri="{9D8B030D-6E8A-4147-A177-3AD203B41FA5}">
                      <a16:colId xmlns:a16="http://schemas.microsoft.com/office/drawing/2014/main" val="133213634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必要機能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説明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8823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①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一覧画面起動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一覧画面を押下すると一覧画面が起動する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34970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②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入力画面起動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ボタン（鉛筆アイコン）を押下すると入力画面に移動する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15338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③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グラフが切り替わる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※</a:t>
                      </a:r>
                      <a:r>
                        <a:rPr lang="ja-JP" altLang="en-US" sz="1000" u="none" strike="noStrike">
                          <a:solidFill>
                            <a:srgbClr val="FF0000"/>
                          </a:solidFill>
                          <a:effectLst/>
                        </a:rPr>
                        <a:t>検討中（グラフの出し方）</a:t>
                      </a:r>
                      <a:endParaRPr lang="ja-JP" altLang="en-US" sz="1000" b="0" i="0" u="none" strike="noStrike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6101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④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検索画面起動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検索ボタン押下時に、検索画面を起動する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9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99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</a:t>
            </a:r>
            <a:r>
              <a:rPr lang="ja-JP" altLang="en-US" sz="2800" dirty="0"/>
              <a:t>家計簿アプリ　機能一覧 </a:t>
            </a:r>
            <a:r>
              <a:rPr lang="en-US" altLang="ja-JP" sz="2800" dirty="0"/>
              <a:t>2/4</a:t>
            </a:r>
            <a:endParaRPr lang="ja-JP" altLang="en-US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05AE553-1C6F-BF4C-A1CC-3B74F0F9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1" y="1576376"/>
            <a:ext cx="2173745" cy="370524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3BBC3-F5AD-6D47-8B24-40C69A661453}"/>
              </a:ext>
            </a:extLst>
          </p:cNvPr>
          <p:cNvSpPr txBox="1"/>
          <p:nvPr/>
        </p:nvSpPr>
        <p:spPr>
          <a:xfrm>
            <a:off x="1632539" y="4542091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E44F2CF-0A65-6843-B2E1-A4C1291303A6}"/>
              </a:ext>
            </a:extLst>
          </p:cNvPr>
          <p:cNvSpPr txBox="1"/>
          <p:nvPr/>
        </p:nvSpPr>
        <p:spPr>
          <a:xfrm>
            <a:off x="857901" y="4542090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0FCE498-6640-8343-BBB7-7ACDFC76234F}"/>
              </a:ext>
            </a:extLst>
          </p:cNvPr>
          <p:cNvSpPr txBox="1"/>
          <p:nvPr/>
        </p:nvSpPr>
        <p:spPr>
          <a:xfrm>
            <a:off x="166525" y="2999505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0425493-58F9-B648-B93E-6704810C074E}"/>
              </a:ext>
            </a:extLst>
          </p:cNvPr>
          <p:cNvSpPr txBox="1"/>
          <p:nvPr/>
        </p:nvSpPr>
        <p:spPr>
          <a:xfrm>
            <a:off x="161321" y="3396830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B4A926D-7348-BF4B-8751-A31CD2034742}"/>
              </a:ext>
            </a:extLst>
          </p:cNvPr>
          <p:cNvSpPr txBox="1"/>
          <p:nvPr/>
        </p:nvSpPr>
        <p:spPr>
          <a:xfrm>
            <a:off x="161321" y="4140564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⑥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713A9B9-C356-4A47-B76E-59F857985F38}"/>
              </a:ext>
            </a:extLst>
          </p:cNvPr>
          <p:cNvSpPr txBox="1"/>
          <p:nvPr/>
        </p:nvSpPr>
        <p:spPr>
          <a:xfrm>
            <a:off x="189571" y="4557204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BD62DE2-39FF-5347-9575-C81EC289884B}"/>
              </a:ext>
            </a:extLst>
          </p:cNvPr>
          <p:cNvSpPr txBox="1"/>
          <p:nvPr/>
        </p:nvSpPr>
        <p:spPr>
          <a:xfrm>
            <a:off x="161321" y="1854439"/>
            <a:ext cx="41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⑧</a:t>
            </a: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BECCAEC0-05A5-BE47-94CF-CE1F8B76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95794"/>
              </p:ext>
            </p:extLst>
          </p:nvPr>
        </p:nvGraphicFramePr>
        <p:xfrm>
          <a:off x="2613104" y="1627587"/>
          <a:ext cx="6315057" cy="38476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9555">
                  <a:extLst>
                    <a:ext uri="{9D8B030D-6E8A-4147-A177-3AD203B41FA5}">
                      <a16:colId xmlns:a16="http://schemas.microsoft.com/office/drawing/2014/main" val="3664884901"/>
                    </a:ext>
                  </a:extLst>
                </a:gridCol>
                <a:gridCol w="1601787">
                  <a:extLst>
                    <a:ext uri="{9D8B030D-6E8A-4147-A177-3AD203B41FA5}">
                      <a16:colId xmlns:a16="http://schemas.microsoft.com/office/drawing/2014/main" val="2996716724"/>
                    </a:ext>
                  </a:extLst>
                </a:gridCol>
                <a:gridCol w="4423715">
                  <a:extLst>
                    <a:ext uri="{9D8B030D-6E8A-4147-A177-3AD203B41FA5}">
                      <a16:colId xmlns:a16="http://schemas.microsoft.com/office/drawing/2014/main" val="2028118256"/>
                    </a:ext>
                  </a:extLst>
                </a:gridCol>
              </a:tblGrid>
              <a:tr h="2645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必要機能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説明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4630353"/>
                  </a:ext>
                </a:extLst>
              </a:tr>
              <a:tr h="375329"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①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入力済データを修正する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登録済データの呼び出し方は一覧画面に表示⇒該当データを選択⇒入力画面（仮名）に表示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2529648"/>
                  </a:ext>
                </a:extLst>
              </a:tr>
              <a:tr h="37532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修正済のデータの更新の仕方は入力画面（仮名）でデータを修正⇒反映ボタン押下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0668128"/>
                  </a:ext>
                </a:extLst>
              </a:tr>
              <a:tr h="375329"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②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入力済データを削除する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登録済データの呼び出し方は一覧画面に表示⇒該当データを選択⇒入力画面（仮名）に表示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915298"/>
                  </a:ext>
                </a:extLst>
              </a:tr>
              <a:tr h="2480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データを削除する方法は削除ボタンを押下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0557118"/>
                  </a:ext>
                </a:extLst>
              </a:tr>
              <a:tr h="409256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③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カレンダーを表示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カレンダーを表示する方法はカレンダーのテキストボックスの横にカレンダー表示用のボタン</a:t>
                      </a:r>
                      <a:r>
                        <a:rPr lang="ja-JP" altLang="en-US" sz="1000" u="none" strike="noStrike">
                          <a:effectLst/>
                        </a:rPr>
                        <a:t>を押下</a:t>
                      </a:r>
                      <a:r>
                        <a:rPr lang="ja-JP" altLang="en-US" sz="1000" b="1" u="none" strike="noStrike">
                          <a:solidFill>
                            <a:srgbClr val="FF0000"/>
                          </a:solidFill>
                          <a:effectLst/>
                        </a:rPr>
                        <a:t>（検討中）</a:t>
                      </a:r>
                      <a:endParaRPr lang="ja-JP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1240149"/>
                  </a:ext>
                </a:extLst>
              </a:tr>
              <a:tr h="375329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④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カテゴリー一覧を表示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カテゴリーはドロップダウンの▼を押下する事で一覧を表示する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0471719"/>
                  </a:ext>
                </a:extLst>
              </a:tr>
              <a:tr h="375329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⑤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摘要一覧を表示する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摘要はドロップダウンの▼を押下する事で一覧を表示する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470965"/>
                  </a:ext>
                </a:extLst>
              </a:tr>
              <a:tr h="375329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⑥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タグの登録、表示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タグ項目はドロップダウンで登録済タグデータを一覧表示し、かつ、新規登録が可能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390163"/>
                  </a:ext>
                </a:extLst>
              </a:tr>
              <a:tr h="409256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⑦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画面項目を白紙に戻す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入力されている項目のうち、日付以外の項目が白紙となり、日付は今日の日付にリセットされる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3364143"/>
                  </a:ext>
                </a:extLst>
              </a:tr>
              <a:tr h="26457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u="none" strike="noStrike">
                          <a:effectLst/>
                        </a:rPr>
                        <a:t>⑧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入力画面表示時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入力画面から初期画面へ移動する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739132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84318DA-2872-9B49-8EFD-83A2960CFC2B}"/>
              </a:ext>
            </a:extLst>
          </p:cNvPr>
          <p:cNvSpPr/>
          <p:nvPr/>
        </p:nvSpPr>
        <p:spPr>
          <a:xfrm>
            <a:off x="120096" y="872713"/>
            <a:ext cx="88080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②</a:t>
            </a:r>
            <a:r>
              <a:rPr lang="ja-JP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④ 入力画面（収入・支出）</a:t>
            </a:r>
            <a:r>
              <a:rPr lang="ja-JP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＊カテゴリにより収入・支出が分別される</a:t>
            </a:r>
            <a:endParaRPr lang="ja-JP" altLang="en-US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36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</a:t>
            </a:r>
            <a:r>
              <a:rPr lang="ja-JP" altLang="en-US" sz="2800" dirty="0"/>
              <a:t>家計簿アプリ　機能一覧 </a:t>
            </a:r>
            <a:r>
              <a:rPr lang="en-US" altLang="ja-JP" sz="2800" dirty="0"/>
              <a:t>3/4</a:t>
            </a:r>
            <a:endParaRPr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A2E041-A80C-45A2-B21F-F52DF1D1579C}"/>
              </a:ext>
            </a:extLst>
          </p:cNvPr>
          <p:cNvSpPr txBox="1"/>
          <p:nvPr/>
        </p:nvSpPr>
        <p:spPr>
          <a:xfrm>
            <a:off x="3243263" y="2769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916F96D-BA44-C24D-AED3-6AB08753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93" y="1430133"/>
            <a:ext cx="2235200" cy="36830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0076633-7013-6448-86AD-4C42D22A1B01}"/>
              </a:ext>
            </a:extLst>
          </p:cNvPr>
          <p:cNvSpPr/>
          <p:nvPr/>
        </p:nvSpPr>
        <p:spPr>
          <a:xfrm>
            <a:off x="558814" y="1846616"/>
            <a:ext cx="497622" cy="257860"/>
          </a:xfrm>
          <a:prstGeom prst="rect">
            <a:avLst/>
          </a:prstGeom>
          <a:solidFill>
            <a:srgbClr val="B4E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出力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3E68D8E4-E194-1344-8143-F32FC5392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89052"/>
              </p:ext>
            </p:extLst>
          </p:nvPr>
        </p:nvGraphicFramePr>
        <p:xfrm>
          <a:off x="3058532" y="2026745"/>
          <a:ext cx="5711475" cy="193193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87973">
                  <a:extLst>
                    <a:ext uri="{9D8B030D-6E8A-4147-A177-3AD203B41FA5}">
                      <a16:colId xmlns:a16="http://schemas.microsoft.com/office/drawing/2014/main" val="892104332"/>
                    </a:ext>
                  </a:extLst>
                </a:gridCol>
                <a:gridCol w="1393124">
                  <a:extLst>
                    <a:ext uri="{9D8B030D-6E8A-4147-A177-3AD203B41FA5}">
                      <a16:colId xmlns:a16="http://schemas.microsoft.com/office/drawing/2014/main" val="2850365169"/>
                    </a:ext>
                  </a:extLst>
                </a:gridCol>
                <a:gridCol w="3930378">
                  <a:extLst>
                    <a:ext uri="{9D8B030D-6E8A-4147-A177-3AD203B41FA5}">
                      <a16:colId xmlns:a16="http://schemas.microsoft.com/office/drawing/2014/main" val="1435871801"/>
                    </a:ext>
                  </a:extLst>
                </a:gridCol>
              </a:tblGrid>
              <a:tr h="2256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必要機能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説明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0275001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①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一覧画面起動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日、週、月、年</a:t>
                      </a:r>
                      <a:r>
                        <a:rPr lang="en-US" altLang="ja-JP" sz="1000" u="none" strike="noStrike">
                          <a:effectLst/>
                        </a:rPr>
                        <a:t>(</a:t>
                      </a:r>
                      <a:r>
                        <a:rPr lang="en" sz="1000" u="none" strike="noStrike">
                          <a:effectLst/>
                        </a:rPr>
                        <a:t>MAX10</a:t>
                      </a:r>
                      <a:r>
                        <a:rPr lang="ja-JP" altLang="en-US" sz="1000" u="none" strike="noStrike">
                          <a:effectLst/>
                        </a:rPr>
                        <a:t>年前まで</a:t>
                      </a:r>
                      <a:r>
                        <a:rPr lang="en-US" altLang="ja-JP" sz="1000" u="none" strike="noStrike">
                          <a:effectLst/>
                        </a:rPr>
                        <a:t>)</a:t>
                      </a:r>
                      <a:r>
                        <a:rPr lang="ja-JP" altLang="en-US" sz="1000" u="none" strike="noStrike">
                          <a:effectLst/>
                        </a:rPr>
                        <a:t>のデータ表示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4133345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②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支出金額を表示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>
                          <a:effectLst/>
                        </a:rPr>
                        <a:t>各カテゴリの内容含む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>
                          <a:effectLst/>
                        </a:rPr>
                        <a:t>電気代等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0774869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③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残高金額を表示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030804"/>
                  </a:ext>
                </a:extLst>
              </a:tr>
              <a:tr h="22562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④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u="none" strike="noStrike">
                          <a:effectLst/>
                        </a:rPr>
                        <a:t>CSV</a:t>
                      </a:r>
                      <a:r>
                        <a:rPr lang="ja-JP" altLang="en-US" sz="1000" u="none" strike="noStrike">
                          <a:effectLst/>
                        </a:rPr>
                        <a:t>ファイルで出力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7098371"/>
                  </a:ext>
                </a:extLst>
              </a:tr>
              <a:tr h="211526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⑤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一覧画面から入力画面に移動する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760196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一覧画面から初期画面に移動する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332933"/>
                  </a:ext>
                </a:extLst>
              </a:tr>
              <a:tr h="21152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一覧画面から検索画面に移動する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7226798"/>
                  </a:ext>
                </a:extLst>
              </a:tr>
              <a:tr h="2115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⑥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 dirty="0">
                          <a:effectLst/>
                        </a:rPr>
                        <a:t>一覧画面からカレンダー画面に移動する</a:t>
                      </a:r>
                      <a:endParaRPr lang="ja-JP" altLang="en-US" sz="1000" b="0" i="0" u="none" strike="noStrike" dirty="0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878321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E3F1BF-0062-8943-85DC-A68689D9A40E}"/>
              </a:ext>
            </a:extLst>
          </p:cNvPr>
          <p:cNvSpPr txBox="1"/>
          <p:nvPr/>
        </p:nvSpPr>
        <p:spPr>
          <a:xfrm>
            <a:off x="331764" y="4479074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AE763D-5A29-C740-A573-E92584B90B0E}"/>
              </a:ext>
            </a:extLst>
          </p:cNvPr>
          <p:cNvSpPr txBox="1"/>
          <p:nvPr/>
        </p:nvSpPr>
        <p:spPr>
          <a:xfrm>
            <a:off x="181650" y="2592831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04310C-8526-A045-8E15-976F6C440732}"/>
              </a:ext>
            </a:extLst>
          </p:cNvPr>
          <p:cNvSpPr txBox="1"/>
          <p:nvPr/>
        </p:nvSpPr>
        <p:spPr>
          <a:xfrm>
            <a:off x="183059" y="2304580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③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BB3C11-FEE2-DC40-A92D-9678F8308413}"/>
              </a:ext>
            </a:extLst>
          </p:cNvPr>
          <p:cNvSpPr txBox="1"/>
          <p:nvPr/>
        </p:nvSpPr>
        <p:spPr>
          <a:xfrm>
            <a:off x="1929160" y="1667769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AD85A8-23CE-BF46-A44D-DE3A43BCE349}"/>
              </a:ext>
            </a:extLst>
          </p:cNvPr>
          <p:cNvSpPr txBox="1"/>
          <p:nvPr/>
        </p:nvSpPr>
        <p:spPr>
          <a:xfrm>
            <a:off x="966255" y="1674911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⑥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3483EFD-B3E4-B54A-A8C0-C324CD2EAB58}"/>
              </a:ext>
            </a:extLst>
          </p:cNvPr>
          <p:cNvSpPr txBox="1"/>
          <p:nvPr/>
        </p:nvSpPr>
        <p:spPr>
          <a:xfrm>
            <a:off x="388036" y="1689965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A764EF-92DE-46E8-8DF2-50AF012F19F5}"/>
              </a:ext>
            </a:extLst>
          </p:cNvPr>
          <p:cNvSpPr/>
          <p:nvPr/>
        </p:nvSpPr>
        <p:spPr>
          <a:xfrm>
            <a:off x="120096" y="872713"/>
            <a:ext cx="88080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③一覧画面　</a:t>
            </a:r>
            <a:r>
              <a:rPr lang="ja-JP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＊タブ切り替えにより、日、週、年、月毎のデータ表示可能</a:t>
            </a:r>
            <a:endParaRPr lang="ja-JP" altLang="en-US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0DD952-8EA3-469A-8CCC-76257C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b="1"/>
              <a:t>Copyright © 2020 TechnoBrave Co. All Rights Reserved.</a:t>
            </a: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7FEB9-10BF-49D8-B70D-E527ABF3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2713B-2A93-4B2B-8DAA-B277513265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0D27E845-9172-44D1-B512-1BC5C519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7.</a:t>
            </a:r>
            <a:r>
              <a:rPr lang="ja-JP" altLang="en-US" sz="2800" dirty="0"/>
              <a:t>家計簿アプリ　機能一覧 </a:t>
            </a:r>
            <a:r>
              <a:rPr lang="en-US" altLang="ja-JP" sz="2800" dirty="0"/>
              <a:t>4/4</a:t>
            </a:r>
            <a:endParaRPr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A2E041-A80C-45A2-B21F-F52DF1D1579C}"/>
              </a:ext>
            </a:extLst>
          </p:cNvPr>
          <p:cNvSpPr txBox="1"/>
          <p:nvPr/>
        </p:nvSpPr>
        <p:spPr>
          <a:xfrm>
            <a:off x="3243263" y="2769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0156EB-7504-4B3D-A0CB-C8AD457B5AD5}"/>
              </a:ext>
            </a:extLst>
          </p:cNvPr>
          <p:cNvSpPr/>
          <p:nvPr/>
        </p:nvSpPr>
        <p:spPr>
          <a:xfrm>
            <a:off x="120096" y="872713"/>
            <a:ext cx="88080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③</a:t>
            </a:r>
            <a:r>
              <a:rPr lang="ja-JP" alt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検索画面</a:t>
            </a:r>
            <a:r>
              <a:rPr lang="ja-JP" altLang="en-US" sz="2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　</a:t>
            </a:r>
            <a:r>
              <a:rPr lang="ja-JP" alt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＊入力内容の確定・クリア等を行う</a:t>
            </a:r>
            <a:endParaRPr lang="ja-JP" altLang="en-US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393F2FD-9958-6D46-89EA-CAAE6BA3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52" y="1556189"/>
            <a:ext cx="2344469" cy="390053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7D5757-2AD5-B94F-8561-7C1DD7139B4E}"/>
              </a:ext>
            </a:extLst>
          </p:cNvPr>
          <p:cNvSpPr txBox="1"/>
          <p:nvPr/>
        </p:nvSpPr>
        <p:spPr>
          <a:xfrm>
            <a:off x="231346" y="4752207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1FEC47-8E23-764D-812D-96A5D9DA8DC0}"/>
              </a:ext>
            </a:extLst>
          </p:cNvPr>
          <p:cNvSpPr txBox="1"/>
          <p:nvPr/>
        </p:nvSpPr>
        <p:spPr>
          <a:xfrm>
            <a:off x="941670" y="4752207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751F0E-E8DD-3745-BCEB-E304203B3A44}"/>
              </a:ext>
            </a:extLst>
          </p:cNvPr>
          <p:cNvSpPr txBox="1"/>
          <p:nvPr/>
        </p:nvSpPr>
        <p:spPr>
          <a:xfrm>
            <a:off x="1651994" y="4766159"/>
            <a:ext cx="384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③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3513924-FD71-744A-A713-50D700F0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34136"/>
              </p:ext>
            </p:extLst>
          </p:nvPr>
        </p:nvGraphicFramePr>
        <p:xfrm>
          <a:off x="3015346" y="2560223"/>
          <a:ext cx="5497147" cy="78753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2053">
                  <a:extLst>
                    <a:ext uri="{9D8B030D-6E8A-4147-A177-3AD203B41FA5}">
                      <a16:colId xmlns:a16="http://schemas.microsoft.com/office/drawing/2014/main" val="1821058343"/>
                    </a:ext>
                  </a:extLst>
                </a:gridCol>
                <a:gridCol w="1231713">
                  <a:extLst>
                    <a:ext uri="{9D8B030D-6E8A-4147-A177-3AD203B41FA5}">
                      <a16:colId xmlns:a16="http://schemas.microsoft.com/office/drawing/2014/main" val="2140776051"/>
                    </a:ext>
                  </a:extLst>
                </a:gridCol>
                <a:gridCol w="4013381">
                  <a:extLst>
                    <a:ext uri="{9D8B030D-6E8A-4147-A177-3AD203B41FA5}">
                      <a16:colId xmlns:a16="http://schemas.microsoft.com/office/drawing/2014/main" val="2523343040"/>
                    </a:ext>
                  </a:extLst>
                </a:gridCol>
              </a:tblGrid>
              <a:tr h="2160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　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必要機能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説明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1050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①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検索画面起動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検索画面の入力内容をクリアする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5332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②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検索画面の入力内容を確定する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1793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③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u="none" strike="noStrike">
                          <a:effectLst/>
                        </a:rPr>
                        <a:t>検索画面から初期画面に移動する</a:t>
                      </a:r>
                      <a:endParaRPr lang="ja-JP" altLang="en-US" sz="1000" b="0" i="0" u="none" strike="noStrike"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502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51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C3CE858FB295540B5DE7630D250C364" ma:contentTypeVersion="6" ma:contentTypeDescription="新しいドキュメントを作成します。" ma:contentTypeScope="" ma:versionID="d1b51e41a82ef2929feb227f42bcce47">
  <xsd:schema xmlns:xsd="http://www.w3.org/2001/XMLSchema" xmlns:xs="http://www.w3.org/2001/XMLSchema" xmlns:p="http://schemas.microsoft.com/office/2006/metadata/properties" xmlns:ns2="b0bce737-b0aa-42b7-a1df-335df910e9b2" targetNamespace="http://schemas.microsoft.com/office/2006/metadata/properties" ma:root="true" ma:fieldsID="8eac2d54d99ca51f902e3590e4374505" ns2:_="">
    <xsd:import namespace="b0bce737-b0aa-42b7-a1df-335df910e9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ce737-b0aa-42b7-a1df-335df910e9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7E555-A14C-46F0-9C97-951800BFCE2F}"/>
</file>

<file path=customXml/itemProps2.xml><?xml version="1.0" encoding="utf-8"?>
<ds:datastoreItem xmlns:ds="http://schemas.openxmlformats.org/officeDocument/2006/customXml" ds:itemID="{2104EECD-9BBD-4DDA-8DDA-2EBB02990D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5DD438-97C6-4C76-8F5C-7C99843C95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</TotalTime>
  <Words>1936</Words>
  <Application>Microsoft Macintosh PowerPoint</Application>
  <PresentationFormat>画面に合わせる (4:3)</PresentationFormat>
  <Paragraphs>1018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Meiryo UI</vt:lpstr>
      <vt:lpstr>ＭＳ Ｐゴシック</vt:lpstr>
      <vt:lpstr>メイリオ</vt:lpstr>
      <vt:lpstr>游ゴシック</vt:lpstr>
      <vt:lpstr>Arial</vt:lpstr>
      <vt:lpstr>Calibri</vt:lpstr>
      <vt:lpstr>Times New Roman</vt:lpstr>
      <vt:lpstr>Office テーマ</vt:lpstr>
      <vt:lpstr>提案書</vt:lpstr>
      <vt:lpstr>目次</vt:lpstr>
      <vt:lpstr>1.提案の背景・目的</vt:lpstr>
      <vt:lpstr>2.アクションプラン</vt:lpstr>
      <vt:lpstr>3.画面変遷図</vt:lpstr>
      <vt:lpstr>4.家計簿アプリ　機能一覧 1/4</vt:lpstr>
      <vt:lpstr>5.家計簿アプリ　機能一覧 2/4</vt:lpstr>
      <vt:lpstr>6.家計簿アプリ　機能一覧 3/4</vt:lpstr>
      <vt:lpstr>7.家計簿アプリ　機能一覧 4/4</vt:lpstr>
      <vt:lpstr>8.家計簿アプリ　開発スキル</vt:lpstr>
      <vt:lpstr>9.家計簿アプリ　ＷＢＳ 1/3</vt:lpstr>
      <vt:lpstr>10.家計簿アプリ　ＷＢＳ 2/3</vt:lpstr>
      <vt:lpstr>11.家計簿アプリ　ＷＢＳ 3/3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拓也</dc:creator>
  <cp:lastModifiedBy>morupuki@yahoo.co.jp</cp:lastModifiedBy>
  <cp:revision>130</cp:revision>
  <dcterms:created xsi:type="dcterms:W3CDTF">2020-03-10T05:14:38Z</dcterms:created>
  <dcterms:modified xsi:type="dcterms:W3CDTF">2020-08-26T02:11:15Z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0x010100AC3CE858FB295540B5DE7630D250C364</vt:lpwstr>
  </property>
</Properties>
</file>