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1512251c6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31512251c6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1512251c6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31512251c6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1512251c6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31512251c6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1512251c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31512251c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1512251c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31512251c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512251c6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31512251c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512251c6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31512251c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62122b1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62122b1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3162122b1d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162122b1d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162122b1d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3162122b1d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162122b1d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162122b1d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3162122b1d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2"/>
          <p:cNvSpPr txBox="1"/>
          <p:nvPr/>
        </p:nvSpPr>
        <p:spPr>
          <a:xfrm>
            <a:off x="3136197" y="-406080"/>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000000"/>
                </a:solidFill>
                <a:latin typeface="Arial"/>
                <a:ea typeface="Arial"/>
                <a:cs typeface="Arial"/>
                <a:sym typeface="Arial"/>
              </a:defRPr>
            </a:lvl1pPr>
            <a:lvl2pPr indent="0" lvl="1" marL="0" algn="r">
              <a:spcBef>
                <a:spcPts val="0"/>
              </a:spcBef>
              <a:buNone/>
              <a:defRPr sz="1200">
                <a:solidFill>
                  <a:srgbClr val="000000"/>
                </a:solidFill>
                <a:latin typeface="Arial"/>
                <a:ea typeface="Arial"/>
                <a:cs typeface="Arial"/>
                <a:sym typeface="Arial"/>
              </a:defRPr>
            </a:lvl2pPr>
            <a:lvl3pPr indent="0" lvl="2" marL="0" algn="r">
              <a:spcBef>
                <a:spcPts val="0"/>
              </a:spcBef>
              <a:buNone/>
              <a:defRPr sz="1200">
                <a:solidFill>
                  <a:srgbClr val="000000"/>
                </a:solidFill>
                <a:latin typeface="Arial"/>
                <a:ea typeface="Arial"/>
                <a:cs typeface="Arial"/>
                <a:sym typeface="Arial"/>
              </a:defRPr>
            </a:lvl3pPr>
            <a:lvl4pPr indent="0" lvl="3" marL="0" algn="r">
              <a:spcBef>
                <a:spcPts val="0"/>
              </a:spcBef>
              <a:buNone/>
              <a:defRPr sz="1200">
                <a:solidFill>
                  <a:srgbClr val="000000"/>
                </a:solidFill>
                <a:latin typeface="Arial"/>
                <a:ea typeface="Arial"/>
                <a:cs typeface="Arial"/>
                <a:sym typeface="Arial"/>
              </a:defRPr>
            </a:lvl4pPr>
            <a:lvl5pPr indent="0" lvl="4" marL="0" algn="r">
              <a:spcBef>
                <a:spcPts val="0"/>
              </a:spcBef>
              <a:buNone/>
              <a:defRPr sz="1200">
                <a:solidFill>
                  <a:srgbClr val="000000"/>
                </a:solidFill>
                <a:latin typeface="Arial"/>
                <a:ea typeface="Arial"/>
                <a:cs typeface="Arial"/>
                <a:sym typeface="Arial"/>
              </a:defRPr>
            </a:lvl5pPr>
            <a:lvl6pPr indent="0" lvl="5" marL="0" algn="r">
              <a:spcBef>
                <a:spcPts val="0"/>
              </a:spcBef>
              <a:buNone/>
              <a:defRPr sz="1200">
                <a:solidFill>
                  <a:srgbClr val="000000"/>
                </a:solidFill>
                <a:latin typeface="Arial"/>
                <a:ea typeface="Arial"/>
                <a:cs typeface="Arial"/>
                <a:sym typeface="Arial"/>
              </a:defRPr>
            </a:lvl6pPr>
            <a:lvl7pPr indent="0" lvl="6" marL="0" algn="r">
              <a:spcBef>
                <a:spcPts val="0"/>
              </a:spcBef>
              <a:buNone/>
              <a:defRPr sz="1200">
                <a:solidFill>
                  <a:srgbClr val="000000"/>
                </a:solidFill>
                <a:latin typeface="Arial"/>
                <a:ea typeface="Arial"/>
                <a:cs typeface="Arial"/>
                <a:sym typeface="Arial"/>
              </a:defRPr>
            </a:lvl7pPr>
            <a:lvl8pPr indent="0" lvl="7" marL="0" algn="r">
              <a:spcBef>
                <a:spcPts val="0"/>
              </a:spcBef>
              <a:buNone/>
              <a:defRPr sz="1200">
                <a:solidFill>
                  <a:srgbClr val="000000"/>
                </a:solidFill>
                <a:latin typeface="Arial"/>
                <a:ea typeface="Arial"/>
                <a:cs typeface="Arial"/>
                <a:sym typeface="Arial"/>
              </a:defRPr>
            </a:lvl8pPr>
            <a:lvl9pPr indent="0" lvl="8" marL="0" algn="r">
              <a:spcBef>
                <a:spcPts val="0"/>
              </a:spcBef>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age">
  <p:cSld name="Separator Page">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4" name="Google Shape;24;p3"/>
          <p:cNvSpPr txBox="1"/>
          <p:nvPr>
            <p:ph type="title"/>
          </p:nvPr>
        </p:nvSpPr>
        <p:spPr>
          <a:xfrm>
            <a:off x="0" y="2056080"/>
            <a:ext cx="9144000" cy="27388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3200"/>
              <a:buFont typeface="Arial"/>
              <a:buNone/>
              <a:defRPr b="1" sz="3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atin typeface="Arial"/>
                <a:ea typeface="Arial"/>
                <a:cs typeface="Arial"/>
                <a:sym typeface="Arial"/>
              </a:defRPr>
            </a:lvl1pPr>
            <a:lvl2pPr indent="-406400" lvl="1" marL="914400" algn="l">
              <a:spcBef>
                <a:spcPts val="560"/>
              </a:spcBef>
              <a:spcAft>
                <a:spcPts val="0"/>
              </a:spcAft>
              <a:buClr>
                <a:schemeClr val="dk1"/>
              </a:buClr>
              <a:buSzPts val="2800"/>
              <a:buChar char="–"/>
              <a:defRPr sz="2800">
                <a:latin typeface="Arial"/>
                <a:ea typeface="Arial"/>
                <a:cs typeface="Arial"/>
                <a:sym typeface="Arial"/>
              </a:defRPr>
            </a:lvl2pPr>
            <a:lvl3pPr indent="-381000" lvl="2" marL="1371600" algn="l">
              <a:spcBef>
                <a:spcPts val="480"/>
              </a:spcBef>
              <a:spcAft>
                <a:spcPts val="0"/>
              </a:spcAft>
              <a:buClr>
                <a:schemeClr val="dk1"/>
              </a:buClr>
              <a:buSzPts val="2400"/>
              <a:buChar char="•"/>
              <a:defRPr sz="2400">
                <a:latin typeface="Arial"/>
                <a:ea typeface="Arial"/>
                <a:cs typeface="Arial"/>
                <a:sym typeface="Arial"/>
              </a:defRPr>
            </a:lvl3pPr>
            <a:lvl4pPr indent="-355600" lvl="3" marL="1828800" algn="l">
              <a:spcBef>
                <a:spcPts val="400"/>
              </a:spcBef>
              <a:spcAft>
                <a:spcPts val="0"/>
              </a:spcAft>
              <a:buClr>
                <a:schemeClr val="dk1"/>
              </a:buClr>
              <a:buSzPts val="2000"/>
              <a:buChar char="–"/>
              <a:defRPr sz="2000">
                <a:latin typeface="Arial"/>
                <a:ea typeface="Arial"/>
                <a:cs typeface="Arial"/>
                <a:sym typeface="Arial"/>
              </a:defRPr>
            </a:lvl4pPr>
            <a:lvl5pPr indent="-355600" lvl="4" marL="2286000" algn="l">
              <a:spcBef>
                <a:spcPts val="400"/>
              </a:spcBef>
              <a:spcAft>
                <a:spcPts val="0"/>
              </a:spcAft>
              <a:buClr>
                <a:schemeClr val="dk1"/>
              </a:buClr>
              <a:buSzPts val="2000"/>
              <a:buChar char="»"/>
              <a:defRPr sz="2000">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339168" y="6356350"/>
            <a:ext cx="59757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000000"/>
                </a:solidFill>
                <a:latin typeface="Arial"/>
                <a:ea typeface="Arial"/>
                <a:cs typeface="Arial"/>
                <a:sym typeface="Arial"/>
              </a:defRPr>
            </a:lvl1pPr>
            <a:lvl2pPr indent="0" lvl="1" marL="0" marR="0" rtl="0" algn="r">
              <a:spcBef>
                <a:spcPts val="0"/>
              </a:spcBef>
              <a:buNone/>
              <a:defRPr b="0" i="0" sz="1200" u="none" cap="none" strike="noStrike">
                <a:solidFill>
                  <a:srgbClr val="000000"/>
                </a:solidFill>
                <a:latin typeface="Arial"/>
                <a:ea typeface="Arial"/>
                <a:cs typeface="Arial"/>
                <a:sym typeface="Arial"/>
              </a:defRPr>
            </a:lvl2pPr>
            <a:lvl3pPr indent="0" lvl="2" marL="0" marR="0" rtl="0" algn="r">
              <a:spcBef>
                <a:spcPts val="0"/>
              </a:spcBef>
              <a:buNone/>
              <a:defRPr b="0" i="0" sz="1200" u="none" cap="none" strike="noStrike">
                <a:solidFill>
                  <a:srgbClr val="000000"/>
                </a:solidFill>
                <a:latin typeface="Arial"/>
                <a:ea typeface="Arial"/>
                <a:cs typeface="Arial"/>
                <a:sym typeface="Arial"/>
              </a:defRPr>
            </a:lvl3pPr>
            <a:lvl4pPr indent="0" lvl="3" marL="0" marR="0" rtl="0" algn="r">
              <a:spcBef>
                <a:spcPts val="0"/>
              </a:spcBef>
              <a:buNone/>
              <a:defRPr b="0" i="0" sz="1200" u="none" cap="none" strike="noStrike">
                <a:solidFill>
                  <a:srgbClr val="000000"/>
                </a:solidFill>
                <a:latin typeface="Arial"/>
                <a:ea typeface="Arial"/>
                <a:cs typeface="Arial"/>
                <a:sym typeface="Arial"/>
              </a:defRPr>
            </a:lvl4pPr>
            <a:lvl5pPr indent="0" lvl="4" marL="0" marR="0" rtl="0" algn="r">
              <a:spcBef>
                <a:spcPts val="0"/>
              </a:spcBef>
              <a:buNone/>
              <a:defRPr b="0" i="0" sz="1200" u="none" cap="none" strike="noStrike">
                <a:solidFill>
                  <a:srgbClr val="000000"/>
                </a:solidFill>
                <a:latin typeface="Arial"/>
                <a:ea typeface="Arial"/>
                <a:cs typeface="Arial"/>
                <a:sym typeface="Arial"/>
              </a:defRPr>
            </a:lvl5pPr>
            <a:lvl6pPr indent="0" lvl="5" marL="0" marR="0" rtl="0" algn="r">
              <a:spcBef>
                <a:spcPts val="0"/>
              </a:spcBef>
              <a:buNone/>
              <a:defRPr b="0" i="0" sz="1200" u="none" cap="none" strike="noStrike">
                <a:solidFill>
                  <a:srgbClr val="000000"/>
                </a:solidFill>
                <a:latin typeface="Arial"/>
                <a:ea typeface="Arial"/>
                <a:cs typeface="Arial"/>
                <a:sym typeface="Arial"/>
              </a:defRPr>
            </a:lvl6pPr>
            <a:lvl7pPr indent="0" lvl="6" marL="0" marR="0" rtl="0" algn="r">
              <a:spcBef>
                <a:spcPts val="0"/>
              </a:spcBef>
              <a:buNone/>
              <a:defRPr b="0" i="0" sz="1200" u="none" cap="none" strike="noStrike">
                <a:solidFill>
                  <a:srgbClr val="000000"/>
                </a:solidFill>
                <a:latin typeface="Arial"/>
                <a:ea typeface="Arial"/>
                <a:cs typeface="Arial"/>
                <a:sym typeface="Arial"/>
              </a:defRPr>
            </a:lvl7pPr>
            <a:lvl8pPr indent="0" lvl="7" marL="0" marR="0" rtl="0" algn="r">
              <a:spcBef>
                <a:spcPts val="0"/>
              </a:spcBef>
              <a:buNone/>
              <a:defRPr b="0" i="0" sz="1200" u="none" cap="none" strike="noStrike">
                <a:solidFill>
                  <a:srgbClr val="000000"/>
                </a:solidFill>
                <a:latin typeface="Arial"/>
                <a:ea typeface="Arial"/>
                <a:cs typeface="Arial"/>
                <a:sym typeface="Arial"/>
              </a:defRPr>
            </a:lvl8pPr>
            <a:lvl9pPr indent="0" lvl="8" marL="0" marR="0" rt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ata.bls.gov/PDQWeb/cu" TargetMode="External"/><Relationship Id="rId4" Type="http://schemas.openxmlformats.org/officeDocument/2006/relationships/hyperlink" Target="https://github.com/severelylefty/MSDS432" TargetMode="External"/><Relationship Id="rId9" Type="http://schemas.openxmlformats.org/officeDocument/2006/relationships/image" Target="../media/image6.png"/><Relationship Id="rId5" Type="http://schemas.openxmlformats.org/officeDocument/2006/relationships/hyperlink" Target="https://colab.research.google.com/drive/1GHGMbfx9fSJhWf_6AQS1I48e-F57t2-8?authuser=1#scrollTo=B3mLP0fYV76t" TargetMode="External"/><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4" name="Google Shape;94;p14"/>
          <p:cNvSpPr txBox="1"/>
          <p:nvPr>
            <p:ph type="ctrTitle"/>
          </p:nvPr>
        </p:nvSpPr>
        <p:spPr>
          <a:xfrm>
            <a:off x="1385421" y="1432494"/>
            <a:ext cx="7758578"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MSDS 432 Group 4 Project</a:t>
            </a:r>
            <a:endParaRPr/>
          </a:p>
          <a:p>
            <a:pPr indent="0" lvl="0" marL="0" rtl="0" algn="l">
              <a:spcBef>
                <a:spcPts val="0"/>
              </a:spcBef>
              <a:spcAft>
                <a:spcPts val="0"/>
              </a:spcAft>
              <a:buClr>
                <a:schemeClr val="dk1"/>
              </a:buClr>
              <a:buSzPts val="4400"/>
              <a:buFont typeface="Arial"/>
              <a:buNone/>
            </a:pPr>
            <a:r>
              <a:rPr lang="en-US"/>
              <a:t>Spring Quarter 2022</a:t>
            </a:r>
            <a:endParaRPr/>
          </a:p>
        </p:txBody>
      </p:sp>
      <p:sp>
        <p:nvSpPr>
          <p:cNvPr id="95" name="Google Shape;95;p14"/>
          <p:cNvSpPr txBox="1"/>
          <p:nvPr>
            <p:ph idx="1" type="subTitle"/>
          </p:nvPr>
        </p:nvSpPr>
        <p:spPr>
          <a:xfrm>
            <a:off x="2069250" y="2902519"/>
            <a:ext cx="7074749"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3200"/>
              <a:buNone/>
            </a:pPr>
            <a:r>
              <a:rPr lang="en-US"/>
              <a:t>Adekunle Adio, Parker Johnson, Corey Lester, Tori Sosnowski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457200" y="689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Build and Host Data on Azure</a:t>
            </a:r>
            <a:endParaRPr/>
          </a:p>
        </p:txBody>
      </p:sp>
      <p:sp>
        <p:nvSpPr>
          <p:cNvPr id="185" name="Google Shape;185;p23"/>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23"/>
          <p:cNvSpPr txBox="1"/>
          <p:nvPr/>
        </p:nvSpPr>
        <p:spPr>
          <a:xfrm>
            <a:off x="185150" y="897125"/>
            <a:ext cx="301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Create a SQL server, database, and storage account on Azure and </a:t>
            </a:r>
            <a:r>
              <a:rPr lang="en-US"/>
              <a:t>utilize</a:t>
            </a:r>
            <a:r>
              <a:rPr lang="en-US"/>
              <a:t> Azure Data Studio to build model</a:t>
            </a:r>
            <a:endParaRPr/>
          </a:p>
        </p:txBody>
      </p:sp>
      <p:pic>
        <p:nvPicPr>
          <p:cNvPr id="187" name="Google Shape;187;p23"/>
          <p:cNvPicPr preferRelativeResize="0"/>
          <p:nvPr/>
        </p:nvPicPr>
        <p:blipFill>
          <a:blip r:embed="rId3">
            <a:alphaModFix/>
          </a:blip>
          <a:stretch>
            <a:fillRect/>
          </a:stretch>
        </p:blipFill>
        <p:spPr>
          <a:xfrm>
            <a:off x="2416050" y="1681725"/>
            <a:ext cx="6520724" cy="2184075"/>
          </a:xfrm>
          <a:prstGeom prst="rect">
            <a:avLst/>
          </a:prstGeom>
          <a:noFill/>
          <a:ln>
            <a:noFill/>
          </a:ln>
        </p:spPr>
      </p:pic>
      <p:cxnSp>
        <p:nvCxnSpPr>
          <p:cNvPr id="188" name="Google Shape;188;p23"/>
          <p:cNvCxnSpPr/>
          <p:nvPr/>
        </p:nvCxnSpPr>
        <p:spPr>
          <a:xfrm>
            <a:off x="1277675" y="1867375"/>
            <a:ext cx="733800" cy="669900"/>
          </a:xfrm>
          <a:prstGeom prst="straightConnector1">
            <a:avLst/>
          </a:prstGeom>
          <a:noFill/>
          <a:ln cap="flat" cmpd="sng" w="38100">
            <a:solidFill>
              <a:schemeClr val="dk2"/>
            </a:solidFill>
            <a:prstDash val="solid"/>
            <a:round/>
            <a:headEnd len="med" w="med" type="none"/>
            <a:tailEnd len="med" w="med" type="triangle"/>
          </a:ln>
        </p:spPr>
      </p:cxnSp>
      <p:pic>
        <p:nvPicPr>
          <p:cNvPr id="189" name="Google Shape;189;p23"/>
          <p:cNvPicPr preferRelativeResize="0"/>
          <p:nvPr/>
        </p:nvPicPr>
        <p:blipFill>
          <a:blip r:embed="rId4">
            <a:alphaModFix/>
          </a:blip>
          <a:stretch>
            <a:fillRect/>
          </a:stretch>
        </p:blipFill>
        <p:spPr>
          <a:xfrm>
            <a:off x="418149" y="3979450"/>
            <a:ext cx="2553201" cy="2237225"/>
          </a:xfrm>
          <a:prstGeom prst="rect">
            <a:avLst/>
          </a:prstGeom>
          <a:noFill/>
          <a:ln>
            <a:noFill/>
          </a:ln>
        </p:spPr>
      </p:pic>
      <p:sp>
        <p:nvSpPr>
          <p:cNvPr id="190" name="Google Shape;190;p23"/>
          <p:cNvSpPr txBox="1"/>
          <p:nvPr/>
        </p:nvSpPr>
        <p:spPr>
          <a:xfrm>
            <a:off x="4166813" y="4574713"/>
            <a:ext cx="301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user account (user_login_1) was created with db_owner permissions allowing for all team members to access and modify the database as needed</a:t>
            </a:r>
            <a:endParaRPr/>
          </a:p>
        </p:txBody>
      </p:sp>
      <p:cxnSp>
        <p:nvCxnSpPr>
          <p:cNvPr id="191" name="Google Shape;191;p23"/>
          <p:cNvCxnSpPr/>
          <p:nvPr/>
        </p:nvCxnSpPr>
        <p:spPr>
          <a:xfrm rot="10800000">
            <a:off x="3204350" y="5201875"/>
            <a:ext cx="869100" cy="7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457200" y="155647"/>
            <a:ext cx="8229600" cy="89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sz="3800"/>
              <a:t>Learning Experiences</a:t>
            </a:r>
            <a:endParaRPr sz="3800"/>
          </a:p>
        </p:txBody>
      </p:sp>
      <p:sp>
        <p:nvSpPr>
          <p:cNvPr id="197" name="Google Shape;197;p24"/>
          <p:cNvSpPr txBox="1"/>
          <p:nvPr>
            <p:ph idx="1" type="body"/>
          </p:nvPr>
        </p:nvSpPr>
        <p:spPr>
          <a:xfrm>
            <a:off x="457200" y="1049350"/>
            <a:ext cx="8229600" cy="4526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800"/>
              <a:t>Positive Experiences</a:t>
            </a:r>
            <a:endParaRPr sz="1800"/>
          </a:p>
          <a:p>
            <a:pPr indent="-342900" lvl="0" marL="457200" rtl="0" algn="l">
              <a:spcBef>
                <a:spcPts val="640"/>
              </a:spcBef>
              <a:spcAft>
                <a:spcPts val="0"/>
              </a:spcAft>
              <a:buSzPts val="1800"/>
              <a:buChar char="•"/>
            </a:pPr>
            <a:r>
              <a:rPr lang="en-US" sz="1800"/>
              <a:t>Pulling the data was easy to do and export on BLS</a:t>
            </a:r>
            <a:endParaRPr sz="1800"/>
          </a:p>
          <a:p>
            <a:pPr indent="-342900" lvl="0" marL="457200" rtl="0" algn="l">
              <a:spcBef>
                <a:spcPts val="0"/>
              </a:spcBef>
              <a:spcAft>
                <a:spcPts val="0"/>
              </a:spcAft>
              <a:buSzPts val="1800"/>
              <a:buChar char="•"/>
            </a:pPr>
            <a:r>
              <a:rPr lang="en-US" sz="1800"/>
              <a:t>Cloning a GitHub repository onto Google Colab proved to be a very efficient way to work together on exploratory data analysis without trouble accessing the same data</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Negative Experiences</a:t>
            </a:r>
            <a:endParaRPr sz="1800"/>
          </a:p>
          <a:p>
            <a:pPr indent="-342900" lvl="0" marL="457200" rtl="0" algn="l">
              <a:spcBef>
                <a:spcPts val="640"/>
              </a:spcBef>
              <a:spcAft>
                <a:spcPts val="0"/>
              </a:spcAft>
              <a:buSzPts val="1800"/>
              <a:buChar char="•"/>
            </a:pPr>
            <a:r>
              <a:rPr lang="en-US" sz="1800"/>
              <a:t>Time was lost trying to build the data model on MySQL workbench and host on Google cloud</a:t>
            </a:r>
            <a:endParaRPr sz="1800"/>
          </a:p>
          <a:p>
            <a:pPr indent="-342900" lvl="0" marL="457200" rtl="0" algn="l">
              <a:spcBef>
                <a:spcPts val="0"/>
              </a:spcBef>
              <a:spcAft>
                <a:spcPts val="0"/>
              </a:spcAft>
              <a:buSzPts val="1800"/>
              <a:buChar char="•"/>
            </a:pPr>
            <a:r>
              <a:rPr lang="en-US" sz="1800"/>
              <a:t>FRED data proved too difficult to blend with BLS data</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Going back to Week 1, what would we do differently?</a:t>
            </a:r>
            <a:endParaRPr sz="1800"/>
          </a:p>
          <a:p>
            <a:pPr indent="-342900" lvl="0" marL="457200" rtl="0" algn="l">
              <a:spcBef>
                <a:spcPts val="640"/>
              </a:spcBef>
              <a:spcAft>
                <a:spcPts val="0"/>
              </a:spcAft>
              <a:buSzPts val="1800"/>
              <a:buChar char="•"/>
            </a:pPr>
            <a:r>
              <a:rPr lang="en-US" sz="1800"/>
              <a:t>Perhaps identify a different problem </a:t>
            </a:r>
            <a:r>
              <a:rPr lang="en-US" sz="1800"/>
              <a:t>statement</a:t>
            </a:r>
            <a:r>
              <a:rPr lang="en-US" sz="1800"/>
              <a:t> as inflation data didn’t offer the depth and breadth as other approved datasets.</a:t>
            </a:r>
            <a:endParaRPr sz="1800"/>
          </a:p>
          <a:p>
            <a:pPr indent="-342900" lvl="0" marL="457200" rtl="0" algn="l">
              <a:spcBef>
                <a:spcPts val="0"/>
              </a:spcBef>
              <a:spcAft>
                <a:spcPts val="0"/>
              </a:spcAft>
              <a:buSzPts val="1800"/>
              <a:buChar char="•"/>
            </a:pPr>
            <a:r>
              <a:rPr lang="en-US" sz="1800"/>
              <a:t>Pivoting the data in excel (while easy to do) is not a practical thing to do in professional environments.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p:txBody>
      </p:sp>
      <p:sp>
        <p:nvSpPr>
          <p:cNvPr id="198" name="Google Shape;198;p24"/>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57200" y="155647"/>
            <a:ext cx="8229600" cy="89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sz="3800"/>
              <a:t>Appendix</a:t>
            </a:r>
            <a:endParaRPr sz="3800"/>
          </a:p>
        </p:txBody>
      </p:sp>
      <p:sp>
        <p:nvSpPr>
          <p:cNvPr id="204" name="Google Shape;204;p25"/>
          <p:cNvSpPr txBox="1"/>
          <p:nvPr>
            <p:ph idx="1" type="body"/>
          </p:nvPr>
        </p:nvSpPr>
        <p:spPr>
          <a:xfrm>
            <a:off x="457200" y="1049350"/>
            <a:ext cx="8229600" cy="488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800"/>
              <a:t>Changes to Data Model and Source-to-Target</a:t>
            </a:r>
            <a:endParaRPr sz="1800"/>
          </a:p>
          <a:p>
            <a:pPr indent="-342900" lvl="0" marL="457200" rtl="0" algn="l">
              <a:spcBef>
                <a:spcPts val="640"/>
              </a:spcBef>
              <a:spcAft>
                <a:spcPts val="0"/>
              </a:spcAft>
              <a:buSzPts val="1800"/>
              <a:buChar char="•"/>
            </a:pPr>
            <a:r>
              <a:rPr lang="en-US" sz="1800"/>
              <a:t>After submitting the original Data Model and Source-to-Target Mapping we gained a greater understanding of the data we were working with necessitating changes to the original proposal. Examples:</a:t>
            </a:r>
            <a:endParaRPr sz="1800"/>
          </a:p>
          <a:p>
            <a:pPr indent="-342900" lvl="1" marL="914400" rtl="0" algn="l">
              <a:spcBef>
                <a:spcPts val="0"/>
              </a:spcBef>
              <a:spcAft>
                <a:spcPts val="0"/>
              </a:spcAft>
              <a:buSzPts val="1800"/>
              <a:buChar char="–"/>
            </a:pPr>
            <a:r>
              <a:rPr lang="en-US" sz="1800"/>
              <a:t>Adding subregion to location table and subgroup to item table</a:t>
            </a:r>
            <a:endParaRPr sz="1800"/>
          </a:p>
          <a:p>
            <a:pPr indent="-342900" lvl="1" marL="914400" rtl="0" algn="l">
              <a:spcBef>
                <a:spcPts val="0"/>
              </a:spcBef>
              <a:spcAft>
                <a:spcPts val="0"/>
              </a:spcAft>
              <a:buSzPts val="1800"/>
              <a:buChar char="–"/>
            </a:pPr>
            <a:r>
              <a:rPr lang="en-US" sz="1800"/>
              <a:t>Removing state from model as BLS dataset had various record that crossed multiple state lines</a:t>
            </a:r>
            <a:endParaRPr sz="1800"/>
          </a:p>
          <a:p>
            <a:pPr indent="0" lvl="0" marL="0" rtl="0" algn="l">
              <a:spcBef>
                <a:spcPts val="640"/>
              </a:spcBef>
              <a:spcAft>
                <a:spcPts val="0"/>
              </a:spcAft>
              <a:buNone/>
            </a:pPr>
            <a:r>
              <a:rPr lang="en-US" sz="1800"/>
              <a:t>Addressing NULL records</a:t>
            </a:r>
            <a:endParaRPr sz="1800"/>
          </a:p>
          <a:p>
            <a:pPr indent="-342900" lvl="0" marL="457200" rtl="0" algn="l">
              <a:spcBef>
                <a:spcPts val="640"/>
              </a:spcBef>
              <a:spcAft>
                <a:spcPts val="0"/>
              </a:spcAft>
              <a:buSzPts val="1800"/>
              <a:buChar char="•"/>
            </a:pPr>
            <a:r>
              <a:rPr lang="en-US" sz="1800"/>
              <a:t>Pulling data by region yielded blank records for certain items and months. After pivoting the data in excel, these records were saved and loaded into GitHub as zeroes. These “null” records were removed from EDA and the final data model.</a:t>
            </a:r>
            <a:endParaRPr sz="1800"/>
          </a:p>
          <a:p>
            <a:pPr indent="0" lvl="0" marL="0" rtl="0" algn="l">
              <a:spcBef>
                <a:spcPts val="640"/>
              </a:spcBef>
              <a:spcAft>
                <a:spcPts val="0"/>
              </a:spcAft>
              <a:buNone/>
            </a:pPr>
            <a:r>
              <a:rPr lang="en-US" sz="1800"/>
              <a:t>Accessing Azure database</a:t>
            </a:r>
            <a:endParaRPr sz="1800"/>
          </a:p>
          <a:p>
            <a:pPr indent="-342900" lvl="0" marL="457200" rtl="0" algn="l">
              <a:spcBef>
                <a:spcPts val="640"/>
              </a:spcBef>
              <a:spcAft>
                <a:spcPts val="0"/>
              </a:spcAft>
              <a:buSzPts val="1800"/>
              <a:buChar char="•"/>
            </a:pPr>
            <a:r>
              <a:rPr lang="en-US" sz="1800"/>
              <a:t>Server name: cpidata.database.windows.net</a:t>
            </a:r>
            <a:endParaRPr sz="1800"/>
          </a:p>
          <a:p>
            <a:pPr indent="-342900" lvl="0" marL="457200" rtl="0" algn="l">
              <a:spcBef>
                <a:spcPts val="0"/>
              </a:spcBef>
              <a:spcAft>
                <a:spcPts val="0"/>
              </a:spcAft>
              <a:buSzPts val="1800"/>
              <a:buChar char="•"/>
            </a:pPr>
            <a:r>
              <a:rPr lang="en-US" sz="1800"/>
              <a:t>Log-in credentials will be provided with project submission</a:t>
            </a:r>
            <a:endParaRPr sz="1800"/>
          </a:p>
        </p:txBody>
      </p:sp>
      <p:sp>
        <p:nvSpPr>
          <p:cNvPr id="205" name="Google Shape;205;p25"/>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Problem Statement</a:t>
            </a:r>
            <a:endParaRPr/>
          </a:p>
        </p:txBody>
      </p:sp>
      <p:sp>
        <p:nvSpPr>
          <p:cNvPr id="101" name="Google Shape;101;p15"/>
          <p:cNvSpPr txBox="1"/>
          <p:nvPr>
            <p:ph idx="1" type="body"/>
          </p:nvPr>
        </p:nvSpPr>
        <p:spPr>
          <a:xfrm>
            <a:off x="457200" y="1417650"/>
            <a:ext cx="8229600" cy="4526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2300"/>
              <a:t>ABC Incorporated offers a streaming entertainment service to their customers. Given ABC’s customers’ </a:t>
            </a:r>
            <a:r>
              <a:rPr lang="en-US" sz="2300"/>
              <a:t>commitment</a:t>
            </a:r>
            <a:r>
              <a:rPr lang="en-US" sz="2300"/>
              <a:t> to their product is heavily dependent on </a:t>
            </a:r>
            <a:r>
              <a:rPr lang="en-US" sz="2300"/>
              <a:t>discretionary</a:t>
            </a:r>
            <a:r>
              <a:rPr lang="en-US" sz="2300"/>
              <a:t> income, they’re concerned the recent rise in prices of essential goods will lead to a significant reduction of their consumer base. </a:t>
            </a:r>
            <a:endParaRPr sz="2300"/>
          </a:p>
          <a:p>
            <a:pPr indent="0" lvl="0" marL="0" rtl="0" algn="l">
              <a:spcBef>
                <a:spcPts val="640"/>
              </a:spcBef>
              <a:spcAft>
                <a:spcPts val="0"/>
              </a:spcAft>
              <a:buNone/>
            </a:pPr>
            <a:r>
              <a:t/>
            </a:r>
            <a:endParaRPr sz="2300"/>
          </a:p>
          <a:p>
            <a:pPr indent="0" lvl="0" marL="0" rtl="0" algn="l">
              <a:spcBef>
                <a:spcPts val="640"/>
              </a:spcBef>
              <a:spcAft>
                <a:spcPts val="0"/>
              </a:spcAft>
              <a:buNone/>
            </a:pPr>
            <a:r>
              <a:rPr lang="en-US" sz="2300"/>
              <a:t>To get a handle of the magnitude of their exposure, ABC is looking to pull inflation data by </a:t>
            </a:r>
            <a:r>
              <a:rPr lang="en-US" sz="2300"/>
              <a:t>geographical</a:t>
            </a:r>
            <a:r>
              <a:rPr lang="en-US" sz="2300"/>
              <a:t> region in the United States. This information may help determine whether a subset of their customer base is more impacted by essential good inflation than others.</a:t>
            </a:r>
            <a:endParaRPr sz="2300"/>
          </a:p>
        </p:txBody>
      </p:sp>
      <p:sp>
        <p:nvSpPr>
          <p:cNvPr id="102" name="Google Shape;102;p15"/>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Desired</a:t>
            </a:r>
            <a:r>
              <a:rPr lang="en-US"/>
              <a:t> Outcome</a:t>
            </a:r>
            <a:endParaRPr/>
          </a:p>
        </p:txBody>
      </p:sp>
      <p:sp>
        <p:nvSpPr>
          <p:cNvPr id="108" name="Google Shape;108;p16"/>
          <p:cNvSpPr txBox="1"/>
          <p:nvPr>
            <p:ph idx="1" type="body"/>
          </p:nvPr>
        </p:nvSpPr>
        <p:spPr>
          <a:xfrm>
            <a:off x="457200" y="1417650"/>
            <a:ext cx="8229600" cy="4526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2300"/>
              <a:t>Pull data from various federal sources including the Bureau of Labor Statistics as well as FRED (St. Louis Federal Reserve Economic Data) and build a data model for ABC Incorporated to review and analyze the inflation index for various goods within various </a:t>
            </a:r>
            <a:r>
              <a:rPr lang="en-US" sz="2300"/>
              <a:t>regions</a:t>
            </a:r>
            <a:r>
              <a:rPr lang="en-US" sz="2300"/>
              <a:t> of the country.</a:t>
            </a:r>
            <a:endParaRPr sz="2300"/>
          </a:p>
        </p:txBody>
      </p:sp>
      <p:sp>
        <p:nvSpPr>
          <p:cNvPr id="109" name="Google Shape;109;p16"/>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799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Path Taken to Desired Outcome</a:t>
            </a:r>
            <a:endParaRPr/>
          </a:p>
        </p:txBody>
      </p:sp>
      <p:sp>
        <p:nvSpPr>
          <p:cNvPr id="115" name="Google Shape;115;p17"/>
          <p:cNvSpPr txBox="1"/>
          <p:nvPr>
            <p:ph idx="1" type="body"/>
          </p:nvPr>
        </p:nvSpPr>
        <p:spPr>
          <a:xfrm>
            <a:off x="457200" y="1168875"/>
            <a:ext cx="4778100" cy="4866900"/>
          </a:xfrm>
          <a:prstGeom prst="rect">
            <a:avLst/>
          </a:prstGeom>
        </p:spPr>
        <p:txBody>
          <a:bodyPr anchorCtr="0" anchor="t" bIns="45700" lIns="91425" spcFirstLastPara="1" rIns="91425" wrap="square" tIns="45700">
            <a:noAutofit/>
          </a:bodyPr>
          <a:lstStyle/>
          <a:p>
            <a:pPr indent="-336550" lvl="0" marL="457200" rtl="0" algn="l">
              <a:spcBef>
                <a:spcPts val="640"/>
              </a:spcBef>
              <a:spcAft>
                <a:spcPts val="0"/>
              </a:spcAft>
              <a:buSzPts val="1700"/>
              <a:buAutoNum type="arabicPeriod"/>
            </a:pPr>
            <a:r>
              <a:rPr lang="en-US" sz="1700"/>
              <a:t>Pull data from BLS into Microsoft Excel: </a:t>
            </a:r>
            <a:r>
              <a:rPr lang="en-US" sz="1700" u="sng">
                <a:solidFill>
                  <a:schemeClr val="hlink"/>
                </a:solidFill>
                <a:hlinkClick r:id="rId3"/>
              </a:rPr>
              <a:t>Link</a:t>
            </a:r>
            <a:endParaRPr sz="1700"/>
          </a:p>
          <a:p>
            <a:pPr indent="0" lvl="0" marL="0" rtl="0" algn="l">
              <a:spcBef>
                <a:spcPts val="640"/>
              </a:spcBef>
              <a:spcAft>
                <a:spcPts val="0"/>
              </a:spcAft>
              <a:buNone/>
            </a:pPr>
            <a:r>
              <a:t/>
            </a:r>
            <a:endParaRPr sz="1700"/>
          </a:p>
          <a:p>
            <a:pPr indent="-336550" lvl="0" marL="457200" rtl="0" algn="l">
              <a:spcBef>
                <a:spcPts val="640"/>
              </a:spcBef>
              <a:spcAft>
                <a:spcPts val="0"/>
              </a:spcAft>
              <a:buSzPts val="1700"/>
              <a:buAutoNum type="arabicPeriod"/>
            </a:pPr>
            <a:r>
              <a:rPr lang="en-US" sz="1700"/>
              <a:t>Pivot data moving evaluation date to rows with other data dimensions leaving the inflation index value in it’s own row</a:t>
            </a:r>
            <a:endParaRPr sz="1700"/>
          </a:p>
          <a:p>
            <a:pPr indent="0" lvl="0" marL="0" rtl="0" algn="l">
              <a:spcBef>
                <a:spcPts val="640"/>
              </a:spcBef>
              <a:spcAft>
                <a:spcPts val="0"/>
              </a:spcAft>
              <a:buNone/>
            </a:pPr>
            <a:r>
              <a:t/>
            </a:r>
            <a:endParaRPr sz="1700"/>
          </a:p>
          <a:p>
            <a:pPr indent="-336550" lvl="0" marL="457200" rtl="0" algn="l">
              <a:spcBef>
                <a:spcPts val="640"/>
              </a:spcBef>
              <a:spcAft>
                <a:spcPts val="0"/>
              </a:spcAft>
              <a:buSzPts val="1700"/>
              <a:buAutoNum type="arabicPeriod"/>
            </a:pPr>
            <a:r>
              <a:rPr lang="en-US" sz="1700"/>
              <a:t>Load Excel files as CSVs into a GitHub repository: </a:t>
            </a:r>
            <a:r>
              <a:rPr lang="en-US" sz="1700" u="sng">
                <a:solidFill>
                  <a:schemeClr val="hlink"/>
                </a:solidFill>
                <a:hlinkClick r:id="rId4"/>
              </a:rPr>
              <a:t>Link</a:t>
            </a:r>
            <a:endParaRPr sz="1700"/>
          </a:p>
          <a:p>
            <a:pPr indent="0" lvl="0" marL="0" rtl="0" algn="l">
              <a:spcBef>
                <a:spcPts val="640"/>
              </a:spcBef>
              <a:spcAft>
                <a:spcPts val="0"/>
              </a:spcAft>
              <a:buNone/>
            </a:pPr>
            <a:r>
              <a:t/>
            </a:r>
            <a:endParaRPr sz="1700"/>
          </a:p>
          <a:p>
            <a:pPr indent="-336550" lvl="0" marL="457200" rtl="0" algn="l">
              <a:spcBef>
                <a:spcPts val="640"/>
              </a:spcBef>
              <a:spcAft>
                <a:spcPts val="0"/>
              </a:spcAft>
              <a:buSzPts val="1700"/>
              <a:buAutoNum type="arabicPeriod"/>
            </a:pPr>
            <a:r>
              <a:rPr lang="en-US" sz="1700"/>
              <a:t>Clone GitHub repository to Google Colab for shared EDA: </a:t>
            </a:r>
            <a:r>
              <a:rPr lang="en-US" sz="1700" u="sng">
                <a:solidFill>
                  <a:schemeClr val="hlink"/>
                </a:solidFill>
                <a:hlinkClick r:id="rId5"/>
              </a:rPr>
              <a:t>Link</a:t>
            </a:r>
            <a:endParaRPr sz="1700"/>
          </a:p>
          <a:p>
            <a:pPr indent="0" lvl="0" marL="0" rtl="0" algn="l">
              <a:spcBef>
                <a:spcPts val="640"/>
              </a:spcBef>
              <a:spcAft>
                <a:spcPts val="0"/>
              </a:spcAft>
              <a:buNone/>
            </a:pPr>
            <a:r>
              <a:t/>
            </a:r>
            <a:endParaRPr sz="1700"/>
          </a:p>
          <a:p>
            <a:pPr indent="-336550" lvl="0" marL="457200" rtl="0" algn="l">
              <a:spcBef>
                <a:spcPts val="640"/>
              </a:spcBef>
              <a:spcAft>
                <a:spcPts val="0"/>
              </a:spcAft>
              <a:buSzPts val="1700"/>
              <a:buAutoNum type="arabicPeriod"/>
            </a:pPr>
            <a:r>
              <a:rPr lang="en-US" sz="1700"/>
              <a:t>Load CSV files into Microsoft Azure to build and host a SQL server data model</a:t>
            </a:r>
            <a:endParaRPr sz="1700"/>
          </a:p>
        </p:txBody>
      </p:sp>
      <p:sp>
        <p:nvSpPr>
          <p:cNvPr id="116" name="Google Shape;116;p17"/>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7" name="Google Shape;117;p17"/>
          <p:cNvPicPr preferRelativeResize="0"/>
          <p:nvPr/>
        </p:nvPicPr>
        <p:blipFill>
          <a:blip r:embed="rId6">
            <a:alphaModFix/>
          </a:blip>
          <a:stretch>
            <a:fillRect/>
          </a:stretch>
        </p:blipFill>
        <p:spPr>
          <a:xfrm>
            <a:off x="6403700" y="1353670"/>
            <a:ext cx="962475" cy="946850"/>
          </a:xfrm>
          <a:prstGeom prst="rect">
            <a:avLst/>
          </a:prstGeom>
          <a:noFill/>
          <a:ln>
            <a:noFill/>
          </a:ln>
        </p:spPr>
      </p:pic>
      <p:pic>
        <p:nvPicPr>
          <p:cNvPr id="118" name="Google Shape;118;p17"/>
          <p:cNvPicPr preferRelativeResize="0"/>
          <p:nvPr/>
        </p:nvPicPr>
        <p:blipFill>
          <a:blip r:embed="rId7">
            <a:alphaModFix/>
          </a:blip>
          <a:stretch>
            <a:fillRect/>
          </a:stretch>
        </p:blipFill>
        <p:spPr>
          <a:xfrm>
            <a:off x="5997212" y="2431275"/>
            <a:ext cx="1775450" cy="1041600"/>
          </a:xfrm>
          <a:prstGeom prst="rect">
            <a:avLst/>
          </a:prstGeom>
          <a:noFill/>
          <a:ln>
            <a:noFill/>
          </a:ln>
        </p:spPr>
      </p:pic>
      <p:pic>
        <p:nvPicPr>
          <p:cNvPr id="119" name="Google Shape;119;p17"/>
          <p:cNvPicPr preferRelativeResize="0"/>
          <p:nvPr/>
        </p:nvPicPr>
        <p:blipFill>
          <a:blip r:embed="rId8">
            <a:alphaModFix/>
          </a:blip>
          <a:stretch>
            <a:fillRect/>
          </a:stretch>
        </p:blipFill>
        <p:spPr>
          <a:xfrm>
            <a:off x="6135051" y="3667651"/>
            <a:ext cx="1499761" cy="1143000"/>
          </a:xfrm>
          <a:prstGeom prst="rect">
            <a:avLst/>
          </a:prstGeom>
          <a:noFill/>
          <a:ln>
            <a:noFill/>
          </a:ln>
        </p:spPr>
      </p:pic>
      <p:pic>
        <p:nvPicPr>
          <p:cNvPr id="120" name="Google Shape;120;p17"/>
          <p:cNvPicPr preferRelativeResize="0"/>
          <p:nvPr/>
        </p:nvPicPr>
        <p:blipFill>
          <a:blip r:embed="rId9">
            <a:alphaModFix/>
          </a:blip>
          <a:stretch>
            <a:fillRect/>
          </a:stretch>
        </p:blipFill>
        <p:spPr>
          <a:xfrm>
            <a:off x="6301813" y="5005425"/>
            <a:ext cx="1166225" cy="120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907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Pulling Data</a:t>
            </a:r>
            <a:endParaRPr/>
          </a:p>
        </p:txBody>
      </p:sp>
      <p:sp>
        <p:nvSpPr>
          <p:cNvPr id="126" name="Google Shape;126;p18"/>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7" name="Google Shape;127;p18"/>
          <p:cNvPicPr preferRelativeResize="0"/>
          <p:nvPr/>
        </p:nvPicPr>
        <p:blipFill>
          <a:blip r:embed="rId3">
            <a:alphaModFix/>
          </a:blip>
          <a:stretch>
            <a:fillRect/>
          </a:stretch>
        </p:blipFill>
        <p:spPr>
          <a:xfrm>
            <a:off x="162275" y="1016825"/>
            <a:ext cx="4510699" cy="2599399"/>
          </a:xfrm>
          <a:prstGeom prst="rect">
            <a:avLst/>
          </a:prstGeom>
          <a:noFill/>
          <a:ln>
            <a:noFill/>
          </a:ln>
        </p:spPr>
      </p:pic>
      <p:pic>
        <p:nvPicPr>
          <p:cNvPr id="128" name="Google Shape;128;p18"/>
          <p:cNvPicPr preferRelativeResize="0"/>
          <p:nvPr/>
        </p:nvPicPr>
        <p:blipFill>
          <a:blip r:embed="rId4">
            <a:alphaModFix/>
          </a:blip>
          <a:stretch>
            <a:fillRect/>
          </a:stretch>
        </p:blipFill>
        <p:spPr>
          <a:xfrm>
            <a:off x="3510675" y="3980650"/>
            <a:ext cx="5552302" cy="2152600"/>
          </a:xfrm>
          <a:prstGeom prst="rect">
            <a:avLst/>
          </a:prstGeom>
          <a:noFill/>
          <a:ln>
            <a:noFill/>
          </a:ln>
        </p:spPr>
      </p:pic>
      <p:sp>
        <p:nvSpPr>
          <p:cNvPr id="129" name="Google Shape;129;p18"/>
          <p:cNvSpPr txBox="1"/>
          <p:nvPr/>
        </p:nvSpPr>
        <p:spPr>
          <a:xfrm>
            <a:off x="5852025" y="1828075"/>
            <a:ext cx="297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Identify Region and Items you want to pull data for</a:t>
            </a:r>
            <a:endParaRPr/>
          </a:p>
        </p:txBody>
      </p:sp>
      <p:cxnSp>
        <p:nvCxnSpPr>
          <p:cNvPr id="130" name="Google Shape;130;p18"/>
          <p:cNvCxnSpPr>
            <a:stCxn id="129" idx="1"/>
          </p:cNvCxnSpPr>
          <p:nvPr/>
        </p:nvCxnSpPr>
        <p:spPr>
          <a:xfrm rot="10800000">
            <a:off x="4846125" y="2135875"/>
            <a:ext cx="1005900" cy="0"/>
          </a:xfrm>
          <a:prstGeom prst="straightConnector1">
            <a:avLst/>
          </a:prstGeom>
          <a:noFill/>
          <a:ln cap="flat" cmpd="sng" w="38100">
            <a:solidFill>
              <a:schemeClr val="dk2"/>
            </a:solidFill>
            <a:prstDash val="solid"/>
            <a:round/>
            <a:headEnd len="med" w="med" type="none"/>
            <a:tailEnd len="med" w="med" type="triangle"/>
          </a:ln>
        </p:spPr>
      </p:cxnSp>
      <p:sp>
        <p:nvSpPr>
          <p:cNvPr id="131" name="Google Shape;131;p18"/>
          <p:cNvSpPr txBox="1"/>
          <p:nvPr/>
        </p:nvSpPr>
        <p:spPr>
          <a:xfrm>
            <a:off x="64900" y="4641300"/>
            <a:ext cx="239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Export to Excel, modify date columns to read as dates and pivot into rows</a:t>
            </a:r>
            <a:endParaRPr/>
          </a:p>
        </p:txBody>
      </p:sp>
      <p:cxnSp>
        <p:nvCxnSpPr>
          <p:cNvPr id="132" name="Google Shape;132;p18"/>
          <p:cNvCxnSpPr/>
          <p:nvPr/>
        </p:nvCxnSpPr>
        <p:spPr>
          <a:xfrm>
            <a:off x="2282250" y="5056950"/>
            <a:ext cx="10554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57200" y="907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a:t>Performing EDA</a:t>
            </a:r>
            <a:endParaRPr/>
          </a:p>
        </p:txBody>
      </p:sp>
      <p:sp>
        <p:nvSpPr>
          <p:cNvPr id="138" name="Google Shape;138;p19"/>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19"/>
          <p:cNvSpPr txBox="1"/>
          <p:nvPr/>
        </p:nvSpPr>
        <p:spPr>
          <a:xfrm>
            <a:off x="6533500" y="1660725"/>
            <a:ext cx="246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Create GitHub repository and load data. Given size of data, two separate files had to be created and uploaded.</a:t>
            </a:r>
            <a:endParaRPr/>
          </a:p>
        </p:txBody>
      </p:sp>
      <p:cxnSp>
        <p:nvCxnSpPr>
          <p:cNvPr id="140" name="Google Shape;140;p19"/>
          <p:cNvCxnSpPr/>
          <p:nvPr/>
        </p:nvCxnSpPr>
        <p:spPr>
          <a:xfrm rot="10800000">
            <a:off x="5278825" y="2184075"/>
            <a:ext cx="1005900" cy="0"/>
          </a:xfrm>
          <a:prstGeom prst="straightConnector1">
            <a:avLst/>
          </a:prstGeom>
          <a:noFill/>
          <a:ln cap="flat" cmpd="sng" w="38100">
            <a:solidFill>
              <a:schemeClr val="dk2"/>
            </a:solidFill>
            <a:prstDash val="solid"/>
            <a:round/>
            <a:headEnd len="med" w="med" type="none"/>
            <a:tailEnd len="med" w="med" type="triangle"/>
          </a:ln>
        </p:spPr>
      </p:cxnSp>
      <p:sp>
        <p:nvSpPr>
          <p:cNvPr id="141" name="Google Shape;141;p19"/>
          <p:cNvSpPr txBox="1"/>
          <p:nvPr/>
        </p:nvSpPr>
        <p:spPr>
          <a:xfrm>
            <a:off x="746375" y="4219913"/>
            <a:ext cx="239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Clone </a:t>
            </a:r>
            <a:r>
              <a:rPr lang="en-US"/>
              <a:t>repository to Google Colab so all team members can work on same set of code and same set of data off the same workbook.</a:t>
            </a:r>
            <a:endParaRPr/>
          </a:p>
        </p:txBody>
      </p:sp>
      <p:cxnSp>
        <p:nvCxnSpPr>
          <p:cNvPr id="142" name="Google Shape;142;p19"/>
          <p:cNvCxnSpPr/>
          <p:nvPr/>
        </p:nvCxnSpPr>
        <p:spPr>
          <a:xfrm>
            <a:off x="3374775" y="4850963"/>
            <a:ext cx="1055400" cy="0"/>
          </a:xfrm>
          <a:prstGeom prst="straightConnector1">
            <a:avLst/>
          </a:prstGeom>
          <a:noFill/>
          <a:ln cap="flat" cmpd="sng" w="38100">
            <a:solidFill>
              <a:schemeClr val="dk2"/>
            </a:solidFill>
            <a:prstDash val="solid"/>
            <a:round/>
            <a:headEnd len="med" w="med" type="none"/>
            <a:tailEnd len="med" w="med" type="triangle"/>
          </a:ln>
        </p:spPr>
      </p:cxnSp>
      <p:pic>
        <p:nvPicPr>
          <p:cNvPr id="143" name="Google Shape;143;p19"/>
          <p:cNvPicPr preferRelativeResize="0"/>
          <p:nvPr/>
        </p:nvPicPr>
        <p:blipFill>
          <a:blip r:embed="rId3">
            <a:alphaModFix/>
          </a:blip>
          <a:stretch>
            <a:fillRect/>
          </a:stretch>
        </p:blipFill>
        <p:spPr>
          <a:xfrm>
            <a:off x="64900" y="1358175"/>
            <a:ext cx="5073649" cy="1778750"/>
          </a:xfrm>
          <a:prstGeom prst="rect">
            <a:avLst/>
          </a:prstGeom>
          <a:noFill/>
          <a:ln>
            <a:noFill/>
          </a:ln>
        </p:spPr>
      </p:pic>
      <p:pic>
        <p:nvPicPr>
          <p:cNvPr id="144" name="Google Shape;144;p19"/>
          <p:cNvPicPr preferRelativeResize="0"/>
          <p:nvPr/>
        </p:nvPicPr>
        <p:blipFill>
          <a:blip r:embed="rId4">
            <a:alphaModFix/>
          </a:blip>
          <a:stretch>
            <a:fillRect/>
          </a:stretch>
        </p:blipFill>
        <p:spPr>
          <a:xfrm>
            <a:off x="5138561" y="3429000"/>
            <a:ext cx="3051390" cy="2843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t>Inflation by region over time</a:t>
            </a:r>
            <a:endParaRPr sz="4000"/>
          </a:p>
        </p:txBody>
      </p:sp>
      <p:sp>
        <p:nvSpPr>
          <p:cNvPr id="151" name="Google Shape;151;p20"/>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2" name="Google Shape;152;p20"/>
          <p:cNvPicPr preferRelativeResize="0"/>
          <p:nvPr/>
        </p:nvPicPr>
        <p:blipFill rotWithShape="1">
          <a:blip r:embed="rId3">
            <a:alphaModFix/>
          </a:blip>
          <a:srcRect b="0" l="0" r="31991" t="0"/>
          <a:stretch/>
        </p:blipFill>
        <p:spPr>
          <a:xfrm>
            <a:off x="304801" y="979100"/>
            <a:ext cx="4202974" cy="2743200"/>
          </a:xfrm>
          <a:prstGeom prst="rect">
            <a:avLst/>
          </a:prstGeom>
          <a:noFill/>
          <a:ln>
            <a:noFill/>
          </a:ln>
        </p:spPr>
      </p:pic>
      <p:pic>
        <p:nvPicPr>
          <p:cNvPr id="153" name="Google Shape;153;p20"/>
          <p:cNvPicPr preferRelativeResize="0"/>
          <p:nvPr/>
        </p:nvPicPr>
        <p:blipFill rotWithShape="1">
          <a:blip r:embed="rId4">
            <a:alphaModFix/>
          </a:blip>
          <a:srcRect b="0" l="0" r="32523" t="0"/>
          <a:stretch/>
        </p:blipFill>
        <p:spPr>
          <a:xfrm>
            <a:off x="4564850" y="3452713"/>
            <a:ext cx="4206240" cy="2891790"/>
          </a:xfrm>
          <a:prstGeom prst="rect">
            <a:avLst/>
          </a:prstGeom>
          <a:noFill/>
          <a:ln>
            <a:noFill/>
          </a:ln>
        </p:spPr>
      </p:pic>
      <p:grpSp>
        <p:nvGrpSpPr>
          <p:cNvPr id="154" name="Google Shape;154;p20"/>
          <p:cNvGrpSpPr/>
          <p:nvPr/>
        </p:nvGrpSpPr>
        <p:grpSpPr>
          <a:xfrm>
            <a:off x="5249575" y="1008045"/>
            <a:ext cx="3132987" cy="2377440"/>
            <a:chOff x="5478175" y="1084245"/>
            <a:chExt cx="3132987" cy="2377440"/>
          </a:xfrm>
        </p:grpSpPr>
        <p:sp>
          <p:nvSpPr>
            <p:cNvPr id="155" name="Google Shape;155;p20"/>
            <p:cNvSpPr txBox="1"/>
            <p:nvPr/>
          </p:nvSpPr>
          <p:spPr>
            <a:xfrm>
              <a:off x="5478175" y="1198925"/>
              <a:ext cx="903900" cy="365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Legend</a:t>
              </a:r>
              <a:endParaRPr/>
            </a:p>
          </p:txBody>
        </p:sp>
        <p:pic>
          <p:nvPicPr>
            <p:cNvPr id="156" name="Google Shape;156;p20"/>
            <p:cNvPicPr preferRelativeResize="0"/>
            <p:nvPr/>
          </p:nvPicPr>
          <p:blipFill rotWithShape="1">
            <a:blip r:embed="rId3">
              <a:alphaModFix/>
            </a:blip>
            <a:srcRect b="12406" l="67515" r="0" t="3987"/>
            <a:stretch/>
          </p:blipFill>
          <p:spPr>
            <a:xfrm>
              <a:off x="6530902" y="1084245"/>
              <a:ext cx="2080260" cy="2377440"/>
            </a:xfrm>
            <a:prstGeom prst="rect">
              <a:avLst/>
            </a:prstGeom>
            <a:noFill/>
            <a:ln>
              <a:noFill/>
            </a:ln>
          </p:spPr>
        </p:pic>
      </p:grpSp>
      <p:sp>
        <p:nvSpPr>
          <p:cNvPr id="157" name="Google Shape;157;p20"/>
          <p:cNvSpPr txBox="1"/>
          <p:nvPr/>
        </p:nvSpPr>
        <p:spPr>
          <a:xfrm>
            <a:off x="522975" y="4023250"/>
            <a:ext cx="359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overall inflation trends are similar between the south and midwest regions with categories like recreation remaining relatively stable and categories like fuel having more fluctuation.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200" y="460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t>Inflation by region over time, 2</a:t>
            </a:r>
            <a:endParaRPr sz="4000"/>
          </a:p>
        </p:txBody>
      </p:sp>
      <p:sp>
        <p:nvSpPr>
          <p:cNvPr id="164" name="Google Shape;164;p21"/>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5" name="Google Shape;165;p21"/>
          <p:cNvPicPr preferRelativeResize="0"/>
          <p:nvPr/>
        </p:nvPicPr>
        <p:blipFill rotWithShape="1">
          <a:blip r:embed="rId3">
            <a:alphaModFix/>
          </a:blip>
          <a:srcRect b="0" l="0" r="31200" t="0"/>
          <a:stretch/>
        </p:blipFill>
        <p:spPr>
          <a:xfrm>
            <a:off x="329839" y="3585750"/>
            <a:ext cx="4206240" cy="2723540"/>
          </a:xfrm>
          <a:prstGeom prst="rect">
            <a:avLst/>
          </a:prstGeom>
          <a:noFill/>
          <a:ln>
            <a:noFill/>
          </a:ln>
        </p:spPr>
      </p:pic>
      <p:pic>
        <p:nvPicPr>
          <p:cNvPr id="166" name="Google Shape;166;p21"/>
          <p:cNvPicPr preferRelativeResize="0"/>
          <p:nvPr/>
        </p:nvPicPr>
        <p:blipFill rotWithShape="1">
          <a:blip r:embed="rId4">
            <a:alphaModFix/>
          </a:blip>
          <a:srcRect b="0" l="0" r="32055" t="0"/>
          <a:stretch/>
        </p:blipFill>
        <p:spPr>
          <a:xfrm>
            <a:off x="4495788" y="916575"/>
            <a:ext cx="4206240" cy="2744572"/>
          </a:xfrm>
          <a:prstGeom prst="rect">
            <a:avLst/>
          </a:prstGeom>
          <a:noFill/>
          <a:ln>
            <a:noFill/>
          </a:ln>
        </p:spPr>
      </p:pic>
      <p:grpSp>
        <p:nvGrpSpPr>
          <p:cNvPr id="167" name="Google Shape;167;p21"/>
          <p:cNvGrpSpPr/>
          <p:nvPr/>
        </p:nvGrpSpPr>
        <p:grpSpPr>
          <a:xfrm>
            <a:off x="723400" y="1093664"/>
            <a:ext cx="3302656" cy="2286000"/>
            <a:chOff x="799600" y="1093664"/>
            <a:chExt cx="3302656" cy="2286000"/>
          </a:xfrm>
        </p:grpSpPr>
        <p:sp>
          <p:nvSpPr>
            <p:cNvPr id="168" name="Google Shape;168;p21"/>
            <p:cNvSpPr txBox="1"/>
            <p:nvPr/>
          </p:nvSpPr>
          <p:spPr>
            <a:xfrm>
              <a:off x="799600" y="1226350"/>
              <a:ext cx="900000" cy="365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Legend</a:t>
              </a:r>
              <a:endParaRPr/>
            </a:p>
          </p:txBody>
        </p:sp>
        <p:pic>
          <p:nvPicPr>
            <p:cNvPr id="169" name="Google Shape;169;p21"/>
            <p:cNvPicPr preferRelativeResize="0"/>
            <p:nvPr/>
          </p:nvPicPr>
          <p:blipFill rotWithShape="1">
            <a:blip r:embed="rId5">
              <a:alphaModFix/>
            </a:blip>
            <a:srcRect b="12406" l="67515" r="0" t="3987"/>
            <a:stretch/>
          </p:blipFill>
          <p:spPr>
            <a:xfrm>
              <a:off x="1781966" y="1093664"/>
              <a:ext cx="2320290" cy="2286000"/>
            </a:xfrm>
            <a:prstGeom prst="rect">
              <a:avLst/>
            </a:prstGeom>
            <a:noFill/>
            <a:ln>
              <a:noFill/>
            </a:ln>
          </p:spPr>
        </p:pic>
      </p:grpSp>
      <p:sp>
        <p:nvSpPr>
          <p:cNvPr id="170" name="Google Shape;170;p21"/>
          <p:cNvSpPr txBox="1"/>
          <p:nvPr/>
        </p:nvSpPr>
        <p:spPr>
          <a:xfrm>
            <a:off x="4825275" y="4101725"/>
            <a:ext cx="395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Observations:</a:t>
            </a:r>
            <a:endParaRPr/>
          </a:p>
          <a:p>
            <a:pPr indent="0" lvl="0" marL="0" rtl="0" algn="l">
              <a:spcBef>
                <a:spcPts val="0"/>
              </a:spcBef>
              <a:spcAft>
                <a:spcPts val="0"/>
              </a:spcAft>
              <a:buNone/>
            </a:pPr>
            <a:r>
              <a:rPr lang="en-US"/>
              <a:t>In the past 4 years, the inflation trends in the west and northeast regions follow the same general patterns observed in the south and midwest regions. However, the northeast and west appear to have a more drastic increase for housing.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2" type="sldNum"/>
          </p:nvPr>
        </p:nvSpPr>
        <p:spPr>
          <a:xfrm>
            <a:off x="8339168" y="6356350"/>
            <a:ext cx="59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7" name="Google Shape;177;p22"/>
          <p:cNvPicPr preferRelativeResize="0"/>
          <p:nvPr/>
        </p:nvPicPr>
        <p:blipFill>
          <a:blip r:embed="rId3">
            <a:alphaModFix/>
          </a:blip>
          <a:stretch>
            <a:fillRect/>
          </a:stretch>
        </p:blipFill>
        <p:spPr>
          <a:xfrm>
            <a:off x="398626" y="934675"/>
            <a:ext cx="5302050" cy="5346600"/>
          </a:xfrm>
          <a:prstGeom prst="rect">
            <a:avLst/>
          </a:prstGeom>
          <a:noFill/>
          <a:ln>
            <a:noFill/>
          </a:ln>
        </p:spPr>
      </p:pic>
      <p:sp>
        <p:nvSpPr>
          <p:cNvPr id="178" name="Google Shape;178;p22"/>
          <p:cNvSpPr txBox="1"/>
          <p:nvPr>
            <p:ph type="title"/>
          </p:nvPr>
        </p:nvSpPr>
        <p:spPr>
          <a:xfrm>
            <a:off x="1243350" y="120399"/>
            <a:ext cx="6657300" cy="100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Arial"/>
              <a:buNone/>
            </a:pPr>
            <a:r>
              <a:rPr lang="en-US" sz="4000"/>
              <a:t>EDA Interpretation</a:t>
            </a:r>
            <a:endParaRPr sz="4000"/>
          </a:p>
        </p:txBody>
      </p:sp>
      <p:sp>
        <p:nvSpPr>
          <p:cNvPr id="179" name="Google Shape;179;p22"/>
          <p:cNvSpPr txBox="1"/>
          <p:nvPr/>
        </p:nvSpPr>
        <p:spPr>
          <a:xfrm>
            <a:off x="5910700" y="1154500"/>
            <a:ext cx="29799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This boxplot of inflation values more clearly shows the variation in inflation rates for different categories. </a:t>
            </a:r>
            <a:r>
              <a:rPr lang="en-US" sz="1600"/>
              <a:t>Apparel</a:t>
            </a:r>
            <a:r>
              <a:rPr lang="en-US" sz="1600"/>
              <a:t> and recr</a:t>
            </a:r>
            <a:r>
              <a:rPr lang="en-US" sz="1600"/>
              <a:t>eation</a:t>
            </a:r>
            <a:r>
              <a:rPr lang="en-US" sz="1600"/>
              <a:t>, for example, have a more narrow spread and seem more resistant to inflation. Meanwhile Medical Care has a wider range of values indicative of the breadth of services and </a:t>
            </a:r>
            <a:r>
              <a:rPr lang="en-US" sz="1600"/>
              <a:t>susceptibility</a:t>
            </a:r>
            <a:r>
              <a:rPr lang="en-US" sz="1600"/>
              <a:t> to inflationary pressures.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“Other goods and services”, the category company ABC’s product would fall under, is one of the categories more impacted by inflation.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