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6" r:id="rId2"/>
    <p:sldId id="275" r:id="rId3"/>
    <p:sldId id="270" r:id="rId4"/>
    <p:sldId id="282" r:id="rId5"/>
    <p:sldId id="285" r:id="rId6"/>
    <p:sldId id="287" r:id="rId7"/>
    <p:sldId id="278" r:id="rId8"/>
    <p:sldId id="271" r:id="rId9"/>
    <p:sldId id="281" r:id="rId10"/>
    <p:sldId id="269" r:id="rId11"/>
    <p:sldId id="260" r:id="rId12"/>
    <p:sldId id="264" r:id="rId13"/>
    <p:sldId id="262" r:id="rId14"/>
    <p:sldId id="263" r:id="rId15"/>
    <p:sldId id="265" r:id="rId16"/>
    <p:sldId id="274" r:id="rId17"/>
    <p:sldId id="279" r:id="rId18"/>
    <p:sldId id="280" r:id="rId19"/>
    <p:sldId id="284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EAEAEA"/>
    <a:srgbClr val="D7D7D7"/>
    <a:srgbClr val="F5F5F5"/>
    <a:srgbClr val="DBDBDB"/>
    <a:srgbClr val="E7E7E7"/>
    <a:srgbClr val="FCFCFC"/>
    <a:srgbClr val="FFFFFF"/>
    <a:srgbClr val="B3BBC7"/>
    <a:srgbClr val="939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6"/>
    <p:restoredTop sz="93750"/>
  </p:normalViewPr>
  <p:slideViewPr>
    <p:cSldViewPr snapToGrid="0" snapToObjects="1" showGuides="1">
      <p:cViewPr varScale="1">
        <p:scale>
          <a:sx n="68" d="100"/>
          <a:sy n="68" d="100"/>
        </p:scale>
        <p:origin x="2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EC10-41D1-3247-BDB6-6413247AD755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9522-52B4-1A49-8F1B-2F71302DBD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219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9522-52B4-1A49-8F1B-2F71302DBD6F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053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9522-52B4-1A49-8F1B-2F71302DBD6F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492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9522-52B4-1A49-8F1B-2F71302DBD6F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567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9522-52B4-1A49-8F1B-2F71302DBD6F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703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83DB-0B6C-3E41-BEA3-24CED143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7183E-9DFA-834F-B5E2-A965CC76A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5759-FE27-6244-BF22-B09FF0A2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2097D-0E0D-514B-93C9-6302D0F1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2DF6C-8240-E44F-829A-A0D9D746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54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48BF-7F07-084A-A03B-F9631ABD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C4B68-B603-9A47-93F2-D82710387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B9D1-6045-1B45-9850-9CA61D40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3A1B-08E3-6945-88FA-07088D35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F64F6-E013-9949-9718-96DA13D1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78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46223-B658-6648-A74C-015585841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C4183-4BD8-714A-B315-3130645BF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1FC3-17CC-B047-B622-D1E2A93A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AC52-0D4D-304F-BDCA-1297EC61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71393-5838-0C46-BB85-165003F8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27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C408-F684-4A4A-A78F-02D11435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3DEE-6EDC-A249-915C-D2BB89C6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C045-42EC-5943-ADA4-C95EC7C6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88CE-A222-9343-9216-5BAC5212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C820-3AF9-B54B-ABD2-1E297AF5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75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BFDC-907A-8841-8554-37F4ABBC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97CAD-C1CB-CD4F-9A5E-0E72B585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A5DA-F1E8-BD45-A684-ACD8CECB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3319-9406-9643-BF32-5828BEDE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49E0-B4F2-674B-B28C-E39D4CEB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55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EBA9-EFF3-7742-B195-9D456F3D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E176-7428-E444-BDD3-DDE4E2EA7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F4011-F176-6B47-921D-9FE8A8C1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52062-5150-3B46-86E5-A2F85312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6AE64-70E7-9A46-AF42-8145AB49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4A88B-4FE3-F242-B30B-D7B6FE1F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84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B672-AE91-2049-9E30-A06267E2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422E-46BB-2943-AC17-7B58D45E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C86C5-FB2F-1C4B-854F-D303C3B2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4299A-2533-0040-8C1B-6B407453E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BAB67-FC59-4D49-B6E7-A302767FE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7D17F-D172-404B-83BB-3586EDEA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D34CB-5F3D-3249-817F-CECB8ED2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ECB33-62D9-2347-B6C1-8B347DEC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35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87FB-8B1B-6B43-884D-287C230E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1A9F6-DD32-4840-B492-BF638E36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0A3C3-1EE6-3D4C-9B89-371BDF0C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BF724-4F0A-FD40-9D48-07787312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65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A27FE-CFE7-7A47-9DE0-14C1485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08EDE-893C-9248-8CAE-8E3D9A3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00E63-6E4E-1341-B4BF-EF652D0A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77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B84D-A018-4948-B2A4-4E64A298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EB9-C474-AA4A-8F6C-1ED4EE90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22B6D-12CF-7D4F-9747-D18529DB1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65FF8-FC03-5F4E-B7B6-57C58C2E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7929B-CE9C-7C42-A593-C3797D7A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52DB7-C8CA-6D45-B409-0843D26C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24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40F5-C651-B84C-95F8-896301AE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BFC85-77BD-7046-9CD9-A4EC311BB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BB599-DFD3-6948-AE42-4256ECA3B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767E8-3A8D-8143-9B1E-5936837A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988DD-71C3-5042-AB90-0C441FF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A8D50-FBE1-ED4E-9CC5-48770D0C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20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25532-9057-E543-955C-B9F15104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5ACEE-371C-924D-9EC8-DEEB2CD3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C4B6-3333-2541-9A78-C60C04A5D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E51B-281C-3E48-9FBD-22554F4469E4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CAAC2-7CF0-1744-BD4E-3ED9FF95A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27F7-887F-D642-8D0B-AF013F190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48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3A3E4C63-0BCB-6A47-8CAD-978111958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18560"/>
              </p:ext>
            </p:extLst>
          </p:nvPr>
        </p:nvGraphicFramePr>
        <p:xfrm>
          <a:off x="713175" y="719665"/>
          <a:ext cx="5157362" cy="4657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766">
                  <a:extLst>
                    <a:ext uri="{9D8B030D-6E8A-4147-A177-3AD203B41FA5}">
                      <a16:colId xmlns:a16="http://schemas.microsoft.com/office/drawing/2014/main" val="4153197070"/>
                    </a:ext>
                  </a:extLst>
                </a:gridCol>
                <a:gridCol w="736766">
                  <a:extLst>
                    <a:ext uri="{9D8B030D-6E8A-4147-A177-3AD203B41FA5}">
                      <a16:colId xmlns:a16="http://schemas.microsoft.com/office/drawing/2014/main" val="4247297737"/>
                    </a:ext>
                  </a:extLst>
                </a:gridCol>
                <a:gridCol w="736766">
                  <a:extLst>
                    <a:ext uri="{9D8B030D-6E8A-4147-A177-3AD203B41FA5}">
                      <a16:colId xmlns:a16="http://schemas.microsoft.com/office/drawing/2014/main" val="1593321775"/>
                    </a:ext>
                  </a:extLst>
                </a:gridCol>
                <a:gridCol w="736766">
                  <a:extLst>
                    <a:ext uri="{9D8B030D-6E8A-4147-A177-3AD203B41FA5}">
                      <a16:colId xmlns:a16="http://schemas.microsoft.com/office/drawing/2014/main" val="1961821689"/>
                    </a:ext>
                  </a:extLst>
                </a:gridCol>
                <a:gridCol w="736766">
                  <a:extLst>
                    <a:ext uri="{9D8B030D-6E8A-4147-A177-3AD203B41FA5}">
                      <a16:colId xmlns:a16="http://schemas.microsoft.com/office/drawing/2014/main" val="3042052678"/>
                    </a:ext>
                  </a:extLst>
                </a:gridCol>
                <a:gridCol w="736766">
                  <a:extLst>
                    <a:ext uri="{9D8B030D-6E8A-4147-A177-3AD203B41FA5}">
                      <a16:colId xmlns:a16="http://schemas.microsoft.com/office/drawing/2014/main" val="1229432785"/>
                    </a:ext>
                  </a:extLst>
                </a:gridCol>
                <a:gridCol w="736766">
                  <a:extLst>
                    <a:ext uri="{9D8B030D-6E8A-4147-A177-3AD203B41FA5}">
                      <a16:colId xmlns:a16="http://schemas.microsoft.com/office/drawing/2014/main" val="1935444855"/>
                    </a:ext>
                  </a:extLst>
                </a:gridCol>
              </a:tblGrid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55361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29325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434570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885984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54869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463592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3690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12115E12-AD28-404F-8C02-70A4FC89F8FE}"/>
              </a:ext>
            </a:extLst>
          </p:cNvPr>
          <p:cNvSpPr/>
          <p:nvPr/>
        </p:nvSpPr>
        <p:spPr>
          <a:xfrm>
            <a:off x="4584228" y="3506598"/>
            <a:ext cx="385893" cy="36911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9E00A8-239F-274C-9DAD-5457358B7B71}"/>
              </a:ext>
            </a:extLst>
          </p:cNvPr>
          <p:cNvSpPr/>
          <p:nvPr/>
        </p:nvSpPr>
        <p:spPr>
          <a:xfrm>
            <a:off x="1632702" y="1547773"/>
            <a:ext cx="385893" cy="36911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71DC8C-FB48-5E4B-A2C9-463A0407BEBA}"/>
              </a:ext>
            </a:extLst>
          </p:cNvPr>
          <p:cNvSpPr/>
          <p:nvPr/>
        </p:nvSpPr>
        <p:spPr>
          <a:xfrm>
            <a:off x="4584227" y="878052"/>
            <a:ext cx="385893" cy="3691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E8F29F-80F9-6F47-9072-33FFCE5F12C8}"/>
              </a:ext>
            </a:extLst>
          </p:cNvPr>
          <p:cNvSpPr/>
          <p:nvPr/>
        </p:nvSpPr>
        <p:spPr>
          <a:xfrm>
            <a:off x="1632701" y="2863944"/>
            <a:ext cx="385893" cy="3691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AFCEC3-75C6-0842-954D-F7EC78FA4167}"/>
              </a:ext>
            </a:extLst>
          </p:cNvPr>
          <p:cNvSpPr/>
          <p:nvPr/>
        </p:nvSpPr>
        <p:spPr>
          <a:xfrm>
            <a:off x="3098909" y="878052"/>
            <a:ext cx="385893" cy="3691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8-point Star 15">
            <a:extLst>
              <a:ext uri="{FF2B5EF4-FFF2-40B4-BE49-F238E27FC236}">
                <a16:creationId xmlns:a16="http://schemas.microsoft.com/office/drawing/2014/main" id="{D31A2285-5E6E-DD4E-99DD-16D41CFB82B3}"/>
              </a:ext>
            </a:extLst>
          </p:cNvPr>
          <p:cNvSpPr/>
          <p:nvPr/>
        </p:nvSpPr>
        <p:spPr>
          <a:xfrm>
            <a:off x="2363941" y="4882393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8-point Star 16">
            <a:extLst>
              <a:ext uri="{FF2B5EF4-FFF2-40B4-BE49-F238E27FC236}">
                <a16:creationId xmlns:a16="http://schemas.microsoft.com/office/drawing/2014/main" id="{6B8DB74D-68C8-1F47-8EB9-BADE65F502E7}"/>
              </a:ext>
            </a:extLst>
          </p:cNvPr>
          <p:cNvSpPr/>
          <p:nvPr/>
        </p:nvSpPr>
        <p:spPr>
          <a:xfrm>
            <a:off x="3077935" y="4882392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8-point Star 17">
            <a:extLst>
              <a:ext uri="{FF2B5EF4-FFF2-40B4-BE49-F238E27FC236}">
                <a16:creationId xmlns:a16="http://schemas.microsoft.com/office/drawing/2014/main" id="{E5E38D1C-97F3-AE44-90FE-3299D8693951}"/>
              </a:ext>
            </a:extLst>
          </p:cNvPr>
          <p:cNvSpPr/>
          <p:nvPr/>
        </p:nvSpPr>
        <p:spPr>
          <a:xfrm>
            <a:off x="1632701" y="4882391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8-point Star 18">
            <a:extLst>
              <a:ext uri="{FF2B5EF4-FFF2-40B4-BE49-F238E27FC236}">
                <a16:creationId xmlns:a16="http://schemas.microsoft.com/office/drawing/2014/main" id="{0559CC13-6AEB-DE4B-8BCE-C26DD72A7ADF}"/>
              </a:ext>
            </a:extLst>
          </p:cNvPr>
          <p:cNvSpPr/>
          <p:nvPr/>
        </p:nvSpPr>
        <p:spPr>
          <a:xfrm>
            <a:off x="918707" y="4882390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8-point Star 19">
            <a:extLst>
              <a:ext uri="{FF2B5EF4-FFF2-40B4-BE49-F238E27FC236}">
                <a16:creationId xmlns:a16="http://schemas.microsoft.com/office/drawing/2014/main" id="{A325C19C-598B-ED40-A3C2-A8BC80D0F736}"/>
              </a:ext>
            </a:extLst>
          </p:cNvPr>
          <p:cNvSpPr/>
          <p:nvPr/>
        </p:nvSpPr>
        <p:spPr>
          <a:xfrm>
            <a:off x="2363940" y="4179115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8-point Star 20">
            <a:extLst>
              <a:ext uri="{FF2B5EF4-FFF2-40B4-BE49-F238E27FC236}">
                <a16:creationId xmlns:a16="http://schemas.microsoft.com/office/drawing/2014/main" id="{0FF5F4DE-2C8D-B84D-97E5-2F1113E76E76}"/>
              </a:ext>
            </a:extLst>
          </p:cNvPr>
          <p:cNvSpPr/>
          <p:nvPr/>
        </p:nvSpPr>
        <p:spPr>
          <a:xfrm>
            <a:off x="3809175" y="4882389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8-point Star 21">
            <a:extLst>
              <a:ext uri="{FF2B5EF4-FFF2-40B4-BE49-F238E27FC236}">
                <a16:creationId xmlns:a16="http://schemas.microsoft.com/office/drawing/2014/main" id="{3F6CF8B9-F2DB-274B-8DE9-87F5802011AB}"/>
              </a:ext>
            </a:extLst>
          </p:cNvPr>
          <p:cNvSpPr/>
          <p:nvPr/>
        </p:nvSpPr>
        <p:spPr>
          <a:xfrm>
            <a:off x="2363939" y="3551076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4A25D2-7E54-164C-A8AD-7365327D4254}"/>
              </a:ext>
            </a:extLst>
          </p:cNvPr>
          <p:cNvSpPr/>
          <p:nvPr/>
        </p:nvSpPr>
        <p:spPr>
          <a:xfrm>
            <a:off x="2405886" y="1547773"/>
            <a:ext cx="385893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90BEA7E1-919A-B148-A742-6C7BD4E7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29414"/>
              </p:ext>
            </p:extLst>
          </p:nvPr>
        </p:nvGraphicFramePr>
        <p:xfrm>
          <a:off x="6138590" y="719664"/>
          <a:ext cx="4662763" cy="465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109">
                  <a:extLst>
                    <a:ext uri="{9D8B030D-6E8A-4147-A177-3AD203B41FA5}">
                      <a16:colId xmlns:a16="http://schemas.microsoft.com/office/drawing/2014/main" val="4153197070"/>
                    </a:ext>
                  </a:extLst>
                </a:gridCol>
                <a:gridCol w="666109">
                  <a:extLst>
                    <a:ext uri="{9D8B030D-6E8A-4147-A177-3AD203B41FA5}">
                      <a16:colId xmlns:a16="http://schemas.microsoft.com/office/drawing/2014/main" val="4247297737"/>
                    </a:ext>
                  </a:extLst>
                </a:gridCol>
                <a:gridCol w="666109">
                  <a:extLst>
                    <a:ext uri="{9D8B030D-6E8A-4147-A177-3AD203B41FA5}">
                      <a16:colId xmlns:a16="http://schemas.microsoft.com/office/drawing/2014/main" val="1593321775"/>
                    </a:ext>
                  </a:extLst>
                </a:gridCol>
                <a:gridCol w="666109">
                  <a:extLst>
                    <a:ext uri="{9D8B030D-6E8A-4147-A177-3AD203B41FA5}">
                      <a16:colId xmlns:a16="http://schemas.microsoft.com/office/drawing/2014/main" val="1961821689"/>
                    </a:ext>
                  </a:extLst>
                </a:gridCol>
                <a:gridCol w="666109">
                  <a:extLst>
                    <a:ext uri="{9D8B030D-6E8A-4147-A177-3AD203B41FA5}">
                      <a16:colId xmlns:a16="http://schemas.microsoft.com/office/drawing/2014/main" val="3042052678"/>
                    </a:ext>
                  </a:extLst>
                </a:gridCol>
                <a:gridCol w="666109">
                  <a:extLst>
                    <a:ext uri="{9D8B030D-6E8A-4147-A177-3AD203B41FA5}">
                      <a16:colId xmlns:a16="http://schemas.microsoft.com/office/drawing/2014/main" val="1229432785"/>
                    </a:ext>
                  </a:extLst>
                </a:gridCol>
                <a:gridCol w="666109">
                  <a:extLst>
                    <a:ext uri="{9D8B030D-6E8A-4147-A177-3AD203B41FA5}">
                      <a16:colId xmlns:a16="http://schemas.microsoft.com/office/drawing/2014/main" val="1935444855"/>
                    </a:ext>
                  </a:extLst>
                </a:gridCol>
              </a:tblGrid>
              <a:tr h="619981"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255361"/>
                  </a:ext>
                </a:extLst>
              </a:tr>
              <a:tr h="699433"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829325"/>
                  </a:ext>
                </a:extLst>
              </a:tr>
              <a:tr h="619981"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434570"/>
                  </a:ext>
                </a:extLst>
              </a:tr>
              <a:tr h="619981"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885984"/>
                  </a:ext>
                </a:extLst>
              </a:tr>
              <a:tr h="699433"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54869"/>
                  </a:ext>
                </a:extLst>
              </a:tr>
              <a:tr h="699433"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463592"/>
                  </a:ext>
                </a:extLst>
              </a:tr>
              <a:tr h="699433"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9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32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91089-3E4E-3C42-9BD2-2BE02185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320800"/>
            <a:ext cx="90805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9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6D67CA-BCD1-994B-8FA4-8954F095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212850"/>
            <a:ext cx="86360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0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8A5371-C5C6-4614-97EC-6857043338EC}"/>
              </a:ext>
            </a:extLst>
          </p:cNvPr>
          <p:cNvSpPr/>
          <p:nvPr/>
        </p:nvSpPr>
        <p:spPr>
          <a:xfrm>
            <a:off x="1101012" y="811764"/>
            <a:ext cx="10226351" cy="3700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</a:t>
            </a:r>
            <a:r>
              <a:rPr lang="de-DE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de-DE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Until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Partially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NN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(1-E)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(State, Action,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Reward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NewState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in Buffer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Buffer: 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Reward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Y*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descent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FC0578-A7CF-274A-8467-8DC3F2F87464}"/>
              </a:ext>
            </a:extLst>
          </p:cNvPr>
          <p:cNvGrpSpPr/>
          <p:nvPr/>
        </p:nvGrpSpPr>
        <p:grpSpPr>
          <a:xfrm>
            <a:off x="1395345" y="2200834"/>
            <a:ext cx="8961182" cy="3030071"/>
            <a:chOff x="1413274" y="1913964"/>
            <a:chExt cx="8961182" cy="303007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DD35A34-CE38-B347-B142-97E4EF324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02" b="55817"/>
            <a:stretch/>
          </p:blipFill>
          <p:spPr>
            <a:xfrm>
              <a:off x="1413274" y="1913964"/>
              <a:ext cx="8961182" cy="303007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96D080-C05E-404D-A2EF-36EF0973B581}"/>
                </a:ext>
              </a:extLst>
            </p:cNvPr>
            <p:cNvSpPr/>
            <p:nvPr/>
          </p:nvSpPr>
          <p:spPr>
            <a:xfrm>
              <a:off x="8211671" y="2886635"/>
              <a:ext cx="932329" cy="412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FF0000"/>
                  </a:solidFill>
                </a:rPr>
                <a:t>Q(s,a)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10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F1BAB70-73F4-0F42-A003-C9E6BB5B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41932"/>
              </p:ext>
            </p:extLst>
          </p:nvPr>
        </p:nvGraphicFramePr>
        <p:xfrm>
          <a:off x="1890597" y="1049604"/>
          <a:ext cx="8128000" cy="210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55305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2461395"/>
                    </a:ext>
                  </a:extLst>
                </a:gridCol>
              </a:tblGrid>
              <a:tr h="458685">
                <a:tc>
                  <a:txBody>
                    <a:bodyPr/>
                    <a:lstStyle/>
                    <a:p>
                      <a:r>
                        <a:rPr lang="en-DE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9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r>
                        <a:rPr lang="en-DE" dirty="0"/>
                        <a:t>o crates, no opponents – collect n coins as fast as possible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Learn to navigate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Crates, no opponents – find and collect all hidden coins in time limit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Learn to use bombs without dying</a:t>
                      </a:r>
                    </a:p>
                    <a:p>
                      <a:r>
                        <a:rPr lang="en-GB" dirty="0"/>
                        <a:t>Keep navigating</a:t>
                      </a:r>
                      <a:endParaRPr lang="en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7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Game with crates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  <a:r>
                        <a:rPr lang="en-DE" dirty="0"/>
                        <a:t>ight for highest score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6592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9EA566-86E6-5C47-81B4-B781C81AD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03678"/>
              </p:ext>
            </p:extLst>
          </p:nvPr>
        </p:nvGraphicFramePr>
        <p:xfrm>
          <a:off x="1890597" y="402847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636265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5494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Own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64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Use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Maybe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4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Use experience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DE" dirty="0"/>
                        <a:t>fter first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8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Use weighted experiences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DE" dirty="0"/>
                        <a:t>fter second success lol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7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Modify rewards from events in train.py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5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4266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9628A75-3767-DA48-B72F-DDEFA6688830}"/>
              </a:ext>
            </a:extLst>
          </p:cNvPr>
          <p:cNvSpPr/>
          <p:nvPr/>
        </p:nvSpPr>
        <p:spPr>
          <a:xfrm>
            <a:off x="1791091" y="284377"/>
            <a:ext cx="3535051" cy="536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tx1"/>
                </a:solidFill>
              </a:rPr>
              <a:t>Roadmap to Superbomb!</a:t>
            </a:r>
            <a:endParaRPr lang="en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8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BA223C-0D7F-964B-8183-7304B6EF9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23820"/>
              </p:ext>
            </p:extLst>
          </p:nvPr>
        </p:nvGraphicFramePr>
        <p:xfrm>
          <a:off x="2032000" y="719666"/>
          <a:ext cx="8128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501100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746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DE" dirty="0"/>
                        <a:t>mmedeate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6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DE" dirty="0"/>
                        <a:t>odel zum laufen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6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Experience buffer</a:t>
                      </a:r>
                      <a:endParaRPr lang="en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DE" dirty="0"/>
                        <a:t>n game events occured</a:t>
                      </a:r>
                    </a:p>
                    <a:p>
                      <a:r>
                        <a:rPr lang="en-GB" dirty="0"/>
                        <a:t>S</a:t>
                      </a:r>
                      <a:r>
                        <a:rPr lang="en-DE" dirty="0"/>
                        <a:t>tore [s,a,r,s+1] with state as vector using </a:t>
                      </a:r>
                    </a:p>
                    <a:p>
                      <a:r>
                        <a:rPr lang="en-DE" dirty="0"/>
                        <a:t>self.reshape_game_state(s) </a:t>
                      </a:r>
                    </a:p>
                    <a:p>
                      <a:r>
                        <a:rPr lang="en-GB" dirty="0"/>
                        <a:t>I</a:t>
                      </a:r>
                      <a:r>
                        <a:rPr lang="en-DE" dirty="0"/>
                        <a:t>n self.tranistion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Experience buffer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  <a:r>
                        <a:rPr lang="en-GB" dirty="0" err="1"/>
                        <a:t>sample_gamepylay_batch</a:t>
                      </a:r>
                      <a:r>
                        <a:rPr lang="en-GB" dirty="0"/>
                        <a:t>(self)</a:t>
                      </a:r>
                    </a:p>
                    <a:p>
                      <a:r>
                        <a:rPr lang="en-GB" dirty="0"/>
                        <a:t>Returns batch of transitions</a:t>
                      </a:r>
                      <a:endParaRPr lang="en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2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</a:t>
                      </a:r>
                      <a:r>
                        <a:rPr lang="en-DE" dirty="0"/>
                        <a:t>pdate target_network!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52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DE" dirty="0"/>
                        <a:t>tore models!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2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  <a:r>
                        <a:rPr lang="en-DE" dirty="0"/>
                        <a:t>rain model with batch of data!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9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DE" dirty="0"/>
                        <a:t>ncrease map information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Question: do explosions trigger bombs?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3092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5CD0AA-992B-F748-A73A-B8D4791F0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43177"/>
              </p:ext>
            </p:extLst>
          </p:nvPr>
        </p:nvGraphicFramePr>
        <p:xfrm>
          <a:off x="1664208" y="530995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39425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775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5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Field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explosion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1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bomb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3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coin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0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player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0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1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46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48139C-B523-9A4E-B1E4-513C90FB9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48263"/>
              </p:ext>
            </p:extLst>
          </p:nvPr>
        </p:nvGraphicFramePr>
        <p:xfrm>
          <a:off x="2249424" y="394716"/>
          <a:ext cx="541866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01100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746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Bereich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Genau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6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  <a:r>
                        <a:rPr lang="en-DE" dirty="0"/>
                        <a:t>rainingsprozess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Q function</a:t>
                      </a:r>
                    </a:p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</a:t>
                      </a:r>
                      <a:r>
                        <a:rPr lang="en-DE" dirty="0"/>
                        <a:t>hat experiences are retrieved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Rewards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92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[U</a:t>
                      </a:r>
                      <a:r>
                        <a:rPr lang="en-DE" dirty="0"/>
                        <a:t>se multiple experiences at once?]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0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Modell optimieren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Douelling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6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Input Compression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8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2443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C5E590D-34EB-144F-953C-22191C331A55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DE" dirty="0"/>
          </a:p>
          <a:p>
            <a:r>
              <a:rPr lang="en-DE" dirty="0"/>
              <a:t>for loss in LOSS.readlines():</a:t>
            </a:r>
          </a:p>
        </p:txBody>
      </p:sp>
    </p:spTree>
    <p:extLst>
      <p:ext uri="{BB962C8B-B14F-4D97-AF65-F5344CB8AC3E}">
        <p14:creationId xmlns:p14="http://schemas.microsoft.com/office/powerpoint/2010/main" val="268511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30B0C-3EF5-F448-8CAD-2C1183C99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1619250"/>
            <a:ext cx="5435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1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0C438-D5EA-574F-A72B-91C27A4A0B71}"/>
              </a:ext>
            </a:extLst>
          </p:cNvPr>
          <p:cNvSpPr/>
          <p:nvPr/>
        </p:nvSpPr>
        <p:spPr>
          <a:xfrm>
            <a:off x="5847374" y="3244334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Helvetica Neue Light" panose="02000403000000020004" pitchFamily="2" charset="0"/>
              </a:rPr>
              <a:t>the</a:t>
            </a:r>
            <a:endParaRPr lang="en-GB" dirty="0">
              <a:solidFill>
                <a:srgbClr val="000000"/>
              </a:solidFill>
              <a:effectLst/>
              <a:latin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A2605-41EB-6F48-82EF-0E0F9848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426" y="1415534"/>
            <a:ext cx="5486400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1795C1-FEEF-1644-AB46-2ECBA2881256}"/>
              </a:ext>
            </a:extLst>
          </p:cNvPr>
          <p:cNvSpPr/>
          <p:nvPr/>
        </p:nvSpPr>
        <p:spPr>
          <a:xfrm>
            <a:off x="3433313" y="5313872"/>
            <a:ext cx="6556076" cy="2133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The agent gets stuck in a negative loop</a:t>
            </a:r>
          </a:p>
          <a:p>
            <a:pPr algn="ctr"/>
            <a:r>
              <a:rPr lang="en-GB" dirty="0"/>
              <a:t>H</a:t>
            </a:r>
            <a:r>
              <a:rPr lang="en-DE" dirty="0"/>
              <a:t>e does one action over and over again</a:t>
            </a:r>
          </a:p>
          <a:p>
            <a:pPr algn="ctr"/>
            <a:r>
              <a:rPr lang="en-GB" dirty="0" err="1"/>
              <a:t>Allmost</a:t>
            </a:r>
            <a:r>
              <a:rPr lang="en-GB" dirty="0"/>
              <a:t> all experiences are that </a:t>
            </a:r>
          </a:p>
          <a:p>
            <a:pPr algn="ctr"/>
            <a:r>
              <a:rPr lang="en-GB" dirty="0"/>
              <a:t>They get STRONG penalty</a:t>
            </a:r>
          </a:p>
          <a:p>
            <a:pPr algn="ctr"/>
            <a:r>
              <a:rPr lang="en-GB" dirty="0"/>
              <a:t>Another action is Very strong </a:t>
            </a:r>
          </a:p>
          <a:p>
            <a:pPr algn="ctr"/>
            <a:r>
              <a:rPr lang="en-GB" dirty="0" err="1"/>
              <a:t>Antother</a:t>
            </a:r>
            <a:r>
              <a:rPr lang="en-GB" dirty="0"/>
              <a:t> action happens over and over again</a:t>
            </a:r>
          </a:p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5351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AE2978-8034-D340-A5DC-CAE7F2448766}"/>
              </a:ext>
            </a:extLst>
          </p:cNvPr>
          <p:cNvSpPr/>
          <p:nvPr/>
        </p:nvSpPr>
        <p:spPr>
          <a:xfrm>
            <a:off x="8737600" y="644525"/>
            <a:ext cx="22606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“LEFT” good?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901FC-0170-FB46-BDF2-B4AAE8F31DB1}"/>
              </a:ext>
            </a:extLst>
          </p:cNvPr>
          <p:cNvSpPr/>
          <p:nvPr/>
        </p:nvSpPr>
        <p:spPr>
          <a:xfrm>
            <a:off x="8737600" y="4581525"/>
            <a:ext cx="22606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”WAIT” good?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02C87-AE8F-E049-A023-F1660DD9CA10}"/>
              </a:ext>
            </a:extLst>
          </p:cNvPr>
          <p:cNvSpPr/>
          <p:nvPr/>
        </p:nvSpPr>
        <p:spPr>
          <a:xfrm>
            <a:off x="8737600" y="1628775"/>
            <a:ext cx="22606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 “RIGHT” good?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746F3-4D8B-8C48-BE4E-7B6D6DDB717D}"/>
              </a:ext>
            </a:extLst>
          </p:cNvPr>
          <p:cNvSpPr/>
          <p:nvPr/>
        </p:nvSpPr>
        <p:spPr>
          <a:xfrm>
            <a:off x="8737600" y="2613025"/>
            <a:ext cx="22606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”UP” good?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143F3-8177-3B4C-B86A-AB04E63A0F57}"/>
              </a:ext>
            </a:extLst>
          </p:cNvPr>
          <p:cNvSpPr/>
          <p:nvPr/>
        </p:nvSpPr>
        <p:spPr>
          <a:xfrm>
            <a:off x="8737600" y="5565775"/>
            <a:ext cx="22606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“BOMB” good?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AFCBE-D1D0-DC47-A3D3-D66F93219A48}"/>
              </a:ext>
            </a:extLst>
          </p:cNvPr>
          <p:cNvSpPr/>
          <p:nvPr/>
        </p:nvSpPr>
        <p:spPr>
          <a:xfrm>
            <a:off x="8737600" y="3597275"/>
            <a:ext cx="22606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“DOWN” good?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E985B3-2657-7F41-8CAE-5913084A3820}"/>
              </a:ext>
            </a:extLst>
          </p:cNvPr>
          <p:cNvSpPr/>
          <p:nvPr/>
        </p:nvSpPr>
        <p:spPr>
          <a:xfrm>
            <a:off x="3797300" y="644525"/>
            <a:ext cx="31750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a coin close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F74E05-7DAE-2542-9AB3-DA588EC4677A}"/>
              </a:ext>
            </a:extLst>
          </p:cNvPr>
          <p:cNvSpPr/>
          <p:nvPr/>
        </p:nvSpPr>
        <p:spPr>
          <a:xfrm>
            <a:off x="3797300" y="4581525"/>
            <a:ext cx="31750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Will the enemy get the coin?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DF6C76-5E4A-274B-BBB9-4B1B4052BA67}"/>
              </a:ext>
            </a:extLst>
          </p:cNvPr>
          <p:cNvSpPr/>
          <p:nvPr/>
        </p:nvSpPr>
        <p:spPr>
          <a:xfrm>
            <a:off x="3797300" y="1628775"/>
            <a:ext cx="31750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What is behind the crate?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40082-8AA2-224E-8916-8ACF91B797B1}"/>
              </a:ext>
            </a:extLst>
          </p:cNvPr>
          <p:cNvSpPr/>
          <p:nvPr/>
        </p:nvSpPr>
        <p:spPr>
          <a:xfrm>
            <a:off x="3797300" y="2613025"/>
            <a:ext cx="31750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Where are the walls?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6BC56-4B0C-B542-A5B2-320FD9222911}"/>
              </a:ext>
            </a:extLst>
          </p:cNvPr>
          <p:cNvSpPr/>
          <p:nvPr/>
        </p:nvSpPr>
        <p:spPr>
          <a:xfrm>
            <a:off x="3797300" y="5565775"/>
            <a:ext cx="31750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How many coins are left?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882251-46A9-654A-B8A5-82246D061E6A}"/>
              </a:ext>
            </a:extLst>
          </p:cNvPr>
          <p:cNvSpPr/>
          <p:nvPr/>
        </p:nvSpPr>
        <p:spPr>
          <a:xfrm>
            <a:off x="3797300" y="3597275"/>
            <a:ext cx="31750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Are enemys on the left?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0F8EFD-B990-D345-A1F5-98A0527C88FE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6972300" y="96043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DB97F4-435E-4644-BB86-7F819D23C112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6972300" y="960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A0F548-80CE-F444-A9B6-7D36CBA009B0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972300" y="9604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482A4B-F15B-7E48-AE76-482512831EE9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6972300" y="9604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74CA44-BFAD-CE44-BB5A-B7230770815A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6972300" y="96043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F32BAC-0CF8-5247-95FA-BC142AA0A3F2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6972300" y="960438"/>
            <a:ext cx="1765300" cy="492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A1A65E-1247-E44A-8522-F32AC59E596E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6972300" y="960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9729D5-450D-9644-8284-F6E270FF7183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6972300" y="194468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038229-3FEF-8F4B-833F-CC42BDF7772E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6972300" y="19446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42CC80-BC7F-3C45-A9E5-EBC224E1C519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6972300" y="19446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565FA8-F71E-F04D-8F37-5F109D861432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6972300" y="29289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973136-9AC5-FD47-B7A6-B00077B0A42F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6972300" y="194468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4747F4-8D18-184A-9703-033C6E711E01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6972300" y="194468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7AC4EF-6697-0049-8B66-150EFCD3D1FE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6972300" y="292893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185C4F-49A8-DC4E-B10E-186DEAE75AD0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6972300" y="19446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561A39-B5A9-8D4C-8D18-C2159157B9F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6972300" y="9604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BABACC-E039-4244-BE3A-2BAAF1E2D4BA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6972300" y="29289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7AEF19-87B8-A845-8E2B-4A184FBBBD9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972300" y="29289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3B3386-A5F7-C64D-A28A-523C3F77609F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972300" y="39131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7DF37D-FE26-784A-9B11-5EB614964345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6972300" y="39131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72B42D3-6F5F-F441-9BCE-CB49B600C7DF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6972300" y="391318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50F4B4-E104-7C42-8A27-083A7505F3BE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6972300" y="29289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C360BA7-9102-A24A-8A1B-992EC194E366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972300" y="19446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3543085-DE20-684D-97CE-0DDA31DABA7D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6972300" y="9604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6216B21-8725-9245-BE1B-E6DD7189EAF2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6972300" y="96043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4FC3CD3-2449-2C46-8AAE-ABE12AEC3CFA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6972300" y="960438"/>
            <a:ext cx="1765300" cy="492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B1E90C-FED7-2A4F-83EC-C350679940C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6972300" y="194468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13E845D-F12C-6349-A22D-C321BCDAB6B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6972300" y="194468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2748833-1B20-5740-9EEF-C6A705DF9819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6972300" y="29289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2F4DBFE-E378-844E-B926-CF91A029351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6972300" y="39131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0A1E3BE-3858-F545-AC3E-D3E172E17088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6972300" y="489743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608CF6-8DB0-DC4C-B80B-C6467B99D1E9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6972300" y="4897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570084-0B30-D644-9550-5D47136B862E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6972300" y="588168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CCF8EB2-D4FF-4548-BBAF-67E199DABAEB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 flipV="1">
            <a:off x="6972300" y="4897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7CE09AA-9CD8-634C-B813-51C5E41B61A1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6972300" y="39131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B6DBE81-4E16-D046-A54C-28A3A0B7B5FF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6972300" y="29289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584B4D2-0403-C74A-98E5-3AD17CD537EE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6972300" y="194468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D0BD4CD-8F80-5E45-871D-51962ACF58FE}"/>
              </a:ext>
            </a:extLst>
          </p:cNvPr>
          <p:cNvCxnSpPr/>
          <p:nvPr/>
        </p:nvCxnSpPr>
        <p:spPr>
          <a:xfrm>
            <a:off x="2032000" y="96043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07660238-6159-224B-B600-BE462F4F937D}"/>
              </a:ext>
            </a:extLst>
          </p:cNvPr>
          <p:cNvCxnSpPr>
            <a:cxnSpLocks/>
          </p:cNvCxnSpPr>
          <p:nvPr/>
        </p:nvCxnSpPr>
        <p:spPr>
          <a:xfrm>
            <a:off x="2032000" y="960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2593462-F3FC-5040-BB1F-D36093D479B8}"/>
              </a:ext>
            </a:extLst>
          </p:cNvPr>
          <p:cNvCxnSpPr>
            <a:cxnSpLocks/>
          </p:cNvCxnSpPr>
          <p:nvPr/>
        </p:nvCxnSpPr>
        <p:spPr>
          <a:xfrm>
            <a:off x="2032000" y="9604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D7831F7-1C14-B341-A2C5-5B5F6A7329A6}"/>
              </a:ext>
            </a:extLst>
          </p:cNvPr>
          <p:cNvCxnSpPr>
            <a:cxnSpLocks/>
          </p:cNvCxnSpPr>
          <p:nvPr/>
        </p:nvCxnSpPr>
        <p:spPr>
          <a:xfrm>
            <a:off x="2032000" y="9604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B0EEE7B-7525-9744-B84C-73029804DC69}"/>
              </a:ext>
            </a:extLst>
          </p:cNvPr>
          <p:cNvCxnSpPr>
            <a:cxnSpLocks/>
          </p:cNvCxnSpPr>
          <p:nvPr/>
        </p:nvCxnSpPr>
        <p:spPr>
          <a:xfrm>
            <a:off x="2032000" y="96043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F1613EE-2215-C045-A613-678D5835192C}"/>
              </a:ext>
            </a:extLst>
          </p:cNvPr>
          <p:cNvCxnSpPr>
            <a:cxnSpLocks/>
          </p:cNvCxnSpPr>
          <p:nvPr/>
        </p:nvCxnSpPr>
        <p:spPr>
          <a:xfrm>
            <a:off x="2032000" y="960438"/>
            <a:ext cx="1765300" cy="492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C879B3F-B4AC-CE41-99DC-2D5693764560}"/>
              </a:ext>
            </a:extLst>
          </p:cNvPr>
          <p:cNvCxnSpPr>
            <a:cxnSpLocks/>
          </p:cNvCxnSpPr>
          <p:nvPr/>
        </p:nvCxnSpPr>
        <p:spPr>
          <a:xfrm flipV="1">
            <a:off x="2032000" y="960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6C0E3AA-9918-CE4C-A844-6C8D981FF383}"/>
              </a:ext>
            </a:extLst>
          </p:cNvPr>
          <p:cNvCxnSpPr>
            <a:cxnSpLocks/>
          </p:cNvCxnSpPr>
          <p:nvPr/>
        </p:nvCxnSpPr>
        <p:spPr>
          <a:xfrm>
            <a:off x="2032000" y="194468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773E50F-132C-F74D-AC1A-905BF37797E0}"/>
              </a:ext>
            </a:extLst>
          </p:cNvPr>
          <p:cNvCxnSpPr>
            <a:cxnSpLocks/>
          </p:cNvCxnSpPr>
          <p:nvPr/>
        </p:nvCxnSpPr>
        <p:spPr>
          <a:xfrm>
            <a:off x="2032000" y="19446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5BA5F46-2215-9B4A-991C-F726F233B846}"/>
              </a:ext>
            </a:extLst>
          </p:cNvPr>
          <p:cNvCxnSpPr>
            <a:cxnSpLocks/>
          </p:cNvCxnSpPr>
          <p:nvPr/>
        </p:nvCxnSpPr>
        <p:spPr>
          <a:xfrm>
            <a:off x="2032000" y="19446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0A9462B8-8ADC-DE42-A35D-0AA96E64CAD2}"/>
              </a:ext>
            </a:extLst>
          </p:cNvPr>
          <p:cNvCxnSpPr>
            <a:cxnSpLocks/>
          </p:cNvCxnSpPr>
          <p:nvPr/>
        </p:nvCxnSpPr>
        <p:spPr>
          <a:xfrm>
            <a:off x="2032000" y="29289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7380B873-F30F-884E-9F48-B50033385A32}"/>
              </a:ext>
            </a:extLst>
          </p:cNvPr>
          <p:cNvCxnSpPr>
            <a:cxnSpLocks/>
          </p:cNvCxnSpPr>
          <p:nvPr/>
        </p:nvCxnSpPr>
        <p:spPr>
          <a:xfrm>
            <a:off x="2032000" y="194468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56D03C49-58A0-E547-8963-6C94B9B96DC6}"/>
              </a:ext>
            </a:extLst>
          </p:cNvPr>
          <p:cNvCxnSpPr>
            <a:cxnSpLocks/>
          </p:cNvCxnSpPr>
          <p:nvPr/>
        </p:nvCxnSpPr>
        <p:spPr>
          <a:xfrm>
            <a:off x="2032000" y="194468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830B2094-2097-EB4D-AA32-24A642FA66D3}"/>
              </a:ext>
            </a:extLst>
          </p:cNvPr>
          <p:cNvCxnSpPr>
            <a:cxnSpLocks/>
          </p:cNvCxnSpPr>
          <p:nvPr/>
        </p:nvCxnSpPr>
        <p:spPr>
          <a:xfrm>
            <a:off x="2032000" y="292893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25BC9C0-91E5-634F-A0D1-915E8568B706}"/>
              </a:ext>
            </a:extLst>
          </p:cNvPr>
          <p:cNvCxnSpPr>
            <a:cxnSpLocks/>
          </p:cNvCxnSpPr>
          <p:nvPr/>
        </p:nvCxnSpPr>
        <p:spPr>
          <a:xfrm flipV="1">
            <a:off x="2032000" y="19446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548D96FE-7DE2-8C4B-BCFF-62C8BCFFBDC5}"/>
              </a:ext>
            </a:extLst>
          </p:cNvPr>
          <p:cNvCxnSpPr>
            <a:cxnSpLocks/>
          </p:cNvCxnSpPr>
          <p:nvPr/>
        </p:nvCxnSpPr>
        <p:spPr>
          <a:xfrm flipV="1">
            <a:off x="2032000" y="9604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171DBC1-1902-0A4D-B6AE-B271EC33EF54}"/>
              </a:ext>
            </a:extLst>
          </p:cNvPr>
          <p:cNvCxnSpPr>
            <a:cxnSpLocks/>
          </p:cNvCxnSpPr>
          <p:nvPr/>
        </p:nvCxnSpPr>
        <p:spPr>
          <a:xfrm>
            <a:off x="2032000" y="29289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EE0A154B-2164-2B45-9605-4CBFD7988CE3}"/>
              </a:ext>
            </a:extLst>
          </p:cNvPr>
          <p:cNvCxnSpPr>
            <a:cxnSpLocks/>
          </p:cNvCxnSpPr>
          <p:nvPr/>
        </p:nvCxnSpPr>
        <p:spPr>
          <a:xfrm>
            <a:off x="2032000" y="29289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533D13A-E851-E949-ACBD-FA89BB44BA02}"/>
              </a:ext>
            </a:extLst>
          </p:cNvPr>
          <p:cNvCxnSpPr>
            <a:cxnSpLocks/>
          </p:cNvCxnSpPr>
          <p:nvPr/>
        </p:nvCxnSpPr>
        <p:spPr>
          <a:xfrm>
            <a:off x="2032000" y="39131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F1DFCFC1-0B2C-3C4D-AA84-396FE58E0F5D}"/>
              </a:ext>
            </a:extLst>
          </p:cNvPr>
          <p:cNvCxnSpPr>
            <a:cxnSpLocks/>
          </p:cNvCxnSpPr>
          <p:nvPr/>
        </p:nvCxnSpPr>
        <p:spPr>
          <a:xfrm>
            <a:off x="2032000" y="39131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C03ACA9-0FB7-D245-9268-87193C645336}"/>
              </a:ext>
            </a:extLst>
          </p:cNvPr>
          <p:cNvCxnSpPr>
            <a:cxnSpLocks/>
          </p:cNvCxnSpPr>
          <p:nvPr/>
        </p:nvCxnSpPr>
        <p:spPr>
          <a:xfrm>
            <a:off x="2032000" y="391318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790CB5E9-BCAD-1E41-BB53-6BE4C89B7DDA}"/>
              </a:ext>
            </a:extLst>
          </p:cNvPr>
          <p:cNvCxnSpPr>
            <a:cxnSpLocks/>
          </p:cNvCxnSpPr>
          <p:nvPr/>
        </p:nvCxnSpPr>
        <p:spPr>
          <a:xfrm flipV="1">
            <a:off x="2032000" y="29289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AEE810F-F86D-1948-B6DD-8A7236BE48C0}"/>
              </a:ext>
            </a:extLst>
          </p:cNvPr>
          <p:cNvCxnSpPr>
            <a:cxnSpLocks/>
          </p:cNvCxnSpPr>
          <p:nvPr/>
        </p:nvCxnSpPr>
        <p:spPr>
          <a:xfrm flipV="1">
            <a:off x="2032000" y="19446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0A2F476A-08F9-EF45-8D4B-AEE09DADB704}"/>
              </a:ext>
            </a:extLst>
          </p:cNvPr>
          <p:cNvCxnSpPr>
            <a:cxnSpLocks/>
          </p:cNvCxnSpPr>
          <p:nvPr/>
        </p:nvCxnSpPr>
        <p:spPr>
          <a:xfrm flipV="1">
            <a:off x="2032000" y="9604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7EF07FD-D757-9646-B8D6-A67226157527}"/>
              </a:ext>
            </a:extLst>
          </p:cNvPr>
          <p:cNvCxnSpPr>
            <a:cxnSpLocks/>
          </p:cNvCxnSpPr>
          <p:nvPr/>
        </p:nvCxnSpPr>
        <p:spPr>
          <a:xfrm flipV="1">
            <a:off x="2032000" y="96043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A42F1DD1-2167-3E43-A0C4-4D8F77841D1B}"/>
              </a:ext>
            </a:extLst>
          </p:cNvPr>
          <p:cNvCxnSpPr>
            <a:cxnSpLocks/>
          </p:cNvCxnSpPr>
          <p:nvPr/>
        </p:nvCxnSpPr>
        <p:spPr>
          <a:xfrm flipV="1">
            <a:off x="2032000" y="960438"/>
            <a:ext cx="1765300" cy="492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04EAF48-E9BB-7443-91F3-8815647EF149}"/>
              </a:ext>
            </a:extLst>
          </p:cNvPr>
          <p:cNvCxnSpPr>
            <a:cxnSpLocks/>
          </p:cNvCxnSpPr>
          <p:nvPr/>
        </p:nvCxnSpPr>
        <p:spPr>
          <a:xfrm flipV="1">
            <a:off x="2032000" y="194468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EB4AD88-AAE3-AC45-B643-5588CA110460}"/>
              </a:ext>
            </a:extLst>
          </p:cNvPr>
          <p:cNvCxnSpPr>
            <a:cxnSpLocks/>
          </p:cNvCxnSpPr>
          <p:nvPr/>
        </p:nvCxnSpPr>
        <p:spPr>
          <a:xfrm flipV="1">
            <a:off x="2032000" y="194468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137509BC-B120-1C43-88EB-6EC01FEDA8DA}"/>
              </a:ext>
            </a:extLst>
          </p:cNvPr>
          <p:cNvCxnSpPr>
            <a:cxnSpLocks/>
          </p:cNvCxnSpPr>
          <p:nvPr/>
        </p:nvCxnSpPr>
        <p:spPr>
          <a:xfrm flipV="1">
            <a:off x="2032000" y="29289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B7A986E-AF6A-144E-A55E-CDD622306FB5}"/>
              </a:ext>
            </a:extLst>
          </p:cNvPr>
          <p:cNvCxnSpPr>
            <a:cxnSpLocks/>
          </p:cNvCxnSpPr>
          <p:nvPr/>
        </p:nvCxnSpPr>
        <p:spPr>
          <a:xfrm flipV="1">
            <a:off x="2032000" y="39131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E278AFF-DDAA-E348-A3A2-241F657E1D17}"/>
              </a:ext>
            </a:extLst>
          </p:cNvPr>
          <p:cNvCxnSpPr>
            <a:cxnSpLocks/>
          </p:cNvCxnSpPr>
          <p:nvPr/>
        </p:nvCxnSpPr>
        <p:spPr>
          <a:xfrm>
            <a:off x="2032000" y="489743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AAA4EC7A-6535-D041-B6E5-C32FB732B160}"/>
              </a:ext>
            </a:extLst>
          </p:cNvPr>
          <p:cNvCxnSpPr>
            <a:cxnSpLocks/>
          </p:cNvCxnSpPr>
          <p:nvPr/>
        </p:nvCxnSpPr>
        <p:spPr>
          <a:xfrm>
            <a:off x="2032000" y="4897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42681187-B33A-4C45-9462-F25899FFF999}"/>
              </a:ext>
            </a:extLst>
          </p:cNvPr>
          <p:cNvCxnSpPr>
            <a:cxnSpLocks/>
          </p:cNvCxnSpPr>
          <p:nvPr/>
        </p:nvCxnSpPr>
        <p:spPr>
          <a:xfrm>
            <a:off x="2032000" y="588168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609D0B7-6CAA-CA4D-9A14-EF96ED6C01CA}"/>
              </a:ext>
            </a:extLst>
          </p:cNvPr>
          <p:cNvCxnSpPr>
            <a:cxnSpLocks/>
          </p:cNvCxnSpPr>
          <p:nvPr/>
        </p:nvCxnSpPr>
        <p:spPr>
          <a:xfrm flipV="1">
            <a:off x="2032000" y="4897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C47E7CB8-C127-FC47-BA12-F206698F82CC}"/>
              </a:ext>
            </a:extLst>
          </p:cNvPr>
          <p:cNvCxnSpPr>
            <a:cxnSpLocks/>
          </p:cNvCxnSpPr>
          <p:nvPr/>
        </p:nvCxnSpPr>
        <p:spPr>
          <a:xfrm flipV="1">
            <a:off x="2032000" y="39131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5C8440C4-5FCE-FF41-8C23-CE518FF26412}"/>
              </a:ext>
            </a:extLst>
          </p:cNvPr>
          <p:cNvCxnSpPr>
            <a:cxnSpLocks/>
          </p:cNvCxnSpPr>
          <p:nvPr/>
        </p:nvCxnSpPr>
        <p:spPr>
          <a:xfrm flipV="1">
            <a:off x="2032000" y="29289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80F5CA9-774A-9444-B03E-5B944E7916D8}"/>
              </a:ext>
            </a:extLst>
          </p:cNvPr>
          <p:cNvCxnSpPr>
            <a:cxnSpLocks/>
          </p:cNvCxnSpPr>
          <p:nvPr/>
        </p:nvCxnSpPr>
        <p:spPr>
          <a:xfrm flipV="1">
            <a:off x="2032000" y="194468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A1AC80E0-CEE7-0140-940B-CB0C7B49D112}"/>
              </a:ext>
            </a:extLst>
          </p:cNvPr>
          <p:cNvSpPr/>
          <p:nvPr/>
        </p:nvSpPr>
        <p:spPr>
          <a:xfrm>
            <a:off x="1720850" y="644526"/>
            <a:ext cx="635000" cy="6318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88F9F2FF-BB2F-324E-AE8F-0419EE81030B}"/>
              </a:ext>
            </a:extLst>
          </p:cNvPr>
          <p:cNvSpPr/>
          <p:nvPr/>
        </p:nvSpPr>
        <p:spPr>
          <a:xfrm>
            <a:off x="1720850" y="1628776"/>
            <a:ext cx="635000" cy="6318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AD9C5D6F-15A9-4146-B07A-1449606A98C6}"/>
              </a:ext>
            </a:extLst>
          </p:cNvPr>
          <p:cNvSpPr/>
          <p:nvPr/>
        </p:nvSpPr>
        <p:spPr>
          <a:xfrm>
            <a:off x="1720850" y="2613026"/>
            <a:ext cx="635000" cy="6318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30AD5A7-CF1E-1C4F-A813-B010342B88C9}"/>
              </a:ext>
            </a:extLst>
          </p:cNvPr>
          <p:cNvSpPr/>
          <p:nvPr/>
        </p:nvSpPr>
        <p:spPr>
          <a:xfrm>
            <a:off x="1720850" y="3597276"/>
            <a:ext cx="635000" cy="6318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11BC59EB-BD17-E448-B015-B2FE526BB1FE}"/>
              </a:ext>
            </a:extLst>
          </p:cNvPr>
          <p:cNvSpPr/>
          <p:nvPr/>
        </p:nvSpPr>
        <p:spPr>
          <a:xfrm>
            <a:off x="1720850" y="4581526"/>
            <a:ext cx="635000" cy="6318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ABC509A0-340F-A24E-BA73-7B49DAC34A92}"/>
              </a:ext>
            </a:extLst>
          </p:cNvPr>
          <p:cNvSpPr/>
          <p:nvPr/>
        </p:nvSpPr>
        <p:spPr>
          <a:xfrm>
            <a:off x="1720850" y="5565775"/>
            <a:ext cx="635000" cy="6318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5D2E07-EEAF-7B47-8472-CFDECAFA1DFF}"/>
              </a:ext>
            </a:extLst>
          </p:cNvPr>
          <p:cNvSpPr/>
          <p:nvPr/>
        </p:nvSpPr>
        <p:spPr>
          <a:xfrm>
            <a:off x="2070595" y="-240363"/>
            <a:ext cx="4760685" cy="1205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Info Map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EC5A42AB-C538-DD41-A243-DB651701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07515"/>
              </p:ext>
            </p:extLst>
          </p:nvPr>
        </p:nvGraphicFramePr>
        <p:xfrm>
          <a:off x="785004" y="1240617"/>
          <a:ext cx="4407256" cy="3848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8">
                  <a:extLst>
                    <a:ext uri="{9D8B030D-6E8A-4147-A177-3AD203B41FA5}">
                      <a16:colId xmlns:a16="http://schemas.microsoft.com/office/drawing/2014/main" val="4153197070"/>
                    </a:ext>
                  </a:extLst>
                </a:gridCol>
                <a:gridCol w="629608">
                  <a:extLst>
                    <a:ext uri="{9D8B030D-6E8A-4147-A177-3AD203B41FA5}">
                      <a16:colId xmlns:a16="http://schemas.microsoft.com/office/drawing/2014/main" val="4247297737"/>
                    </a:ext>
                  </a:extLst>
                </a:gridCol>
                <a:gridCol w="629608">
                  <a:extLst>
                    <a:ext uri="{9D8B030D-6E8A-4147-A177-3AD203B41FA5}">
                      <a16:colId xmlns:a16="http://schemas.microsoft.com/office/drawing/2014/main" val="1593321775"/>
                    </a:ext>
                  </a:extLst>
                </a:gridCol>
                <a:gridCol w="629608">
                  <a:extLst>
                    <a:ext uri="{9D8B030D-6E8A-4147-A177-3AD203B41FA5}">
                      <a16:colId xmlns:a16="http://schemas.microsoft.com/office/drawing/2014/main" val="1961821689"/>
                    </a:ext>
                  </a:extLst>
                </a:gridCol>
                <a:gridCol w="629608">
                  <a:extLst>
                    <a:ext uri="{9D8B030D-6E8A-4147-A177-3AD203B41FA5}">
                      <a16:colId xmlns:a16="http://schemas.microsoft.com/office/drawing/2014/main" val="3042052678"/>
                    </a:ext>
                  </a:extLst>
                </a:gridCol>
                <a:gridCol w="629608">
                  <a:extLst>
                    <a:ext uri="{9D8B030D-6E8A-4147-A177-3AD203B41FA5}">
                      <a16:colId xmlns:a16="http://schemas.microsoft.com/office/drawing/2014/main" val="1229432785"/>
                    </a:ext>
                  </a:extLst>
                </a:gridCol>
                <a:gridCol w="629608">
                  <a:extLst>
                    <a:ext uri="{9D8B030D-6E8A-4147-A177-3AD203B41FA5}">
                      <a16:colId xmlns:a16="http://schemas.microsoft.com/office/drawing/2014/main" val="1935444855"/>
                    </a:ext>
                  </a:extLst>
                </a:gridCol>
              </a:tblGrid>
              <a:tr h="512334">
                <a:tc>
                  <a:txBody>
                    <a:bodyPr/>
                    <a:lstStyle/>
                    <a:p>
                      <a:pPr algn="ctr"/>
                      <a:r>
                        <a:rPr lang="en-DE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b="0" dirty="0">
                          <a:solidFill>
                            <a:schemeClr val="tx1"/>
                          </a:solidFill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255361"/>
                  </a:ext>
                </a:extLst>
              </a:tr>
              <a:tr h="577991"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829325"/>
                  </a:ext>
                </a:extLst>
              </a:tr>
              <a:tr h="512334"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434570"/>
                  </a:ext>
                </a:extLst>
              </a:tr>
              <a:tr h="512334"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885984"/>
                  </a:ext>
                </a:extLst>
              </a:tr>
              <a:tr h="577991"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54869"/>
                  </a:ext>
                </a:extLst>
              </a:tr>
              <a:tr h="577991"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463592"/>
                  </a:ext>
                </a:extLst>
              </a:tr>
              <a:tr h="577991"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93690"/>
                  </a:ext>
                </a:extLst>
              </a:tr>
            </a:tbl>
          </a:graphicData>
        </a:graphic>
      </p:graphicFrame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3F9456BC-9BAF-E743-AF67-EFC5131C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74044"/>
              </p:ext>
            </p:extLst>
          </p:nvPr>
        </p:nvGraphicFramePr>
        <p:xfrm>
          <a:off x="8108888" y="1051595"/>
          <a:ext cx="3695354" cy="365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677">
                  <a:extLst>
                    <a:ext uri="{9D8B030D-6E8A-4147-A177-3AD203B41FA5}">
                      <a16:colId xmlns:a16="http://schemas.microsoft.com/office/drawing/2014/main" val="3013420854"/>
                    </a:ext>
                  </a:extLst>
                </a:gridCol>
                <a:gridCol w="1847677">
                  <a:extLst>
                    <a:ext uri="{9D8B030D-6E8A-4147-A177-3AD203B41FA5}">
                      <a16:colId xmlns:a16="http://schemas.microsoft.com/office/drawing/2014/main" val="1928453191"/>
                    </a:ext>
                  </a:extLst>
                </a:gridCol>
              </a:tblGrid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Numeric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02108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17879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92189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81593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291400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50790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53650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-1, -.9, -.8 -.7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Bomb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16237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-.5 -.25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Explosion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0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4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Rectangle 443">
            <a:extLst>
              <a:ext uri="{FF2B5EF4-FFF2-40B4-BE49-F238E27FC236}">
                <a16:creationId xmlns:a16="http://schemas.microsoft.com/office/drawing/2014/main" id="{AF9DCD26-CC62-524E-B2C2-EBB67C297970}"/>
              </a:ext>
            </a:extLst>
          </p:cNvPr>
          <p:cNvSpPr/>
          <p:nvPr/>
        </p:nvSpPr>
        <p:spPr>
          <a:xfrm>
            <a:off x="8261719" y="1139132"/>
            <a:ext cx="2801111" cy="524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162AA8-4827-C248-A15F-7E7CCDB1C227}"/>
              </a:ext>
            </a:extLst>
          </p:cNvPr>
          <p:cNvSpPr/>
          <p:nvPr/>
        </p:nvSpPr>
        <p:spPr>
          <a:xfrm>
            <a:off x="8336444" y="1262361"/>
            <a:ext cx="2252862" cy="4918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5A3485-E834-EA44-BB42-75CCACA93669}"/>
              </a:ext>
            </a:extLst>
          </p:cNvPr>
          <p:cNvSpPr/>
          <p:nvPr/>
        </p:nvSpPr>
        <p:spPr>
          <a:xfrm>
            <a:off x="242144" y="1154510"/>
            <a:ext cx="2943880" cy="5242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D81225-4986-B542-97FB-4DAAF6AF7669}"/>
              </a:ext>
            </a:extLst>
          </p:cNvPr>
          <p:cNvSpPr/>
          <p:nvPr/>
        </p:nvSpPr>
        <p:spPr>
          <a:xfrm>
            <a:off x="3186025" y="1154510"/>
            <a:ext cx="2559328" cy="524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F3D0B845-A4F0-ED49-82F8-BA25D20B63EA}"/>
              </a:ext>
            </a:extLst>
          </p:cNvPr>
          <p:cNvSpPr/>
          <p:nvPr/>
        </p:nvSpPr>
        <p:spPr>
          <a:xfrm>
            <a:off x="5740324" y="1142372"/>
            <a:ext cx="2237931" cy="524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27544-7B05-9F41-B865-DEEB3B72602B}"/>
              </a:ext>
            </a:extLst>
          </p:cNvPr>
          <p:cNvSpPr/>
          <p:nvPr/>
        </p:nvSpPr>
        <p:spPr>
          <a:xfrm>
            <a:off x="497764" y="1232034"/>
            <a:ext cx="2204845" cy="4918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6760D4-B3AE-BF4F-B7E8-ABE2A44F6FCF}"/>
              </a:ext>
            </a:extLst>
          </p:cNvPr>
          <p:cNvSpPr/>
          <p:nvPr/>
        </p:nvSpPr>
        <p:spPr>
          <a:xfrm>
            <a:off x="618555" y="3346896"/>
            <a:ext cx="1315525" cy="478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self.get_action</a:t>
            </a:r>
            <a:r>
              <a:rPr lang="en-GB" sz="1100" dirty="0">
                <a:solidFill>
                  <a:schemeClr val="tx1"/>
                </a:solidFill>
              </a:rPr>
              <a:t>()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E72C3-067E-7040-AD64-58229C98DA3E}"/>
              </a:ext>
            </a:extLst>
          </p:cNvPr>
          <p:cNvSpPr/>
          <p:nvPr/>
        </p:nvSpPr>
        <p:spPr>
          <a:xfrm>
            <a:off x="618555" y="4419171"/>
            <a:ext cx="1315525" cy="478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Self.State</a:t>
            </a:r>
            <a:r>
              <a:rPr lang="en-GB" sz="1100" dirty="0">
                <a:solidFill>
                  <a:schemeClr val="tx1"/>
                </a:solidFill>
              </a:rPr>
              <a:t> to features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AF2EE-6AD3-7F4F-9DF3-7107BC85A7D5}"/>
              </a:ext>
            </a:extLst>
          </p:cNvPr>
          <p:cNvSpPr/>
          <p:nvPr/>
        </p:nvSpPr>
        <p:spPr>
          <a:xfrm>
            <a:off x="5921400" y="1355919"/>
            <a:ext cx="1749279" cy="957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Events_occured.py</a:t>
            </a:r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Calculates </a:t>
            </a:r>
            <a:r>
              <a:rPr lang="en-GB" sz="1100" u="sng" dirty="0" err="1">
                <a:solidFill>
                  <a:schemeClr val="tx1"/>
                </a:solidFill>
              </a:rPr>
              <a:t>Acutal</a:t>
            </a:r>
            <a:r>
              <a:rPr lang="en-GB" sz="1100" dirty="0">
                <a:solidFill>
                  <a:schemeClr val="tx1"/>
                </a:solidFill>
              </a:rPr>
              <a:t> reward, saved in in transitions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34E3CD-05AB-FA4F-93EC-D36B8EF49A27}"/>
              </a:ext>
            </a:extLst>
          </p:cNvPr>
          <p:cNvSpPr/>
          <p:nvPr/>
        </p:nvSpPr>
        <p:spPr>
          <a:xfrm>
            <a:off x="7292876" y="188385"/>
            <a:ext cx="1315525" cy="71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Transitions</a:t>
            </a:r>
          </a:p>
          <a:p>
            <a:r>
              <a:rPr lang="en-GB" sz="1100" dirty="0">
                <a:solidFill>
                  <a:schemeClr val="tx1"/>
                </a:solidFill>
              </a:rPr>
              <a:t>List of </a:t>
            </a:r>
          </a:p>
          <a:p>
            <a:r>
              <a:rPr lang="en-GB" sz="1100" dirty="0">
                <a:solidFill>
                  <a:schemeClr val="tx1"/>
                </a:solidFill>
              </a:rPr>
              <a:t>[</a:t>
            </a:r>
            <a:r>
              <a:rPr lang="en-GB" sz="1100" dirty="0" err="1">
                <a:solidFill>
                  <a:schemeClr val="tx1"/>
                </a:solidFill>
              </a:rPr>
              <a:t>s_old,s_new,a,r</a:t>
            </a:r>
            <a:r>
              <a:rPr lang="en-GB" sz="1100" dirty="0">
                <a:solidFill>
                  <a:schemeClr val="tx1"/>
                </a:solidFill>
              </a:rPr>
              <a:t>]</a:t>
            </a: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9874149-9D81-DA4F-BDC3-F78DF81DB8DB}"/>
              </a:ext>
            </a:extLst>
          </p:cNvPr>
          <p:cNvCxnSpPr>
            <a:cxnSpLocks/>
            <a:stCxn id="25" idx="0"/>
            <a:endCxn id="29" idx="1"/>
          </p:cNvCxnSpPr>
          <p:nvPr/>
        </p:nvCxnSpPr>
        <p:spPr>
          <a:xfrm rot="5400000" flipH="1" flipV="1">
            <a:off x="6639687" y="702730"/>
            <a:ext cx="809542" cy="49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3311A7-9A23-4F49-B2E5-C3D843C7800D}"/>
              </a:ext>
            </a:extLst>
          </p:cNvPr>
          <p:cNvSpPr/>
          <p:nvPr/>
        </p:nvSpPr>
        <p:spPr>
          <a:xfrm>
            <a:off x="5929401" y="3559029"/>
            <a:ext cx="1749279" cy="957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Self.Events_to_rewards</a:t>
            </a:r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calculate rewards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0B1572-6B58-6D4B-A96B-29E648150A2D}"/>
              </a:ext>
            </a:extLst>
          </p:cNvPr>
          <p:cNvSpPr/>
          <p:nvPr/>
        </p:nvSpPr>
        <p:spPr>
          <a:xfrm>
            <a:off x="3727325" y="499165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Game state new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F19E95-8CAB-6848-907F-BCC35E68669F}"/>
              </a:ext>
            </a:extLst>
          </p:cNvPr>
          <p:cNvSpPr/>
          <p:nvPr/>
        </p:nvSpPr>
        <p:spPr>
          <a:xfrm>
            <a:off x="3723324" y="4078668"/>
            <a:ext cx="1315525" cy="478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GAME ENGINE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77A451-54EE-9145-8347-37D82E8BC330}"/>
              </a:ext>
            </a:extLst>
          </p:cNvPr>
          <p:cNvSpPr/>
          <p:nvPr/>
        </p:nvSpPr>
        <p:spPr>
          <a:xfrm>
            <a:off x="6148892" y="494487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Events occurred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FEF954-789A-6441-BA65-CC564C8037F9}"/>
              </a:ext>
            </a:extLst>
          </p:cNvPr>
          <p:cNvSpPr/>
          <p:nvPr/>
        </p:nvSpPr>
        <p:spPr>
          <a:xfrm>
            <a:off x="1129170" y="1387695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[action]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2AD0D40-629C-0440-B59E-E2FD9F0A8DF4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>
            <a:off x="4381087" y="4557320"/>
            <a:ext cx="4001" cy="43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F9C4C81-E450-E641-9C54-006CEEAD6C23}"/>
              </a:ext>
            </a:extLst>
          </p:cNvPr>
          <p:cNvSpPr/>
          <p:nvPr/>
        </p:nvSpPr>
        <p:spPr>
          <a:xfrm>
            <a:off x="3721127" y="312599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Game_state_old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32DBFD35-0D59-714F-AC36-D1B42715E358}"/>
              </a:ext>
            </a:extLst>
          </p:cNvPr>
          <p:cNvCxnSpPr>
            <a:cxnSpLocks/>
            <a:stCxn id="180" idx="3"/>
            <a:endCxn id="50" idx="1"/>
          </p:cNvCxnSpPr>
          <p:nvPr/>
        </p:nvCxnSpPr>
        <p:spPr>
          <a:xfrm>
            <a:off x="2444695" y="1627021"/>
            <a:ext cx="1278629" cy="2690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2A997B1-7B2A-314A-89A1-C9618BFF7004}"/>
              </a:ext>
            </a:extLst>
          </p:cNvPr>
          <p:cNvCxnSpPr>
            <a:cxnSpLocks/>
            <a:stCxn id="237" idx="2"/>
            <a:endCxn id="50" idx="0"/>
          </p:cNvCxnSpPr>
          <p:nvPr/>
        </p:nvCxnSpPr>
        <p:spPr>
          <a:xfrm>
            <a:off x="4378890" y="3604645"/>
            <a:ext cx="2197" cy="47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8C19741D-4EB7-A549-AB03-2D62F59DB8C9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276318" y="4897823"/>
            <a:ext cx="195929" cy="51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8EF46635-0440-6B47-8E82-066C49995FC2}"/>
              </a:ext>
            </a:extLst>
          </p:cNvPr>
          <p:cNvCxnSpPr>
            <a:cxnSpLocks/>
            <a:stCxn id="41" idx="1"/>
            <a:endCxn id="237" idx="1"/>
          </p:cNvCxnSpPr>
          <p:nvPr/>
        </p:nvCxnSpPr>
        <p:spPr>
          <a:xfrm rot="10800000">
            <a:off x="3721127" y="3365319"/>
            <a:ext cx="6198" cy="1865660"/>
          </a:xfrm>
          <a:prstGeom prst="bentConnector3">
            <a:avLst>
              <a:gd name="adj1" fmla="val 3788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B1B0B10E-1D0C-BB46-B888-C494B24B4A52}"/>
              </a:ext>
            </a:extLst>
          </p:cNvPr>
          <p:cNvSpPr/>
          <p:nvPr/>
        </p:nvSpPr>
        <p:spPr>
          <a:xfrm>
            <a:off x="618555" y="2453339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Best action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A53D0E24-AD16-6F41-92AB-375BA6139589}"/>
              </a:ext>
            </a:extLst>
          </p:cNvPr>
          <p:cNvCxnSpPr>
            <a:cxnSpLocks/>
            <a:stCxn id="35" idx="0"/>
            <a:endCxn id="370" idx="2"/>
          </p:cNvCxnSpPr>
          <p:nvPr/>
        </p:nvCxnSpPr>
        <p:spPr>
          <a:xfrm flipH="1" flipV="1">
            <a:off x="6796040" y="3314233"/>
            <a:ext cx="8001" cy="24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>
            <a:extLst>
              <a:ext uri="{FF2B5EF4-FFF2-40B4-BE49-F238E27FC236}">
                <a16:creationId xmlns:a16="http://schemas.microsoft.com/office/drawing/2014/main" id="{67685EDC-9232-394B-8CAE-B1D4A53F3AB6}"/>
              </a:ext>
            </a:extLst>
          </p:cNvPr>
          <p:cNvSpPr/>
          <p:nvPr/>
        </p:nvSpPr>
        <p:spPr>
          <a:xfrm>
            <a:off x="6138277" y="2835581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Observed_reward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434" name="Elbow Connector 433">
            <a:extLst>
              <a:ext uri="{FF2B5EF4-FFF2-40B4-BE49-F238E27FC236}">
                <a16:creationId xmlns:a16="http://schemas.microsoft.com/office/drawing/2014/main" id="{89C6A0FA-A65E-934B-9879-9D8B00664FD7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>
          <a:xfrm>
            <a:off x="5038849" y="4317994"/>
            <a:ext cx="1110043" cy="866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61F71EAD-7EC4-6D4C-A02F-E2FC827E1A9E}"/>
              </a:ext>
            </a:extLst>
          </p:cNvPr>
          <p:cNvCxnSpPr>
            <a:cxnSpLocks/>
            <a:stCxn id="41" idx="3"/>
            <a:endCxn id="25" idx="1"/>
          </p:cNvCxnSpPr>
          <p:nvPr/>
        </p:nvCxnSpPr>
        <p:spPr>
          <a:xfrm flipV="1">
            <a:off x="5042850" y="1834571"/>
            <a:ext cx="878550" cy="339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A2D72BBB-77A2-274C-BBAA-08251A08D390}"/>
              </a:ext>
            </a:extLst>
          </p:cNvPr>
          <p:cNvCxnSpPr>
            <a:cxnSpLocks/>
            <a:stCxn id="237" idx="3"/>
            <a:endCxn id="25" idx="1"/>
          </p:cNvCxnSpPr>
          <p:nvPr/>
        </p:nvCxnSpPr>
        <p:spPr>
          <a:xfrm flipV="1">
            <a:off x="5036652" y="1834571"/>
            <a:ext cx="884748" cy="153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E3D17215-8284-F04A-86DC-268BF5B8B934}"/>
              </a:ext>
            </a:extLst>
          </p:cNvPr>
          <p:cNvCxnSpPr>
            <a:cxnSpLocks/>
            <a:stCxn id="370" idx="0"/>
            <a:endCxn id="25" idx="2"/>
          </p:cNvCxnSpPr>
          <p:nvPr/>
        </p:nvCxnSpPr>
        <p:spPr>
          <a:xfrm flipV="1">
            <a:off x="6796040" y="2313223"/>
            <a:ext cx="0" cy="52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3033CC15-88E6-6C47-B354-74193ACE728E}"/>
              </a:ext>
            </a:extLst>
          </p:cNvPr>
          <p:cNvCxnSpPr>
            <a:cxnSpLocks/>
            <a:stCxn id="72" idx="0"/>
            <a:endCxn id="35" idx="2"/>
          </p:cNvCxnSpPr>
          <p:nvPr/>
        </p:nvCxnSpPr>
        <p:spPr>
          <a:xfrm flipH="1" flipV="1">
            <a:off x="6804041" y="4516333"/>
            <a:ext cx="2614" cy="42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AAC77102-D98B-7C4E-967F-0BBB8F4D5392}"/>
              </a:ext>
            </a:extLst>
          </p:cNvPr>
          <p:cNvSpPr/>
          <p:nvPr/>
        </p:nvSpPr>
        <p:spPr>
          <a:xfrm>
            <a:off x="942423" y="395098"/>
            <a:ext cx="1315525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rgbClr val="FF0000"/>
                </a:solidFill>
              </a:rPr>
              <a:t>Callbacks.py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8A22E55-7F26-844F-82AD-A9F79A1EF166}"/>
              </a:ext>
            </a:extLst>
          </p:cNvPr>
          <p:cNvSpPr/>
          <p:nvPr/>
        </p:nvSpPr>
        <p:spPr>
          <a:xfrm>
            <a:off x="8507640" y="2651027"/>
            <a:ext cx="1675188" cy="561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QT =</a:t>
            </a:r>
          </a:p>
          <a:p>
            <a:r>
              <a:rPr lang="en-GB" sz="1100" dirty="0">
                <a:solidFill>
                  <a:schemeClr val="tx1"/>
                </a:solidFill>
              </a:rPr>
              <a:t> r + gamma*</a:t>
            </a:r>
            <a:r>
              <a:rPr lang="en-GB" sz="1100" dirty="0" err="1">
                <a:solidFill>
                  <a:schemeClr val="tx1"/>
                </a:solidFill>
              </a:rPr>
              <a:t>self.Q</a:t>
            </a:r>
            <a:r>
              <a:rPr lang="en-GB" sz="1100" dirty="0">
                <a:solidFill>
                  <a:schemeClr val="tx1"/>
                </a:solidFill>
              </a:rPr>
              <a:t>’(</a:t>
            </a:r>
            <a:r>
              <a:rPr lang="en-GB" sz="1100" dirty="0" err="1">
                <a:solidFill>
                  <a:schemeClr val="tx1"/>
                </a:solidFill>
              </a:rPr>
              <a:t>s_new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514" name="Elbow Connector 513">
            <a:extLst>
              <a:ext uri="{FF2B5EF4-FFF2-40B4-BE49-F238E27FC236}">
                <a16:creationId xmlns:a16="http://schemas.microsoft.com/office/drawing/2014/main" id="{8E809759-3891-E949-9F30-3D659D4D9A7D}"/>
              </a:ext>
            </a:extLst>
          </p:cNvPr>
          <p:cNvCxnSpPr>
            <a:cxnSpLocks/>
            <a:stCxn id="29" idx="3"/>
            <a:endCxn id="63" idx="0"/>
          </p:cNvCxnSpPr>
          <p:nvPr/>
        </p:nvCxnSpPr>
        <p:spPr>
          <a:xfrm>
            <a:off x="8608401" y="546377"/>
            <a:ext cx="854474" cy="715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F332AA2E-3595-A14F-80D6-F538838DD47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1276318" y="3825548"/>
            <a:ext cx="0" cy="59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5B5C8055-9800-944B-BEE5-3C4F330FF37B}"/>
              </a:ext>
            </a:extLst>
          </p:cNvPr>
          <p:cNvCxnSpPr>
            <a:cxnSpLocks/>
            <a:stCxn id="2" idx="0"/>
            <a:endCxn id="309" idx="2"/>
          </p:cNvCxnSpPr>
          <p:nvPr/>
        </p:nvCxnSpPr>
        <p:spPr>
          <a:xfrm flipV="1">
            <a:off x="1276318" y="2931991"/>
            <a:ext cx="0" cy="4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Rectangle 549">
            <a:extLst>
              <a:ext uri="{FF2B5EF4-FFF2-40B4-BE49-F238E27FC236}">
                <a16:creationId xmlns:a16="http://schemas.microsoft.com/office/drawing/2014/main" id="{7BBE8C65-5A09-F74E-BE09-94AD47195665}"/>
              </a:ext>
            </a:extLst>
          </p:cNvPr>
          <p:cNvSpPr/>
          <p:nvPr/>
        </p:nvSpPr>
        <p:spPr>
          <a:xfrm>
            <a:off x="8872243" y="5214850"/>
            <a:ext cx="1315525" cy="478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CrazyNN.fit</a:t>
            </a:r>
            <a:r>
              <a:rPr lang="en-GB" sz="1100" dirty="0">
                <a:solidFill>
                  <a:schemeClr val="tx1"/>
                </a:solidFill>
              </a:rPr>
              <a:t>()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567" name="Elbow Connector 566">
            <a:extLst>
              <a:ext uri="{FF2B5EF4-FFF2-40B4-BE49-F238E27FC236}">
                <a16:creationId xmlns:a16="http://schemas.microsoft.com/office/drawing/2014/main" id="{8166D228-AECE-EB41-BA2B-D77CBA470050}"/>
              </a:ext>
            </a:extLst>
          </p:cNvPr>
          <p:cNvCxnSpPr>
            <a:cxnSpLocks/>
            <a:stCxn id="73" idx="6"/>
            <a:endCxn id="570" idx="4"/>
          </p:cNvCxnSpPr>
          <p:nvPr/>
        </p:nvCxnSpPr>
        <p:spPr>
          <a:xfrm flipV="1">
            <a:off x="2013548" y="4404593"/>
            <a:ext cx="308811" cy="1041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Oval 569">
            <a:extLst>
              <a:ext uri="{FF2B5EF4-FFF2-40B4-BE49-F238E27FC236}">
                <a16:creationId xmlns:a16="http://schemas.microsoft.com/office/drawing/2014/main" id="{31BFDDDF-3B92-D647-A9B9-56852491F444}"/>
              </a:ext>
            </a:extLst>
          </p:cNvPr>
          <p:cNvSpPr/>
          <p:nvPr/>
        </p:nvSpPr>
        <p:spPr>
          <a:xfrm>
            <a:off x="1907533" y="4076312"/>
            <a:ext cx="829651" cy="328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3E0E5BC4-C166-484D-B059-D3B8A5065680}"/>
              </a:ext>
            </a:extLst>
          </p:cNvPr>
          <p:cNvSpPr/>
          <p:nvPr/>
        </p:nvSpPr>
        <p:spPr>
          <a:xfrm>
            <a:off x="8674128" y="6296071"/>
            <a:ext cx="1675188" cy="561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All n moves</a:t>
            </a:r>
          </a:p>
          <a:p>
            <a:pPr algn="ctr"/>
            <a:r>
              <a:rPr lang="en-GB" sz="1100" dirty="0" err="1">
                <a:solidFill>
                  <a:schemeClr val="tx1"/>
                </a:solidFill>
              </a:rPr>
              <a:t>CrazyNN.update_target</a:t>
            </a:r>
            <a:r>
              <a:rPr lang="en-GB" sz="1100" dirty="0">
                <a:solidFill>
                  <a:schemeClr val="tx1"/>
                </a:solidFill>
              </a:rPr>
              <a:t>()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C6B8E0-694C-8347-8CB1-85C24BF1C602}"/>
              </a:ext>
            </a:extLst>
          </p:cNvPr>
          <p:cNvSpPr/>
          <p:nvPr/>
        </p:nvSpPr>
        <p:spPr>
          <a:xfrm>
            <a:off x="3747721" y="460908"/>
            <a:ext cx="1315525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rgbClr val="FF0000"/>
                </a:solidFill>
              </a:rPr>
              <a:t>Game Engine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7C2147-8AC4-E540-BBB3-7E0CED043F10}"/>
              </a:ext>
            </a:extLst>
          </p:cNvPr>
          <p:cNvSpPr/>
          <p:nvPr/>
        </p:nvSpPr>
        <p:spPr>
          <a:xfrm>
            <a:off x="5576603" y="278184"/>
            <a:ext cx="1144578" cy="486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rgbClr val="FF0000"/>
                </a:solidFill>
              </a:rPr>
              <a:t>Train.Py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3330AF-0AC0-DE43-A04D-F9C75DB06633}"/>
              </a:ext>
            </a:extLst>
          </p:cNvPr>
          <p:cNvSpPr/>
          <p:nvPr/>
        </p:nvSpPr>
        <p:spPr>
          <a:xfrm>
            <a:off x="953123" y="5188873"/>
            <a:ext cx="1060425" cy="514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Choose randomly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368C7A9-5CA5-EC4A-8E7E-D24C56E1FE1B}"/>
              </a:ext>
            </a:extLst>
          </p:cNvPr>
          <p:cNvCxnSpPr>
            <a:cxnSpLocks/>
            <a:stCxn id="570" idx="0"/>
            <a:endCxn id="180" idx="2"/>
          </p:cNvCxnSpPr>
          <p:nvPr/>
        </p:nvCxnSpPr>
        <p:spPr>
          <a:xfrm rot="16200000" flipV="1">
            <a:off x="949664" y="2703617"/>
            <a:ext cx="2209965" cy="535426"/>
          </a:xfrm>
          <a:prstGeom prst="bentConnector3">
            <a:avLst>
              <a:gd name="adj1" fmla="val 87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1DCCAF8-9D79-574B-8A75-B1FF421876CB}"/>
              </a:ext>
            </a:extLst>
          </p:cNvPr>
          <p:cNvCxnSpPr>
            <a:cxnSpLocks/>
            <a:stCxn id="41" idx="2"/>
            <a:endCxn id="4" idx="2"/>
          </p:cNvCxnSpPr>
          <p:nvPr/>
        </p:nvCxnSpPr>
        <p:spPr>
          <a:xfrm rot="5400000">
            <a:off x="2652646" y="4417847"/>
            <a:ext cx="679984" cy="2784901"/>
          </a:xfrm>
          <a:prstGeom prst="bentConnector3">
            <a:avLst>
              <a:gd name="adj1" fmla="val 133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BC06001-3EFD-224E-B2EC-A1BFF24F062A}"/>
              </a:ext>
            </a:extLst>
          </p:cNvPr>
          <p:cNvSpPr/>
          <p:nvPr/>
        </p:nvSpPr>
        <p:spPr>
          <a:xfrm>
            <a:off x="566783" y="1300302"/>
            <a:ext cx="1315525" cy="47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FF0000"/>
                </a:solidFill>
              </a:rPr>
              <a:t>act</a:t>
            </a:r>
            <a:endParaRPr lang="en-DE" sz="1400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C92B662-520B-F940-A663-9EB6EDAE2ACC}"/>
              </a:ext>
            </a:extLst>
          </p:cNvPr>
          <p:cNvCxnSpPr>
            <a:cxnSpLocks/>
            <a:stCxn id="309" idx="0"/>
            <a:endCxn id="180" idx="2"/>
          </p:cNvCxnSpPr>
          <p:nvPr/>
        </p:nvCxnSpPr>
        <p:spPr>
          <a:xfrm rot="5400000" flipH="1" flipV="1">
            <a:off x="1238129" y="1904536"/>
            <a:ext cx="586992" cy="510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E5DBB28-6B91-A641-86D1-058E92732B46}"/>
              </a:ext>
            </a:extLst>
          </p:cNvPr>
          <p:cNvCxnSpPr>
            <a:cxnSpLocks/>
            <a:stCxn id="180" idx="3"/>
            <a:endCxn id="25" idx="1"/>
          </p:cNvCxnSpPr>
          <p:nvPr/>
        </p:nvCxnSpPr>
        <p:spPr>
          <a:xfrm>
            <a:off x="2444695" y="1627021"/>
            <a:ext cx="3476705" cy="20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4C3CA73-AF8E-8549-B7F9-C551DCE501F8}"/>
              </a:ext>
            </a:extLst>
          </p:cNvPr>
          <p:cNvSpPr/>
          <p:nvPr/>
        </p:nvSpPr>
        <p:spPr>
          <a:xfrm>
            <a:off x="8736126" y="1445856"/>
            <a:ext cx="1494066" cy="47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rgbClr val="FF0000"/>
                </a:solidFill>
              </a:rPr>
              <a:t>For every game in list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1B67A1-1023-7547-9D9A-855A2E440D46}"/>
              </a:ext>
            </a:extLst>
          </p:cNvPr>
          <p:cNvCxnSpPr>
            <a:cxnSpLocks/>
            <a:stCxn id="65" idx="2"/>
            <a:endCxn id="510" idx="0"/>
          </p:cNvCxnSpPr>
          <p:nvPr/>
        </p:nvCxnSpPr>
        <p:spPr>
          <a:xfrm flipH="1">
            <a:off x="9345234" y="1924508"/>
            <a:ext cx="137925" cy="72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793211-A059-6849-83B5-24666D1FA7B3}"/>
              </a:ext>
            </a:extLst>
          </p:cNvPr>
          <p:cNvCxnSpPr>
            <a:cxnSpLocks/>
            <a:stCxn id="510" idx="2"/>
            <a:endCxn id="550" idx="0"/>
          </p:cNvCxnSpPr>
          <p:nvPr/>
        </p:nvCxnSpPr>
        <p:spPr>
          <a:xfrm>
            <a:off x="9345234" y="3212955"/>
            <a:ext cx="184772" cy="20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7FC96C7-E2B1-4947-A114-DB5EEF72F74C}"/>
              </a:ext>
            </a:extLst>
          </p:cNvPr>
          <p:cNvCxnSpPr>
            <a:cxnSpLocks/>
            <a:stCxn id="29" idx="3"/>
            <a:endCxn id="550" idx="3"/>
          </p:cNvCxnSpPr>
          <p:nvPr/>
        </p:nvCxnSpPr>
        <p:spPr>
          <a:xfrm>
            <a:off x="8608401" y="546377"/>
            <a:ext cx="1579367" cy="4907799"/>
          </a:xfrm>
          <a:prstGeom prst="bentConnector3">
            <a:avLst>
              <a:gd name="adj1" fmla="val 112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Oval 536">
            <a:extLst>
              <a:ext uri="{FF2B5EF4-FFF2-40B4-BE49-F238E27FC236}">
                <a16:creationId xmlns:a16="http://schemas.microsoft.com/office/drawing/2014/main" id="{57FE9B13-B5EB-254E-BC0A-3C1317604D52}"/>
              </a:ext>
            </a:extLst>
          </p:cNvPr>
          <p:cNvSpPr/>
          <p:nvPr/>
        </p:nvSpPr>
        <p:spPr>
          <a:xfrm>
            <a:off x="9079443" y="319910"/>
            <a:ext cx="755844" cy="4786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A</a:t>
            </a:r>
            <a:r>
              <a:rPr lang="en-DE" sz="1200" dirty="0">
                <a:solidFill>
                  <a:srgbClr val="FF0000"/>
                </a:solidFill>
              </a:rPr>
              <a:t>fter game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B86CC77-695E-F849-BECA-D7CAA5C7B72D}"/>
              </a:ext>
            </a:extLst>
          </p:cNvPr>
          <p:cNvCxnSpPr>
            <a:cxnSpLocks/>
            <a:stCxn id="550" idx="2"/>
            <a:endCxn id="572" idx="0"/>
          </p:cNvCxnSpPr>
          <p:nvPr/>
        </p:nvCxnSpPr>
        <p:spPr>
          <a:xfrm flipH="1">
            <a:off x="9511722" y="5693502"/>
            <a:ext cx="18284" cy="60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8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C2B037E9-975B-E147-B2A1-11ABF0B69E22}"/>
              </a:ext>
            </a:extLst>
          </p:cNvPr>
          <p:cNvSpPr/>
          <p:nvPr/>
        </p:nvSpPr>
        <p:spPr>
          <a:xfrm>
            <a:off x="283464" y="128016"/>
            <a:ext cx="10805595" cy="6452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45B9C49-BA38-0C41-A705-22DB61273601}"/>
              </a:ext>
            </a:extLst>
          </p:cNvPr>
          <p:cNvSpPr/>
          <p:nvPr/>
        </p:nvSpPr>
        <p:spPr>
          <a:xfrm>
            <a:off x="740665" y="788118"/>
            <a:ext cx="10253068" cy="5685834"/>
          </a:xfrm>
          <a:prstGeom prst="rect">
            <a:avLst/>
          </a:prstGeom>
          <a:solidFill>
            <a:srgbClr val="D7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6988831-95FB-9B48-ABE5-0E4904C218FC}"/>
              </a:ext>
            </a:extLst>
          </p:cNvPr>
          <p:cNvSpPr/>
          <p:nvPr/>
        </p:nvSpPr>
        <p:spPr>
          <a:xfrm>
            <a:off x="1266421" y="1772646"/>
            <a:ext cx="9616547" cy="4591796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1125D-DFB4-2149-82D8-EF04C9072A31}"/>
              </a:ext>
            </a:extLst>
          </p:cNvPr>
          <p:cNvSpPr/>
          <p:nvPr/>
        </p:nvSpPr>
        <p:spPr>
          <a:xfrm>
            <a:off x="733118" y="227885"/>
            <a:ext cx="1917403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</a:t>
            </a:r>
            <a:r>
              <a:rPr lang="en-DE" sz="1100" dirty="0">
                <a:solidFill>
                  <a:schemeClr val="tx1"/>
                </a:solidFill>
              </a:rPr>
              <a:t>etup</a:t>
            </a: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B8B93-62A9-944D-A37C-07E1CDDE8D6C}"/>
              </a:ext>
            </a:extLst>
          </p:cNvPr>
          <p:cNvSpPr/>
          <p:nvPr/>
        </p:nvSpPr>
        <p:spPr>
          <a:xfrm>
            <a:off x="6054391" y="959628"/>
            <a:ext cx="1919001" cy="681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end_of_round</a:t>
            </a:r>
            <a:endParaRPr lang="en-DE" sz="1100" dirty="0">
              <a:solidFill>
                <a:schemeClr val="tx1"/>
              </a:solidFill>
            </a:endParaRP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(self, last_game_state S</a:t>
            </a:r>
            <a:r>
              <a:rPr lang="en-DE" sz="1100" baseline="-25000" dirty="0">
                <a:solidFill>
                  <a:schemeClr val="tx1"/>
                </a:solidFill>
              </a:rPr>
              <a:t>T</a:t>
            </a:r>
            <a:r>
              <a:rPr lang="en-DE" sz="1100" dirty="0">
                <a:solidFill>
                  <a:schemeClr val="tx1"/>
                </a:solidFill>
              </a:rPr>
              <a:t>, last_action)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465DAB-552B-BE42-B3F0-D3DE58DC7292}"/>
              </a:ext>
            </a:extLst>
          </p:cNvPr>
          <p:cNvSpPr/>
          <p:nvPr/>
        </p:nvSpPr>
        <p:spPr>
          <a:xfrm>
            <a:off x="9074732" y="227885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</a:t>
            </a:r>
            <a:r>
              <a:rPr lang="en-DE" sz="1100" dirty="0">
                <a:solidFill>
                  <a:schemeClr val="tx1"/>
                </a:solidFill>
              </a:rPr>
              <a:t>etup_training</a:t>
            </a: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2ED85-B418-7541-A6C1-C0B199759740}"/>
              </a:ext>
            </a:extLst>
          </p:cNvPr>
          <p:cNvSpPr/>
          <p:nvPr/>
        </p:nvSpPr>
        <p:spPr>
          <a:xfrm>
            <a:off x="7143022" y="3029868"/>
            <a:ext cx="2132231" cy="2209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Game_events_occurred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(self S</a:t>
            </a:r>
            <a:r>
              <a:rPr lang="en-GB" sz="1100" baseline="-25000" dirty="0">
                <a:solidFill>
                  <a:schemeClr val="tx1"/>
                </a:solidFill>
              </a:rPr>
              <a:t>t </a:t>
            </a:r>
            <a:r>
              <a:rPr lang="en-GB" sz="1100" dirty="0">
                <a:solidFill>
                  <a:schemeClr val="tx1"/>
                </a:solidFill>
              </a:rPr>
              <a:t>, a, S</a:t>
            </a:r>
            <a:r>
              <a:rPr lang="en-GB" sz="1100" baseline="-25000" dirty="0">
                <a:solidFill>
                  <a:schemeClr val="tx1"/>
                </a:solidFill>
              </a:rPr>
              <a:t>t+1 </a:t>
            </a:r>
            <a:r>
              <a:rPr lang="en-GB" sz="1100" dirty="0">
                <a:solidFill>
                  <a:schemeClr val="tx1"/>
                </a:solidFill>
              </a:rPr>
              <a:t>, events)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F588C-E143-CD49-A9E7-62D9F332EF06}"/>
              </a:ext>
            </a:extLst>
          </p:cNvPr>
          <p:cNvSpPr/>
          <p:nvPr/>
        </p:nvSpPr>
        <p:spPr>
          <a:xfrm>
            <a:off x="5113410" y="476026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Game state_new</a:t>
            </a:r>
            <a:endParaRPr lang="en-DE" sz="1100" dirty="0">
              <a:solidFill>
                <a:schemeClr val="tx1"/>
              </a:solidFill>
            </a:endParaRP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S</a:t>
            </a:r>
            <a:r>
              <a:rPr lang="en-DE" sz="1100" baseline="-25000" dirty="0">
                <a:solidFill>
                  <a:schemeClr val="tx1"/>
                </a:solidFill>
              </a:rPr>
              <a:t>t+1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87C6D8-F3D6-9C4A-9C76-8FF37D72863C}"/>
              </a:ext>
            </a:extLst>
          </p:cNvPr>
          <p:cNvSpPr/>
          <p:nvPr/>
        </p:nvSpPr>
        <p:spPr>
          <a:xfrm>
            <a:off x="5115594" y="3892725"/>
            <a:ext cx="1315525" cy="478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GAME ENGINE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2A206E-A88E-E94C-AFBC-168B4B9878B2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flipH="1">
            <a:off x="5771173" y="4371377"/>
            <a:ext cx="2184" cy="388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2341531-C3B9-D24F-BBEE-A4219B53CF13}"/>
              </a:ext>
            </a:extLst>
          </p:cNvPr>
          <p:cNvSpPr/>
          <p:nvPr/>
        </p:nvSpPr>
        <p:spPr>
          <a:xfrm>
            <a:off x="5113410" y="3008418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Game_state_old</a:t>
            </a:r>
          </a:p>
          <a:p>
            <a:pPr algn="ctr"/>
            <a:r>
              <a:rPr lang="en-GB" sz="1100" dirty="0" err="1">
                <a:solidFill>
                  <a:schemeClr val="tx1"/>
                </a:solidFill>
              </a:rPr>
              <a:t>S</a:t>
            </a:r>
            <a:r>
              <a:rPr lang="en-GB" sz="1100" baseline="-25000" dirty="0" err="1">
                <a:solidFill>
                  <a:schemeClr val="tx1"/>
                </a:solidFill>
              </a:rPr>
              <a:t>t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D8E3F2-5552-594A-ADCC-AB5BD566F5CC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5771173" y="3487070"/>
            <a:ext cx="2184" cy="40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EC332A-F1BC-F446-8102-BFD061B025A2}"/>
              </a:ext>
            </a:extLst>
          </p:cNvPr>
          <p:cNvSpPr/>
          <p:nvPr/>
        </p:nvSpPr>
        <p:spPr>
          <a:xfrm>
            <a:off x="7262025" y="4545767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Reward_from_events</a:t>
            </a:r>
            <a:endParaRPr lang="en-DE" sz="1100" dirty="0">
              <a:solidFill>
                <a:schemeClr val="tx1"/>
              </a:solidFill>
            </a:endParaRP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(self,events)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52EFA8-832F-4647-A5C3-5DCD0AFB8486}"/>
              </a:ext>
            </a:extLst>
          </p:cNvPr>
          <p:cNvSpPr/>
          <p:nvPr/>
        </p:nvSpPr>
        <p:spPr>
          <a:xfrm>
            <a:off x="9429771" y="2098823"/>
            <a:ext cx="1315525" cy="71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Transitions</a:t>
            </a:r>
          </a:p>
          <a:p>
            <a:r>
              <a:rPr lang="en-GB" sz="1100" dirty="0">
                <a:solidFill>
                  <a:schemeClr val="tx1"/>
                </a:solidFill>
              </a:rPr>
              <a:t>(Deque)</a:t>
            </a: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0F5F98-0E66-C949-A7DC-B736D66AC59A}"/>
              </a:ext>
            </a:extLst>
          </p:cNvPr>
          <p:cNvSpPr/>
          <p:nvPr/>
        </p:nvSpPr>
        <p:spPr>
          <a:xfrm>
            <a:off x="2640993" y="5383922"/>
            <a:ext cx="1060425" cy="514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Choose randomly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DF9319D-1305-F646-A05F-5293D3FD02E7}"/>
              </a:ext>
            </a:extLst>
          </p:cNvPr>
          <p:cNvCxnSpPr>
            <a:cxnSpLocks/>
            <a:stCxn id="24" idx="2"/>
            <a:endCxn id="40" idx="4"/>
          </p:cNvCxnSpPr>
          <p:nvPr/>
        </p:nvCxnSpPr>
        <p:spPr>
          <a:xfrm rot="5400000">
            <a:off x="4141378" y="4268744"/>
            <a:ext cx="659624" cy="2599967"/>
          </a:xfrm>
          <a:prstGeom prst="bentConnector3">
            <a:avLst>
              <a:gd name="adj1" fmla="val 1561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F6942B-548A-B541-9FA9-202B4564C6AB}"/>
              </a:ext>
            </a:extLst>
          </p:cNvPr>
          <p:cNvSpPr/>
          <p:nvPr/>
        </p:nvSpPr>
        <p:spPr>
          <a:xfrm>
            <a:off x="3160923" y="209882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GB" sz="1100" dirty="0" err="1">
                <a:solidFill>
                  <a:schemeClr val="tx1"/>
                </a:solidFill>
              </a:rPr>
              <a:t>a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009C89F-20CE-9548-99AF-1A0D83F38178}"/>
              </a:ext>
            </a:extLst>
          </p:cNvPr>
          <p:cNvCxnSpPr>
            <a:cxnSpLocks/>
            <a:stCxn id="48" idx="3"/>
            <a:endCxn id="25" idx="1"/>
          </p:cNvCxnSpPr>
          <p:nvPr/>
        </p:nvCxnSpPr>
        <p:spPr>
          <a:xfrm>
            <a:off x="4476448" y="2338149"/>
            <a:ext cx="639146" cy="1793902"/>
          </a:xfrm>
          <a:prstGeom prst="bentConnector3">
            <a:avLst>
              <a:gd name="adj1" fmla="val 448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2E989B3-1155-4E42-900C-B07E0A29E099}"/>
              </a:ext>
            </a:extLst>
          </p:cNvPr>
          <p:cNvSpPr/>
          <p:nvPr/>
        </p:nvSpPr>
        <p:spPr>
          <a:xfrm>
            <a:off x="7563763" y="3729609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Reward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r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7BAFE9-BADD-B74C-8AA2-91F568A761F4}"/>
              </a:ext>
            </a:extLst>
          </p:cNvPr>
          <p:cNvCxnSpPr>
            <a:cxnSpLocks/>
            <a:stCxn id="30" idx="0"/>
            <a:endCxn id="77" idx="2"/>
          </p:cNvCxnSpPr>
          <p:nvPr/>
        </p:nvCxnSpPr>
        <p:spPr>
          <a:xfrm flipV="1">
            <a:off x="8221526" y="4208261"/>
            <a:ext cx="0" cy="337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57A1ABFC-8BCB-E047-AF1B-3BBA71EBE516}"/>
              </a:ext>
            </a:extLst>
          </p:cNvPr>
          <p:cNvCxnSpPr>
            <a:cxnSpLocks/>
            <a:stCxn id="14" idx="3"/>
            <a:endCxn id="34" idx="0"/>
          </p:cNvCxnSpPr>
          <p:nvPr/>
        </p:nvCxnSpPr>
        <p:spPr>
          <a:xfrm>
            <a:off x="7973392" y="1300271"/>
            <a:ext cx="2114142" cy="79855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A74B536-F090-6446-A186-B90EDCC2FED8}"/>
              </a:ext>
            </a:extLst>
          </p:cNvPr>
          <p:cNvSpPr/>
          <p:nvPr/>
        </p:nvSpPr>
        <p:spPr>
          <a:xfrm>
            <a:off x="378677" y="6254496"/>
            <a:ext cx="266774" cy="265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5017C1C-30C9-8A44-97FD-D8B58C5B35A7}"/>
              </a:ext>
            </a:extLst>
          </p:cNvPr>
          <p:cNvSpPr/>
          <p:nvPr/>
        </p:nvSpPr>
        <p:spPr>
          <a:xfrm>
            <a:off x="870156" y="6111240"/>
            <a:ext cx="266774" cy="265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E4CEA7C-E457-984E-9A3F-46B142381354}"/>
              </a:ext>
            </a:extLst>
          </p:cNvPr>
          <p:cNvSpPr/>
          <p:nvPr/>
        </p:nvSpPr>
        <p:spPr>
          <a:xfrm>
            <a:off x="1395913" y="5942076"/>
            <a:ext cx="266774" cy="265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BA361E9-5103-6044-A24C-49A944A1B4AA}"/>
              </a:ext>
            </a:extLst>
          </p:cNvPr>
          <p:cNvCxnSpPr>
            <a:cxnSpLocks/>
          </p:cNvCxnSpPr>
          <p:nvPr/>
        </p:nvCxnSpPr>
        <p:spPr>
          <a:xfrm>
            <a:off x="10433304" y="706537"/>
            <a:ext cx="0" cy="13922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3A46F40-4436-DF4C-AA0F-C8A2DEF60037}"/>
              </a:ext>
            </a:extLst>
          </p:cNvPr>
          <p:cNvSpPr/>
          <p:nvPr/>
        </p:nvSpPr>
        <p:spPr>
          <a:xfrm>
            <a:off x="1354752" y="3029868"/>
            <a:ext cx="3238265" cy="221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100" dirty="0">
                <a:solidFill>
                  <a:schemeClr val="tx1"/>
                </a:solidFill>
              </a:rPr>
              <a:t>Act</a:t>
            </a:r>
          </a:p>
          <a:p>
            <a:r>
              <a:rPr lang="en-DE" sz="1100" dirty="0">
                <a:solidFill>
                  <a:schemeClr val="tx1"/>
                </a:solidFill>
              </a:rPr>
              <a:t>(self, S</a:t>
            </a:r>
            <a:r>
              <a:rPr lang="en-DE" sz="1100" baseline="-25000" dirty="0">
                <a:solidFill>
                  <a:schemeClr val="tx1"/>
                </a:solidFill>
              </a:rPr>
              <a:t>t</a:t>
            </a:r>
            <a:r>
              <a:rPr lang="en-DE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C73C5DC-318D-124A-8FCC-28ACF004A222}"/>
              </a:ext>
            </a:extLst>
          </p:cNvPr>
          <p:cNvSpPr/>
          <p:nvPr/>
        </p:nvSpPr>
        <p:spPr>
          <a:xfrm>
            <a:off x="3362002" y="4086570"/>
            <a:ext cx="913715" cy="328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random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4C9DBB1-3D6A-F841-B8AC-714B897C4A8D}"/>
              </a:ext>
            </a:extLst>
          </p:cNvPr>
          <p:cNvGrpSpPr/>
          <p:nvPr/>
        </p:nvGrpSpPr>
        <p:grpSpPr>
          <a:xfrm>
            <a:off x="1530243" y="3456678"/>
            <a:ext cx="1924879" cy="1588065"/>
            <a:chOff x="1530243" y="3456678"/>
            <a:chExt cx="1924879" cy="158806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3217120-3AB3-114B-B0EA-F560597BF60A}"/>
                </a:ext>
              </a:extLst>
            </p:cNvPr>
            <p:cNvSpPr/>
            <p:nvPr/>
          </p:nvSpPr>
          <p:spPr>
            <a:xfrm>
              <a:off x="1530243" y="4566091"/>
              <a:ext cx="1919001" cy="47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State_to_features (game_state)</a:t>
              </a:r>
              <a:endParaRPr lang="en-DE" sz="11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B651791-4297-4248-9E42-A8D288F5B81D}"/>
                </a:ext>
              </a:extLst>
            </p:cNvPr>
            <p:cNvSpPr/>
            <p:nvPr/>
          </p:nvSpPr>
          <p:spPr>
            <a:xfrm>
              <a:off x="1536121" y="3456678"/>
              <a:ext cx="1919001" cy="47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Use Model to get best action</a:t>
              </a:r>
              <a:endParaRPr lang="en-DE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A888884-78B0-5D4E-8312-A1F1A13811D7}"/>
              </a:ext>
            </a:extLst>
          </p:cNvPr>
          <p:cNvCxnSpPr>
            <a:cxnSpLocks/>
            <a:stCxn id="142" idx="0"/>
            <a:endCxn id="48" idx="1"/>
          </p:cNvCxnSpPr>
          <p:nvPr/>
        </p:nvCxnSpPr>
        <p:spPr>
          <a:xfrm rot="5400000" flipH="1" flipV="1">
            <a:off x="2269008" y="2564764"/>
            <a:ext cx="1118529" cy="6653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77A30B2-4F55-574B-92D8-52575EABFC6E}"/>
              </a:ext>
            </a:extLst>
          </p:cNvPr>
          <p:cNvCxnSpPr>
            <a:cxnSpLocks/>
            <a:stCxn id="140" idx="0"/>
            <a:endCxn id="48" idx="2"/>
          </p:cNvCxnSpPr>
          <p:nvPr/>
        </p:nvCxnSpPr>
        <p:spPr>
          <a:xfrm rot="16200000" flipV="1">
            <a:off x="3064226" y="3331936"/>
            <a:ext cx="1509095" cy="1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E57002D-3BEC-6741-8499-47C8293D8090}"/>
              </a:ext>
            </a:extLst>
          </p:cNvPr>
          <p:cNvCxnSpPr>
            <a:cxnSpLocks/>
            <a:stCxn id="40" idx="6"/>
            <a:endCxn id="140" idx="4"/>
          </p:cNvCxnSpPr>
          <p:nvPr/>
        </p:nvCxnSpPr>
        <p:spPr>
          <a:xfrm flipV="1">
            <a:off x="3701418" y="4414851"/>
            <a:ext cx="117442" cy="12263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E46CEAE3-3B95-B345-B1DC-011C71DED4AE}"/>
              </a:ext>
            </a:extLst>
          </p:cNvPr>
          <p:cNvCxnSpPr>
            <a:cxnSpLocks/>
            <a:stCxn id="40" idx="2"/>
            <a:endCxn id="141" idx="2"/>
          </p:cNvCxnSpPr>
          <p:nvPr/>
        </p:nvCxnSpPr>
        <p:spPr>
          <a:xfrm rot="10800000">
            <a:off x="2489745" y="5044743"/>
            <a:ext cx="151249" cy="596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82C60C9-B9FF-6243-9FED-BF46E184B5D9}"/>
              </a:ext>
            </a:extLst>
          </p:cNvPr>
          <p:cNvCxnSpPr>
            <a:cxnSpLocks/>
            <a:stCxn id="141" idx="0"/>
            <a:endCxn id="142" idx="2"/>
          </p:cNvCxnSpPr>
          <p:nvPr/>
        </p:nvCxnSpPr>
        <p:spPr>
          <a:xfrm flipV="1">
            <a:off x="2489744" y="3935330"/>
            <a:ext cx="5878" cy="63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64FBB36-C035-D844-80A8-4CB430C661F5}"/>
              </a:ext>
            </a:extLst>
          </p:cNvPr>
          <p:cNvSpPr/>
          <p:nvPr/>
        </p:nvSpPr>
        <p:spPr>
          <a:xfrm>
            <a:off x="9428216" y="3899668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[S</a:t>
            </a:r>
            <a:r>
              <a:rPr lang="en-GB" sz="1100" baseline="-25000" dirty="0">
                <a:solidFill>
                  <a:schemeClr val="tx1"/>
                </a:solidFill>
              </a:rPr>
              <a:t>t </a:t>
            </a:r>
            <a:r>
              <a:rPr lang="en-GB" sz="1100" dirty="0">
                <a:solidFill>
                  <a:schemeClr val="tx1"/>
                </a:solidFill>
              </a:rPr>
              <a:t>, a, r S</a:t>
            </a:r>
            <a:r>
              <a:rPr lang="en-GB" sz="1100" baseline="-25000" dirty="0">
                <a:solidFill>
                  <a:schemeClr val="tx1"/>
                </a:solidFill>
              </a:rPr>
              <a:t>t+1 </a:t>
            </a:r>
            <a:r>
              <a:rPr lang="en-GB" sz="1100" dirty="0">
                <a:solidFill>
                  <a:schemeClr val="tx1"/>
                </a:solidFill>
              </a:rPr>
              <a:t>] 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89565B2-ED46-D744-B2D9-FD61F6BE3472}"/>
              </a:ext>
            </a:extLst>
          </p:cNvPr>
          <p:cNvCxnSpPr>
            <a:cxnSpLocks/>
            <a:stCxn id="167" idx="0"/>
            <a:endCxn id="34" idx="2"/>
          </p:cNvCxnSpPr>
          <p:nvPr/>
        </p:nvCxnSpPr>
        <p:spPr>
          <a:xfrm flipV="1">
            <a:off x="10085979" y="2814807"/>
            <a:ext cx="1555" cy="1084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68EAC74-3596-C848-BA76-010BD92D5A80}"/>
              </a:ext>
            </a:extLst>
          </p:cNvPr>
          <p:cNvCxnSpPr>
            <a:cxnSpLocks/>
            <a:stCxn id="16" idx="3"/>
            <a:endCxn id="167" idx="1"/>
          </p:cNvCxnSpPr>
          <p:nvPr/>
        </p:nvCxnSpPr>
        <p:spPr>
          <a:xfrm>
            <a:off x="9275253" y="4134391"/>
            <a:ext cx="152963" cy="4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A160DEC-46F5-EF4E-91A4-6DB9B9148C6B}"/>
              </a:ext>
            </a:extLst>
          </p:cNvPr>
          <p:cNvCxnSpPr>
            <a:cxnSpLocks/>
            <a:stCxn id="24" idx="1"/>
            <a:endCxn id="27" idx="1"/>
          </p:cNvCxnSpPr>
          <p:nvPr/>
        </p:nvCxnSpPr>
        <p:spPr>
          <a:xfrm rot="10800000">
            <a:off x="5113410" y="3247745"/>
            <a:ext cx="12700" cy="175184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833719B-CB8B-434C-A2AA-66A753E4011A}"/>
              </a:ext>
            </a:extLst>
          </p:cNvPr>
          <p:cNvCxnSpPr>
            <a:cxnSpLocks/>
            <a:stCxn id="27" idx="3"/>
            <a:endCxn id="11" idx="0"/>
          </p:cNvCxnSpPr>
          <p:nvPr/>
        </p:nvCxnSpPr>
        <p:spPr>
          <a:xfrm>
            <a:off x="6428935" y="3247744"/>
            <a:ext cx="363252" cy="6961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363EA81-BF76-A640-8418-1B2B359B3F78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>
            <a:off x="6431119" y="4132051"/>
            <a:ext cx="208359" cy="47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2EA478C-6E4F-F245-8B4A-8E00E7EAE54C}"/>
              </a:ext>
            </a:extLst>
          </p:cNvPr>
          <p:cNvCxnSpPr>
            <a:cxnSpLocks/>
            <a:stCxn id="24" idx="3"/>
            <a:endCxn id="11" idx="4"/>
          </p:cNvCxnSpPr>
          <p:nvPr/>
        </p:nvCxnSpPr>
        <p:spPr>
          <a:xfrm flipV="1">
            <a:off x="6428935" y="4329828"/>
            <a:ext cx="363252" cy="669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F2F82419-984D-DC4B-A908-104299C07665}"/>
              </a:ext>
            </a:extLst>
          </p:cNvPr>
          <p:cNvCxnSpPr>
            <a:cxnSpLocks/>
            <a:stCxn id="48" idx="3"/>
            <a:endCxn id="11" idx="0"/>
          </p:cNvCxnSpPr>
          <p:nvPr/>
        </p:nvCxnSpPr>
        <p:spPr>
          <a:xfrm>
            <a:off x="4476448" y="2338149"/>
            <a:ext cx="2315739" cy="16056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16651F-65BA-E547-9419-398707B95903}"/>
              </a:ext>
            </a:extLst>
          </p:cNvPr>
          <p:cNvGrpSpPr/>
          <p:nvPr/>
        </p:nvGrpSpPr>
        <p:grpSpPr>
          <a:xfrm>
            <a:off x="6615018" y="3943847"/>
            <a:ext cx="354338" cy="385981"/>
            <a:chOff x="9520948" y="5054972"/>
            <a:chExt cx="669671" cy="6702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6144A0-1888-3F47-AF81-16A1173C4A0F}"/>
                </a:ext>
              </a:extLst>
            </p:cNvPr>
            <p:cNvSpPr/>
            <p:nvPr/>
          </p:nvSpPr>
          <p:spPr>
            <a:xfrm>
              <a:off x="9520948" y="5054972"/>
              <a:ext cx="669671" cy="6702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CFBE26-3BE6-C047-8114-3DD4DDD0A522}"/>
                </a:ext>
              </a:extLst>
            </p:cNvPr>
            <p:cNvGrpSpPr/>
            <p:nvPr/>
          </p:nvGrpSpPr>
          <p:grpSpPr>
            <a:xfrm>
              <a:off x="9567175" y="5190829"/>
              <a:ext cx="577216" cy="398560"/>
              <a:chOff x="8033384" y="5203478"/>
              <a:chExt cx="1517623" cy="914400"/>
            </a:xfrm>
          </p:grpSpPr>
          <p:pic>
            <p:nvPicPr>
              <p:cNvPr id="17" name="Graphic 16" descr="Pause with solid fill">
                <a:extLst>
                  <a:ext uri="{FF2B5EF4-FFF2-40B4-BE49-F238E27FC236}">
                    <a16:creationId xmlns:a16="http://schemas.microsoft.com/office/drawing/2014/main" id="{363F811C-7811-0041-B67C-1AC56F043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36607" y="520347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Play with solid fill">
                <a:extLst>
                  <a:ext uri="{FF2B5EF4-FFF2-40B4-BE49-F238E27FC236}">
                    <a16:creationId xmlns:a16="http://schemas.microsoft.com/office/drawing/2014/main" id="{3F45E320-451C-BB43-95AE-DCCB208094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033384" y="5203478"/>
                <a:ext cx="914400" cy="914400"/>
              </a:xfrm>
              <a:prstGeom prst="rect">
                <a:avLst/>
              </a:prstGeom>
            </p:spPr>
          </p:pic>
        </p:grpSp>
      </p:grp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0455EDC-14E9-7E4D-B12A-72B4DF62768A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6969356" y="1640914"/>
            <a:ext cx="44536" cy="249592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A905E18-4327-3345-95C3-8FBFB12F0D8B}"/>
              </a:ext>
            </a:extLst>
          </p:cNvPr>
          <p:cNvCxnSpPr>
            <a:cxnSpLocks/>
            <a:stCxn id="11" idx="6"/>
            <a:endCxn id="16" idx="1"/>
          </p:cNvCxnSpPr>
          <p:nvPr/>
        </p:nvCxnSpPr>
        <p:spPr>
          <a:xfrm flipV="1">
            <a:off x="6969356" y="4134391"/>
            <a:ext cx="173666" cy="2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65F4B1F-394F-DC42-B421-0F3D5EE9E2EE}"/>
              </a:ext>
            </a:extLst>
          </p:cNvPr>
          <p:cNvSpPr/>
          <p:nvPr/>
        </p:nvSpPr>
        <p:spPr>
          <a:xfrm>
            <a:off x="2418520" y="227885"/>
            <a:ext cx="232001" cy="14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C</a:t>
            </a:r>
            <a:endParaRPr lang="en-DE" sz="1100" b="1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32E080F-6188-2C43-99B3-159F5A6F31C4}"/>
              </a:ext>
            </a:extLst>
          </p:cNvPr>
          <p:cNvSpPr/>
          <p:nvPr/>
        </p:nvSpPr>
        <p:spPr>
          <a:xfrm>
            <a:off x="4361016" y="3029868"/>
            <a:ext cx="232001" cy="14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C</a:t>
            </a:r>
            <a:endParaRPr lang="en-DE" sz="1100" b="1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FA765A1-DD84-DD40-ABB6-2C729371E40C}"/>
              </a:ext>
            </a:extLst>
          </p:cNvPr>
          <p:cNvSpPr/>
          <p:nvPr/>
        </p:nvSpPr>
        <p:spPr>
          <a:xfrm>
            <a:off x="9043252" y="3029868"/>
            <a:ext cx="232001" cy="14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T</a:t>
            </a:r>
            <a:endParaRPr lang="en-DE" sz="1100" b="1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4491A08-00B3-A740-A399-65628CC610D2}"/>
              </a:ext>
            </a:extLst>
          </p:cNvPr>
          <p:cNvSpPr/>
          <p:nvPr/>
        </p:nvSpPr>
        <p:spPr>
          <a:xfrm>
            <a:off x="7741391" y="959628"/>
            <a:ext cx="232001" cy="14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T</a:t>
            </a:r>
            <a:endParaRPr lang="en-DE" sz="1100" b="1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2552105-5FC3-6647-B4E4-62E1CC1F8D8C}"/>
              </a:ext>
            </a:extLst>
          </p:cNvPr>
          <p:cNvSpPr/>
          <p:nvPr/>
        </p:nvSpPr>
        <p:spPr>
          <a:xfrm>
            <a:off x="10761732" y="227885"/>
            <a:ext cx="232001" cy="14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T</a:t>
            </a:r>
            <a:endParaRPr lang="en-DE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0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Rectangle 443">
            <a:extLst>
              <a:ext uri="{FF2B5EF4-FFF2-40B4-BE49-F238E27FC236}">
                <a16:creationId xmlns:a16="http://schemas.microsoft.com/office/drawing/2014/main" id="{AF9DCD26-CC62-524E-B2C2-EBB67C297970}"/>
              </a:ext>
            </a:extLst>
          </p:cNvPr>
          <p:cNvSpPr/>
          <p:nvPr/>
        </p:nvSpPr>
        <p:spPr>
          <a:xfrm>
            <a:off x="8261719" y="1139132"/>
            <a:ext cx="2801111" cy="524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162AA8-4827-C248-A15F-7E7CCDB1C227}"/>
              </a:ext>
            </a:extLst>
          </p:cNvPr>
          <p:cNvSpPr/>
          <p:nvPr/>
        </p:nvSpPr>
        <p:spPr>
          <a:xfrm>
            <a:off x="8336444" y="1262361"/>
            <a:ext cx="2252862" cy="4918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5A3485-E834-EA44-BB42-75CCACA93669}"/>
              </a:ext>
            </a:extLst>
          </p:cNvPr>
          <p:cNvSpPr/>
          <p:nvPr/>
        </p:nvSpPr>
        <p:spPr>
          <a:xfrm>
            <a:off x="242144" y="1154510"/>
            <a:ext cx="2943880" cy="5242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D81225-4986-B542-97FB-4DAAF6AF7669}"/>
              </a:ext>
            </a:extLst>
          </p:cNvPr>
          <p:cNvSpPr/>
          <p:nvPr/>
        </p:nvSpPr>
        <p:spPr>
          <a:xfrm>
            <a:off x="3186025" y="1154510"/>
            <a:ext cx="2559328" cy="524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F3D0B845-A4F0-ED49-82F8-BA25D20B63EA}"/>
              </a:ext>
            </a:extLst>
          </p:cNvPr>
          <p:cNvSpPr/>
          <p:nvPr/>
        </p:nvSpPr>
        <p:spPr>
          <a:xfrm>
            <a:off x="5740324" y="1142372"/>
            <a:ext cx="2237931" cy="524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27544-7B05-9F41-B865-DEEB3B72602B}"/>
              </a:ext>
            </a:extLst>
          </p:cNvPr>
          <p:cNvSpPr/>
          <p:nvPr/>
        </p:nvSpPr>
        <p:spPr>
          <a:xfrm>
            <a:off x="497764" y="1232034"/>
            <a:ext cx="2204845" cy="4918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6760D4-B3AE-BF4F-B7E8-ABE2A44F6FCF}"/>
              </a:ext>
            </a:extLst>
          </p:cNvPr>
          <p:cNvSpPr/>
          <p:nvPr/>
        </p:nvSpPr>
        <p:spPr>
          <a:xfrm>
            <a:off x="618555" y="3346896"/>
            <a:ext cx="1315525" cy="478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self.get_action</a:t>
            </a:r>
            <a:r>
              <a:rPr lang="en-GB" sz="1100" dirty="0">
                <a:solidFill>
                  <a:schemeClr val="tx1"/>
                </a:solidFill>
              </a:rPr>
              <a:t>()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E72C3-067E-7040-AD64-58229C98DA3E}"/>
              </a:ext>
            </a:extLst>
          </p:cNvPr>
          <p:cNvSpPr/>
          <p:nvPr/>
        </p:nvSpPr>
        <p:spPr>
          <a:xfrm>
            <a:off x="618555" y="4419171"/>
            <a:ext cx="1315525" cy="478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Self.State</a:t>
            </a:r>
            <a:r>
              <a:rPr lang="en-GB" sz="1100" dirty="0">
                <a:solidFill>
                  <a:schemeClr val="tx1"/>
                </a:solidFill>
              </a:rPr>
              <a:t> to features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AF2EE-6AD3-7F4F-9DF3-7107BC85A7D5}"/>
              </a:ext>
            </a:extLst>
          </p:cNvPr>
          <p:cNvSpPr/>
          <p:nvPr/>
        </p:nvSpPr>
        <p:spPr>
          <a:xfrm>
            <a:off x="5921400" y="1355919"/>
            <a:ext cx="1749279" cy="957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Events_occured.py</a:t>
            </a:r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Calculates </a:t>
            </a:r>
            <a:r>
              <a:rPr lang="en-GB" sz="1100" u="sng" dirty="0" err="1">
                <a:solidFill>
                  <a:schemeClr val="tx1"/>
                </a:solidFill>
              </a:rPr>
              <a:t>Acutal</a:t>
            </a:r>
            <a:r>
              <a:rPr lang="en-GB" sz="1100" dirty="0">
                <a:solidFill>
                  <a:schemeClr val="tx1"/>
                </a:solidFill>
              </a:rPr>
              <a:t> reward, saved in in transitions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34E3CD-05AB-FA4F-93EC-D36B8EF49A27}"/>
              </a:ext>
            </a:extLst>
          </p:cNvPr>
          <p:cNvSpPr/>
          <p:nvPr/>
        </p:nvSpPr>
        <p:spPr>
          <a:xfrm>
            <a:off x="7292876" y="188385"/>
            <a:ext cx="1315525" cy="71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Transitions</a:t>
            </a:r>
          </a:p>
          <a:p>
            <a:r>
              <a:rPr lang="en-GB" sz="1100" dirty="0">
                <a:solidFill>
                  <a:schemeClr val="tx1"/>
                </a:solidFill>
              </a:rPr>
              <a:t>List of </a:t>
            </a:r>
          </a:p>
          <a:p>
            <a:r>
              <a:rPr lang="en-GB" sz="1100" dirty="0">
                <a:solidFill>
                  <a:schemeClr val="tx1"/>
                </a:solidFill>
              </a:rPr>
              <a:t>[</a:t>
            </a:r>
            <a:r>
              <a:rPr lang="en-GB" sz="1100" dirty="0" err="1">
                <a:solidFill>
                  <a:schemeClr val="tx1"/>
                </a:solidFill>
              </a:rPr>
              <a:t>s_old,s_new,a,r</a:t>
            </a:r>
            <a:r>
              <a:rPr lang="en-GB" sz="1100" dirty="0">
                <a:solidFill>
                  <a:schemeClr val="tx1"/>
                </a:solidFill>
              </a:rPr>
              <a:t>]</a:t>
            </a: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9874149-9D81-DA4F-BDC3-F78DF81DB8DB}"/>
              </a:ext>
            </a:extLst>
          </p:cNvPr>
          <p:cNvCxnSpPr>
            <a:cxnSpLocks/>
            <a:stCxn id="25" idx="0"/>
            <a:endCxn id="29" idx="1"/>
          </p:cNvCxnSpPr>
          <p:nvPr/>
        </p:nvCxnSpPr>
        <p:spPr>
          <a:xfrm rot="5400000" flipH="1" flipV="1">
            <a:off x="6639687" y="702730"/>
            <a:ext cx="809542" cy="49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3311A7-9A23-4F49-B2E5-C3D843C7800D}"/>
              </a:ext>
            </a:extLst>
          </p:cNvPr>
          <p:cNvSpPr/>
          <p:nvPr/>
        </p:nvSpPr>
        <p:spPr>
          <a:xfrm>
            <a:off x="5929401" y="3559029"/>
            <a:ext cx="1749279" cy="957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Self.Events_to_rewards</a:t>
            </a:r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calculate rewards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0B1572-6B58-6D4B-A96B-29E648150A2D}"/>
              </a:ext>
            </a:extLst>
          </p:cNvPr>
          <p:cNvSpPr/>
          <p:nvPr/>
        </p:nvSpPr>
        <p:spPr>
          <a:xfrm>
            <a:off x="3727325" y="499165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Game state new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F19E95-8CAB-6848-907F-BCC35E68669F}"/>
              </a:ext>
            </a:extLst>
          </p:cNvPr>
          <p:cNvSpPr/>
          <p:nvPr/>
        </p:nvSpPr>
        <p:spPr>
          <a:xfrm>
            <a:off x="3723324" y="4078668"/>
            <a:ext cx="1315525" cy="478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GAME ENGINE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77A451-54EE-9145-8347-37D82E8BC330}"/>
              </a:ext>
            </a:extLst>
          </p:cNvPr>
          <p:cNvSpPr/>
          <p:nvPr/>
        </p:nvSpPr>
        <p:spPr>
          <a:xfrm>
            <a:off x="6148892" y="494487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Events occurred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FEF954-789A-6441-BA65-CC564C8037F9}"/>
              </a:ext>
            </a:extLst>
          </p:cNvPr>
          <p:cNvSpPr/>
          <p:nvPr/>
        </p:nvSpPr>
        <p:spPr>
          <a:xfrm>
            <a:off x="1129170" y="1387695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[action]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2AD0D40-629C-0440-B59E-E2FD9F0A8DF4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>
            <a:off x="4381087" y="4557320"/>
            <a:ext cx="4001" cy="43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F9C4C81-E450-E641-9C54-006CEEAD6C23}"/>
              </a:ext>
            </a:extLst>
          </p:cNvPr>
          <p:cNvSpPr/>
          <p:nvPr/>
        </p:nvSpPr>
        <p:spPr>
          <a:xfrm>
            <a:off x="3721127" y="312599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Game_state_old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32DBFD35-0D59-714F-AC36-D1B42715E358}"/>
              </a:ext>
            </a:extLst>
          </p:cNvPr>
          <p:cNvCxnSpPr>
            <a:cxnSpLocks/>
            <a:stCxn id="180" idx="3"/>
            <a:endCxn id="50" idx="1"/>
          </p:cNvCxnSpPr>
          <p:nvPr/>
        </p:nvCxnSpPr>
        <p:spPr>
          <a:xfrm>
            <a:off x="2444695" y="1627021"/>
            <a:ext cx="1278629" cy="2690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2A997B1-7B2A-314A-89A1-C9618BFF7004}"/>
              </a:ext>
            </a:extLst>
          </p:cNvPr>
          <p:cNvCxnSpPr>
            <a:cxnSpLocks/>
            <a:stCxn id="237" idx="2"/>
            <a:endCxn id="50" idx="0"/>
          </p:cNvCxnSpPr>
          <p:nvPr/>
        </p:nvCxnSpPr>
        <p:spPr>
          <a:xfrm>
            <a:off x="4378890" y="3604645"/>
            <a:ext cx="2197" cy="47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8C19741D-4EB7-A549-AB03-2D62F59DB8C9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276318" y="4897823"/>
            <a:ext cx="195929" cy="51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8EF46635-0440-6B47-8E82-066C49995FC2}"/>
              </a:ext>
            </a:extLst>
          </p:cNvPr>
          <p:cNvCxnSpPr>
            <a:cxnSpLocks/>
            <a:stCxn id="41" idx="1"/>
            <a:endCxn id="237" idx="1"/>
          </p:cNvCxnSpPr>
          <p:nvPr/>
        </p:nvCxnSpPr>
        <p:spPr>
          <a:xfrm rot="10800000">
            <a:off x="3721127" y="3365319"/>
            <a:ext cx="6198" cy="1865660"/>
          </a:xfrm>
          <a:prstGeom prst="bentConnector3">
            <a:avLst>
              <a:gd name="adj1" fmla="val 3788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B1B0B10E-1D0C-BB46-B888-C494B24B4A52}"/>
              </a:ext>
            </a:extLst>
          </p:cNvPr>
          <p:cNvSpPr/>
          <p:nvPr/>
        </p:nvSpPr>
        <p:spPr>
          <a:xfrm>
            <a:off x="618555" y="2453339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Best action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A53D0E24-AD16-6F41-92AB-375BA6139589}"/>
              </a:ext>
            </a:extLst>
          </p:cNvPr>
          <p:cNvCxnSpPr>
            <a:cxnSpLocks/>
            <a:stCxn id="35" idx="0"/>
            <a:endCxn id="370" idx="2"/>
          </p:cNvCxnSpPr>
          <p:nvPr/>
        </p:nvCxnSpPr>
        <p:spPr>
          <a:xfrm flipH="1" flipV="1">
            <a:off x="6796040" y="3314233"/>
            <a:ext cx="8001" cy="24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>
            <a:extLst>
              <a:ext uri="{FF2B5EF4-FFF2-40B4-BE49-F238E27FC236}">
                <a16:creationId xmlns:a16="http://schemas.microsoft.com/office/drawing/2014/main" id="{67685EDC-9232-394B-8CAE-B1D4A53F3AB6}"/>
              </a:ext>
            </a:extLst>
          </p:cNvPr>
          <p:cNvSpPr/>
          <p:nvPr/>
        </p:nvSpPr>
        <p:spPr>
          <a:xfrm>
            <a:off x="6138277" y="2835581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Observed_reward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434" name="Elbow Connector 433">
            <a:extLst>
              <a:ext uri="{FF2B5EF4-FFF2-40B4-BE49-F238E27FC236}">
                <a16:creationId xmlns:a16="http://schemas.microsoft.com/office/drawing/2014/main" id="{89C6A0FA-A65E-934B-9879-9D8B00664FD7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>
          <a:xfrm>
            <a:off x="5038849" y="4317994"/>
            <a:ext cx="1110043" cy="866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61F71EAD-7EC4-6D4C-A02F-E2FC827E1A9E}"/>
              </a:ext>
            </a:extLst>
          </p:cNvPr>
          <p:cNvCxnSpPr>
            <a:cxnSpLocks/>
            <a:stCxn id="41" idx="3"/>
            <a:endCxn id="25" idx="1"/>
          </p:cNvCxnSpPr>
          <p:nvPr/>
        </p:nvCxnSpPr>
        <p:spPr>
          <a:xfrm flipV="1">
            <a:off x="5042850" y="1834571"/>
            <a:ext cx="878550" cy="339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A2D72BBB-77A2-274C-BBAA-08251A08D390}"/>
              </a:ext>
            </a:extLst>
          </p:cNvPr>
          <p:cNvCxnSpPr>
            <a:cxnSpLocks/>
            <a:stCxn id="237" idx="3"/>
            <a:endCxn id="25" idx="1"/>
          </p:cNvCxnSpPr>
          <p:nvPr/>
        </p:nvCxnSpPr>
        <p:spPr>
          <a:xfrm flipV="1">
            <a:off x="5036652" y="1834571"/>
            <a:ext cx="884748" cy="153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E3D17215-8284-F04A-86DC-268BF5B8B934}"/>
              </a:ext>
            </a:extLst>
          </p:cNvPr>
          <p:cNvCxnSpPr>
            <a:cxnSpLocks/>
            <a:stCxn id="370" idx="0"/>
            <a:endCxn id="25" idx="2"/>
          </p:cNvCxnSpPr>
          <p:nvPr/>
        </p:nvCxnSpPr>
        <p:spPr>
          <a:xfrm flipV="1">
            <a:off x="6796040" y="2313223"/>
            <a:ext cx="0" cy="52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3033CC15-88E6-6C47-B354-74193ACE728E}"/>
              </a:ext>
            </a:extLst>
          </p:cNvPr>
          <p:cNvCxnSpPr>
            <a:cxnSpLocks/>
            <a:stCxn id="72" idx="0"/>
            <a:endCxn id="35" idx="2"/>
          </p:cNvCxnSpPr>
          <p:nvPr/>
        </p:nvCxnSpPr>
        <p:spPr>
          <a:xfrm flipH="1" flipV="1">
            <a:off x="6804041" y="4516333"/>
            <a:ext cx="2614" cy="42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AAC77102-D98B-7C4E-967F-0BBB8F4D5392}"/>
              </a:ext>
            </a:extLst>
          </p:cNvPr>
          <p:cNvSpPr/>
          <p:nvPr/>
        </p:nvSpPr>
        <p:spPr>
          <a:xfrm>
            <a:off x="942423" y="395098"/>
            <a:ext cx="1315525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rgbClr val="FF0000"/>
                </a:solidFill>
              </a:rPr>
              <a:t>Callbacks.py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8A22E55-7F26-844F-82AD-A9F79A1EF166}"/>
              </a:ext>
            </a:extLst>
          </p:cNvPr>
          <p:cNvSpPr/>
          <p:nvPr/>
        </p:nvSpPr>
        <p:spPr>
          <a:xfrm>
            <a:off x="8507640" y="2651027"/>
            <a:ext cx="1675188" cy="561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QT =</a:t>
            </a:r>
          </a:p>
          <a:p>
            <a:r>
              <a:rPr lang="en-GB" sz="1100" dirty="0">
                <a:solidFill>
                  <a:schemeClr val="tx1"/>
                </a:solidFill>
              </a:rPr>
              <a:t> r + gamma*</a:t>
            </a:r>
            <a:r>
              <a:rPr lang="en-GB" sz="1100" dirty="0" err="1">
                <a:solidFill>
                  <a:schemeClr val="tx1"/>
                </a:solidFill>
              </a:rPr>
              <a:t>self.Q</a:t>
            </a:r>
            <a:r>
              <a:rPr lang="en-GB" sz="1100" dirty="0">
                <a:solidFill>
                  <a:schemeClr val="tx1"/>
                </a:solidFill>
              </a:rPr>
              <a:t>’(</a:t>
            </a:r>
            <a:r>
              <a:rPr lang="en-GB" sz="1100" dirty="0" err="1">
                <a:solidFill>
                  <a:schemeClr val="tx1"/>
                </a:solidFill>
              </a:rPr>
              <a:t>s_new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514" name="Elbow Connector 513">
            <a:extLst>
              <a:ext uri="{FF2B5EF4-FFF2-40B4-BE49-F238E27FC236}">
                <a16:creationId xmlns:a16="http://schemas.microsoft.com/office/drawing/2014/main" id="{8E809759-3891-E949-9F30-3D659D4D9A7D}"/>
              </a:ext>
            </a:extLst>
          </p:cNvPr>
          <p:cNvCxnSpPr>
            <a:cxnSpLocks/>
            <a:stCxn id="29" idx="3"/>
            <a:endCxn id="63" idx="0"/>
          </p:cNvCxnSpPr>
          <p:nvPr/>
        </p:nvCxnSpPr>
        <p:spPr>
          <a:xfrm>
            <a:off x="8608401" y="546377"/>
            <a:ext cx="854474" cy="715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F332AA2E-3595-A14F-80D6-F538838DD47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1276318" y="3825548"/>
            <a:ext cx="0" cy="59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5B5C8055-9800-944B-BEE5-3C4F330FF37B}"/>
              </a:ext>
            </a:extLst>
          </p:cNvPr>
          <p:cNvCxnSpPr>
            <a:cxnSpLocks/>
            <a:stCxn id="2" idx="0"/>
            <a:endCxn id="309" idx="2"/>
          </p:cNvCxnSpPr>
          <p:nvPr/>
        </p:nvCxnSpPr>
        <p:spPr>
          <a:xfrm flipV="1">
            <a:off x="1276318" y="2931991"/>
            <a:ext cx="0" cy="4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Rectangle 549">
            <a:extLst>
              <a:ext uri="{FF2B5EF4-FFF2-40B4-BE49-F238E27FC236}">
                <a16:creationId xmlns:a16="http://schemas.microsoft.com/office/drawing/2014/main" id="{7BBE8C65-5A09-F74E-BE09-94AD47195665}"/>
              </a:ext>
            </a:extLst>
          </p:cNvPr>
          <p:cNvSpPr/>
          <p:nvPr/>
        </p:nvSpPr>
        <p:spPr>
          <a:xfrm>
            <a:off x="8872243" y="5214850"/>
            <a:ext cx="1315525" cy="478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CrazyNN.fit</a:t>
            </a:r>
            <a:r>
              <a:rPr lang="en-GB" sz="1100" dirty="0">
                <a:solidFill>
                  <a:schemeClr val="tx1"/>
                </a:solidFill>
              </a:rPr>
              <a:t>()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567" name="Elbow Connector 566">
            <a:extLst>
              <a:ext uri="{FF2B5EF4-FFF2-40B4-BE49-F238E27FC236}">
                <a16:creationId xmlns:a16="http://schemas.microsoft.com/office/drawing/2014/main" id="{8166D228-AECE-EB41-BA2B-D77CBA470050}"/>
              </a:ext>
            </a:extLst>
          </p:cNvPr>
          <p:cNvCxnSpPr>
            <a:cxnSpLocks/>
            <a:stCxn id="73" idx="6"/>
            <a:endCxn id="570" idx="4"/>
          </p:cNvCxnSpPr>
          <p:nvPr/>
        </p:nvCxnSpPr>
        <p:spPr>
          <a:xfrm flipV="1">
            <a:off x="2013548" y="4404593"/>
            <a:ext cx="308811" cy="1041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Oval 569">
            <a:extLst>
              <a:ext uri="{FF2B5EF4-FFF2-40B4-BE49-F238E27FC236}">
                <a16:creationId xmlns:a16="http://schemas.microsoft.com/office/drawing/2014/main" id="{31BFDDDF-3B92-D647-A9B9-56852491F444}"/>
              </a:ext>
            </a:extLst>
          </p:cNvPr>
          <p:cNvSpPr/>
          <p:nvPr/>
        </p:nvSpPr>
        <p:spPr>
          <a:xfrm>
            <a:off x="1907533" y="4076312"/>
            <a:ext cx="829651" cy="328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3E0E5BC4-C166-484D-B059-D3B8A5065680}"/>
              </a:ext>
            </a:extLst>
          </p:cNvPr>
          <p:cNvSpPr/>
          <p:nvPr/>
        </p:nvSpPr>
        <p:spPr>
          <a:xfrm>
            <a:off x="8674128" y="6296071"/>
            <a:ext cx="1675188" cy="561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All n moves</a:t>
            </a:r>
          </a:p>
          <a:p>
            <a:pPr algn="ctr"/>
            <a:r>
              <a:rPr lang="en-GB" sz="1100" dirty="0" err="1">
                <a:solidFill>
                  <a:schemeClr val="tx1"/>
                </a:solidFill>
              </a:rPr>
              <a:t>CrazyNN.update_target</a:t>
            </a:r>
            <a:r>
              <a:rPr lang="en-GB" sz="1100" dirty="0">
                <a:solidFill>
                  <a:schemeClr val="tx1"/>
                </a:solidFill>
              </a:rPr>
              <a:t>()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C6B8E0-694C-8347-8CB1-85C24BF1C602}"/>
              </a:ext>
            </a:extLst>
          </p:cNvPr>
          <p:cNvSpPr/>
          <p:nvPr/>
        </p:nvSpPr>
        <p:spPr>
          <a:xfrm>
            <a:off x="3747721" y="460908"/>
            <a:ext cx="1315525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rgbClr val="FF0000"/>
                </a:solidFill>
              </a:rPr>
              <a:t>Game Engine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7C2147-8AC4-E540-BBB3-7E0CED043F10}"/>
              </a:ext>
            </a:extLst>
          </p:cNvPr>
          <p:cNvSpPr/>
          <p:nvPr/>
        </p:nvSpPr>
        <p:spPr>
          <a:xfrm>
            <a:off x="5576603" y="278184"/>
            <a:ext cx="1144578" cy="486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rgbClr val="FF0000"/>
                </a:solidFill>
              </a:rPr>
              <a:t>Train.Py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3330AF-0AC0-DE43-A04D-F9C75DB06633}"/>
              </a:ext>
            </a:extLst>
          </p:cNvPr>
          <p:cNvSpPr/>
          <p:nvPr/>
        </p:nvSpPr>
        <p:spPr>
          <a:xfrm>
            <a:off x="953123" y="5188873"/>
            <a:ext cx="1060425" cy="514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Choose randomly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368C7A9-5CA5-EC4A-8E7E-D24C56E1FE1B}"/>
              </a:ext>
            </a:extLst>
          </p:cNvPr>
          <p:cNvCxnSpPr>
            <a:cxnSpLocks/>
            <a:stCxn id="570" idx="0"/>
            <a:endCxn id="180" idx="2"/>
          </p:cNvCxnSpPr>
          <p:nvPr/>
        </p:nvCxnSpPr>
        <p:spPr>
          <a:xfrm rot="16200000" flipV="1">
            <a:off x="949664" y="2703617"/>
            <a:ext cx="2209965" cy="535426"/>
          </a:xfrm>
          <a:prstGeom prst="bentConnector3">
            <a:avLst>
              <a:gd name="adj1" fmla="val 87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1DCCAF8-9D79-574B-8A75-B1FF421876CB}"/>
              </a:ext>
            </a:extLst>
          </p:cNvPr>
          <p:cNvCxnSpPr>
            <a:cxnSpLocks/>
            <a:stCxn id="41" idx="2"/>
            <a:endCxn id="4" idx="2"/>
          </p:cNvCxnSpPr>
          <p:nvPr/>
        </p:nvCxnSpPr>
        <p:spPr>
          <a:xfrm rot="5400000">
            <a:off x="2652646" y="4417847"/>
            <a:ext cx="679984" cy="2784901"/>
          </a:xfrm>
          <a:prstGeom prst="bentConnector3">
            <a:avLst>
              <a:gd name="adj1" fmla="val 133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BC06001-3EFD-224E-B2EC-A1BFF24F062A}"/>
              </a:ext>
            </a:extLst>
          </p:cNvPr>
          <p:cNvSpPr/>
          <p:nvPr/>
        </p:nvSpPr>
        <p:spPr>
          <a:xfrm>
            <a:off x="566783" y="1300302"/>
            <a:ext cx="1315525" cy="47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FF0000"/>
                </a:solidFill>
              </a:rPr>
              <a:t>act</a:t>
            </a:r>
            <a:endParaRPr lang="en-DE" sz="1400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C92B662-520B-F940-A663-9EB6EDAE2ACC}"/>
              </a:ext>
            </a:extLst>
          </p:cNvPr>
          <p:cNvCxnSpPr>
            <a:cxnSpLocks/>
            <a:stCxn id="309" idx="0"/>
            <a:endCxn id="180" idx="2"/>
          </p:cNvCxnSpPr>
          <p:nvPr/>
        </p:nvCxnSpPr>
        <p:spPr>
          <a:xfrm rot="5400000" flipH="1" flipV="1">
            <a:off x="1238129" y="1904536"/>
            <a:ext cx="586992" cy="510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E5DBB28-6B91-A641-86D1-058E92732B46}"/>
              </a:ext>
            </a:extLst>
          </p:cNvPr>
          <p:cNvCxnSpPr>
            <a:cxnSpLocks/>
            <a:stCxn id="180" idx="3"/>
            <a:endCxn id="25" idx="1"/>
          </p:cNvCxnSpPr>
          <p:nvPr/>
        </p:nvCxnSpPr>
        <p:spPr>
          <a:xfrm>
            <a:off x="2444695" y="1627021"/>
            <a:ext cx="3476705" cy="20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4C3CA73-AF8E-8549-B7F9-C551DCE501F8}"/>
              </a:ext>
            </a:extLst>
          </p:cNvPr>
          <p:cNvSpPr/>
          <p:nvPr/>
        </p:nvSpPr>
        <p:spPr>
          <a:xfrm>
            <a:off x="8736126" y="1445856"/>
            <a:ext cx="1494066" cy="47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rgbClr val="FF0000"/>
                </a:solidFill>
              </a:rPr>
              <a:t>For every game in list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1B67A1-1023-7547-9D9A-855A2E440D46}"/>
              </a:ext>
            </a:extLst>
          </p:cNvPr>
          <p:cNvCxnSpPr>
            <a:cxnSpLocks/>
            <a:stCxn id="65" idx="2"/>
            <a:endCxn id="510" idx="0"/>
          </p:cNvCxnSpPr>
          <p:nvPr/>
        </p:nvCxnSpPr>
        <p:spPr>
          <a:xfrm flipH="1">
            <a:off x="9345234" y="1924508"/>
            <a:ext cx="137925" cy="72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793211-A059-6849-83B5-24666D1FA7B3}"/>
              </a:ext>
            </a:extLst>
          </p:cNvPr>
          <p:cNvCxnSpPr>
            <a:cxnSpLocks/>
            <a:stCxn id="510" idx="2"/>
            <a:endCxn id="550" idx="0"/>
          </p:cNvCxnSpPr>
          <p:nvPr/>
        </p:nvCxnSpPr>
        <p:spPr>
          <a:xfrm>
            <a:off x="9345234" y="3212955"/>
            <a:ext cx="184772" cy="20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7FC96C7-E2B1-4947-A114-DB5EEF72F74C}"/>
              </a:ext>
            </a:extLst>
          </p:cNvPr>
          <p:cNvCxnSpPr>
            <a:cxnSpLocks/>
            <a:stCxn id="29" idx="3"/>
            <a:endCxn id="550" idx="3"/>
          </p:cNvCxnSpPr>
          <p:nvPr/>
        </p:nvCxnSpPr>
        <p:spPr>
          <a:xfrm>
            <a:off x="8608401" y="546377"/>
            <a:ext cx="1579367" cy="4907799"/>
          </a:xfrm>
          <a:prstGeom prst="bentConnector3">
            <a:avLst>
              <a:gd name="adj1" fmla="val 112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Oval 536">
            <a:extLst>
              <a:ext uri="{FF2B5EF4-FFF2-40B4-BE49-F238E27FC236}">
                <a16:creationId xmlns:a16="http://schemas.microsoft.com/office/drawing/2014/main" id="{57FE9B13-B5EB-254E-BC0A-3C1317604D52}"/>
              </a:ext>
            </a:extLst>
          </p:cNvPr>
          <p:cNvSpPr/>
          <p:nvPr/>
        </p:nvSpPr>
        <p:spPr>
          <a:xfrm>
            <a:off x="9079443" y="319910"/>
            <a:ext cx="755844" cy="4786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A</a:t>
            </a:r>
            <a:r>
              <a:rPr lang="en-DE" sz="1200" dirty="0">
                <a:solidFill>
                  <a:srgbClr val="FF0000"/>
                </a:solidFill>
              </a:rPr>
              <a:t>fter game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B86CC77-695E-F849-BECA-D7CAA5C7B72D}"/>
              </a:ext>
            </a:extLst>
          </p:cNvPr>
          <p:cNvCxnSpPr>
            <a:cxnSpLocks/>
            <a:stCxn id="550" idx="2"/>
            <a:endCxn id="572" idx="0"/>
          </p:cNvCxnSpPr>
          <p:nvPr/>
        </p:nvCxnSpPr>
        <p:spPr>
          <a:xfrm flipH="1">
            <a:off x="9511722" y="5693502"/>
            <a:ext cx="18284" cy="60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8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C2B037E9-975B-E147-B2A1-11ABF0B69E22}"/>
              </a:ext>
            </a:extLst>
          </p:cNvPr>
          <p:cNvSpPr/>
          <p:nvPr/>
        </p:nvSpPr>
        <p:spPr>
          <a:xfrm>
            <a:off x="283464" y="128016"/>
            <a:ext cx="10805595" cy="6452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45B9C49-BA38-0C41-A705-22DB61273601}"/>
              </a:ext>
            </a:extLst>
          </p:cNvPr>
          <p:cNvSpPr/>
          <p:nvPr/>
        </p:nvSpPr>
        <p:spPr>
          <a:xfrm>
            <a:off x="740665" y="833838"/>
            <a:ext cx="10253068" cy="5603538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6988831-95FB-9B48-ABE5-0E4904C218FC}"/>
              </a:ext>
            </a:extLst>
          </p:cNvPr>
          <p:cNvSpPr/>
          <p:nvPr/>
        </p:nvSpPr>
        <p:spPr>
          <a:xfrm>
            <a:off x="1266421" y="1708420"/>
            <a:ext cx="9616547" cy="4591796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1125D-DFB4-2149-82D8-EF04C9072A31}"/>
              </a:ext>
            </a:extLst>
          </p:cNvPr>
          <p:cNvSpPr/>
          <p:nvPr/>
        </p:nvSpPr>
        <p:spPr>
          <a:xfrm>
            <a:off x="733118" y="246607"/>
            <a:ext cx="1917403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</a:t>
            </a:r>
            <a:r>
              <a:rPr lang="en-DE" sz="1100" dirty="0">
                <a:solidFill>
                  <a:schemeClr val="tx1"/>
                </a:solidFill>
              </a:rPr>
              <a:t>etup</a:t>
            </a: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B8B93-62A9-944D-A37C-07E1CDDE8D6C}"/>
              </a:ext>
            </a:extLst>
          </p:cNvPr>
          <p:cNvSpPr/>
          <p:nvPr/>
        </p:nvSpPr>
        <p:spPr>
          <a:xfrm>
            <a:off x="5022484" y="937278"/>
            <a:ext cx="5860484" cy="681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end_of_round</a:t>
            </a:r>
            <a:r>
              <a:rPr lang="en-DE" sz="1100" dirty="0">
                <a:solidFill>
                  <a:schemeClr val="tx1"/>
                </a:solidFill>
              </a:rPr>
              <a:t> (self, last_game_state, last_action)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465DAB-552B-BE42-B3F0-D3DE58DC7292}"/>
              </a:ext>
            </a:extLst>
          </p:cNvPr>
          <p:cNvSpPr/>
          <p:nvPr/>
        </p:nvSpPr>
        <p:spPr>
          <a:xfrm>
            <a:off x="8963077" y="246607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</a:t>
            </a:r>
            <a:r>
              <a:rPr lang="en-DE" sz="1100" dirty="0">
                <a:solidFill>
                  <a:schemeClr val="tx1"/>
                </a:solidFill>
              </a:rPr>
              <a:t>etup_training</a:t>
            </a: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2ED85-B418-7541-A6C1-C0B199759740}"/>
              </a:ext>
            </a:extLst>
          </p:cNvPr>
          <p:cNvSpPr/>
          <p:nvPr/>
        </p:nvSpPr>
        <p:spPr>
          <a:xfrm>
            <a:off x="7244526" y="2765396"/>
            <a:ext cx="1919001" cy="681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Game_events_occurred</a:t>
            </a:r>
            <a:endParaRPr lang="en-GB" sz="1100" dirty="0">
              <a:solidFill>
                <a:schemeClr val="tx1"/>
              </a:solidFill>
            </a:endParaRP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(self, </a:t>
            </a:r>
            <a:r>
              <a:rPr lang="en-GB" sz="1100" dirty="0" err="1">
                <a:solidFill>
                  <a:schemeClr val="tx1"/>
                </a:solidFill>
              </a:rPr>
              <a:t>old_game_state</a:t>
            </a:r>
            <a:r>
              <a:rPr lang="en-GB" sz="1100" dirty="0">
                <a:solidFill>
                  <a:schemeClr val="tx1"/>
                </a:solidFill>
              </a:rPr>
              <a:t>, action, </a:t>
            </a:r>
            <a:r>
              <a:rPr lang="en-GB" sz="1100" dirty="0" err="1">
                <a:solidFill>
                  <a:schemeClr val="tx1"/>
                </a:solidFill>
              </a:rPr>
              <a:t>new_game_state</a:t>
            </a:r>
            <a:r>
              <a:rPr lang="en-GB" sz="1100" dirty="0">
                <a:solidFill>
                  <a:schemeClr val="tx1"/>
                </a:solidFill>
              </a:rPr>
              <a:t>, events)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F588C-E143-CD49-A9E7-62D9F332EF06}"/>
              </a:ext>
            </a:extLst>
          </p:cNvPr>
          <p:cNvSpPr/>
          <p:nvPr/>
        </p:nvSpPr>
        <p:spPr>
          <a:xfrm>
            <a:off x="5504157" y="5340421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Game state new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87C6D8-F3D6-9C4A-9C76-8FF37D72863C}"/>
              </a:ext>
            </a:extLst>
          </p:cNvPr>
          <p:cNvSpPr/>
          <p:nvPr/>
        </p:nvSpPr>
        <p:spPr>
          <a:xfrm>
            <a:off x="5500156" y="4089108"/>
            <a:ext cx="1315525" cy="478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GAME ENGINE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2A206E-A88E-E94C-AFBC-168B4B9878B2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6157919" y="4567760"/>
            <a:ext cx="4001" cy="772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2341531-C3B9-D24F-BBEE-A4219B53CF13}"/>
              </a:ext>
            </a:extLst>
          </p:cNvPr>
          <p:cNvSpPr/>
          <p:nvPr/>
        </p:nvSpPr>
        <p:spPr>
          <a:xfrm>
            <a:off x="5497972" y="313643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Game_state_old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D8E3F2-5552-594A-ADCC-AB5BD566F5CC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6155735" y="3615085"/>
            <a:ext cx="2184" cy="474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A160DEC-46F5-EF4E-91A4-6DB9B9148C6B}"/>
              </a:ext>
            </a:extLst>
          </p:cNvPr>
          <p:cNvCxnSpPr>
            <a:cxnSpLocks/>
            <a:stCxn id="24" idx="1"/>
            <a:endCxn id="27" idx="1"/>
          </p:cNvCxnSpPr>
          <p:nvPr/>
        </p:nvCxnSpPr>
        <p:spPr>
          <a:xfrm rot="10800000">
            <a:off x="5497973" y="3375759"/>
            <a:ext cx="6185" cy="2203988"/>
          </a:xfrm>
          <a:prstGeom prst="bentConnector3">
            <a:avLst>
              <a:gd name="adj1" fmla="val 37960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EC332A-F1BC-F446-8102-BFD061B025A2}"/>
              </a:ext>
            </a:extLst>
          </p:cNvPr>
          <p:cNvSpPr/>
          <p:nvPr/>
        </p:nvSpPr>
        <p:spPr>
          <a:xfrm>
            <a:off x="7244526" y="5285557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Reward_from_events</a:t>
            </a:r>
            <a:endParaRPr lang="en-DE" sz="1100" dirty="0">
              <a:solidFill>
                <a:schemeClr val="tx1"/>
              </a:solidFill>
            </a:endParaRP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(self,events)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F4D11A-1782-5E46-BB54-A2AE17346E41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6819682" y="5524883"/>
            <a:ext cx="424844" cy="54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C52EFA8-832F-4647-A5C3-5DCD0AFB8486}"/>
              </a:ext>
            </a:extLst>
          </p:cNvPr>
          <p:cNvSpPr/>
          <p:nvPr/>
        </p:nvSpPr>
        <p:spPr>
          <a:xfrm>
            <a:off x="7527976" y="1810086"/>
            <a:ext cx="1358760" cy="71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Transitions</a:t>
            </a:r>
          </a:p>
          <a:p>
            <a:r>
              <a:rPr lang="en-GB" sz="1100" dirty="0">
                <a:solidFill>
                  <a:schemeClr val="tx1"/>
                </a:solidFill>
              </a:rPr>
              <a:t>(Deque)</a:t>
            </a:r>
          </a:p>
          <a:p>
            <a:r>
              <a:rPr lang="en-GB" sz="1100" dirty="0">
                <a:solidFill>
                  <a:schemeClr val="tx1"/>
                </a:solidFill>
              </a:rPr>
              <a:t>[</a:t>
            </a:r>
            <a:r>
              <a:rPr lang="en-GB" sz="1100" dirty="0" err="1">
                <a:solidFill>
                  <a:schemeClr val="tx1"/>
                </a:solidFill>
              </a:rPr>
              <a:t>s_old,s_new,a,r</a:t>
            </a:r>
            <a:r>
              <a:rPr lang="en-GB" sz="1100" dirty="0">
                <a:solidFill>
                  <a:schemeClr val="tx1"/>
                </a:solidFill>
              </a:rPr>
              <a:t>]</a:t>
            </a: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6D722F-68F6-A840-9F5A-C059723F1050}"/>
              </a:ext>
            </a:extLst>
          </p:cNvPr>
          <p:cNvCxnSpPr>
            <a:cxnSpLocks/>
            <a:stCxn id="16" idx="0"/>
            <a:endCxn id="34" idx="2"/>
          </p:cNvCxnSpPr>
          <p:nvPr/>
        </p:nvCxnSpPr>
        <p:spPr>
          <a:xfrm flipV="1">
            <a:off x="8204027" y="2526070"/>
            <a:ext cx="3329" cy="239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80F5F98-0E66-C949-A7DC-B736D66AC59A}"/>
              </a:ext>
            </a:extLst>
          </p:cNvPr>
          <p:cNvSpPr/>
          <p:nvPr/>
        </p:nvSpPr>
        <p:spPr>
          <a:xfrm>
            <a:off x="2640993" y="5383922"/>
            <a:ext cx="1060425" cy="514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Choose randomly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DF9319D-1305-F646-A05F-5293D3FD02E7}"/>
              </a:ext>
            </a:extLst>
          </p:cNvPr>
          <p:cNvCxnSpPr>
            <a:cxnSpLocks/>
            <a:stCxn id="24" idx="2"/>
            <a:endCxn id="40" idx="4"/>
          </p:cNvCxnSpPr>
          <p:nvPr/>
        </p:nvCxnSpPr>
        <p:spPr>
          <a:xfrm rot="5400000">
            <a:off x="4626830" y="4363449"/>
            <a:ext cx="79466" cy="2990714"/>
          </a:xfrm>
          <a:prstGeom prst="bentConnector3">
            <a:avLst>
              <a:gd name="adj1" fmla="val 3876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D3D096-12AD-B04B-B9D1-ED8A39DB6628}"/>
              </a:ext>
            </a:extLst>
          </p:cNvPr>
          <p:cNvSpPr/>
          <p:nvPr/>
        </p:nvSpPr>
        <p:spPr>
          <a:xfrm>
            <a:off x="1354752" y="2957422"/>
            <a:ext cx="3238265" cy="2283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100" dirty="0">
                <a:solidFill>
                  <a:schemeClr val="tx1"/>
                </a:solidFill>
              </a:rPr>
              <a:t>Act</a:t>
            </a:r>
          </a:p>
          <a:p>
            <a:r>
              <a:rPr lang="en-DE" sz="1100" dirty="0">
                <a:solidFill>
                  <a:schemeClr val="tx1"/>
                </a:solidFill>
              </a:rPr>
              <a:t>(self, game state)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D73F6B-3C1B-A44E-9E7B-9EAD63D61EA9}"/>
              </a:ext>
            </a:extLst>
          </p:cNvPr>
          <p:cNvSpPr/>
          <p:nvPr/>
        </p:nvSpPr>
        <p:spPr>
          <a:xfrm>
            <a:off x="3514404" y="4140432"/>
            <a:ext cx="913715" cy="328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B18058-C1A2-5B41-A79A-F61FA162522A}"/>
              </a:ext>
            </a:extLst>
          </p:cNvPr>
          <p:cNvSpPr/>
          <p:nvPr/>
        </p:nvSpPr>
        <p:spPr>
          <a:xfrm>
            <a:off x="1530243" y="4566091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State_to_features (game_state)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F6942B-548A-B541-9FA9-202B4564C6AB}"/>
              </a:ext>
            </a:extLst>
          </p:cNvPr>
          <p:cNvSpPr/>
          <p:nvPr/>
        </p:nvSpPr>
        <p:spPr>
          <a:xfrm>
            <a:off x="3318115" y="2098617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Action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009C89F-20CE-9548-99AF-1A0D83F38178}"/>
              </a:ext>
            </a:extLst>
          </p:cNvPr>
          <p:cNvCxnSpPr>
            <a:cxnSpLocks/>
            <a:stCxn id="48" idx="3"/>
            <a:endCxn id="25" idx="1"/>
          </p:cNvCxnSpPr>
          <p:nvPr/>
        </p:nvCxnSpPr>
        <p:spPr>
          <a:xfrm>
            <a:off x="4633640" y="2337943"/>
            <a:ext cx="866516" cy="1990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E57002D-3BEC-6741-8499-47C8293D8090}"/>
              </a:ext>
            </a:extLst>
          </p:cNvPr>
          <p:cNvCxnSpPr>
            <a:cxnSpLocks/>
            <a:stCxn id="40" idx="6"/>
            <a:endCxn id="39" idx="4"/>
          </p:cNvCxnSpPr>
          <p:nvPr/>
        </p:nvCxnSpPr>
        <p:spPr>
          <a:xfrm flipV="1">
            <a:off x="3701418" y="4468713"/>
            <a:ext cx="269844" cy="11725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E46CEAE3-3B95-B345-B1DC-011C71DED4AE}"/>
              </a:ext>
            </a:extLst>
          </p:cNvPr>
          <p:cNvCxnSpPr>
            <a:cxnSpLocks/>
            <a:stCxn id="40" idx="2"/>
            <a:endCxn id="47" idx="2"/>
          </p:cNvCxnSpPr>
          <p:nvPr/>
        </p:nvCxnSpPr>
        <p:spPr>
          <a:xfrm rot="10800000">
            <a:off x="2489745" y="5044743"/>
            <a:ext cx="151249" cy="596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A888884-78B0-5D4E-8312-A1F1A13811D7}"/>
              </a:ext>
            </a:extLst>
          </p:cNvPr>
          <p:cNvCxnSpPr>
            <a:cxnSpLocks/>
            <a:stCxn id="59" idx="0"/>
            <a:endCxn id="48" idx="1"/>
          </p:cNvCxnSpPr>
          <p:nvPr/>
        </p:nvCxnSpPr>
        <p:spPr>
          <a:xfrm rot="5400000" flipH="1" flipV="1">
            <a:off x="2251489" y="2582077"/>
            <a:ext cx="1310759" cy="8224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2E989B3-1155-4E42-900C-B07E0A29E099}"/>
              </a:ext>
            </a:extLst>
          </p:cNvPr>
          <p:cNvSpPr/>
          <p:nvPr/>
        </p:nvSpPr>
        <p:spPr>
          <a:xfrm>
            <a:off x="7546263" y="4268782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reward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60D6555-C5C7-4B4F-82B9-AF34F09B9FC3}"/>
              </a:ext>
            </a:extLst>
          </p:cNvPr>
          <p:cNvCxnSpPr>
            <a:cxnSpLocks/>
            <a:stCxn id="77" idx="0"/>
            <a:endCxn id="16" idx="2"/>
          </p:cNvCxnSpPr>
          <p:nvPr/>
        </p:nvCxnSpPr>
        <p:spPr>
          <a:xfrm flipV="1">
            <a:off x="8204026" y="3446682"/>
            <a:ext cx="1" cy="82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7BAFE9-BADD-B74C-8AA2-91F568A761F4}"/>
              </a:ext>
            </a:extLst>
          </p:cNvPr>
          <p:cNvCxnSpPr>
            <a:cxnSpLocks/>
            <a:stCxn id="30" idx="0"/>
            <a:endCxn id="77" idx="2"/>
          </p:cNvCxnSpPr>
          <p:nvPr/>
        </p:nvCxnSpPr>
        <p:spPr>
          <a:xfrm flipH="1" flipV="1">
            <a:off x="8204026" y="4747434"/>
            <a:ext cx="1" cy="538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F7BF251F-EAF8-BE48-956C-6DFCF0EF154C}"/>
              </a:ext>
            </a:extLst>
          </p:cNvPr>
          <p:cNvCxnSpPr>
            <a:cxnSpLocks/>
            <a:stCxn id="24" idx="1"/>
            <a:endCxn id="14" idx="1"/>
          </p:cNvCxnSpPr>
          <p:nvPr/>
        </p:nvCxnSpPr>
        <p:spPr>
          <a:xfrm rot="10800000">
            <a:off x="5022485" y="1277921"/>
            <a:ext cx="481673" cy="4301826"/>
          </a:xfrm>
          <a:prstGeom prst="bentConnector3">
            <a:avLst>
              <a:gd name="adj1" fmla="val 14746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A74B536-F090-6446-A186-B90EDCC2FED8}"/>
              </a:ext>
            </a:extLst>
          </p:cNvPr>
          <p:cNvSpPr/>
          <p:nvPr/>
        </p:nvSpPr>
        <p:spPr>
          <a:xfrm>
            <a:off x="378677" y="6254496"/>
            <a:ext cx="266774" cy="265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5017C1C-30C9-8A44-97FD-D8B58C5B35A7}"/>
              </a:ext>
            </a:extLst>
          </p:cNvPr>
          <p:cNvSpPr/>
          <p:nvPr/>
        </p:nvSpPr>
        <p:spPr>
          <a:xfrm>
            <a:off x="870156" y="6111240"/>
            <a:ext cx="266774" cy="265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E4CEA7C-E457-984E-9A3F-46B142381354}"/>
              </a:ext>
            </a:extLst>
          </p:cNvPr>
          <p:cNvSpPr/>
          <p:nvPr/>
        </p:nvSpPr>
        <p:spPr>
          <a:xfrm>
            <a:off x="1395913" y="5942076"/>
            <a:ext cx="266774" cy="265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EC4CB-11AC-C946-AA67-88B076048337}"/>
              </a:ext>
            </a:extLst>
          </p:cNvPr>
          <p:cNvSpPr/>
          <p:nvPr/>
        </p:nvSpPr>
        <p:spPr>
          <a:xfrm>
            <a:off x="3339516" y="246607"/>
            <a:ext cx="1917403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B</a:t>
            </a:r>
            <a:r>
              <a:rPr lang="en-DE" sz="1100" dirty="0">
                <a:solidFill>
                  <a:schemeClr val="tx1"/>
                </a:solidFill>
              </a:rPr>
              <a:t>uild_q_net</a:t>
            </a: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4E7800-6FEB-7649-AB10-F2212886683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50521" y="467213"/>
            <a:ext cx="688995" cy="18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8BF46-7CC8-1D44-A2C5-52674184B29E}"/>
              </a:ext>
            </a:extLst>
          </p:cNvPr>
          <p:cNvSpPr/>
          <p:nvPr/>
        </p:nvSpPr>
        <p:spPr>
          <a:xfrm>
            <a:off x="1536121" y="3648702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Use CNN to get best action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778AE5-8B12-A14F-93C0-41215983CFC9}"/>
              </a:ext>
            </a:extLst>
          </p:cNvPr>
          <p:cNvCxnSpPr>
            <a:cxnSpLocks/>
            <a:stCxn id="39" idx="0"/>
            <a:endCxn id="48" idx="2"/>
          </p:cNvCxnSpPr>
          <p:nvPr/>
        </p:nvCxnSpPr>
        <p:spPr>
          <a:xfrm flipV="1">
            <a:off x="3971262" y="2577269"/>
            <a:ext cx="4616" cy="1563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31FAE8-BA2D-5D4B-9584-59133132BE2E}"/>
              </a:ext>
            </a:extLst>
          </p:cNvPr>
          <p:cNvCxnSpPr>
            <a:cxnSpLocks/>
            <a:stCxn id="47" idx="0"/>
            <a:endCxn id="59" idx="2"/>
          </p:cNvCxnSpPr>
          <p:nvPr/>
        </p:nvCxnSpPr>
        <p:spPr>
          <a:xfrm flipV="1">
            <a:off x="2489744" y="4127354"/>
            <a:ext cx="5878" cy="438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2A8F33C-5870-9448-8220-89A49399C083}"/>
              </a:ext>
            </a:extLst>
          </p:cNvPr>
          <p:cNvCxnSpPr>
            <a:cxnSpLocks/>
            <a:stCxn id="48" idx="3"/>
            <a:endCxn id="16" idx="1"/>
          </p:cNvCxnSpPr>
          <p:nvPr/>
        </p:nvCxnSpPr>
        <p:spPr>
          <a:xfrm>
            <a:off x="4633640" y="2337943"/>
            <a:ext cx="2610886" cy="768096"/>
          </a:xfrm>
          <a:prstGeom prst="bentConnector3">
            <a:avLst>
              <a:gd name="adj1" fmla="val 920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34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321C5F-63C9-F244-93E6-4465632C9337}"/>
              </a:ext>
            </a:extLst>
          </p:cNvPr>
          <p:cNvSpPr/>
          <p:nvPr/>
        </p:nvSpPr>
        <p:spPr>
          <a:xfrm>
            <a:off x="457200" y="512618"/>
            <a:ext cx="11374582" cy="5915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</a:t>
            </a:r>
            <a:r>
              <a:rPr lang="en-DE" dirty="0"/>
              <a:t>ecreasing loss -&gt;  target q ist nahe an actual reward + max reward next step</a:t>
            </a:r>
          </a:p>
          <a:p>
            <a:r>
              <a:rPr lang="en-DE" dirty="0"/>
              <a:t>Netzwerk kann einigermaßen korrekt den nächsten schritt vorhersagen</a:t>
            </a:r>
          </a:p>
          <a:p>
            <a:r>
              <a:rPr lang="en-GB" dirty="0"/>
              <a:t>W</a:t>
            </a:r>
            <a:r>
              <a:rPr lang="en-DE" dirty="0"/>
              <a:t>ir wählen den nächsten schritt aus als den der der beste ist. ABER gegen die wand rennen darf nicht der beste sein!</a:t>
            </a:r>
          </a:p>
        </p:txBody>
      </p:sp>
    </p:spTree>
    <p:extLst>
      <p:ext uri="{BB962C8B-B14F-4D97-AF65-F5344CB8AC3E}">
        <p14:creationId xmlns:p14="http://schemas.microsoft.com/office/powerpoint/2010/main" val="239104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BBF046-CF99-AD4D-A147-DBAF6DD3DF86}"/>
              </a:ext>
            </a:extLst>
          </p:cNvPr>
          <p:cNvSpPr/>
          <p:nvPr/>
        </p:nvSpPr>
        <p:spPr>
          <a:xfrm>
            <a:off x="1064260" y="2304579"/>
            <a:ext cx="2323710" cy="1974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400" dirty="0">
                <a:solidFill>
                  <a:schemeClr val="tx1"/>
                </a:solidFill>
              </a:rPr>
              <a:t>DQN</a:t>
            </a:r>
          </a:p>
          <a:p>
            <a:r>
              <a:rPr lang="en-DE" sz="1400" dirty="0">
                <a:solidFill>
                  <a:schemeClr val="tx1"/>
                </a:solidFill>
              </a:rPr>
              <a:t>Target DQN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replay_buffer</a:t>
            </a:r>
            <a:r>
              <a:rPr lang="en-GB" sz="1400" dirty="0">
                <a:solidFill>
                  <a:schemeClr val="tx1"/>
                </a:solidFill>
              </a:rPr>
              <a:t>,</a:t>
            </a:r>
          </a:p>
          <a:p>
            <a:r>
              <a:rPr lang="en-GB" sz="1400" dirty="0">
                <a:solidFill>
                  <a:schemeClr val="tx1"/>
                </a:solidFill>
              </a:rPr>
              <a:t>actions,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input_shape</a:t>
            </a:r>
            <a:r>
              <a:rPr lang="en-GB" sz="1400" dirty="0">
                <a:solidFill>
                  <a:schemeClr val="tx1"/>
                </a:solidFill>
              </a:rPr>
              <a:t>=(500),</a:t>
            </a:r>
          </a:p>
          <a:p>
            <a:r>
              <a:rPr lang="en-GB" sz="1400" dirty="0">
                <a:solidFill>
                  <a:schemeClr val="tx1"/>
                </a:solidFill>
              </a:rPr>
              <a:t>epsilon):</a:t>
            </a:r>
          </a:p>
          <a:p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072E1-68B3-C148-A473-E4D023664585}"/>
              </a:ext>
            </a:extLst>
          </p:cNvPr>
          <p:cNvSpPr/>
          <p:nvPr/>
        </p:nvSpPr>
        <p:spPr>
          <a:xfrm>
            <a:off x="4195592" y="2563486"/>
            <a:ext cx="2323710" cy="1275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Class </a:t>
            </a:r>
            <a:r>
              <a:rPr lang="en-GB" sz="1100" dirty="0" err="1">
                <a:solidFill>
                  <a:schemeClr val="tx1"/>
                </a:solidFill>
              </a:rPr>
              <a:t>CrazyNN</a:t>
            </a:r>
            <a:endParaRPr lang="en-GB" sz="1100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C</a:t>
            </a:r>
            <a:r>
              <a:rPr lang="en-DE" sz="1100" dirty="0">
                <a:solidFill>
                  <a:schemeClr val="tx1"/>
                </a:solidFill>
              </a:rPr>
              <a:t>ontains everything related to the CrazyNN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720F7BD-7E8B-F847-894A-DEC66C985EA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387970" y="3201397"/>
            <a:ext cx="807622" cy="90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1D00071-AECE-4340-AF9C-2E1FE01C44A4}"/>
              </a:ext>
            </a:extLst>
          </p:cNvPr>
          <p:cNvSpPr/>
          <p:nvPr/>
        </p:nvSpPr>
        <p:spPr>
          <a:xfrm>
            <a:off x="7432432" y="1261785"/>
            <a:ext cx="2323710" cy="10427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.act(</a:t>
            </a:r>
            <a:r>
              <a:rPr lang="en-GB" sz="1100" dirty="0" err="1">
                <a:solidFill>
                  <a:schemeClr val="tx1"/>
                </a:solidFill>
              </a:rPr>
              <a:t>self,state,actions,epsilon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Returns action</a:t>
            </a:r>
          </a:p>
          <a:p>
            <a:r>
              <a:rPr lang="en-GB" sz="1100" dirty="0">
                <a:solidFill>
                  <a:schemeClr val="tx1"/>
                </a:solidFill>
              </a:rPr>
              <a:t>With p = epsilon random</a:t>
            </a:r>
          </a:p>
          <a:p>
            <a:r>
              <a:rPr lang="en-GB" sz="1100" dirty="0">
                <a:solidFill>
                  <a:schemeClr val="tx1"/>
                </a:solidFill>
              </a:rPr>
              <a:t>Else: best </a:t>
            </a:r>
            <a:r>
              <a:rPr lang="en-GB" sz="1100" dirty="0" err="1">
                <a:solidFill>
                  <a:schemeClr val="tx1"/>
                </a:solidFill>
              </a:rPr>
              <a:t>pred</a:t>
            </a:r>
            <a:r>
              <a:rPr lang="en-GB" sz="1100" dirty="0">
                <a:solidFill>
                  <a:schemeClr val="tx1"/>
                </a:solidFill>
              </a:rPr>
              <a:t> from network</a:t>
            </a:r>
            <a:endParaRPr lang="en-GB" sz="14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E7FA0-1392-1746-A864-BBE5B9EA72B9}"/>
              </a:ext>
            </a:extLst>
          </p:cNvPr>
          <p:cNvSpPr/>
          <p:nvPr/>
        </p:nvSpPr>
        <p:spPr>
          <a:xfrm>
            <a:off x="7432432" y="2639248"/>
            <a:ext cx="2323710" cy="813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update_target_network</a:t>
            </a:r>
            <a:r>
              <a:rPr lang="en-GB" sz="1100" dirty="0">
                <a:solidFill>
                  <a:schemeClr val="tx1"/>
                </a:solidFill>
              </a:rPr>
              <a:t>(self)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Copys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dirty="0" err="1">
                <a:solidFill>
                  <a:schemeClr val="tx1"/>
                </a:solidFill>
              </a:rPr>
              <a:t>q_net</a:t>
            </a:r>
            <a:r>
              <a:rPr lang="en-GB" sz="1100" dirty="0">
                <a:solidFill>
                  <a:schemeClr val="tx1"/>
                </a:solidFill>
              </a:rPr>
              <a:t> weights to </a:t>
            </a:r>
            <a:r>
              <a:rPr lang="en-GB" sz="1100" dirty="0" err="1">
                <a:solidFill>
                  <a:schemeClr val="tx1"/>
                </a:solidFill>
              </a:rPr>
              <a:t>target_q_net</a:t>
            </a:r>
            <a:endParaRPr lang="en-GB" sz="14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137F27-81A5-2643-8AA2-EA802FF09AD7}"/>
              </a:ext>
            </a:extLst>
          </p:cNvPr>
          <p:cNvSpPr/>
          <p:nvPr/>
        </p:nvSpPr>
        <p:spPr>
          <a:xfrm>
            <a:off x="7432432" y="3872322"/>
            <a:ext cx="2323710" cy="81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.train(</a:t>
            </a:r>
            <a:r>
              <a:rPr lang="en-GB" sz="1100" dirty="0" err="1">
                <a:solidFill>
                  <a:schemeClr val="tx1"/>
                </a:solidFill>
              </a:rPr>
              <a:t>self,states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target_predictions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Trains the model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3B1E07-B277-2041-BC8E-9EEC7F0D9E48}"/>
              </a:ext>
            </a:extLst>
          </p:cNvPr>
          <p:cNvSpPr/>
          <p:nvPr/>
        </p:nvSpPr>
        <p:spPr>
          <a:xfrm>
            <a:off x="7432432" y="5020192"/>
            <a:ext cx="2323710" cy="10427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predict_target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 err="1">
                <a:solidFill>
                  <a:schemeClr val="tx1"/>
                </a:solidFill>
              </a:rPr>
              <a:t>self,future</a:t>
            </a:r>
            <a:r>
              <a:rPr lang="en-GB" sz="1100" dirty="0">
                <a:solidFill>
                  <a:schemeClr val="tx1"/>
                </a:solidFill>
              </a:rPr>
              <a:t> state)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Returns estimated reward!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05DCFC-6DAB-304B-A130-6AB586287FEB}"/>
              </a:ext>
            </a:extLst>
          </p:cNvPr>
          <p:cNvSpPr/>
          <p:nvPr/>
        </p:nvSpPr>
        <p:spPr>
          <a:xfrm>
            <a:off x="7432432" y="51657"/>
            <a:ext cx="2323710" cy="10427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.setup(self)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Initializes .</a:t>
            </a:r>
            <a:r>
              <a:rPr lang="en-GB" sz="1100" dirty="0" err="1">
                <a:solidFill>
                  <a:schemeClr val="tx1"/>
                </a:solidFill>
              </a:rPr>
              <a:t>q_net</a:t>
            </a:r>
            <a:r>
              <a:rPr lang="en-GB" sz="1100" dirty="0">
                <a:solidFill>
                  <a:schemeClr val="tx1"/>
                </a:solidFill>
              </a:rPr>
              <a:t> and .</a:t>
            </a:r>
            <a:r>
              <a:rPr lang="en-GB" sz="1100" dirty="0" err="1">
                <a:solidFill>
                  <a:schemeClr val="tx1"/>
                </a:solidFill>
              </a:rPr>
              <a:t>target_q_net</a:t>
            </a:r>
            <a:endParaRPr lang="en-GB" sz="14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154C83-C60B-044D-BEFF-94250969B84A}"/>
              </a:ext>
            </a:extLst>
          </p:cNvPr>
          <p:cNvSpPr/>
          <p:nvPr/>
        </p:nvSpPr>
        <p:spPr>
          <a:xfrm>
            <a:off x="4195592" y="4787164"/>
            <a:ext cx="2323710" cy="1275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Change input shape</a:t>
            </a:r>
            <a:endParaRPr lang="en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3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8820E7-4E63-0A46-B824-654429D86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92748"/>
              </p:ext>
            </p:extLst>
          </p:nvPr>
        </p:nvGraphicFramePr>
        <p:xfrm>
          <a:off x="2032000" y="719666"/>
          <a:ext cx="8127999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372515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84800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3542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5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Introduction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Severin Laicher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93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Q - Learning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Severin Laicher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00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Neural Networks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Moritz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01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CNNS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Moritz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7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[Double] Deep Q learning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Severin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4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Crucial Design Coices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Moritz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19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Prioritize Experience replay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Moritz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5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5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49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1207</Words>
  <Application>Microsoft Macintosh PowerPoint</Application>
  <PresentationFormat>Widescreen</PresentationFormat>
  <Paragraphs>332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Alkofer</dc:creator>
  <cp:lastModifiedBy>Moritz Alkofer</cp:lastModifiedBy>
  <cp:revision>114</cp:revision>
  <dcterms:created xsi:type="dcterms:W3CDTF">2021-03-08T14:13:30Z</dcterms:created>
  <dcterms:modified xsi:type="dcterms:W3CDTF">2021-03-21T18:19:55Z</dcterms:modified>
</cp:coreProperties>
</file>