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2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70B4-775C-461A-885D-0AC237E44A0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2F568-38FF-467F-A967-F5646B0F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3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Jamois Aude Saint-Ellier Elise</a:t>
            </a:r>
            <a:endParaRPr lang="fr-FR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6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72848"/>
            <a:ext cx="2472271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fr-FR"/>
              <a:t>Jamois Aude Saint-Ellier Elise</a:t>
            </a:r>
            <a:endParaRPr lang="fr-FR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3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Jamois Aude Saint-Ellier Elise</a:t>
            </a:r>
            <a:endParaRPr lang="fr-FR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3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0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Jamois Aude Saint-Ellier Elise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Jamois Aude Saint-Ellier Elise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5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fr-FR"/>
              <a:t>Jamois Aude Saint-Ellier Elise</a:t>
            </a:r>
            <a:endParaRPr lang="fr-FR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7186B5-DB48-4DB1-82E6-F1ED4E8EFC8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79" y="916901"/>
            <a:ext cx="10058400" cy="1224593"/>
          </a:xfrm>
        </p:spPr>
        <p:txBody>
          <a:bodyPr/>
          <a:lstStyle/>
          <a:p>
            <a:pPr algn="ctr"/>
            <a:r>
              <a:rPr lang="fr-FR" dirty="0"/>
              <a:t>Le don d’organes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79" y="4586130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dirty="0"/>
              <a:t>expression &amp; communication</a:t>
            </a:r>
          </a:p>
          <a:p>
            <a:pPr algn="ctr"/>
            <a:r>
              <a:rPr lang="fr-FR" dirty="0" smtClean="0"/>
              <a:t>Prénom Nom</a:t>
            </a:r>
          </a:p>
          <a:p>
            <a:pPr algn="ctr"/>
            <a:r>
              <a:rPr lang="fr-FR" dirty="0" smtClean="0"/>
              <a:t>prénom Nom</a:t>
            </a:r>
            <a:endParaRPr lang="fr-FR" dirty="0"/>
          </a:p>
          <a:p>
            <a:pPr algn="ctr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2" y="5157630"/>
            <a:ext cx="1068722" cy="1143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839" y="5352755"/>
            <a:ext cx="967681" cy="94787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900459" y="6473853"/>
            <a:ext cx="1255222" cy="365125"/>
          </a:xfrm>
        </p:spPr>
        <p:txBody>
          <a:bodyPr/>
          <a:lstStyle/>
          <a:p>
            <a:fld id="{807186B5-DB48-4DB1-82E6-F1ED4E8EFC86}" type="slidenum">
              <a:rPr lang="fr-FR" sz="1200" smtClean="0"/>
              <a:pPr/>
              <a:t>1</a:t>
            </a:fld>
            <a:r>
              <a:rPr lang="fr-FR" sz="1200" dirty="0" smtClean="0"/>
              <a:t>/12</a:t>
            </a:r>
            <a:endParaRPr lang="fr-FR" sz="1100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1097279" y="6473853"/>
            <a:ext cx="9574560" cy="400357"/>
          </a:xfrm>
        </p:spPr>
        <p:txBody>
          <a:bodyPr/>
          <a:lstStyle/>
          <a:p>
            <a:pPr algn="ctr"/>
            <a:r>
              <a:rPr lang="fr-FR" sz="1400" dirty="0"/>
              <a:t>DUT Génie Biologique</a:t>
            </a:r>
          </a:p>
          <a:p>
            <a:pPr algn="ctr"/>
            <a:r>
              <a:rPr lang="fr-FR" sz="1400" dirty="0"/>
              <a:t>option IAB</a:t>
            </a:r>
          </a:p>
          <a:p>
            <a:pPr algn="ctr"/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31" y="2141494"/>
            <a:ext cx="3729696" cy="18786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79028" y="4054879"/>
            <a:ext cx="189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Site web Top santé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209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214" y="286603"/>
            <a:ext cx="10419269" cy="1450757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III- Les solutions pour équilibrer l’offre et la demande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>
                <a:solidFill>
                  <a:schemeClr val="accent1"/>
                </a:solidFill>
              </a:rPr>
              <a:t>1) La loi de « Tous </a:t>
            </a:r>
            <a:r>
              <a:rPr lang="fr-FR" sz="3600" dirty="0" smtClean="0">
                <a:solidFill>
                  <a:schemeClr val="accent1"/>
                </a:solidFill>
              </a:rPr>
              <a:t>donneurs </a:t>
            </a:r>
            <a:r>
              <a:rPr lang="fr-FR" sz="3600" dirty="0">
                <a:solidFill>
                  <a:schemeClr val="accent1"/>
                </a:solidFill>
              </a:rPr>
              <a:t>par défaut </a:t>
            </a:r>
            <a:r>
              <a:rPr lang="fr-FR" sz="3600" dirty="0" smtClean="0">
                <a:solidFill>
                  <a:schemeClr val="accent1"/>
                </a:solidFill>
              </a:rPr>
              <a:t>» instaurée en 2017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sz="2400" dirty="0"/>
              <a:t>Registre de refus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Lettre de refus à confier à la famille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La famille n’aura plus le dernier mot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10</a:t>
            </a:fld>
            <a:r>
              <a:rPr lang="fr-FR" sz="1200" dirty="0" smtClean="0"/>
              <a:t>/12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200114" y="3705983"/>
            <a:ext cx="3765566" cy="1692069"/>
            <a:chOff x="4200114" y="3705983"/>
            <a:chExt cx="3765566" cy="169206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14" y="3705983"/>
              <a:ext cx="3765566" cy="1396724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4738355" y="5121053"/>
              <a:ext cx="2776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Source : Site web agence de biomédecine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74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III- Les solutions pour équilibrer l’offre et la demande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>
                <a:solidFill>
                  <a:schemeClr val="accent1"/>
                </a:solidFill>
              </a:rPr>
              <a:t>2) Les campagnes d’information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7925534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L’Etablissement </a:t>
            </a:r>
            <a:r>
              <a:rPr lang="fr-FR" sz="2400" dirty="0"/>
              <a:t>F</a:t>
            </a:r>
            <a:r>
              <a:rPr lang="fr-FR" sz="2400" dirty="0" smtClean="0"/>
              <a:t>rançais </a:t>
            </a:r>
            <a:r>
              <a:rPr lang="fr-FR" sz="2400" dirty="0"/>
              <a:t>des </a:t>
            </a:r>
            <a:r>
              <a:rPr lang="fr-FR" sz="2400" dirty="0" smtClean="0"/>
              <a:t>Greffes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22 juin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journée nationale de réflexion sur le don </a:t>
            </a:r>
            <a:r>
              <a:rPr lang="fr-FR" sz="2400" dirty="0" smtClean="0"/>
              <a:t>d’organe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12 octobre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journée européenne du don d’organe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97280" y="6472848"/>
            <a:ext cx="2472271" cy="365125"/>
          </a:xfrm>
        </p:spPr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11</a:t>
            </a:fld>
            <a:r>
              <a:rPr lang="fr-FR" sz="1200" dirty="0" smtClean="0"/>
              <a:t>/12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9022814" y="2197030"/>
            <a:ext cx="2344072" cy="3634915"/>
            <a:chOff x="9022814" y="2197030"/>
            <a:chExt cx="2344072" cy="363491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2814" y="2197030"/>
              <a:ext cx="2344072" cy="3320768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9104180" y="5554946"/>
              <a:ext cx="2181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Source : site web Don d’organes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3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 smtClean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12</a:t>
            </a:fld>
            <a:r>
              <a:rPr lang="fr-FR" sz="1200" dirty="0" smtClean="0"/>
              <a:t>/12</a:t>
            </a:r>
            <a:endParaRPr 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281889" y="2468678"/>
            <a:ext cx="2879075" cy="1449387"/>
          </a:xfrm>
        </p:spPr>
        <p:txBody>
          <a:bodyPr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8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870264"/>
            <a:ext cx="5451627" cy="47974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fld id="{807186B5-DB48-4DB1-82E6-F1ED4E8EFC86}" type="slidenum">
              <a:rPr lang="fr-FR" sz="1200" smtClean="0"/>
              <a:pPr/>
              <a:t>2</a:t>
            </a:fld>
            <a:r>
              <a:rPr lang="fr-FR" sz="1200" dirty="0" smtClean="0"/>
              <a:t>/12</a:t>
            </a:r>
            <a:endParaRPr lang="fr-FR" sz="12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90631" y="2198914"/>
            <a:ext cx="5248225" cy="367018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Pourquoi </a:t>
            </a:r>
            <a:r>
              <a:rPr lang="fr-FR" sz="2400" dirty="0"/>
              <a:t>la demande </a:t>
            </a:r>
            <a:r>
              <a:rPr lang="fr-FR" sz="2400" dirty="0" smtClean="0"/>
              <a:t>d’organes </a:t>
            </a:r>
            <a:r>
              <a:rPr lang="fr-FR" sz="2400" dirty="0"/>
              <a:t>est–elle plus importante que l’offre en France ?</a:t>
            </a:r>
            <a:endParaRPr lang="en-US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2348864" y="5824706"/>
            <a:ext cx="204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Source: Site web Notre temps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023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600" dirty="0">
                <a:solidFill>
                  <a:schemeClr val="accent1"/>
                </a:solidFill>
              </a:rPr>
              <a:t>I- Des dons insuffisants</a:t>
            </a: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Les conditions pour être donneur</a:t>
            </a: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Une démarche complexe</a:t>
            </a: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Les appréhensions des donneurs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accent1"/>
                </a:solidFill>
              </a:rPr>
              <a:t>II- Des receveurs de plus en plus </a:t>
            </a:r>
            <a:r>
              <a:rPr lang="fr-FR" sz="2600" dirty="0" smtClean="0">
                <a:solidFill>
                  <a:schemeClr val="accent1"/>
                </a:solidFill>
              </a:rPr>
              <a:t>importants</a:t>
            </a:r>
            <a:endParaRPr lang="fr-FR" sz="2600" dirty="0">
              <a:solidFill>
                <a:schemeClr val="accent1"/>
              </a:solidFill>
            </a:endParaRP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Des conditions d’attribution strictes</a:t>
            </a: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Un manque de chance ?</a:t>
            </a: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Les causes d’une forte demande d’organes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accent1"/>
                </a:solidFill>
              </a:rPr>
              <a:t>III- Les solutions pour équilibrer l’offre et la demande</a:t>
            </a:r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La loi de « Tous </a:t>
            </a:r>
            <a:r>
              <a:rPr lang="fr-FR" sz="2300" dirty="0" smtClean="0"/>
              <a:t>donneurs </a:t>
            </a:r>
            <a:r>
              <a:rPr lang="fr-FR" sz="2300" dirty="0"/>
              <a:t>par défaut </a:t>
            </a:r>
            <a:r>
              <a:rPr lang="fr-FR" sz="2300" dirty="0" smtClean="0"/>
              <a:t>» instaurée en 2017</a:t>
            </a:r>
            <a:endParaRPr lang="fr-FR" sz="2300" dirty="0"/>
          </a:p>
          <a:p>
            <a:pPr marL="749808" lvl="1" indent="-457200">
              <a:buClrTx/>
              <a:buAutoNum type="arabicParenR"/>
            </a:pPr>
            <a:r>
              <a:rPr lang="fr-FR" sz="2300" dirty="0"/>
              <a:t>Campagne d’information</a:t>
            </a:r>
            <a:endParaRPr lang="fr-FR" sz="2600" dirty="0"/>
          </a:p>
          <a:p>
            <a:pPr marL="457200" indent="-457200">
              <a:buAutoNum type="arabicParenR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3</a:t>
            </a:fld>
            <a:r>
              <a:rPr lang="fr-FR" sz="1200" dirty="0" smtClean="0"/>
              <a:t>/12</a:t>
            </a:r>
            <a:endParaRPr lang="fr-FR" sz="12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dirty="0"/>
              <a:t>Prénom Nom – Prénom Nom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954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44400"/>
            <a:ext cx="10058400" cy="1450757"/>
          </a:xfrm>
        </p:spPr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I- Des dons insuffisants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>
                <a:solidFill>
                  <a:schemeClr val="accent1"/>
                </a:solidFill>
              </a:rPr>
              <a:t>1) Les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3200" dirty="0">
                <a:solidFill>
                  <a:schemeClr val="accent1"/>
                </a:solidFill>
              </a:rPr>
              <a:t>conditions pour être donneur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Donner de son vivant</a:t>
            </a:r>
          </a:p>
          <a:p>
            <a:pPr marL="0" indent="0">
              <a:lnSpc>
                <a:spcPct val="110000"/>
              </a:lnSpc>
              <a:buNone/>
            </a:pPr>
            <a:endParaRPr lang="fr-FR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Donneur </a:t>
            </a:r>
            <a:r>
              <a:rPr lang="fr-FR" sz="2400" dirty="0" smtClean="0"/>
              <a:t>décédé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200" dirty="0" smtClean="0"/>
              <a:t>Mort par arrêt cardiaque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200" dirty="0" smtClean="0"/>
              <a:t>Mort encéphalique</a:t>
            </a:r>
            <a:endParaRPr lang="fr-FR" sz="22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4</a:t>
            </a:fld>
            <a:r>
              <a:rPr lang="fr-FR" sz="1200" dirty="0" smtClean="0"/>
              <a:t>/12</a:t>
            </a:r>
            <a:endParaRPr lang="fr-FR" sz="12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12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44400"/>
            <a:ext cx="10058400" cy="1450757"/>
          </a:xfrm>
        </p:spPr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I- Des dons insuffisants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>
                <a:solidFill>
                  <a:schemeClr val="accent1"/>
                </a:solidFill>
              </a:rPr>
              <a:t>2) Une démarche complexe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 Cas des donneurs vivants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200" dirty="0" smtClean="0"/>
              <a:t>Exprimer </a:t>
            </a:r>
            <a:r>
              <a:rPr lang="fr-FR" sz="2200" dirty="0"/>
              <a:t>sa volonté de donner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200" dirty="0"/>
              <a:t>Evaluation médicale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200" dirty="0"/>
              <a:t>Evaluation de la </a:t>
            </a:r>
            <a:r>
              <a:rPr lang="fr-FR" sz="2200" dirty="0" smtClean="0"/>
              <a:t>motivation</a:t>
            </a:r>
          </a:p>
          <a:p>
            <a:pPr marL="201168" lvl="1" indent="0">
              <a:buNone/>
            </a:pPr>
            <a:endParaRPr lang="fr-F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 Cas des donneurs décédés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5</a:t>
            </a:fld>
            <a:r>
              <a:rPr lang="fr-FR" sz="1200" dirty="0" smtClean="0"/>
              <a:t>/12</a:t>
            </a:r>
            <a:endParaRPr lang="fr-FR" sz="12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6464213" y="1845734"/>
            <a:ext cx="4748270" cy="4415032"/>
            <a:chOff x="6464213" y="1845734"/>
            <a:chExt cx="4748270" cy="441503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7" t="25382" r="16545"/>
            <a:stretch/>
          </p:blipFill>
          <p:spPr>
            <a:xfrm>
              <a:off x="6464213" y="1845734"/>
              <a:ext cx="4748270" cy="4138033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465149" y="5983767"/>
              <a:ext cx="27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Source: Site web Agence de biomédecine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5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I- Des dons insuffisants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>
                <a:solidFill>
                  <a:schemeClr val="accent1"/>
                </a:solidFill>
              </a:rPr>
              <a:t>3) Les appréhensions des donneurs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Problèmes </a:t>
            </a:r>
            <a:r>
              <a:rPr lang="fr-FR" sz="2400" dirty="0"/>
              <a:t>de </a:t>
            </a:r>
            <a:r>
              <a:rPr lang="fr-FR" sz="2400" dirty="0" smtClean="0"/>
              <a:t>santé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Avis des famille : corps du défunt non respecté</a:t>
            </a:r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6</a:t>
            </a:fld>
            <a:r>
              <a:rPr lang="fr-FR" sz="1200" dirty="0" smtClean="0"/>
              <a:t>/12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929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C00000"/>
                </a:solidFill>
              </a:rPr>
              <a:t>II- Des receveurs de plus en plus importants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>
                <a:solidFill>
                  <a:schemeClr val="accent1"/>
                </a:solidFill>
              </a:rPr>
              <a:t>1) Des conditions d’attribution strictes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17131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Attribution des organes gérée par l’Agence de Biomédecine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Organe </a:t>
            </a:r>
            <a:r>
              <a:rPr lang="fr-FR" sz="2400" dirty="0"/>
              <a:t>à remplacer de même taille, en bon état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Géographie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Compatibilité </a:t>
            </a:r>
            <a:r>
              <a:rPr lang="fr-FR" sz="2400" dirty="0"/>
              <a:t>donneur/receveur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7</a:t>
            </a:fld>
            <a:r>
              <a:rPr lang="fr-FR" sz="1200" dirty="0" smtClean="0"/>
              <a:t>/12</a:t>
            </a:r>
            <a:endParaRPr lang="fr-FR" sz="12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7350516" y="1737360"/>
            <a:ext cx="4841484" cy="4596336"/>
            <a:chOff x="7350516" y="1737360"/>
            <a:chExt cx="4841484" cy="459633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" r="1789" b="2008"/>
            <a:stretch/>
          </p:blipFill>
          <p:spPr>
            <a:xfrm>
              <a:off x="7350516" y="1737360"/>
              <a:ext cx="3805164" cy="4596336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9349647" y="6051925"/>
              <a:ext cx="284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Source : Site web Agence de biomédecine</a:t>
              </a:r>
            </a:p>
          </p:txBody>
        </p:sp>
      </p:grp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07621"/>
              </p:ext>
            </p:extLst>
          </p:nvPr>
        </p:nvGraphicFramePr>
        <p:xfrm>
          <a:off x="1372702" y="4475517"/>
          <a:ext cx="4620474" cy="154654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310237"/>
                <a:gridCol w="2310237"/>
              </a:tblGrid>
              <a:tr h="205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Donneur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Receveur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Groupe O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Tous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Groupe A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Groupe A et AB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Groupe B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Groupe B et AB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Groupe AB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Groupe AB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0219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C00000"/>
                </a:solidFill>
              </a:rPr>
              <a:t>II- Des receveurs de plus en plus importants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>
                <a:solidFill>
                  <a:schemeClr val="accent1"/>
                </a:solidFill>
              </a:rPr>
              <a:t>2) Un manque de chance ?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Obtention d’un organe est très limitée et réglementée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Long </a:t>
            </a:r>
            <a:r>
              <a:rPr lang="fr-FR" sz="2400" dirty="0"/>
              <a:t>délai d’attente pour obtenir un </a:t>
            </a:r>
            <a:r>
              <a:rPr lang="fr-FR" sz="2400" dirty="0" smtClean="0"/>
              <a:t>organe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Rejet de la greffe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8</a:t>
            </a:fld>
            <a:r>
              <a:rPr lang="fr-FR" sz="1200" dirty="0" smtClean="0"/>
              <a:t>/12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0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C00000"/>
                </a:solidFill>
              </a:rPr>
              <a:t>II- Des receveurs de plus en plus importants</a:t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dirty="0"/>
              <a:t>	</a:t>
            </a:r>
            <a:r>
              <a:rPr lang="fr-FR" sz="3600" dirty="0">
                <a:solidFill>
                  <a:schemeClr val="accent1"/>
                </a:solidFill>
              </a:rPr>
              <a:t>3) Les causes d’une forte demande d’organes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/>
              <a:t>Population augmente et vieillit 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/>
              <a:t>Augmentation du nombre de </a:t>
            </a:r>
            <a:r>
              <a:rPr lang="fr-FR" sz="2400" dirty="0" smtClean="0"/>
              <a:t>malade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200" dirty="0"/>
              <a:t>Prénom Nom – Prénom Nom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86B5-DB48-4DB1-82E6-F1ED4E8EFC86}" type="slidenum">
              <a:rPr lang="fr-FR" sz="1200" smtClean="0"/>
              <a:t>9</a:t>
            </a:fld>
            <a:r>
              <a:rPr lang="fr-FR" sz="1200" dirty="0" smtClean="0"/>
              <a:t>/12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1335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399</Words>
  <Application>Microsoft Office PowerPoint</Application>
  <PresentationFormat>Personnalisé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Rétrospective</vt:lpstr>
      <vt:lpstr>Le don d’organes</vt:lpstr>
      <vt:lpstr>Introduction</vt:lpstr>
      <vt:lpstr>Sommaire</vt:lpstr>
      <vt:lpstr>I- Des dons insuffisants  1) Les conditions pour être donneur</vt:lpstr>
      <vt:lpstr>I- Des dons insuffisants  2) Une démarche complexe</vt:lpstr>
      <vt:lpstr>I- Des dons insuffisants  3) Les appréhensions des donneurs</vt:lpstr>
      <vt:lpstr>II- Des receveurs de plus en plus importants  1) Des conditions d’attribution strictes</vt:lpstr>
      <vt:lpstr>II- Des receveurs de plus en plus importants  2) Un manque de chance ?</vt:lpstr>
      <vt:lpstr>II- Des receveurs de plus en plus importants  3) Les causes d’une forte demande d’organes</vt:lpstr>
      <vt:lpstr>III- Les solutions pour équilibrer l’offre et la demande  1) La loi de « Tous donneurs par défaut » instaurée en 2017</vt:lpstr>
      <vt:lpstr>III- Les solutions pour équilibrer l’offre et la demande  2) Les campagnes d’information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don d’organes</dc:title>
  <dc:creator>Aude Jamois</dc:creator>
  <cp:lastModifiedBy>Basile</cp:lastModifiedBy>
  <cp:revision>35</cp:revision>
  <dcterms:created xsi:type="dcterms:W3CDTF">2017-01-30T15:27:50Z</dcterms:created>
  <dcterms:modified xsi:type="dcterms:W3CDTF">2020-04-02T17:40:40Z</dcterms:modified>
</cp:coreProperties>
</file>