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63" r:id="rId6"/>
    <p:sldId id="264" r:id="rId7"/>
    <p:sldId id="265" r:id="rId8"/>
    <p:sldId id="262" r:id="rId9"/>
    <p:sldId id="266" r:id="rId10"/>
    <p:sldId id="267" r:id="rId11"/>
    <p:sldId id="25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moine Eugénie" initials="L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223" autoAdjust="0"/>
    <p:restoredTop sz="84871" autoAdjust="0"/>
  </p:normalViewPr>
  <p:slideViewPr>
    <p:cSldViewPr snapToGrid="0">
      <p:cViewPr>
        <p:scale>
          <a:sx n="66" d="100"/>
          <a:sy n="66" d="100"/>
        </p:scale>
        <p:origin x="-624"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245A3-3CDD-4A4D-B569-7EC148BB20B5}" type="datetimeFigureOut">
              <a:rPr lang="fr-FR" smtClean="0"/>
              <a:t>02/04/2020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80D95-9931-46A5-8F2C-DEB8EB13A86B}" type="slidenum">
              <a:rPr lang="fr-FR" smtClean="0"/>
              <a:t>‹N°›</a:t>
            </a:fld>
            <a:endParaRPr lang="fr-FR"/>
          </a:p>
        </p:txBody>
      </p:sp>
    </p:spTree>
    <p:extLst>
      <p:ext uri="{BB962C8B-B14F-4D97-AF65-F5344CB8AC3E}">
        <p14:creationId xmlns:p14="http://schemas.microsoft.com/office/powerpoint/2010/main" val="150562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futura-sciences.com/sante/definitions/medecine-principe-actif-15081/"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www.futura-sciences.com/sante/actualites/medecine-effet-placebo-enfin-explique-12457/" TargetMode="External"/><Relationship Id="rId4" Type="http://schemas.openxmlformats.org/officeDocument/2006/relationships/hyperlink" Target="http://www.futura-sciences.com/sante/definitions/medecine-pathologie-280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futura-sciences.com/sante/actualites/medecine-effet-placebo-enfin-explique-12457/"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www.futura-sciences.com/sante/actualites/medecine-on-peut-mieux-predire-effets-secondaires-medicaments-35670/" TargetMode="External"/><Relationship Id="rId5" Type="http://schemas.openxmlformats.org/officeDocument/2006/relationships/hyperlink" Target="http://www.futura-sciences.com/sante/dossiers/medecine-cycle-medicament-1125/" TargetMode="External"/><Relationship Id="rId4" Type="http://schemas.openxmlformats.org/officeDocument/2006/relationships/hyperlink" Target="http://www.futura-sciences.com/sante/definitions/medecine-effet-nocebo-1287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m’excuse d’avance pour mon rhume.</a:t>
            </a:r>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1</a:t>
            </a:fld>
            <a:endParaRPr lang="fr-FR"/>
          </a:p>
        </p:txBody>
      </p:sp>
    </p:spTree>
    <p:extLst>
      <p:ext uri="{BB962C8B-B14F-4D97-AF65-F5344CB8AC3E}">
        <p14:creationId xmlns:p14="http://schemas.microsoft.com/office/powerpoint/2010/main" val="97818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médecins s’accordent désormais pour dire que l’effet placebo existe bel bien. </a:t>
            </a:r>
            <a:br>
              <a:rPr lang="fr-FR" dirty="0"/>
            </a:br>
            <a:r>
              <a:rPr lang="fr-FR" dirty="0"/>
              <a:t>Les récentes recherches démontre que les  réactions psychologiques pourrait varier selon notre patrimoine génétique. </a:t>
            </a:r>
            <a:br>
              <a:rPr lang="fr-FR" dirty="0"/>
            </a:br>
            <a:r>
              <a:rPr lang="fr-FR" dirty="0"/>
              <a:t>L’effet placebo longtemps pris pour un miracle scientifique, n’est au final qu’une question de croyance et d’endorphine.</a:t>
            </a:r>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10</a:t>
            </a:fld>
            <a:endParaRPr lang="fr-FR"/>
          </a:p>
        </p:txBody>
      </p:sp>
    </p:spTree>
    <p:extLst>
      <p:ext uri="{BB962C8B-B14F-4D97-AF65-F5344CB8AC3E}">
        <p14:creationId xmlns:p14="http://schemas.microsoft.com/office/powerpoint/2010/main" val="2161841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11</a:t>
            </a:fld>
            <a:endParaRPr lang="fr-FR"/>
          </a:p>
        </p:txBody>
      </p:sp>
    </p:spTree>
    <p:extLst>
      <p:ext uri="{BB962C8B-B14F-4D97-AF65-F5344CB8AC3E}">
        <p14:creationId xmlns:p14="http://schemas.microsoft.com/office/powerpoint/2010/main" val="1666851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rPr>
              <a:t>Placebo.</a:t>
            </a:r>
          </a:p>
          <a:p>
            <a:r>
              <a:rPr lang="fr-FR" dirty="0">
                <a:effectLst/>
              </a:rPr>
              <a:t>Conjugaison au futur simple du verbe latin </a:t>
            </a:r>
            <a:r>
              <a:rPr lang="fr-FR" dirty="0" err="1">
                <a:effectLst/>
              </a:rPr>
              <a:t>placere</a:t>
            </a:r>
            <a:r>
              <a:rPr lang="fr-FR" dirty="0">
                <a:effectLst/>
              </a:rPr>
              <a:t> signifiant plaire. Vous me direz, quel est le rapport avec l’effet placebo. Soyez attentif, tout va s’éclairer. </a:t>
            </a:r>
            <a:r>
              <a:rPr lang="fr-FR" dirty="0" err="1">
                <a:effectLst/>
              </a:rPr>
              <a:t>Definition</a:t>
            </a:r>
            <a:r>
              <a:rPr lang="fr-FR" dirty="0">
                <a:effectLst/>
              </a:rPr>
              <a:t> de placebo selon Larousse : Un placébo est un médicament sans </a:t>
            </a:r>
            <a:r>
              <a:rPr lang="fr-FR" dirty="0">
                <a:effectLst/>
                <a:hlinkClick r:id="rId3"/>
              </a:rPr>
              <a:t>principe actif</a:t>
            </a:r>
            <a:r>
              <a:rPr lang="fr-FR" dirty="0">
                <a:effectLst/>
              </a:rPr>
              <a:t>. Il n'a donc aucun effet pharmacologique dans la </a:t>
            </a:r>
            <a:r>
              <a:rPr lang="fr-FR" dirty="0">
                <a:effectLst/>
                <a:hlinkClick r:id="rId4"/>
              </a:rPr>
              <a:t>pathologie</a:t>
            </a:r>
            <a:r>
              <a:rPr lang="fr-FR" dirty="0">
                <a:effectLst/>
              </a:rPr>
              <a:t> qu'il est censé traiter. Pour autant, il n'est pas toujours sans bénéfice sur la santé des patients, car il agit via l'</a:t>
            </a:r>
            <a:r>
              <a:rPr lang="fr-FR" dirty="0">
                <a:effectLst/>
                <a:hlinkClick r:id="rId5" tooltip="L'effet placebo enfin expliqué"/>
              </a:rPr>
              <a:t>effet placébo</a:t>
            </a:r>
            <a:r>
              <a:rPr lang="fr-FR" dirty="0">
                <a:effectLst/>
              </a:rPr>
              <a:t>. Tel est le lien avec </a:t>
            </a:r>
            <a:r>
              <a:rPr lang="fr-FR" dirty="0" err="1">
                <a:effectLst/>
              </a:rPr>
              <a:t>placère</a:t>
            </a:r>
            <a:r>
              <a:rPr lang="fr-FR" dirty="0">
                <a:effectLst/>
              </a:rPr>
              <a:t> plaire, le placebo est un médicament </a:t>
            </a:r>
            <a:r>
              <a:rPr lang="fr-FR" sz="1200" kern="1200" dirty="0">
                <a:solidFill>
                  <a:schemeClr val="tx1"/>
                </a:solidFill>
                <a:effectLst/>
                <a:latin typeface="+mn-lt"/>
                <a:ea typeface="+mn-ea"/>
                <a:cs typeface="+mn-cs"/>
              </a:rPr>
              <a:t>au rôle séduisant et rassurant.</a:t>
            </a:r>
            <a:r>
              <a:rPr lang="fr-FR" dirty="0"/>
              <a:t> </a:t>
            </a:r>
            <a:br>
              <a:rPr lang="fr-FR" dirty="0"/>
            </a:br>
            <a:r>
              <a:rPr lang="fr-FR" dirty="0"/>
              <a:t>L’effet placebo, intrigue. Il intrigue médecins, pharmaciens, psychologues. </a:t>
            </a:r>
            <a:br>
              <a:rPr lang="fr-FR" dirty="0"/>
            </a:br>
            <a:r>
              <a:rPr lang="fr-FR" dirty="0"/>
              <a:t>On peut donc se demander si l’effet placebo est un miracle scientifique.</a:t>
            </a:r>
            <a:br>
              <a:rPr lang="fr-FR" dirty="0"/>
            </a:br>
            <a:r>
              <a:rPr lang="fr-FR" dirty="0"/>
              <a:t/>
            </a:r>
            <a:br>
              <a:rPr lang="fr-FR" dirty="0"/>
            </a:br>
            <a:r>
              <a:rPr lang="fr-FR" dirty="0"/>
              <a:t/>
            </a:r>
            <a:br>
              <a:rPr lang="fr-FR" dirty="0"/>
            </a:br>
            <a:r>
              <a:rPr lang="fr-FR" dirty="0"/>
              <a:t>-“L’effet placebo est-il un miracle scientifique ?”</a:t>
            </a:r>
          </a:p>
          <a:p>
            <a:endParaRPr lang="fr-FR" dirty="0"/>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2</a:t>
            </a:fld>
            <a:endParaRPr lang="fr-FR"/>
          </a:p>
        </p:txBody>
      </p:sp>
    </p:spTree>
    <p:extLst>
      <p:ext uri="{BB962C8B-B14F-4D97-AF65-F5344CB8AC3E}">
        <p14:creationId xmlns:p14="http://schemas.microsoft.com/office/powerpoint/2010/main" val="368070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Premièrement</a:t>
            </a:r>
            <a:br>
              <a:rPr lang="fr-FR" dirty="0"/>
            </a:br>
            <a:r>
              <a:rPr lang="fr-FR" dirty="0"/>
              <a:t>En second lieu</a:t>
            </a:r>
            <a:br>
              <a:rPr lang="fr-FR" dirty="0"/>
            </a:br>
            <a:r>
              <a:rPr lang="fr-FR" dirty="0"/>
              <a:t>Enfin</a:t>
            </a:r>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3</a:t>
            </a:fld>
            <a:endParaRPr lang="fr-FR"/>
          </a:p>
        </p:txBody>
      </p:sp>
    </p:spTree>
    <p:extLst>
      <p:ext uri="{BB962C8B-B14F-4D97-AF65-F5344CB8AC3E}">
        <p14:creationId xmlns:p14="http://schemas.microsoft.com/office/powerpoint/2010/main" val="525492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premières traces de remèdes dépourvus de tout principe actif remontent à </a:t>
            </a:r>
            <a:r>
              <a:rPr lang="fr-FR" b="1" dirty="0"/>
              <a:t>l’Egypte Antique</a:t>
            </a:r>
            <a:r>
              <a:rPr lang="fr-FR" dirty="0"/>
              <a:t>. Le </a:t>
            </a:r>
            <a:r>
              <a:rPr lang="fr-FR" b="1" dirty="0"/>
              <a:t>papyrus d’</a:t>
            </a:r>
            <a:r>
              <a:rPr lang="fr-FR" b="1" dirty="0" err="1"/>
              <a:t>Ebers</a:t>
            </a:r>
            <a:r>
              <a:rPr lang="fr-FR" dirty="0"/>
              <a:t> datant de 1500ans av. JC dresse une liste de médicaments dont 1/8</a:t>
            </a:r>
            <a:r>
              <a:rPr lang="fr-FR" baseline="30000" dirty="0"/>
              <a:t>ième</a:t>
            </a:r>
            <a:r>
              <a:rPr lang="fr-FR" dirty="0"/>
              <a:t> n’en était pas de véritables. Ils furent appelés plus tard </a:t>
            </a:r>
            <a:r>
              <a:rPr lang="fr-FR" b="1" dirty="0"/>
              <a:t>Placebos.</a:t>
            </a:r>
          </a:p>
          <a:p>
            <a:endParaRPr lang="fr-FR" b="1" dirty="0"/>
          </a:p>
          <a:p>
            <a:r>
              <a:rPr lang="fr-FR" sz="1200" kern="1200" dirty="0">
                <a:solidFill>
                  <a:schemeClr val="tx1"/>
                </a:solidFill>
                <a:effectLst/>
                <a:latin typeface="+mn-lt"/>
                <a:ea typeface="+mn-ea"/>
                <a:cs typeface="+mn-cs"/>
              </a:rPr>
              <a:t>Dans la période allant du Moyen-Âge à la Renaissance, le mot placebo désigne l’importance de l’imagination et de la confiance dans le processus de guérison.</a:t>
            </a:r>
          </a:p>
          <a:p>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Robert Burton, en 1628 donne la première définition officielle de l’effet Placebo qui serait à l’instar du Moyen âge, le bénéfice apporté par la confiance du malade en la personne qui le soigne pour lutter contre la pathologie.</a:t>
            </a:r>
          </a:p>
          <a:p>
            <a:endParaRPr lang="fr-FR" dirty="0"/>
          </a:p>
          <a:p>
            <a:r>
              <a:rPr lang="fr-FR" sz="1200" b="1" kern="1200" dirty="0">
                <a:solidFill>
                  <a:schemeClr val="tx1"/>
                </a:solidFill>
                <a:effectLst/>
                <a:latin typeface="+mn-lt"/>
                <a:ea typeface="+mn-ea"/>
                <a:cs typeface="+mn-cs"/>
              </a:rPr>
              <a:t>Les  scientifiques commencent à s’intéresser</a:t>
            </a:r>
            <a:r>
              <a:rPr lang="fr-FR" sz="1200" kern="1200" dirty="0">
                <a:solidFill>
                  <a:schemeClr val="tx1"/>
                </a:solidFill>
                <a:effectLst/>
                <a:latin typeface="+mn-lt"/>
                <a:ea typeface="+mn-ea"/>
                <a:cs typeface="+mn-cs"/>
              </a:rPr>
              <a:t>  au phénomène de l’effet placebo, en effet en </a:t>
            </a:r>
            <a:r>
              <a:rPr lang="fr-FR" sz="1200" b="1" kern="1200" dirty="0">
                <a:solidFill>
                  <a:schemeClr val="tx1"/>
                </a:solidFill>
                <a:effectLst/>
                <a:latin typeface="+mn-lt"/>
                <a:ea typeface="+mn-ea"/>
                <a:cs typeface="+mn-cs"/>
              </a:rPr>
              <a:t>1811</a:t>
            </a:r>
            <a:r>
              <a:rPr lang="fr-FR" sz="1200" kern="1200" dirty="0">
                <a:solidFill>
                  <a:schemeClr val="tx1"/>
                </a:solidFill>
                <a:effectLst/>
                <a:latin typeface="+mn-lt"/>
                <a:ea typeface="+mn-ea"/>
                <a:cs typeface="+mn-cs"/>
              </a:rPr>
              <a:t>, le </a:t>
            </a:r>
            <a:r>
              <a:rPr lang="fr-FR" sz="1200" b="1" kern="1200" dirty="0">
                <a:solidFill>
                  <a:schemeClr val="tx1"/>
                </a:solidFill>
                <a:effectLst/>
                <a:latin typeface="+mn-lt"/>
                <a:ea typeface="+mn-ea"/>
                <a:cs typeface="+mn-cs"/>
              </a:rPr>
              <a:t>dictionnaire médical </a:t>
            </a:r>
            <a:r>
              <a:rPr lang="fr-FR" sz="1200" b="1" kern="1200" dirty="0" err="1">
                <a:solidFill>
                  <a:schemeClr val="tx1"/>
                </a:solidFill>
                <a:effectLst/>
                <a:latin typeface="+mn-lt"/>
                <a:ea typeface="+mn-ea"/>
                <a:cs typeface="+mn-cs"/>
              </a:rPr>
              <a:t>Hooper</a:t>
            </a:r>
            <a:r>
              <a:rPr lang="fr-FR" sz="1200" b="1"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définit le placebo comme un « nom donné aux médicaments prescrits pour plaire au patient et non pour le guérir ». </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En </a:t>
            </a:r>
            <a:r>
              <a:rPr lang="fr-FR" sz="1200" b="1" kern="1200" dirty="0">
                <a:solidFill>
                  <a:schemeClr val="tx1"/>
                </a:solidFill>
                <a:effectLst/>
                <a:latin typeface="+mn-lt"/>
                <a:ea typeface="+mn-ea"/>
                <a:cs typeface="+mn-cs"/>
              </a:rPr>
              <a:t>1834</a:t>
            </a:r>
            <a:r>
              <a:rPr lang="fr-FR" sz="1200" kern="1200" dirty="0">
                <a:solidFill>
                  <a:schemeClr val="tx1"/>
                </a:solidFill>
                <a:effectLst/>
                <a:latin typeface="+mn-lt"/>
                <a:ea typeface="+mn-ea"/>
                <a:cs typeface="+mn-cs"/>
              </a:rPr>
              <a:t>, </a:t>
            </a:r>
            <a:r>
              <a:rPr lang="fr-FR" sz="1200" b="1" kern="1200" dirty="0">
                <a:solidFill>
                  <a:schemeClr val="tx1"/>
                </a:solidFill>
                <a:effectLst/>
                <a:latin typeface="+mn-lt"/>
                <a:ea typeface="+mn-ea"/>
                <a:cs typeface="+mn-cs"/>
              </a:rPr>
              <a:t>Armand Trousseau</a:t>
            </a:r>
            <a:r>
              <a:rPr lang="fr-FR" sz="1200" kern="1200" dirty="0">
                <a:solidFill>
                  <a:schemeClr val="tx1"/>
                </a:solidFill>
                <a:effectLst/>
                <a:latin typeface="+mn-lt"/>
                <a:ea typeface="+mn-ea"/>
                <a:cs typeface="+mn-cs"/>
              </a:rPr>
              <a:t> est le</a:t>
            </a:r>
            <a:r>
              <a:rPr lang="fr-FR" sz="1200" b="1" kern="1200" dirty="0">
                <a:solidFill>
                  <a:schemeClr val="tx1"/>
                </a:solidFill>
                <a:effectLst/>
                <a:latin typeface="+mn-lt"/>
                <a:ea typeface="+mn-ea"/>
                <a:cs typeface="+mn-cs"/>
              </a:rPr>
              <a:t> premier médecin français à administrer des placebos (sous forme de mie de pain) à des patients hospitalisés. Il observe une similarité vis-à-vis de réels médicaments dans leur efficacité.</a:t>
            </a:r>
            <a:br>
              <a:rPr lang="fr-FR" sz="1200" b="1" kern="1200" dirty="0">
                <a:solidFill>
                  <a:schemeClr val="tx1"/>
                </a:solidFill>
                <a:effectLst/>
                <a:latin typeface="+mn-lt"/>
                <a:ea typeface="+mn-ea"/>
                <a:cs typeface="+mn-cs"/>
              </a:rPr>
            </a:br>
            <a:r>
              <a:rPr lang="fr-FR" sz="1200" b="1" kern="1200" dirty="0">
                <a:solidFill>
                  <a:schemeClr val="tx1"/>
                </a:solidFill>
                <a:effectLst/>
                <a:latin typeface="+mn-lt"/>
                <a:ea typeface="+mn-ea"/>
                <a:cs typeface="+mn-cs"/>
              </a:rPr>
              <a:t/>
            </a:r>
            <a:br>
              <a:rPr lang="fr-FR" sz="1200" b="1" kern="1200" dirty="0">
                <a:solidFill>
                  <a:schemeClr val="tx1"/>
                </a:solidFill>
                <a:effectLst/>
                <a:latin typeface="+mn-lt"/>
                <a:ea typeface="+mn-ea"/>
                <a:cs typeface="+mn-cs"/>
              </a:rPr>
            </a:br>
            <a:r>
              <a:rPr lang="fr-FR" sz="1200" b="1" kern="1200" dirty="0" err="1">
                <a:solidFill>
                  <a:schemeClr val="tx1"/>
                </a:solidFill>
                <a:effectLst/>
                <a:latin typeface="+mn-lt"/>
                <a:ea typeface="+mn-ea"/>
                <a:cs typeface="+mn-cs"/>
              </a:rPr>
              <a:t>Transistion</a:t>
            </a:r>
            <a:r>
              <a:rPr lang="fr-FR" sz="1200" b="1" kern="1200" dirty="0">
                <a:solidFill>
                  <a:schemeClr val="tx1"/>
                </a:solidFill>
                <a:effectLst/>
                <a:latin typeface="+mn-lt"/>
                <a:ea typeface="+mn-ea"/>
                <a:cs typeface="+mn-cs"/>
              </a:rPr>
              <a:t> : </a:t>
            </a:r>
            <a:br>
              <a:rPr lang="fr-FR" sz="1200" b="1" kern="1200" dirty="0">
                <a:solidFill>
                  <a:schemeClr val="tx1"/>
                </a:solidFill>
                <a:effectLst/>
                <a:latin typeface="+mn-lt"/>
                <a:ea typeface="+mn-ea"/>
                <a:cs typeface="+mn-cs"/>
              </a:rPr>
            </a:br>
            <a:r>
              <a:rPr lang="fr-FR" dirty="0"/>
              <a:t>C’est à cette époque que le médecins constatèrent le bienfait thérapeutique du traitement qui fluctue selon la confiance qu’accorde le malade à son médecin.</a:t>
            </a:r>
          </a:p>
          <a:p>
            <a:endParaRPr lang="fr-FR" dirty="0">
              <a:effectLst/>
            </a:endParaRPr>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4</a:t>
            </a:fld>
            <a:endParaRPr lang="fr-FR"/>
          </a:p>
        </p:txBody>
      </p:sp>
    </p:spTree>
    <p:extLst>
      <p:ext uri="{BB962C8B-B14F-4D97-AF65-F5344CB8AC3E}">
        <p14:creationId xmlns:p14="http://schemas.microsoft.com/office/powerpoint/2010/main" val="110345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 </a:t>
            </a:r>
            <a:r>
              <a:rPr lang="fr-FR" dirty="0"/>
              <a:t>L’acceptation du concept d’effet Placebo par la communauté médicale au cours du XX</a:t>
            </a:r>
            <a:r>
              <a:rPr lang="fr-FR" baseline="30000" dirty="0"/>
              <a:t>ème</a:t>
            </a:r>
            <a:r>
              <a:rPr lang="fr-FR" dirty="0"/>
              <a:t> siècle est lente et difficile. En effet, </a:t>
            </a:r>
            <a:r>
              <a:rPr lang="fr-FR" b="0" dirty="0"/>
              <a:t>son mode d’action psychologique sonne comme une arnaque; le placebo n’étant pas à priori un "vrai" médicament.</a:t>
            </a:r>
          </a:p>
          <a:p>
            <a:endParaRPr lang="fr-FR" b="0" dirty="0"/>
          </a:p>
          <a:p>
            <a:r>
              <a:rPr lang="fr-FR" sz="1200" b="0" kern="1200" dirty="0">
                <a:solidFill>
                  <a:schemeClr val="tx1"/>
                </a:solidFill>
                <a:effectLst/>
                <a:latin typeface="+mn-lt"/>
                <a:ea typeface="+mn-ea"/>
                <a:cs typeface="+mn-cs"/>
              </a:rPr>
              <a:t>• En 2002, le chercheur Martin Ingvar utilise l’imagerie médicale pour visualiser les zones du cerveau activées. Le </a:t>
            </a:r>
            <a:r>
              <a:rPr lang="fr-FR" sz="1200" kern="1200" dirty="0">
                <a:solidFill>
                  <a:schemeClr val="tx1"/>
                </a:solidFill>
                <a:effectLst/>
                <a:latin typeface="+mn-lt"/>
                <a:ea typeface="+mn-ea"/>
                <a:cs typeface="+mn-cs"/>
              </a:rPr>
              <a:t>chercheur réalise une expérience. Il brule légèrement une zone de la peau de volontaires puis administre de la morphine à un tiers d’entre eux, à un autre tiers un placebo, et à un troisième aucun traitement. Résultat : les zones du cerveau activées par les membres du groupe ayant reçu le placebo sont similaires à celles activées par les membres du groupe ayant pris la morphine ; alors que les zones activées par les personnes n’ayant reçu aucun traitement sont bien différentes. L</a:t>
            </a:r>
            <a:r>
              <a:rPr lang="fr-FR" sz="1200" b="1" kern="1200" dirty="0">
                <a:solidFill>
                  <a:schemeClr val="tx1"/>
                </a:solidFill>
                <a:effectLst/>
                <a:latin typeface="+mn-lt"/>
                <a:ea typeface="+mn-ea"/>
                <a:cs typeface="+mn-cs"/>
              </a:rPr>
              <a:t>’existence de l’effet placebo est donc prouvée.</a:t>
            </a:r>
            <a:r>
              <a:rPr lang="fr-FR" sz="1200" kern="1200" dirty="0">
                <a:solidFill>
                  <a:schemeClr val="tx1"/>
                </a:solidFill>
                <a:effectLst/>
                <a:latin typeface="+mn-lt"/>
                <a:ea typeface="+mn-ea"/>
                <a:cs typeface="+mn-cs"/>
              </a:rPr>
              <a:t> C’est la première fois qu’une étude apporte de </a:t>
            </a:r>
            <a:r>
              <a:rPr lang="fr-FR" sz="1200" b="1" kern="1200" dirty="0">
                <a:solidFill>
                  <a:schemeClr val="tx1"/>
                </a:solidFill>
                <a:effectLst/>
                <a:latin typeface="+mn-lt"/>
                <a:ea typeface="+mn-ea"/>
                <a:cs typeface="+mn-cs"/>
              </a:rPr>
              <a:t>véritables preuves scientifiques.</a:t>
            </a:r>
            <a:br>
              <a:rPr lang="fr-FR" sz="1200" b="1" kern="1200" dirty="0">
                <a:solidFill>
                  <a:schemeClr val="tx1"/>
                </a:solidFill>
                <a:effectLst/>
                <a:latin typeface="+mn-lt"/>
                <a:ea typeface="+mn-ea"/>
                <a:cs typeface="+mn-cs"/>
              </a:rPr>
            </a:br>
            <a:endParaRPr lang="fr-FR" dirty="0">
              <a:effectLst/>
            </a:endParaRPr>
          </a:p>
          <a:p>
            <a:r>
              <a:rPr lang="fr-FR" sz="1200" b="1" kern="1200" dirty="0">
                <a:solidFill>
                  <a:schemeClr val="tx1"/>
                </a:solidFill>
                <a:effectLst/>
                <a:latin typeface="+mn-lt"/>
                <a:ea typeface="+mn-ea"/>
                <a:cs typeface="+mn-cs"/>
              </a:rPr>
              <a:t>La communauté scientifique a eu des difficultés à accepter le phénomène de l’effet placebo, car il semble impossible que le mental puisse avoir une réelle influence sur le fonctionnement de l’organisme. Encore aujourd’hui, l’effet placebo est contesté mais de plus en plus d’études prouvent son existence.</a:t>
            </a:r>
            <a:endParaRPr lang="fr-FR" dirty="0">
              <a:effectLst/>
            </a:endParaRPr>
          </a:p>
          <a:p>
            <a:endParaRPr lang="fr-FR" dirty="0"/>
          </a:p>
          <a:p>
            <a:r>
              <a:rPr lang="fr-FR" dirty="0"/>
              <a:t/>
            </a:r>
            <a:br>
              <a:rPr lang="fr-FR" dirty="0"/>
            </a:br>
            <a:r>
              <a:rPr lang="fr-FR" dirty="0"/>
              <a:t>Transition II:</a:t>
            </a:r>
          </a:p>
          <a:p>
            <a:r>
              <a:rPr lang="fr-FR" sz="1200" kern="1200" dirty="0">
                <a:solidFill>
                  <a:schemeClr val="tx1"/>
                </a:solidFill>
                <a:effectLst/>
                <a:latin typeface="+mn-lt"/>
                <a:ea typeface="+mn-ea"/>
                <a:cs typeface="+mn-cs"/>
              </a:rPr>
              <a:t>médicament Placebo est aujourd’hui, en plus de l’intérêt qu’il suscite par son mystérieux fonctionnement, un outil de référence pour les recherches médicamenteuses, comme nous allons le voir.</a:t>
            </a:r>
            <a:endParaRPr lang="fr-FR" dirty="0"/>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5</a:t>
            </a:fld>
            <a:endParaRPr lang="fr-FR"/>
          </a:p>
        </p:txBody>
      </p:sp>
    </p:spTree>
    <p:extLst>
      <p:ext uri="{BB962C8B-B14F-4D97-AF65-F5344CB8AC3E}">
        <p14:creationId xmlns:p14="http://schemas.microsoft.com/office/powerpoint/2010/main" val="160619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effet la prise d’un placebo peut induire des effets positifs chez le patient. Lorsqu’un lien de confiance est installé entre le médecin et la patient il suffit qu’il lui dise que le médicament est efficace et le patient y croira. De part leur patrimoine génétique certains patients produisent plus d’endorphine en consommant le placebo ce qui apaise la douleur. Comme le </a:t>
            </a:r>
            <a:r>
              <a:rPr lang="fr-FR" dirty="0" err="1"/>
              <a:t>charcheur</a:t>
            </a:r>
            <a:r>
              <a:rPr lang="fr-FR" dirty="0"/>
              <a:t> Martin Ingvar l’a mis en </a:t>
            </a:r>
            <a:r>
              <a:rPr lang="fr-FR" dirty="0" err="1"/>
              <a:t>evidence</a:t>
            </a:r>
            <a:r>
              <a:rPr lang="fr-FR" dirty="0"/>
              <a:t> avec l’expérience </a:t>
            </a:r>
            <a:r>
              <a:rPr lang="fr-FR" dirty="0" err="1"/>
              <a:t>presenté</a:t>
            </a:r>
            <a:r>
              <a:rPr lang="fr-FR" dirty="0"/>
              <a:t> </a:t>
            </a:r>
            <a:r>
              <a:rPr lang="fr-FR" dirty="0" err="1"/>
              <a:t>précedement</a:t>
            </a:r>
            <a:r>
              <a:rPr lang="fr-FR" dirty="0"/>
              <a:t>.</a:t>
            </a:r>
            <a:br>
              <a:rPr lang="fr-FR" dirty="0"/>
            </a:br>
            <a:endParaRPr lang="fr-FR" dirty="0"/>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6</a:t>
            </a:fld>
            <a:endParaRPr lang="fr-FR"/>
          </a:p>
        </p:txBody>
      </p:sp>
    </p:spTree>
    <p:extLst>
      <p:ext uri="{BB962C8B-B14F-4D97-AF65-F5344CB8AC3E}">
        <p14:creationId xmlns:p14="http://schemas.microsoft.com/office/powerpoint/2010/main" val="1138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conception d’un médicament passe par plusieurs phases, celle qui nous intéresse est la phase d’essai clinique. En effet, avant de lancer un nouveau médicament sur le marché il est essentiel de tester son efficacité. C’est pourquoi les patients sont séparés en deux groupes : un qui reçoit le médicament et l’autre qui reçoit le placebo. Pour que l’efficacité du médicament soit avérée il faut que les patients l’ayant pris aient une amélioration significative de leur état par rapport à ceux qui ont pris le placebo. Si aucune différence n’est significative alors il ne sera pas commercialisé tel quel. (Néanmoins nous pouvons nous demander si c’est réellement la bonne méthode pour tester les médicaments car les personnes ne sont pas toutes sensibles de la même façon aux placebos, il se pourrait donc que le groupe de personnes prenant les placebos y réagissent très bien ce qui écarterait alors le médicament testé, alors que si le groupe de personne était composé de personnes plus ou moins sensibles le médicament aurait peut-être été perçu comme significativement plus efficace).</a:t>
            </a:r>
          </a:p>
          <a:p>
            <a:endParaRPr lang="fr-FR" dirty="0"/>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7</a:t>
            </a:fld>
            <a:endParaRPr lang="fr-FR"/>
          </a:p>
        </p:txBody>
      </p:sp>
    </p:spTree>
    <p:extLst>
      <p:ext uri="{BB962C8B-B14F-4D97-AF65-F5344CB8AC3E}">
        <p14:creationId xmlns:p14="http://schemas.microsoft.com/office/powerpoint/2010/main" val="1366003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Il peut être prescrit à un patient à son insu.</a:t>
            </a:r>
            <a:r>
              <a:rPr lang="fr-FR" sz="1200" b="0" kern="1200" dirty="0">
                <a:solidFill>
                  <a:schemeClr val="tx1"/>
                </a:solidFill>
                <a:effectLst/>
                <a:latin typeface="+mn-lt"/>
                <a:ea typeface="+mn-ea"/>
                <a:cs typeface="+mn-cs"/>
              </a:rPr>
              <a:t> </a:t>
            </a:r>
            <a:br>
              <a:rPr lang="fr-FR" sz="1200" b="0" kern="1200" dirty="0">
                <a:solidFill>
                  <a:schemeClr val="tx1"/>
                </a:solidFill>
                <a:effectLst/>
                <a:latin typeface="+mn-lt"/>
                <a:ea typeface="+mn-ea"/>
                <a:cs typeface="+mn-cs"/>
              </a:rPr>
            </a:br>
            <a:r>
              <a:rPr lang="fr-FR" sz="1200" b="0" kern="1200" dirty="0">
                <a:solidFill>
                  <a:schemeClr val="tx1"/>
                </a:solidFill>
                <a:effectLst/>
                <a:latin typeface="+mn-lt"/>
                <a:ea typeface="+mn-ea"/>
                <a:cs typeface="+mn-cs"/>
              </a:rPr>
              <a:t>Est-ce une tromperie? Un médecin peut-il mentir à son patient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
            </a:r>
            <a:br>
              <a:rPr lang="fr-FR" sz="1200" b="0" kern="1200" dirty="0">
                <a:solidFill>
                  <a:schemeClr val="tx1"/>
                </a:solidFill>
                <a:effectLst/>
                <a:latin typeface="+mn-lt"/>
                <a:ea typeface="+mn-ea"/>
                <a:cs typeface="+mn-cs"/>
              </a:rPr>
            </a:br>
            <a:r>
              <a:rPr lang="fr-FR" sz="1200" b="0" kern="1200" dirty="0">
                <a:solidFill>
                  <a:schemeClr val="tx1"/>
                </a:solidFill>
                <a:effectLst/>
                <a:latin typeface="+mn-lt"/>
                <a:ea typeface="+mn-ea"/>
                <a:cs typeface="+mn-cs"/>
              </a:rPr>
              <a:t>Certaines personnes comme nous l’avons vu ne produisent pas d’endorphines suite à la prise d’un placebo. Leurs maux ne sont pas résolus alors qu’un traitement pourrait exister.</a:t>
            </a:r>
            <a:br>
              <a:rPr lang="fr-FR" sz="1200" b="0" kern="1200" dirty="0">
                <a:solidFill>
                  <a:schemeClr val="tx1"/>
                </a:solidFill>
                <a:effectLst/>
                <a:latin typeface="+mn-lt"/>
                <a:ea typeface="+mn-ea"/>
                <a:cs typeface="+mn-cs"/>
              </a:rPr>
            </a:br>
            <a:r>
              <a:rPr lang="fr-FR" sz="1200" b="0" kern="1200" dirty="0">
                <a:solidFill>
                  <a:schemeClr val="tx1"/>
                </a:solidFill>
                <a:effectLst/>
                <a:latin typeface="+mn-lt"/>
                <a:ea typeface="+mn-ea"/>
                <a:cs typeface="+mn-cs"/>
              </a:rPr>
              <a:t/>
            </a:r>
            <a:br>
              <a:rPr lang="fr-FR" sz="1200" b="0" kern="1200" dirty="0">
                <a:solidFill>
                  <a:schemeClr val="tx1"/>
                </a:solidFill>
                <a:effectLst/>
                <a:latin typeface="+mn-lt"/>
                <a:ea typeface="+mn-ea"/>
                <a:cs typeface="+mn-cs"/>
              </a:rPr>
            </a:br>
            <a:r>
              <a:rPr lang="fr-FR" sz="1200" b="0" kern="1200" dirty="0" err="1">
                <a:solidFill>
                  <a:schemeClr val="tx1"/>
                </a:solidFill>
                <a:effectLst/>
                <a:latin typeface="+mn-lt"/>
                <a:ea typeface="+mn-ea"/>
                <a:cs typeface="+mn-cs"/>
              </a:rPr>
              <a:t>Transistion</a:t>
            </a:r>
            <a:r>
              <a:rPr lang="fr-FR" sz="1200" b="0" kern="1200" dirty="0">
                <a:solidFill>
                  <a:schemeClr val="tx1"/>
                </a:solidFill>
                <a:effectLst/>
                <a:latin typeface="+mn-lt"/>
                <a:ea typeface="+mn-ea"/>
                <a:cs typeface="+mn-cs"/>
              </a:rPr>
              <a:t> : Un autre de ces problèmes, est que les personnes peuvent voir leur état s’empirer par la prise d’un placebo, c’est l’effet </a:t>
            </a:r>
            <a:r>
              <a:rPr lang="fr-FR" sz="1200" b="0" kern="1200" dirty="0" err="1">
                <a:solidFill>
                  <a:schemeClr val="tx1"/>
                </a:solidFill>
                <a:effectLst/>
                <a:latin typeface="+mn-lt"/>
                <a:ea typeface="+mn-ea"/>
                <a:cs typeface="+mn-cs"/>
              </a:rPr>
              <a:t>Nocebo</a:t>
            </a:r>
            <a:r>
              <a:rPr lang="fr-FR" sz="1200" b="0" kern="1200" dirty="0">
                <a:solidFill>
                  <a:schemeClr val="tx1"/>
                </a:solidFill>
                <a:effectLst/>
                <a:latin typeface="+mn-lt"/>
                <a:ea typeface="+mn-ea"/>
                <a:cs typeface="+mn-cs"/>
              </a:rPr>
              <a:t/>
            </a:r>
            <a:br>
              <a:rPr lang="fr-FR" sz="1200" b="0" kern="1200" dirty="0">
                <a:solidFill>
                  <a:schemeClr val="tx1"/>
                </a:solidFill>
                <a:effectLst/>
                <a:latin typeface="+mn-lt"/>
                <a:ea typeface="+mn-ea"/>
                <a:cs typeface="+mn-cs"/>
              </a:rPr>
            </a:br>
            <a:r>
              <a:rPr lang="fr-FR" sz="1200" b="0" kern="1200" dirty="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8</a:t>
            </a:fld>
            <a:endParaRPr lang="fr-FR"/>
          </a:p>
        </p:txBody>
      </p:sp>
    </p:spTree>
    <p:extLst>
      <p:ext uri="{BB962C8B-B14F-4D97-AF65-F5344CB8AC3E}">
        <p14:creationId xmlns:p14="http://schemas.microsoft.com/office/powerpoint/2010/main" val="2668076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dirty="0"/>
              <a:t>L'effet </a:t>
            </a:r>
            <a:r>
              <a:rPr lang="fr-FR" dirty="0" err="1"/>
              <a:t>nocébo</a:t>
            </a:r>
            <a:r>
              <a:rPr lang="fr-FR" dirty="0"/>
              <a:t> est l'alter-égo néfaste de l'</a:t>
            </a:r>
            <a:r>
              <a:rPr lang="fr-FR" dirty="0">
                <a:hlinkClick r:id="rId3" tooltip="L'effet placebo enfin expliqué"/>
              </a:rPr>
              <a:t>effet placébo</a:t>
            </a:r>
            <a:r>
              <a:rPr lang="fr-FR" dirty="0"/>
              <a:t>. Du latin « </a:t>
            </a:r>
            <a:r>
              <a:rPr lang="fr-FR" i="1" dirty="0" err="1"/>
              <a:t>nuir</a:t>
            </a:r>
            <a:r>
              <a:rPr lang="fr-FR" dirty="0"/>
              <a:t>». Comme l’effet placebo, il est de nature psychologique.</a:t>
            </a:r>
            <a:br>
              <a:rPr lang="fr-FR" dirty="0"/>
            </a:br>
            <a:r>
              <a:rPr lang="fr-FR" dirty="0"/>
              <a:t> Un placébo peut soigner, mais peut engendrer des effets secondaires indésirables. </a:t>
            </a:r>
            <a:r>
              <a:rPr lang="fr-FR" dirty="0">
                <a:hlinkClick r:id="rId4"/>
              </a:rPr>
              <a:t>C’est l’effet </a:t>
            </a:r>
            <a:r>
              <a:rPr lang="fr-FR" dirty="0" err="1">
                <a:hlinkClick r:id="rId4"/>
              </a:rPr>
              <a:t>nocébo</a:t>
            </a:r>
            <a:r>
              <a:rPr lang="fr-FR" dirty="0"/>
              <a:t>.</a:t>
            </a:r>
            <a:br>
              <a:rPr lang="fr-FR" dirty="0"/>
            </a:br>
            <a:r>
              <a:rPr lang="fr-FR" dirty="0"/>
              <a:t/>
            </a:r>
            <a:br>
              <a:rPr lang="fr-FR" dirty="0"/>
            </a:br>
            <a:r>
              <a:rPr lang="fr-FR" dirty="0"/>
              <a:t> Dans certaines études, il a été montré qu'il accroissait les symptômes d'une pathologie.</a:t>
            </a:r>
          </a:p>
          <a:p>
            <a:r>
              <a:rPr lang="fr-FR" dirty="0"/>
              <a:t>L'effet </a:t>
            </a:r>
            <a:r>
              <a:rPr lang="fr-FR" dirty="0" err="1"/>
              <a:t>nocébo</a:t>
            </a:r>
            <a:r>
              <a:rPr lang="fr-FR" dirty="0"/>
              <a:t> fonctionne selon les mêmes principes, sauf qu'au lieu d'améliorer la santé d'une personne par la force de suggestion, on la dégrade du fait de la persuasion des effets secondaires qu'une substance peut engendrer. </a:t>
            </a:r>
            <a:br>
              <a:rPr lang="fr-FR" dirty="0"/>
            </a:br>
            <a:r>
              <a:rPr lang="fr-FR" dirty="0"/>
              <a:t/>
            </a:r>
            <a:br>
              <a:rPr lang="fr-FR" dirty="0"/>
            </a:br>
            <a:r>
              <a:rPr lang="fr-FR" dirty="0"/>
              <a:t>Certains patients consommant des produits inertes, placebo,  pensant prendre des </a:t>
            </a:r>
            <a:r>
              <a:rPr lang="fr-FR" dirty="0">
                <a:hlinkClick r:id="rId5" tooltip="Dossier : Le cycle du médicament"/>
              </a:rPr>
              <a:t>médicaments</a:t>
            </a:r>
            <a:r>
              <a:rPr lang="fr-FR" dirty="0"/>
              <a:t> actifs ressentaient des </a:t>
            </a:r>
            <a:r>
              <a:rPr lang="fr-FR" dirty="0">
                <a:hlinkClick r:id="rId6" tooltip="On peut mieux prédire les effets secondaires des médicaments"/>
              </a:rPr>
              <a:t>effets secondaires</a:t>
            </a:r>
            <a:r>
              <a:rPr lang="fr-FR" dirty="0"/>
              <a:t> indésirables. L'effet </a:t>
            </a:r>
            <a:r>
              <a:rPr lang="fr-FR" dirty="0" err="1"/>
              <a:t>nocébo</a:t>
            </a:r>
            <a:r>
              <a:rPr lang="fr-FR" dirty="0"/>
              <a:t> est donc le fruit de la conviction qu'une substance médicale peut être nuisible.</a:t>
            </a:r>
          </a:p>
          <a:p>
            <a:endParaRPr lang="fr-FR" dirty="0"/>
          </a:p>
        </p:txBody>
      </p:sp>
      <p:sp>
        <p:nvSpPr>
          <p:cNvPr id="4" name="Espace réservé du numéro de diapositive 3"/>
          <p:cNvSpPr>
            <a:spLocks noGrp="1"/>
          </p:cNvSpPr>
          <p:nvPr>
            <p:ph type="sldNum" sz="quarter" idx="10"/>
          </p:nvPr>
        </p:nvSpPr>
        <p:spPr/>
        <p:txBody>
          <a:bodyPr/>
          <a:lstStyle/>
          <a:p>
            <a:fld id="{C4080D95-9931-46A5-8F2C-DEB8EB13A86B}" type="slidenum">
              <a:rPr lang="fr-FR" smtClean="0"/>
              <a:t>9</a:t>
            </a:fld>
            <a:endParaRPr lang="fr-FR"/>
          </a:p>
        </p:txBody>
      </p:sp>
    </p:spTree>
    <p:extLst>
      <p:ext uri="{BB962C8B-B14F-4D97-AF65-F5344CB8AC3E}">
        <p14:creationId xmlns:p14="http://schemas.microsoft.com/office/powerpoint/2010/main" val="2697335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E2E740D6-9FCD-467C-9F79-5CCAFAC84308}" type="datetimeFigureOut">
              <a:rPr lang="fr-FR" smtClean="0"/>
              <a:t>02/04/2020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3012394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2E740D6-9FCD-467C-9F79-5CCAFAC84308}" type="datetimeFigureOut">
              <a:rPr lang="fr-FR" smtClean="0"/>
              <a:t>02/04/2020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86720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2E740D6-9FCD-467C-9F79-5CCAFAC84308}" type="datetimeFigureOut">
              <a:rPr lang="fr-FR" smtClean="0"/>
              <a:t>02/04/2020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84691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2E740D6-9FCD-467C-9F79-5CCAFAC84308}" type="datetimeFigureOut">
              <a:rPr lang="fr-FR" smtClean="0"/>
              <a:t>02/04/2020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C563A4-AB2D-465C-A5E1-991AB5D6FCE7}" type="slidenum">
              <a:rPr lang="fr-FR" smtClean="0"/>
              <a:t>‹N°›</a:t>
            </a:fld>
            <a:endParaRPr lang="fr-FR"/>
          </a:p>
        </p:txBody>
      </p:sp>
      <p:sp>
        <p:nvSpPr>
          <p:cNvPr id="7" name="Triangle isocèle 6"/>
          <p:cNvSpPr/>
          <p:nvPr userDrawn="1"/>
        </p:nvSpPr>
        <p:spPr>
          <a:xfrm rot="15943746">
            <a:off x="11071860" y="270192"/>
            <a:ext cx="3352800" cy="29718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riangle isocèle 7"/>
          <p:cNvSpPr/>
          <p:nvPr userDrawn="1"/>
        </p:nvSpPr>
        <p:spPr>
          <a:xfrm rot="16200000">
            <a:off x="10462737" y="-662941"/>
            <a:ext cx="3200400" cy="278987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riangle isocèle 8"/>
          <p:cNvSpPr/>
          <p:nvPr userDrawn="1"/>
        </p:nvSpPr>
        <p:spPr>
          <a:xfrm rot="5400000">
            <a:off x="-214154" y="6019006"/>
            <a:ext cx="1188720" cy="992187"/>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159066" y="0"/>
            <a:ext cx="228600" cy="710946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4068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E2E740D6-9FCD-467C-9F79-5CCAFAC84308}" type="datetimeFigureOut">
              <a:rPr lang="fr-FR" smtClean="0"/>
              <a:t>02/04/2020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28304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E2E740D6-9FCD-467C-9F79-5CCAFAC84308}" type="datetimeFigureOut">
              <a:rPr lang="fr-FR" smtClean="0"/>
              <a:t>02/04/2020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315108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E2E740D6-9FCD-467C-9F79-5CCAFAC84308}" type="datetimeFigureOut">
              <a:rPr lang="fr-FR" smtClean="0"/>
              <a:t>02/04/2020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146516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E2E740D6-9FCD-467C-9F79-5CCAFAC84308}" type="datetimeFigureOut">
              <a:rPr lang="fr-FR" smtClean="0"/>
              <a:t>02/04/2020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44605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2E740D6-9FCD-467C-9F79-5CCAFAC84308}" type="datetimeFigureOut">
              <a:rPr lang="fr-FR" smtClean="0"/>
              <a:t>02/04/2020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41285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2E740D6-9FCD-467C-9F79-5CCAFAC84308}" type="datetimeFigureOut">
              <a:rPr lang="fr-FR" smtClean="0"/>
              <a:t>02/04/2020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136171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2E740D6-9FCD-467C-9F79-5CCAFAC84308}" type="datetimeFigureOut">
              <a:rPr lang="fr-FR" smtClean="0"/>
              <a:t>02/04/2020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CC563A4-AB2D-465C-A5E1-991AB5D6FCE7}" type="slidenum">
              <a:rPr lang="fr-FR" smtClean="0"/>
              <a:t>‹N°›</a:t>
            </a:fld>
            <a:endParaRPr lang="fr-FR"/>
          </a:p>
        </p:txBody>
      </p:sp>
    </p:spTree>
    <p:extLst>
      <p:ext uri="{BB962C8B-B14F-4D97-AF65-F5344CB8AC3E}">
        <p14:creationId xmlns:p14="http://schemas.microsoft.com/office/powerpoint/2010/main" val="27149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740D6-9FCD-467C-9F79-5CCAFAC84308}" type="datetimeFigureOut">
              <a:rPr lang="fr-FR" smtClean="0"/>
              <a:t>02/04/2020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563A4-AB2D-465C-A5E1-991AB5D6FCE7}" type="slidenum">
              <a:rPr lang="fr-FR" smtClean="0"/>
              <a:t>‹N°›</a:t>
            </a:fld>
            <a:endParaRPr lang="fr-FR"/>
          </a:p>
        </p:txBody>
      </p:sp>
    </p:spTree>
    <p:extLst>
      <p:ext uri="{BB962C8B-B14F-4D97-AF65-F5344CB8AC3E}">
        <p14:creationId xmlns:p14="http://schemas.microsoft.com/office/powerpoint/2010/main" val="361145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hyperlink" Target="http://www.futura-sciences.com/sante/definitions/medecine-placebo-1170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jydionne.com/leffet-placebo-trompeur-ou-souhaitab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9473" y="958748"/>
            <a:ext cx="9144000" cy="2387600"/>
          </a:xfrm>
        </p:spPr>
        <p:txBody>
          <a:bodyPr>
            <a:normAutofit fontScale="90000"/>
          </a:bodyPr>
          <a:lstStyle/>
          <a:p>
            <a:r>
              <a:rPr lang="fr-FR" sz="8000" dirty="0">
                <a:latin typeface="Forte" panose="03060902040502070203" pitchFamily="66" charset="0"/>
              </a:rPr>
              <a:t>Pas tous égaux</a:t>
            </a:r>
            <a:br>
              <a:rPr lang="fr-FR" sz="8000" dirty="0">
                <a:latin typeface="Forte" panose="03060902040502070203" pitchFamily="66" charset="0"/>
              </a:rPr>
            </a:br>
            <a:r>
              <a:rPr lang="fr-FR" sz="8000" dirty="0">
                <a:latin typeface="Forte" panose="03060902040502070203" pitchFamily="66" charset="0"/>
              </a:rPr>
              <a:t> devant l’effet placebo</a:t>
            </a:r>
          </a:p>
        </p:txBody>
      </p:sp>
      <p:sp>
        <p:nvSpPr>
          <p:cNvPr id="3" name="Sous-titre 2"/>
          <p:cNvSpPr>
            <a:spLocks noGrp="1"/>
          </p:cNvSpPr>
          <p:nvPr>
            <p:ph type="subTitle" idx="1"/>
          </p:nvPr>
        </p:nvSpPr>
        <p:spPr>
          <a:xfrm>
            <a:off x="1524000" y="3144837"/>
            <a:ext cx="9951720" cy="3164523"/>
          </a:xfrm>
        </p:spPr>
        <p:txBody>
          <a:bodyPr>
            <a:normAutofit/>
          </a:bodyPr>
          <a:lstStyle/>
          <a:p>
            <a:r>
              <a:rPr lang="fr-FR" dirty="0"/>
              <a:t/>
            </a:r>
            <a:br>
              <a:rPr lang="fr-FR" dirty="0"/>
            </a:br>
            <a:r>
              <a:rPr lang="fr-FR" dirty="0"/>
              <a:t/>
            </a:r>
            <a:br>
              <a:rPr lang="fr-FR" dirty="0"/>
            </a:br>
            <a:endParaRPr lang="fr-FR" dirty="0"/>
          </a:p>
        </p:txBody>
      </p:sp>
      <p:sp>
        <p:nvSpPr>
          <p:cNvPr id="5" name="Triangle isocèle 4"/>
          <p:cNvSpPr/>
          <p:nvPr/>
        </p:nvSpPr>
        <p:spPr>
          <a:xfrm rot="15943746">
            <a:off x="11071860" y="270192"/>
            <a:ext cx="3352800" cy="29718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riangle isocèle 3"/>
          <p:cNvSpPr/>
          <p:nvPr/>
        </p:nvSpPr>
        <p:spPr>
          <a:xfrm rot="16200000">
            <a:off x="10462737" y="-662941"/>
            <a:ext cx="3200400" cy="278987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1</a:t>
            </a:r>
          </a:p>
        </p:txBody>
      </p:sp>
      <p:sp>
        <p:nvSpPr>
          <p:cNvPr id="8" name="Triangle isocèle 7"/>
          <p:cNvSpPr/>
          <p:nvPr/>
        </p:nvSpPr>
        <p:spPr>
          <a:xfrm rot="5400000">
            <a:off x="-214154" y="6019006"/>
            <a:ext cx="1188720" cy="992187"/>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59066" y="0"/>
            <a:ext cx="228600" cy="710946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627" y="3937498"/>
            <a:ext cx="2684640" cy="1579200"/>
          </a:xfrm>
          <a:prstGeom prst="rect">
            <a:avLst/>
          </a:prstGeom>
        </p:spPr>
      </p:pic>
      <p:pic>
        <p:nvPicPr>
          <p:cNvPr id="1027" name="Picture 3" descr="logo-univ-ang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5307" y="5724586"/>
            <a:ext cx="8953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iut-Anger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41641" y="5654488"/>
            <a:ext cx="875100" cy="93687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1151254" y="5920739"/>
            <a:ext cx="2455993" cy="830997"/>
          </a:xfrm>
          <a:prstGeom prst="rect">
            <a:avLst/>
          </a:prstGeom>
          <a:noFill/>
        </p:spPr>
        <p:txBody>
          <a:bodyPr wrap="none" rtlCol="0">
            <a:spAutoFit/>
          </a:bodyPr>
          <a:lstStyle/>
          <a:p>
            <a:r>
              <a:rPr lang="fr-FR" sz="2400" b="1" dirty="0">
                <a:solidFill>
                  <a:srgbClr val="92D050"/>
                </a:solidFill>
              </a:rPr>
              <a:t>Eugénie LEMOINE</a:t>
            </a:r>
            <a:br>
              <a:rPr lang="fr-FR" sz="2400" b="1" dirty="0">
                <a:solidFill>
                  <a:srgbClr val="92D050"/>
                </a:solidFill>
              </a:rPr>
            </a:br>
            <a:r>
              <a:rPr lang="fr-FR" sz="2400" b="1" dirty="0">
                <a:solidFill>
                  <a:srgbClr val="92D050"/>
                </a:solidFill>
              </a:rPr>
              <a:t>Océane REMAUD</a:t>
            </a:r>
          </a:p>
        </p:txBody>
      </p:sp>
      <p:sp>
        <p:nvSpPr>
          <p:cNvPr id="12" name="ZoneTexte 11"/>
          <p:cNvSpPr txBox="1"/>
          <p:nvPr/>
        </p:nvSpPr>
        <p:spPr>
          <a:xfrm>
            <a:off x="4998680" y="6191251"/>
            <a:ext cx="3002360" cy="400110"/>
          </a:xfrm>
          <a:prstGeom prst="rect">
            <a:avLst/>
          </a:prstGeom>
          <a:noFill/>
        </p:spPr>
        <p:txBody>
          <a:bodyPr wrap="none" rtlCol="0">
            <a:spAutoFit/>
          </a:bodyPr>
          <a:lstStyle/>
          <a:p>
            <a:r>
              <a:rPr lang="fr-FR" sz="2000" dirty="0"/>
              <a:t>Expression-communication</a:t>
            </a:r>
          </a:p>
        </p:txBody>
      </p:sp>
    </p:spTree>
    <p:extLst>
      <p:ext uri="{BB962C8B-B14F-4D97-AF65-F5344CB8AC3E}">
        <p14:creationId xmlns:p14="http://schemas.microsoft.com/office/powerpoint/2010/main" val="139012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27346"/>
            <a:ext cx="10515600" cy="1325563"/>
          </a:xfrm>
        </p:spPr>
        <p:txBody>
          <a:bodyPr/>
          <a:lstStyle/>
          <a:p>
            <a:r>
              <a:rPr lang="fr-FR" dirty="0">
                <a:latin typeface="Forte" panose="03060902040502070203" pitchFamily="66" charset="0"/>
              </a:rPr>
              <a:t>Conclusion</a:t>
            </a:r>
          </a:p>
        </p:txBody>
      </p:sp>
      <p:sp>
        <p:nvSpPr>
          <p:cNvPr id="5" name="ZoneTexte 4"/>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10</a:t>
            </a:r>
          </a:p>
        </p:txBody>
      </p:sp>
      <p:sp>
        <p:nvSpPr>
          <p:cNvPr id="3" name="ZoneTexte 2"/>
          <p:cNvSpPr txBox="1"/>
          <p:nvPr/>
        </p:nvSpPr>
        <p:spPr>
          <a:xfrm>
            <a:off x="1959429" y="2318657"/>
            <a:ext cx="184731" cy="369332"/>
          </a:xfrm>
          <a:prstGeom prst="rect">
            <a:avLst/>
          </a:prstGeom>
          <a:noFill/>
        </p:spPr>
        <p:txBody>
          <a:bodyPr wrap="none" rtlCol="0">
            <a:spAutoFit/>
          </a:bodyPr>
          <a:lstStyle/>
          <a:p>
            <a:endParaRPr lang="fr-FR" dirty="0"/>
          </a:p>
        </p:txBody>
      </p:sp>
      <p:pic>
        <p:nvPicPr>
          <p:cNvPr id="7" name="Image 6"/>
          <p:cNvPicPr>
            <a:picLocks noChangeAspect="1"/>
          </p:cNvPicPr>
          <p:nvPr/>
        </p:nvPicPr>
        <p:blipFill rotWithShape="1">
          <a:blip r:embed="rId3"/>
          <a:srcRect l="53554" t="45045" r="33589" b="34469"/>
          <a:stretch/>
        </p:blipFill>
        <p:spPr>
          <a:xfrm>
            <a:off x="1117289" y="1964933"/>
            <a:ext cx="2053742" cy="1839809"/>
          </a:xfrm>
          <a:prstGeom prst="rect">
            <a:avLst/>
          </a:prstGeom>
        </p:spPr>
      </p:pic>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b="61487"/>
          <a:stretch/>
        </p:blipFill>
        <p:spPr>
          <a:xfrm>
            <a:off x="7273047" y="4216767"/>
            <a:ext cx="4572000" cy="2641233"/>
          </a:xfrm>
          <a:prstGeom prst="rect">
            <a:avLst/>
          </a:prstGeom>
        </p:spPr>
      </p:pic>
      <p:pic>
        <p:nvPicPr>
          <p:cNvPr id="10" name="Image 9"/>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732580" y="1480582"/>
            <a:ext cx="2754549" cy="1893752"/>
          </a:xfrm>
          <a:prstGeom prst="rect">
            <a:avLst/>
          </a:prstGeom>
        </p:spPr>
      </p:pic>
      <p:pic>
        <p:nvPicPr>
          <p:cNvPr id="12" name="Image 11"/>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686958" y="4216766"/>
            <a:ext cx="3262085" cy="1736271"/>
          </a:xfrm>
          <a:prstGeom prst="rect">
            <a:avLst/>
          </a:prstGeom>
          <a:effectLst>
            <a:softEdge rad="127000"/>
          </a:effectLst>
        </p:spPr>
      </p:pic>
    </p:spTree>
    <p:extLst>
      <p:ext uri="{BB962C8B-B14F-4D97-AF65-F5344CB8AC3E}">
        <p14:creationId xmlns:p14="http://schemas.microsoft.com/office/powerpoint/2010/main" val="27163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Bibliographie</a:t>
            </a:r>
          </a:p>
        </p:txBody>
      </p:sp>
      <p:sp>
        <p:nvSpPr>
          <p:cNvPr id="3" name="Espace réservé du contenu 2"/>
          <p:cNvSpPr>
            <a:spLocks noGrp="1"/>
          </p:cNvSpPr>
          <p:nvPr>
            <p:ph idx="1"/>
          </p:nvPr>
        </p:nvSpPr>
        <p:spPr/>
        <p:txBody>
          <a:bodyPr/>
          <a:lstStyle/>
          <a:p>
            <a:r>
              <a:rPr lang="fr-FR" dirty="0">
                <a:hlinkClick r:id="rId3"/>
              </a:rPr>
              <a:t>http://www.futura-sciences.com/sante/definitions/medecine-placebo-11701/</a:t>
            </a:r>
            <a:endParaRPr lang="fr-FR" dirty="0"/>
          </a:p>
          <a:p>
            <a:r>
              <a:rPr lang="fr-FR" dirty="0">
                <a:hlinkClick r:id="rId4"/>
              </a:rPr>
              <a:t>http://www.jydionne.com/leffet-placebo-trompeur-ou-souhaitable/</a:t>
            </a:r>
            <a:r>
              <a:rPr lang="fr-FR" dirty="0"/>
              <a:t/>
            </a:r>
            <a:br>
              <a:rPr lang="fr-FR" dirty="0"/>
            </a:br>
            <a:endParaRPr lang="fr-FR" dirty="0"/>
          </a:p>
          <a:p>
            <a:r>
              <a:rPr lang="fr-FR" dirty="0"/>
              <a:t>GOZLAN Marc, « Pas égaux devant l’effet placebo », </a:t>
            </a:r>
            <a:r>
              <a:rPr lang="fr-FR" i="1" dirty="0"/>
              <a:t>Sciences et Avenir</a:t>
            </a:r>
            <a:r>
              <a:rPr lang="fr-FR" dirty="0"/>
              <a:t>, Avril 2016, pages 80-82</a:t>
            </a:r>
          </a:p>
          <a:p>
            <a:r>
              <a:rPr lang="fr-FR" dirty="0"/>
              <a:t>« L'effet placebo, ou l'art d'y croire », </a:t>
            </a:r>
            <a:r>
              <a:rPr lang="fr-FR" i="1" dirty="0"/>
              <a:t>Le Monde</a:t>
            </a:r>
            <a:r>
              <a:rPr lang="fr-FR" dirty="0"/>
              <a:t>, Mars 2015</a:t>
            </a:r>
          </a:p>
          <a:p>
            <a:r>
              <a:rPr lang="fr-FR" dirty="0"/>
              <a:t>« L'effet psychologique du placebo », </a:t>
            </a:r>
            <a:r>
              <a:rPr lang="fr-FR" i="1" dirty="0"/>
              <a:t>La Croix</a:t>
            </a:r>
            <a:r>
              <a:rPr lang="fr-FR" dirty="0"/>
              <a:t>, Novembre 2016</a:t>
            </a:r>
          </a:p>
        </p:txBody>
      </p:sp>
      <p:sp>
        <p:nvSpPr>
          <p:cNvPr id="4" name="ZoneTexte 3"/>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11</a:t>
            </a:r>
          </a:p>
        </p:txBody>
      </p:sp>
    </p:spTree>
    <p:extLst>
      <p:ext uri="{BB962C8B-B14F-4D97-AF65-F5344CB8AC3E}">
        <p14:creationId xmlns:p14="http://schemas.microsoft.com/office/powerpoint/2010/main" val="325476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Forte" panose="03060902040502070203" pitchFamily="66" charset="0"/>
              </a:rPr>
              <a:t>Introduction</a:t>
            </a:r>
          </a:p>
        </p:txBody>
      </p:sp>
      <p:sp>
        <p:nvSpPr>
          <p:cNvPr id="3" name="Espace réservé du contenu 2"/>
          <p:cNvSpPr>
            <a:spLocks noGrp="1"/>
          </p:cNvSpPr>
          <p:nvPr>
            <p:ph idx="1"/>
          </p:nvPr>
        </p:nvSpPr>
        <p:spPr>
          <a:xfrm>
            <a:off x="820329" y="1981777"/>
            <a:ext cx="11242608" cy="4351338"/>
          </a:xfrm>
        </p:spPr>
        <p:txBody>
          <a:bodyPr>
            <a:normAutofit/>
          </a:bodyPr>
          <a:lstStyle/>
          <a:p>
            <a:pPr marL="0" indent="0">
              <a:buNone/>
            </a:pPr>
            <a:r>
              <a:rPr lang="fr-FR" dirty="0"/>
              <a:t>• Définition : </a:t>
            </a:r>
            <a:r>
              <a:rPr lang="fr-FR" b="1" dirty="0"/>
              <a:t>Placebo</a:t>
            </a:r>
            <a:r>
              <a:rPr lang="fr-FR" dirty="0"/>
              <a:t> </a:t>
            </a:r>
            <a:r>
              <a:rPr lang="fr-FR" i="1" dirty="0"/>
              <a:t>selon Larousse	</a:t>
            </a:r>
            <a:r>
              <a:rPr lang="fr-FR" dirty="0"/>
              <a:t/>
            </a:r>
            <a:br>
              <a:rPr lang="fr-FR" dirty="0"/>
            </a:br>
            <a:r>
              <a:rPr lang="fr-FR" dirty="0"/>
              <a:t>	Préparation dépourvue de tout principe actif, utilisée à la place </a:t>
            </a:r>
            <a:br>
              <a:rPr lang="fr-FR" dirty="0"/>
            </a:br>
            <a:r>
              <a:rPr lang="fr-FR" dirty="0"/>
              <a:t>	d'un médicament pour son effet psychologique, dit « effet placebo ».</a:t>
            </a:r>
            <a:br>
              <a:rPr lang="fr-FR" dirty="0"/>
            </a:br>
            <a:r>
              <a:rPr lang="fr-FR" dirty="0"/>
              <a:t/>
            </a:r>
            <a:br>
              <a:rPr lang="fr-FR" dirty="0"/>
            </a:br>
            <a:r>
              <a:rPr lang="fr-FR" dirty="0"/>
              <a:t/>
            </a:r>
            <a:br>
              <a:rPr lang="fr-FR" dirty="0"/>
            </a:br>
            <a:r>
              <a:rPr lang="fr-FR" dirty="0"/>
              <a:t/>
            </a:r>
            <a:br>
              <a:rPr lang="fr-FR" dirty="0"/>
            </a:br>
            <a:endParaRPr lang="fr-FR" dirty="0"/>
          </a:p>
          <a:p>
            <a:pPr marL="0" indent="0">
              <a:buNone/>
            </a:pPr>
            <a:r>
              <a:rPr lang="fr-FR" dirty="0"/>
              <a:t/>
            </a:r>
            <a:br>
              <a:rPr lang="fr-FR" dirty="0"/>
            </a:br>
            <a:endParaRPr lang="fr-FR" dirty="0"/>
          </a:p>
        </p:txBody>
      </p:sp>
      <p:sp>
        <p:nvSpPr>
          <p:cNvPr id="4" name="Triangle isocèle 3"/>
          <p:cNvSpPr/>
          <p:nvPr/>
        </p:nvSpPr>
        <p:spPr>
          <a:xfrm rot="15943746">
            <a:off x="11071860" y="270192"/>
            <a:ext cx="3352800" cy="29718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riangle isocèle 4"/>
          <p:cNvSpPr/>
          <p:nvPr/>
        </p:nvSpPr>
        <p:spPr>
          <a:xfrm rot="16200000">
            <a:off x="10462737" y="-662941"/>
            <a:ext cx="3200400" cy="278987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riangle isocèle 5"/>
          <p:cNvSpPr/>
          <p:nvPr/>
        </p:nvSpPr>
        <p:spPr>
          <a:xfrm rot="5400000">
            <a:off x="-214154" y="6019006"/>
            <a:ext cx="1188720" cy="992187"/>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59066" y="0"/>
            <a:ext cx="228600" cy="710946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2</a:t>
            </a:r>
          </a:p>
        </p:txBody>
      </p:sp>
      <p:sp>
        <p:nvSpPr>
          <p:cNvPr id="9" name="ZoneTexte 8"/>
          <p:cNvSpPr txBox="1"/>
          <p:nvPr/>
        </p:nvSpPr>
        <p:spPr>
          <a:xfrm>
            <a:off x="973016" y="5230621"/>
            <a:ext cx="10245968" cy="646331"/>
          </a:xfrm>
          <a:prstGeom prst="rect">
            <a:avLst/>
          </a:prstGeom>
          <a:noFill/>
        </p:spPr>
        <p:txBody>
          <a:bodyPr wrap="square" rtlCol="0">
            <a:spAutoFit/>
          </a:bodyPr>
          <a:lstStyle/>
          <a:p>
            <a:pPr algn="ctr"/>
            <a:r>
              <a:rPr lang="fr-FR" sz="3600" i="1" dirty="0">
                <a:solidFill>
                  <a:srgbClr val="00B050"/>
                </a:solidFill>
              </a:rPr>
              <a:t>“L’effet placebo est-il un miracle scientifique ?”</a:t>
            </a:r>
          </a:p>
        </p:txBody>
      </p:sp>
      <p:sp>
        <p:nvSpPr>
          <p:cNvPr id="10" name="ZoneTexte 9"/>
          <p:cNvSpPr txBox="1"/>
          <p:nvPr/>
        </p:nvSpPr>
        <p:spPr>
          <a:xfrm>
            <a:off x="876300" y="3506172"/>
            <a:ext cx="4120395" cy="523220"/>
          </a:xfrm>
          <a:prstGeom prst="rect">
            <a:avLst/>
          </a:prstGeom>
          <a:noFill/>
        </p:spPr>
        <p:txBody>
          <a:bodyPr wrap="square" rtlCol="0">
            <a:spAutoFit/>
          </a:bodyPr>
          <a:lstStyle/>
          <a:p>
            <a:r>
              <a:rPr lang="fr-FR" sz="2800" dirty="0"/>
              <a:t>• Effet placebo intrigue</a:t>
            </a:r>
          </a:p>
        </p:txBody>
      </p:sp>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r="12762"/>
          <a:stretch/>
        </p:blipFill>
        <p:spPr>
          <a:xfrm>
            <a:off x="4828096" y="3267463"/>
            <a:ext cx="1613537" cy="1779966"/>
          </a:xfrm>
          <a:prstGeom prst="rect">
            <a:avLst/>
          </a:prstGeom>
        </p:spPr>
      </p:pic>
    </p:spTree>
    <p:extLst>
      <p:ext uri="{BB962C8B-B14F-4D97-AF65-F5344CB8AC3E}">
        <p14:creationId xmlns:p14="http://schemas.microsoft.com/office/powerpoint/2010/main" val="159371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isocèle 4"/>
          <p:cNvSpPr/>
          <p:nvPr/>
        </p:nvSpPr>
        <p:spPr>
          <a:xfrm rot="15943746">
            <a:off x="11071860" y="270192"/>
            <a:ext cx="3352800" cy="29718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riangle isocèle 5"/>
          <p:cNvSpPr/>
          <p:nvPr/>
        </p:nvSpPr>
        <p:spPr>
          <a:xfrm rot="16200000">
            <a:off x="10462737" y="-662941"/>
            <a:ext cx="3200400" cy="278987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isocèle 6"/>
          <p:cNvSpPr/>
          <p:nvPr/>
        </p:nvSpPr>
        <p:spPr>
          <a:xfrm rot="5400000">
            <a:off x="-214154" y="6019006"/>
            <a:ext cx="1188720" cy="992187"/>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59066" y="0"/>
            <a:ext cx="228600" cy="710946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r>
              <a:rPr lang="fr-FR" dirty="0">
                <a:latin typeface="Forte" panose="03060902040502070203" pitchFamily="66" charset="0"/>
              </a:rPr>
              <a:t>Sommaire</a:t>
            </a:r>
          </a:p>
        </p:txBody>
      </p:sp>
      <p:sp>
        <p:nvSpPr>
          <p:cNvPr id="3" name="Espace réservé du contenu 2"/>
          <p:cNvSpPr>
            <a:spLocks noGrp="1"/>
          </p:cNvSpPr>
          <p:nvPr>
            <p:ph idx="1"/>
          </p:nvPr>
        </p:nvSpPr>
        <p:spPr>
          <a:xfrm>
            <a:off x="838200" y="1480457"/>
            <a:ext cx="10515600" cy="5034642"/>
          </a:xfrm>
        </p:spPr>
        <p:txBody>
          <a:bodyPr>
            <a:normAutofit fontScale="92500" lnSpcReduction="20000"/>
          </a:bodyPr>
          <a:lstStyle/>
          <a:p>
            <a:pPr marL="0" indent="0">
              <a:buNone/>
            </a:pPr>
            <a:r>
              <a:rPr lang="fr-FR" b="1" dirty="0">
                <a:solidFill>
                  <a:srgbClr val="003300"/>
                </a:solidFill>
              </a:rPr>
              <a:t>I / L’effet placebo au fil des siècles : du charlatanisme à l’utilisation médicale</a:t>
            </a:r>
          </a:p>
          <a:p>
            <a:pPr marL="0" indent="0">
              <a:buNone/>
            </a:pPr>
            <a:r>
              <a:rPr lang="fr-FR" dirty="0"/>
              <a:t>	A) Les débuts de l’effet placebo</a:t>
            </a:r>
          </a:p>
          <a:p>
            <a:pPr marL="0" indent="0">
              <a:buNone/>
            </a:pPr>
            <a:r>
              <a:rPr lang="fr-FR" dirty="0"/>
              <a:t>	B) L’acceptation de l’effet placebo par la communauté </a:t>
            </a:r>
            <a:r>
              <a:rPr lang="fr-FR" dirty="0" smtClean="0"/>
              <a:t>médicale</a:t>
            </a:r>
          </a:p>
          <a:p>
            <a:pPr marL="0" indent="0">
              <a:buNone/>
            </a:pPr>
            <a:r>
              <a:rPr lang="fr-FR" dirty="0" smtClean="0"/>
              <a:t> </a:t>
            </a:r>
            <a:endParaRPr lang="fr-FR" sz="900" dirty="0"/>
          </a:p>
          <a:p>
            <a:pPr marL="0" indent="0">
              <a:buNone/>
            </a:pPr>
            <a:r>
              <a:rPr lang="fr-FR" b="1" dirty="0">
                <a:solidFill>
                  <a:srgbClr val="003300"/>
                </a:solidFill>
              </a:rPr>
              <a:t>II / La place du placebo au sein de la médecine</a:t>
            </a:r>
          </a:p>
          <a:p>
            <a:pPr marL="0" indent="0">
              <a:buNone/>
            </a:pPr>
            <a:r>
              <a:rPr lang="fr-FR" dirty="0"/>
              <a:t>	A) L’effet thérapeutique du placebo</a:t>
            </a:r>
          </a:p>
          <a:p>
            <a:pPr marL="0" indent="0">
              <a:buNone/>
            </a:pPr>
            <a:r>
              <a:rPr lang="fr-FR" dirty="0"/>
              <a:t> 	B) Utilisé pour créer des </a:t>
            </a:r>
            <a:r>
              <a:rPr lang="fr-FR" dirty="0" smtClean="0"/>
              <a:t>médicaments</a:t>
            </a:r>
          </a:p>
          <a:p>
            <a:pPr marL="0" indent="0">
              <a:buNone/>
            </a:pPr>
            <a:endParaRPr lang="fr-FR" sz="1500" dirty="0"/>
          </a:p>
          <a:p>
            <a:pPr marL="0" indent="0">
              <a:buNone/>
            </a:pPr>
            <a:r>
              <a:rPr lang="fr-FR" b="1" dirty="0">
                <a:solidFill>
                  <a:srgbClr val="003300"/>
                </a:solidFill>
              </a:rPr>
              <a:t>III / Un miracle qui a ses limites</a:t>
            </a:r>
          </a:p>
          <a:p>
            <a:pPr marL="0" indent="0">
              <a:buNone/>
            </a:pPr>
            <a:r>
              <a:rPr lang="fr-FR" dirty="0"/>
              <a:t>	A) Problèmes d’éthique</a:t>
            </a:r>
          </a:p>
          <a:p>
            <a:pPr marL="0" indent="0">
              <a:buNone/>
            </a:pPr>
            <a:r>
              <a:rPr lang="fr-FR" dirty="0"/>
              <a:t>	B) L’effet </a:t>
            </a:r>
            <a:r>
              <a:rPr lang="fr-FR" dirty="0" err="1"/>
              <a:t>nocebo</a:t>
            </a:r>
            <a:r>
              <a:rPr lang="fr-FR" dirty="0"/>
              <a:t/>
            </a:r>
            <a:br>
              <a:rPr lang="fr-FR" dirty="0"/>
            </a:br>
            <a:endParaRPr lang="fr-FR" dirty="0"/>
          </a:p>
        </p:txBody>
      </p:sp>
      <p:sp>
        <p:nvSpPr>
          <p:cNvPr id="4" name="ZoneTexte 3"/>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3</a:t>
            </a:r>
          </a:p>
        </p:txBody>
      </p:sp>
    </p:spTree>
    <p:extLst>
      <p:ext uri="{BB962C8B-B14F-4D97-AF65-F5344CB8AC3E}">
        <p14:creationId xmlns:p14="http://schemas.microsoft.com/office/powerpoint/2010/main" val="226069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2336" y="364306"/>
            <a:ext cx="10515600" cy="1325563"/>
          </a:xfrm>
        </p:spPr>
        <p:txBody>
          <a:bodyPr/>
          <a:lstStyle/>
          <a:p>
            <a:r>
              <a:rPr lang="fr-FR" dirty="0">
                <a:latin typeface="Forte" panose="03060902040502070203" pitchFamily="66" charset="0"/>
              </a:rPr>
              <a:t>L’effet placebo au fil des siècles : </a:t>
            </a:r>
            <a:br>
              <a:rPr lang="fr-FR" dirty="0">
                <a:latin typeface="Forte" panose="03060902040502070203" pitchFamily="66" charset="0"/>
              </a:rPr>
            </a:br>
            <a:r>
              <a:rPr lang="fr-FR" dirty="0">
                <a:latin typeface="Forte" panose="03060902040502070203" pitchFamily="66" charset="0"/>
              </a:rPr>
              <a:t>du charlatanisme à l’utilisation médicale</a:t>
            </a:r>
          </a:p>
        </p:txBody>
      </p:sp>
      <p:sp>
        <p:nvSpPr>
          <p:cNvPr id="3" name="Espace réservé du contenu 2"/>
          <p:cNvSpPr>
            <a:spLocks noGrp="1"/>
          </p:cNvSpPr>
          <p:nvPr>
            <p:ph idx="1"/>
          </p:nvPr>
        </p:nvSpPr>
        <p:spPr>
          <a:xfrm>
            <a:off x="838200" y="1825625"/>
            <a:ext cx="10515600" cy="635060"/>
          </a:xfrm>
        </p:spPr>
        <p:txBody>
          <a:bodyPr>
            <a:normAutofit fontScale="47500" lnSpcReduction="20000"/>
          </a:bodyPr>
          <a:lstStyle/>
          <a:p>
            <a:pPr marL="0" indent="0">
              <a:buNone/>
            </a:pPr>
            <a:r>
              <a:rPr lang="fr-FR" sz="6700" dirty="0">
                <a:solidFill>
                  <a:schemeClr val="accent6">
                    <a:lumMod val="75000"/>
                  </a:schemeClr>
                </a:solidFill>
              </a:rPr>
              <a:t>Les débuts de l’effet placebo</a:t>
            </a:r>
            <a:r>
              <a:rPr lang="fr-FR" dirty="0"/>
              <a:t/>
            </a:r>
            <a:br>
              <a:rPr lang="fr-FR" dirty="0"/>
            </a:br>
            <a:endParaRPr lang="fr-FR" dirty="0"/>
          </a:p>
        </p:txBody>
      </p:sp>
      <p:sp>
        <p:nvSpPr>
          <p:cNvPr id="4" name="Flèche : droite 3"/>
          <p:cNvSpPr/>
          <p:nvPr/>
        </p:nvSpPr>
        <p:spPr>
          <a:xfrm>
            <a:off x="832336" y="3275641"/>
            <a:ext cx="10990696" cy="1459523"/>
          </a:xfrm>
          <a:prstGeom prst="rightArrow">
            <a:avLst/>
          </a:prstGeom>
          <a:gradFill flip="none" rotWithShape="1">
            <a:gsLst>
              <a:gs pos="34262">
                <a:srgbClr val="92D050"/>
              </a:gs>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cxnSpLocks/>
          </p:cNvCxnSpPr>
          <p:nvPr/>
        </p:nvCxnSpPr>
        <p:spPr>
          <a:xfrm flipH="1">
            <a:off x="1523332" y="3393831"/>
            <a:ext cx="1" cy="134133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458702" y="2578806"/>
            <a:ext cx="2089483" cy="830997"/>
          </a:xfrm>
          <a:prstGeom prst="rect">
            <a:avLst/>
          </a:prstGeom>
          <a:noFill/>
        </p:spPr>
        <p:txBody>
          <a:bodyPr wrap="none" rtlCol="0">
            <a:spAutoFit/>
          </a:bodyPr>
          <a:lstStyle/>
          <a:p>
            <a:pPr algn="ctr"/>
            <a:r>
              <a:rPr lang="fr-FR" sz="2400" dirty="0">
                <a:solidFill>
                  <a:srgbClr val="002060"/>
                </a:solidFill>
              </a:rPr>
              <a:t>1500 av JC</a:t>
            </a:r>
            <a:br>
              <a:rPr lang="fr-FR" sz="2400" dirty="0">
                <a:solidFill>
                  <a:srgbClr val="002060"/>
                </a:solidFill>
              </a:rPr>
            </a:br>
            <a:r>
              <a:rPr lang="fr-FR" sz="2400" dirty="0">
                <a:solidFill>
                  <a:srgbClr val="002060"/>
                </a:solidFill>
              </a:rPr>
              <a:t>Egypte Antique</a:t>
            </a:r>
          </a:p>
        </p:txBody>
      </p:sp>
      <p:sp>
        <p:nvSpPr>
          <p:cNvPr id="46" name="ZoneTexte 45"/>
          <p:cNvSpPr txBox="1"/>
          <p:nvPr/>
        </p:nvSpPr>
        <p:spPr>
          <a:xfrm>
            <a:off x="458702" y="4697448"/>
            <a:ext cx="2659755" cy="461665"/>
          </a:xfrm>
          <a:prstGeom prst="rect">
            <a:avLst/>
          </a:prstGeom>
          <a:noFill/>
        </p:spPr>
        <p:txBody>
          <a:bodyPr wrap="square" rtlCol="0">
            <a:spAutoFit/>
          </a:bodyPr>
          <a:lstStyle/>
          <a:p>
            <a:r>
              <a:rPr lang="fr-FR" sz="2400" b="1" dirty="0"/>
              <a:t>Papyrus d’</a:t>
            </a:r>
            <a:r>
              <a:rPr lang="fr-FR" sz="2400" b="1" dirty="0" err="1"/>
              <a:t>Ebers</a:t>
            </a:r>
            <a:r>
              <a:rPr lang="fr-FR" sz="2400" dirty="0"/>
              <a:t> </a:t>
            </a:r>
          </a:p>
        </p:txBody>
      </p:sp>
      <p:cxnSp>
        <p:nvCxnSpPr>
          <p:cNvPr id="69" name="Connecteur droit 68"/>
          <p:cNvCxnSpPr>
            <a:cxnSpLocks/>
          </p:cNvCxnSpPr>
          <p:nvPr/>
        </p:nvCxnSpPr>
        <p:spPr>
          <a:xfrm flipH="1">
            <a:off x="4858903" y="3356115"/>
            <a:ext cx="1" cy="134133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77" name="ZoneTexte 76"/>
          <p:cNvSpPr txBox="1"/>
          <p:nvPr/>
        </p:nvSpPr>
        <p:spPr>
          <a:xfrm>
            <a:off x="4010295" y="2504986"/>
            <a:ext cx="1713354" cy="830997"/>
          </a:xfrm>
          <a:prstGeom prst="rect">
            <a:avLst/>
          </a:prstGeom>
          <a:noFill/>
        </p:spPr>
        <p:txBody>
          <a:bodyPr wrap="none" rtlCol="0">
            <a:spAutoFit/>
          </a:bodyPr>
          <a:lstStyle/>
          <a:p>
            <a:pPr algn="ctr"/>
            <a:r>
              <a:rPr lang="fr-FR" sz="2400" dirty="0">
                <a:solidFill>
                  <a:srgbClr val="002060"/>
                </a:solidFill>
              </a:rPr>
              <a:t>Moyen-Age</a:t>
            </a:r>
            <a:br>
              <a:rPr lang="fr-FR" sz="2400" dirty="0">
                <a:solidFill>
                  <a:srgbClr val="002060"/>
                </a:solidFill>
              </a:rPr>
            </a:br>
            <a:r>
              <a:rPr lang="fr-FR" sz="2400" dirty="0">
                <a:solidFill>
                  <a:srgbClr val="002060"/>
                </a:solidFill>
              </a:rPr>
              <a:t>Renaissance</a:t>
            </a:r>
          </a:p>
        </p:txBody>
      </p:sp>
      <p:sp>
        <p:nvSpPr>
          <p:cNvPr id="78" name="ZoneTexte 77"/>
          <p:cNvSpPr txBox="1"/>
          <p:nvPr/>
        </p:nvSpPr>
        <p:spPr>
          <a:xfrm>
            <a:off x="2961123" y="4818039"/>
            <a:ext cx="3802323" cy="1569660"/>
          </a:xfrm>
          <a:prstGeom prst="rect">
            <a:avLst/>
          </a:prstGeom>
          <a:noFill/>
        </p:spPr>
        <p:txBody>
          <a:bodyPr wrap="none" rtlCol="0">
            <a:spAutoFit/>
          </a:bodyPr>
          <a:lstStyle/>
          <a:p>
            <a:pPr algn="ctr"/>
            <a:r>
              <a:rPr lang="fr-FR" sz="2400" b="1" dirty="0"/>
              <a:t>Importance de l’imagination</a:t>
            </a:r>
            <a:br>
              <a:rPr lang="fr-FR" sz="2400" b="1" dirty="0"/>
            </a:br>
            <a:r>
              <a:rPr lang="fr-FR" sz="2400" b="1" dirty="0"/>
              <a:t>&amp; confiance </a:t>
            </a:r>
            <a:br>
              <a:rPr lang="fr-FR" sz="2400" b="1" dirty="0"/>
            </a:br>
            <a:r>
              <a:rPr lang="fr-FR" sz="2400" b="1" dirty="0">
                <a:solidFill>
                  <a:srgbClr val="92D050"/>
                </a:solidFill>
              </a:rPr>
              <a:t>↓</a:t>
            </a:r>
            <a:r>
              <a:rPr lang="fr-FR" sz="2400" b="1" dirty="0"/>
              <a:t/>
            </a:r>
            <a:br>
              <a:rPr lang="fr-FR" sz="2400" b="1" dirty="0"/>
            </a:br>
            <a:r>
              <a:rPr lang="fr-FR" sz="2400" b="1" dirty="0"/>
              <a:t>Processus de guérison</a:t>
            </a:r>
          </a:p>
        </p:txBody>
      </p:sp>
      <p:cxnSp>
        <p:nvCxnSpPr>
          <p:cNvPr id="80" name="Connecteur droit 79"/>
          <p:cNvCxnSpPr>
            <a:cxnSpLocks/>
          </p:cNvCxnSpPr>
          <p:nvPr/>
        </p:nvCxnSpPr>
        <p:spPr>
          <a:xfrm flipH="1">
            <a:off x="7613524" y="3356114"/>
            <a:ext cx="1" cy="134133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7210208" y="2479960"/>
            <a:ext cx="806632" cy="461665"/>
          </a:xfrm>
          <a:prstGeom prst="rect">
            <a:avLst/>
          </a:prstGeom>
          <a:noFill/>
        </p:spPr>
        <p:txBody>
          <a:bodyPr wrap="none" rtlCol="0">
            <a:spAutoFit/>
          </a:bodyPr>
          <a:lstStyle/>
          <a:p>
            <a:pPr algn="ctr"/>
            <a:r>
              <a:rPr lang="fr-FR" sz="2400" dirty="0">
                <a:solidFill>
                  <a:srgbClr val="002060"/>
                </a:solidFill>
              </a:rPr>
              <a:t>1628</a:t>
            </a:r>
          </a:p>
        </p:txBody>
      </p:sp>
      <p:sp>
        <p:nvSpPr>
          <p:cNvPr id="82" name="ZoneTexte 81"/>
          <p:cNvSpPr txBox="1"/>
          <p:nvPr/>
        </p:nvSpPr>
        <p:spPr>
          <a:xfrm>
            <a:off x="9526323" y="2851692"/>
            <a:ext cx="945067" cy="461665"/>
          </a:xfrm>
          <a:prstGeom prst="rect">
            <a:avLst/>
          </a:prstGeom>
          <a:noFill/>
        </p:spPr>
        <p:txBody>
          <a:bodyPr wrap="none" rtlCol="0">
            <a:spAutoFit/>
          </a:bodyPr>
          <a:lstStyle/>
          <a:p>
            <a:pPr algn="ctr"/>
            <a:r>
              <a:rPr lang="fr-FR" sz="2400" dirty="0">
                <a:solidFill>
                  <a:srgbClr val="002060"/>
                </a:solidFill>
              </a:rPr>
              <a:t>XIX</a:t>
            </a:r>
            <a:r>
              <a:rPr lang="fr-FR" sz="2400" baseline="30000" dirty="0">
                <a:solidFill>
                  <a:srgbClr val="002060"/>
                </a:solidFill>
              </a:rPr>
              <a:t>ème</a:t>
            </a:r>
          </a:p>
        </p:txBody>
      </p:sp>
      <p:sp>
        <p:nvSpPr>
          <p:cNvPr id="83" name="ZoneTexte 82"/>
          <p:cNvSpPr txBox="1"/>
          <p:nvPr/>
        </p:nvSpPr>
        <p:spPr>
          <a:xfrm>
            <a:off x="7210352" y="5159113"/>
            <a:ext cx="184731" cy="400110"/>
          </a:xfrm>
          <a:prstGeom prst="rect">
            <a:avLst/>
          </a:prstGeom>
          <a:noFill/>
        </p:spPr>
        <p:txBody>
          <a:bodyPr wrap="none" rtlCol="0">
            <a:spAutoFit/>
          </a:bodyPr>
          <a:lstStyle/>
          <a:p>
            <a:endParaRPr lang="fr-FR" sz="2000" b="1" dirty="0"/>
          </a:p>
        </p:txBody>
      </p:sp>
      <p:sp>
        <p:nvSpPr>
          <p:cNvPr id="84" name="Rectangle 83"/>
          <p:cNvSpPr/>
          <p:nvPr/>
        </p:nvSpPr>
        <p:spPr>
          <a:xfrm>
            <a:off x="6538685" y="2959969"/>
            <a:ext cx="2252924" cy="400110"/>
          </a:xfrm>
          <a:prstGeom prst="rect">
            <a:avLst/>
          </a:prstGeom>
        </p:spPr>
        <p:txBody>
          <a:bodyPr wrap="none">
            <a:spAutoFit/>
          </a:bodyPr>
          <a:lstStyle/>
          <a:p>
            <a:r>
              <a:rPr lang="fr-FR" sz="2000" b="1" dirty="0"/>
              <a:t>Première définition</a:t>
            </a:r>
          </a:p>
        </p:txBody>
      </p:sp>
      <p:cxnSp>
        <p:nvCxnSpPr>
          <p:cNvPr id="85" name="Connecteur droit 84"/>
          <p:cNvCxnSpPr>
            <a:cxnSpLocks/>
          </p:cNvCxnSpPr>
          <p:nvPr/>
        </p:nvCxnSpPr>
        <p:spPr>
          <a:xfrm flipH="1">
            <a:off x="8869635" y="4945960"/>
            <a:ext cx="1993624" cy="14078"/>
          </a:xfrm>
          <a:prstGeom prst="line">
            <a:avLst/>
          </a:prstGeom>
          <a:ln w="5715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p:cNvCxnSpPr>
          <p:nvPr/>
        </p:nvCxnSpPr>
        <p:spPr>
          <a:xfrm flipH="1">
            <a:off x="9863244" y="3356114"/>
            <a:ext cx="10271" cy="1589846"/>
          </a:xfrm>
          <a:prstGeom prst="line">
            <a:avLst/>
          </a:prstGeom>
          <a:ln w="5715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1" name="ZoneTexte 90"/>
          <p:cNvSpPr txBox="1"/>
          <p:nvPr/>
        </p:nvSpPr>
        <p:spPr>
          <a:xfrm>
            <a:off x="8897278" y="4697447"/>
            <a:ext cx="1931932" cy="420628"/>
          </a:xfrm>
          <a:prstGeom prst="rect">
            <a:avLst/>
          </a:prstGeom>
          <a:noFill/>
        </p:spPr>
        <p:txBody>
          <a:bodyPr wrap="square" rtlCol="0">
            <a:spAutoFit/>
          </a:bodyPr>
          <a:lstStyle/>
          <a:p>
            <a:pPr algn="ctr"/>
            <a:r>
              <a:rPr lang="fr-FR" sz="3200" baseline="30000" dirty="0">
                <a:solidFill>
                  <a:srgbClr val="002060"/>
                </a:solidFill>
              </a:rPr>
              <a:t>1811         1834</a:t>
            </a:r>
          </a:p>
        </p:txBody>
      </p:sp>
      <p:pic>
        <p:nvPicPr>
          <p:cNvPr id="92" name="Imag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577" y="4714600"/>
            <a:ext cx="1141979" cy="1391138"/>
          </a:xfrm>
          <a:prstGeom prst="rect">
            <a:avLst/>
          </a:prstGeom>
        </p:spPr>
      </p:pic>
      <p:sp>
        <p:nvSpPr>
          <p:cNvPr id="135" name="Larme 134"/>
          <p:cNvSpPr/>
          <p:nvPr/>
        </p:nvSpPr>
        <p:spPr>
          <a:xfrm rot="5400000">
            <a:off x="1456184" y="6095376"/>
            <a:ext cx="507456" cy="250953"/>
          </a:xfrm>
          <a:prstGeom prst="teardrop">
            <a:avLst>
              <a:gd name="adj" fmla="val 7125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Larme 135"/>
          <p:cNvSpPr/>
          <p:nvPr/>
        </p:nvSpPr>
        <p:spPr>
          <a:xfrm rot="5400000">
            <a:off x="798575" y="6083941"/>
            <a:ext cx="507456" cy="234359"/>
          </a:xfrm>
          <a:prstGeom prst="teardrop">
            <a:avLst>
              <a:gd name="adj" fmla="val 7125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Larme 161"/>
          <p:cNvSpPr/>
          <p:nvPr/>
        </p:nvSpPr>
        <p:spPr>
          <a:xfrm rot="5400000">
            <a:off x="1787925" y="5514154"/>
            <a:ext cx="507456" cy="234359"/>
          </a:xfrm>
          <a:prstGeom prst="teardrop">
            <a:avLst>
              <a:gd name="adj" fmla="val 7125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Larme 162"/>
          <p:cNvSpPr/>
          <p:nvPr/>
        </p:nvSpPr>
        <p:spPr>
          <a:xfrm rot="5400000">
            <a:off x="798575" y="5501550"/>
            <a:ext cx="507456" cy="234359"/>
          </a:xfrm>
          <a:prstGeom prst="teardrop">
            <a:avLst>
              <a:gd name="adj" fmla="val 7125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4" name="Larme 163"/>
          <p:cNvSpPr/>
          <p:nvPr/>
        </p:nvSpPr>
        <p:spPr>
          <a:xfrm rot="5400000">
            <a:off x="1136601" y="5501550"/>
            <a:ext cx="507456" cy="234359"/>
          </a:xfrm>
          <a:prstGeom prst="teardrop">
            <a:avLst>
              <a:gd name="adj" fmla="val 7125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5" name="Larme 164"/>
          <p:cNvSpPr/>
          <p:nvPr/>
        </p:nvSpPr>
        <p:spPr>
          <a:xfrm rot="5400000">
            <a:off x="1124171" y="6083942"/>
            <a:ext cx="507456" cy="234359"/>
          </a:xfrm>
          <a:prstGeom prst="teardrop">
            <a:avLst>
              <a:gd name="adj" fmla="val 7125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6" name="Larme 165"/>
          <p:cNvSpPr/>
          <p:nvPr/>
        </p:nvSpPr>
        <p:spPr>
          <a:xfrm rot="5400000">
            <a:off x="1449900" y="5501549"/>
            <a:ext cx="507456" cy="234359"/>
          </a:xfrm>
          <a:prstGeom prst="teardrop">
            <a:avLst>
              <a:gd name="adj" fmla="val 7125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Larme 166"/>
          <p:cNvSpPr/>
          <p:nvPr/>
        </p:nvSpPr>
        <p:spPr>
          <a:xfrm rot="5400000">
            <a:off x="1787924" y="6083941"/>
            <a:ext cx="507456" cy="234359"/>
          </a:xfrm>
          <a:prstGeom prst="teardrop">
            <a:avLst>
              <a:gd name="adj" fmla="val 712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1097049" y="5654246"/>
            <a:ext cx="1191352" cy="523220"/>
          </a:xfrm>
          <a:prstGeom prst="rect">
            <a:avLst/>
          </a:prstGeom>
          <a:noFill/>
        </p:spPr>
        <p:txBody>
          <a:bodyPr wrap="none" rtlCol="0">
            <a:spAutoFit/>
          </a:bodyPr>
          <a:lstStyle/>
          <a:p>
            <a:r>
              <a:rPr lang="fr-FR" sz="2800" b="1" dirty="0"/>
              <a:t>1/8</a:t>
            </a:r>
            <a:r>
              <a:rPr lang="fr-FR" sz="2800" b="1" baseline="30000" dirty="0"/>
              <a:t>ème</a:t>
            </a:r>
            <a:r>
              <a:rPr lang="fr-FR" dirty="0"/>
              <a:t> </a:t>
            </a:r>
          </a:p>
        </p:txBody>
      </p:sp>
      <p:sp>
        <p:nvSpPr>
          <p:cNvPr id="170" name="ZoneTexte 169"/>
          <p:cNvSpPr txBox="1"/>
          <p:nvPr/>
        </p:nvSpPr>
        <p:spPr>
          <a:xfrm>
            <a:off x="8519705" y="5115450"/>
            <a:ext cx="1488228" cy="1015663"/>
          </a:xfrm>
          <a:prstGeom prst="rect">
            <a:avLst/>
          </a:prstGeom>
          <a:noFill/>
        </p:spPr>
        <p:txBody>
          <a:bodyPr wrap="none" rtlCol="0">
            <a:spAutoFit/>
          </a:bodyPr>
          <a:lstStyle/>
          <a:p>
            <a:pPr algn="ctr"/>
            <a:r>
              <a:rPr lang="fr-FR" sz="2000" b="1" dirty="0"/>
              <a:t>Dictionnaire</a:t>
            </a:r>
            <a:br>
              <a:rPr lang="fr-FR" sz="2000" b="1" dirty="0"/>
            </a:br>
            <a:r>
              <a:rPr lang="fr-FR" sz="2000" b="1" dirty="0"/>
              <a:t>Médical</a:t>
            </a:r>
            <a:br>
              <a:rPr lang="fr-FR" sz="2000" b="1" dirty="0"/>
            </a:br>
            <a:r>
              <a:rPr lang="fr-FR" sz="2000" b="1" dirty="0" err="1"/>
              <a:t>Hooper</a:t>
            </a:r>
            <a:r>
              <a:rPr lang="fr-FR" sz="2000" b="1" dirty="0"/>
              <a:t> </a:t>
            </a:r>
            <a:endParaRPr lang="fr-FR" sz="2000" dirty="0"/>
          </a:p>
        </p:txBody>
      </p:sp>
      <p:sp>
        <p:nvSpPr>
          <p:cNvPr id="171" name="ZoneTexte 170"/>
          <p:cNvSpPr txBox="1"/>
          <p:nvPr/>
        </p:nvSpPr>
        <p:spPr>
          <a:xfrm>
            <a:off x="10059300" y="5151876"/>
            <a:ext cx="2132700" cy="707886"/>
          </a:xfrm>
          <a:prstGeom prst="rect">
            <a:avLst/>
          </a:prstGeom>
          <a:noFill/>
        </p:spPr>
        <p:txBody>
          <a:bodyPr wrap="none" rtlCol="0">
            <a:spAutoFit/>
          </a:bodyPr>
          <a:lstStyle/>
          <a:p>
            <a:r>
              <a:rPr lang="fr-FR" sz="2000" b="1" dirty="0" err="1"/>
              <a:t>Administation</a:t>
            </a:r>
            <a:r>
              <a:rPr lang="fr-FR" sz="2000" b="1" dirty="0"/>
              <a:t> → </a:t>
            </a:r>
            <a:br>
              <a:rPr lang="fr-FR" sz="2000" b="1" dirty="0"/>
            </a:br>
            <a:r>
              <a:rPr lang="fr-FR" sz="2000" b="1" dirty="0"/>
              <a:t>premiers placebos</a:t>
            </a:r>
          </a:p>
        </p:txBody>
      </p:sp>
      <p:sp>
        <p:nvSpPr>
          <p:cNvPr id="173" name="ZoneTexte 172"/>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4</a:t>
            </a:r>
          </a:p>
        </p:txBody>
      </p:sp>
    </p:spTree>
    <p:extLst>
      <p:ext uri="{BB962C8B-B14F-4D97-AF65-F5344CB8AC3E}">
        <p14:creationId xmlns:p14="http://schemas.microsoft.com/office/powerpoint/2010/main" val="181122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fade">
                                      <p:cBhvr>
                                        <p:cTn id="19" dur="500"/>
                                        <p:tgtEl>
                                          <p:spTgt spid="16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6"/>
                                        </p:tgtEl>
                                        <p:attrNameLst>
                                          <p:attrName>style.visibility</p:attrName>
                                        </p:attrNameLst>
                                      </p:cBhvr>
                                      <p:to>
                                        <p:strVal val="visible"/>
                                      </p:to>
                                    </p:set>
                                    <p:animEffect transition="in" filter="fade">
                                      <p:cBhvr>
                                        <p:cTn id="22" dur="500"/>
                                        <p:tgtEl>
                                          <p:spTgt spid="1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4"/>
                                        </p:tgtEl>
                                        <p:attrNameLst>
                                          <p:attrName>style.visibility</p:attrName>
                                        </p:attrNameLst>
                                      </p:cBhvr>
                                      <p:to>
                                        <p:strVal val="visible"/>
                                      </p:to>
                                    </p:set>
                                    <p:animEffect transition="in" filter="fade">
                                      <p:cBhvr>
                                        <p:cTn id="25" dur="500"/>
                                        <p:tgtEl>
                                          <p:spTgt spid="1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5"/>
                                        </p:tgtEl>
                                        <p:attrNameLst>
                                          <p:attrName>style.visibility</p:attrName>
                                        </p:attrNameLst>
                                      </p:cBhvr>
                                      <p:to>
                                        <p:strVal val="visible"/>
                                      </p:to>
                                    </p:set>
                                    <p:animEffect transition="in" filter="fade">
                                      <p:cBhvr>
                                        <p:cTn id="28" dur="500"/>
                                        <p:tgtEl>
                                          <p:spTgt spid="16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3"/>
                                        </p:tgtEl>
                                        <p:attrNameLst>
                                          <p:attrName>style.visibility</p:attrName>
                                        </p:attrNameLst>
                                      </p:cBhvr>
                                      <p:to>
                                        <p:strVal val="visible"/>
                                      </p:to>
                                    </p:set>
                                    <p:animEffect transition="in" filter="fade">
                                      <p:cBhvr>
                                        <p:cTn id="31" dur="500"/>
                                        <p:tgtEl>
                                          <p:spTgt spid="16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2"/>
                                        </p:tgtEl>
                                        <p:attrNameLst>
                                          <p:attrName>style.visibility</p:attrName>
                                        </p:attrNameLst>
                                      </p:cBhvr>
                                      <p:to>
                                        <p:strVal val="visible"/>
                                      </p:to>
                                    </p:set>
                                    <p:animEffect transition="in" filter="fade">
                                      <p:cBhvr>
                                        <p:cTn id="34" dur="500"/>
                                        <p:tgtEl>
                                          <p:spTgt spid="1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5"/>
                                        </p:tgtEl>
                                        <p:attrNameLst>
                                          <p:attrName>style.visibility</p:attrName>
                                        </p:attrNameLst>
                                      </p:cBhvr>
                                      <p:to>
                                        <p:strVal val="visible"/>
                                      </p:to>
                                    </p:set>
                                    <p:animEffect transition="in" filter="fade">
                                      <p:cBhvr>
                                        <p:cTn id="37" dur="500"/>
                                        <p:tgtEl>
                                          <p:spTgt spid="1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6"/>
                                        </p:tgtEl>
                                        <p:attrNameLst>
                                          <p:attrName>style.visibility</p:attrName>
                                        </p:attrNameLst>
                                      </p:cBhvr>
                                      <p:to>
                                        <p:strVal val="visible"/>
                                      </p:to>
                                    </p:set>
                                    <p:animEffect transition="in" filter="fade">
                                      <p:cBhvr>
                                        <p:cTn id="40" dur="500"/>
                                        <p:tgtEl>
                                          <p:spTgt spid="1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par>
                                <p:cTn id="49" presetID="10"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500"/>
                                        <p:tgtEl>
                                          <p:spTgt spid="81"/>
                                        </p:tgtEl>
                                      </p:cBhvr>
                                    </p:animEffect>
                                  </p:childTnLst>
                                </p:cTn>
                              </p:par>
                              <p:par>
                                <p:cTn id="57" presetID="10" presetClass="entr" presetSubtype="0"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par>
                                <p:cTn id="60" presetID="10" presetClass="entr" presetSubtype="0" fill="hold"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fade">
                                      <p:cBhvr>
                                        <p:cTn id="70" dur="500"/>
                                        <p:tgtEl>
                                          <p:spTgt spid="8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par>
                                <p:cTn id="74" presetID="10" presetClass="entr" presetSubtype="0" fill="hold" nodeType="with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fade">
                                      <p:cBhvr>
                                        <p:cTn id="76" dur="500"/>
                                        <p:tgtEl>
                                          <p:spTgt spid="90"/>
                                        </p:tgtEl>
                                      </p:cBhvr>
                                    </p:animEffect>
                                  </p:childTnLst>
                                </p:cTn>
                              </p:par>
                              <p:par>
                                <p:cTn id="77" presetID="10" presetClass="entr" presetSubtype="0" fill="hold" nodeType="with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fade">
                                      <p:cBhvr>
                                        <p:cTn id="79" dur="500"/>
                                        <p:tgtEl>
                                          <p:spTgt spid="8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70"/>
                                        </p:tgtEl>
                                        <p:attrNameLst>
                                          <p:attrName>style.visibility</p:attrName>
                                        </p:attrNameLst>
                                      </p:cBhvr>
                                      <p:to>
                                        <p:strVal val="visible"/>
                                      </p:to>
                                    </p:set>
                                    <p:animEffect transition="in" filter="fade">
                                      <p:cBhvr>
                                        <p:cTn id="84" dur="500"/>
                                        <p:tgtEl>
                                          <p:spTgt spid="17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71"/>
                                        </p:tgtEl>
                                        <p:attrNameLst>
                                          <p:attrName>style.visibility</p:attrName>
                                        </p:attrNameLst>
                                      </p:cBhvr>
                                      <p:to>
                                        <p:strVal val="visible"/>
                                      </p:to>
                                    </p:set>
                                    <p:animEffect transition="in" filter="fade">
                                      <p:cBhvr>
                                        <p:cTn id="8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6" grpId="0"/>
      <p:bldP spid="77" grpId="0"/>
      <p:bldP spid="78" grpId="0"/>
      <p:bldP spid="81" grpId="0"/>
      <p:bldP spid="82" grpId="0"/>
      <p:bldP spid="84" grpId="0"/>
      <p:bldP spid="91" grpId="0"/>
      <p:bldP spid="135" grpId="0" animBg="1"/>
      <p:bldP spid="136" grpId="0" animBg="1"/>
      <p:bldP spid="162" grpId="0" animBg="1"/>
      <p:bldP spid="163" grpId="0" animBg="1"/>
      <p:bldP spid="164" grpId="0" animBg="1"/>
      <p:bldP spid="165" grpId="0" animBg="1"/>
      <p:bldP spid="166" grpId="0" animBg="1"/>
      <p:bldP spid="167" grpId="0" animBg="1"/>
      <p:bldP spid="25" grpId="0"/>
      <p:bldP spid="170" grpId="0"/>
      <p:bldP spid="1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Forte" panose="03060902040502070203" pitchFamily="66" charset="0"/>
              </a:rPr>
              <a:t>L’effet placebo au fil des siècles : </a:t>
            </a:r>
            <a:br>
              <a:rPr lang="fr-FR" dirty="0">
                <a:latin typeface="Forte" panose="03060902040502070203" pitchFamily="66" charset="0"/>
              </a:rPr>
            </a:br>
            <a:r>
              <a:rPr lang="fr-FR" dirty="0">
                <a:latin typeface="Forte" panose="03060902040502070203" pitchFamily="66" charset="0"/>
              </a:rPr>
              <a:t>du charlatanisme à l’utilisation médicale</a:t>
            </a:r>
          </a:p>
        </p:txBody>
      </p:sp>
      <p:sp>
        <p:nvSpPr>
          <p:cNvPr id="3" name="Espace réservé du contenu 2"/>
          <p:cNvSpPr>
            <a:spLocks noGrp="1"/>
          </p:cNvSpPr>
          <p:nvPr>
            <p:ph idx="1"/>
          </p:nvPr>
        </p:nvSpPr>
        <p:spPr/>
        <p:txBody>
          <a:bodyPr/>
          <a:lstStyle/>
          <a:p>
            <a:pPr marL="0" indent="0">
              <a:buNone/>
            </a:pPr>
            <a:r>
              <a:rPr lang="fr-FR" sz="3200" dirty="0"/>
              <a:t/>
            </a:r>
            <a:br>
              <a:rPr lang="fr-FR" sz="3200" dirty="0"/>
            </a:br>
            <a:r>
              <a:rPr lang="fr-FR" dirty="0"/>
              <a:t/>
            </a:r>
            <a:br>
              <a:rPr lang="fr-FR" dirty="0"/>
            </a:br>
            <a:r>
              <a:rPr lang="fr-FR" dirty="0"/>
              <a:t/>
            </a:r>
            <a:br>
              <a:rPr lang="fr-FR" dirty="0"/>
            </a:br>
            <a:r>
              <a:rPr lang="fr-FR" dirty="0"/>
              <a:t/>
            </a:r>
            <a:br>
              <a:rPr lang="fr-FR" dirty="0"/>
            </a:br>
            <a:r>
              <a:rPr lang="fr-FR" dirty="0"/>
              <a:t>→ </a:t>
            </a:r>
            <a:r>
              <a:rPr lang="fr-FR" dirty="0">
                <a:solidFill>
                  <a:srgbClr val="92D050"/>
                </a:solidFill>
              </a:rPr>
              <a:t>2002 </a:t>
            </a:r>
            <a:r>
              <a:rPr lang="fr-FR" dirty="0"/>
              <a:t>Martin Ingvar</a:t>
            </a: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1128" y="3774656"/>
            <a:ext cx="695827" cy="1391653"/>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0173" y="3758613"/>
            <a:ext cx="695827" cy="1391653"/>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346" y="3774656"/>
            <a:ext cx="695827" cy="1391653"/>
          </a:xfrm>
          <a:prstGeom prst="rect">
            <a:avLst/>
          </a:prstGeom>
        </p:spPr>
      </p:pic>
      <p:sp>
        <p:nvSpPr>
          <p:cNvPr id="7" name="Flèche : droite 6"/>
          <p:cNvSpPr/>
          <p:nvPr/>
        </p:nvSpPr>
        <p:spPr>
          <a:xfrm rot="5400000">
            <a:off x="5510297" y="5396659"/>
            <a:ext cx="475577" cy="2526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5217074" y="5942568"/>
            <a:ext cx="1062022" cy="369332"/>
          </a:xfrm>
          <a:prstGeom prst="rect">
            <a:avLst/>
          </a:prstGeom>
          <a:noFill/>
        </p:spPr>
        <p:txBody>
          <a:bodyPr wrap="none" rtlCol="0">
            <a:spAutoFit/>
          </a:bodyPr>
          <a:lstStyle/>
          <a:p>
            <a:r>
              <a:rPr lang="fr-FR" b="1" dirty="0">
                <a:solidFill>
                  <a:srgbClr val="00B050"/>
                </a:solidFill>
              </a:rPr>
              <a:t>PLACEBO</a:t>
            </a:r>
          </a:p>
        </p:txBody>
      </p:sp>
      <p:sp>
        <p:nvSpPr>
          <p:cNvPr id="9" name="Flèche : gauche 8"/>
          <p:cNvSpPr/>
          <p:nvPr/>
        </p:nvSpPr>
        <p:spPr>
          <a:xfrm>
            <a:off x="3852111" y="4307427"/>
            <a:ext cx="626644" cy="29402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2514231" y="4269772"/>
            <a:ext cx="1266693" cy="369332"/>
          </a:xfrm>
          <a:prstGeom prst="rect">
            <a:avLst/>
          </a:prstGeom>
          <a:noFill/>
        </p:spPr>
        <p:txBody>
          <a:bodyPr wrap="none" rtlCol="0">
            <a:spAutoFit/>
          </a:bodyPr>
          <a:lstStyle/>
          <a:p>
            <a:r>
              <a:rPr lang="fr-FR" b="1" dirty="0">
                <a:solidFill>
                  <a:srgbClr val="92D050"/>
                </a:solidFill>
              </a:rPr>
              <a:t>MORPHINE</a:t>
            </a:r>
          </a:p>
        </p:txBody>
      </p:sp>
      <p:sp>
        <p:nvSpPr>
          <p:cNvPr id="11" name="Flèche : droite 10"/>
          <p:cNvSpPr/>
          <p:nvPr/>
        </p:nvSpPr>
        <p:spPr>
          <a:xfrm>
            <a:off x="7138737" y="4307427"/>
            <a:ext cx="657726" cy="294023"/>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7953374" y="4178094"/>
            <a:ext cx="779045" cy="584775"/>
          </a:xfrm>
          <a:prstGeom prst="rect">
            <a:avLst/>
          </a:prstGeom>
          <a:noFill/>
        </p:spPr>
        <p:txBody>
          <a:bodyPr wrap="square" rtlCol="0">
            <a:spAutoFit/>
          </a:bodyPr>
          <a:lstStyle/>
          <a:p>
            <a:r>
              <a:rPr lang="fr-FR" sz="3200" b="1" dirty="0">
                <a:solidFill>
                  <a:schemeClr val="accent6"/>
                </a:solidFill>
              </a:rPr>
              <a:t>Ø</a:t>
            </a:r>
          </a:p>
        </p:txBody>
      </p:sp>
      <p:sp>
        <p:nvSpPr>
          <p:cNvPr id="13" name="Flèche : droite 12"/>
          <p:cNvSpPr/>
          <p:nvPr/>
        </p:nvSpPr>
        <p:spPr>
          <a:xfrm>
            <a:off x="8560467" y="4323469"/>
            <a:ext cx="657726" cy="294023"/>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gauche 13"/>
          <p:cNvSpPr/>
          <p:nvPr/>
        </p:nvSpPr>
        <p:spPr>
          <a:xfrm rot="18782711">
            <a:off x="2406725" y="4808865"/>
            <a:ext cx="626644" cy="29402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droite 14"/>
          <p:cNvSpPr/>
          <p:nvPr/>
        </p:nvSpPr>
        <p:spPr>
          <a:xfrm rot="10800000">
            <a:off x="3041352" y="5942568"/>
            <a:ext cx="1716048" cy="310998"/>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p:cNvPicPr>
            <a:picLocks noChangeAspect="1"/>
          </p:cNvPicPr>
          <p:nvPr/>
        </p:nvPicPr>
        <p:blipFill rotWithShape="1">
          <a:blip r:embed="rId4">
            <a:extLst>
              <a:ext uri="{28A0092B-C50C-407E-A947-70E740481C1C}">
                <a14:useLocalDpi xmlns:a14="http://schemas.microsoft.com/office/drawing/2010/main" val="0"/>
              </a:ext>
            </a:extLst>
          </a:blip>
          <a:srcRect l="69771" t="20920" r="14442" b="45646"/>
          <a:stretch/>
        </p:blipFill>
        <p:spPr>
          <a:xfrm>
            <a:off x="9738387" y="3547895"/>
            <a:ext cx="1420009" cy="1618414"/>
          </a:xfrm>
          <a:prstGeom prst="rect">
            <a:avLst/>
          </a:prstGeom>
        </p:spPr>
      </p:pic>
      <p:pic>
        <p:nvPicPr>
          <p:cNvPr id="17" name="Image 16"/>
          <p:cNvPicPr>
            <a:picLocks noChangeAspect="1"/>
          </p:cNvPicPr>
          <p:nvPr/>
        </p:nvPicPr>
        <p:blipFill rotWithShape="1">
          <a:blip r:embed="rId4">
            <a:extLst>
              <a:ext uri="{28A0092B-C50C-407E-A947-70E740481C1C}">
                <a14:useLocalDpi xmlns:a14="http://schemas.microsoft.com/office/drawing/2010/main" val="0"/>
              </a:ext>
            </a:extLst>
          </a:blip>
          <a:srcRect l="3596" t="20464" r="80728" b="45537"/>
          <a:stretch/>
        </p:blipFill>
        <p:spPr>
          <a:xfrm>
            <a:off x="809922" y="4762869"/>
            <a:ext cx="1410127" cy="1645792"/>
          </a:xfrm>
          <a:prstGeom prst="rect">
            <a:avLst/>
          </a:prstGeom>
        </p:spPr>
      </p:pic>
      <p:sp>
        <p:nvSpPr>
          <p:cNvPr id="18" name="ZoneTexte 17"/>
          <p:cNvSpPr txBox="1"/>
          <p:nvPr/>
        </p:nvSpPr>
        <p:spPr>
          <a:xfrm>
            <a:off x="838200" y="1825625"/>
            <a:ext cx="10268837" cy="584775"/>
          </a:xfrm>
          <a:prstGeom prst="rect">
            <a:avLst/>
          </a:prstGeom>
          <a:noFill/>
        </p:spPr>
        <p:txBody>
          <a:bodyPr wrap="none" rtlCol="0">
            <a:spAutoFit/>
          </a:bodyPr>
          <a:lstStyle/>
          <a:p>
            <a:r>
              <a:rPr lang="fr-FR" sz="3200" dirty="0">
                <a:solidFill>
                  <a:schemeClr val="accent6">
                    <a:lumMod val="75000"/>
                  </a:schemeClr>
                </a:solidFill>
              </a:rPr>
              <a:t>L’acceptation de l’effet placebo par la communauté médicale</a:t>
            </a:r>
            <a:endParaRPr lang="fr-FR" sz="3200" dirty="0"/>
          </a:p>
        </p:txBody>
      </p:sp>
      <p:sp>
        <p:nvSpPr>
          <p:cNvPr id="19" name="ZoneTexte 18"/>
          <p:cNvSpPr txBox="1"/>
          <p:nvPr/>
        </p:nvSpPr>
        <p:spPr>
          <a:xfrm>
            <a:off x="838200" y="2634707"/>
            <a:ext cx="4495205" cy="523220"/>
          </a:xfrm>
          <a:prstGeom prst="rect">
            <a:avLst/>
          </a:prstGeom>
          <a:noFill/>
        </p:spPr>
        <p:txBody>
          <a:bodyPr wrap="none" rtlCol="0">
            <a:spAutoFit/>
          </a:bodyPr>
          <a:lstStyle/>
          <a:p>
            <a:r>
              <a:rPr lang="fr-FR" sz="2800" dirty="0"/>
              <a:t>→ Effet placebo : « arnaque »</a:t>
            </a:r>
          </a:p>
        </p:txBody>
      </p:sp>
      <p:sp>
        <p:nvSpPr>
          <p:cNvPr id="21" name="ZoneTexte 20"/>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5</a:t>
            </a:r>
          </a:p>
        </p:txBody>
      </p:sp>
    </p:spTree>
    <p:extLst>
      <p:ext uri="{BB962C8B-B14F-4D97-AF65-F5344CB8AC3E}">
        <p14:creationId xmlns:p14="http://schemas.microsoft.com/office/powerpoint/2010/main" val="28347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animBg="1"/>
      <p:bldP spid="15"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Forte" panose="03060902040502070203" pitchFamily="66" charset="0"/>
              </a:rPr>
              <a:t>La place du placebo au sein de </a:t>
            </a:r>
            <a:br>
              <a:rPr lang="fr-FR" dirty="0">
                <a:latin typeface="Forte" panose="03060902040502070203" pitchFamily="66" charset="0"/>
              </a:rPr>
            </a:br>
            <a:r>
              <a:rPr lang="fr-FR" dirty="0">
                <a:latin typeface="Forte" panose="03060902040502070203" pitchFamily="66" charset="0"/>
              </a:rPr>
              <a:t>la médecine</a:t>
            </a:r>
          </a:p>
        </p:txBody>
      </p:sp>
      <p:sp>
        <p:nvSpPr>
          <p:cNvPr id="18" name="ZoneTexte 17"/>
          <p:cNvSpPr txBox="1"/>
          <p:nvPr/>
        </p:nvSpPr>
        <p:spPr>
          <a:xfrm>
            <a:off x="838200" y="1825625"/>
            <a:ext cx="5600892" cy="1077218"/>
          </a:xfrm>
          <a:prstGeom prst="rect">
            <a:avLst/>
          </a:prstGeom>
          <a:noFill/>
        </p:spPr>
        <p:txBody>
          <a:bodyPr wrap="none" rtlCol="0">
            <a:spAutoFit/>
          </a:bodyPr>
          <a:lstStyle/>
          <a:p>
            <a:r>
              <a:rPr lang="fr-FR" sz="3200" dirty="0">
                <a:solidFill>
                  <a:schemeClr val="accent6">
                    <a:lumMod val="75000"/>
                  </a:schemeClr>
                </a:solidFill>
              </a:rPr>
              <a:t>L’effet thérapeutique du placebo</a:t>
            </a:r>
          </a:p>
          <a:p>
            <a:endParaRPr lang="fr-FR" sz="3200" dirty="0"/>
          </a:p>
        </p:txBody>
      </p:sp>
      <p:sp>
        <p:nvSpPr>
          <p:cNvPr id="22" name="ZoneTexte 21"/>
          <p:cNvSpPr txBox="1"/>
          <p:nvPr/>
        </p:nvSpPr>
        <p:spPr>
          <a:xfrm>
            <a:off x="838200" y="2641233"/>
            <a:ext cx="8189742" cy="523220"/>
          </a:xfrm>
          <a:prstGeom prst="rect">
            <a:avLst/>
          </a:prstGeom>
          <a:noFill/>
        </p:spPr>
        <p:txBody>
          <a:bodyPr wrap="none" rtlCol="0">
            <a:spAutoFit/>
          </a:bodyPr>
          <a:lstStyle/>
          <a:p>
            <a:r>
              <a:rPr lang="fr-FR" sz="2800" dirty="0"/>
              <a:t>• Consommation placebo → bénéfique pour le patient </a:t>
            </a:r>
          </a:p>
        </p:txBody>
      </p:sp>
      <p:sp>
        <p:nvSpPr>
          <p:cNvPr id="23" name="ZoneTexte 22"/>
          <p:cNvSpPr txBox="1"/>
          <p:nvPr/>
        </p:nvSpPr>
        <p:spPr>
          <a:xfrm>
            <a:off x="838200" y="3509339"/>
            <a:ext cx="4778744" cy="523220"/>
          </a:xfrm>
          <a:prstGeom prst="rect">
            <a:avLst/>
          </a:prstGeom>
          <a:noFill/>
        </p:spPr>
        <p:txBody>
          <a:bodyPr wrap="none" rtlCol="0">
            <a:spAutoFit/>
          </a:bodyPr>
          <a:lstStyle/>
          <a:p>
            <a:r>
              <a:rPr lang="fr-FR" sz="2800" dirty="0"/>
              <a:t>• Confiance en le corps médical</a:t>
            </a:r>
          </a:p>
        </p:txBody>
      </p:sp>
      <p:sp>
        <p:nvSpPr>
          <p:cNvPr id="24" name="ZoneTexte 23"/>
          <p:cNvSpPr txBox="1"/>
          <p:nvPr/>
        </p:nvSpPr>
        <p:spPr>
          <a:xfrm>
            <a:off x="838200" y="4377446"/>
            <a:ext cx="5120312" cy="523220"/>
          </a:xfrm>
          <a:prstGeom prst="rect">
            <a:avLst/>
          </a:prstGeom>
          <a:noFill/>
        </p:spPr>
        <p:txBody>
          <a:bodyPr wrap="none" rtlCol="0">
            <a:spAutoFit/>
          </a:bodyPr>
          <a:lstStyle/>
          <a:p>
            <a:r>
              <a:rPr lang="fr-FR" sz="2800" dirty="0"/>
              <a:t>• Endorphine → apaise la douleur</a:t>
            </a:r>
          </a:p>
        </p:txBody>
      </p:sp>
      <p:pic>
        <p:nvPicPr>
          <p:cNvPr id="25" name="Image 24"/>
          <p:cNvPicPr>
            <a:picLocks noChangeAspect="1"/>
          </p:cNvPicPr>
          <p:nvPr/>
        </p:nvPicPr>
        <p:blipFill rotWithShape="1">
          <a:blip r:embed="rId3">
            <a:extLst>
              <a:ext uri="{28A0092B-C50C-407E-A947-70E740481C1C}">
                <a14:useLocalDpi xmlns:a14="http://schemas.microsoft.com/office/drawing/2010/main" val="0"/>
              </a:ext>
            </a:extLst>
          </a:blip>
          <a:srcRect b="61487"/>
          <a:stretch/>
        </p:blipFill>
        <p:spPr>
          <a:xfrm>
            <a:off x="7273047" y="4216767"/>
            <a:ext cx="4572000" cy="2641233"/>
          </a:xfrm>
          <a:prstGeom prst="rect">
            <a:avLst/>
          </a:prstGeom>
        </p:spPr>
      </p:pic>
      <p:sp>
        <p:nvSpPr>
          <p:cNvPr id="26" name="ZoneTexte 25"/>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6</a:t>
            </a:r>
          </a:p>
        </p:txBody>
      </p:sp>
    </p:spTree>
    <p:extLst>
      <p:ext uri="{BB962C8B-B14F-4D97-AF65-F5344CB8AC3E}">
        <p14:creationId xmlns:p14="http://schemas.microsoft.com/office/powerpoint/2010/main" val="198755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Forte" panose="03060902040502070203" pitchFamily="66" charset="0"/>
              </a:rPr>
              <a:t>La place du placebo au sein de </a:t>
            </a:r>
            <a:br>
              <a:rPr lang="fr-FR" dirty="0">
                <a:latin typeface="Forte" panose="03060902040502070203" pitchFamily="66" charset="0"/>
              </a:rPr>
            </a:br>
            <a:r>
              <a:rPr lang="fr-FR" dirty="0">
                <a:latin typeface="Forte" panose="03060902040502070203" pitchFamily="66" charset="0"/>
              </a:rPr>
              <a:t>la médecine</a:t>
            </a:r>
          </a:p>
        </p:txBody>
      </p:sp>
      <p:sp>
        <p:nvSpPr>
          <p:cNvPr id="18" name="ZoneTexte 17"/>
          <p:cNvSpPr txBox="1"/>
          <p:nvPr/>
        </p:nvSpPr>
        <p:spPr>
          <a:xfrm>
            <a:off x="838200" y="1825625"/>
            <a:ext cx="6090385" cy="1077218"/>
          </a:xfrm>
          <a:prstGeom prst="rect">
            <a:avLst/>
          </a:prstGeom>
          <a:noFill/>
        </p:spPr>
        <p:txBody>
          <a:bodyPr wrap="none" rtlCol="0">
            <a:spAutoFit/>
          </a:bodyPr>
          <a:lstStyle/>
          <a:p>
            <a:r>
              <a:rPr lang="fr-FR" sz="3200" dirty="0">
                <a:solidFill>
                  <a:schemeClr val="accent6">
                    <a:lumMod val="75000"/>
                  </a:schemeClr>
                </a:solidFill>
              </a:rPr>
              <a:t>Utilisé pour créer des médicaments</a:t>
            </a:r>
          </a:p>
          <a:p>
            <a:endParaRPr lang="fr-FR" sz="3200" dirty="0"/>
          </a:p>
        </p:txBody>
      </p:sp>
      <p:pic>
        <p:nvPicPr>
          <p:cNvPr id="22" name="Image 21"/>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8599251" y="3636273"/>
            <a:ext cx="2754549" cy="1893752"/>
          </a:xfrm>
          <a:prstGeom prst="rect">
            <a:avLst/>
          </a:prstGeom>
        </p:spPr>
      </p:pic>
      <p:sp>
        <p:nvSpPr>
          <p:cNvPr id="23" name="ZoneTexte 22"/>
          <p:cNvSpPr txBox="1"/>
          <p:nvPr/>
        </p:nvSpPr>
        <p:spPr>
          <a:xfrm>
            <a:off x="838200" y="2513782"/>
            <a:ext cx="5486054" cy="523220"/>
          </a:xfrm>
          <a:prstGeom prst="rect">
            <a:avLst/>
          </a:prstGeom>
          <a:noFill/>
        </p:spPr>
        <p:txBody>
          <a:bodyPr wrap="none" rtlCol="0">
            <a:spAutoFit/>
          </a:bodyPr>
          <a:lstStyle/>
          <a:p>
            <a:r>
              <a:rPr lang="fr-FR" sz="2800" dirty="0"/>
              <a:t>• Phase clinique → test médicament</a:t>
            </a:r>
          </a:p>
        </p:txBody>
      </p:sp>
      <p:sp>
        <p:nvSpPr>
          <p:cNvPr id="24" name="Flèche : gauche 23"/>
          <p:cNvSpPr/>
          <p:nvPr/>
        </p:nvSpPr>
        <p:spPr>
          <a:xfrm rot="16200000">
            <a:off x="4672471" y="3036173"/>
            <a:ext cx="472829" cy="352929"/>
          </a:xfrm>
          <a:prstGeom prst="lef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2843923" y="3446437"/>
            <a:ext cx="3776996" cy="830997"/>
          </a:xfrm>
          <a:prstGeom prst="rect">
            <a:avLst/>
          </a:prstGeom>
          <a:noFill/>
        </p:spPr>
        <p:txBody>
          <a:bodyPr wrap="none" rtlCol="0">
            <a:spAutoFit/>
          </a:bodyPr>
          <a:lstStyle/>
          <a:p>
            <a:r>
              <a:rPr lang="fr-FR" sz="2400" dirty="0"/>
              <a:t>Nouveau          </a:t>
            </a:r>
            <a:r>
              <a:rPr lang="fr-FR" sz="2400" b="1" i="1" dirty="0"/>
              <a:t>VS</a:t>
            </a:r>
            <a:r>
              <a:rPr lang="fr-FR" sz="2400" dirty="0"/>
              <a:t>       Placebo</a:t>
            </a:r>
            <a:br>
              <a:rPr lang="fr-FR" sz="2400" dirty="0"/>
            </a:br>
            <a:r>
              <a:rPr lang="fr-FR" sz="2400" dirty="0"/>
              <a:t>médicament</a:t>
            </a:r>
          </a:p>
        </p:txBody>
      </p:sp>
      <p:sp>
        <p:nvSpPr>
          <p:cNvPr id="26" name="ZoneTexte 25"/>
          <p:cNvSpPr txBox="1"/>
          <p:nvPr/>
        </p:nvSpPr>
        <p:spPr>
          <a:xfrm>
            <a:off x="1240305" y="5611504"/>
            <a:ext cx="1892969" cy="830997"/>
          </a:xfrm>
          <a:prstGeom prst="rect">
            <a:avLst/>
          </a:prstGeom>
          <a:noFill/>
        </p:spPr>
        <p:txBody>
          <a:bodyPr wrap="square" rtlCol="0">
            <a:spAutoFit/>
          </a:bodyPr>
          <a:lstStyle/>
          <a:p>
            <a:r>
              <a:rPr lang="fr-FR" sz="4800" dirty="0">
                <a:solidFill>
                  <a:srgbClr val="FF0000"/>
                </a:solidFill>
                <a:sym typeface="Wingdings" panose="05000000000000000000" pitchFamily="2" charset="2"/>
              </a:rPr>
              <a:t></a:t>
            </a:r>
            <a:endParaRPr lang="fr-FR" sz="4800" dirty="0">
              <a:solidFill>
                <a:srgbClr val="FF0000"/>
              </a:solidFill>
            </a:endParaRPr>
          </a:p>
        </p:txBody>
      </p:sp>
      <p:sp>
        <p:nvSpPr>
          <p:cNvPr id="27" name="ZoneTexte 26"/>
          <p:cNvSpPr txBox="1"/>
          <p:nvPr/>
        </p:nvSpPr>
        <p:spPr>
          <a:xfrm>
            <a:off x="1240305" y="4470943"/>
            <a:ext cx="704039" cy="1107996"/>
          </a:xfrm>
          <a:prstGeom prst="rect">
            <a:avLst/>
          </a:prstGeom>
          <a:noFill/>
        </p:spPr>
        <p:txBody>
          <a:bodyPr wrap="none" rtlCol="0">
            <a:spAutoFit/>
          </a:bodyPr>
          <a:lstStyle/>
          <a:p>
            <a:r>
              <a:rPr lang="fr-FR" sz="4800" dirty="0">
                <a:solidFill>
                  <a:srgbClr val="00B050"/>
                </a:solidFill>
                <a:sym typeface="Wingdings" panose="05000000000000000000" pitchFamily="2" charset="2"/>
              </a:rPr>
              <a:t></a:t>
            </a:r>
          </a:p>
          <a:p>
            <a:endParaRPr lang="fr-FR" dirty="0"/>
          </a:p>
        </p:txBody>
      </p:sp>
      <p:sp>
        <p:nvSpPr>
          <p:cNvPr id="29" name="ZoneTexte 28"/>
          <p:cNvSpPr txBox="1"/>
          <p:nvPr/>
        </p:nvSpPr>
        <p:spPr>
          <a:xfrm>
            <a:off x="1944344" y="5644069"/>
            <a:ext cx="4629152" cy="830997"/>
          </a:xfrm>
          <a:prstGeom prst="rect">
            <a:avLst/>
          </a:prstGeom>
          <a:noFill/>
        </p:spPr>
        <p:txBody>
          <a:bodyPr wrap="none" rtlCol="0">
            <a:spAutoFit/>
          </a:bodyPr>
          <a:lstStyle/>
          <a:p>
            <a:r>
              <a:rPr lang="fr-FR" sz="2400" dirty="0"/>
              <a:t>→ Les deux agissent identiquement</a:t>
            </a:r>
            <a:br>
              <a:rPr lang="fr-FR" sz="2400" dirty="0"/>
            </a:br>
            <a:r>
              <a:rPr lang="fr-FR" sz="2400" dirty="0"/>
              <a:t>Pas de commercialisation</a:t>
            </a:r>
          </a:p>
        </p:txBody>
      </p:sp>
      <p:sp>
        <p:nvSpPr>
          <p:cNvPr id="30" name="ZoneTexte 29"/>
          <p:cNvSpPr txBox="1"/>
          <p:nvPr/>
        </p:nvSpPr>
        <p:spPr>
          <a:xfrm>
            <a:off x="1891587" y="4652502"/>
            <a:ext cx="5254965" cy="830997"/>
          </a:xfrm>
          <a:prstGeom prst="rect">
            <a:avLst/>
          </a:prstGeom>
          <a:noFill/>
        </p:spPr>
        <p:txBody>
          <a:bodyPr wrap="none" rtlCol="0">
            <a:spAutoFit/>
          </a:bodyPr>
          <a:lstStyle/>
          <a:p>
            <a:r>
              <a:rPr lang="fr-FR" sz="2400" dirty="0"/>
              <a:t>→ Seul le médicament soulage les maux </a:t>
            </a:r>
            <a:br>
              <a:rPr lang="fr-FR" sz="2400" dirty="0"/>
            </a:br>
            <a:r>
              <a:rPr lang="fr-FR" sz="2400" dirty="0"/>
              <a:t>   Il est efficace !</a:t>
            </a:r>
          </a:p>
        </p:txBody>
      </p:sp>
      <p:sp>
        <p:nvSpPr>
          <p:cNvPr id="31" name="ZoneTexte 30"/>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7</a:t>
            </a:r>
          </a:p>
        </p:txBody>
      </p:sp>
    </p:spTree>
    <p:extLst>
      <p:ext uri="{BB962C8B-B14F-4D97-AF65-F5344CB8AC3E}">
        <p14:creationId xmlns:p14="http://schemas.microsoft.com/office/powerpoint/2010/main" val="349710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26" grpId="0"/>
      <p:bldP spid="27"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27346"/>
            <a:ext cx="10515600" cy="1325563"/>
          </a:xfrm>
        </p:spPr>
        <p:txBody>
          <a:bodyPr/>
          <a:lstStyle/>
          <a:p>
            <a:r>
              <a:rPr lang="fr-FR" dirty="0">
                <a:latin typeface="Forte" panose="03060902040502070203" pitchFamily="66" charset="0"/>
              </a:rPr>
              <a:t>Un miracle qui a ses limites</a:t>
            </a:r>
          </a:p>
        </p:txBody>
      </p:sp>
      <p:sp>
        <p:nvSpPr>
          <p:cNvPr id="4" name="ZoneTexte 3"/>
          <p:cNvSpPr txBox="1"/>
          <p:nvPr/>
        </p:nvSpPr>
        <p:spPr>
          <a:xfrm>
            <a:off x="838200" y="1415472"/>
            <a:ext cx="4260141" cy="1077218"/>
          </a:xfrm>
          <a:prstGeom prst="rect">
            <a:avLst/>
          </a:prstGeom>
          <a:noFill/>
        </p:spPr>
        <p:txBody>
          <a:bodyPr wrap="none" rtlCol="0">
            <a:spAutoFit/>
          </a:bodyPr>
          <a:lstStyle/>
          <a:p>
            <a:r>
              <a:rPr lang="fr-FR" sz="3200" dirty="0">
                <a:solidFill>
                  <a:schemeClr val="accent6">
                    <a:lumMod val="75000"/>
                  </a:schemeClr>
                </a:solidFill>
              </a:rPr>
              <a:t>Les problèmes d’éthique</a:t>
            </a:r>
          </a:p>
          <a:p>
            <a:endParaRPr lang="fr-FR" sz="3200" dirty="0"/>
          </a:p>
        </p:txBody>
      </p:sp>
      <p:sp>
        <p:nvSpPr>
          <p:cNvPr id="5" name="ZoneTexte 4"/>
          <p:cNvSpPr txBox="1"/>
          <p:nvPr/>
        </p:nvSpPr>
        <p:spPr>
          <a:xfrm>
            <a:off x="838200" y="2355252"/>
            <a:ext cx="9541042" cy="2677656"/>
          </a:xfrm>
          <a:prstGeom prst="rect">
            <a:avLst/>
          </a:prstGeom>
          <a:noFill/>
        </p:spPr>
        <p:txBody>
          <a:bodyPr wrap="square" rtlCol="0">
            <a:spAutoFit/>
          </a:bodyPr>
          <a:lstStyle/>
          <a:p>
            <a:r>
              <a:rPr lang="fr-FR" sz="2800" dirty="0"/>
              <a:t>• Prescrit à l’insu du patient = tromperie ?</a:t>
            </a:r>
            <a:br>
              <a:rPr lang="fr-FR" sz="2800" dirty="0"/>
            </a:br>
            <a:r>
              <a:rPr lang="fr-FR" sz="2800" dirty="0"/>
              <a:t>	→ Le médecin peut-il mentir à son patient ?</a:t>
            </a:r>
            <a:br>
              <a:rPr lang="fr-FR" sz="2800" dirty="0"/>
            </a:br>
            <a:r>
              <a:rPr lang="fr-FR" sz="2800" dirty="0"/>
              <a:t/>
            </a:r>
            <a:br>
              <a:rPr lang="fr-FR" sz="2800" dirty="0"/>
            </a:br>
            <a:r>
              <a:rPr lang="fr-FR" sz="2800" dirty="0"/>
              <a:t/>
            </a:r>
            <a:br>
              <a:rPr lang="fr-FR" sz="2800" dirty="0"/>
            </a:br>
            <a:r>
              <a:rPr lang="fr-FR" sz="2800" dirty="0"/>
              <a:t/>
            </a:r>
            <a:br>
              <a:rPr lang="fr-FR" sz="2800" dirty="0"/>
            </a:br>
            <a:endParaRPr lang="fr-FR" sz="2800" dirty="0"/>
          </a:p>
        </p:txBody>
      </p:sp>
      <p:sp>
        <p:nvSpPr>
          <p:cNvPr id="6" name="ZoneTexte 5"/>
          <p:cNvSpPr txBox="1"/>
          <p:nvPr/>
        </p:nvSpPr>
        <p:spPr>
          <a:xfrm>
            <a:off x="838200" y="4078801"/>
            <a:ext cx="7310848" cy="954107"/>
          </a:xfrm>
          <a:prstGeom prst="rect">
            <a:avLst/>
          </a:prstGeom>
          <a:noFill/>
        </p:spPr>
        <p:txBody>
          <a:bodyPr wrap="none" rtlCol="0">
            <a:spAutoFit/>
          </a:bodyPr>
          <a:lstStyle/>
          <a:p>
            <a:r>
              <a:rPr lang="fr-FR" sz="2800" dirty="0"/>
              <a:t>• Pas de réaction psychologique à l’effet placebo </a:t>
            </a:r>
          </a:p>
          <a:p>
            <a:r>
              <a:rPr lang="fr-FR" sz="2800" dirty="0"/>
              <a:t>	→ Maux non résolus</a:t>
            </a:r>
          </a:p>
        </p:txBody>
      </p:sp>
      <p:pic>
        <p:nvPicPr>
          <p:cNvPr id="7" name="Image 6"/>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11724" t="8852" r="10588" b="7395"/>
          <a:stretch/>
        </p:blipFill>
        <p:spPr>
          <a:xfrm>
            <a:off x="9055768" y="3606098"/>
            <a:ext cx="2646948" cy="2853619"/>
          </a:xfrm>
          <a:prstGeom prst="rect">
            <a:avLst/>
          </a:prstGeom>
        </p:spPr>
      </p:pic>
      <p:sp>
        <p:nvSpPr>
          <p:cNvPr id="8" name="ZoneTexte 7"/>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8</a:t>
            </a:r>
          </a:p>
        </p:txBody>
      </p:sp>
    </p:spTree>
    <p:extLst>
      <p:ext uri="{BB962C8B-B14F-4D97-AF65-F5344CB8AC3E}">
        <p14:creationId xmlns:p14="http://schemas.microsoft.com/office/powerpoint/2010/main" val="85422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27346"/>
            <a:ext cx="10515600" cy="1325563"/>
          </a:xfrm>
        </p:spPr>
        <p:txBody>
          <a:bodyPr/>
          <a:lstStyle/>
          <a:p>
            <a:r>
              <a:rPr lang="fr-FR" dirty="0">
                <a:latin typeface="Forte" panose="03060902040502070203" pitchFamily="66" charset="0"/>
              </a:rPr>
              <a:t>Un miracle qui a ses limites</a:t>
            </a:r>
          </a:p>
        </p:txBody>
      </p:sp>
      <p:sp>
        <p:nvSpPr>
          <p:cNvPr id="4" name="ZoneTexte 3"/>
          <p:cNvSpPr txBox="1"/>
          <p:nvPr/>
        </p:nvSpPr>
        <p:spPr>
          <a:xfrm>
            <a:off x="838200" y="1552909"/>
            <a:ext cx="2512291" cy="1077218"/>
          </a:xfrm>
          <a:prstGeom prst="rect">
            <a:avLst/>
          </a:prstGeom>
          <a:noFill/>
        </p:spPr>
        <p:txBody>
          <a:bodyPr wrap="none" rtlCol="0">
            <a:spAutoFit/>
          </a:bodyPr>
          <a:lstStyle/>
          <a:p>
            <a:r>
              <a:rPr lang="fr-FR" sz="3200" dirty="0">
                <a:solidFill>
                  <a:schemeClr val="accent6">
                    <a:lumMod val="75000"/>
                  </a:schemeClr>
                </a:solidFill>
              </a:rPr>
              <a:t>L’effet </a:t>
            </a:r>
            <a:r>
              <a:rPr lang="fr-FR" sz="3200" dirty="0" err="1">
                <a:solidFill>
                  <a:schemeClr val="accent6">
                    <a:lumMod val="75000"/>
                  </a:schemeClr>
                </a:solidFill>
              </a:rPr>
              <a:t>nocebo</a:t>
            </a:r>
            <a:endParaRPr lang="fr-FR" sz="3200" dirty="0">
              <a:solidFill>
                <a:schemeClr val="accent6">
                  <a:lumMod val="75000"/>
                </a:schemeClr>
              </a:solidFill>
            </a:endParaRPr>
          </a:p>
          <a:p>
            <a:endParaRPr lang="fr-FR" sz="3200" dirty="0"/>
          </a:p>
        </p:txBody>
      </p:sp>
      <p:sp>
        <p:nvSpPr>
          <p:cNvPr id="5" name="ZoneTexte 4"/>
          <p:cNvSpPr txBox="1"/>
          <p:nvPr/>
        </p:nvSpPr>
        <p:spPr>
          <a:xfrm>
            <a:off x="11475720" y="373973"/>
            <a:ext cx="731520" cy="584775"/>
          </a:xfrm>
          <a:prstGeom prst="rect">
            <a:avLst/>
          </a:prstGeom>
          <a:noFill/>
        </p:spPr>
        <p:txBody>
          <a:bodyPr wrap="square" rtlCol="0">
            <a:spAutoFit/>
          </a:bodyPr>
          <a:lstStyle/>
          <a:p>
            <a:r>
              <a:rPr lang="fr-FR" sz="3200" b="1" dirty="0">
                <a:solidFill>
                  <a:schemeClr val="bg1"/>
                </a:solidFill>
              </a:rPr>
              <a:t>9</a:t>
            </a:r>
          </a:p>
        </p:txBody>
      </p:sp>
      <p:sp>
        <p:nvSpPr>
          <p:cNvPr id="3" name="ZoneTexte 2"/>
          <p:cNvSpPr txBox="1"/>
          <p:nvPr/>
        </p:nvSpPr>
        <p:spPr>
          <a:xfrm>
            <a:off x="838200" y="2616862"/>
            <a:ext cx="8005268" cy="523220"/>
          </a:xfrm>
          <a:prstGeom prst="rect">
            <a:avLst/>
          </a:prstGeom>
          <a:noFill/>
        </p:spPr>
        <p:txBody>
          <a:bodyPr wrap="none" rtlCol="0">
            <a:spAutoFit/>
          </a:bodyPr>
          <a:lstStyle/>
          <a:p>
            <a:r>
              <a:rPr lang="fr-FR" sz="2800" dirty="0"/>
              <a:t>• Effet secondaire indésirable de la prise d’un placebo</a:t>
            </a:r>
          </a:p>
        </p:txBody>
      </p:sp>
      <p:sp>
        <p:nvSpPr>
          <p:cNvPr id="6" name="ZoneTexte 5"/>
          <p:cNvSpPr txBox="1"/>
          <p:nvPr/>
        </p:nvSpPr>
        <p:spPr>
          <a:xfrm>
            <a:off x="838200" y="3505526"/>
            <a:ext cx="6261907" cy="1384995"/>
          </a:xfrm>
          <a:prstGeom prst="rect">
            <a:avLst/>
          </a:prstGeom>
          <a:noFill/>
        </p:spPr>
        <p:txBody>
          <a:bodyPr wrap="none" rtlCol="0">
            <a:spAutoFit/>
          </a:bodyPr>
          <a:lstStyle/>
          <a:p>
            <a:r>
              <a:rPr lang="fr-FR" sz="2800" dirty="0"/>
              <a:t>• Accroît les symptômes d’une pathologie</a:t>
            </a:r>
            <a:br>
              <a:rPr lang="fr-FR" sz="2800" dirty="0"/>
            </a:br>
            <a:r>
              <a:rPr lang="fr-FR" sz="2800" dirty="0"/>
              <a:t>	→ Crainte des effets secondaires</a:t>
            </a:r>
            <a:br>
              <a:rPr lang="fr-FR" sz="2800" dirty="0"/>
            </a:br>
            <a:endParaRPr lang="fr-FR" sz="2800" dirty="0"/>
          </a:p>
        </p:txBody>
      </p:sp>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2439" t="3018" r="2233" b="2145"/>
          <a:stretch/>
        </p:blipFill>
        <p:spPr>
          <a:xfrm>
            <a:off x="8164830" y="3844289"/>
            <a:ext cx="2487930" cy="2484121"/>
          </a:xfrm>
          <a:prstGeom prst="rect">
            <a:avLst/>
          </a:prstGeom>
        </p:spPr>
      </p:pic>
      <p:sp>
        <p:nvSpPr>
          <p:cNvPr id="10" name="Ellipse 9"/>
          <p:cNvSpPr/>
          <p:nvPr/>
        </p:nvSpPr>
        <p:spPr>
          <a:xfrm>
            <a:off x="9112056" y="4071925"/>
            <a:ext cx="1222208" cy="8768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rotWithShape="1">
          <a:blip r:embed="rId4">
            <a:extLst>
              <a:ext uri="{28A0092B-C50C-407E-A947-70E740481C1C}">
                <a14:useLocalDpi xmlns:a14="http://schemas.microsoft.com/office/drawing/2010/main" val="0"/>
              </a:ext>
            </a:extLst>
          </a:blip>
          <a:srcRect l="8054" t="17214" r="7680" b="19734"/>
          <a:stretch/>
        </p:blipFill>
        <p:spPr>
          <a:xfrm>
            <a:off x="9191190" y="4249883"/>
            <a:ext cx="1209080" cy="532182"/>
          </a:xfrm>
          <a:prstGeom prst="rect">
            <a:avLst/>
          </a:prstGeom>
        </p:spPr>
      </p:pic>
    </p:spTree>
    <p:extLst>
      <p:ext uri="{BB962C8B-B14F-4D97-AF65-F5344CB8AC3E}">
        <p14:creationId xmlns:p14="http://schemas.microsoft.com/office/powerpoint/2010/main" val="48705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745</Words>
  <Application>Microsoft Office PowerPoint</Application>
  <PresentationFormat>Personnalisé</PresentationFormat>
  <Paragraphs>117</Paragraphs>
  <Slides>11</Slides>
  <Notes>11</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Pas tous égaux  devant l’effet placebo</vt:lpstr>
      <vt:lpstr>Introduction</vt:lpstr>
      <vt:lpstr>Sommaire</vt:lpstr>
      <vt:lpstr>L’effet placebo au fil des siècles :  du charlatanisme à l’utilisation médicale</vt:lpstr>
      <vt:lpstr>L’effet placebo au fil des siècles :  du charlatanisme à l’utilisation médicale</vt:lpstr>
      <vt:lpstr>La place du placebo au sein de  la médecine</vt:lpstr>
      <vt:lpstr>La place du placebo au sein de  la médecine</vt:lpstr>
      <vt:lpstr>Un miracle qui a ses limites</vt:lpstr>
      <vt:lpstr>Un miracle qui a ses limites</vt:lpstr>
      <vt:lpstr>Conclusion</vt:lpstr>
      <vt:lpstr>Bibliographie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 tous égaux devant l’effet Placebo</dc:title>
  <dc:creator>Lemoine Eugénie</dc:creator>
  <cp:lastModifiedBy>Basile</cp:lastModifiedBy>
  <cp:revision>55</cp:revision>
  <dcterms:created xsi:type="dcterms:W3CDTF">2017-02-01T08:52:34Z</dcterms:created>
  <dcterms:modified xsi:type="dcterms:W3CDTF">2020-04-02T17:44:39Z</dcterms:modified>
</cp:coreProperties>
</file>