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92" r:id="rId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71F576D-D968-4454-B426-87A3AFEF3ACF}">
  <a:tblStyle styleId="{171F576D-D968-4454-B426-87A3AFEF3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5687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 DE COMMUNICATION</a:t>
            </a:r>
            <a:br>
              <a:rPr lang="en" dirty="0"/>
            </a:br>
            <a:r>
              <a:rPr lang="en" dirty="0"/>
              <a:t>LPHA</a:t>
            </a:r>
            <a:endParaRPr dirty="0"/>
          </a:p>
        </p:txBody>
      </p:sp>
      <p:sp>
        <p:nvSpPr>
          <p:cNvPr id="3" name="Google Shape;214;p13">
            <a:extLst>
              <a:ext uri="{FF2B5EF4-FFF2-40B4-BE49-F238E27FC236}">
                <a16:creationId xmlns:a16="http://schemas.microsoft.com/office/drawing/2014/main" xmlns="" id="{4F10F455-7FE8-1340-9BEA-90E2084D7CB5}"/>
              </a:ext>
            </a:extLst>
          </p:cNvPr>
          <p:cNvSpPr txBox="1">
            <a:spLocks/>
          </p:cNvSpPr>
          <p:nvPr/>
        </p:nvSpPr>
        <p:spPr>
          <a:xfrm>
            <a:off x="3654178" y="4438100"/>
            <a:ext cx="5161509" cy="82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fr-FR" sz="2000" b="1" dirty="0" smtClean="0"/>
              <a:t>Prénom Nom – LPHA</a:t>
            </a:r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A2D3EFF4-3972-AF4B-9459-C5F6708A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17" y="4650065"/>
            <a:ext cx="993084" cy="39872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BF56941D-3C1B-5447-BB83-42BE2AE5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9" y="2877605"/>
            <a:ext cx="2044932" cy="1361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13;p13">
            <a:extLst>
              <a:ext uri="{FF2B5EF4-FFF2-40B4-BE49-F238E27FC236}">
                <a16:creationId xmlns:a16="http://schemas.microsoft.com/office/drawing/2014/main" xmlns="" id="{99A5095F-4867-C446-BB72-7C207320A943}"/>
              </a:ext>
            </a:extLst>
          </p:cNvPr>
          <p:cNvSpPr txBox="1">
            <a:spLocks/>
          </p:cNvSpPr>
          <p:nvPr/>
        </p:nvSpPr>
        <p:spPr>
          <a:xfrm>
            <a:off x="1487653" y="1235799"/>
            <a:ext cx="570989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2800" dirty="0">
                <a:solidFill>
                  <a:schemeClr val="accent5"/>
                </a:solidFill>
              </a:rPr>
              <a:t>Quelle place pour la jeunesse dans les Achats aujourd’hui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07CD6E8-5803-A646-AABE-0E2D72EA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2395121"/>
            <a:ext cx="6610172" cy="2121674"/>
          </a:xfrm>
        </p:spPr>
        <p:txBody>
          <a:bodyPr/>
          <a:lstStyle/>
          <a:p>
            <a:r>
              <a:rPr lang="fr-FR" dirty="0"/>
              <a:t>Profil actuel des acheteurs</a:t>
            </a:r>
          </a:p>
          <a:p>
            <a:r>
              <a:rPr lang="fr-FR" dirty="0"/>
              <a:t>Les formations « Achats »</a:t>
            </a:r>
          </a:p>
          <a:p>
            <a:r>
              <a:rPr lang="fr-FR" dirty="0"/>
              <a:t>Les atouts de la jeunesse</a:t>
            </a:r>
          </a:p>
          <a:p>
            <a:r>
              <a:rPr lang="fr-FR" dirty="0"/>
              <a:t>Les qualités recherchées</a:t>
            </a:r>
          </a:p>
          <a:p>
            <a:r>
              <a:rPr lang="fr-FR" dirty="0"/>
              <a:t>Les atouts de ce mélange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ACTUEL DES ACHETEURS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9208" y="1719283"/>
            <a:ext cx="3181992" cy="2464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/>
              <a:t>Homme</a:t>
            </a:r>
            <a:r>
              <a:rPr lang="fr-FR" baseline="30000" dirty="0"/>
              <a:t>1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fr-FR" b="1" dirty="0"/>
              <a:t>Plus de 40 ans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fr-FR" dirty="0"/>
              <a:t>Encadrant une équipe de plus de 5 personnes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22;p36">
            <a:extLst>
              <a:ext uri="{FF2B5EF4-FFF2-40B4-BE49-F238E27FC236}">
                <a16:creationId xmlns:a16="http://schemas.microsoft.com/office/drawing/2014/main" xmlns="" id="{592B05C2-1EC6-3D4A-A540-0BFB6579152D}"/>
              </a:ext>
            </a:extLst>
          </p:cNvPr>
          <p:cNvSpPr txBox="1"/>
          <p:nvPr/>
        </p:nvSpPr>
        <p:spPr>
          <a:xfrm>
            <a:off x="69208" y="46831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1050" i="1" baseline="30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</a:t>
            </a:r>
            <a:r>
              <a:rPr lang="fr-FR" sz="1050" i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Étude menée par </a:t>
            </a:r>
            <a:r>
              <a:rPr lang="fr-FR" sz="1050" i="1" dirty="0" err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Demos</a:t>
            </a:r>
            <a:r>
              <a:rPr lang="fr-FR" sz="1050" i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en partenariat avec le magazine Décision Achats, auprès de 934 services Achats du secteur privé au cours du dernier semestre 2013</a:t>
            </a:r>
            <a:endParaRPr sz="105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" name="Google Shape;669;p37">
            <a:extLst>
              <a:ext uri="{FF2B5EF4-FFF2-40B4-BE49-F238E27FC236}">
                <a16:creationId xmlns:a16="http://schemas.microsoft.com/office/drawing/2014/main" xmlns="" id="{D54D70D8-C942-F541-997C-BB007DC2DB25}"/>
              </a:ext>
            </a:extLst>
          </p:cNvPr>
          <p:cNvGrpSpPr/>
          <p:nvPr/>
        </p:nvGrpSpPr>
        <p:grpSpPr>
          <a:xfrm>
            <a:off x="3382383" y="1459006"/>
            <a:ext cx="1469017" cy="3045262"/>
            <a:chOff x="3384375" y="2267500"/>
            <a:chExt cx="203375" cy="507825"/>
          </a:xfrm>
          <a:solidFill>
            <a:schemeClr val="accent4">
              <a:lumMod val="50000"/>
            </a:schemeClr>
          </a:solidFill>
        </p:grpSpPr>
        <p:sp>
          <p:nvSpPr>
            <p:cNvPr id="12" name="Google Shape;670;p37">
              <a:extLst>
                <a:ext uri="{FF2B5EF4-FFF2-40B4-BE49-F238E27FC236}">
                  <a16:creationId xmlns:a16="http://schemas.microsoft.com/office/drawing/2014/main" xmlns="" id="{F5D38AB4-4A72-7145-B4B1-651957832949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grp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1;p37">
              <a:extLst>
                <a:ext uri="{FF2B5EF4-FFF2-40B4-BE49-F238E27FC236}">
                  <a16:creationId xmlns:a16="http://schemas.microsoft.com/office/drawing/2014/main" xmlns="" id="{DA2D74CD-AE2B-164C-BC9D-A357E905EB19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grp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37;p16">
            <a:extLst>
              <a:ext uri="{FF2B5EF4-FFF2-40B4-BE49-F238E27FC236}">
                <a16:creationId xmlns:a16="http://schemas.microsoft.com/office/drawing/2014/main" xmlns="" id="{E0611A9E-5907-AE4F-BC44-8259DA6E0138}"/>
              </a:ext>
            </a:extLst>
          </p:cNvPr>
          <p:cNvSpPr txBox="1">
            <a:spLocks/>
          </p:cNvSpPr>
          <p:nvPr/>
        </p:nvSpPr>
        <p:spPr>
          <a:xfrm>
            <a:off x="5564075" y="1641888"/>
            <a:ext cx="3181992" cy="246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fr-FR" dirty="0"/>
              <a:t>École de commerce</a:t>
            </a:r>
          </a:p>
          <a:p>
            <a:pPr>
              <a:spcBef>
                <a:spcPts val="1000"/>
              </a:spcBef>
            </a:pPr>
            <a:r>
              <a:rPr lang="fr-FR" dirty="0"/>
              <a:t>45K€ par an</a:t>
            </a:r>
          </a:p>
          <a:p>
            <a:pPr>
              <a:spcBef>
                <a:spcPts val="1000"/>
              </a:spcBef>
            </a:pPr>
            <a:r>
              <a:rPr lang="fr-FR" dirty="0"/>
              <a:t>Qui se forme peu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12466" y="1524503"/>
            <a:ext cx="3378300" cy="160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162 Formations supérieures liées aux Achats</a:t>
            </a:r>
            <a:r>
              <a:rPr lang="fr-FR" b="1" baseline="30000" dirty="0"/>
              <a:t>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Contre 360 en Vente, et 1376 en Comptabilité &amp; Gestion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b="1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FORMATIONS “ACHATS”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721590" y="1466059"/>
            <a:ext cx="3935077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Effectif</a:t>
            </a:r>
            <a:r>
              <a:rPr lang="en" b="1" dirty="0"/>
              <a:t> </a:t>
            </a:r>
            <a:r>
              <a:rPr lang="en" b="1" dirty="0" err="1"/>
              <a:t>moyen</a:t>
            </a:r>
            <a:r>
              <a:rPr lang="en" b="1" dirty="0"/>
              <a:t> de 25 </a:t>
            </a:r>
            <a:r>
              <a:rPr lang="en" b="1" dirty="0" err="1"/>
              <a:t>étudiants</a:t>
            </a:r>
            <a:r>
              <a:rPr lang="en" b="1" dirty="0"/>
              <a:t> par </a:t>
            </a:r>
            <a:r>
              <a:rPr lang="en" b="1" dirty="0" err="1"/>
              <a:t>classe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err="1"/>
              <a:t>Soit</a:t>
            </a:r>
            <a:r>
              <a:rPr lang="en" dirty="0"/>
              <a:t> environ 4 050 </a:t>
            </a:r>
            <a:r>
              <a:rPr lang="en" dirty="0" err="1"/>
              <a:t>étudiants</a:t>
            </a:r>
            <a:endParaRPr lang="en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err="1"/>
              <a:t>Contre</a:t>
            </a:r>
            <a:r>
              <a:rPr lang="en" dirty="0"/>
              <a:t> 9 000 </a:t>
            </a:r>
            <a:r>
              <a:rPr lang="en" dirty="0" err="1"/>
              <a:t>en</a:t>
            </a:r>
            <a:r>
              <a:rPr lang="en" dirty="0"/>
              <a:t> Vente, et 34 400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Comptabilité</a:t>
            </a:r>
            <a:r>
              <a:rPr lang="en" dirty="0"/>
              <a:t> &amp; Gestion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67;p18">
            <a:extLst>
              <a:ext uri="{FF2B5EF4-FFF2-40B4-BE49-F238E27FC236}">
                <a16:creationId xmlns:a16="http://schemas.microsoft.com/office/drawing/2014/main" xmlns="" id="{3DAEFDCE-D15F-A84F-B17E-CFEB19C62966}"/>
              </a:ext>
            </a:extLst>
          </p:cNvPr>
          <p:cNvSpPr txBox="1">
            <a:spLocks/>
          </p:cNvSpPr>
          <p:nvPr/>
        </p:nvSpPr>
        <p:spPr>
          <a:xfrm>
            <a:off x="312466" y="3301461"/>
            <a:ext cx="3378300" cy="13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fr-FR" b="1" dirty="0"/>
              <a:t>Une étendue de formation courte</a:t>
            </a:r>
          </a:p>
          <a:p>
            <a:pPr marL="0" indent="0">
              <a:buFont typeface="Roboto Condensed Light"/>
              <a:buNone/>
            </a:pPr>
            <a:r>
              <a:rPr lang="fr-FR" dirty="0"/>
              <a:t>Du Bac+3 au Mastère</a:t>
            </a:r>
          </a:p>
          <a:p>
            <a:pPr marL="0" indent="0">
              <a:buFont typeface="Roboto Condensed Light"/>
              <a:buNone/>
            </a:pPr>
            <a:endParaRPr lang="fr-FR" b="1" dirty="0"/>
          </a:p>
        </p:txBody>
      </p:sp>
      <p:sp>
        <p:nvSpPr>
          <p:cNvPr id="15" name="Google Shape;522;p36">
            <a:extLst>
              <a:ext uri="{FF2B5EF4-FFF2-40B4-BE49-F238E27FC236}">
                <a16:creationId xmlns:a16="http://schemas.microsoft.com/office/drawing/2014/main" xmlns="" id="{92E201B6-0EBC-E849-B512-C4C58D482817}"/>
              </a:ext>
            </a:extLst>
          </p:cNvPr>
          <p:cNvSpPr txBox="1"/>
          <p:nvPr/>
        </p:nvSpPr>
        <p:spPr>
          <a:xfrm>
            <a:off x="0" y="4795683"/>
            <a:ext cx="6132600" cy="34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1050" i="1" baseline="30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</a:t>
            </a:r>
            <a:r>
              <a:rPr lang="fr-FR" sz="1050" i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Selon le site de L’Étudiant</a:t>
            </a:r>
            <a:endParaRPr sz="105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  <p:bldP spid="269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ATOUTS DE LA JEUNESSE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406258" y="2622696"/>
            <a:ext cx="2247900" cy="85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Dynamisme</a:t>
            </a:r>
            <a:r>
              <a:rPr lang="en" b="1" dirty="0"/>
              <a:t> &amp; Motivation</a:t>
            </a:r>
            <a:endParaRPr b="1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879141" y="2669552"/>
            <a:ext cx="2346673" cy="647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Un regard sur le monde</a:t>
            </a:r>
            <a:endParaRPr b="1"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3082" y="2610409"/>
            <a:ext cx="2418017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/>
              <a:t>Connaisances</a:t>
            </a:r>
            <a:r>
              <a:rPr lang="fr-FR" b="1" dirty="0"/>
              <a:t> des nouvelles technologies</a:t>
            </a:r>
            <a:endParaRPr b="1" dirty="0"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5" name="Google Shape;752;p37">
            <a:extLst>
              <a:ext uri="{FF2B5EF4-FFF2-40B4-BE49-F238E27FC236}">
                <a16:creationId xmlns:a16="http://schemas.microsoft.com/office/drawing/2014/main" xmlns="" id="{418395BA-EEF7-8C40-B238-74E20FDD4159}"/>
              </a:ext>
            </a:extLst>
          </p:cNvPr>
          <p:cNvGrpSpPr/>
          <p:nvPr/>
        </p:nvGrpSpPr>
        <p:grpSpPr>
          <a:xfrm>
            <a:off x="3537088" y="1618518"/>
            <a:ext cx="1030781" cy="960108"/>
            <a:chOff x="5941025" y="3634400"/>
            <a:chExt cx="467650" cy="467650"/>
          </a:xfrm>
        </p:grpSpPr>
        <p:sp>
          <p:nvSpPr>
            <p:cNvPr id="16" name="Google Shape;753;p37">
              <a:extLst>
                <a:ext uri="{FF2B5EF4-FFF2-40B4-BE49-F238E27FC236}">
                  <a16:creationId xmlns:a16="http://schemas.microsoft.com/office/drawing/2014/main" xmlns="" id="{7D2A7846-01F5-F542-882E-AAD3544A9F83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4;p37">
              <a:extLst>
                <a:ext uri="{FF2B5EF4-FFF2-40B4-BE49-F238E27FC236}">
                  <a16:creationId xmlns:a16="http://schemas.microsoft.com/office/drawing/2014/main" xmlns="" id="{4D2221E3-D83D-6940-80AC-50F066FFFB2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5;p37">
              <a:extLst>
                <a:ext uri="{FF2B5EF4-FFF2-40B4-BE49-F238E27FC236}">
                  <a16:creationId xmlns:a16="http://schemas.microsoft.com/office/drawing/2014/main" xmlns="" id="{C50E1105-C772-2746-BE16-3E73A69B0F3C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6;p37">
              <a:extLst>
                <a:ext uri="{FF2B5EF4-FFF2-40B4-BE49-F238E27FC236}">
                  <a16:creationId xmlns:a16="http://schemas.microsoft.com/office/drawing/2014/main" xmlns="" id="{7B52773F-8436-2D4D-B232-B433B1DF1123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7;p37">
              <a:extLst>
                <a:ext uri="{FF2B5EF4-FFF2-40B4-BE49-F238E27FC236}">
                  <a16:creationId xmlns:a16="http://schemas.microsoft.com/office/drawing/2014/main" xmlns="" id="{C9444A50-F7CC-CE46-8DD4-63FF35ACBF37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8;p37">
              <a:extLst>
                <a:ext uri="{FF2B5EF4-FFF2-40B4-BE49-F238E27FC236}">
                  <a16:creationId xmlns:a16="http://schemas.microsoft.com/office/drawing/2014/main" xmlns="" id="{29E99B7E-1EE9-CA45-A240-53E18C48901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92;p37">
            <a:extLst>
              <a:ext uri="{FF2B5EF4-FFF2-40B4-BE49-F238E27FC236}">
                <a16:creationId xmlns:a16="http://schemas.microsoft.com/office/drawing/2014/main" xmlns="" id="{587C6392-C9AF-4B41-9CC7-DC13B0ACF0F7}"/>
              </a:ext>
            </a:extLst>
          </p:cNvPr>
          <p:cNvSpPr/>
          <p:nvPr/>
        </p:nvSpPr>
        <p:spPr>
          <a:xfrm>
            <a:off x="6382393" y="1505721"/>
            <a:ext cx="615992" cy="1066029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963;p37">
            <a:extLst>
              <a:ext uri="{FF2B5EF4-FFF2-40B4-BE49-F238E27FC236}">
                <a16:creationId xmlns:a16="http://schemas.microsoft.com/office/drawing/2014/main" xmlns="" id="{9A844EF0-951E-4342-A5F5-2D82F537BC22}"/>
              </a:ext>
            </a:extLst>
          </p:cNvPr>
          <p:cNvGrpSpPr/>
          <p:nvPr/>
        </p:nvGrpSpPr>
        <p:grpSpPr>
          <a:xfrm>
            <a:off x="851374" y="1753397"/>
            <a:ext cx="1360692" cy="766200"/>
            <a:chOff x="531800" y="5071350"/>
            <a:chExt cx="529750" cy="292900"/>
          </a:xfrm>
        </p:grpSpPr>
        <p:sp>
          <p:nvSpPr>
            <p:cNvPr id="24" name="Google Shape;964;p37">
              <a:extLst>
                <a:ext uri="{FF2B5EF4-FFF2-40B4-BE49-F238E27FC236}">
                  <a16:creationId xmlns:a16="http://schemas.microsoft.com/office/drawing/2014/main" xmlns="" id="{5E074282-55B8-B649-B3E5-2E115EF636E7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5;p37">
              <a:extLst>
                <a:ext uri="{FF2B5EF4-FFF2-40B4-BE49-F238E27FC236}">
                  <a16:creationId xmlns:a16="http://schemas.microsoft.com/office/drawing/2014/main" xmlns="" id="{3E23E741-DA62-3C46-AF45-B474294D15F0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6;p37">
              <a:extLst>
                <a:ext uri="{FF2B5EF4-FFF2-40B4-BE49-F238E27FC236}">
                  <a16:creationId xmlns:a16="http://schemas.microsoft.com/office/drawing/2014/main" xmlns="" id="{213287F1-502B-7E4E-AB15-2B8FF73D5279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7;p37">
              <a:extLst>
                <a:ext uri="{FF2B5EF4-FFF2-40B4-BE49-F238E27FC236}">
                  <a16:creationId xmlns:a16="http://schemas.microsoft.com/office/drawing/2014/main" xmlns="" id="{20FA0878-F2E2-C846-9581-8DB312B4CDAA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8;p37">
              <a:extLst>
                <a:ext uri="{FF2B5EF4-FFF2-40B4-BE49-F238E27FC236}">
                  <a16:creationId xmlns:a16="http://schemas.microsoft.com/office/drawing/2014/main" xmlns="" id="{E3C9CC52-2F65-4C4C-9472-5348CB0D7F0F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9;p37">
              <a:extLst>
                <a:ext uri="{FF2B5EF4-FFF2-40B4-BE49-F238E27FC236}">
                  <a16:creationId xmlns:a16="http://schemas.microsoft.com/office/drawing/2014/main" xmlns="" id="{EE6785E3-3066-4541-AABD-9D90F349365E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0;p37">
              <a:extLst>
                <a:ext uri="{FF2B5EF4-FFF2-40B4-BE49-F238E27FC236}">
                  <a16:creationId xmlns:a16="http://schemas.microsoft.com/office/drawing/2014/main" xmlns="" id="{375F8782-2103-154C-A81E-E31ABBF29E89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72;p37">
            <a:extLst>
              <a:ext uri="{FF2B5EF4-FFF2-40B4-BE49-F238E27FC236}">
                <a16:creationId xmlns:a16="http://schemas.microsoft.com/office/drawing/2014/main" xmlns="" id="{BECC618F-DCCF-DC4C-A5FA-EA031760E2DC}"/>
              </a:ext>
            </a:extLst>
          </p:cNvPr>
          <p:cNvGrpSpPr/>
          <p:nvPr/>
        </p:nvGrpSpPr>
        <p:grpSpPr>
          <a:xfrm>
            <a:off x="2719554" y="3727469"/>
            <a:ext cx="319174" cy="659333"/>
            <a:chOff x="4747025" y="2332025"/>
            <a:chExt cx="166850" cy="378750"/>
          </a:xfrm>
        </p:grpSpPr>
        <p:sp>
          <p:nvSpPr>
            <p:cNvPr id="32" name="Google Shape;673;p37">
              <a:extLst>
                <a:ext uri="{FF2B5EF4-FFF2-40B4-BE49-F238E27FC236}">
                  <a16:creationId xmlns:a16="http://schemas.microsoft.com/office/drawing/2014/main" xmlns="" id="{34AAA721-7BE1-EF49-B12A-D131A785A550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4;p37">
              <a:extLst>
                <a:ext uri="{FF2B5EF4-FFF2-40B4-BE49-F238E27FC236}">
                  <a16:creationId xmlns:a16="http://schemas.microsoft.com/office/drawing/2014/main" xmlns="" id="{FF68DDFA-B5CA-4F4D-AF1A-530A94F3D2AA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84;p19">
            <a:extLst>
              <a:ext uri="{FF2B5EF4-FFF2-40B4-BE49-F238E27FC236}">
                <a16:creationId xmlns:a16="http://schemas.microsoft.com/office/drawing/2014/main" xmlns="" id="{09493317-3D78-A546-86ED-BF163E36DB68}"/>
              </a:ext>
            </a:extLst>
          </p:cNvPr>
          <p:cNvSpPr txBox="1">
            <a:spLocks/>
          </p:cNvSpPr>
          <p:nvPr/>
        </p:nvSpPr>
        <p:spPr>
          <a:xfrm>
            <a:off x="1460571" y="4260329"/>
            <a:ext cx="2247900" cy="49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b="1" dirty="0"/>
              <a:t>Contraintes personnelles moindres</a:t>
            </a:r>
          </a:p>
        </p:txBody>
      </p:sp>
      <p:grpSp>
        <p:nvGrpSpPr>
          <p:cNvPr id="35" name="Google Shape;669;p37">
            <a:extLst>
              <a:ext uri="{FF2B5EF4-FFF2-40B4-BE49-F238E27FC236}">
                <a16:creationId xmlns:a16="http://schemas.microsoft.com/office/drawing/2014/main" xmlns="" id="{814E287C-7E9C-8947-9C2C-30F7577829C7}"/>
              </a:ext>
            </a:extLst>
          </p:cNvPr>
          <p:cNvGrpSpPr/>
          <p:nvPr/>
        </p:nvGrpSpPr>
        <p:grpSpPr>
          <a:xfrm>
            <a:off x="2079559" y="3276479"/>
            <a:ext cx="568639" cy="1110323"/>
            <a:chOff x="3384375" y="2267500"/>
            <a:chExt cx="203375" cy="507825"/>
          </a:xfrm>
        </p:grpSpPr>
        <p:sp>
          <p:nvSpPr>
            <p:cNvPr id="36" name="Google Shape;670;p37">
              <a:extLst>
                <a:ext uri="{FF2B5EF4-FFF2-40B4-BE49-F238E27FC236}">
                  <a16:creationId xmlns:a16="http://schemas.microsoft.com/office/drawing/2014/main" xmlns="" id="{650DDAE2-8E5F-5049-AC5B-A0D7CC4A73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671;p37">
              <a:extLst>
                <a:ext uri="{FF2B5EF4-FFF2-40B4-BE49-F238E27FC236}">
                  <a16:creationId xmlns:a16="http://schemas.microsoft.com/office/drawing/2014/main" xmlns="" id="{1342625D-8F2A-9643-B1B3-6A39391E14D6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80;p37">
            <a:extLst>
              <a:ext uri="{FF2B5EF4-FFF2-40B4-BE49-F238E27FC236}">
                <a16:creationId xmlns:a16="http://schemas.microsoft.com/office/drawing/2014/main" xmlns="" id="{A7BE3CFB-2B11-214D-8FA9-552714707A9C}"/>
              </a:ext>
            </a:extLst>
          </p:cNvPr>
          <p:cNvGrpSpPr/>
          <p:nvPr/>
        </p:nvGrpSpPr>
        <p:grpSpPr>
          <a:xfrm>
            <a:off x="4677233" y="3443369"/>
            <a:ext cx="968300" cy="850732"/>
            <a:chOff x="5964175" y="4329750"/>
            <a:chExt cx="421350" cy="421350"/>
          </a:xfrm>
        </p:grpSpPr>
        <p:sp>
          <p:nvSpPr>
            <p:cNvPr id="39" name="Google Shape;781;p37">
              <a:extLst>
                <a:ext uri="{FF2B5EF4-FFF2-40B4-BE49-F238E27FC236}">
                  <a16:creationId xmlns:a16="http://schemas.microsoft.com/office/drawing/2014/main" xmlns="" id="{0A51C866-5753-EB4B-A400-272EC06EED1D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7">
              <a:extLst>
                <a:ext uri="{FF2B5EF4-FFF2-40B4-BE49-F238E27FC236}">
                  <a16:creationId xmlns:a16="http://schemas.microsoft.com/office/drawing/2014/main" xmlns="" id="{D6F0F4E7-A9A2-1142-8DCC-FB34E30D5752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285;p19">
            <a:extLst>
              <a:ext uri="{FF2B5EF4-FFF2-40B4-BE49-F238E27FC236}">
                <a16:creationId xmlns:a16="http://schemas.microsoft.com/office/drawing/2014/main" xmlns="" id="{7BFDBD01-AFA3-8E48-97D8-EEA7FDAB0BB1}"/>
              </a:ext>
            </a:extLst>
          </p:cNvPr>
          <p:cNvSpPr txBox="1">
            <a:spLocks/>
          </p:cNvSpPr>
          <p:nvPr/>
        </p:nvSpPr>
        <p:spPr>
          <a:xfrm>
            <a:off x="3934390" y="4278012"/>
            <a:ext cx="2346673" cy="6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b="1" dirty="0"/>
              <a:t>Tous les horizons possibles</a:t>
            </a:r>
          </a:p>
        </p:txBody>
      </p:sp>
      <p:grpSp>
        <p:nvGrpSpPr>
          <p:cNvPr id="42" name="Google Shape;679;p37">
            <a:extLst>
              <a:ext uri="{FF2B5EF4-FFF2-40B4-BE49-F238E27FC236}">
                <a16:creationId xmlns:a16="http://schemas.microsoft.com/office/drawing/2014/main" xmlns="" id="{07FDA921-84DE-3A4E-82FE-2CF26E14D0F3}"/>
              </a:ext>
            </a:extLst>
          </p:cNvPr>
          <p:cNvGrpSpPr/>
          <p:nvPr/>
        </p:nvGrpSpPr>
        <p:grpSpPr>
          <a:xfrm>
            <a:off x="218169" y="501315"/>
            <a:ext cx="501498" cy="480818"/>
            <a:chOff x="5972700" y="2330200"/>
            <a:chExt cx="411625" cy="387275"/>
          </a:xfrm>
        </p:grpSpPr>
        <p:sp>
          <p:nvSpPr>
            <p:cNvPr id="43" name="Google Shape;680;p37">
              <a:extLst>
                <a:ext uri="{FF2B5EF4-FFF2-40B4-BE49-F238E27FC236}">
                  <a16:creationId xmlns:a16="http://schemas.microsoft.com/office/drawing/2014/main" xmlns="" id="{946E6D5A-4970-3E4C-B29C-3FF8E79A71A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1;p37">
              <a:extLst>
                <a:ext uri="{FF2B5EF4-FFF2-40B4-BE49-F238E27FC236}">
                  <a16:creationId xmlns:a16="http://schemas.microsoft.com/office/drawing/2014/main" xmlns="" id="{C6592210-3D09-F74D-B05B-108F16C1BF56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7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9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build="p"/>
      <p:bldP spid="285" grpId="0" build="p"/>
      <p:bldP spid="286" grpId="0" build="p"/>
      <p:bldP spid="22" grpId="0" animBg="1"/>
      <p:bldP spid="34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QUALITÉS RECHERCHÉES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" name="Google Shape;901;p37">
            <a:extLst>
              <a:ext uri="{FF2B5EF4-FFF2-40B4-BE49-F238E27FC236}">
                <a16:creationId xmlns:a16="http://schemas.microsoft.com/office/drawing/2014/main" xmlns="" id="{DC9E481D-4AC6-C449-ACC9-E4B01C05D792}"/>
              </a:ext>
            </a:extLst>
          </p:cNvPr>
          <p:cNvGrpSpPr/>
          <p:nvPr/>
        </p:nvGrpSpPr>
        <p:grpSpPr>
          <a:xfrm>
            <a:off x="202407" y="526355"/>
            <a:ext cx="337036" cy="442262"/>
            <a:chOff x="6718575" y="2318625"/>
            <a:chExt cx="256950" cy="407375"/>
          </a:xfrm>
        </p:grpSpPr>
        <p:sp>
          <p:nvSpPr>
            <p:cNvPr id="13" name="Google Shape;902;p37">
              <a:extLst>
                <a:ext uri="{FF2B5EF4-FFF2-40B4-BE49-F238E27FC236}">
                  <a16:creationId xmlns:a16="http://schemas.microsoft.com/office/drawing/2014/main" xmlns="" id="{53C1301C-5815-8746-9711-33FBA9159C43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3;p37">
              <a:extLst>
                <a:ext uri="{FF2B5EF4-FFF2-40B4-BE49-F238E27FC236}">
                  <a16:creationId xmlns:a16="http://schemas.microsoft.com/office/drawing/2014/main" xmlns="" id="{2E59F65A-695D-3A48-B417-0D0D2FA49748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4;p37">
              <a:extLst>
                <a:ext uri="{FF2B5EF4-FFF2-40B4-BE49-F238E27FC236}">
                  <a16:creationId xmlns:a16="http://schemas.microsoft.com/office/drawing/2014/main" xmlns="" id="{93361FA2-4D88-3B41-AC1F-7A4F278682F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5;p37">
              <a:extLst>
                <a:ext uri="{FF2B5EF4-FFF2-40B4-BE49-F238E27FC236}">
                  <a16:creationId xmlns:a16="http://schemas.microsoft.com/office/drawing/2014/main" xmlns="" id="{20A726EB-B9C2-2B42-9351-B88BFA59586E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6;p37">
              <a:extLst>
                <a:ext uri="{FF2B5EF4-FFF2-40B4-BE49-F238E27FC236}">
                  <a16:creationId xmlns:a16="http://schemas.microsoft.com/office/drawing/2014/main" xmlns="" id="{D74384B5-016C-204E-A498-1364091D7882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7;p37">
              <a:extLst>
                <a:ext uri="{FF2B5EF4-FFF2-40B4-BE49-F238E27FC236}">
                  <a16:creationId xmlns:a16="http://schemas.microsoft.com/office/drawing/2014/main" xmlns="" id="{EB3580B9-CBFF-7B43-A8C6-41D6D0E3CE0A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8;p37">
              <a:extLst>
                <a:ext uri="{FF2B5EF4-FFF2-40B4-BE49-F238E27FC236}">
                  <a16:creationId xmlns:a16="http://schemas.microsoft.com/office/drawing/2014/main" xmlns="" id="{D7C857EB-1594-2C46-B6C7-D18D2689011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9;p37">
              <a:extLst>
                <a:ext uri="{FF2B5EF4-FFF2-40B4-BE49-F238E27FC236}">
                  <a16:creationId xmlns:a16="http://schemas.microsoft.com/office/drawing/2014/main" xmlns="" id="{CB1A3838-9295-984B-B743-4EFFA826D42A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92;p37">
            <a:extLst>
              <a:ext uri="{FF2B5EF4-FFF2-40B4-BE49-F238E27FC236}">
                <a16:creationId xmlns:a16="http://schemas.microsoft.com/office/drawing/2014/main" xmlns="" id="{CAF67C8E-CE21-4347-8E7E-960317F26947}"/>
              </a:ext>
            </a:extLst>
          </p:cNvPr>
          <p:cNvSpPr/>
          <p:nvPr/>
        </p:nvSpPr>
        <p:spPr>
          <a:xfrm>
            <a:off x="4570837" y="3256818"/>
            <a:ext cx="623313" cy="850732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700;p37">
            <a:extLst>
              <a:ext uri="{FF2B5EF4-FFF2-40B4-BE49-F238E27FC236}">
                <a16:creationId xmlns:a16="http://schemas.microsoft.com/office/drawing/2014/main" xmlns="" id="{7B0DC533-CDB0-7340-B4B9-B6AA8F05DF4C}"/>
              </a:ext>
            </a:extLst>
          </p:cNvPr>
          <p:cNvGrpSpPr/>
          <p:nvPr/>
        </p:nvGrpSpPr>
        <p:grpSpPr>
          <a:xfrm>
            <a:off x="437997" y="1567978"/>
            <a:ext cx="777925" cy="729322"/>
            <a:chOff x="3951850" y="2985350"/>
            <a:chExt cx="407950" cy="416500"/>
          </a:xfrm>
        </p:grpSpPr>
        <p:sp>
          <p:nvSpPr>
            <p:cNvPr id="25" name="Google Shape;701;p37">
              <a:extLst>
                <a:ext uri="{FF2B5EF4-FFF2-40B4-BE49-F238E27FC236}">
                  <a16:creationId xmlns:a16="http://schemas.microsoft.com/office/drawing/2014/main" xmlns="" id="{F7D09E2C-B00B-DC4F-960F-10A6A27BB4F1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2;p37">
              <a:extLst>
                <a:ext uri="{FF2B5EF4-FFF2-40B4-BE49-F238E27FC236}">
                  <a16:creationId xmlns:a16="http://schemas.microsoft.com/office/drawing/2014/main" xmlns="" id="{EA01D522-C132-DC45-8227-EE63B6F2497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3;p37">
              <a:extLst>
                <a:ext uri="{FF2B5EF4-FFF2-40B4-BE49-F238E27FC236}">
                  <a16:creationId xmlns:a16="http://schemas.microsoft.com/office/drawing/2014/main" xmlns="" id="{4F414317-4A21-1047-85D3-8646E9E9EA4D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4;p37">
              <a:extLst>
                <a:ext uri="{FF2B5EF4-FFF2-40B4-BE49-F238E27FC236}">
                  <a16:creationId xmlns:a16="http://schemas.microsoft.com/office/drawing/2014/main" xmlns="" id="{7B476EAD-76EB-BF4E-896F-F0173DFC40D3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52;p37">
            <a:extLst>
              <a:ext uri="{FF2B5EF4-FFF2-40B4-BE49-F238E27FC236}">
                <a16:creationId xmlns:a16="http://schemas.microsoft.com/office/drawing/2014/main" xmlns="" id="{16A72A97-E53A-404B-824B-450CB7824D04}"/>
              </a:ext>
            </a:extLst>
          </p:cNvPr>
          <p:cNvGrpSpPr/>
          <p:nvPr/>
        </p:nvGrpSpPr>
        <p:grpSpPr>
          <a:xfrm>
            <a:off x="4467112" y="1557913"/>
            <a:ext cx="798261" cy="766200"/>
            <a:chOff x="5941025" y="3634400"/>
            <a:chExt cx="467650" cy="467650"/>
          </a:xfrm>
        </p:grpSpPr>
        <p:sp>
          <p:nvSpPr>
            <p:cNvPr id="30" name="Google Shape;753;p37">
              <a:extLst>
                <a:ext uri="{FF2B5EF4-FFF2-40B4-BE49-F238E27FC236}">
                  <a16:creationId xmlns:a16="http://schemas.microsoft.com/office/drawing/2014/main" xmlns="" id="{FB3D7087-5E52-8941-B140-11800E93FEE1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54;p37">
              <a:extLst>
                <a:ext uri="{FF2B5EF4-FFF2-40B4-BE49-F238E27FC236}">
                  <a16:creationId xmlns:a16="http://schemas.microsoft.com/office/drawing/2014/main" xmlns="" id="{BE65D781-B6D6-4748-A068-92086A7709E7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5;p37">
              <a:extLst>
                <a:ext uri="{FF2B5EF4-FFF2-40B4-BE49-F238E27FC236}">
                  <a16:creationId xmlns:a16="http://schemas.microsoft.com/office/drawing/2014/main" xmlns="" id="{935F4872-C552-754D-A6A5-7BC3EFF7242D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56;p37">
              <a:extLst>
                <a:ext uri="{FF2B5EF4-FFF2-40B4-BE49-F238E27FC236}">
                  <a16:creationId xmlns:a16="http://schemas.microsoft.com/office/drawing/2014/main" xmlns="" id="{3533FEEF-A69C-E642-8CEF-11FBA4CBC1CA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7;p37">
              <a:extLst>
                <a:ext uri="{FF2B5EF4-FFF2-40B4-BE49-F238E27FC236}">
                  <a16:creationId xmlns:a16="http://schemas.microsoft.com/office/drawing/2014/main" xmlns="" id="{8BBD1E1D-804A-1F43-A83C-C2C35A14E77B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8;p37">
              <a:extLst>
                <a:ext uri="{FF2B5EF4-FFF2-40B4-BE49-F238E27FC236}">
                  <a16:creationId xmlns:a16="http://schemas.microsoft.com/office/drawing/2014/main" xmlns="" id="{9FD93FFC-27D3-D546-B0C0-12F15C53802A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762;p37">
            <a:extLst>
              <a:ext uri="{FF2B5EF4-FFF2-40B4-BE49-F238E27FC236}">
                <a16:creationId xmlns:a16="http://schemas.microsoft.com/office/drawing/2014/main" xmlns="" id="{EEF9B037-B5FD-E44E-8EB8-D89092F7A267}"/>
              </a:ext>
            </a:extLst>
          </p:cNvPr>
          <p:cNvGrpSpPr/>
          <p:nvPr/>
        </p:nvGrpSpPr>
        <p:grpSpPr>
          <a:xfrm>
            <a:off x="539443" y="3888104"/>
            <a:ext cx="680683" cy="683252"/>
            <a:chOff x="576250" y="4319400"/>
            <a:chExt cx="442075" cy="442050"/>
          </a:xfrm>
        </p:grpSpPr>
        <p:sp>
          <p:nvSpPr>
            <p:cNvPr id="37" name="Google Shape;763;p37">
              <a:extLst>
                <a:ext uri="{FF2B5EF4-FFF2-40B4-BE49-F238E27FC236}">
                  <a16:creationId xmlns:a16="http://schemas.microsoft.com/office/drawing/2014/main" xmlns="" id="{F935CE38-76E3-B841-BD5E-CAFF837813C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4;p37">
              <a:extLst>
                <a:ext uri="{FF2B5EF4-FFF2-40B4-BE49-F238E27FC236}">
                  <a16:creationId xmlns:a16="http://schemas.microsoft.com/office/drawing/2014/main" xmlns="" id="{3C380B43-AD24-1849-86A7-D88AC7D0013D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5;p37">
              <a:extLst>
                <a:ext uri="{FF2B5EF4-FFF2-40B4-BE49-F238E27FC236}">
                  <a16:creationId xmlns:a16="http://schemas.microsoft.com/office/drawing/2014/main" xmlns="" id="{D4CF1B37-2CD9-5943-BD5B-ABB3A8FF988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6;p37">
              <a:extLst>
                <a:ext uri="{FF2B5EF4-FFF2-40B4-BE49-F238E27FC236}">
                  <a16:creationId xmlns:a16="http://schemas.microsoft.com/office/drawing/2014/main" xmlns="" id="{EFCF7B69-19F3-D44F-A4DC-E37C7F5B347C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10;p37">
            <a:extLst>
              <a:ext uri="{FF2B5EF4-FFF2-40B4-BE49-F238E27FC236}">
                <a16:creationId xmlns:a16="http://schemas.microsoft.com/office/drawing/2014/main" xmlns="" id="{905D547E-9A5E-D941-8E1A-181F6BA949AE}"/>
              </a:ext>
            </a:extLst>
          </p:cNvPr>
          <p:cNvGrpSpPr/>
          <p:nvPr/>
        </p:nvGrpSpPr>
        <p:grpSpPr>
          <a:xfrm>
            <a:off x="437997" y="2832060"/>
            <a:ext cx="895072" cy="481467"/>
            <a:chOff x="3269900" y="3064500"/>
            <a:chExt cx="432325" cy="263075"/>
          </a:xfrm>
        </p:grpSpPr>
        <p:sp>
          <p:nvSpPr>
            <p:cNvPr id="42" name="Google Shape;911;p37">
              <a:extLst>
                <a:ext uri="{FF2B5EF4-FFF2-40B4-BE49-F238E27FC236}">
                  <a16:creationId xmlns:a16="http://schemas.microsoft.com/office/drawing/2014/main" xmlns="" id="{97854772-607D-854A-BC98-31C70C33DB8B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;p37">
              <a:extLst>
                <a:ext uri="{FF2B5EF4-FFF2-40B4-BE49-F238E27FC236}">
                  <a16:creationId xmlns:a16="http://schemas.microsoft.com/office/drawing/2014/main" xmlns="" id="{590E56EE-45F6-F64A-BA69-C7BFDE7E7868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3;p37">
              <a:extLst>
                <a:ext uri="{FF2B5EF4-FFF2-40B4-BE49-F238E27FC236}">
                  <a16:creationId xmlns:a16="http://schemas.microsoft.com/office/drawing/2014/main" xmlns="" id="{508AC770-84E8-8F49-B7FB-62E7D33A3EAE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84;p19">
            <a:extLst>
              <a:ext uri="{FF2B5EF4-FFF2-40B4-BE49-F238E27FC236}">
                <a16:creationId xmlns:a16="http://schemas.microsoft.com/office/drawing/2014/main" xmlns="" id="{F47DED0A-EF4D-8F41-9C0B-1BDE24707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34782" y="2720976"/>
            <a:ext cx="2247900" cy="85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Oeil </a:t>
            </a:r>
            <a:r>
              <a:rPr lang="en" sz="2000" b="1" dirty="0" err="1"/>
              <a:t>neuf</a:t>
            </a:r>
            <a:endParaRPr sz="2000" b="1" dirty="0"/>
          </a:p>
        </p:txBody>
      </p:sp>
      <p:sp>
        <p:nvSpPr>
          <p:cNvPr id="46" name="Google Shape;284;p19">
            <a:extLst>
              <a:ext uri="{FF2B5EF4-FFF2-40B4-BE49-F238E27FC236}">
                <a16:creationId xmlns:a16="http://schemas.microsoft.com/office/drawing/2014/main" xmlns="" id="{6F9FC845-0B33-1040-9477-BEAB0C418709}"/>
              </a:ext>
            </a:extLst>
          </p:cNvPr>
          <p:cNvSpPr txBox="1">
            <a:spLocks/>
          </p:cNvSpPr>
          <p:nvPr/>
        </p:nvSpPr>
        <p:spPr>
          <a:xfrm>
            <a:off x="1404500" y="1554325"/>
            <a:ext cx="2247900" cy="85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sz="2000" b="1" dirty="0"/>
              <a:t>Curiosité</a:t>
            </a:r>
          </a:p>
        </p:txBody>
      </p:sp>
      <p:sp>
        <p:nvSpPr>
          <p:cNvPr id="47" name="Google Shape;284;p19">
            <a:extLst>
              <a:ext uri="{FF2B5EF4-FFF2-40B4-BE49-F238E27FC236}">
                <a16:creationId xmlns:a16="http://schemas.microsoft.com/office/drawing/2014/main" xmlns="" id="{EAF523B6-3A51-7144-B88E-FB68577E94B9}"/>
              </a:ext>
            </a:extLst>
          </p:cNvPr>
          <p:cNvSpPr txBox="1">
            <a:spLocks/>
          </p:cNvSpPr>
          <p:nvPr/>
        </p:nvSpPr>
        <p:spPr>
          <a:xfrm>
            <a:off x="1434782" y="3804363"/>
            <a:ext cx="2247900" cy="85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sz="2000" b="1" dirty="0"/>
              <a:t>Dynamisme &amp; Motivation</a:t>
            </a:r>
          </a:p>
        </p:txBody>
      </p:sp>
      <p:sp>
        <p:nvSpPr>
          <p:cNvPr id="48" name="Google Shape;284;p19">
            <a:extLst>
              <a:ext uri="{FF2B5EF4-FFF2-40B4-BE49-F238E27FC236}">
                <a16:creationId xmlns:a16="http://schemas.microsoft.com/office/drawing/2014/main" xmlns="" id="{AAC533C9-3C4E-224C-B498-504019D5B248}"/>
              </a:ext>
            </a:extLst>
          </p:cNvPr>
          <p:cNvSpPr txBox="1">
            <a:spLocks/>
          </p:cNvSpPr>
          <p:nvPr/>
        </p:nvSpPr>
        <p:spPr>
          <a:xfrm>
            <a:off x="5622184" y="1603187"/>
            <a:ext cx="2247900" cy="85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sz="2000" b="1" dirty="0"/>
              <a:t>Ouverture sur le monde</a:t>
            </a:r>
          </a:p>
        </p:txBody>
      </p:sp>
      <p:sp>
        <p:nvSpPr>
          <p:cNvPr id="49" name="Google Shape;284;p19">
            <a:extLst>
              <a:ext uri="{FF2B5EF4-FFF2-40B4-BE49-F238E27FC236}">
                <a16:creationId xmlns:a16="http://schemas.microsoft.com/office/drawing/2014/main" xmlns="" id="{F27EA6E3-741C-AA47-AEBC-24CE0984C977}"/>
              </a:ext>
            </a:extLst>
          </p:cNvPr>
          <p:cNvSpPr txBox="1">
            <a:spLocks/>
          </p:cNvSpPr>
          <p:nvPr/>
        </p:nvSpPr>
        <p:spPr>
          <a:xfrm>
            <a:off x="5622184" y="3081608"/>
            <a:ext cx="2247900" cy="85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sz="2000" b="1" dirty="0"/>
              <a:t>Connaissance des nouvelles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5" grpId="0" build="p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22;p22">
            <a:extLst>
              <a:ext uri="{FF2B5EF4-FFF2-40B4-BE49-F238E27FC236}">
                <a16:creationId xmlns:a16="http://schemas.microsoft.com/office/drawing/2014/main" xmlns="" id="{2877FF2B-BB30-E44E-BCF8-360F5AC39516}"/>
              </a:ext>
            </a:extLst>
          </p:cNvPr>
          <p:cNvSpPr/>
          <p:nvPr/>
        </p:nvSpPr>
        <p:spPr>
          <a:xfrm>
            <a:off x="5815577" y="1849298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Curiosité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ATOUTS DE CE MÉLANGE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2261177" y="1849298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Flexibilité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483977" y="1849298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Expérience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4038377" y="1849298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Savoir-faire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" name="Google Shape;744;p37">
            <a:extLst>
              <a:ext uri="{FF2B5EF4-FFF2-40B4-BE49-F238E27FC236}">
                <a16:creationId xmlns:a16="http://schemas.microsoft.com/office/drawing/2014/main" xmlns="" id="{DBEDE77A-3FB8-C143-A092-AC0222C666F8}"/>
              </a:ext>
            </a:extLst>
          </p:cNvPr>
          <p:cNvGrpSpPr/>
          <p:nvPr/>
        </p:nvGrpSpPr>
        <p:grpSpPr>
          <a:xfrm>
            <a:off x="169334" y="549630"/>
            <a:ext cx="518166" cy="457903"/>
            <a:chOff x="5292575" y="3681900"/>
            <a:chExt cx="420150" cy="373275"/>
          </a:xfrm>
        </p:grpSpPr>
        <p:sp>
          <p:nvSpPr>
            <p:cNvPr id="20" name="Google Shape;745;p37">
              <a:extLst>
                <a:ext uri="{FF2B5EF4-FFF2-40B4-BE49-F238E27FC236}">
                  <a16:creationId xmlns:a16="http://schemas.microsoft.com/office/drawing/2014/main" xmlns="" id="{9B16EE57-EE16-184F-A6DE-868764B1A680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6;p37">
              <a:extLst>
                <a:ext uri="{FF2B5EF4-FFF2-40B4-BE49-F238E27FC236}">
                  <a16:creationId xmlns:a16="http://schemas.microsoft.com/office/drawing/2014/main" xmlns="" id="{2BD11CD0-DD00-D449-B23E-330071BF39B0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7;p37">
              <a:extLst>
                <a:ext uri="{FF2B5EF4-FFF2-40B4-BE49-F238E27FC236}">
                  <a16:creationId xmlns:a16="http://schemas.microsoft.com/office/drawing/2014/main" xmlns="" id="{FA9E2C33-0187-884E-97DF-37DFD3194EED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8;p37">
              <a:extLst>
                <a:ext uri="{FF2B5EF4-FFF2-40B4-BE49-F238E27FC236}">
                  <a16:creationId xmlns:a16="http://schemas.microsoft.com/office/drawing/2014/main" xmlns="" id="{8BBE8A81-CE1D-C946-A59D-926B947C492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9;p37">
              <a:extLst>
                <a:ext uri="{FF2B5EF4-FFF2-40B4-BE49-F238E27FC236}">
                  <a16:creationId xmlns:a16="http://schemas.microsoft.com/office/drawing/2014/main" xmlns="" id="{4253D08B-FF48-4740-A9F4-199366910ED4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0;p37">
              <a:extLst>
                <a:ext uri="{FF2B5EF4-FFF2-40B4-BE49-F238E27FC236}">
                  <a16:creationId xmlns:a16="http://schemas.microsoft.com/office/drawing/2014/main" xmlns="" id="{774138E3-EBEE-8942-A313-3BE1FA0AB224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1;p37">
              <a:extLst>
                <a:ext uri="{FF2B5EF4-FFF2-40B4-BE49-F238E27FC236}">
                  <a16:creationId xmlns:a16="http://schemas.microsoft.com/office/drawing/2014/main" xmlns="" id="{7BC90FAA-F27A-C444-9A3C-11365F891F54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494809" y="1076849"/>
            <a:ext cx="5709894" cy="1657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5"/>
                </a:solidFill>
              </a:rPr>
              <a:t>Il </a:t>
            </a:r>
            <a:r>
              <a:rPr lang="en" sz="4000" dirty="0" err="1">
                <a:solidFill>
                  <a:schemeClr val="accent5"/>
                </a:solidFill>
              </a:rPr>
              <a:t>faut</a:t>
            </a:r>
            <a:r>
              <a:rPr lang="en" sz="4000" dirty="0">
                <a:solidFill>
                  <a:schemeClr val="accent5"/>
                </a:solidFill>
              </a:rPr>
              <a:t> </a:t>
            </a:r>
            <a:r>
              <a:rPr lang="en" sz="4000" dirty="0" err="1">
                <a:solidFill>
                  <a:schemeClr val="accent5"/>
                </a:solidFill>
              </a:rPr>
              <a:t>laisser</a:t>
            </a:r>
            <a:r>
              <a:rPr lang="en" sz="4000" dirty="0">
                <a:solidFill>
                  <a:schemeClr val="accent5"/>
                </a:solidFill>
              </a:rPr>
              <a:t> la place </a:t>
            </a:r>
            <a:r>
              <a:rPr lang="en" sz="4000" dirty="0" err="1">
                <a:solidFill>
                  <a:schemeClr val="accent5"/>
                </a:solidFill>
              </a:rPr>
              <a:t>à</a:t>
            </a:r>
            <a:r>
              <a:rPr lang="en" sz="4000" dirty="0">
                <a:solidFill>
                  <a:schemeClr val="accent5"/>
                </a:solidFill>
              </a:rPr>
              <a:t> la jeunesse…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213;p13">
            <a:extLst>
              <a:ext uri="{FF2B5EF4-FFF2-40B4-BE49-F238E27FC236}">
                <a16:creationId xmlns:a16="http://schemas.microsoft.com/office/drawing/2014/main" xmlns="" id="{D4C2029E-3AC4-1F46-9348-945A9636B5E7}"/>
              </a:ext>
            </a:extLst>
          </p:cNvPr>
          <p:cNvSpPr txBox="1">
            <a:spLocks/>
          </p:cNvSpPr>
          <p:nvPr/>
        </p:nvSpPr>
        <p:spPr>
          <a:xfrm>
            <a:off x="-1960725" y="-252656"/>
            <a:ext cx="570989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1800" dirty="0">
                <a:solidFill>
                  <a:schemeClr val="bg1"/>
                </a:solidFill>
              </a:rPr>
              <a:t>En résumé</a:t>
            </a:r>
          </a:p>
        </p:txBody>
      </p:sp>
      <p:sp>
        <p:nvSpPr>
          <p:cNvPr id="16" name="Google Shape;213;p13">
            <a:extLst>
              <a:ext uri="{FF2B5EF4-FFF2-40B4-BE49-F238E27FC236}">
                <a16:creationId xmlns:a16="http://schemas.microsoft.com/office/drawing/2014/main" xmlns="" id="{80B0C4EE-A203-614E-AB47-F79CDEAFD60C}"/>
              </a:ext>
            </a:extLst>
          </p:cNvPr>
          <p:cNvSpPr txBox="1">
            <a:spLocks/>
          </p:cNvSpPr>
          <p:nvPr/>
        </p:nvSpPr>
        <p:spPr>
          <a:xfrm>
            <a:off x="969660" y="2734733"/>
            <a:ext cx="6760191" cy="16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4800" dirty="0">
                <a:solidFill>
                  <a:schemeClr val="accent1"/>
                </a:solidFill>
              </a:rPr>
              <a:t>… tout en l’accompagnant.</a:t>
            </a:r>
          </a:p>
        </p:txBody>
      </p:sp>
    </p:spTree>
    <p:extLst>
      <p:ext uri="{BB962C8B-B14F-4D97-AF65-F5344CB8AC3E}">
        <p14:creationId xmlns:p14="http://schemas.microsoft.com/office/powerpoint/2010/main" val="15003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216</Words>
  <Application>Microsoft Office PowerPoint</Application>
  <PresentationFormat>Affichage à l'écran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Roboto Condensed Light</vt:lpstr>
      <vt:lpstr>Roboto Condensed</vt:lpstr>
      <vt:lpstr>Arvo</vt:lpstr>
      <vt:lpstr>Salerio template</vt:lpstr>
      <vt:lpstr>TECHNIQUE DE COMMUNICATION LPHA</vt:lpstr>
      <vt:lpstr>PLAN</vt:lpstr>
      <vt:lpstr>PROFIL ACTUEL DES ACHETEURS</vt:lpstr>
      <vt:lpstr>LES FORMATIONS “ACHATS”</vt:lpstr>
      <vt:lpstr>LES ATOUTS DE LA JEUNESSE</vt:lpstr>
      <vt:lpstr>LES QUALITÉS RECHERCHÉES</vt:lpstr>
      <vt:lpstr>LES ATOUTS DE CE MÉLANGE</vt:lpstr>
      <vt:lpstr>Il faut laisser la place à la jeunesse…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TECHNIQUE DE COMMUNICATION</dc:title>
  <dc:creator>Peggy Raffy-Hideux</dc:creator>
  <cp:lastModifiedBy>Basile</cp:lastModifiedBy>
  <cp:revision>30</cp:revision>
  <dcterms:modified xsi:type="dcterms:W3CDTF">2020-04-02T18:05:25Z</dcterms:modified>
</cp:coreProperties>
</file>