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8" r:id="rId4"/>
    <p:sldId id="269" r:id="rId5"/>
    <p:sldId id="272" r:id="rId6"/>
    <p:sldId id="271" r:id="rId7"/>
    <p:sldId id="275" r:id="rId8"/>
    <p:sldId id="273" r:id="rId9"/>
    <p:sldId id="274" r:id="rId10"/>
    <p:sldId id="27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verin Trösch" initials="ST" lastIdx="2" clrIdx="0">
    <p:extLst>
      <p:ext uri="{19B8F6BF-5375-455C-9EA6-DF929625EA0E}">
        <p15:presenceInfo xmlns:p15="http://schemas.microsoft.com/office/powerpoint/2012/main" userId="09a5f153a4ebdb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B42B"/>
    <a:srgbClr val="00B087"/>
    <a:srgbClr val="A6A6A6"/>
    <a:srgbClr val="00B0F0"/>
    <a:srgbClr val="C65509"/>
    <a:srgbClr val="C05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322" autoAdjust="0"/>
  </p:normalViewPr>
  <p:slideViewPr>
    <p:cSldViewPr snapToGrid="0">
      <p:cViewPr varScale="1">
        <p:scale>
          <a:sx n="86" d="100"/>
          <a:sy n="86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312EA-DF48-4A92-A296-101CF1E7883D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E9868-6026-4108-9AA3-EAF3B17FB9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101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um/people/cburges/papers/ICML_ranking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um/people/cburges/papers/ICML_ranking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RankNet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LambdaRank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LambdaMART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LambdaRank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LambdaMART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all LTR algorithms developed by Chris Burges and his colleagues at Microsoft Research.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the first one to be developed, followed by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LambdaRank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LambdaMART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three techniques, ranking is transformed into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pairwise classification or 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problem. That means you look at pairs of items at a time, come up with the optimal ordering for that pair of items, and then use it to come up with the final ranking for all the results.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some high-level details for each of the algorithms:</a:t>
            </a:r>
          </a:p>
          <a:p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RankNet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originally developed using neural nets, but the underlying model can be different and is not constrained to just neural nets. The cost function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aims to minimize the number of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ranking. Here an inversion means an incorrect order among a pair of results, i.e. when we rank a lower rated result above a higher rated result in a ranked list.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optimizes the cost function using Stochastic Gradient Descent.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E9868-6026-4108-9AA3-EAF3B17FB92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137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RankNet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LambdaRank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LambdaMART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LambdaRank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LambdaMART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all LTR algorithms developed by Chris Burges and his colleagues at Microsoft Research.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the first one to be developed, followed by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LambdaRank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LambdaMART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three techniques, ranking is transformed into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pairwise classification or 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problem. That means you look at pairs of items at a time, come up with the optimal ordering for that pair of items, and then use it to come up with the final ranking for all the results.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some high-level details for each of the algorithms:</a:t>
            </a:r>
          </a:p>
          <a:p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RankNet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originally developed using neural nets, but the underlying model can be different and is not constrained to just neural nets. The cost function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aims to minimize the number of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ranking. Here an inversion means an incorrect order among a pair of results, i.e. when we rank a lower rated result above a higher rated result in a ranked list.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optimizes the cost function using Stochastic Gradient Descent.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E9868-6026-4108-9AA3-EAF3B17FB92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778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E9868-6026-4108-9AA3-EAF3B17FB92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561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NDCG (</a:t>
            </a:r>
            <a:r>
              <a:rPr lang="de-CH" sz="1200" dirty="0" err="1"/>
              <a:t>Normalised</a:t>
            </a:r>
            <a:r>
              <a:rPr lang="de-CH" sz="1200" dirty="0"/>
              <a:t> </a:t>
            </a:r>
            <a:r>
              <a:rPr lang="de-CH" sz="1200" dirty="0" err="1"/>
              <a:t>Discounted</a:t>
            </a:r>
            <a:r>
              <a:rPr lang="de-CH" sz="1200" dirty="0"/>
              <a:t> </a:t>
            </a:r>
            <a:r>
              <a:rPr lang="de-CH" sz="1200" dirty="0" err="1"/>
              <a:t>Cumulative</a:t>
            </a:r>
            <a:r>
              <a:rPr lang="de-CH" sz="1200" dirty="0"/>
              <a:t> </a:t>
            </a:r>
            <a:r>
              <a:rPr lang="de-CH" sz="1200" dirty="0" err="1"/>
              <a:t>Gain</a:t>
            </a:r>
            <a:r>
              <a:rPr lang="de-CH" sz="1200" dirty="0"/>
              <a:t>)</a:t>
            </a:r>
            <a:r>
              <a:rPr lang="de-CH" dirty="0"/>
              <a:t>: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 the true scores ranked in the order induced by the predicted scores, after applying a logarithmic discount. 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 divide by the best possible score (Ideal DCG, obtained for a perfect ranking) to obtain a score between 0 and 1.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E9868-6026-4108-9AA3-EAF3B17FB92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71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…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deepends</a:t>
            </a:r>
            <a:r>
              <a:rPr lang="de-CH" dirty="0"/>
              <a:t> ;-)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E9868-6026-4108-9AA3-EAF3B17FB92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30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1BB3B-4368-4FFB-8950-F278E5D4A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A621CC-1842-45A3-8665-2E9C86580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044D4C-FCC0-4645-B8C3-6C40AB41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3D09-FBC0-42EF-93DB-CE1E641BA44D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B8959F-7524-4889-8428-17BCFA08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10CB9E-59D3-4A83-8488-1AA727F2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111C-3153-4694-90F6-16838BC6A1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832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24C1A-D0E4-40C9-B890-FF2A5BC8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01E30A-38E2-4097-95AA-79FB9C256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F76EAD-363C-4E98-A7D0-5846E45A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3D09-FBC0-42EF-93DB-CE1E641BA44D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63C9A8-4BE6-48E0-8893-46EEA590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BA861A-26A1-4E8B-B397-C32A8650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111C-3153-4694-90F6-16838BC6A1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60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8F53CC8-DF1F-4280-A3D7-2D17AA1BD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B5153E-2E13-4184-B758-9B35C3DB9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CDA272-E27F-4ACC-A7B7-F71B9640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3D09-FBC0-42EF-93DB-CE1E641BA44D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3EE61-2BF1-4A62-B852-3170CF8D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E34BE6-A6A4-4E89-9F61-9DE65D98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111C-3153-4694-90F6-16838BC6A1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73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396AF-14A7-423B-AE1B-0D914325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BD34FC-63E2-490E-B2C9-52222535B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409E2-B430-47A7-836B-5B6C80DA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fld id="{B3AE3D09-FBC0-42EF-93DB-CE1E641BA44D}" type="datetimeFigureOut">
              <a:rPr lang="de-CH" smtClean="0"/>
              <a:pPr/>
              <a:t>14.04.2020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1F2D2F-C863-4655-AB2C-0D6E1A56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CF55C-90DE-4BAB-A140-602F238E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fld id="{CCC3111C-3153-4694-90F6-16838BC6A1D1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28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516A9-3029-4059-A22C-496D51EE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A8D797-2C83-4324-89B7-EF5D6D0D3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B7998-A2D8-4B2E-928E-2A6D7DCB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3D09-FBC0-42EF-93DB-CE1E641BA44D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2FF46-98ED-4776-8E48-2AB138B7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2C1810-2833-4BA6-BC76-BBED82D8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111C-3153-4694-90F6-16838BC6A1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399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AF042-71D0-4A68-8F7A-011E9C4D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E2746-4B6D-467A-9754-ECBA2C462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8F0628-24DC-41B3-B360-A727B195E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8E5CCE-4A53-4562-B28C-BA7DCB32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3D09-FBC0-42EF-93DB-CE1E641BA44D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30AEC1-A9C6-49DE-A787-7D183D58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D0C2DA-FE43-4A82-88A1-B4536520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111C-3153-4694-90F6-16838BC6A1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49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62D89-80FC-4E4B-B517-12F07572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E4352-FD2D-4302-8BB9-213CB42B6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66A670-2609-4604-9651-7C201713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F65535-AB14-42AD-BAAD-4079271E4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BAB098-0EF9-46F4-981A-1C82A04DF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C3925B-DA6D-40B4-A74D-B6BAD932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3D09-FBC0-42EF-93DB-CE1E641BA44D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FB453A9-083F-42FE-8F79-1E2A3E99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149C8A-A347-4CEE-A9F9-446D5CAE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111C-3153-4694-90F6-16838BC6A1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1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B4C46-E224-4C68-A4AB-B8AE57D3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6505CA-8726-4CD2-B272-32FE7103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3D09-FBC0-42EF-93DB-CE1E641BA44D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566169-16AA-435F-8A1C-2E84B11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F95CDE-28AB-4EFE-956D-4C1D22B5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111C-3153-4694-90F6-16838BC6A1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152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6ACE8B-692E-4CE3-816F-639CE0C6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3D09-FBC0-42EF-93DB-CE1E641BA44D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ECD9E6-62CF-45A2-9A84-8537750A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584505-060E-4AB4-9A5F-453AFBBB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111C-3153-4694-90F6-16838BC6A1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43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68000-B597-4C07-848E-3CC726AC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8E7CDC-88E7-4D7F-88C3-C2B26709F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53DB4C-36E3-46DA-952B-7CF2D2782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C2E5A8-2651-41C4-960C-AF1719FB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3D09-FBC0-42EF-93DB-CE1E641BA44D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3C0084-AA2A-41E9-A2A9-2FB3CAD6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237E0C-C694-4730-8A53-32024D69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111C-3153-4694-90F6-16838BC6A1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029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89363-F55F-4A7C-8279-13118252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1D367F-DEBC-4EF6-88B1-EEA1880D2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1CC192-C655-4331-A032-8E3E697F2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2A1ADC-697B-48E4-8067-243CD55D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3D09-FBC0-42EF-93DB-CE1E641BA44D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299E7A-C7E0-482C-A240-4B76DA3A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530D92-4863-4EB7-B701-E028823C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111C-3153-4694-90F6-16838BC6A1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157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C7D190-2475-4C34-8CC7-386C190F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12036A-04EF-425C-99EE-3E7032A79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94BFAF-D785-4FE3-9341-17A244D1F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3AE3D09-FBC0-42EF-93DB-CE1E641BA44D}" type="datetimeFigureOut">
              <a:rPr lang="de-CH" smtClean="0"/>
              <a:pPr/>
              <a:t>14.04.2020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5DB17-B3FC-481F-830E-E60A26495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5FD9B3-8C82-43FD-98E1-7D28FD20A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CC3111C-3153-4694-90F6-16838BC6A1D1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4600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F0B4AF3-D75D-415F-97F0-3DC43568D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886" y="1414117"/>
            <a:ext cx="10960618" cy="4961283"/>
          </a:xfrm>
        </p:spPr>
        <p:txBody>
          <a:bodyPr>
            <a:normAutofit lnSpcReduction="10000"/>
          </a:bodyPr>
          <a:lstStyle/>
          <a:p>
            <a:pPr algn="l"/>
            <a:br>
              <a:rPr lang="de-CH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endParaRPr lang="de-CH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br>
              <a:rPr lang="de-CH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Projekt</a:t>
            </a:r>
          </a:p>
          <a:p>
            <a:pPr algn="l"/>
            <a:r>
              <a:rPr lang="de-CH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Deep </a:t>
            </a:r>
            <a:r>
              <a:rPr lang="de-CH" sz="4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Learned</a:t>
            </a:r>
            <a:r>
              <a:rPr lang="de-CH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Ranking im Triathlon</a:t>
            </a:r>
            <a:endParaRPr lang="de-CH" sz="4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de-CH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de-CH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CH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 </a:t>
            </a:r>
            <a:r>
              <a:rPr lang="de-CH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CH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Modul Deep Learning, 14.04.2020</a:t>
            </a:r>
          </a:p>
          <a:p>
            <a:pPr algn="l"/>
            <a:endParaRPr lang="de-CH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CH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Finn Stein &amp; Severin Trösch</a:t>
            </a:r>
          </a:p>
        </p:txBody>
      </p:sp>
      <p:pic>
        <p:nvPicPr>
          <p:cNvPr id="1026" name="Picture 2" descr="Neural Network Icon #119874 - Free Icons Library">
            <a:extLst>
              <a:ext uri="{FF2B5EF4-FFF2-40B4-BE49-F238E27FC236}">
                <a16:creationId xmlns:a16="http://schemas.microsoft.com/office/drawing/2014/main" id="{13D7AA0A-7627-4DA1-B793-C894D6B8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743" y="557245"/>
            <a:ext cx="2311659" cy="231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Triathlon Stock-Vektoren und -Grafiken - iStock">
            <a:extLst>
              <a:ext uri="{FF2B5EF4-FFF2-40B4-BE49-F238E27FC236}">
                <a16:creationId xmlns:a16="http://schemas.microsoft.com/office/drawing/2014/main" id="{55DBA92B-017E-4B96-9A54-E7AAB7CEC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273" y="1121296"/>
            <a:ext cx="2006470" cy="118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0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88A86-36DA-419F-852E-1F7625FA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1FAC6E-D17A-4145-B3D4-8D09EA78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2050" name="Picture 2" descr="Deep Learning Is not magic - Magician (for my next trick) | Make a ...">
            <a:extLst>
              <a:ext uri="{FF2B5EF4-FFF2-40B4-BE49-F238E27FC236}">
                <a16:creationId xmlns:a16="http://schemas.microsoft.com/office/drawing/2014/main" id="{DD591F2B-30E2-4AB2-BDB8-37AD4144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36" y="1825625"/>
            <a:ext cx="6306328" cy="335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9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C9B6D-736C-4799-AEA5-C3D4FB09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74AB08-0B3B-475F-AF84-B56273F4B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005263"/>
          </a:xfrm>
        </p:spPr>
        <p:txBody>
          <a:bodyPr>
            <a:normAutofit/>
          </a:bodyPr>
          <a:lstStyle/>
          <a:p>
            <a:r>
              <a:rPr lang="de-CH" sz="3200" dirty="0"/>
              <a:t>Ziel &amp; Methode</a:t>
            </a:r>
          </a:p>
          <a:p>
            <a:endParaRPr lang="de-CH" sz="3200" dirty="0"/>
          </a:p>
          <a:p>
            <a:r>
              <a:rPr lang="de-CH" sz="3200" dirty="0"/>
              <a:t>Resultate</a:t>
            </a:r>
          </a:p>
          <a:p>
            <a:endParaRPr lang="de-CH" sz="3200" dirty="0"/>
          </a:p>
          <a:p>
            <a:r>
              <a:rPr lang="de-CH" sz="3200" dirty="0" err="1"/>
              <a:t>Learnings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10476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D8017-A5F5-45FC-8F3C-A04712E2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 &amp;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C345D-1557-4EE4-87E5-D3EEAACB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Resultate aus Triathlon-Weltcuprennen seit 1989: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Ziel: Ranking anhand Startliste vorhersagen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72E3782-5698-486E-86C2-2AF20B942FBF}"/>
              </a:ext>
            </a:extLst>
          </p:cNvPr>
          <p:cNvSpPr/>
          <p:nvPr/>
        </p:nvSpPr>
        <p:spPr>
          <a:xfrm>
            <a:off x="5905500" y="5092084"/>
            <a:ext cx="4711700" cy="361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94EDFC7-FFE3-40C8-AEB0-5F130D79E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09" y="3060880"/>
            <a:ext cx="6048412" cy="1997470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F88B506-20A0-46B9-9AC3-BF1203D77766}"/>
              </a:ext>
            </a:extLst>
          </p:cNvPr>
          <p:cNvSpPr/>
          <p:nvPr/>
        </p:nvSpPr>
        <p:spPr>
          <a:xfrm>
            <a:off x="6167534" y="3060880"/>
            <a:ext cx="767095" cy="1997470"/>
          </a:xfrm>
          <a:prstGeom prst="round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1C04C2-C53F-40B9-AD5B-4A43E078E44E}"/>
              </a:ext>
            </a:extLst>
          </p:cNvPr>
          <p:cNvSpPr txBox="1"/>
          <p:nvPr/>
        </p:nvSpPr>
        <p:spPr>
          <a:xfrm>
            <a:off x="7469789" y="2905453"/>
            <a:ext cx="42523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Features</a:t>
            </a:r>
            <a:br>
              <a:rPr lang="de-CH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CH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26’041 </a:t>
            </a:r>
            <a:r>
              <a:rPr lang="de-CH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Beob</a:t>
            </a:r>
            <a:r>
              <a:rPr lang="de-CH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aus </a:t>
            </a:r>
            <a:br>
              <a:rPr lang="de-CH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1489 Rennen</a:t>
            </a:r>
            <a:br>
              <a:rPr lang="de-CH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CH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Zielvariable Rang</a:t>
            </a:r>
          </a:p>
        </p:txBody>
      </p:sp>
    </p:spTree>
    <p:extLst>
      <p:ext uri="{BB962C8B-B14F-4D97-AF65-F5344CB8AC3E}">
        <p14:creationId xmlns:p14="http://schemas.microsoft.com/office/powerpoint/2010/main" val="392190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D8017-A5F5-45FC-8F3C-A04712E2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Learning to rank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C345D-1557-4EE4-87E5-D3EEAACB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722" y="1825625"/>
            <a:ext cx="4527395" cy="4351338"/>
          </a:xfrm>
        </p:spPr>
        <p:txBody>
          <a:bodyPr>
            <a:normAutofit/>
          </a:bodyPr>
          <a:lstStyle/>
          <a:p>
            <a:r>
              <a:rPr lang="de-CH" sz="2400" b="1" dirty="0"/>
              <a:t>Ziel: </a:t>
            </a:r>
            <a:br>
              <a:rPr lang="de-CH" sz="2400" dirty="0"/>
            </a:br>
            <a:r>
              <a:rPr lang="de-CH" sz="2400" dirty="0"/>
              <a:t>Ordnen einer Liste nach Relevanz </a:t>
            </a:r>
            <a:br>
              <a:rPr lang="de-CH" sz="2400" dirty="0"/>
            </a:br>
            <a:r>
              <a:rPr lang="de-CH" sz="2400" dirty="0"/>
              <a:t>(z.B. Suchresultate anhand Query)</a:t>
            </a:r>
            <a:br>
              <a:rPr lang="de-CH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CH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400" b="1" dirty="0"/>
              <a:t>Unterschied zu «normalem» ML: </a:t>
            </a:r>
            <a:br>
              <a:rPr lang="de-CH" sz="2400" dirty="0"/>
            </a:br>
            <a:r>
              <a:rPr lang="de-CH" sz="2400" dirty="0"/>
              <a:t>Relative Ordnung wichtig, absolute Score egal…</a:t>
            </a:r>
            <a:endParaRPr lang="de-CH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435CEF-A90E-4E61-832B-C8CFE7F7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11" y="1690688"/>
            <a:ext cx="5852028" cy="410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78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7D1D1-543E-4AAA-8641-0A5F78DC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49D9FB-AD41-4B90-9F6C-C57B8A16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130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dirty="0"/>
              <a:t>Classification </a:t>
            </a:r>
            <a:r>
              <a:rPr lang="de-CH" dirty="0" err="1"/>
              <a:t>Algorithms</a:t>
            </a:r>
            <a:r>
              <a:rPr lang="de-CH" dirty="0"/>
              <a:t> (</a:t>
            </a:r>
            <a:r>
              <a:rPr lang="de-CH" dirty="0" err="1"/>
              <a:t>Bseline</a:t>
            </a:r>
            <a:r>
              <a:rPr lang="de-CH" dirty="0"/>
              <a:t> I)</a:t>
            </a:r>
          </a:p>
          <a:p>
            <a:r>
              <a:rPr lang="de-CH" dirty="0" err="1"/>
              <a:t>Hierarchical</a:t>
            </a:r>
            <a:r>
              <a:rPr lang="de-CH" dirty="0"/>
              <a:t> </a:t>
            </a:r>
            <a:r>
              <a:rPr lang="de-CH" dirty="0" err="1"/>
              <a:t>Tree</a:t>
            </a:r>
            <a:endParaRPr lang="de-CH" dirty="0"/>
          </a:p>
          <a:p>
            <a:r>
              <a:rPr lang="de-CH" dirty="0"/>
              <a:t>Random Forest</a:t>
            </a:r>
          </a:p>
          <a:p>
            <a:r>
              <a:rPr lang="de-CH" dirty="0" err="1"/>
              <a:t>Logistic</a:t>
            </a:r>
            <a:r>
              <a:rPr lang="de-CH" dirty="0"/>
              <a:t> Regression</a:t>
            </a:r>
          </a:p>
          <a:p>
            <a:r>
              <a:rPr lang="de-CH" dirty="0"/>
              <a:t>Support Vector </a:t>
            </a:r>
            <a:r>
              <a:rPr lang="de-CH" dirty="0" err="1"/>
              <a:t>Machine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Regression Net (Baseline II)</a:t>
            </a:r>
          </a:p>
          <a:p>
            <a:r>
              <a:rPr lang="de-CH" dirty="0"/>
              <a:t>FCNN Regression (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/>
              <a:t>Input sortieren nach </a:t>
            </a:r>
            <a:r>
              <a:rPr lang="de-CH" dirty="0" err="1"/>
              <a:t>predicted</a:t>
            </a:r>
            <a:r>
              <a:rPr lang="de-CH" dirty="0"/>
              <a:t> Ranking)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Ranking </a:t>
            </a:r>
            <a:r>
              <a:rPr lang="de-CH" dirty="0" err="1"/>
              <a:t>Algorithm</a:t>
            </a:r>
            <a:endParaRPr lang="de-CH" dirty="0"/>
          </a:p>
          <a:p>
            <a:r>
              <a:rPr lang="de-CH" dirty="0" err="1"/>
              <a:t>RankNet</a:t>
            </a:r>
            <a:r>
              <a:rPr lang="de-CH" dirty="0"/>
              <a:t> 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26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D8017-A5F5-45FC-8F3C-A04712E2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RankNet</a:t>
            </a:r>
            <a:endParaRPr lang="de-CH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C345D-1557-4EE4-87E5-D3EEAACB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19" y="1690688"/>
            <a:ext cx="5169519" cy="495543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sz="2000" dirty="0"/>
              <a:t>Trainingsdaten werden nach Query (Renn ID) aufgeteilt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000" dirty="0">
                <a:solidFill>
                  <a:srgbClr val="00B0F0"/>
                </a:solidFill>
              </a:rPr>
              <a:t>Jedes Paar in Query wird in «relevant» (R) und «nicht-relevant» (NR) aufgeteilt (nach Rang)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000" dirty="0">
                <a:solidFill>
                  <a:srgbClr val="A6A6A6"/>
                </a:solidFill>
              </a:rPr>
              <a:t>FCNN wird (separat) mit R und NR-Input trainiert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000" dirty="0">
                <a:solidFill>
                  <a:srgbClr val="FFB42B"/>
                </a:solidFill>
              </a:rPr>
              <a:t>Netz-Outputs von R und NR-Inputs werden subtrahiert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000" dirty="0">
                <a:solidFill>
                  <a:srgbClr val="00B0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Sigmoid </a:t>
            </a:r>
            <a:r>
              <a:rPr lang="de-CH" sz="2000" dirty="0" err="1">
                <a:solidFill>
                  <a:srgbClr val="00B0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activation</a:t>
            </a:r>
            <a:r>
              <a:rPr lang="de-CH" sz="2000" dirty="0">
                <a:solidFill>
                  <a:srgbClr val="00B0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nach </a:t>
            </a:r>
            <a:r>
              <a:rPr lang="de-CH" sz="2000" dirty="0" err="1">
                <a:solidFill>
                  <a:srgbClr val="00B0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Subtract</a:t>
            </a:r>
            <a:r>
              <a:rPr lang="de-CH" sz="2000" dirty="0">
                <a:solidFill>
                  <a:srgbClr val="00B0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>
                <a:solidFill>
                  <a:srgbClr val="00B08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ergibt P(R &gt; NR)</a:t>
            </a:r>
            <a:endParaRPr lang="de-CH" sz="2000" dirty="0">
              <a:solidFill>
                <a:srgbClr val="00B08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CH" sz="2000" dirty="0" err="1">
                <a:solidFill>
                  <a:srgbClr val="00B0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de-CH" sz="2000" dirty="0">
                <a:solidFill>
                  <a:srgbClr val="00B0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solidFill>
                  <a:srgbClr val="00B0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lang="de-CH" sz="2000" dirty="0">
                <a:solidFill>
                  <a:srgbClr val="00B0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solidFill>
                  <a:srgbClr val="00B0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entropy</a:t>
            </a:r>
            <a:r>
              <a:rPr lang="de-CH" sz="2000" dirty="0">
                <a:solidFill>
                  <a:srgbClr val="00B0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solidFill>
                  <a:srgbClr val="00B0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endParaRPr lang="de-CH" sz="2000" dirty="0">
              <a:solidFill>
                <a:srgbClr val="00B08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CH" sz="2000" dirty="0">
                <a:solidFill>
                  <a:srgbClr val="FFB42B"/>
                </a:solidFill>
              </a:rPr>
              <a:t>«</a:t>
            </a:r>
            <a:r>
              <a:rPr lang="de-CH" sz="2000" dirty="0" err="1">
                <a:solidFill>
                  <a:srgbClr val="FFB42B"/>
                </a:solidFill>
              </a:rPr>
              <a:t>Serving</a:t>
            </a:r>
            <a:r>
              <a:rPr lang="de-CH" sz="2000" dirty="0">
                <a:solidFill>
                  <a:srgbClr val="FFB42B"/>
                </a:solidFill>
              </a:rPr>
              <a:t>»: Gelerntes Netz wird zur Vorhersage der Relevanz von Items verwendet</a:t>
            </a:r>
            <a:endParaRPr lang="de-CH" sz="2000" dirty="0">
              <a:solidFill>
                <a:srgbClr val="00B08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72E3782-5698-486E-86C2-2AF20B942FBF}"/>
              </a:ext>
            </a:extLst>
          </p:cNvPr>
          <p:cNvSpPr/>
          <p:nvPr/>
        </p:nvSpPr>
        <p:spPr>
          <a:xfrm>
            <a:off x="5905500" y="5270500"/>
            <a:ext cx="4711700" cy="361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AB1BA4-E037-40C1-A4A9-610D6024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612" y="1319064"/>
            <a:ext cx="5219188" cy="395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C101C1D-227D-4BAF-B681-D83D95F2B804}"/>
              </a:ext>
            </a:extLst>
          </p:cNvPr>
          <p:cNvSpPr txBox="1"/>
          <p:nvPr/>
        </p:nvSpPr>
        <p:spPr>
          <a:xfrm>
            <a:off x="6096000" y="5661878"/>
            <a:ext cx="5563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Unser Ziel: Vergleich </a:t>
            </a:r>
            <a:r>
              <a:rPr lang="de-CH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RankNet</a:t>
            </a:r>
            <a:r>
              <a:rPr lang="de-CH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mit «Baseline-Modellen»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00F131F-9F07-46CF-8602-CEDBEB4A1825}"/>
              </a:ext>
            </a:extLst>
          </p:cNvPr>
          <p:cNvSpPr/>
          <p:nvPr/>
        </p:nvSpPr>
        <p:spPr>
          <a:xfrm>
            <a:off x="6181494" y="4959362"/>
            <a:ext cx="2498492" cy="386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Input: </a:t>
            </a:r>
            <a:r>
              <a:rPr lang="de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Relevant</a:t>
            </a:r>
            <a:endParaRPr lang="de-CH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0A9EE0-4297-4D36-AF02-A40177F5DF9B}"/>
              </a:ext>
            </a:extLst>
          </p:cNvPr>
          <p:cNvSpPr/>
          <p:nvPr/>
        </p:nvSpPr>
        <p:spPr>
          <a:xfrm>
            <a:off x="8821855" y="4960494"/>
            <a:ext cx="2498492" cy="386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Input: </a:t>
            </a:r>
            <a:r>
              <a:rPr lang="de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Nicht-Relevant</a:t>
            </a:r>
            <a:endParaRPr lang="de-CH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B73227-CF3A-4FCE-BBFE-E7CBDB6D94EE}"/>
              </a:ext>
            </a:extLst>
          </p:cNvPr>
          <p:cNvSpPr/>
          <p:nvPr/>
        </p:nvSpPr>
        <p:spPr>
          <a:xfrm>
            <a:off x="6319180" y="3634833"/>
            <a:ext cx="2200817" cy="105936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de-CH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de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</a:t>
            </a:r>
            <a:r>
              <a:rPr lang="de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ctr"/>
            <a:r>
              <a:rPr lang="de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128-64-32 Neurons,</a:t>
            </a:r>
          </a:p>
          <a:p>
            <a:pPr algn="ctr"/>
            <a:r>
              <a:rPr lang="de-CH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Relu-Activation</a:t>
            </a:r>
            <a:endParaRPr lang="de-CH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1063BF9-857F-4C07-9C1B-29E96C117985}"/>
              </a:ext>
            </a:extLst>
          </p:cNvPr>
          <p:cNvSpPr/>
          <p:nvPr/>
        </p:nvSpPr>
        <p:spPr>
          <a:xfrm>
            <a:off x="8958765" y="3634267"/>
            <a:ext cx="2200817" cy="105936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de-CH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de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</a:t>
            </a:r>
            <a:r>
              <a:rPr lang="de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ctr"/>
            <a:r>
              <a:rPr lang="de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128-64-32 Neurons,</a:t>
            </a:r>
          </a:p>
          <a:p>
            <a:pPr algn="ctr"/>
            <a:r>
              <a:rPr lang="de-CH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Relu-Activation</a:t>
            </a:r>
            <a:endParaRPr lang="de-CH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63FF8-7B19-49D8-A4B8-0FE69022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 Classification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A37652E-85D8-49C1-9221-5358B712A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22742" y="2184022"/>
            <a:ext cx="5597911" cy="3434824"/>
          </a:xfrm>
          <a:prstGeom prst="rect">
            <a:avLst/>
          </a:prstGeom>
        </p:spPr>
      </p:pic>
      <p:graphicFrame>
        <p:nvGraphicFramePr>
          <p:cNvPr id="4" name="Tabelle 7">
            <a:extLst>
              <a:ext uri="{FF2B5EF4-FFF2-40B4-BE49-F238E27FC236}">
                <a16:creationId xmlns:a16="http://schemas.microsoft.com/office/drawing/2014/main" id="{21E7AAD7-5729-4575-B38D-2422B17013E2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825625"/>
          <a:ext cx="5257801" cy="4114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39347">
                  <a:extLst>
                    <a:ext uri="{9D8B030D-6E8A-4147-A177-3AD203B41FA5}">
                      <a16:colId xmlns:a16="http://schemas.microsoft.com/office/drawing/2014/main" val="2464642804"/>
                    </a:ext>
                  </a:extLst>
                </a:gridCol>
                <a:gridCol w="1067065">
                  <a:extLst>
                    <a:ext uri="{9D8B030D-6E8A-4147-A177-3AD203B41FA5}">
                      <a16:colId xmlns:a16="http://schemas.microsoft.com/office/drawing/2014/main" val="1173663348"/>
                    </a:ext>
                  </a:extLst>
                </a:gridCol>
                <a:gridCol w="545258">
                  <a:extLst>
                    <a:ext uri="{9D8B030D-6E8A-4147-A177-3AD203B41FA5}">
                      <a16:colId xmlns:a16="http://schemas.microsoft.com/office/drawing/2014/main" val="2442751820"/>
                    </a:ext>
                  </a:extLst>
                </a:gridCol>
                <a:gridCol w="1706131">
                  <a:extLst>
                    <a:ext uri="{9D8B030D-6E8A-4147-A177-3AD203B41FA5}">
                      <a16:colId xmlns:a16="http://schemas.microsoft.com/office/drawing/2014/main" val="1794844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 Score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NDCG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Comment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6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0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Decision</a:t>
                      </a:r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CH" sz="20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</a:t>
                      </a:r>
                      <a:endParaRPr lang="de-CH" sz="20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0.062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20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15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 Forest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0.067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20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0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Logistic</a:t>
                      </a:r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Regression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Had</a:t>
                      </a:r>
                      <a:r>
                        <a:rPr lang="de-CH" sz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de-CH" sz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de-CH" sz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several</a:t>
                      </a:r>
                      <a:r>
                        <a:rPr lang="de-CH" sz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variables </a:t>
                      </a:r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de-CH" sz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</a:t>
                      </a:r>
                      <a:r>
                        <a:rPr lang="de-CH" sz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</a:t>
                      </a:r>
                      <a:r>
                        <a:rPr lang="de-CH" sz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de-CH" sz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converge</a:t>
                      </a:r>
                      <a:endParaRPr lang="de-CH" sz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5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Support Vector </a:t>
                      </a:r>
                      <a:r>
                        <a:rPr lang="de-CH" sz="20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Machine</a:t>
                      </a:r>
                      <a:endParaRPr lang="de-CH" sz="20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Strong </a:t>
                      </a:r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tendency</a:t>
                      </a:r>
                      <a:r>
                        <a:rPr lang="de-CH" sz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de-CH" sz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forcast</a:t>
                      </a:r>
                      <a:r>
                        <a:rPr lang="de-CH" sz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e-CH" sz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</a:t>
                      </a:r>
                      <a:r>
                        <a:rPr lang="de-CH" sz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classes</a:t>
                      </a:r>
                      <a:r>
                        <a:rPr lang="de-CH" sz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that</a:t>
                      </a:r>
                      <a:r>
                        <a:rPr lang="de-CH" sz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appear</a:t>
                      </a:r>
                      <a:r>
                        <a:rPr lang="de-CH" sz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</a:t>
                      </a:r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lot</a:t>
                      </a:r>
                      <a:r>
                        <a:rPr lang="de-CH" sz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</a:t>
                      </a:r>
                      <a:r>
                        <a:rPr lang="de-CH" sz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CH" sz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</a:t>
                      </a:r>
                      <a:endParaRPr lang="de-CH" sz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577441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7093842F-7C22-4D99-B294-219A541385DC}"/>
              </a:ext>
            </a:extLst>
          </p:cNvPr>
          <p:cNvSpPr txBox="1"/>
          <p:nvPr/>
        </p:nvSpPr>
        <p:spPr>
          <a:xfrm>
            <a:off x="6982523" y="1690688"/>
            <a:ext cx="43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err="1">
                <a:solidFill>
                  <a:schemeClr val="bg1"/>
                </a:solidFill>
              </a:rPr>
              <a:t>Example</a:t>
            </a:r>
            <a:r>
              <a:rPr lang="de-CH" b="1" dirty="0">
                <a:solidFill>
                  <a:schemeClr val="bg1"/>
                </a:solidFill>
              </a:rPr>
              <a:t> </a:t>
            </a:r>
            <a:r>
              <a:rPr lang="de-CH" b="1" dirty="0" err="1">
                <a:solidFill>
                  <a:schemeClr val="bg1"/>
                </a:solidFill>
              </a:rPr>
              <a:t>Results</a:t>
            </a:r>
            <a:r>
              <a:rPr lang="de-CH" b="1" dirty="0">
                <a:solidFill>
                  <a:schemeClr val="bg1"/>
                </a:solidFill>
              </a:rPr>
              <a:t> </a:t>
            </a:r>
            <a:r>
              <a:rPr lang="de-CH" b="1" dirty="0" err="1">
                <a:solidFill>
                  <a:schemeClr val="bg1"/>
                </a:solidFill>
              </a:rPr>
              <a:t>for</a:t>
            </a:r>
            <a:r>
              <a:rPr lang="de-CH" b="1" dirty="0">
                <a:solidFill>
                  <a:schemeClr val="bg1"/>
                </a:solidFill>
              </a:rPr>
              <a:t> Random Forest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B249AF1-9349-432C-99E7-FC6E0B9558EB}"/>
              </a:ext>
            </a:extLst>
          </p:cNvPr>
          <p:cNvSpPr txBox="1"/>
          <p:nvPr/>
        </p:nvSpPr>
        <p:spPr>
          <a:xfrm>
            <a:off x="10541616" y="2239777"/>
            <a:ext cx="1341866" cy="21544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400" dirty="0" err="1"/>
              <a:t>Sum</a:t>
            </a:r>
            <a:r>
              <a:rPr lang="de-CH" sz="1400" dirty="0"/>
              <a:t> True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4F78DF-F2CA-4A39-8ABE-D72B57192D33}"/>
              </a:ext>
            </a:extLst>
          </p:cNvPr>
          <p:cNvSpPr txBox="1"/>
          <p:nvPr/>
        </p:nvSpPr>
        <p:spPr>
          <a:xfrm>
            <a:off x="10549053" y="3050098"/>
            <a:ext cx="1341866" cy="21544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400" dirty="0" err="1"/>
              <a:t>Sum</a:t>
            </a:r>
            <a:r>
              <a:rPr lang="de-CH" sz="1400" dirty="0"/>
              <a:t> </a:t>
            </a:r>
            <a:r>
              <a:rPr lang="de-CH" sz="1400" dirty="0" err="1"/>
              <a:t>Predicted</a:t>
            </a:r>
            <a:endParaRPr lang="de-CH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E8C860E-9AAA-4C91-B79D-24011F0F2A78}"/>
              </a:ext>
            </a:extLst>
          </p:cNvPr>
          <p:cNvSpPr txBox="1"/>
          <p:nvPr/>
        </p:nvSpPr>
        <p:spPr>
          <a:xfrm>
            <a:off x="10549053" y="3881230"/>
            <a:ext cx="1341866" cy="21544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400" dirty="0"/>
              <a:t>Recall (%)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36734AE-79C6-4127-B8EC-558E0E8C1FEB}"/>
              </a:ext>
            </a:extLst>
          </p:cNvPr>
          <p:cNvSpPr txBox="1"/>
          <p:nvPr/>
        </p:nvSpPr>
        <p:spPr>
          <a:xfrm>
            <a:off x="10549053" y="4701211"/>
            <a:ext cx="1341866" cy="21544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400" dirty="0"/>
              <a:t>Precision (%)</a:t>
            </a:r>
          </a:p>
        </p:txBody>
      </p:sp>
    </p:spTree>
    <p:extLst>
      <p:ext uri="{BB962C8B-B14F-4D97-AF65-F5344CB8AC3E}">
        <p14:creationId xmlns:p14="http://schemas.microsoft.com/office/powerpoint/2010/main" val="9501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D4878-D7B7-4712-89E9-55D629CD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 Neuronale Netze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D6D4EE-360C-4DF2-B88B-6DB6074F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7059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Evaluation: </a:t>
            </a:r>
            <a:r>
              <a:rPr lang="de-CH" b="1" dirty="0"/>
              <a:t>NDCG </a:t>
            </a:r>
            <a:r>
              <a:rPr lang="de-CH" dirty="0"/>
              <a:t>[0, 1]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/>
              <a:t>FCNN vs. </a:t>
            </a:r>
            <a:r>
              <a:rPr lang="de-CH" dirty="0" err="1"/>
              <a:t>RankNet</a:t>
            </a:r>
            <a:r>
              <a:rPr lang="de-CH" dirty="0"/>
              <a:t>: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6FEFFAB-5EB9-46AE-B13E-11FA9F991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61" y="2122599"/>
            <a:ext cx="5456520" cy="4270320"/>
          </a:xfrm>
          <a:prstGeom prst="rect">
            <a:avLst/>
          </a:prstGeom>
        </p:spPr>
      </p:pic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7BFFCB85-550E-463E-B913-06663F292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97760"/>
              </p:ext>
            </p:extLst>
          </p:nvPr>
        </p:nvGraphicFramePr>
        <p:xfrm>
          <a:off x="1374079" y="3429000"/>
          <a:ext cx="3989658" cy="1188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94829">
                  <a:extLst>
                    <a:ext uri="{9D8B030D-6E8A-4147-A177-3AD203B41FA5}">
                      <a16:colId xmlns:a16="http://schemas.microsoft.com/office/drawing/2014/main" val="2464642804"/>
                    </a:ext>
                  </a:extLst>
                </a:gridCol>
                <a:gridCol w="1994829">
                  <a:extLst>
                    <a:ext uri="{9D8B030D-6E8A-4147-A177-3AD203B41FA5}">
                      <a16:colId xmlns:a16="http://schemas.microsoft.com/office/drawing/2014/main" val="2442751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NDCG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6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FCNN </a:t>
                      </a:r>
                      <a:r>
                        <a:rPr lang="de-CH" sz="20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Regr</a:t>
                      </a:r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15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0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RankNet</a:t>
                      </a:r>
                      <a:endParaRPr lang="de-CH" sz="20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0.83*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1889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95B4304C-81D6-447F-88C4-3C5F19FD49CB}"/>
              </a:ext>
            </a:extLst>
          </p:cNvPr>
          <p:cNvSpPr txBox="1"/>
          <p:nvPr/>
        </p:nvSpPr>
        <p:spPr>
          <a:xfrm>
            <a:off x="1501699" y="4752657"/>
            <a:ext cx="449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*nur 500 Training-</a:t>
            </a:r>
            <a:r>
              <a:rPr lang="de-CH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Races</a:t>
            </a:r>
            <a:endParaRPr lang="de-CH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8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1FB33-6AE1-411C-872D-92ECFFD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Learnings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24706B-9A51-4E00-883D-683C21D8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8723" cy="4351338"/>
          </a:xfrm>
        </p:spPr>
        <p:txBody>
          <a:bodyPr>
            <a:normAutofit fontScale="92500" lnSpcReduction="20000"/>
          </a:bodyPr>
          <a:lstStyle/>
          <a:p>
            <a:r>
              <a:rPr lang="de-CH" dirty="0" err="1"/>
              <a:t>Classsification</a:t>
            </a:r>
            <a:r>
              <a:rPr lang="de-CH" dirty="0"/>
              <a:t> Setting ungeeignet für Ranking Vorhersage (zu viel Informationsverlust)</a:t>
            </a:r>
          </a:p>
          <a:p>
            <a:r>
              <a:rPr lang="de-CH" dirty="0"/>
              <a:t>In Settings mit extrem vielen Kategorien funktionieren </a:t>
            </a:r>
            <a:r>
              <a:rPr lang="de-CH" dirty="0" err="1"/>
              <a:t>Trees</a:t>
            </a:r>
            <a:r>
              <a:rPr lang="de-CH" dirty="0"/>
              <a:t> besser als </a:t>
            </a:r>
            <a:r>
              <a:rPr lang="de-CH" dirty="0" err="1"/>
              <a:t>LogReg</a:t>
            </a:r>
            <a:r>
              <a:rPr lang="de-CH" dirty="0"/>
              <a:t> oder SVM</a:t>
            </a:r>
          </a:p>
          <a:p>
            <a:r>
              <a:rPr lang="de-CH" dirty="0" err="1"/>
              <a:t>RankNet</a:t>
            </a:r>
            <a:r>
              <a:rPr lang="de-CH" dirty="0"/>
              <a:t> schlechter als FCNN (wohl weil kleineres Training-Set)</a:t>
            </a:r>
          </a:p>
          <a:p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/>
              <a:t>RankNet</a:t>
            </a:r>
            <a:r>
              <a:rPr lang="de-CH" dirty="0"/>
              <a:t> nur für kleine Datensätze geeignet</a:t>
            </a:r>
          </a:p>
          <a:p>
            <a:r>
              <a:rPr lang="de-CH" dirty="0" err="1"/>
              <a:t>Prepare</a:t>
            </a:r>
            <a:r>
              <a:rPr lang="de-CH" dirty="0"/>
              <a:t> for </a:t>
            </a:r>
            <a:r>
              <a:rPr lang="de-CH" dirty="0" err="1"/>
              <a:t>odd</a:t>
            </a:r>
            <a:r>
              <a:rPr lang="de-CH" dirty="0"/>
              <a:t> </a:t>
            </a:r>
            <a:r>
              <a:rPr lang="de-CH" dirty="0" err="1"/>
              <a:t>things</a:t>
            </a:r>
            <a:r>
              <a:rPr lang="de-CH" dirty="0"/>
              <a:t>: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0A1644-44B7-4CA1-935C-61619A90E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578" y="2880499"/>
            <a:ext cx="4171322" cy="32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6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Microsoft Office PowerPoint</Application>
  <PresentationFormat>Breitbild</PresentationFormat>
  <Paragraphs>131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</vt:lpstr>
      <vt:lpstr>PowerPoint-Präsentation</vt:lpstr>
      <vt:lpstr>Inhalt</vt:lpstr>
      <vt:lpstr>Daten &amp; Ziel</vt:lpstr>
      <vt:lpstr>Learning to rank</vt:lpstr>
      <vt:lpstr>Modelle</vt:lpstr>
      <vt:lpstr>RankNet</vt:lpstr>
      <vt:lpstr>Resultate Classification</vt:lpstr>
      <vt:lpstr>Resultate Neuronale Netze</vt:lpstr>
      <vt:lpstr>Learnings</vt:lpstr>
      <vt:lpstr>Fazit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Severin Trösch</dc:creator>
  <cp:lastModifiedBy>Severin Trösch</cp:lastModifiedBy>
  <cp:revision>109</cp:revision>
  <dcterms:created xsi:type="dcterms:W3CDTF">2019-11-25T11:01:03Z</dcterms:created>
  <dcterms:modified xsi:type="dcterms:W3CDTF">2020-04-14T11:52:55Z</dcterms:modified>
</cp:coreProperties>
</file>