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60" r:id="rId4"/>
    <p:sldId id="278" r:id="rId5"/>
    <p:sldId id="266" r:id="rId6"/>
    <p:sldId id="287" r:id="rId7"/>
    <p:sldId id="258" r:id="rId8"/>
    <p:sldId id="291" r:id="rId9"/>
    <p:sldId id="269" r:id="rId10"/>
    <p:sldId id="290" r:id="rId11"/>
    <p:sldId id="289" r:id="rId12"/>
    <p:sldId id="264" r:id="rId13"/>
    <p:sldId id="286" r:id="rId14"/>
    <p:sldId id="273" r:id="rId15"/>
    <p:sldId id="265" r:id="rId16"/>
    <p:sldId id="272" r:id="rId17"/>
    <p:sldId id="281" r:id="rId18"/>
    <p:sldId id="279" r:id="rId19"/>
    <p:sldId id="282" r:id="rId20"/>
    <p:sldId id="283" r:id="rId21"/>
    <p:sldId id="292" r:id="rId22"/>
    <p:sldId id="263" r:id="rId23"/>
    <p:sldId id="284" r:id="rId24"/>
    <p:sldId id="285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D3E6CD-079D-46CB-B6E5-6E8063EFE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90F20B-A43E-41A2-BDBA-9A97AF527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5945F0-113A-45D5-BE49-4786C6CF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BE1-6F8F-4475-867C-0F162A8DD779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C01DB6-FF6C-4B94-AEA5-8E6F4072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1AAECD-2AB6-4BA5-AD42-76B51195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021B-8B11-4C9E-A920-0188A4D732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23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FC4D1-C78F-4FC8-BA5F-870C15E8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6A8559-7465-4B0D-8811-EF996FCAB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7337D5-FE72-4DC8-9316-02E0D65E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BE1-6F8F-4475-867C-0F162A8DD779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10E252-7D0C-491C-B984-9094A352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E9F46B-2134-454D-85F8-4DA51A37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021B-8B11-4C9E-A920-0188A4D732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910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2B014B2-A262-4438-ADBC-C63F23A91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D91BC7-6F98-49AB-8DE1-0FB08EB3C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6FE80F-C1BF-4F6B-9B19-E0146965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BE1-6F8F-4475-867C-0F162A8DD779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B89A5C-22F7-4B92-AB0F-8E4045BB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1AB02A-F599-433F-ACAD-F1581B98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021B-8B11-4C9E-A920-0188A4D732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4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C89D34-444E-415D-8C04-8D249846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C8CBF9-5708-49DD-922E-46C3F321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94B108-3550-4D4C-9AE0-FDD7D766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BE1-6F8F-4475-867C-0F162A8DD779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C704A4-76B1-4821-9950-31AD9387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BA2E20-50FC-415D-BD45-69F638B8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021B-8B11-4C9E-A920-0188A4D732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22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1EB66F-3E22-47C0-B150-88B48279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877B70-5CBB-4C02-A944-2E1A23B35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182192-0A38-48CA-927B-8903F4A0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BE1-6F8F-4475-867C-0F162A8DD779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C36BC9-8784-465E-8925-3AF6B36C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9C24D-5705-414A-B09C-D77D4304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021B-8B11-4C9E-A920-0188A4D732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971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869301-87D1-4C62-88FA-35E81FE5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E33BBE-1DF9-4F15-B2FF-82533C081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5488E70-CDA4-4800-BD4D-021511EB6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59E4E9-3540-47E8-B486-54263EB0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BE1-6F8F-4475-867C-0F162A8DD779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D0ED411-C936-4AF5-966D-C3B7A8E9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80AE73-D23D-4033-AF4C-E8363ED1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021B-8B11-4C9E-A920-0188A4D732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32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6EB9C0-370F-4D5A-8B6E-5700557B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706183-84DC-4DF1-AAB8-CCCABE54A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15A6274-745A-4464-B6CF-77D3BEB8D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45A308A-4A37-49B6-85E9-4C3F1F287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97DB403-4032-4ADF-B5E7-BC1E432A1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6F3B994-11B1-4EB3-91F3-76641D5F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BE1-6F8F-4475-867C-0F162A8DD779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B560C08-AB38-4CA1-B586-799D4B13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85904C-92AD-4BD0-8034-FF2BCF3E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021B-8B11-4C9E-A920-0188A4D732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514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B21ED5-D132-4418-AF98-D939CCAF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E3F4E6B-C7E8-4B5A-9011-130EBCB2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BE1-6F8F-4475-867C-0F162A8DD779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28BA11-3A13-4A51-84D0-1FF09276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89EB56-6FF8-4604-BFD0-B305F2CD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021B-8B11-4C9E-A920-0188A4D732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01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056748-001C-417B-BD12-630770F9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BE1-6F8F-4475-867C-0F162A8DD779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76BB0BB-83FE-4893-86F1-892A6234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1FB5A8-B952-46EB-B6D8-2180E7E9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021B-8B11-4C9E-A920-0188A4D732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590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941B4-2CBB-4FC6-A085-68BD8620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293988-DC8D-4591-9DB9-E9D183E3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D9176A-D9A3-42E4-BA2D-18C185A93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254532-DC28-4462-BE12-F6D66B8D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BE1-6F8F-4475-867C-0F162A8DD779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FEF028-C679-4084-8F18-0D257482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DC3579-525D-44F6-9199-B68F9E63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021B-8B11-4C9E-A920-0188A4D732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70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6FB2DD-2434-4B4C-AA55-AFE7861B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36CE456-057F-4D7D-B8FD-73D3346AF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1032EB-6A47-4348-991F-F7E267D3C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4F7018-366D-4E8D-AA86-15041BAA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BE1-6F8F-4475-867C-0F162A8DD779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A85148-4D2D-4624-91EF-0425026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530F14-36AE-4D77-8702-EECC7742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021B-8B11-4C9E-A920-0188A4D732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93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AF19A8E-B421-4F15-807F-3CC30D5A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089D5C-350E-4C5C-9EA8-73881576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79CAC2-D130-4DF2-9DE2-BAC90E40F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04BE1-6F8F-4475-867C-0F162A8DD779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C3C7A0-0601-4C96-8819-BBC495DAA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C51176-E7B4-4FE1-9229-378FFFD49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0021B-8B11-4C9E-A920-0188A4D732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550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4174C-A0B8-4A39-A3D4-4155AE750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073" y="4795940"/>
            <a:ext cx="9353752" cy="786218"/>
          </a:xfrm>
        </p:spPr>
        <p:txBody>
          <a:bodyPr>
            <a:noAutofit/>
          </a:bodyPr>
          <a:lstStyle/>
          <a:p>
            <a:r>
              <a:rPr lang="en-US" sz="36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Novel Safe Merging Algorithm for Connected</a:t>
            </a:r>
            <a:br>
              <a:rPr lang="en-US" sz="36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3600" b="1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Vehicles</a:t>
            </a:r>
            <a:r>
              <a:rPr lang="it-IT" sz="36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Using </a:t>
            </a:r>
            <a:r>
              <a:rPr lang="it-IT" sz="3600" b="1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NetLogo</a:t>
            </a:r>
            <a:endParaRPr lang="it-IT" sz="3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17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95A839E-01A5-4CFB-A6DE-B7AB9C0C258C}"/>
              </a:ext>
            </a:extLst>
          </p:cNvPr>
          <p:cNvSpPr txBox="1"/>
          <p:nvPr/>
        </p:nvSpPr>
        <p:spPr>
          <a:xfrm>
            <a:off x="589814" y="341065"/>
            <a:ext cx="3079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/>
              <a:t>Implementation</a:t>
            </a:r>
            <a:r>
              <a:rPr lang="it-IT" sz="2800" b="1" dirty="0"/>
              <a:t> (1)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B7F3C07-EB6A-4C2E-A61D-40C978F8A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4" y="2887824"/>
            <a:ext cx="5953956" cy="150516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515BD1E-ADA9-4515-AFA3-09DB334943DD}"/>
              </a:ext>
            </a:extLst>
          </p:cNvPr>
          <p:cNvSpPr txBox="1"/>
          <p:nvPr/>
        </p:nvSpPr>
        <p:spPr>
          <a:xfrm>
            <a:off x="1733161" y="1984702"/>
            <a:ext cx="2001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Agent </a:t>
            </a:r>
            <a:r>
              <a:rPr lang="it-IT" sz="2000" dirty="0" err="1"/>
              <a:t>structure</a:t>
            </a:r>
            <a:r>
              <a:rPr lang="it-IT" sz="2000" dirty="0"/>
              <a:t>: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1C68DC9-8475-4845-80B2-CE595D30F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556" y="2790693"/>
            <a:ext cx="3534268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1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0ED1360-C7DE-4590-BF95-B8C84642AC34}"/>
              </a:ext>
            </a:extLst>
          </p:cNvPr>
          <p:cNvSpPr txBox="1"/>
          <p:nvPr/>
        </p:nvSpPr>
        <p:spPr>
          <a:xfrm>
            <a:off x="742949" y="114300"/>
            <a:ext cx="801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chemeClr val="bg1"/>
                </a:solidFill>
              </a:rPr>
              <a:t>Implementation</a:t>
            </a:r>
            <a:r>
              <a:rPr lang="it-IT" sz="2800" b="1" dirty="0">
                <a:solidFill>
                  <a:schemeClr val="bg1"/>
                </a:solidFill>
              </a:rPr>
              <a:t> (2)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6F62B99-886F-4785-AE71-BE4CCBF54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01" y="1642187"/>
            <a:ext cx="10468485" cy="144133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22B42AA-BC08-4D9F-A67B-18AB54BE2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18" y="3747192"/>
            <a:ext cx="8615363" cy="134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0ED1360-C7DE-4590-BF95-B8C84642AC34}"/>
              </a:ext>
            </a:extLst>
          </p:cNvPr>
          <p:cNvSpPr txBox="1"/>
          <p:nvPr/>
        </p:nvSpPr>
        <p:spPr>
          <a:xfrm>
            <a:off x="742949" y="114300"/>
            <a:ext cx="770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chemeClr val="bg1"/>
                </a:solidFill>
              </a:rPr>
              <a:t>Vehicle</a:t>
            </a:r>
            <a:r>
              <a:rPr lang="it-IT" sz="2800" b="1" dirty="0">
                <a:solidFill>
                  <a:schemeClr val="bg1"/>
                </a:solidFill>
              </a:rPr>
              <a:t> tracking </a:t>
            </a:r>
            <a:r>
              <a:rPr lang="it-IT" sz="2800" b="1" dirty="0" err="1">
                <a:solidFill>
                  <a:schemeClr val="bg1"/>
                </a:solidFill>
              </a:rPr>
              <a:t>algorithm</a:t>
            </a:r>
            <a:r>
              <a:rPr lang="it-IT" sz="2800" b="1" dirty="0">
                <a:solidFill>
                  <a:schemeClr val="bg1"/>
                </a:solidFill>
              </a:rPr>
              <a:t> </a:t>
            </a:r>
            <a:r>
              <a:rPr lang="it-IT" sz="2800" b="1" dirty="0" err="1">
                <a:solidFill>
                  <a:schemeClr val="bg1"/>
                </a:solidFill>
              </a:rPr>
              <a:t>Implementation</a:t>
            </a:r>
            <a:r>
              <a:rPr lang="it-IT" sz="2800" b="1" dirty="0">
                <a:solidFill>
                  <a:schemeClr val="bg1"/>
                </a:solidFill>
              </a:rPr>
              <a:t> (1)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1BE1F48-9FF7-440C-9C6E-67EC770DB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79"/>
          <a:stretch/>
        </p:blipFill>
        <p:spPr>
          <a:xfrm>
            <a:off x="914724" y="1838325"/>
            <a:ext cx="10459292" cy="367606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C5354B-A5C4-45A6-89B6-013FC6FAF650}"/>
              </a:ext>
            </a:extLst>
          </p:cNvPr>
          <p:cNvSpPr txBox="1"/>
          <p:nvPr/>
        </p:nvSpPr>
        <p:spPr>
          <a:xfrm>
            <a:off x="817984" y="1191994"/>
            <a:ext cx="1055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All</a:t>
            </a:r>
            <a:r>
              <a:rPr lang="it-IT" dirty="0"/>
              <a:t> cars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forward</a:t>
            </a:r>
            <a:r>
              <a:rPr lang="it-IT" dirty="0"/>
              <a:t> car in order to </a:t>
            </a:r>
            <a:r>
              <a:rPr lang="it-IT" dirty="0" err="1"/>
              <a:t>adjust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speed </a:t>
            </a:r>
            <a:r>
              <a:rPr lang="it-IT" dirty="0" err="1"/>
              <a:t>accordingly</a:t>
            </a:r>
            <a:r>
              <a:rPr lang="it-IT" dirty="0"/>
              <a:t>.</a:t>
            </a:r>
          </a:p>
          <a:p>
            <a:pPr algn="ctr"/>
            <a:r>
              <a:rPr lang="it-IT" dirty="0"/>
              <a:t>Procedure to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forward</a:t>
            </a:r>
            <a:r>
              <a:rPr lang="it-IT" dirty="0"/>
              <a:t> car: </a:t>
            </a:r>
          </a:p>
        </p:txBody>
      </p:sp>
    </p:spTree>
    <p:extLst>
      <p:ext uri="{BB962C8B-B14F-4D97-AF65-F5344CB8AC3E}">
        <p14:creationId xmlns:p14="http://schemas.microsoft.com/office/powerpoint/2010/main" val="224767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0ED1360-C7DE-4590-BF95-B8C84642AC34}"/>
              </a:ext>
            </a:extLst>
          </p:cNvPr>
          <p:cNvSpPr txBox="1"/>
          <p:nvPr/>
        </p:nvSpPr>
        <p:spPr>
          <a:xfrm>
            <a:off x="742950" y="114300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chemeClr val="bg1"/>
                </a:solidFill>
              </a:rPr>
              <a:t>Vehicle</a:t>
            </a:r>
            <a:r>
              <a:rPr lang="it-IT" sz="2800" b="1" dirty="0">
                <a:solidFill>
                  <a:schemeClr val="bg1"/>
                </a:solidFill>
              </a:rPr>
              <a:t> tracking </a:t>
            </a:r>
            <a:r>
              <a:rPr lang="it-IT" sz="2800" b="1" dirty="0" err="1">
                <a:solidFill>
                  <a:schemeClr val="bg1"/>
                </a:solidFill>
              </a:rPr>
              <a:t>algorithm</a:t>
            </a:r>
            <a:r>
              <a:rPr lang="it-IT" sz="2800" b="1" dirty="0">
                <a:solidFill>
                  <a:schemeClr val="bg1"/>
                </a:solidFill>
              </a:rPr>
              <a:t> </a:t>
            </a:r>
            <a:r>
              <a:rPr lang="it-IT" sz="2800" b="1" dirty="0" err="1">
                <a:solidFill>
                  <a:schemeClr val="bg1"/>
                </a:solidFill>
              </a:rPr>
              <a:t>Implementation</a:t>
            </a:r>
            <a:r>
              <a:rPr lang="it-IT" sz="2800" b="1" dirty="0">
                <a:solidFill>
                  <a:schemeClr val="bg1"/>
                </a:solidFill>
              </a:rPr>
              <a:t> (2)</a:t>
            </a:r>
          </a:p>
          <a:p>
            <a:endParaRPr lang="it-IT" sz="2800" b="1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683A286-1462-421E-A977-D4895A7F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69" y="1247775"/>
            <a:ext cx="9632547" cy="472169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C82ED3F9-DBB5-4E0E-B11D-215C993BD28C}"/>
              </a:ext>
            </a:extLst>
          </p:cNvPr>
          <p:cNvSpPr/>
          <p:nvPr/>
        </p:nvSpPr>
        <p:spPr>
          <a:xfrm>
            <a:off x="1087755" y="1985010"/>
            <a:ext cx="96202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4E5033F-C794-4E81-AC4E-AFF0614646A1}"/>
              </a:ext>
            </a:extLst>
          </p:cNvPr>
          <p:cNvSpPr/>
          <p:nvPr/>
        </p:nvSpPr>
        <p:spPr>
          <a:xfrm>
            <a:off x="1217295" y="2979420"/>
            <a:ext cx="96202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60BD73C-2C34-44B0-8F81-00D45853F924}"/>
              </a:ext>
            </a:extLst>
          </p:cNvPr>
          <p:cNvSpPr/>
          <p:nvPr/>
        </p:nvSpPr>
        <p:spPr>
          <a:xfrm>
            <a:off x="1293495" y="4175760"/>
            <a:ext cx="1015365" cy="144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956E8AD-24E1-449F-9A84-06311EAE67EF}"/>
              </a:ext>
            </a:extLst>
          </p:cNvPr>
          <p:cNvCxnSpPr>
            <a:cxnSpLocks/>
          </p:cNvCxnSpPr>
          <p:nvPr/>
        </p:nvCxnSpPr>
        <p:spPr>
          <a:xfrm>
            <a:off x="2179320" y="3076575"/>
            <a:ext cx="259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132A680-5751-4E11-A600-ECFAAADD475A}"/>
              </a:ext>
            </a:extLst>
          </p:cNvPr>
          <p:cNvCxnSpPr>
            <a:cxnSpLocks/>
          </p:cNvCxnSpPr>
          <p:nvPr/>
        </p:nvCxnSpPr>
        <p:spPr>
          <a:xfrm>
            <a:off x="2308860" y="4234815"/>
            <a:ext cx="259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8AEC077C-EFD1-4D6E-B420-C1174926EF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r="25646" b="30010"/>
          <a:stretch/>
        </p:blipFill>
        <p:spPr>
          <a:xfrm>
            <a:off x="2438400" y="2980859"/>
            <a:ext cx="1257300" cy="26536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832087E-9E16-432C-A513-32DDAB3E4B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8" t="7575"/>
          <a:stretch/>
        </p:blipFill>
        <p:spPr>
          <a:xfrm>
            <a:off x="2567850" y="4102133"/>
            <a:ext cx="1325970" cy="265364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744CA3C-49C1-472A-8153-ADBDCCAF58F8}"/>
              </a:ext>
            </a:extLst>
          </p:cNvPr>
          <p:cNvCxnSpPr>
            <a:cxnSpLocks/>
          </p:cNvCxnSpPr>
          <p:nvPr/>
        </p:nvCxnSpPr>
        <p:spPr>
          <a:xfrm>
            <a:off x="2049780" y="2070735"/>
            <a:ext cx="259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24F07102-AB3D-4856-9703-96FE242A12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7" t="9103" r="28966" b="-2290"/>
          <a:stretch/>
        </p:blipFill>
        <p:spPr>
          <a:xfrm>
            <a:off x="2327988" y="1968976"/>
            <a:ext cx="1300429" cy="29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1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0ED1360-C7DE-4590-BF95-B8C84642AC34}"/>
              </a:ext>
            </a:extLst>
          </p:cNvPr>
          <p:cNvSpPr txBox="1"/>
          <p:nvPr/>
        </p:nvSpPr>
        <p:spPr>
          <a:xfrm>
            <a:off x="742950" y="114300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chemeClr val="bg1"/>
                </a:solidFill>
              </a:rPr>
              <a:t>Vehicle</a:t>
            </a:r>
            <a:r>
              <a:rPr lang="it-IT" sz="2800" b="1" dirty="0">
                <a:solidFill>
                  <a:schemeClr val="bg1"/>
                </a:solidFill>
              </a:rPr>
              <a:t> tracking </a:t>
            </a:r>
            <a:r>
              <a:rPr lang="it-IT" sz="2800" b="1" dirty="0" err="1">
                <a:solidFill>
                  <a:schemeClr val="bg1"/>
                </a:solidFill>
              </a:rPr>
              <a:t>algorithm</a:t>
            </a:r>
            <a:r>
              <a:rPr lang="it-IT" sz="2800" b="1" dirty="0">
                <a:solidFill>
                  <a:schemeClr val="bg1"/>
                </a:solidFill>
              </a:rPr>
              <a:t> </a:t>
            </a:r>
            <a:r>
              <a:rPr lang="it-IT" sz="2800" b="1" dirty="0" err="1">
                <a:solidFill>
                  <a:schemeClr val="bg1"/>
                </a:solidFill>
              </a:rPr>
              <a:t>Implementation</a:t>
            </a:r>
            <a:r>
              <a:rPr lang="it-IT" sz="2800" b="1" dirty="0">
                <a:solidFill>
                  <a:schemeClr val="bg1"/>
                </a:solidFill>
              </a:rPr>
              <a:t> (3)</a:t>
            </a:r>
          </a:p>
          <a:p>
            <a:endParaRPr lang="it-IT" sz="2800" b="1" dirty="0">
              <a:solidFill>
                <a:schemeClr val="bg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1EF824B-ADB7-4BBF-B8CD-2B5AA74A90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2" r="-1"/>
          <a:stretch/>
        </p:blipFill>
        <p:spPr>
          <a:xfrm>
            <a:off x="1490881" y="2746829"/>
            <a:ext cx="4678680" cy="89541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4BDCDD8-1EB1-4A46-91D5-B5D25AB2B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826" y="1449811"/>
            <a:ext cx="4182059" cy="7430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695CC4F-2329-47D9-9661-75DD29EC4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881" y="4196205"/>
            <a:ext cx="3924848" cy="63826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7EF6999-21A8-4918-8BE8-6E6132B226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80"/>
          <a:stretch/>
        </p:blipFill>
        <p:spPr>
          <a:xfrm>
            <a:off x="6089115" y="2823242"/>
            <a:ext cx="3471585" cy="45688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23FB103-572D-4435-A25D-8D022478A4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702" y="4054709"/>
            <a:ext cx="2560410" cy="5271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9180EDE-1023-45C1-95E7-4A84F044C3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6651"/>
            <a:ext cx="3464700" cy="45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12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0ED1360-C7DE-4590-BF95-B8C84642AC34}"/>
              </a:ext>
            </a:extLst>
          </p:cNvPr>
          <p:cNvSpPr txBox="1"/>
          <p:nvPr/>
        </p:nvSpPr>
        <p:spPr>
          <a:xfrm>
            <a:off x="742950" y="114300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chemeClr val="bg1"/>
                </a:solidFill>
              </a:rPr>
              <a:t>Vehicle</a:t>
            </a:r>
            <a:r>
              <a:rPr lang="it-IT" sz="2800" b="1" dirty="0">
                <a:solidFill>
                  <a:schemeClr val="bg1"/>
                </a:solidFill>
              </a:rPr>
              <a:t> tracking </a:t>
            </a:r>
            <a:r>
              <a:rPr lang="it-IT" sz="2800" b="1" dirty="0" err="1">
                <a:solidFill>
                  <a:schemeClr val="bg1"/>
                </a:solidFill>
              </a:rPr>
              <a:t>algorithm</a:t>
            </a:r>
            <a:r>
              <a:rPr lang="it-IT" sz="2800" b="1" dirty="0">
                <a:solidFill>
                  <a:schemeClr val="bg1"/>
                </a:solidFill>
              </a:rPr>
              <a:t> </a:t>
            </a:r>
            <a:r>
              <a:rPr lang="it-IT" sz="2800" b="1" dirty="0" err="1">
                <a:solidFill>
                  <a:schemeClr val="bg1"/>
                </a:solidFill>
              </a:rPr>
              <a:t>Implementation</a:t>
            </a:r>
            <a:r>
              <a:rPr lang="it-IT" sz="2800" b="1" dirty="0">
                <a:solidFill>
                  <a:schemeClr val="bg1"/>
                </a:solidFill>
              </a:rPr>
              <a:t> (4)</a:t>
            </a:r>
          </a:p>
          <a:p>
            <a:endParaRPr lang="it-IT" sz="2800" b="1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683A286-1462-421E-A977-D4895A7F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69" y="1247775"/>
            <a:ext cx="9632547" cy="472169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C82ED3F9-DBB5-4E0E-B11D-215C993BD28C}"/>
              </a:ext>
            </a:extLst>
          </p:cNvPr>
          <p:cNvSpPr/>
          <p:nvPr/>
        </p:nvSpPr>
        <p:spPr>
          <a:xfrm>
            <a:off x="1095375" y="3714750"/>
            <a:ext cx="65436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E4DBB57-AA04-4A6E-A5F1-440BBC31B1C1}"/>
              </a:ext>
            </a:extLst>
          </p:cNvPr>
          <p:cNvCxnSpPr>
            <a:stCxn id="8" idx="3"/>
          </p:cNvCxnSpPr>
          <p:nvPr/>
        </p:nvCxnSpPr>
        <p:spPr>
          <a:xfrm flipV="1">
            <a:off x="7639050" y="3794760"/>
            <a:ext cx="240030" cy="5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C3AB642A-EBEA-49D3-8CFE-AEB9A7ED0C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9" b="17627"/>
          <a:stretch/>
        </p:blipFill>
        <p:spPr>
          <a:xfrm>
            <a:off x="7879080" y="3463110"/>
            <a:ext cx="2665094" cy="44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2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0ED1360-C7DE-4590-BF95-B8C84642AC34}"/>
              </a:ext>
            </a:extLst>
          </p:cNvPr>
          <p:cNvSpPr txBox="1"/>
          <p:nvPr/>
        </p:nvSpPr>
        <p:spPr>
          <a:xfrm>
            <a:off x="742950" y="114300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chemeClr val="bg1"/>
                </a:solidFill>
              </a:rPr>
              <a:t>Vehicle</a:t>
            </a:r>
            <a:r>
              <a:rPr lang="it-IT" sz="2800" b="1" dirty="0">
                <a:solidFill>
                  <a:schemeClr val="bg1"/>
                </a:solidFill>
              </a:rPr>
              <a:t> tracking </a:t>
            </a:r>
            <a:r>
              <a:rPr lang="it-IT" sz="2800" b="1" dirty="0" err="1">
                <a:solidFill>
                  <a:schemeClr val="bg1"/>
                </a:solidFill>
              </a:rPr>
              <a:t>algorithm</a:t>
            </a:r>
            <a:r>
              <a:rPr lang="it-IT" sz="2800" b="1" dirty="0">
                <a:solidFill>
                  <a:schemeClr val="bg1"/>
                </a:solidFill>
              </a:rPr>
              <a:t> </a:t>
            </a:r>
            <a:r>
              <a:rPr lang="it-IT" sz="2800" b="1" dirty="0" err="1">
                <a:solidFill>
                  <a:schemeClr val="bg1"/>
                </a:solidFill>
              </a:rPr>
              <a:t>Implementation</a:t>
            </a:r>
            <a:r>
              <a:rPr lang="it-IT" sz="2800" b="1" dirty="0">
                <a:solidFill>
                  <a:schemeClr val="bg1"/>
                </a:solidFill>
              </a:rPr>
              <a:t> (5)</a:t>
            </a:r>
          </a:p>
          <a:p>
            <a:endParaRPr lang="it-IT" sz="2800" b="1" dirty="0"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82A71CB-ED90-472C-A159-0856EAA06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60" y="2647624"/>
            <a:ext cx="10231278" cy="233395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94102C2-0B11-4211-A9C0-377084A75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41" y="1068407"/>
            <a:ext cx="5017317" cy="94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55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3C8097-D722-4E58-9309-5B1A232602C9}"/>
              </a:ext>
            </a:extLst>
          </p:cNvPr>
          <p:cNvSpPr txBox="1"/>
          <p:nvPr/>
        </p:nvSpPr>
        <p:spPr>
          <a:xfrm>
            <a:off x="276224" y="272534"/>
            <a:ext cx="74771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 err="1">
                <a:solidFill>
                  <a:schemeClr val="bg1"/>
                </a:solidFill>
              </a:rPr>
              <a:t>Merging</a:t>
            </a:r>
            <a:r>
              <a:rPr lang="it-IT" sz="2800" b="1" dirty="0">
                <a:solidFill>
                  <a:schemeClr val="bg1"/>
                </a:solidFill>
              </a:rPr>
              <a:t> control </a:t>
            </a:r>
            <a:r>
              <a:rPr lang="it-IT" sz="2800" b="1" dirty="0" err="1">
                <a:solidFill>
                  <a:schemeClr val="bg1"/>
                </a:solidFill>
              </a:rPr>
              <a:t>algorithm</a:t>
            </a:r>
            <a:r>
              <a:rPr lang="it-IT" sz="2800" b="1" dirty="0">
                <a:solidFill>
                  <a:schemeClr val="bg1"/>
                </a:solidFill>
              </a:rPr>
              <a:t> </a:t>
            </a:r>
            <a:r>
              <a:rPr lang="it-IT" sz="2800" b="1" dirty="0" err="1">
                <a:solidFill>
                  <a:schemeClr val="bg1"/>
                </a:solidFill>
              </a:rPr>
              <a:t>Implementation</a:t>
            </a:r>
            <a:r>
              <a:rPr lang="it-IT" sz="2800" b="1" dirty="0">
                <a:solidFill>
                  <a:schemeClr val="bg1"/>
                </a:solidFill>
              </a:rPr>
              <a:t> (1)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C027C5A-56CA-40A7-A006-0A9F6F751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337" y="1922494"/>
            <a:ext cx="7654608" cy="430571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57454C1-9C4C-4031-B39A-955289DBEBCE}"/>
              </a:ext>
            </a:extLst>
          </p:cNvPr>
          <p:cNvSpPr txBox="1"/>
          <p:nvPr/>
        </p:nvSpPr>
        <p:spPr>
          <a:xfrm>
            <a:off x="533399" y="1257300"/>
            <a:ext cx="650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Changes</a:t>
            </a:r>
            <a:r>
              <a:rPr lang="it-IT" sz="2000" dirty="0"/>
              <a:t> in the </a:t>
            </a:r>
            <a:r>
              <a:rPr lang="it-IT" sz="2000" dirty="0" err="1"/>
              <a:t>algorithm</a:t>
            </a:r>
            <a:r>
              <a:rPr lang="it-IT" sz="2000" dirty="0"/>
              <a:t> in order to </a:t>
            </a:r>
            <a:r>
              <a:rPr lang="it-IT" sz="2000" b="1" dirty="0" err="1"/>
              <a:t>avoid</a:t>
            </a:r>
            <a:r>
              <a:rPr lang="it-IT" sz="2000" b="1" dirty="0"/>
              <a:t> speed </a:t>
            </a:r>
            <a:r>
              <a:rPr lang="it-IT" sz="2000" b="1" dirty="0" err="1"/>
              <a:t>saturation</a:t>
            </a:r>
            <a:r>
              <a:rPr lang="it-IT" sz="20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4139418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9FA6223-91D1-453C-A6AF-452F46CE3BF2}"/>
              </a:ext>
            </a:extLst>
          </p:cNvPr>
          <p:cNvSpPr txBox="1"/>
          <p:nvPr/>
        </p:nvSpPr>
        <p:spPr>
          <a:xfrm>
            <a:off x="276225" y="2725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 err="1">
                <a:solidFill>
                  <a:schemeClr val="bg1"/>
                </a:solidFill>
              </a:rPr>
              <a:t>Merging</a:t>
            </a:r>
            <a:r>
              <a:rPr lang="it-IT" sz="2400" b="1" dirty="0">
                <a:solidFill>
                  <a:schemeClr val="bg1"/>
                </a:solidFill>
              </a:rPr>
              <a:t> control </a:t>
            </a:r>
            <a:r>
              <a:rPr lang="it-IT" sz="2400" b="1" dirty="0" err="1">
                <a:solidFill>
                  <a:schemeClr val="bg1"/>
                </a:solidFill>
              </a:rPr>
              <a:t>algorithm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Implementation</a:t>
            </a:r>
            <a:r>
              <a:rPr lang="it-IT" sz="2400" b="1" dirty="0">
                <a:solidFill>
                  <a:schemeClr val="bg1"/>
                </a:solidFill>
              </a:rPr>
              <a:t> (2)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7F7A018-BFA2-427B-8D1E-97FBCBE5C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96" y="2590907"/>
            <a:ext cx="11153773" cy="247861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F8A9BE-40DB-4B32-A5C9-92D3A5E2A508}"/>
              </a:ext>
            </a:extLst>
          </p:cNvPr>
          <p:cNvSpPr txBox="1"/>
          <p:nvPr/>
        </p:nvSpPr>
        <p:spPr>
          <a:xfrm>
            <a:off x="-130627" y="1786316"/>
            <a:ext cx="12100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Procedure to </a:t>
            </a:r>
            <a:r>
              <a:rPr lang="it-IT" sz="2000" dirty="0" err="1"/>
              <a:t>find</a:t>
            </a:r>
            <a:r>
              <a:rPr lang="it-IT" sz="2000" dirty="0"/>
              <a:t> the </a:t>
            </a:r>
            <a:r>
              <a:rPr lang="it-IT" sz="2000" dirty="0" err="1"/>
              <a:t>associated</a:t>
            </a:r>
            <a:r>
              <a:rPr lang="it-IT" sz="2000" dirty="0"/>
              <a:t> car in the </a:t>
            </a:r>
            <a:r>
              <a:rPr lang="it-IT" sz="2000" dirty="0" err="1"/>
              <a:t>main</a:t>
            </a:r>
            <a:r>
              <a:rPr lang="it-IT" sz="2000" dirty="0"/>
              <a:t> lane </a:t>
            </a:r>
          </a:p>
        </p:txBody>
      </p:sp>
    </p:spTree>
    <p:extLst>
      <p:ext uri="{BB962C8B-B14F-4D97-AF65-F5344CB8AC3E}">
        <p14:creationId xmlns:p14="http://schemas.microsoft.com/office/powerpoint/2010/main" val="1820295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F45707-6789-4500-8EBD-E6F8A37B7662}"/>
              </a:ext>
            </a:extLst>
          </p:cNvPr>
          <p:cNvSpPr txBox="1"/>
          <p:nvPr/>
        </p:nvSpPr>
        <p:spPr>
          <a:xfrm>
            <a:off x="276225" y="272534"/>
            <a:ext cx="7067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 err="1">
                <a:solidFill>
                  <a:schemeClr val="bg1"/>
                </a:solidFill>
              </a:rPr>
              <a:t>Merging</a:t>
            </a:r>
            <a:r>
              <a:rPr lang="it-IT" sz="2800" b="1" dirty="0">
                <a:solidFill>
                  <a:schemeClr val="bg1"/>
                </a:solidFill>
              </a:rPr>
              <a:t> control </a:t>
            </a:r>
            <a:r>
              <a:rPr lang="it-IT" sz="2800" b="1" dirty="0" err="1">
                <a:solidFill>
                  <a:schemeClr val="bg1"/>
                </a:solidFill>
              </a:rPr>
              <a:t>algorithm</a:t>
            </a:r>
            <a:r>
              <a:rPr lang="it-IT" sz="2800" b="1" dirty="0">
                <a:solidFill>
                  <a:schemeClr val="bg1"/>
                </a:solidFill>
              </a:rPr>
              <a:t> </a:t>
            </a:r>
            <a:r>
              <a:rPr lang="it-IT" sz="2800" b="1" dirty="0" err="1">
                <a:solidFill>
                  <a:schemeClr val="bg1"/>
                </a:solidFill>
              </a:rPr>
              <a:t>Implementation</a:t>
            </a:r>
            <a:r>
              <a:rPr lang="it-IT" sz="2800" b="1" dirty="0">
                <a:solidFill>
                  <a:schemeClr val="bg1"/>
                </a:solidFill>
              </a:rPr>
              <a:t> (3)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0F8B3A4-49FE-45F7-90B7-6A3330962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56" y="1914444"/>
            <a:ext cx="2238687" cy="116221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B8017D1-C37D-4C30-AD92-38A1FE8AF508}"/>
              </a:ext>
            </a:extLst>
          </p:cNvPr>
          <p:cNvSpPr txBox="1"/>
          <p:nvPr/>
        </p:nvSpPr>
        <p:spPr>
          <a:xfrm>
            <a:off x="4543425" y="2310884"/>
            <a:ext cx="19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Nel </a:t>
            </a:r>
            <a:r>
              <a:rPr lang="it-IT" dirty="0" err="1"/>
              <a:t>merging</a:t>
            </a:r>
            <a:r>
              <a:rPr lang="it-IT" dirty="0"/>
              <a:t> point </a:t>
            </a:r>
          </a:p>
        </p:txBody>
      </p:sp>
    </p:spTree>
    <p:extLst>
      <p:ext uri="{BB962C8B-B14F-4D97-AF65-F5344CB8AC3E}">
        <p14:creationId xmlns:p14="http://schemas.microsoft.com/office/powerpoint/2010/main" val="152075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95A839E-01A5-4CFB-A6DE-B7AB9C0C258C}"/>
              </a:ext>
            </a:extLst>
          </p:cNvPr>
          <p:cNvSpPr txBox="1"/>
          <p:nvPr/>
        </p:nvSpPr>
        <p:spPr>
          <a:xfrm>
            <a:off x="487178" y="219767"/>
            <a:ext cx="2322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THE CONTEXT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1E5416-1555-42C2-BD2E-2D184C2B8525}"/>
              </a:ext>
            </a:extLst>
          </p:cNvPr>
          <p:cNvSpPr txBox="1"/>
          <p:nvPr/>
        </p:nvSpPr>
        <p:spPr>
          <a:xfrm>
            <a:off x="487178" y="1100793"/>
            <a:ext cx="4039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One </a:t>
            </a:r>
            <a:r>
              <a:rPr lang="it-IT" sz="2400" dirty="0" err="1"/>
              <a:t>main</a:t>
            </a:r>
            <a:r>
              <a:rPr lang="it-IT" sz="2400" dirty="0"/>
              <a:t> 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One </a:t>
            </a:r>
            <a:r>
              <a:rPr lang="it-IT" sz="2400" dirty="0" err="1"/>
              <a:t>secondary</a:t>
            </a:r>
            <a:r>
              <a:rPr lang="it-IT" sz="2400" dirty="0"/>
              <a:t> </a:t>
            </a:r>
            <a:r>
              <a:rPr lang="it-IT" sz="2400" dirty="0" err="1"/>
              <a:t>merging</a:t>
            </a:r>
            <a:r>
              <a:rPr lang="it-IT" sz="2400" dirty="0"/>
              <a:t> lane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02A0A59-50F2-44A1-8C27-111CAD62B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46" y="2522861"/>
            <a:ext cx="10448791" cy="135507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2D2F575-1457-428D-B1C9-AFBCD8664E16}"/>
              </a:ext>
            </a:extLst>
          </p:cNvPr>
          <p:cNvSpPr txBox="1"/>
          <p:nvPr/>
        </p:nvSpPr>
        <p:spPr>
          <a:xfrm>
            <a:off x="8873413" y="4077125"/>
            <a:ext cx="28393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THE GOAL</a:t>
            </a:r>
          </a:p>
          <a:p>
            <a:endParaRPr lang="it-IT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Safe </a:t>
            </a:r>
            <a:r>
              <a:rPr lang="it-IT" sz="2400" dirty="0" err="1"/>
              <a:t>traffic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Safe </a:t>
            </a:r>
            <a:r>
              <a:rPr lang="it-IT" sz="2400" dirty="0" err="1"/>
              <a:t>merging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08739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01EB74-63B6-4B7B-B7BB-781D8B95C59D}"/>
              </a:ext>
            </a:extLst>
          </p:cNvPr>
          <p:cNvSpPr txBox="1"/>
          <p:nvPr/>
        </p:nvSpPr>
        <p:spPr>
          <a:xfrm>
            <a:off x="8210550" y="3167390"/>
            <a:ext cx="2094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2369498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A189A5-08E4-47CC-BE73-F8A93D34B276}"/>
              </a:ext>
            </a:extLst>
          </p:cNvPr>
          <p:cNvSpPr txBox="1"/>
          <p:nvPr/>
        </p:nvSpPr>
        <p:spPr>
          <a:xfrm>
            <a:off x="459631" y="306581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 err="1"/>
              <a:t>Simulation</a:t>
            </a:r>
            <a:r>
              <a:rPr lang="it-IT" sz="2800" b="1" dirty="0"/>
              <a:t> (1)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3C8D226-A53F-4DE7-9257-234486DD59C0}"/>
              </a:ext>
            </a:extLst>
          </p:cNvPr>
          <p:cNvSpPr txBox="1"/>
          <p:nvPr/>
        </p:nvSpPr>
        <p:spPr>
          <a:xfrm>
            <a:off x="161795" y="1394755"/>
            <a:ext cx="669004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Parameters</a:t>
            </a:r>
            <a:r>
              <a:rPr lang="it-IT" sz="2400" dirty="0"/>
              <a:t>: </a:t>
            </a:r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a</a:t>
            </a:r>
            <a:r>
              <a:rPr lang="it-IT" sz="1200" dirty="0" err="1"/>
              <a:t>acc</a:t>
            </a:r>
            <a:r>
              <a:rPr lang="it-IT" sz="1200" dirty="0"/>
              <a:t> </a:t>
            </a:r>
            <a:r>
              <a:rPr lang="it-IT" sz="2000" dirty="0"/>
              <a:t>=  0.005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a</a:t>
            </a:r>
            <a:r>
              <a:rPr lang="it-IT" sz="1200" dirty="0" err="1"/>
              <a:t>dec</a:t>
            </a:r>
            <a:r>
              <a:rPr lang="it-IT" sz="1200" dirty="0"/>
              <a:t> </a:t>
            </a:r>
            <a:r>
              <a:rPr lang="it-IT" sz="2000" dirty="0"/>
              <a:t>=  0.15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dirty="0"/>
              <a:t>τ</a:t>
            </a:r>
            <a:r>
              <a:rPr lang="it-IT" sz="2000" dirty="0"/>
              <a:t>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Δx</a:t>
            </a:r>
            <a:r>
              <a:rPr lang="it-IT" sz="1200" dirty="0" err="1"/>
              <a:t>min</a:t>
            </a:r>
            <a:r>
              <a:rPr lang="it-IT" sz="1200" dirty="0"/>
              <a:t> </a:t>
            </a:r>
            <a:r>
              <a:rPr lang="it-IT" sz="2000" dirty="0"/>
              <a:t>= 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Top-speed</a:t>
            </a:r>
            <a:r>
              <a:rPr lang="it-IT" sz="1600" dirty="0"/>
              <a:t> </a:t>
            </a:r>
            <a:r>
              <a:rPr lang="it-IT" sz="2000" dirty="0"/>
              <a:t>=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Max </a:t>
            </a:r>
            <a:r>
              <a:rPr lang="it-IT" sz="2000" dirty="0" err="1"/>
              <a:t>initial</a:t>
            </a:r>
            <a:r>
              <a:rPr lang="it-IT" sz="2000" dirty="0"/>
              <a:t> </a:t>
            </a:r>
            <a:r>
              <a:rPr lang="it-IT" sz="2000" dirty="0" err="1"/>
              <a:t>number</a:t>
            </a:r>
            <a:r>
              <a:rPr lang="it-IT" sz="2000" dirty="0"/>
              <a:t> of cars on </a:t>
            </a:r>
            <a:r>
              <a:rPr lang="it-IT" sz="2000" dirty="0" err="1"/>
              <a:t>main</a:t>
            </a:r>
            <a:r>
              <a:rPr lang="it-IT" sz="2000" dirty="0"/>
              <a:t> lane =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Max </a:t>
            </a:r>
            <a:r>
              <a:rPr lang="it-IT" sz="2000" dirty="0" err="1"/>
              <a:t>initial</a:t>
            </a:r>
            <a:r>
              <a:rPr lang="it-IT" sz="2000" dirty="0"/>
              <a:t> </a:t>
            </a:r>
            <a:r>
              <a:rPr lang="it-IT" sz="2000" dirty="0" err="1"/>
              <a:t>number</a:t>
            </a:r>
            <a:r>
              <a:rPr lang="it-IT" sz="2000" dirty="0"/>
              <a:t> of cars on </a:t>
            </a:r>
            <a:r>
              <a:rPr lang="it-IT" sz="2000" dirty="0" err="1"/>
              <a:t>secondary</a:t>
            </a:r>
            <a:r>
              <a:rPr lang="it-IT" sz="2000" dirty="0"/>
              <a:t> lane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471653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CE2DDAFF-8A59-4A03-9E07-89CCFCE639F1}"/>
              </a:ext>
            </a:extLst>
          </p:cNvPr>
          <p:cNvSpPr txBox="1"/>
          <p:nvPr/>
        </p:nvSpPr>
        <p:spPr>
          <a:xfrm>
            <a:off x="335902" y="205274"/>
            <a:ext cx="2204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/>
              <a:t>Simulation</a:t>
            </a:r>
            <a:r>
              <a:rPr lang="it-IT" sz="2400" b="1" dirty="0"/>
              <a:t> (2)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97F4A5A-8930-4090-A0BE-DBE46CCE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601" y="205274"/>
            <a:ext cx="3997469" cy="167849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9F9C0A-CF6E-47AF-A08B-A53BCD7F90BF}"/>
              </a:ext>
            </a:extLst>
          </p:cNvPr>
          <p:cNvSpPr txBox="1"/>
          <p:nvPr/>
        </p:nvSpPr>
        <p:spPr>
          <a:xfrm>
            <a:off x="2780522" y="1707502"/>
            <a:ext cx="103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 8</a:t>
            </a:r>
          </a:p>
          <a:p>
            <a:r>
              <a:rPr lang="it-IT"/>
              <a:t>Second 3</a:t>
            </a:r>
          </a:p>
        </p:txBody>
      </p:sp>
    </p:spTree>
    <p:extLst>
      <p:ext uri="{BB962C8B-B14F-4D97-AF65-F5344CB8AC3E}">
        <p14:creationId xmlns:p14="http://schemas.microsoft.com/office/powerpoint/2010/main" val="90165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8C730FB-44ED-4CFB-88A7-ABD102AAC0FE}"/>
              </a:ext>
            </a:extLst>
          </p:cNvPr>
          <p:cNvSpPr txBox="1"/>
          <p:nvPr/>
        </p:nvSpPr>
        <p:spPr>
          <a:xfrm>
            <a:off x="352230" y="202554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 err="1"/>
              <a:t>Simulation</a:t>
            </a:r>
            <a:r>
              <a:rPr lang="it-IT" sz="2800" b="1" dirty="0"/>
              <a:t> (3)</a:t>
            </a:r>
          </a:p>
        </p:txBody>
      </p:sp>
    </p:spTree>
    <p:extLst>
      <p:ext uri="{BB962C8B-B14F-4D97-AF65-F5344CB8AC3E}">
        <p14:creationId xmlns:p14="http://schemas.microsoft.com/office/powerpoint/2010/main" val="4235247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33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CC19CC-87B5-4470-A749-4D27692979A3}"/>
              </a:ext>
            </a:extLst>
          </p:cNvPr>
          <p:cNvSpPr txBox="1"/>
          <p:nvPr/>
        </p:nvSpPr>
        <p:spPr>
          <a:xfrm>
            <a:off x="6816860" y="2733675"/>
            <a:ext cx="494651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IMPLEMENTED ALGORITHMS</a:t>
            </a:r>
            <a:r>
              <a:rPr lang="it-IT" sz="2800" dirty="0"/>
              <a:t>:</a:t>
            </a:r>
          </a:p>
          <a:p>
            <a:r>
              <a:rPr lang="it-IT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Vehicle</a:t>
            </a:r>
            <a:r>
              <a:rPr lang="it-IT" sz="2800" dirty="0"/>
              <a:t> tracking </a:t>
            </a:r>
            <a:r>
              <a:rPr lang="it-IT" sz="2800" dirty="0" err="1"/>
              <a:t>algorithm</a:t>
            </a: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Merging</a:t>
            </a:r>
            <a:r>
              <a:rPr lang="it-IT" sz="2800" dirty="0"/>
              <a:t> control </a:t>
            </a:r>
            <a:r>
              <a:rPr lang="it-IT" sz="2800" dirty="0" err="1"/>
              <a:t>algorithm</a:t>
            </a:r>
            <a:endParaRPr lang="it-IT" sz="28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492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DC57B2-4E6E-4CAD-8AB9-3F9BA8B562C5}"/>
              </a:ext>
            </a:extLst>
          </p:cNvPr>
          <p:cNvSpPr txBox="1"/>
          <p:nvPr/>
        </p:nvSpPr>
        <p:spPr>
          <a:xfrm>
            <a:off x="361950" y="2153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/>
              <a:t>IMPLEMENTED ALGORITHMS: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FB8706-45D3-4153-B744-8DD2829DE297}"/>
              </a:ext>
            </a:extLst>
          </p:cNvPr>
          <p:cNvSpPr txBox="1"/>
          <p:nvPr/>
        </p:nvSpPr>
        <p:spPr>
          <a:xfrm>
            <a:off x="361950" y="4289185"/>
            <a:ext cx="10706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Vehicle</a:t>
            </a:r>
            <a:r>
              <a:rPr lang="it-IT" sz="2400" dirty="0"/>
              <a:t> tracking </a:t>
            </a:r>
            <a:r>
              <a:rPr lang="it-IT" sz="2400" dirty="0" err="1"/>
              <a:t>algorithm</a:t>
            </a:r>
            <a:r>
              <a:rPr lang="it-IT" sz="2400" dirty="0"/>
              <a:t> </a:t>
            </a:r>
            <a:r>
              <a:rPr lang="it-IT" sz="2400" dirty="0" err="1"/>
              <a:t>observed</a:t>
            </a:r>
            <a:r>
              <a:rPr lang="it-IT" sz="2400" dirty="0"/>
              <a:t> in </a:t>
            </a:r>
            <a:r>
              <a:rPr lang="it-IT" sz="2400" dirty="0" err="1"/>
              <a:t>all</a:t>
            </a:r>
            <a:r>
              <a:rPr lang="it-IT" sz="2400" dirty="0"/>
              <a:t> zones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Merging</a:t>
            </a:r>
            <a:r>
              <a:rPr lang="it-IT" sz="2400" dirty="0"/>
              <a:t> control </a:t>
            </a:r>
            <a:r>
              <a:rPr lang="it-IT" sz="2400" dirty="0" err="1"/>
              <a:t>algorithm</a:t>
            </a:r>
            <a:r>
              <a:rPr lang="it-IT" sz="2400" dirty="0"/>
              <a:t> </a:t>
            </a:r>
            <a:r>
              <a:rPr lang="it-IT" sz="2400" dirty="0" err="1"/>
              <a:t>observed</a:t>
            </a:r>
            <a:r>
              <a:rPr lang="it-IT" sz="2400" dirty="0"/>
              <a:t> in control zone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F3B680A-B850-4426-A159-B1A217605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419025"/>
            <a:ext cx="10706100" cy="167589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A47846-AC07-45A7-88D7-03BE0A2CCDF8}"/>
              </a:ext>
            </a:extLst>
          </p:cNvPr>
          <p:cNvSpPr txBox="1"/>
          <p:nvPr/>
        </p:nvSpPr>
        <p:spPr>
          <a:xfrm>
            <a:off x="361949" y="1729534"/>
            <a:ext cx="609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The street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divided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</a:t>
            </a:r>
            <a:r>
              <a:rPr lang="it-IT" sz="2400" dirty="0" err="1"/>
              <a:t>different</a:t>
            </a:r>
            <a:r>
              <a:rPr lang="it-IT" sz="2400" dirty="0"/>
              <a:t> zones:</a:t>
            </a:r>
          </a:p>
        </p:txBody>
      </p:sp>
    </p:spTree>
    <p:extLst>
      <p:ext uri="{BB962C8B-B14F-4D97-AF65-F5344CB8AC3E}">
        <p14:creationId xmlns:p14="http://schemas.microsoft.com/office/powerpoint/2010/main" val="75703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DCD4C48-C312-4875-BE1D-D2CF211B9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49" y="1348299"/>
            <a:ext cx="2353041" cy="105569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95A954-EFCA-4C05-B318-3AA5F6610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313" y="2738035"/>
            <a:ext cx="2590115" cy="91371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B1130EA-C041-49AB-B309-C3EF677208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4415" r="7374"/>
          <a:stretch/>
        </p:blipFill>
        <p:spPr>
          <a:xfrm>
            <a:off x="4124033" y="4164560"/>
            <a:ext cx="3992676" cy="7312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BEC0838-1DB6-48D0-856B-CC108AEAC156}"/>
              </a:ext>
            </a:extLst>
          </p:cNvPr>
          <p:cNvSpPr txBox="1"/>
          <p:nvPr/>
        </p:nvSpPr>
        <p:spPr>
          <a:xfrm>
            <a:off x="937682" y="207257"/>
            <a:ext cx="614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chemeClr val="bg1"/>
                </a:solidFill>
              </a:rPr>
              <a:t>Vehicle</a:t>
            </a:r>
            <a:r>
              <a:rPr lang="it-IT" sz="2800" b="1" dirty="0">
                <a:solidFill>
                  <a:schemeClr val="bg1"/>
                </a:solidFill>
              </a:rPr>
              <a:t> tracking </a:t>
            </a:r>
            <a:r>
              <a:rPr lang="it-IT" sz="2800" b="1" dirty="0" err="1">
                <a:solidFill>
                  <a:schemeClr val="bg1"/>
                </a:solidFill>
              </a:rPr>
              <a:t>algorithm</a:t>
            </a:r>
            <a:r>
              <a:rPr lang="it-IT" sz="2800" b="1" dirty="0">
                <a:solidFill>
                  <a:schemeClr val="bg1"/>
                </a:solidFill>
              </a:rPr>
              <a:t> (1)</a:t>
            </a:r>
          </a:p>
          <a:p>
            <a:endParaRPr lang="it-IT" sz="20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D761F4-BFD0-4105-B3A3-F9DCF711F31E}"/>
              </a:ext>
            </a:extLst>
          </p:cNvPr>
          <p:cNvSpPr txBox="1"/>
          <p:nvPr/>
        </p:nvSpPr>
        <p:spPr>
          <a:xfrm>
            <a:off x="807396" y="931325"/>
            <a:ext cx="10554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We</a:t>
            </a:r>
            <a:r>
              <a:rPr lang="it-IT" sz="1600" dirty="0"/>
              <a:t> start from the </a:t>
            </a:r>
            <a:r>
              <a:rPr lang="it-IT" sz="1600" dirty="0" err="1"/>
              <a:t>definitions</a:t>
            </a:r>
            <a:r>
              <a:rPr lang="it-IT" sz="1600" dirty="0"/>
              <a:t> of </a:t>
            </a:r>
            <a:r>
              <a:rPr lang="it-IT" sz="1600" dirty="0" err="1"/>
              <a:t>velocity</a:t>
            </a:r>
            <a:r>
              <a:rPr lang="it-IT" sz="1600" dirty="0"/>
              <a:t> and </a:t>
            </a:r>
            <a:r>
              <a:rPr lang="it-IT" sz="1600" dirty="0" err="1"/>
              <a:t>acceleration</a:t>
            </a:r>
            <a:r>
              <a:rPr lang="it-IT" sz="1600" dirty="0"/>
              <a:t> in a discrete system: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2211A88-5946-4562-B6B1-6DBBFAB13960}"/>
              </a:ext>
            </a:extLst>
          </p:cNvPr>
          <p:cNvSpPr txBox="1"/>
          <p:nvPr/>
        </p:nvSpPr>
        <p:spPr>
          <a:xfrm>
            <a:off x="807396" y="2300771"/>
            <a:ext cx="10554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and </a:t>
            </a:r>
            <a:r>
              <a:rPr lang="it-IT" sz="1600" dirty="0" err="1"/>
              <a:t>accordingly</a:t>
            </a:r>
            <a:r>
              <a:rPr lang="it-IT" sz="1600" dirty="0"/>
              <a:t> </a:t>
            </a:r>
            <a:r>
              <a:rPr lang="it-IT" sz="1600" dirty="0" err="1"/>
              <a:t>we</a:t>
            </a:r>
            <a:r>
              <a:rPr lang="it-IT" sz="1600" dirty="0"/>
              <a:t> can update the </a:t>
            </a:r>
            <a:r>
              <a:rPr lang="it-IT" sz="1600" b="1" dirty="0"/>
              <a:t>speed</a:t>
            </a:r>
            <a:r>
              <a:rPr lang="it-IT" sz="1600" dirty="0"/>
              <a:t> and </a:t>
            </a:r>
            <a:r>
              <a:rPr lang="it-IT" sz="1600" b="1" dirty="0"/>
              <a:t>position</a:t>
            </a:r>
            <a:r>
              <a:rPr lang="it-IT" sz="1600" dirty="0"/>
              <a:t> of the </a:t>
            </a:r>
            <a:r>
              <a:rPr lang="it-IT" sz="1600" dirty="0" err="1"/>
              <a:t>vehicles</a:t>
            </a:r>
            <a:r>
              <a:rPr lang="it-IT" sz="1600" dirty="0"/>
              <a:t> in </a:t>
            </a:r>
            <a:r>
              <a:rPr lang="it-IT" sz="1600" dirty="0" err="1"/>
              <a:t>this</a:t>
            </a:r>
            <a:r>
              <a:rPr lang="it-IT" sz="1600" dirty="0"/>
              <a:t> way: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ED3574B-2758-47F2-8B57-33531CC5D11D}"/>
              </a:ext>
            </a:extLst>
          </p:cNvPr>
          <p:cNvSpPr txBox="1"/>
          <p:nvPr/>
        </p:nvSpPr>
        <p:spPr>
          <a:xfrm>
            <a:off x="807396" y="3714097"/>
            <a:ext cx="10554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By </a:t>
            </a:r>
            <a:r>
              <a:rPr lang="it-IT" sz="1600" dirty="0" err="1"/>
              <a:t>combining</a:t>
            </a:r>
            <a:r>
              <a:rPr lang="it-IT" sz="1600" dirty="0"/>
              <a:t> </a:t>
            </a:r>
            <a:r>
              <a:rPr lang="it-IT" sz="1600" dirty="0" err="1"/>
              <a:t>these</a:t>
            </a:r>
            <a:r>
              <a:rPr lang="it-IT" sz="1600" dirty="0"/>
              <a:t> </a:t>
            </a:r>
            <a:r>
              <a:rPr lang="it-IT" sz="1600" dirty="0" err="1"/>
              <a:t>two</a:t>
            </a:r>
            <a:r>
              <a:rPr lang="it-IT" sz="1600" dirty="0"/>
              <a:t> </a:t>
            </a:r>
            <a:r>
              <a:rPr lang="it-IT" sz="1600" dirty="0" err="1"/>
              <a:t>equations</a:t>
            </a:r>
            <a:r>
              <a:rPr lang="it-IT" sz="1600" dirty="0"/>
              <a:t> </a:t>
            </a:r>
            <a:r>
              <a:rPr lang="it-IT" sz="1600" dirty="0" err="1"/>
              <a:t>we</a:t>
            </a:r>
            <a:r>
              <a:rPr lang="it-IT" sz="1600" dirty="0"/>
              <a:t> can </a:t>
            </a:r>
            <a:r>
              <a:rPr lang="it-IT" sz="1600" dirty="0" err="1"/>
              <a:t>rewrite</a:t>
            </a:r>
            <a:r>
              <a:rPr lang="it-IT" sz="1600" dirty="0"/>
              <a:t> the position update </a:t>
            </a:r>
            <a:r>
              <a:rPr lang="it-IT" sz="1600" dirty="0" err="1"/>
              <a:t>as</a:t>
            </a:r>
            <a:r>
              <a:rPr lang="it-IT" sz="1600" dirty="0"/>
              <a:t> follow: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EAEA45E-3BBE-42DE-9F55-DCE7EA3AEA98}"/>
              </a:ext>
            </a:extLst>
          </p:cNvPr>
          <p:cNvSpPr txBox="1"/>
          <p:nvPr/>
        </p:nvSpPr>
        <p:spPr>
          <a:xfrm>
            <a:off x="843116" y="5007744"/>
            <a:ext cx="105545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The key point for a </a:t>
            </a:r>
            <a:r>
              <a:rPr lang="it-IT" sz="1600" b="1" dirty="0"/>
              <a:t>safe tracking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that</a:t>
            </a:r>
            <a:r>
              <a:rPr lang="it-IT" sz="1600" dirty="0"/>
              <a:t> </a:t>
            </a:r>
            <a:r>
              <a:rPr lang="el-GR" sz="1600" b="1" dirty="0"/>
              <a:t>Δ</a:t>
            </a:r>
            <a:r>
              <a:rPr lang="it-IT" sz="1600" b="1" dirty="0"/>
              <a:t>x </a:t>
            </a:r>
            <a:r>
              <a:rPr lang="it-IT" sz="1600" b="1" dirty="0" err="1"/>
              <a:t>between</a:t>
            </a:r>
            <a:r>
              <a:rPr lang="it-IT" sz="1600" b="1" dirty="0"/>
              <a:t> successive </a:t>
            </a:r>
            <a:r>
              <a:rPr lang="it-IT" sz="1600" b="1" dirty="0" err="1"/>
              <a:t>vehicles</a:t>
            </a:r>
            <a:r>
              <a:rPr lang="it-IT" sz="1600" b="1" dirty="0"/>
              <a:t> </a:t>
            </a:r>
            <a:r>
              <a:rPr lang="it-IT" sz="1600" b="1" dirty="0" err="1"/>
              <a:t>has</a:t>
            </a:r>
            <a:r>
              <a:rPr lang="it-IT" sz="1600" b="1" dirty="0"/>
              <a:t> to be </a:t>
            </a:r>
            <a:r>
              <a:rPr lang="it-IT" sz="1600" b="1" dirty="0" err="1"/>
              <a:t>greater</a:t>
            </a:r>
            <a:r>
              <a:rPr lang="it-IT" sz="1600" b="1" dirty="0"/>
              <a:t> </a:t>
            </a:r>
            <a:r>
              <a:rPr lang="it-IT" sz="1600" b="1" dirty="0" err="1"/>
              <a:t>than</a:t>
            </a:r>
            <a:r>
              <a:rPr lang="it-IT" sz="1600" b="1" dirty="0"/>
              <a:t> </a:t>
            </a:r>
            <a:r>
              <a:rPr lang="el-GR" sz="1600" b="1" dirty="0"/>
              <a:t>Δ</a:t>
            </a:r>
            <a:r>
              <a:rPr lang="it-IT" sz="1600" b="1" dirty="0" err="1"/>
              <a:t>x</a:t>
            </a:r>
            <a:r>
              <a:rPr lang="it-IT" sz="1200" b="1" dirty="0" err="1"/>
              <a:t>min</a:t>
            </a:r>
            <a:r>
              <a:rPr lang="it-IT" sz="1600" b="1" dirty="0"/>
              <a:t> for </a:t>
            </a:r>
            <a:r>
              <a:rPr lang="it-IT" sz="1600" b="1" dirty="0" err="1"/>
              <a:t>all</a:t>
            </a:r>
            <a:r>
              <a:rPr lang="it-IT" sz="1600" b="1" dirty="0"/>
              <a:t> times</a:t>
            </a:r>
            <a:r>
              <a:rPr lang="it-IT" sz="1600" dirty="0"/>
              <a:t>. S</a:t>
            </a:r>
            <a:r>
              <a:rPr lang="it-IT" sz="1600" b="0" i="0" u="none" strike="noStrike" baseline="0" dirty="0"/>
              <a:t>o </a:t>
            </a:r>
            <a:r>
              <a:rPr lang="it-IT" sz="1600" b="0" i="0" u="none" strike="noStrike" baseline="0" dirty="0" err="1"/>
              <a:t>if</a:t>
            </a:r>
            <a:r>
              <a:rPr lang="it-IT" sz="1600" dirty="0"/>
              <a:t> </a:t>
            </a:r>
            <a:r>
              <a:rPr lang="it-IT" sz="1600" b="0" i="0" u="none" strike="noStrike" baseline="0" dirty="0"/>
              <a:t>the</a:t>
            </a:r>
            <a:r>
              <a:rPr lang="it-IT" sz="1600" dirty="0"/>
              <a:t> </a:t>
            </a:r>
            <a:r>
              <a:rPr lang="en-US" sz="1600" b="0" i="0" u="none" strike="noStrike" baseline="0" dirty="0"/>
              <a:t>leading vehicle makes its speed lower or it stops, the following one has to change its speed accordingly in order to prevent any collisions. </a:t>
            </a:r>
            <a:endParaRPr lang="it-IT" sz="16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022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E988B39-7FE7-4930-8363-2E3C9D5F7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06" y="2171257"/>
            <a:ext cx="5538692" cy="259961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BEC0838-1DB6-48D0-856B-CC108AEAC156}"/>
              </a:ext>
            </a:extLst>
          </p:cNvPr>
          <p:cNvSpPr txBox="1"/>
          <p:nvPr/>
        </p:nvSpPr>
        <p:spPr>
          <a:xfrm>
            <a:off x="937682" y="207257"/>
            <a:ext cx="614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chemeClr val="bg1"/>
                </a:solidFill>
              </a:rPr>
              <a:t>Vehicle</a:t>
            </a:r>
            <a:r>
              <a:rPr lang="it-IT" sz="2800" b="1" dirty="0">
                <a:solidFill>
                  <a:schemeClr val="bg1"/>
                </a:solidFill>
              </a:rPr>
              <a:t> tracking </a:t>
            </a:r>
            <a:r>
              <a:rPr lang="it-IT" sz="2800" b="1" dirty="0" err="1">
                <a:solidFill>
                  <a:schemeClr val="bg1"/>
                </a:solidFill>
              </a:rPr>
              <a:t>algorithm</a:t>
            </a:r>
            <a:r>
              <a:rPr lang="it-IT" sz="2800" b="1" dirty="0">
                <a:solidFill>
                  <a:schemeClr val="bg1"/>
                </a:solidFill>
              </a:rPr>
              <a:t> (2)</a:t>
            </a:r>
          </a:p>
          <a:p>
            <a:endParaRPr lang="it-IT" sz="200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2F14384-1700-4672-875B-420D0EBA9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49" y="3875573"/>
            <a:ext cx="2732231" cy="51456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AC8378-45EC-4E48-A236-C9C3CC614098}"/>
              </a:ext>
            </a:extLst>
          </p:cNvPr>
          <p:cNvSpPr txBox="1"/>
          <p:nvPr/>
        </p:nvSpPr>
        <p:spPr>
          <a:xfrm>
            <a:off x="1047259" y="3343941"/>
            <a:ext cx="4928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And </a:t>
            </a:r>
            <a:r>
              <a:rPr lang="it-IT" sz="1600" dirty="0" err="1"/>
              <a:t>combining</a:t>
            </a:r>
            <a:r>
              <a:rPr lang="it-IT" sz="1600" dirty="0"/>
              <a:t> </a:t>
            </a:r>
            <a:r>
              <a:rPr lang="it-IT" sz="1600" dirty="0" err="1"/>
              <a:t>them</a:t>
            </a:r>
            <a:r>
              <a:rPr lang="it-IT" sz="1600" dirty="0"/>
              <a:t> with the </a:t>
            </a:r>
            <a:r>
              <a:rPr lang="it-IT" sz="1600" b="1" dirty="0"/>
              <a:t>safe </a:t>
            </a:r>
            <a:r>
              <a:rPr lang="it-IT" sz="1600" b="1" dirty="0" err="1"/>
              <a:t>traffic</a:t>
            </a:r>
            <a:r>
              <a:rPr lang="it-IT" sz="1600" b="1" dirty="0"/>
              <a:t> flow </a:t>
            </a:r>
            <a:r>
              <a:rPr lang="it-IT" sz="1600" dirty="0" err="1"/>
              <a:t>equation</a:t>
            </a:r>
            <a:r>
              <a:rPr lang="it-IT" sz="1600" dirty="0"/>
              <a:t>:</a:t>
            </a:r>
            <a:r>
              <a:rPr lang="it-IT" sz="1600" b="1" dirty="0"/>
              <a:t> 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5EC92D5-AA1C-4077-8623-9E754CE5F7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1" y="4947106"/>
            <a:ext cx="4766849" cy="92599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56F5EE0-B418-4528-83C8-3A0BD1C80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58" y="2171257"/>
            <a:ext cx="3091621" cy="1172684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EBA91E9-4C6A-4239-BB33-BACC6639BCD9}"/>
              </a:ext>
            </a:extLst>
          </p:cNvPr>
          <p:cNvSpPr txBox="1"/>
          <p:nvPr/>
        </p:nvSpPr>
        <p:spPr>
          <a:xfrm>
            <a:off x="1047258" y="1267899"/>
            <a:ext cx="9678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So </a:t>
            </a:r>
            <a:r>
              <a:rPr lang="it-IT" sz="1600" dirty="0" err="1"/>
              <a:t>we</a:t>
            </a:r>
            <a:r>
              <a:rPr lang="it-IT" sz="1600" dirty="0"/>
              <a:t> </a:t>
            </a:r>
            <a:r>
              <a:rPr lang="it-IT" sz="1600" dirty="0" err="1"/>
              <a:t>consider</a:t>
            </a:r>
            <a:r>
              <a:rPr lang="it-IT" sz="1600" dirty="0"/>
              <a:t> </a:t>
            </a:r>
            <a:r>
              <a:rPr lang="it-IT" sz="1600" b="1" dirty="0" err="1"/>
              <a:t>two</a:t>
            </a:r>
            <a:r>
              <a:rPr lang="it-IT" sz="1600" b="1" dirty="0"/>
              <a:t> successive </a:t>
            </a:r>
            <a:r>
              <a:rPr lang="it-IT" sz="1600" b="1" dirty="0" err="1"/>
              <a:t>vehicle</a:t>
            </a:r>
            <a:r>
              <a:rPr lang="it-IT" sz="1600" b="1" dirty="0"/>
              <a:t> A-&gt;B</a:t>
            </a:r>
            <a:r>
              <a:rPr lang="it-IT" sz="1600" dirty="0"/>
              <a:t>. A</a:t>
            </a:r>
            <a:r>
              <a:rPr lang="it-IT" sz="1600" b="0" i="0" u="none" strike="noStrike" baseline="0" dirty="0"/>
              <a:t>ssume </a:t>
            </a:r>
            <a:r>
              <a:rPr lang="it-IT" sz="1600" b="0" i="0" u="none" strike="noStrike" baseline="0" dirty="0" err="1"/>
              <a:t>that</a:t>
            </a:r>
            <a:r>
              <a:rPr lang="it-IT" sz="1600" b="0" i="0" u="none" strike="noStrike" baseline="0" dirty="0"/>
              <a:t> </a:t>
            </a:r>
            <a:r>
              <a:rPr lang="it-IT" sz="1600" b="0" i="0" u="none" strike="noStrike" baseline="0" dirty="0" err="1"/>
              <a:t>both</a:t>
            </a:r>
            <a:r>
              <a:rPr lang="it-IT" sz="1600" dirty="0"/>
              <a:t> </a:t>
            </a:r>
            <a:r>
              <a:rPr lang="en-US" sz="1600" b="0" i="0" u="none" strike="noStrike" baseline="0" dirty="0"/>
              <a:t>vehicles stop for final case. </a:t>
            </a:r>
          </a:p>
          <a:p>
            <a:pPr algn="l"/>
            <a:r>
              <a:rPr lang="en-US" sz="1600" b="0" i="0" u="none" strike="noStrike" baseline="0" dirty="0"/>
              <a:t>Since vehicles speed of each one will be zero for the final condition, </a:t>
            </a:r>
            <a:r>
              <a:rPr lang="en-US" sz="1600" dirty="0"/>
              <a:t>t</a:t>
            </a:r>
            <a:r>
              <a:rPr lang="en-US" sz="1600" b="0" i="0" u="none" strike="noStrike" baseline="0" dirty="0"/>
              <a:t>he equation of the position can be rewritten </a:t>
            </a:r>
          </a:p>
          <a:p>
            <a:pPr algn="l"/>
            <a:r>
              <a:rPr lang="en-US" sz="1600" b="0" i="0" u="none" strike="noStrike" baseline="0" dirty="0"/>
              <a:t>for </a:t>
            </a:r>
            <a:r>
              <a:rPr lang="it-IT" sz="1600" b="0" i="0" u="none" strike="noStrike" baseline="0" dirty="0" err="1"/>
              <a:t>each</a:t>
            </a:r>
            <a:r>
              <a:rPr lang="it-IT" sz="1600" b="0" i="0" u="none" strike="noStrike" baseline="0" dirty="0"/>
              <a:t> </a:t>
            </a:r>
            <a:r>
              <a:rPr lang="it-IT" sz="1600" b="0" i="0" u="none" strike="noStrike" baseline="0" dirty="0" err="1"/>
              <a:t>vehicle</a:t>
            </a:r>
            <a:r>
              <a:rPr lang="it-IT" sz="1600" b="0" i="0" u="none" strike="noStrike" baseline="0" dirty="0"/>
              <a:t> </a:t>
            </a:r>
            <a:r>
              <a:rPr lang="it-IT" sz="1600" b="0" i="0" u="none" strike="noStrike" baseline="0" dirty="0" err="1"/>
              <a:t>as</a:t>
            </a:r>
            <a:r>
              <a:rPr lang="it-IT" sz="1600" b="0" i="0" u="none" strike="noStrike" baseline="0" dirty="0"/>
              <a:t> follows:</a:t>
            </a:r>
            <a:endParaRPr lang="it-IT" sz="16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D6F49FD-43E4-43F5-B7AA-C38D3476D7D9}"/>
              </a:ext>
            </a:extLst>
          </p:cNvPr>
          <p:cNvSpPr txBox="1"/>
          <p:nvPr/>
        </p:nvSpPr>
        <p:spPr>
          <a:xfrm>
            <a:off x="1119949" y="4608552"/>
            <a:ext cx="5238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We</a:t>
            </a:r>
            <a:r>
              <a:rPr lang="it-IT" sz="1600" dirty="0"/>
              <a:t> </a:t>
            </a:r>
            <a:r>
              <a:rPr lang="it-IT" sz="1600" dirty="0" err="1"/>
              <a:t>obtain</a:t>
            </a:r>
            <a:r>
              <a:rPr lang="it-IT" sz="1600" dirty="0"/>
              <a:t> </a:t>
            </a:r>
            <a:r>
              <a:rPr lang="it-IT" sz="1600" b="1" dirty="0"/>
              <a:t>the </a:t>
            </a:r>
            <a:r>
              <a:rPr lang="it-IT" sz="1600" b="1" dirty="0" err="1"/>
              <a:t>condition</a:t>
            </a:r>
            <a:r>
              <a:rPr lang="it-IT" sz="1600" b="1" dirty="0"/>
              <a:t> </a:t>
            </a:r>
            <a:r>
              <a:rPr lang="it-IT" sz="1600" b="1" dirty="0" err="1"/>
              <a:t>thath</a:t>
            </a:r>
            <a:r>
              <a:rPr lang="it-IT" sz="1600" b="1" dirty="0"/>
              <a:t> must be </a:t>
            </a:r>
            <a:r>
              <a:rPr lang="it-IT" sz="1600" b="1" dirty="0" err="1"/>
              <a:t>ensured</a:t>
            </a:r>
            <a:r>
              <a:rPr lang="it-IT" sz="1600" b="1" dirty="0"/>
              <a:t> for </a:t>
            </a:r>
            <a:r>
              <a:rPr lang="it-IT" sz="1600" b="1" dirty="0" err="1"/>
              <a:t>all</a:t>
            </a:r>
            <a:r>
              <a:rPr lang="it-IT" sz="1600" b="1" dirty="0"/>
              <a:t> time:</a:t>
            </a:r>
          </a:p>
        </p:txBody>
      </p:sp>
    </p:spTree>
    <p:extLst>
      <p:ext uri="{BB962C8B-B14F-4D97-AF65-F5344CB8AC3E}">
        <p14:creationId xmlns:p14="http://schemas.microsoft.com/office/powerpoint/2010/main" val="249825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B8BD74F-A7FB-4F19-B5DE-94F0A00E2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726164"/>
            <a:ext cx="5481305" cy="3913724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4AE58046-946A-4FBD-AEDB-6CDBE4F86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68" y="3530984"/>
            <a:ext cx="4480443" cy="870356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F24B239-0015-4E6E-B566-8D93328F75BC}"/>
              </a:ext>
            </a:extLst>
          </p:cNvPr>
          <p:cNvSpPr txBox="1"/>
          <p:nvPr/>
        </p:nvSpPr>
        <p:spPr>
          <a:xfrm>
            <a:off x="371475" y="40993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 err="1"/>
              <a:t>Vehicle</a:t>
            </a:r>
            <a:r>
              <a:rPr lang="it-IT" sz="2800" b="1" dirty="0"/>
              <a:t> tracking </a:t>
            </a:r>
            <a:r>
              <a:rPr lang="it-IT" sz="2800" b="1" dirty="0" err="1"/>
              <a:t>algorithm</a:t>
            </a:r>
            <a:r>
              <a:rPr lang="it-IT" sz="2800" b="1" dirty="0"/>
              <a:t> (3)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6D5949-310E-4D45-B815-A4D8A7887CC5}"/>
              </a:ext>
            </a:extLst>
          </p:cNvPr>
          <p:cNvSpPr txBox="1"/>
          <p:nvPr/>
        </p:nvSpPr>
        <p:spPr>
          <a:xfrm>
            <a:off x="6485512" y="2782669"/>
            <a:ext cx="585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With </a:t>
            </a:r>
            <a:r>
              <a:rPr lang="it-IT" b="1" dirty="0" err="1"/>
              <a:t>this</a:t>
            </a:r>
            <a:r>
              <a:rPr lang="it-IT" b="1" dirty="0"/>
              <a:t> speed, can I stop </a:t>
            </a:r>
            <a:r>
              <a:rPr lang="it-IT" b="1" dirty="0" err="1"/>
              <a:t>myself</a:t>
            </a:r>
            <a:r>
              <a:rPr lang="it-IT" b="1" dirty="0"/>
              <a:t> </a:t>
            </a:r>
            <a:r>
              <a:rPr lang="it-IT" b="1" dirty="0" err="1"/>
              <a:t>ensuring</a:t>
            </a:r>
            <a:r>
              <a:rPr lang="it-IT" b="1" dirty="0"/>
              <a:t> the minimum </a:t>
            </a:r>
          </a:p>
          <a:p>
            <a:r>
              <a:rPr lang="it-IT" b="1" dirty="0" err="1"/>
              <a:t>distance</a:t>
            </a:r>
            <a:r>
              <a:rPr lang="it-IT" b="1" dirty="0"/>
              <a:t> </a:t>
            </a:r>
            <a:r>
              <a:rPr lang="it-IT" b="1" dirty="0" err="1"/>
              <a:t>between</a:t>
            </a:r>
            <a:r>
              <a:rPr lang="it-IT" b="1" dirty="0"/>
              <a:t> me and the successive </a:t>
            </a:r>
            <a:r>
              <a:rPr lang="it-IT" b="1" dirty="0" err="1"/>
              <a:t>vehicle</a:t>
            </a:r>
            <a:r>
              <a:rPr lang="it-IT" b="1" dirty="0"/>
              <a:t>?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29F4063-88DC-4292-AB3F-C81A1B23A7D8}"/>
              </a:ext>
            </a:extLst>
          </p:cNvPr>
          <p:cNvSpPr/>
          <p:nvPr/>
        </p:nvSpPr>
        <p:spPr>
          <a:xfrm>
            <a:off x="763989" y="3864178"/>
            <a:ext cx="1848582" cy="203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FFB8E76-22B6-4565-9FFB-1CF9448B0D5F}"/>
              </a:ext>
            </a:extLst>
          </p:cNvPr>
          <p:cNvCxnSpPr>
            <a:endCxn id="23" idx="1"/>
          </p:cNvCxnSpPr>
          <p:nvPr/>
        </p:nvCxnSpPr>
        <p:spPr>
          <a:xfrm>
            <a:off x="2612571" y="3966162"/>
            <a:ext cx="43349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78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6AE129-8FDF-48B8-9155-711EC172CE0A}"/>
              </a:ext>
            </a:extLst>
          </p:cNvPr>
          <p:cNvSpPr txBox="1"/>
          <p:nvPr/>
        </p:nvSpPr>
        <p:spPr>
          <a:xfrm>
            <a:off x="276225" y="272534"/>
            <a:ext cx="7067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 err="1">
                <a:solidFill>
                  <a:schemeClr val="bg1"/>
                </a:solidFill>
              </a:rPr>
              <a:t>Merging</a:t>
            </a:r>
            <a:r>
              <a:rPr lang="it-IT" sz="2800" b="1" dirty="0">
                <a:solidFill>
                  <a:schemeClr val="bg1"/>
                </a:solidFill>
              </a:rPr>
              <a:t> control </a:t>
            </a:r>
            <a:r>
              <a:rPr lang="it-IT" sz="2800" b="1" dirty="0" err="1">
                <a:solidFill>
                  <a:schemeClr val="bg1"/>
                </a:solidFill>
              </a:rPr>
              <a:t>algorithm</a:t>
            </a:r>
            <a:endParaRPr lang="it-IT" sz="2800" b="1" dirty="0">
              <a:solidFill>
                <a:schemeClr val="bg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726CA00-F3FA-41CB-A609-F57B91ABB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651" y="1811460"/>
            <a:ext cx="7329887" cy="412306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80CDA2-EFE2-4C1F-96FE-8AB5FC18AEFD}"/>
              </a:ext>
            </a:extLst>
          </p:cNvPr>
          <p:cNvSpPr txBox="1"/>
          <p:nvPr/>
        </p:nvSpPr>
        <p:spPr>
          <a:xfrm>
            <a:off x="910578" y="6104243"/>
            <a:ext cx="938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/>
              <a:t>Δ</a:t>
            </a:r>
            <a:r>
              <a:rPr lang="it-IT" dirty="0" err="1"/>
              <a:t>x</a:t>
            </a:r>
            <a:r>
              <a:rPr lang="it-IT" sz="1050" dirty="0" err="1"/>
              <a:t>M</a:t>
            </a:r>
            <a:r>
              <a:rPr lang="it-IT" sz="1050" dirty="0"/>
              <a:t> 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distance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between</a:t>
            </a:r>
            <a:r>
              <a:rPr lang="it-IT" dirty="0">
                <a:sym typeface="Wingdings" panose="05000000000000000000" pitchFamily="2" charset="2"/>
              </a:rPr>
              <a:t> the position of the car on the </a:t>
            </a:r>
            <a:r>
              <a:rPr lang="it-IT" dirty="0" err="1">
                <a:sym typeface="Wingdings" panose="05000000000000000000" pitchFamily="2" charset="2"/>
              </a:rPr>
              <a:t>main</a:t>
            </a:r>
            <a:r>
              <a:rPr lang="it-IT" dirty="0">
                <a:sym typeface="Wingdings" panose="05000000000000000000" pitchFamily="2" charset="2"/>
              </a:rPr>
              <a:t> lane and the </a:t>
            </a:r>
            <a:r>
              <a:rPr lang="it-IT" dirty="0" err="1">
                <a:sym typeface="Wingdings" panose="05000000000000000000" pitchFamily="2" charset="2"/>
              </a:rPr>
              <a:t>merging</a:t>
            </a:r>
            <a:r>
              <a:rPr lang="it-IT" dirty="0">
                <a:sym typeface="Wingdings" panose="05000000000000000000" pitchFamily="2" charset="2"/>
              </a:rPr>
              <a:t> point</a:t>
            </a:r>
            <a:endParaRPr lang="it-IT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/>
              <a:t>Δ</a:t>
            </a:r>
            <a:r>
              <a:rPr lang="it-IT" dirty="0" err="1"/>
              <a:t>x</a:t>
            </a:r>
            <a:r>
              <a:rPr lang="it-IT" sz="1100" dirty="0" err="1"/>
              <a:t>S</a:t>
            </a:r>
            <a:r>
              <a:rPr lang="it-IT" sz="1100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distance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between</a:t>
            </a:r>
            <a:r>
              <a:rPr lang="it-IT" dirty="0">
                <a:sym typeface="Wingdings" panose="05000000000000000000" pitchFamily="2" charset="2"/>
              </a:rPr>
              <a:t> the position of the car on the </a:t>
            </a:r>
            <a:r>
              <a:rPr lang="it-IT" dirty="0" err="1">
                <a:sym typeface="Wingdings" panose="05000000000000000000" pitchFamily="2" charset="2"/>
              </a:rPr>
              <a:t>secondary</a:t>
            </a:r>
            <a:r>
              <a:rPr lang="it-IT" dirty="0">
                <a:sym typeface="Wingdings" panose="05000000000000000000" pitchFamily="2" charset="2"/>
              </a:rPr>
              <a:t> lane and the </a:t>
            </a:r>
            <a:r>
              <a:rPr lang="it-IT" dirty="0" err="1">
                <a:sym typeface="Wingdings" panose="05000000000000000000" pitchFamily="2" charset="2"/>
              </a:rPr>
              <a:t>merging</a:t>
            </a:r>
            <a:r>
              <a:rPr lang="it-IT" dirty="0">
                <a:sym typeface="Wingdings" panose="05000000000000000000" pitchFamily="2" charset="2"/>
              </a:rPr>
              <a:t> point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F70CECC-39F3-487B-8449-0DE422C65A33}"/>
              </a:ext>
            </a:extLst>
          </p:cNvPr>
          <p:cNvSpPr txBox="1"/>
          <p:nvPr/>
        </p:nvSpPr>
        <p:spPr>
          <a:xfrm>
            <a:off x="276225" y="992506"/>
            <a:ext cx="90924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 </a:t>
            </a:r>
            <a:r>
              <a:rPr lang="it-IT" sz="1600" dirty="0" err="1"/>
              <a:t>vehicle</a:t>
            </a:r>
            <a:r>
              <a:rPr lang="it-IT" sz="1600" dirty="0"/>
              <a:t> on the </a:t>
            </a:r>
            <a:r>
              <a:rPr lang="it-IT" sz="1600" dirty="0" err="1"/>
              <a:t>secondary</a:t>
            </a:r>
            <a:r>
              <a:rPr lang="it-IT" sz="1600" dirty="0"/>
              <a:t> lane </a:t>
            </a:r>
            <a:r>
              <a:rPr lang="it-IT" sz="1600" dirty="0" err="1"/>
              <a:t>seeks</a:t>
            </a:r>
            <a:r>
              <a:rPr lang="it-IT" sz="1600" dirty="0"/>
              <a:t> a </a:t>
            </a:r>
            <a:r>
              <a:rPr lang="it-IT" sz="1600" dirty="0" err="1"/>
              <a:t>vehicle</a:t>
            </a:r>
            <a:r>
              <a:rPr lang="it-IT" sz="1600" dirty="0"/>
              <a:t> on the </a:t>
            </a:r>
            <a:r>
              <a:rPr lang="it-IT" sz="1600" dirty="0" err="1"/>
              <a:t>main</a:t>
            </a:r>
            <a:r>
              <a:rPr lang="it-IT" sz="1600" dirty="0"/>
              <a:t> lane in order to associate </a:t>
            </a:r>
            <a:r>
              <a:rPr lang="it-IT" sz="1600" dirty="0" err="1"/>
              <a:t>itself</a:t>
            </a:r>
            <a:r>
              <a:rPr lang="it-IT" sz="1600" dirty="0"/>
              <a:t> with </a:t>
            </a:r>
            <a:r>
              <a:rPr lang="it-IT" sz="1600" dirty="0" err="1"/>
              <a:t>him</a:t>
            </a:r>
            <a:r>
              <a:rPr lang="it-IT" sz="1600" dirty="0"/>
              <a:t>.</a:t>
            </a:r>
          </a:p>
          <a:p>
            <a:r>
              <a:rPr lang="en-US" sz="1600" dirty="0"/>
              <a:t>Associated</a:t>
            </a:r>
            <a:r>
              <a:rPr lang="en-US" sz="1600" b="0" i="0" u="none" strike="noStrike" baseline="0" dirty="0"/>
              <a:t> vehicles are lined up by increasing or decreasing their speed before the critical zone.</a:t>
            </a:r>
          </a:p>
          <a:p>
            <a:r>
              <a:rPr lang="en-US" sz="1600" dirty="0"/>
              <a:t>In this way the </a:t>
            </a:r>
            <a:r>
              <a:rPr lang="en-US" sz="1600" b="0" i="0" u="none" strike="noStrike" baseline="0" dirty="0"/>
              <a:t>secondary vehicle can merge to the main road before or after the companion vehicle safely. </a:t>
            </a:r>
          </a:p>
          <a:p>
            <a:pPr algn="l"/>
            <a:r>
              <a:rPr lang="en-US" sz="1600" b="0" i="0" u="none" strike="noStrike" baseline="0" dirty="0"/>
              <a:t>Companion vehicles have to obey the following </a:t>
            </a:r>
            <a:r>
              <a:rPr lang="en-US" sz="1600" b="1" i="0" u="none" strike="noStrike" baseline="0" dirty="0"/>
              <a:t>merging algorithm</a:t>
            </a:r>
            <a:r>
              <a:rPr lang="en-US" sz="1600" b="0" i="0" u="none" strike="noStrike" baseline="0" dirty="0"/>
              <a:t>:</a:t>
            </a:r>
            <a:endParaRPr lang="it-IT" sz="16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8473B4-689C-458E-80F0-A22F7DC28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044" y="2715851"/>
            <a:ext cx="3014676" cy="14262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E3E80D2-58B0-463C-83A8-EB3C2F469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9" y="4301411"/>
            <a:ext cx="2827692" cy="146338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A1F4A1B-82EA-47D5-B37F-251918F6824A}"/>
              </a:ext>
            </a:extLst>
          </p:cNvPr>
          <p:cNvSpPr txBox="1"/>
          <p:nvPr/>
        </p:nvSpPr>
        <p:spPr>
          <a:xfrm>
            <a:off x="1160530" y="4301411"/>
            <a:ext cx="5341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400" dirty="0"/>
              <a:t>Δ</a:t>
            </a:r>
            <a:r>
              <a:rPr lang="it-IT" sz="1400" dirty="0" err="1"/>
              <a:t>x</a:t>
            </a:r>
            <a:r>
              <a:rPr lang="it-IT" sz="900" dirty="0" err="1"/>
              <a:t>M</a:t>
            </a:r>
            <a:r>
              <a:rPr lang="it-IT" sz="900" dirty="0"/>
              <a:t> </a:t>
            </a:r>
            <a:endParaRPr lang="it-IT" sz="14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F8E3C8B-2A00-4F16-9C3A-C612BB043F6D}"/>
              </a:ext>
            </a:extLst>
          </p:cNvPr>
          <p:cNvSpPr txBox="1"/>
          <p:nvPr/>
        </p:nvSpPr>
        <p:spPr>
          <a:xfrm>
            <a:off x="9458901" y="2695393"/>
            <a:ext cx="5341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400" dirty="0"/>
              <a:t>Δ</a:t>
            </a:r>
            <a:r>
              <a:rPr lang="it-IT" sz="1400" dirty="0" err="1"/>
              <a:t>x</a:t>
            </a:r>
            <a:r>
              <a:rPr lang="it-IT" sz="900" dirty="0" err="1"/>
              <a:t>M</a:t>
            </a:r>
            <a:r>
              <a:rPr lang="it-IT" sz="900" dirty="0"/>
              <a:t> </a:t>
            </a:r>
            <a:endParaRPr lang="it-IT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1CAE10B-CFD9-43F0-B317-E76194F474B5}"/>
              </a:ext>
            </a:extLst>
          </p:cNvPr>
          <p:cNvSpPr txBox="1"/>
          <p:nvPr/>
        </p:nvSpPr>
        <p:spPr>
          <a:xfrm>
            <a:off x="944298" y="5557717"/>
            <a:ext cx="5341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400" dirty="0"/>
              <a:t>Δ</a:t>
            </a:r>
            <a:r>
              <a:rPr lang="it-IT" sz="1400" dirty="0" err="1"/>
              <a:t>x</a:t>
            </a:r>
            <a:r>
              <a:rPr lang="it-IT" sz="900" dirty="0" err="1"/>
              <a:t>S</a:t>
            </a:r>
            <a:r>
              <a:rPr lang="it-IT" sz="900" dirty="0"/>
              <a:t> </a:t>
            </a:r>
            <a:endParaRPr lang="it-IT" sz="14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8EAD17E-E6A5-451D-AE95-A5EA5EE1FEF2}"/>
              </a:ext>
            </a:extLst>
          </p:cNvPr>
          <p:cNvSpPr txBox="1"/>
          <p:nvPr/>
        </p:nvSpPr>
        <p:spPr>
          <a:xfrm>
            <a:off x="9546954" y="3988260"/>
            <a:ext cx="4968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400" dirty="0"/>
              <a:t>Δ</a:t>
            </a:r>
            <a:r>
              <a:rPr lang="it-IT" sz="1400" dirty="0" err="1"/>
              <a:t>x</a:t>
            </a:r>
            <a:r>
              <a:rPr lang="it-IT" sz="900" dirty="0" err="1"/>
              <a:t>S</a:t>
            </a:r>
            <a:r>
              <a:rPr lang="it-IT" sz="900" dirty="0"/>
              <a:t> 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76024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190FF48-4A6F-4D81-AD6C-7104959DBE8A}"/>
              </a:ext>
            </a:extLst>
          </p:cNvPr>
          <p:cNvSpPr txBox="1"/>
          <p:nvPr/>
        </p:nvSpPr>
        <p:spPr>
          <a:xfrm>
            <a:off x="7686675" y="3050143"/>
            <a:ext cx="356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91242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548</Words>
  <Application>Microsoft Office PowerPoint</Application>
  <PresentationFormat>Widescreen</PresentationFormat>
  <Paragraphs>74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di Office</vt:lpstr>
      <vt:lpstr>A Novel Safe Merging Algorithm for Connected Vehicles Using NetLogo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Safe Merging Algorithm for Connected Vehicles Using NetLogo</dc:title>
  <dc:creator>Silvia Severi</dc:creator>
  <cp:lastModifiedBy>Silvia Severi</cp:lastModifiedBy>
  <cp:revision>29</cp:revision>
  <dcterms:created xsi:type="dcterms:W3CDTF">2022-04-19T15:29:45Z</dcterms:created>
  <dcterms:modified xsi:type="dcterms:W3CDTF">2022-04-20T15:55:52Z</dcterms:modified>
</cp:coreProperties>
</file>