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5-1.png"/><Relationship Id="rId2" Type="http://schemas.openxmlformats.org/officeDocument/2006/relationships/image" Target="../media/image-15-2.pn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6-1.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7-1.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8-1.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9-1.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0-1.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1.png"/><Relationship Id="rId2" Type="http://schemas.openxmlformats.org/officeDocument/2006/relationships/image" Target="../media/image-21-2.pn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2-1.pn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520672"/>
            <a:ext cx="7477601" cy="2499598"/>
          </a:xfrm>
          <a:prstGeom prst="rect">
            <a:avLst/>
          </a:prstGeom>
          <a:noFill/>
          <a:ln/>
        </p:spPr>
        <p:txBody>
          <a:bodyPr wrap="square" rtlCol="0" anchor="t"/>
          <a:lstStyle/>
          <a:p>
            <a:pPr indent="0" marL="0">
              <a:lnSpc>
                <a:spcPts val="6561"/>
              </a:lnSpc>
              <a:buNone/>
            </a:pPr>
            <a:r>
              <a:rPr lang="en-US" sz="5249" dirty="0">
                <a:solidFill>
                  <a:srgbClr val="FFFFFF"/>
                </a:solidFill>
                <a:latin typeface="Fraunces" pitchFamily="34" charset="0"/>
                <a:ea typeface="Fraunces" pitchFamily="34" charset="-122"/>
                <a:cs typeface="Fraunces" pitchFamily="34" charset="-120"/>
              </a:rPr>
              <a:t>Heart Failure Prediction System using Django </a:t>
            </a:r>
            <a:endParaRPr lang="en-US" sz="5249" dirty="0"/>
          </a:p>
        </p:txBody>
      </p:sp>
      <p:sp>
        <p:nvSpPr>
          <p:cNvPr id="6" name="Text 3"/>
          <p:cNvSpPr/>
          <p:nvPr/>
        </p:nvSpPr>
        <p:spPr>
          <a:xfrm>
            <a:off x="6319599" y="5353526"/>
            <a:ext cx="7477601" cy="355402"/>
          </a:xfrm>
          <a:prstGeom prst="rect">
            <a:avLst/>
          </a:prstGeom>
          <a:noFill/>
          <a:ln/>
        </p:spPr>
        <p:txBody>
          <a:bodyPr wrap="none" rtlCol="0" anchor="t"/>
          <a:lstStyle/>
          <a:p>
            <a:pPr indent="0" marL="0">
              <a:lnSpc>
                <a:spcPts val="2799"/>
              </a:lnSpc>
              <a:buNone/>
            </a:pP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838081"/>
            <a:ext cx="93192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Heart Failure Prevention Strategies</a:t>
            </a:r>
            <a:endParaRPr lang="en-US" sz="4374" dirty="0"/>
          </a:p>
        </p:txBody>
      </p:sp>
      <p:sp>
        <p:nvSpPr>
          <p:cNvPr id="5" name="Shape 3"/>
          <p:cNvSpPr/>
          <p:nvPr/>
        </p:nvSpPr>
        <p:spPr>
          <a:xfrm>
            <a:off x="2037993" y="2150388"/>
            <a:ext cx="499943" cy="499943"/>
          </a:xfrm>
          <a:prstGeom prst="roundRect">
            <a:avLst>
              <a:gd name="adj" fmla="val 20000"/>
            </a:avLst>
          </a:prstGeom>
          <a:solidFill>
            <a:srgbClr val="283157"/>
          </a:solidFill>
          <a:ln w="13811">
            <a:solidFill>
              <a:srgbClr val="303B69"/>
            </a:solidFill>
            <a:prstDash val="solid"/>
          </a:ln>
        </p:spPr>
      </p:sp>
      <p:sp>
        <p:nvSpPr>
          <p:cNvPr id="6" name="Text 4"/>
          <p:cNvSpPr/>
          <p:nvPr/>
        </p:nvSpPr>
        <p:spPr>
          <a:xfrm>
            <a:off x="2211705" y="2192060"/>
            <a:ext cx="15240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2760107" y="2226707"/>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Risk Factors</a:t>
            </a:r>
            <a:endParaRPr lang="en-US" sz="2187" dirty="0"/>
          </a:p>
        </p:txBody>
      </p:sp>
      <p:sp>
        <p:nvSpPr>
          <p:cNvPr id="8" name="Text 6"/>
          <p:cNvSpPr/>
          <p:nvPr/>
        </p:nvSpPr>
        <p:spPr>
          <a:xfrm>
            <a:off x="2760107" y="2796064"/>
            <a:ext cx="2647950"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lifestyle choices and medical conditions that contribute to the development of heart failure and how to mitigate them.</a:t>
            </a:r>
            <a:endParaRPr lang="en-US" sz="1750" dirty="0"/>
          </a:p>
        </p:txBody>
      </p:sp>
      <p:sp>
        <p:nvSpPr>
          <p:cNvPr id="9" name="Shape 7"/>
          <p:cNvSpPr/>
          <p:nvPr/>
        </p:nvSpPr>
        <p:spPr>
          <a:xfrm>
            <a:off x="5630228" y="2150388"/>
            <a:ext cx="499943" cy="499943"/>
          </a:xfrm>
          <a:prstGeom prst="roundRect">
            <a:avLst>
              <a:gd name="adj" fmla="val 20000"/>
            </a:avLst>
          </a:prstGeom>
          <a:solidFill>
            <a:srgbClr val="283157"/>
          </a:solidFill>
          <a:ln w="13811">
            <a:solidFill>
              <a:srgbClr val="303B69"/>
            </a:solidFill>
            <a:prstDash val="solid"/>
          </a:ln>
        </p:spPr>
      </p:sp>
      <p:sp>
        <p:nvSpPr>
          <p:cNvPr id="10" name="Text 8"/>
          <p:cNvSpPr/>
          <p:nvPr/>
        </p:nvSpPr>
        <p:spPr>
          <a:xfrm>
            <a:off x="5777270" y="2192060"/>
            <a:ext cx="20574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6352342" y="2226707"/>
            <a:ext cx="228600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Diet and Exercise</a:t>
            </a:r>
            <a:endParaRPr lang="en-US" sz="2187" dirty="0"/>
          </a:p>
        </p:txBody>
      </p:sp>
      <p:sp>
        <p:nvSpPr>
          <p:cNvPr id="12" name="Text 10"/>
          <p:cNvSpPr/>
          <p:nvPr/>
        </p:nvSpPr>
        <p:spPr>
          <a:xfrm>
            <a:off x="6352342" y="2796064"/>
            <a:ext cx="2647950"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about the importance of a heart-healthy diet and regular physical activity in preventing heart failure.</a:t>
            </a:r>
            <a:endParaRPr lang="en-US" sz="1750" dirty="0"/>
          </a:p>
        </p:txBody>
      </p:sp>
      <p:sp>
        <p:nvSpPr>
          <p:cNvPr id="13" name="Shape 11"/>
          <p:cNvSpPr/>
          <p:nvPr/>
        </p:nvSpPr>
        <p:spPr>
          <a:xfrm>
            <a:off x="9222462" y="2150388"/>
            <a:ext cx="499943" cy="499943"/>
          </a:xfrm>
          <a:prstGeom prst="roundRect">
            <a:avLst>
              <a:gd name="adj" fmla="val 20000"/>
            </a:avLst>
          </a:prstGeom>
          <a:solidFill>
            <a:srgbClr val="283157"/>
          </a:solidFill>
          <a:ln w="13811">
            <a:solidFill>
              <a:srgbClr val="303B69"/>
            </a:solidFill>
            <a:prstDash val="solid"/>
          </a:ln>
        </p:spPr>
      </p:sp>
      <p:sp>
        <p:nvSpPr>
          <p:cNvPr id="14" name="Text 12"/>
          <p:cNvSpPr/>
          <p:nvPr/>
        </p:nvSpPr>
        <p:spPr>
          <a:xfrm>
            <a:off x="9380934" y="2192060"/>
            <a:ext cx="18288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5" name="Text 13"/>
          <p:cNvSpPr/>
          <p:nvPr/>
        </p:nvSpPr>
        <p:spPr>
          <a:xfrm>
            <a:off x="9944576" y="2226707"/>
            <a:ext cx="264795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Medication Management</a:t>
            </a:r>
            <a:endParaRPr lang="en-US" sz="2187" dirty="0"/>
          </a:p>
        </p:txBody>
      </p:sp>
      <p:sp>
        <p:nvSpPr>
          <p:cNvPr id="16" name="Text 14"/>
          <p:cNvSpPr/>
          <p:nvPr/>
        </p:nvSpPr>
        <p:spPr>
          <a:xfrm>
            <a:off x="9944576" y="3143250"/>
            <a:ext cx="2647950"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role of medications in preventing heart failure and the importance of adherence to treatment plans.</a:t>
            </a:r>
            <a:endParaRPr lang="en-US" sz="1750" dirty="0"/>
          </a:p>
        </p:txBody>
      </p:sp>
      <p:sp>
        <p:nvSpPr>
          <p:cNvPr id="17" name="Shape 15"/>
          <p:cNvSpPr/>
          <p:nvPr/>
        </p:nvSpPr>
        <p:spPr>
          <a:xfrm>
            <a:off x="2037993" y="5679638"/>
            <a:ext cx="499943" cy="499943"/>
          </a:xfrm>
          <a:prstGeom prst="roundRect">
            <a:avLst>
              <a:gd name="adj" fmla="val 20000"/>
            </a:avLst>
          </a:prstGeom>
          <a:solidFill>
            <a:srgbClr val="283157"/>
          </a:solidFill>
          <a:ln w="13811">
            <a:solidFill>
              <a:srgbClr val="303B69"/>
            </a:solidFill>
            <a:prstDash val="solid"/>
          </a:ln>
        </p:spPr>
      </p:sp>
      <p:sp>
        <p:nvSpPr>
          <p:cNvPr id="18" name="Text 16"/>
          <p:cNvSpPr/>
          <p:nvPr/>
        </p:nvSpPr>
        <p:spPr>
          <a:xfrm>
            <a:off x="2185035" y="5721310"/>
            <a:ext cx="20574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4</a:t>
            </a:r>
            <a:endParaRPr lang="en-US" sz="2624" dirty="0"/>
          </a:p>
        </p:txBody>
      </p:sp>
      <p:sp>
        <p:nvSpPr>
          <p:cNvPr id="19" name="Text 17"/>
          <p:cNvSpPr/>
          <p:nvPr/>
        </p:nvSpPr>
        <p:spPr>
          <a:xfrm>
            <a:off x="2760107" y="5755958"/>
            <a:ext cx="25222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Regular Check-ups</a:t>
            </a:r>
            <a:endParaRPr lang="en-US" sz="2187" dirty="0"/>
          </a:p>
        </p:txBody>
      </p:sp>
      <p:sp>
        <p:nvSpPr>
          <p:cNvPr id="20" name="Text 18"/>
          <p:cNvSpPr/>
          <p:nvPr/>
        </p:nvSpPr>
        <p:spPr>
          <a:xfrm>
            <a:off x="2760107" y="6325314"/>
            <a:ext cx="444400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Discover the significance of regular medical check-ups and screenings in identifying early signs of heart failure.</a:t>
            </a:r>
            <a:endParaRPr lang="en-US" sz="1750" dirty="0"/>
          </a:p>
        </p:txBody>
      </p:sp>
      <p:sp>
        <p:nvSpPr>
          <p:cNvPr id="21" name="Shape 19"/>
          <p:cNvSpPr/>
          <p:nvPr/>
        </p:nvSpPr>
        <p:spPr>
          <a:xfrm>
            <a:off x="7426285" y="5679638"/>
            <a:ext cx="499943" cy="499943"/>
          </a:xfrm>
          <a:prstGeom prst="roundRect">
            <a:avLst>
              <a:gd name="adj" fmla="val 20000"/>
            </a:avLst>
          </a:prstGeom>
          <a:solidFill>
            <a:srgbClr val="283157"/>
          </a:solidFill>
          <a:ln w="13811">
            <a:solidFill>
              <a:srgbClr val="303B69"/>
            </a:solidFill>
            <a:prstDash val="solid"/>
          </a:ln>
        </p:spPr>
      </p:sp>
      <p:sp>
        <p:nvSpPr>
          <p:cNvPr id="22" name="Text 20"/>
          <p:cNvSpPr/>
          <p:nvPr/>
        </p:nvSpPr>
        <p:spPr>
          <a:xfrm>
            <a:off x="7580948" y="5721310"/>
            <a:ext cx="19050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5</a:t>
            </a:r>
            <a:endParaRPr lang="en-US" sz="2624" dirty="0"/>
          </a:p>
        </p:txBody>
      </p:sp>
      <p:sp>
        <p:nvSpPr>
          <p:cNvPr id="23" name="Text 21"/>
          <p:cNvSpPr/>
          <p:nvPr/>
        </p:nvSpPr>
        <p:spPr>
          <a:xfrm>
            <a:off x="8148399" y="5755958"/>
            <a:ext cx="25984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Stress Management</a:t>
            </a:r>
            <a:endParaRPr lang="en-US" sz="2187" dirty="0"/>
          </a:p>
        </p:txBody>
      </p:sp>
      <p:sp>
        <p:nvSpPr>
          <p:cNvPr id="24" name="Text 22"/>
          <p:cNvSpPr/>
          <p:nvPr/>
        </p:nvSpPr>
        <p:spPr>
          <a:xfrm>
            <a:off x="8148399" y="6325314"/>
            <a:ext cx="444400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stress-reducing techniques and their impact on heart health and the prevention of heart failure.</a:t>
            </a:r>
            <a:endParaRPr lang="en-US" sz="1750" dirty="0"/>
          </a:p>
        </p:txBody>
      </p:sp>
      <p:pic>
        <p:nvPicPr>
          <p:cNvPr id="2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0716">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5043726" y="750451"/>
            <a:ext cx="8200549" cy="1078944"/>
          </a:xfrm>
          <a:prstGeom prst="rect">
            <a:avLst/>
          </a:prstGeom>
          <a:noFill/>
          <a:ln/>
        </p:spPr>
        <p:txBody>
          <a:bodyPr wrap="square" rtlCol="0" anchor="t"/>
          <a:lstStyle/>
          <a:p>
            <a:pPr indent="0" marL="0">
              <a:lnSpc>
                <a:spcPts val="4248"/>
              </a:lnSpc>
              <a:buNone/>
            </a:pPr>
            <a:r>
              <a:rPr lang="en-US" sz="3399" dirty="0">
                <a:solidFill>
                  <a:srgbClr val="FFFFFF"/>
                </a:solidFill>
                <a:latin typeface="Fraunces" pitchFamily="34" charset="0"/>
                <a:ea typeface="Fraunces" pitchFamily="34" charset="-122"/>
                <a:cs typeface="Fraunces" pitchFamily="34" charset="-120"/>
              </a:rPr>
              <a:t>Logistic Regression: A Powerful Algorithm</a:t>
            </a:r>
            <a:endParaRPr lang="en-US" sz="3399" dirty="0"/>
          </a:p>
        </p:txBody>
      </p:sp>
      <p:sp>
        <p:nvSpPr>
          <p:cNvPr id="6" name="Shape 3"/>
          <p:cNvSpPr/>
          <p:nvPr/>
        </p:nvSpPr>
        <p:spPr>
          <a:xfrm>
            <a:off x="5285423" y="2088356"/>
            <a:ext cx="34528" cy="5390793"/>
          </a:xfrm>
          <a:prstGeom prst="rect">
            <a:avLst/>
          </a:prstGeom>
          <a:solidFill>
            <a:srgbClr val="303B69"/>
          </a:solidFill>
          <a:ln/>
        </p:spPr>
      </p:sp>
      <p:sp>
        <p:nvSpPr>
          <p:cNvPr id="7" name="Shape 4"/>
          <p:cNvSpPr/>
          <p:nvPr/>
        </p:nvSpPr>
        <p:spPr>
          <a:xfrm>
            <a:off x="5496878" y="2400062"/>
            <a:ext cx="604242" cy="34528"/>
          </a:xfrm>
          <a:prstGeom prst="rect">
            <a:avLst/>
          </a:prstGeom>
          <a:solidFill>
            <a:srgbClr val="303B69"/>
          </a:solidFill>
          <a:ln/>
        </p:spPr>
      </p:sp>
      <p:sp>
        <p:nvSpPr>
          <p:cNvPr id="8" name="Shape 5"/>
          <p:cNvSpPr/>
          <p:nvPr/>
        </p:nvSpPr>
        <p:spPr>
          <a:xfrm>
            <a:off x="5108496" y="2223254"/>
            <a:ext cx="388382" cy="388382"/>
          </a:xfrm>
          <a:prstGeom prst="roundRect">
            <a:avLst>
              <a:gd name="adj" fmla="val 20003"/>
            </a:avLst>
          </a:prstGeom>
          <a:solidFill>
            <a:srgbClr val="283157"/>
          </a:solidFill>
          <a:ln w="10716">
            <a:solidFill>
              <a:srgbClr val="303B69"/>
            </a:solidFill>
            <a:prstDash val="solid"/>
          </a:ln>
        </p:spPr>
      </p:sp>
      <p:sp>
        <p:nvSpPr>
          <p:cNvPr id="9" name="Text 6"/>
          <p:cNvSpPr/>
          <p:nvPr/>
        </p:nvSpPr>
        <p:spPr>
          <a:xfrm>
            <a:off x="5241727" y="2255639"/>
            <a:ext cx="121920" cy="323612"/>
          </a:xfrm>
          <a:prstGeom prst="rect">
            <a:avLst/>
          </a:prstGeom>
          <a:noFill/>
          <a:ln/>
        </p:spPr>
        <p:txBody>
          <a:bodyPr wrap="none" rtlCol="0" anchor="t"/>
          <a:lstStyle/>
          <a:p>
            <a:pPr algn="ctr" indent="0" marL="0">
              <a:lnSpc>
                <a:spcPts val="2549"/>
              </a:lnSpc>
              <a:buNone/>
            </a:pPr>
            <a:r>
              <a:rPr lang="en-US" sz="2039" dirty="0">
                <a:solidFill>
                  <a:srgbClr val="EBECEF"/>
                </a:solidFill>
                <a:latin typeface="Fraunces" pitchFamily="34" charset="0"/>
                <a:ea typeface="Fraunces" pitchFamily="34" charset="-122"/>
                <a:cs typeface="Fraunces" pitchFamily="34" charset="-120"/>
              </a:rPr>
              <a:t>1</a:t>
            </a:r>
            <a:endParaRPr lang="en-US" sz="2039" dirty="0"/>
          </a:p>
        </p:txBody>
      </p:sp>
      <p:sp>
        <p:nvSpPr>
          <p:cNvPr id="10" name="Text 7"/>
          <p:cNvSpPr/>
          <p:nvPr/>
        </p:nvSpPr>
        <p:spPr>
          <a:xfrm>
            <a:off x="6252210" y="2260997"/>
            <a:ext cx="1726406" cy="269796"/>
          </a:xfrm>
          <a:prstGeom prst="rect">
            <a:avLst/>
          </a:prstGeom>
          <a:noFill/>
          <a:ln/>
        </p:spPr>
        <p:txBody>
          <a:bodyPr wrap="none" rtlCol="0" anchor="t"/>
          <a:lstStyle/>
          <a:p>
            <a:pPr algn="l" indent="0" marL="0">
              <a:lnSpc>
                <a:spcPts val="2124"/>
              </a:lnSpc>
              <a:buNone/>
            </a:pPr>
            <a:r>
              <a:rPr lang="en-US" sz="1699" dirty="0">
                <a:solidFill>
                  <a:srgbClr val="EBECEF"/>
                </a:solidFill>
                <a:latin typeface="Fraunces" pitchFamily="34" charset="0"/>
                <a:ea typeface="Fraunces" pitchFamily="34" charset="-122"/>
                <a:cs typeface="Fraunces" pitchFamily="34" charset="-120"/>
              </a:rPr>
              <a:t>Concept</a:t>
            </a:r>
            <a:endParaRPr lang="en-US" sz="1699" dirty="0"/>
          </a:p>
        </p:txBody>
      </p:sp>
      <p:sp>
        <p:nvSpPr>
          <p:cNvPr id="11" name="Text 8"/>
          <p:cNvSpPr/>
          <p:nvPr/>
        </p:nvSpPr>
        <p:spPr>
          <a:xfrm>
            <a:off x="6252210" y="2703433"/>
            <a:ext cx="6992064" cy="552450"/>
          </a:xfrm>
          <a:prstGeom prst="rect">
            <a:avLst/>
          </a:prstGeom>
          <a:noFill/>
          <a:ln/>
        </p:spPr>
        <p:txBody>
          <a:bodyPr wrap="square" rtlCol="0" anchor="t"/>
          <a:lstStyle/>
          <a:p>
            <a:pPr algn="l" indent="0" marL="0">
              <a:lnSpc>
                <a:spcPts val="2175"/>
              </a:lnSpc>
              <a:buNone/>
            </a:pPr>
            <a:r>
              <a:rPr lang="en-US" sz="1359" dirty="0">
                <a:solidFill>
                  <a:srgbClr val="EBECEF"/>
                </a:solidFill>
                <a:latin typeface="Epilogue" pitchFamily="34" charset="0"/>
                <a:ea typeface="Epilogue" pitchFamily="34" charset="-122"/>
                <a:cs typeface="Epilogue" pitchFamily="34" charset="-120"/>
              </a:rPr>
              <a:t>Logistic regression is a statistical method used for binary classification, predicting the probability of a categorical outcome. </a:t>
            </a:r>
            <a:endParaRPr lang="en-US" sz="1359" dirty="0"/>
          </a:p>
        </p:txBody>
      </p:sp>
      <p:sp>
        <p:nvSpPr>
          <p:cNvPr id="12" name="Shape 9"/>
          <p:cNvSpPr/>
          <p:nvPr/>
        </p:nvSpPr>
        <p:spPr>
          <a:xfrm>
            <a:off x="5496878" y="3953828"/>
            <a:ext cx="604242" cy="34528"/>
          </a:xfrm>
          <a:prstGeom prst="rect">
            <a:avLst/>
          </a:prstGeom>
          <a:solidFill>
            <a:srgbClr val="303B69"/>
          </a:solidFill>
          <a:ln/>
        </p:spPr>
      </p:sp>
      <p:sp>
        <p:nvSpPr>
          <p:cNvPr id="13" name="Shape 10"/>
          <p:cNvSpPr/>
          <p:nvPr/>
        </p:nvSpPr>
        <p:spPr>
          <a:xfrm>
            <a:off x="5108496" y="3777020"/>
            <a:ext cx="388382" cy="388382"/>
          </a:xfrm>
          <a:prstGeom prst="roundRect">
            <a:avLst>
              <a:gd name="adj" fmla="val 20003"/>
            </a:avLst>
          </a:prstGeom>
          <a:solidFill>
            <a:srgbClr val="283157"/>
          </a:solidFill>
          <a:ln w="10716">
            <a:solidFill>
              <a:srgbClr val="303B69"/>
            </a:solidFill>
            <a:prstDash val="solid"/>
          </a:ln>
        </p:spPr>
      </p:sp>
      <p:sp>
        <p:nvSpPr>
          <p:cNvPr id="14" name="Text 11"/>
          <p:cNvSpPr/>
          <p:nvPr/>
        </p:nvSpPr>
        <p:spPr>
          <a:xfrm>
            <a:off x="5222677" y="3809405"/>
            <a:ext cx="160020" cy="323612"/>
          </a:xfrm>
          <a:prstGeom prst="rect">
            <a:avLst/>
          </a:prstGeom>
          <a:noFill/>
          <a:ln/>
        </p:spPr>
        <p:txBody>
          <a:bodyPr wrap="none" rtlCol="0" anchor="t"/>
          <a:lstStyle/>
          <a:p>
            <a:pPr algn="ctr" indent="0" marL="0">
              <a:lnSpc>
                <a:spcPts val="2549"/>
              </a:lnSpc>
              <a:buNone/>
            </a:pPr>
            <a:r>
              <a:rPr lang="en-US" sz="2039" dirty="0">
                <a:solidFill>
                  <a:srgbClr val="EBECEF"/>
                </a:solidFill>
                <a:latin typeface="Fraunces" pitchFamily="34" charset="0"/>
                <a:ea typeface="Fraunces" pitchFamily="34" charset="-122"/>
                <a:cs typeface="Fraunces" pitchFamily="34" charset="-120"/>
              </a:rPr>
              <a:t>2</a:t>
            </a:r>
            <a:endParaRPr lang="en-US" sz="2039" dirty="0"/>
          </a:p>
        </p:txBody>
      </p:sp>
      <p:sp>
        <p:nvSpPr>
          <p:cNvPr id="15" name="Text 12"/>
          <p:cNvSpPr/>
          <p:nvPr/>
        </p:nvSpPr>
        <p:spPr>
          <a:xfrm>
            <a:off x="6252210" y="3814762"/>
            <a:ext cx="1726406" cy="269796"/>
          </a:xfrm>
          <a:prstGeom prst="rect">
            <a:avLst/>
          </a:prstGeom>
          <a:noFill/>
          <a:ln/>
        </p:spPr>
        <p:txBody>
          <a:bodyPr wrap="none" rtlCol="0" anchor="t"/>
          <a:lstStyle/>
          <a:p>
            <a:pPr algn="l" indent="0" marL="0">
              <a:lnSpc>
                <a:spcPts val="2124"/>
              </a:lnSpc>
              <a:buNone/>
            </a:pPr>
            <a:r>
              <a:rPr lang="en-US" sz="1699" dirty="0">
                <a:solidFill>
                  <a:srgbClr val="EBECEF"/>
                </a:solidFill>
                <a:latin typeface="Fraunces" pitchFamily="34" charset="0"/>
                <a:ea typeface="Fraunces" pitchFamily="34" charset="-122"/>
                <a:cs typeface="Fraunces" pitchFamily="34" charset="-120"/>
              </a:rPr>
              <a:t>Model Training</a:t>
            </a:r>
            <a:endParaRPr lang="en-US" sz="1699" dirty="0"/>
          </a:p>
        </p:txBody>
      </p:sp>
      <p:sp>
        <p:nvSpPr>
          <p:cNvPr id="16" name="Text 13"/>
          <p:cNvSpPr/>
          <p:nvPr/>
        </p:nvSpPr>
        <p:spPr>
          <a:xfrm>
            <a:off x="6252210" y="4257199"/>
            <a:ext cx="6992064" cy="552450"/>
          </a:xfrm>
          <a:prstGeom prst="rect">
            <a:avLst/>
          </a:prstGeom>
          <a:noFill/>
          <a:ln/>
        </p:spPr>
        <p:txBody>
          <a:bodyPr wrap="square" rtlCol="0" anchor="t"/>
          <a:lstStyle/>
          <a:p>
            <a:pPr algn="l" indent="0" marL="0">
              <a:lnSpc>
                <a:spcPts val="2175"/>
              </a:lnSpc>
              <a:buNone/>
            </a:pPr>
            <a:r>
              <a:rPr lang="en-US" sz="1359" dirty="0">
                <a:solidFill>
                  <a:srgbClr val="EBECEF"/>
                </a:solidFill>
                <a:latin typeface="Epilogue" pitchFamily="34" charset="0"/>
                <a:ea typeface="Epilogue" pitchFamily="34" charset="-122"/>
                <a:cs typeface="Epilogue" pitchFamily="34" charset="-120"/>
              </a:rPr>
              <a:t>Model training refers to the process of creating or teaching a machine learning model to make predictions or classifications based on input data.</a:t>
            </a:r>
            <a:endParaRPr lang="en-US" sz="1359" dirty="0"/>
          </a:p>
        </p:txBody>
      </p:sp>
      <p:sp>
        <p:nvSpPr>
          <p:cNvPr id="17" name="Text 14"/>
          <p:cNvSpPr/>
          <p:nvPr/>
        </p:nvSpPr>
        <p:spPr>
          <a:xfrm>
            <a:off x="6252210" y="4965025"/>
            <a:ext cx="6992064" cy="552450"/>
          </a:xfrm>
          <a:prstGeom prst="rect">
            <a:avLst/>
          </a:prstGeom>
          <a:noFill/>
          <a:ln/>
        </p:spPr>
        <p:txBody>
          <a:bodyPr wrap="square" rtlCol="0" anchor="t"/>
          <a:lstStyle/>
          <a:p>
            <a:pPr algn="l" indent="0" marL="0">
              <a:lnSpc>
                <a:spcPts val="2175"/>
              </a:lnSpc>
              <a:buNone/>
            </a:pPr>
            <a:r>
              <a:rPr lang="en-US" sz="1359" dirty="0">
                <a:solidFill>
                  <a:srgbClr val="EBECEF"/>
                </a:solidFill>
                <a:latin typeface="Epilogue" pitchFamily="34" charset="0"/>
                <a:ea typeface="Epilogue" pitchFamily="34" charset="-122"/>
                <a:cs typeface="Epilogue" pitchFamily="34" charset="-120"/>
              </a:rPr>
              <a:t>Learn how to train a logistic regression model using labeled heart failure data for accurate predictions.</a:t>
            </a:r>
            <a:endParaRPr lang="en-US" sz="1359" dirty="0"/>
          </a:p>
        </p:txBody>
      </p:sp>
      <p:sp>
        <p:nvSpPr>
          <p:cNvPr id="18" name="Shape 15"/>
          <p:cNvSpPr/>
          <p:nvPr/>
        </p:nvSpPr>
        <p:spPr>
          <a:xfrm>
            <a:off x="5496878" y="6174462"/>
            <a:ext cx="604242" cy="34528"/>
          </a:xfrm>
          <a:prstGeom prst="rect">
            <a:avLst/>
          </a:prstGeom>
          <a:solidFill>
            <a:srgbClr val="303B69"/>
          </a:solidFill>
          <a:ln/>
        </p:spPr>
      </p:sp>
      <p:sp>
        <p:nvSpPr>
          <p:cNvPr id="19" name="Shape 16"/>
          <p:cNvSpPr/>
          <p:nvPr/>
        </p:nvSpPr>
        <p:spPr>
          <a:xfrm>
            <a:off x="5108496" y="5997654"/>
            <a:ext cx="388382" cy="388382"/>
          </a:xfrm>
          <a:prstGeom prst="roundRect">
            <a:avLst>
              <a:gd name="adj" fmla="val 20003"/>
            </a:avLst>
          </a:prstGeom>
          <a:solidFill>
            <a:srgbClr val="283157"/>
          </a:solidFill>
          <a:ln w="10716">
            <a:solidFill>
              <a:srgbClr val="303B69"/>
            </a:solidFill>
            <a:prstDash val="solid"/>
          </a:ln>
        </p:spPr>
      </p:sp>
      <p:sp>
        <p:nvSpPr>
          <p:cNvPr id="20" name="Text 17"/>
          <p:cNvSpPr/>
          <p:nvPr/>
        </p:nvSpPr>
        <p:spPr>
          <a:xfrm>
            <a:off x="5230297" y="6030039"/>
            <a:ext cx="144780" cy="323612"/>
          </a:xfrm>
          <a:prstGeom prst="rect">
            <a:avLst/>
          </a:prstGeom>
          <a:noFill/>
          <a:ln/>
        </p:spPr>
        <p:txBody>
          <a:bodyPr wrap="none" rtlCol="0" anchor="t"/>
          <a:lstStyle/>
          <a:p>
            <a:pPr algn="ctr" indent="0" marL="0">
              <a:lnSpc>
                <a:spcPts val="2549"/>
              </a:lnSpc>
              <a:buNone/>
            </a:pPr>
            <a:r>
              <a:rPr lang="en-US" sz="2039" dirty="0">
                <a:solidFill>
                  <a:srgbClr val="EBECEF"/>
                </a:solidFill>
                <a:latin typeface="Fraunces" pitchFamily="34" charset="0"/>
                <a:ea typeface="Fraunces" pitchFamily="34" charset="-122"/>
                <a:cs typeface="Fraunces" pitchFamily="34" charset="-120"/>
              </a:rPr>
              <a:t>3</a:t>
            </a:r>
            <a:endParaRPr lang="en-US" sz="2039" dirty="0"/>
          </a:p>
        </p:txBody>
      </p:sp>
      <p:sp>
        <p:nvSpPr>
          <p:cNvPr id="21" name="Text 18"/>
          <p:cNvSpPr/>
          <p:nvPr/>
        </p:nvSpPr>
        <p:spPr>
          <a:xfrm>
            <a:off x="6252210" y="6035397"/>
            <a:ext cx="1726406" cy="269796"/>
          </a:xfrm>
          <a:prstGeom prst="rect">
            <a:avLst/>
          </a:prstGeom>
          <a:noFill/>
          <a:ln/>
        </p:spPr>
        <p:txBody>
          <a:bodyPr wrap="none" rtlCol="0" anchor="t"/>
          <a:lstStyle/>
          <a:p>
            <a:pPr algn="l" indent="0" marL="0">
              <a:lnSpc>
                <a:spcPts val="2124"/>
              </a:lnSpc>
              <a:buNone/>
            </a:pPr>
            <a:r>
              <a:rPr lang="en-US" sz="1699" dirty="0">
                <a:solidFill>
                  <a:srgbClr val="EBECEF"/>
                </a:solidFill>
                <a:latin typeface="Fraunces" pitchFamily="34" charset="0"/>
                <a:ea typeface="Fraunces" pitchFamily="34" charset="-122"/>
                <a:cs typeface="Fraunces" pitchFamily="34" charset="-120"/>
              </a:rPr>
              <a:t>Evaluation</a:t>
            </a:r>
            <a:endParaRPr lang="en-US" sz="1699" dirty="0"/>
          </a:p>
        </p:txBody>
      </p:sp>
      <p:sp>
        <p:nvSpPr>
          <p:cNvPr id="22" name="Text 19"/>
          <p:cNvSpPr/>
          <p:nvPr/>
        </p:nvSpPr>
        <p:spPr>
          <a:xfrm>
            <a:off x="6252210" y="6477833"/>
            <a:ext cx="6992064" cy="828675"/>
          </a:xfrm>
          <a:prstGeom prst="rect">
            <a:avLst/>
          </a:prstGeom>
          <a:noFill/>
          <a:ln/>
        </p:spPr>
        <p:txBody>
          <a:bodyPr wrap="square" rtlCol="0" anchor="t"/>
          <a:lstStyle/>
          <a:p>
            <a:pPr algn="l" indent="0" marL="0">
              <a:lnSpc>
                <a:spcPts val="2175"/>
              </a:lnSpc>
              <a:buNone/>
            </a:pPr>
            <a:r>
              <a:rPr lang="en-US" sz="1359" dirty="0">
                <a:solidFill>
                  <a:srgbClr val="EBECEF"/>
                </a:solidFill>
                <a:latin typeface="Epilogue" pitchFamily="34" charset="0"/>
                <a:ea typeface="Epilogue" pitchFamily="34" charset="-122"/>
                <a:cs typeface="Epilogue" pitchFamily="34" charset="-120"/>
              </a:rPr>
              <a:t>When evaluating the performance of a heart failure prediction model (or any binary classification model), several metrics are commonly used to assess its accuracy, reliability, and effectiveness in making predictions.</a:t>
            </a:r>
            <a:endParaRPr lang="en-US" sz="1359"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501854"/>
            <a:ext cx="48310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some key metrics-</a:t>
            </a:r>
            <a:endParaRPr lang="en-US" sz="4374" dirty="0"/>
          </a:p>
        </p:txBody>
      </p:sp>
      <p:sp>
        <p:nvSpPr>
          <p:cNvPr id="5" name="Text 3"/>
          <p:cNvSpPr/>
          <p:nvPr/>
        </p:nvSpPr>
        <p:spPr>
          <a:xfrm>
            <a:off x="2393394" y="2640568"/>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EBECEF"/>
                </a:solidFill>
                <a:latin typeface="Epilogue" pitchFamily="34" charset="0"/>
                <a:ea typeface="Epilogue" pitchFamily="34" charset="-122"/>
                <a:cs typeface="Epilogue" pitchFamily="34" charset="-120"/>
              </a:rPr>
              <a:t>Accuracy: Accuracy measures the proportion of correctly predicted outcomes (both true positives and true negatives) among all predictions made. While it's a simple metric, it might not be ideal for imbalanced datasets (where one class significantly outnumbers the other).</a:t>
            </a:r>
            <a:endParaRPr lang="en-US" sz="1750" dirty="0"/>
          </a:p>
        </p:txBody>
      </p:sp>
      <p:sp>
        <p:nvSpPr>
          <p:cNvPr id="6" name="Text 4"/>
          <p:cNvSpPr/>
          <p:nvPr/>
        </p:nvSpPr>
        <p:spPr>
          <a:xfrm>
            <a:off x="2393394" y="3795593"/>
            <a:ext cx="10199013" cy="1777008"/>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EBECEF"/>
                </a:solidFill>
                <a:latin typeface="Epilogue" pitchFamily="34" charset="0"/>
                <a:ea typeface="Epilogue" pitchFamily="34" charset="-122"/>
                <a:cs typeface="Epilogue" pitchFamily="34" charset="-120"/>
              </a:rPr>
              <a:t>Precision and Recall: Precision represents the ratio of correctly predicted positive observations to the total predicted positives. It's a measure of the model's accuracy in predicting positive instances. Recall (or sensitivity) calculates the ratio of correctly predicted positive observations to all actual positives in the dataset. It measures the model's ability to identify all positive instances.</a:t>
            </a:r>
            <a:endParaRPr lang="en-US" sz="1750" dirty="0"/>
          </a:p>
        </p:txBody>
      </p:sp>
      <p:sp>
        <p:nvSpPr>
          <p:cNvPr id="7" name="Text 5"/>
          <p:cNvSpPr/>
          <p:nvPr/>
        </p:nvSpPr>
        <p:spPr>
          <a:xfrm>
            <a:off x="2393394" y="5661422"/>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EBECEF"/>
                </a:solidFill>
                <a:latin typeface="Epilogue" pitchFamily="34" charset="0"/>
                <a:ea typeface="Epilogue" pitchFamily="34" charset="-122"/>
                <a:cs typeface="Epilogue" pitchFamily="34" charset="-120"/>
              </a:rPr>
              <a:t>F1 Score: The F1 score is the harmonic mean of precision and recall. It provides a balance between precision and recall and is particularly useful when there's an uneven class distribution in the data.</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996202"/>
            <a:ext cx="2666286" cy="416481"/>
          </a:xfrm>
          <a:prstGeom prst="rect">
            <a:avLst/>
          </a:prstGeom>
          <a:noFill/>
          <a:ln/>
        </p:spPr>
        <p:txBody>
          <a:bodyPr wrap="none" rtlCol="0" anchor="t"/>
          <a:lstStyle/>
          <a:p>
            <a:pPr indent="0" marL="0">
              <a:lnSpc>
                <a:spcPts val="3281"/>
              </a:lnSpc>
              <a:buNone/>
            </a:pPr>
            <a:r>
              <a:rPr lang="en-US" sz="2624" b="1" dirty="0">
                <a:solidFill>
                  <a:srgbClr val="FFFFFF"/>
                </a:solidFill>
                <a:latin typeface="Fraunces" pitchFamily="34" charset="0"/>
                <a:ea typeface="Fraunces" pitchFamily="34" charset="-122"/>
                <a:cs typeface="Fraunces" pitchFamily="34" charset="-120"/>
              </a:rPr>
              <a:t>How it works:</a:t>
            </a:r>
            <a:endParaRPr lang="en-US" sz="2624" dirty="0"/>
          </a:p>
        </p:txBody>
      </p:sp>
      <p:sp>
        <p:nvSpPr>
          <p:cNvPr id="5" name="Text 3"/>
          <p:cNvSpPr/>
          <p:nvPr/>
        </p:nvSpPr>
        <p:spPr>
          <a:xfrm>
            <a:off x="2393394" y="2857024"/>
            <a:ext cx="10199013" cy="1066205"/>
          </a:xfrm>
          <a:prstGeom prst="rect">
            <a:avLst/>
          </a:prstGeom>
          <a:noFill/>
          <a:ln/>
        </p:spPr>
        <p:txBody>
          <a:bodyPr wrap="square" rtlCol="0" anchor="t"/>
          <a:lstStyle/>
          <a:p>
            <a:pPr algn="l" marL="342900" indent="-342900">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Linear Function:</a:t>
            </a:r>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 Logistic regression applies a logistic function (also known as the sigmoid function) to a linear combination of the input features. This function maps any real-valued number to a value between 0 and 1.</a:t>
            </a:r>
            <a:endParaRPr lang="en-US" sz="1750" dirty="0"/>
          </a:p>
        </p:txBody>
      </p:sp>
      <p:sp>
        <p:nvSpPr>
          <p:cNvPr id="6" name="Text 4"/>
          <p:cNvSpPr/>
          <p:nvPr/>
        </p:nvSpPr>
        <p:spPr>
          <a:xfrm>
            <a:off x="2393394" y="4012049"/>
            <a:ext cx="10199013" cy="1066205"/>
          </a:xfrm>
          <a:prstGeom prst="rect">
            <a:avLst/>
          </a:prstGeom>
          <a:noFill/>
          <a:ln/>
        </p:spPr>
        <p:txBody>
          <a:bodyPr wrap="square" rtlCol="0" anchor="t"/>
          <a:lstStyle/>
          <a:p>
            <a:pPr algn="l" marL="342900" indent="-342900">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Sigmoid Function:</a:t>
            </a:r>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 The sigmoid function is a mathematical function that maps any real-valued number to a value between 0 and 1. It's often used in machine learning, particularly in logistic regression and artificial neural networks.</a:t>
            </a:r>
            <a:endParaRPr lang="en-US" sz="1750" dirty="0"/>
          </a:p>
        </p:txBody>
      </p:sp>
      <p:sp>
        <p:nvSpPr>
          <p:cNvPr id="7" name="Text 5"/>
          <p:cNvSpPr/>
          <p:nvPr/>
        </p:nvSpPr>
        <p:spPr>
          <a:xfrm>
            <a:off x="2393394" y="5167074"/>
            <a:ext cx="10199013" cy="1066205"/>
          </a:xfrm>
          <a:prstGeom prst="rect">
            <a:avLst/>
          </a:prstGeom>
          <a:noFill/>
          <a:ln/>
        </p:spPr>
        <p:txBody>
          <a:bodyPr wrap="square" rtlCol="0" anchor="t"/>
          <a:lstStyle/>
          <a:p>
            <a:pPr algn="l" marL="342900" indent="-342900">
              <a:lnSpc>
                <a:spcPts val="2799"/>
              </a:lnSpc>
              <a:buSzPct val="100000"/>
              <a:buChar char="•"/>
            </a:pPr>
            <a:r>
              <a:rPr lang="en-US" sz="1750" b="1" dirty="0">
                <a:solidFill>
                  <a:srgbClr val="EBECEF"/>
                </a:solidFill>
                <a:latin typeface="Epilogue" pitchFamily="34" charset="0"/>
                <a:ea typeface="Epilogue" pitchFamily="34" charset="-122"/>
                <a:cs typeface="Epilogue" pitchFamily="34" charset="-120"/>
              </a:rPr>
              <a:t>Decision Boundary:</a:t>
            </a:r>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 Based on the calculated probabilities, logistic regression predicts the class of the instance by applying a threshold. For instance, if the predicted probability is greater than 0.5, it may classify it as one class; otherwise, it classifies it as the other.</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214914"/>
            <a:ext cx="63474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Developing with Django</a:t>
            </a:r>
            <a:endParaRPr lang="en-US" sz="4374" dirty="0"/>
          </a:p>
        </p:txBody>
      </p:sp>
      <p:pic>
        <p:nvPicPr>
          <p:cNvPr id="5" name="Image 0" descr="preencoded.png">    </p:cNvPr>
          <p:cNvPicPr>
            <a:picLocks noChangeAspect="1"/>
          </p:cNvPicPr>
          <p:nvPr/>
        </p:nvPicPr>
        <p:blipFill>
          <a:blip r:embed="rId1"/>
          <a:stretch>
            <a:fillRect/>
          </a:stretch>
        </p:blipFill>
        <p:spPr>
          <a:xfrm>
            <a:off x="2037993" y="2353628"/>
            <a:ext cx="3295888" cy="2036921"/>
          </a:xfrm>
          <a:prstGeom prst="rect">
            <a:avLst/>
          </a:prstGeom>
        </p:spPr>
      </p:pic>
      <p:sp>
        <p:nvSpPr>
          <p:cNvPr id="6" name="Text 3"/>
          <p:cNvSpPr/>
          <p:nvPr/>
        </p:nvSpPr>
        <p:spPr>
          <a:xfrm>
            <a:off x="2037993" y="4668203"/>
            <a:ext cx="303276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Introduction to Django</a:t>
            </a:r>
            <a:endParaRPr lang="en-US" sz="2187" dirty="0"/>
          </a:p>
        </p:txBody>
      </p:sp>
      <p:sp>
        <p:nvSpPr>
          <p:cNvPr id="7" name="Text 4"/>
          <p:cNvSpPr/>
          <p:nvPr/>
        </p:nvSpPr>
        <p:spPr>
          <a:xfrm>
            <a:off x="2037993" y="5237559"/>
            <a:ext cx="3295888"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key features of Django and how it simplifies web development for the heart failure prediction system.</a:t>
            </a:r>
            <a:endParaRPr lang="en-US" sz="1750" dirty="0"/>
          </a:p>
        </p:txBody>
      </p:sp>
      <p:pic>
        <p:nvPicPr>
          <p:cNvPr id="8" name="Image 1" descr="preencoded.png">    </p:cNvPr>
          <p:cNvPicPr>
            <a:picLocks noChangeAspect="1"/>
          </p:cNvPicPr>
          <p:nvPr/>
        </p:nvPicPr>
        <p:blipFill>
          <a:blip r:embed="rId2"/>
          <a:stretch>
            <a:fillRect/>
          </a:stretch>
        </p:blipFill>
        <p:spPr>
          <a:xfrm>
            <a:off x="5667137" y="2353628"/>
            <a:ext cx="3296007" cy="2037040"/>
          </a:xfrm>
          <a:prstGeom prst="rect">
            <a:avLst/>
          </a:prstGeom>
        </p:spPr>
      </p:pic>
      <p:sp>
        <p:nvSpPr>
          <p:cNvPr id="9" name="Text 5"/>
          <p:cNvSpPr/>
          <p:nvPr/>
        </p:nvSpPr>
        <p:spPr>
          <a:xfrm>
            <a:off x="5667137" y="4668322"/>
            <a:ext cx="222504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Creating the App</a:t>
            </a:r>
            <a:endParaRPr lang="en-US" sz="2187" dirty="0"/>
          </a:p>
        </p:txBody>
      </p:sp>
      <p:sp>
        <p:nvSpPr>
          <p:cNvPr id="10" name="Text 6"/>
          <p:cNvSpPr/>
          <p:nvPr/>
        </p:nvSpPr>
        <p:spPr>
          <a:xfrm>
            <a:off x="5667137" y="5237678"/>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Step-by-step guide on setting up the Django project and creating the heart failure prediction app.</a:t>
            </a:r>
            <a:endParaRPr lang="en-US" sz="1750" dirty="0"/>
          </a:p>
        </p:txBody>
      </p:sp>
      <p:pic>
        <p:nvPicPr>
          <p:cNvPr id="11" name="Image 2" descr="preencoded.png">    </p:cNvPr>
          <p:cNvPicPr>
            <a:picLocks noChangeAspect="1"/>
          </p:cNvPicPr>
          <p:nvPr/>
        </p:nvPicPr>
        <p:blipFill>
          <a:blip r:embed="rId3"/>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Data Models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Design the necessary database models and configure them to store heart failure data for the prediction system.</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890123"/>
            <a:ext cx="67437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Introduction with Django</a:t>
            </a:r>
            <a:endParaRPr lang="en-US" sz="4374" dirty="0"/>
          </a:p>
        </p:txBody>
      </p:sp>
      <p:sp>
        <p:nvSpPr>
          <p:cNvPr id="6" name="Text 3"/>
          <p:cNvSpPr/>
          <p:nvPr/>
        </p:nvSpPr>
        <p:spPr>
          <a:xfrm>
            <a:off x="833199" y="3917752"/>
            <a:ext cx="93064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854398"/>
            <a:ext cx="49758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Features of Django</a:t>
            </a:r>
            <a:endParaRPr lang="en-US" sz="4374" dirty="0"/>
          </a:p>
        </p:txBody>
      </p:sp>
      <p:sp>
        <p:nvSpPr>
          <p:cNvPr id="5" name="Text 3"/>
          <p:cNvSpPr/>
          <p:nvPr/>
        </p:nvSpPr>
        <p:spPr>
          <a:xfrm>
            <a:off x="2037993" y="2993112"/>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Rapid Development</a:t>
            </a:r>
            <a:endParaRPr lang="en-US" sz="1750" dirty="0"/>
          </a:p>
        </p:txBody>
      </p:sp>
      <p:sp>
        <p:nvSpPr>
          <p:cNvPr id="6" name="Text 4"/>
          <p:cNvSpPr/>
          <p:nvPr/>
        </p:nvSpPr>
        <p:spPr>
          <a:xfrm>
            <a:off x="2037993" y="3598426"/>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Secure</a:t>
            </a:r>
            <a:endParaRPr lang="en-US" sz="1750" dirty="0"/>
          </a:p>
        </p:txBody>
      </p:sp>
      <p:sp>
        <p:nvSpPr>
          <p:cNvPr id="7" name="Text 5"/>
          <p:cNvSpPr/>
          <p:nvPr/>
        </p:nvSpPr>
        <p:spPr>
          <a:xfrm>
            <a:off x="2037993" y="4203740"/>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Scalable</a:t>
            </a:r>
            <a:endParaRPr lang="en-US" sz="1750" dirty="0"/>
          </a:p>
        </p:txBody>
      </p:sp>
      <p:sp>
        <p:nvSpPr>
          <p:cNvPr id="8" name="Text 6"/>
          <p:cNvSpPr/>
          <p:nvPr/>
        </p:nvSpPr>
        <p:spPr>
          <a:xfrm>
            <a:off x="2037993" y="4809053"/>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Fully loaded</a:t>
            </a:r>
            <a:endParaRPr lang="en-US" sz="1750" dirty="0"/>
          </a:p>
        </p:txBody>
      </p:sp>
      <p:sp>
        <p:nvSpPr>
          <p:cNvPr id="9" name="Text 7"/>
          <p:cNvSpPr/>
          <p:nvPr/>
        </p:nvSpPr>
        <p:spPr>
          <a:xfrm>
            <a:off x="2037993" y="5414367"/>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Versatile</a:t>
            </a:r>
            <a:endParaRPr lang="en-US" sz="1750" dirty="0"/>
          </a:p>
        </p:txBody>
      </p:sp>
      <p:sp>
        <p:nvSpPr>
          <p:cNvPr id="10" name="Text 8"/>
          <p:cNvSpPr/>
          <p:nvPr/>
        </p:nvSpPr>
        <p:spPr>
          <a:xfrm>
            <a:off x="2037993" y="6019681"/>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 Open Source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554402"/>
          </a:xfrm>
          <a:prstGeom prst="rect">
            <a:avLst/>
          </a:prstGeom>
          <a:solidFill>
            <a:srgbClr val="080E26"/>
          </a:solidFill>
          <a:ln w="12740">
            <a:solidFill>
              <a:srgbClr val="565151"/>
            </a:solidFill>
            <a:prstDash val="solid"/>
          </a:ln>
        </p:spPr>
      </p:sp>
      <p:sp>
        <p:nvSpPr>
          <p:cNvPr id="4" name="Text 2"/>
          <p:cNvSpPr/>
          <p:nvPr/>
        </p:nvSpPr>
        <p:spPr>
          <a:xfrm>
            <a:off x="2468761" y="561142"/>
            <a:ext cx="4081105" cy="637699"/>
          </a:xfrm>
          <a:prstGeom prst="rect">
            <a:avLst/>
          </a:prstGeom>
          <a:noFill/>
          <a:ln/>
        </p:spPr>
        <p:txBody>
          <a:bodyPr wrap="none" rtlCol="0" anchor="t"/>
          <a:lstStyle/>
          <a:p>
            <a:pPr indent="0" marL="0">
              <a:lnSpc>
                <a:spcPts val="5021"/>
              </a:lnSpc>
              <a:buNone/>
            </a:pPr>
            <a:endParaRPr lang="en-US" sz="4017" dirty="0"/>
          </a:p>
        </p:txBody>
      </p:sp>
      <p:sp>
        <p:nvSpPr>
          <p:cNvPr id="5" name="Text 3"/>
          <p:cNvSpPr/>
          <p:nvPr/>
        </p:nvSpPr>
        <p:spPr>
          <a:xfrm>
            <a:off x="2468761" y="1504831"/>
            <a:ext cx="3855720" cy="510183"/>
          </a:xfrm>
          <a:prstGeom prst="rect">
            <a:avLst/>
          </a:prstGeom>
          <a:noFill/>
          <a:ln/>
        </p:spPr>
        <p:txBody>
          <a:bodyPr wrap="none" rtlCol="0" anchor="t"/>
          <a:lstStyle/>
          <a:p>
            <a:pPr indent="0" marL="0">
              <a:lnSpc>
                <a:spcPts val="4017"/>
              </a:lnSpc>
              <a:buNone/>
            </a:pPr>
            <a:r>
              <a:rPr lang="en-US" sz="3214" dirty="0">
                <a:solidFill>
                  <a:srgbClr val="FFFFFF"/>
                </a:solidFill>
                <a:latin typeface="Fraunces" pitchFamily="34" charset="0"/>
                <a:ea typeface="Fraunces" pitchFamily="34" charset="-122"/>
                <a:cs typeface="Fraunces" pitchFamily="34" charset="-120"/>
              </a:rPr>
              <a:t>Rapid Development</a:t>
            </a:r>
            <a:endParaRPr lang="en-US" sz="3214" dirty="0"/>
          </a:p>
        </p:txBody>
      </p:sp>
      <p:sp>
        <p:nvSpPr>
          <p:cNvPr id="6" name="Text 4"/>
          <p:cNvSpPr/>
          <p:nvPr/>
        </p:nvSpPr>
        <p:spPr>
          <a:xfrm>
            <a:off x="2468761" y="2321004"/>
            <a:ext cx="9692759" cy="979408"/>
          </a:xfrm>
          <a:prstGeom prst="rect">
            <a:avLst/>
          </a:prstGeom>
          <a:noFill/>
          <a:ln/>
        </p:spPr>
        <p:txBody>
          <a:bodyPr wrap="square" rtlCol="0" anchor="t"/>
          <a:lstStyle/>
          <a:p>
            <a:pPr indent="0" marL="0">
              <a:lnSpc>
                <a:spcPts val="2571"/>
              </a:lnSpc>
              <a:buNone/>
            </a:pPr>
            <a:r>
              <a:rPr lang="en-US" sz="1607" dirty="0">
                <a:solidFill>
                  <a:srgbClr val="EBECEF"/>
                </a:solidFill>
                <a:latin typeface="Epilogue" pitchFamily="34" charset="0"/>
                <a:ea typeface="Epilogue" pitchFamily="34" charset="-122"/>
                <a:cs typeface="Epilogue" pitchFamily="34" charset="-120"/>
              </a:rPr>
              <a:t>Django was designed with the intention to make a framework which takes less time to build web application. The project implementation phase is a very time taken but Django creates it rapidly.</a:t>
            </a:r>
            <a:endParaRPr lang="en-US" sz="1607" dirty="0"/>
          </a:p>
        </p:txBody>
      </p:sp>
      <p:sp>
        <p:nvSpPr>
          <p:cNvPr id="7" name="Text 5"/>
          <p:cNvSpPr/>
          <p:nvPr/>
        </p:nvSpPr>
        <p:spPr>
          <a:xfrm>
            <a:off x="2468761" y="3606403"/>
            <a:ext cx="3264932" cy="510183"/>
          </a:xfrm>
          <a:prstGeom prst="rect">
            <a:avLst/>
          </a:prstGeom>
          <a:noFill/>
          <a:ln/>
        </p:spPr>
        <p:txBody>
          <a:bodyPr wrap="none" rtlCol="0" anchor="t"/>
          <a:lstStyle/>
          <a:p>
            <a:pPr indent="0" marL="0">
              <a:lnSpc>
                <a:spcPts val="4017"/>
              </a:lnSpc>
              <a:buNone/>
            </a:pPr>
            <a:r>
              <a:rPr lang="en-US" sz="3214" dirty="0">
                <a:solidFill>
                  <a:srgbClr val="FFFFFF"/>
                </a:solidFill>
                <a:latin typeface="Fraunces" pitchFamily="34" charset="0"/>
                <a:ea typeface="Fraunces" pitchFamily="34" charset="-122"/>
                <a:cs typeface="Fraunces" pitchFamily="34" charset="-120"/>
              </a:rPr>
              <a:t>Secure</a:t>
            </a:r>
            <a:endParaRPr lang="en-US" sz="3214" dirty="0"/>
          </a:p>
        </p:txBody>
      </p:sp>
      <p:sp>
        <p:nvSpPr>
          <p:cNvPr id="8" name="Text 6"/>
          <p:cNvSpPr/>
          <p:nvPr/>
        </p:nvSpPr>
        <p:spPr>
          <a:xfrm>
            <a:off x="2468761" y="4422577"/>
            <a:ext cx="9692759" cy="979408"/>
          </a:xfrm>
          <a:prstGeom prst="rect">
            <a:avLst/>
          </a:prstGeom>
          <a:noFill/>
          <a:ln/>
        </p:spPr>
        <p:txBody>
          <a:bodyPr wrap="square" rtlCol="0" anchor="t"/>
          <a:lstStyle/>
          <a:p>
            <a:pPr indent="0" marL="0">
              <a:lnSpc>
                <a:spcPts val="2571"/>
              </a:lnSpc>
              <a:buNone/>
            </a:pPr>
            <a:r>
              <a:rPr lang="en-US" sz="1607" dirty="0">
                <a:solidFill>
                  <a:srgbClr val="EBECEF"/>
                </a:solidFill>
                <a:latin typeface="Epilogue" pitchFamily="34" charset="0"/>
                <a:ea typeface="Epilogue" pitchFamily="34" charset="-122"/>
                <a:cs typeface="Epilogue" pitchFamily="34" charset="-120"/>
              </a:rPr>
              <a:t>Django takes security seriously and helps developers to avoid many common security mistakes, such as SQL injection, cross-site scripting, cross-site request forgery etc. Its user authentication system provides a secure way to manage user accounts and passwords.</a:t>
            </a:r>
            <a:endParaRPr lang="en-US" sz="1607" dirty="0"/>
          </a:p>
        </p:txBody>
      </p:sp>
      <p:sp>
        <p:nvSpPr>
          <p:cNvPr id="9" name="Text 7"/>
          <p:cNvSpPr/>
          <p:nvPr/>
        </p:nvSpPr>
        <p:spPr>
          <a:xfrm>
            <a:off x="2468761" y="5707975"/>
            <a:ext cx="3264932" cy="510183"/>
          </a:xfrm>
          <a:prstGeom prst="rect">
            <a:avLst/>
          </a:prstGeom>
          <a:noFill/>
          <a:ln/>
        </p:spPr>
        <p:txBody>
          <a:bodyPr wrap="none" rtlCol="0" anchor="t"/>
          <a:lstStyle/>
          <a:p>
            <a:pPr indent="0" marL="0">
              <a:lnSpc>
                <a:spcPts val="4017"/>
              </a:lnSpc>
              <a:buNone/>
            </a:pPr>
            <a:r>
              <a:rPr lang="en-US" sz="3214" dirty="0">
                <a:solidFill>
                  <a:srgbClr val="FFFFFF"/>
                </a:solidFill>
                <a:latin typeface="Fraunces" pitchFamily="34" charset="0"/>
                <a:ea typeface="Fraunces" pitchFamily="34" charset="-122"/>
                <a:cs typeface="Fraunces" pitchFamily="34" charset="-120"/>
              </a:rPr>
              <a:t>Scalable</a:t>
            </a:r>
            <a:endParaRPr lang="en-US" sz="3214" dirty="0"/>
          </a:p>
        </p:txBody>
      </p:sp>
      <p:sp>
        <p:nvSpPr>
          <p:cNvPr id="10" name="Text 8"/>
          <p:cNvSpPr/>
          <p:nvPr/>
        </p:nvSpPr>
        <p:spPr>
          <a:xfrm>
            <a:off x="2468761" y="6524149"/>
            <a:ext cx="9692759" cy="652939"/>
          </a:xfrm>
          <a:prstGeom prst="rect">
            <a:avLst/>
          </a:prstGeom>
          <a:noFill/>
          <a:ln/>
        </p:spPr>
        <p:txBody>
          <a:bodyPr wrap="square" rtlCol="0" anchor="t"/>
          <a:lstStyle/>
          <a:p>
            <a:pPr indent="0" marL="0">
              <a:lnSpc>
                <a:spcPts val="2571"/>
              </a:lnSpc>
              <a:buNone/>
            </a:pPr>
            <a:r>
              <a:rPr lang="en-US" sz="1607" dirty="0">
                <a:solidFill>
                  <a:srgbClr val="EBECEF"/>
                </a:solidFill>
                <a:latin typeface="Epilogue" pitchFamily="34" charset="0"/>
                <a:ea typeface="Epilogue" pitchFamily="34" charset="-122"/>
                <a:cs typeface="Epilogue" pitchFamily="34" charset="-120"/>
              </a:rPr>
              <a:t>Django is scalable in nature and has ability to quickly and flexibly switch from small to large scale application project.</a:t>
            </a:r>
            <a:endParaRPr lang="en-US" sz="1607" dirty="0"/>
          </a:p>
        </p:txBody>
      </p:sp>
      <p:sp>
        <p:nvSpPr>
          <p:cNvPr id="11" name="Text 9"/>
          <p:cNvSpPr/>
          <p:nvPr/>
        </p:nvSpPr>
        <p:spPr>
          <a:xfrm>
            <a:off x="2468761" y="7483078"/>
            <a:ext cx="3264932" cy="510183"/>
          </a:xfrm>
          <a:prstGeom prst="rect">
            <a:avLst/>
          </a:prstGeom>
          <a:noFill/>
          <a:ln/>
        </p:spPr>
        <p:txBody>
          <a:bodyPr wrap="none" rtlCol="0" anchor="t"/>
          <a:lstStyle/>
          <a:p>
            <a:pPr indent="0" marL="0">
              <a:lnSpc>
                <a:spcPts val="4017"/>
              </a:lnSpc>
              <a:buNone/>
            </a:pPr>
            <a:endParaRPr lang="en-US" sz="3214"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3410"/>
          </a:xfrm>
          <a:prstGeom prst="rect">
            <a:avLst/>
          </a:prstGeom>
          <a:solidFill>
            <a:srgbClr val="080E26"/>
          </a:solidFill>
          <a:ln w="12978">
            <a:solidFill>
              <a:srgbClr val="565151"/>
            </a:solidFill>
            <a:prstDash val="solid"/>
          </a:ln>
        </p:spPr>
      </p:sp>
      <p:sp>
        <p:nvSpPr>
          <p:cNvPr id="4" name="Text 2"/>
          <p:cNvSpPr/>
          <p:nvPr/>
        </p:nvSpPr>
        <p:spPr>
          <a:xfrm>
            <a:off x="2367796" y="572810"/>
            <a:ext cx="4166235" cy="650915"/>
          </a:xfrm>
          <a:prstGeom prst="rect">
            <a:avLst/>
          </a:prstGeom>
          <a:noFill/>
          <a:ln/>
        </p:spPr>
        <p:txBody>
          <a:bodyPr wrap="none" rtlCol="0" anchor="t"/>
          <a:lstStyle/>
          <a:p>
            <a:pPr indent="0" marL="0">
              <a:lnSpc>
                <a:spcPts val="5126"/>
              </a:lnSpc>
              <a:buNone/>
            </a:pPr>
            <a:endParaRPr lang="en-US" sz="4101" dirty="0"/>
          </a:p>
        </p:txBody>
      </p:sp>
      <p:sp>
        <p:nvSpPr>
          <p:cNvPr id="5" name="Text 3"/>
          <p:cNvSpPr/>
          <p:nvPr/>
        </p:nvSpPr>
        <p:spPr>
          <a:xfrm>
            <a:off x="2367796" y="1536144"/>
            <a:ext cx="3332917" cy="520660"/>
          </a:xfrm>
          <a:prstGeom prst="rect">
            <a:avLst/>
          </a:prstGeom>
          <a:noFill/>
          <a:ln/>
        </p:spPr>
        <p:txBody>
          <a:bodyPr wrap="none" rtlCol="0" anchor="t"/>
          <a:lstStyle/>
          <a:p>
            <a:pPr indent="0" marL="0">
              <a:lnSpc>
                <a:spcPts val="4101"/>
              </a:lnSpc>
              <a:buNone/>
            </a:pPr>
            <a:r>
              <a:rPr lang="en-US" sz="3281" dirty="0">
                <a:solidFill>
                  <a:srgbClr val="FFFFFF"/>
                </a:solidFill>
                <a:latin typeface="Fraunces" pitchFamily="34" charset="0"/>
                <a:ea typeface="Fraunces" pitchFamily="34" charset="-122"/>
                <a:cs typeface="Fraunces" pitchFamily="34" charset="-120"/>
              </a:rPr>
              <a:t>Fully loaded</a:t>
            </a:r>
            <a:endParaRPr lang="en-US" sz="3281" dirty="0"/>
          </a:p>
        </p:txBody>
      </p:sp>
      <p:sp>
        <p:nvSpPr>
          <p:cNvPr id="6" name="Text 4"/>
          <p:cNvSpPr/>
          <p:nvPr/>
        </p:nvSpPr>
        <p:spPr>
          <a:xfrm>
            <a:off x="2367796" y="2369225"/>
            <a:ext cx="9894808" cy="1000125"/>
          </a:xfrm>
          <a:prstGeom prst="rect">
            <a:avLst/>
          </a:prstGeom>
          <a:noFill/>
          <a:ln/>
        </p:spPr>
        <p:txBody>
          <a:bodyPr wrap="square" rtlCol="0" anchor="t"/>
          <a:lstStyle/>
          <a:p>
            <a:pPr indent="0" marL="0">
              <a:lnSpc>
                <a:spcPts val="2624"/>
              </a:lnSpc>
              <a:buNone/>
            </a:pPr>
            <a:r>
              <a:rPr lang="en-US" sz="1640" dirty="0">
                <a:solidFill>
                  <a:srgbClr val="EBECEF"/>
                </a:solidFill>
                <a:latin typeface="Epilogue" pitchFamily="34" charset="0"/>
                <a:ea typeface="Epilogue" pitchFamily="34" charset="-122"/>
                <a:cs typeface="Epilogue" pitchFamily="34" charset="-120"/>
              </a:rPr>
              <a:t>Django includes various helping task modules and libraries which can be used to handle common Web development tasks. Django takes care of user authentication, content administration, site maps, RSS feeds etc.</a:t>
            </a:r>
            <a:endParaRPr lang="en-US" sz="1640" dirty="0"/>
          </a:p>
        </p:txBody>
      </p:sp>
      <p:sp>
        <p:nvSpPr>
          <p:cNvPr id="7" name="Text 5"/>
          <p:cNvSpPr/>
          <p:nvPr/>
        </p:nvSpPr>
        <p:spPr>
          <a:xfrm>
            <a:off x="2367796" y="3681770"/>
            <a:ext cx="3332917" cy="520660"/>
          </a:xfrm>
          <a:prstGeom prst="rect">
            <a:avLst/>
          </a:prstGeom>
          <a:noFill/>
          <a:ln/>
        </p:spPr>
        <p:txBody>
          <a:bodyPr wrap="none" rtlCol="0" anchor="t"/>
          <a:lstStyle/>
          <a:p>
            <a:pPr indent="0" marL="0">
              <a:lnSpc>
                <a:spcPts val="4101"/>
              </a:lnSpc>
              <a:buNone/>
            </a:pPr>
            <a:r>
              <a:rPr lang="en-US" sz="3281" dirty="0">
                <a:solidFill>
                  <a:srgbClr val="FFFFFF"/>
                </a:solidFill>
                <a:latin typeface="Fraunces" pitchFamily="34" charset="0"/>
                <a:ea typeface="Fraunces" pitchFamily="34" charset="-122"/>
                <a:cs typeface="Fraunces" pitchFamily="34" charset="-120"/>
              </a:rPr>
              <a:t>Versatile</a:t>
            </a:r>
            <a:endParaRPr lang="en-US" sz="3281" dirty="0"/>
          </a:p>
        </p:txBody>
      </p:sp>
      <p:sp>
        <p:nvSpPr>
          <p:cNvPr id="8" name="Text 6"/>
          <p:cNvSpPr/>
          <p:nvPr/>
        </p:nvSpPr>
        <p:spPr>
          <a:xfrm>
            <a:off x="2367796" y="4514850"/>
            <a:ext cx="9894808" cy="1000125"/>
          </a:xfrm>
          <a:prstGeom prst="rect">
            <a:avLst/>
          </a:prstGeom>
          <a:noFill/>
          <a:ln/>
        </p:spPr>
        <p:txBody>
          <a:bodyPr wrap="square" rtlCol="0" anchor="t"/>
          <a:lstStyle/>
          <a:p>
            <a:pPr indent="0" marL="0">
              <a:lnSpc>
                <a:spcPts val="2624"/>
              </a:lnSpc>
              <a:buNone/>
            </a:pPr>
            <a:r>
              <a:rPr lang="en-US" sz="1640" dirty="0">
                <a:solidFill>
                  <a:srgbClr val="EBECEF"/>
                </a:solidFill>
                <a:latin typeface="Epilogue" pitchFamily="34" charset="0"/>
                <a:ea typeface="Epilogue" pitchFamily="34" charset="-122"/>
                <a:cs typeface="Epilogue" pitchFamily="34" charset="-120"/>
              </a:rPr>
              <a:t>Django is versatile in nature which allows it to build applications for different-different domains. Now a days, Companies are using Django to build various types of applications like: content management systems, social networks sites or scientific computing platforms etc.</a:t>
            </a:r>
            <a:endParaRPr lang="en-US" sz="1640" dirty="0"/>
          </a:p>
        </p:txBody>
      </p:sp>
      <p:sp>
        <p:nvSpPr>
          <p:cNvPr id="9" name="Text 7"/>
          <p:cNvSpPr/>
          <p:nvPr/>
        </p:nvSpPr>
        <p:spPr>
          <a:xfrm>
            <a:off x="2367796" y="5827395"/>
            <a:ext cx="3332917" cy="520660"/>
          </a:xfrm>
          <a:prstGeom prst="rect">
            <a:avLst/>
          </a:prstGeom>
          <a:noFill/>
          <a:ln/>
        </p:spPr>
        <p:txBody>
          <a:bodyPr wrap="none" rtlCol="0" anchor="t"/>
          <a:lstStyle/>
          <a:p>
            <a:pPr indent="0" marL="0">
              <a:lnSpc>
                <a:spcPts val="4101"/>
              </a:lnSpc>
              <a:buNone/>
            </a:pPr>
            <a:r>
              <a:rPr lang="en-US" sz="3281" dirty="0">
                <a:solidFill>
                  <a:srgbClr val="FFFFFF"/>
                </a:solidFill>
                <a:latin typeface="Fraunces" pitchFamily="34" charset="0"/>
                <a:ea typeface="Fraunces" pitchFamily="34" charset="-122"/>
                <a:cs typeface="Fraunces" pitchFamily="34" charset="-120"/>
              </a:rPr>
              <a:t>Open Source</a:t>
            </a:r>
            <a:endParaRPr lang="en-US" sz="3281" dirty="0"/>
          </a:p>
        </p:txBody>
      </p:sp>
      <p:sp>
        <p:nvSpPr>
          <p:cNvPr id="10" name="Text 8"/>
          <p:cNvSpPr/>
          <p:nvPr/>
        </p:nvSpPr>
        <p:spPr>
          <a:xfrm>
            <a:off x="2367796" y="6660475"/>
            <a:ext cx="9894808" cy="1000125"/>
          </a:xfrm>
          <a:prstGeom prst="rect">
            <a:avLst/>
          </a:prstGeom>
          <a:noFill/>
          <a:ln/>
        </p:spPr>
        <p:txBody>
          <a:bodyPr wrap="square" rtlCol="0" anchor="t"/>
          <a:lstStyle/>
          <a:p>
            <a:pPr indent="0" marL="0">
              <a:lnSpc>
                <a:spcPts val="2624"/>
              </a:lnSpc>
              <a:buNone/>
            </a:pPr>
            <a:r>
              <a:rPr lang="en-US" sz="1640" dirty="0">
                <a:solidFill>
                  <a:srgbClr val="EBECEF"/>
                </a:solidFill>
                <a:latin typeface="Epilogue" pitchFamily="34" charset="0"/>
                <a:ea typeface="Epilogue" pitchFamily="34" charset="-122"/>
                <a:cs typeface="Epilogue" pitchFamily="34" charset="-120"/>
              </a:rPr>
              <a:t>Django is an open source web application framework. It is publicly available without cost. It can be downloaded with source code from the public repository. Open source reduces the total cost of the application development.</a:t>
            </a:r>
            <a:endParaRPr lang="en-US" sz="164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696164"/>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Wamp Server</a:t>
            </a:r>
            <a:endParaRPr lang="en-US" sz="4374" dirty="0"/>
          </a:p>
        </p:txBody>
      </p:sp>
      <p:sp>
        <p:nvSpPr>
          <p:cNvPr id="5" name="Text 3"/>
          <p:cNvSpPr/>
          <p:nvPr/>
        </p:nvSpPr>
        <p:spPr>
          <a:xfrm>
            <a:off x="2037993" y="2834878"/>
            <a:ext cx="10554414"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Wamp is a Windows OS based program that installs and configures Apache web server, MySQL database server, PHP scripting language, phpMyAdmin (to manage MySQL database’s), and SQLiteManager (to manage SQLite database’s). </a:t>
            </a:r>
            <a:endParaRPr lang="en-US" sz="1750" dirty="0"/>
          </a:p>
        </p:txBody>
      </p:sp>
      <p:sp>
        <p:nvSpPr>
          <p:cNvPr id="6" name="Text 4"/>
          <p:cNvSpPr/>
          <p:nvPr/>
        </p:nvSpPr>
        <p:spPr>
          <a:xfrm>
            <a:off x="2037993" y="4150995"/>
            <a:ext cx="10554414"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Wamp is designed to offer an easy way to install Apache, PHP and MySQL package with an easy to use installation program instead of having to install and configure everything yourself. WAMP is so easy because once it is installed it is ready to go. You don’t have to do any additional configuring or tweaking of any configuration files to get it running. </a:t>
            </a:r>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
</a:t>
            </a:r>
            <a:endParaRPr lang="en-US" sz="1750" dirty="0"/>
          </a:p>
        </p:txBody>
      </p:sp>
      <p:sp>
        <p:nvSpPr>
          <p:cNvPr id="7" name="Text 5"/>
          <p:cNvSpPr/>
          <p:nvPr/>
        </p:nvSpPr>
        <p:spPr>
          <a:xfrm>
            <a:off x="2037993" y="6177915"/>
            <a:ext cx="10554414" cy="355402"/>
          </a:xfrm>
          <a:prstGeom prst="rect">
            <a:avLst/>
          </a:prstGeom>
          <a:noFill/>
          <a:ln/>
        </p:spPr>
        <p:txBody>
          <a:bodyPr wrap="none" rtlCol="0" anchor="t"/>
          <a:lstStyle/>
          <a:p>
            <a:pPr indent="0" marL="0">
              <a:lnSpc>
                <a:spcPts val="2799"/>
              </a:lnSpc>
              <a:buNone/>
            </a:pP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282071"/>
            <a:ext cx="47929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MAJOR PROEJCT</a:t>
            </a:r>
            <a:endParaRPr lang="en-US" sz="4374" dirty="0"/>
          </a:p>
        </p:txBody>
      </p:sp>
      <p:sp>
        <p:nvSpPr>
          <p:cNvPr id="5" name="Text 3"/>
          <p:cNvSpPr/>
          <p:nvPr/>
        </p:nvSpPr>
        <p:spPr>
          <a:xfrm>
            <a:off x="2037993" y="3420785"/>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Presented To : </a:t>
            </a:r>
            <a:endParaRPr lang="en-US" sz="1750" dirty="0"/>
          </a:p>
        </p:txBody>
      </p:sp>
      <p:sp>
        <p:nvSpPr>
          <p:cNvPr id="6" name="Text 4"/>
          <p:cNvSpPr/>
          <p:nvPr/>
        </p:nvSpPr>
        <p:spPr>
          <a:xfrm>
            <a:off x="2037993" y="4026098"/>
            <a:ext cx="10554414" cy="355402"/>
          </a:xfrm>
          <a:prstGeom prst="rect">
            <a:avLst/>
          </a:prstGeom>
          <a:noFill/>
          <a:ln/>
        </p:spPr>
        <p:txBody>
          <a:bodyPr wrap="none" rtlCol="0" anchor="t"/>
          <a:lstStyle/>
          <a:p>
            <a:pPr indent="0" marL="0">
              <a:lnSpc>
                <a:spcPts val="2799"/>
              </a:lnSpc>
              <a:buNone/>
            </a:pPr>
            <a:r>
              <a:rPr lang="en-US" sz="1750" b="1" dirty="0">
                <a:solidFill>
                  <a:srgbClr val="EBECEF"/>
                </a:solidFill>
                <a:latin typeface="Epilogue" pitchFamily="34" charset="0"/>
                <a:ea typeface="Epilogue" pitchFamily="34" charset="-122"/>
                <a:cs typeface="Epilogue" pitchFamily="34" charset="-120"/>
              </a:rPr>
              <a:t>Dr. Siddharth Swarup Rautaray</a:t>
            </a:r>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 Associate Professor SCE, KIIT DU.</a:t>
            </a:r>
            <a:endParaRPr lang="en-US" sz="1750" dirty="0"/>
          </a:p>
        </p:txBody>
      </p:sp>
      <p:sp>
        <p:nvSpPr>
          <p:cNvPr id="7" name="Text 5"/>
          <p:cNvSpPr/>
          <p:nvPr/>
        </p:nvSpPr>
        <p:spPr>
          <a:xfrm>
            <a:off x="2037993" y="4631412"/>
            <a:ext cx="10554414"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Presented By : Shashank Shekhar(2005691), Amit Kumar(2005638), Ankit Kumar(20051905), Aloukik Singh(2005431).</a:t>
            </a:r>
            <a:endParaRPr lang="en-US" sz="1750" dirty="0"/>
          </a:p>
        </p:txBody>
      </p:sp>
      <p:sp>
        <p:nvSpPr>
          <p:cNvPr id="8" name="Text 6"/>
          <p:cNvSpPr/>
          <p:nvPr/>
        </p:nvSpPr>
        <p:spPr>
          <a:xfrm>
            <a:off x="2037993" y="5592128"/>
            <a:ext cx="10554414" cy="355402"/>
          </a:xfrm>
          <a:prstGeom prst="rect">
            <a:avLst/>
          </a:prstGeom>
          <a:noFill/>
          <a:ln/>
        </p:spPr>
        <p:txBody>
          <a:bodyPr wrap="none" rtlCol="0" anchor="t"/>
          <a:lstStyle/>
          <a:p>
            <a:pPr indent="0" marL="0">
              <a:lnSpc>
                <a:spcPts val="2799"/>
              </a:lnSpc>
              <a:buNone/>
            </a:pP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804392"/>
            <a:ext cx="10554414" cy="1388745"/>
          </a:xfrm>
          <a:prstGeom prst="rect">
            <a:avLst/>
          </a:prstGeom>
          <a:noFill/>
          <a:ln/>
        </p:spPr>
        <p:txBody>
          <a:bodyPr wrap="squar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Demonstration of the Prediction System</a:t>
            </a:r>
            <a:endParaRPr lang="en-US" sz="4374" dirty="0"/>
          </a:p>
        </p:txBody>
      </p:sp>
      <p:sp>
        <p:nvSpPr>
          <p:cNvPr id="5" name="Text 3"/>
          <p:cNvSpPr/>
          <p:nvPr/>
        </p:nvSpPr>
        <p:spPr>
          <a:xfrm>
            <a:off x="2037993" y="3748564"/>
            <a:ext cx="3156347" cy="832961"/>
          </a:xfrm>
          <a:prstGeom prst="rect">
            <a:avLst/>
          </a:prstGeom>
          <a:noFill/>
          <a:ln/>
        </p:spPr>
        <p:txBody>
          <a:bodyPr wrap="square" rtlCol="0" anchor="t"/>
          <a:lstStyle/>
          <a:p>
            <a:pPr indent="0" marL="0">
              <a:lnSpc>
                <a:spcPts val="3281"/>
              </a:lnSpc>
              <a:buNone/>
            </a:pPr>
            <a:r>
              <a:rPr lang="en-US" sz="2624" dirty="0">
                <a:solidFill>
                  <a:srgbClr val="FFFFFF"/>
                </a:solidFill>
                <a:latin typeface="Fraunces" pitchFamily="34" charset="0"/>
                <a:ea typeface="Fraunces" pitchFamily="34" charset="-122"/>
                <a:cs typeface="Fraunces" pitchFamily="34" charset="-120"/>
              </a:rPr>
              <a:t>User-Friendly Interface</a:t>
            </a:r>
            <a:endParaRPr lang="en-US" sz="2624" dirty="0"/>
          </a:p>
        </p:txBody>
      </p:sp>
      <p:sp>
        <p:nvSpPr>
          <p:cNvPr id="6" name="Text 4"/>
          <p:cNvSpPr/>
          <p:nvPr/>
        </p:nvSpPr>
        <p:spPr>
          <a:xfrm>
            <a:off x="2037993" y="4803696"/>
            <a:ext cx="3156347"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Experience the ease of navigating and interacting with the heart failure prediction system.</a:t>
            </a:r>
            <a:endParaRPr lang="en-US" sz="1750" dirty="0"/>
          </a:p>
        </p:txBody>
      </p:sp>
      <p:sp>
        <p:nvSpPr>
          <p:cNvPr id="7" name="Text 5"/>
          <p:cNvSpPr/>
          <p:nvPr/>
        </p:nvSpPr>
        <p:spPr>
          <a:xfrm>
            <a:off x="5743932" y="3748564"/>
            <a:ext cx="3156347" cy="832961"/>
          </a:xfrm>
          <a:prstGeom prst="rect">
            <a:avLst/>
          </a:prstGeom>
          <a:noFill/>
          <a:ln/>
        </p:spPr>
        <p:txBody>
          <a:bodyPr wrap="square" rtlCol="0" anchor="t"/>
          <a:lstStyle/>
          <a:p>
            <a:pPr indent="0" marL="0">
              <a:lnSpc>
                <a:spcPts val="3281"/>
              </a:lnSpc>
              <a:buNone/>
            </a:pPr>
            <a:r>
              <a:rPr lang="en-US" sz="2624" dirty="0">
                <a:solidFill>
                  <a:srgbClr val="FFFFFF"/>
                </a:solidFill>
                <a:latin typeface="Fraunces" pitchFamily="34" charset="0"/>
                <a:ea typeface="Fraunces" pitchFamily="34" charset="-122"/>
                <a:cs typeface="Fraunces" pitchFamily="34" charset="-120"/>
              </a:rPr>
              <a:t>Accurate Predictions</a:t>
            </a:r>
            <a:endParaRPr lang="en-US" sz="2624" dirty="0"/>
          </a:p>
        </p:txBody>
      </p:sp>
      <p:sp>
        <p:nvSpPr>
          <p:cNvPr id="8" name="Text 6"/>
          <p:cNvSpPr/>
          <p:nvPr/>
        </p:nvSpPr>
        <p:spPr>
          <a:xfrm>
            <a:off x="5743932" y="4803696"/>
            <a:ext cx="3156347"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Witness the system's capability to accurately predict the risk of heart failure based on user input.</a:t>
            </a:r>
            <a:endParaRPr lang="en-US" sz="1750" dirty="0"/>
          </a:p>
        </p:txBody>
      </p:sp>
      <p:sp>
        <p:nvSpPr>
          <p:cNvPr id="9" name="Text 7"/>
          <p:cNvSpPr/>
          <p:nvPr/>
        </p:nvSpPr>
        <p:spPr>
          <a:xfrm>
            <a:off x="9449872" y="3748564"/>
            <a:ext cx="3147060" cy="416481"/>
          </a:xfrm>
          <a:prstGeom prst="rect">
            <a:avLst/>
          </a:prstGeom>
          <a:noFill/>
          <a:ln/>
        </p:spPr>
        <p:txBody>
          <a:bodyPr wrap="none" rtlCol="0" anchor="t"/>
          <a:lstStyle/>
          <a:p>
            <a:pPr indent="0" marL="0">
              <a:lnSpc>
                <a:spcPts val="3281"/>
              </a:lnSpc>
              <a:buNone/>
            </a:pPr>
            <a:r>
              <a:rPr lang="en-US" sz="2624" dirty="0">
                <a:solidFill>
                  <a:srgbClr val="FFFFFF"/>
                </a:solidFill>
                <a:latin typeface="Fraunces" pitchFamily="34" charset="0"/>
                <a:ea typeface="Fraunces" pitchFamily="34" charset="-122"/>
                <a:cs typeface="Fraunces" pitchFamily="34" charset="-120"/>
              </a:rPr>
              <a:t>Real-time Feedback</a:t>
            </a:r>
            <a:endParaRPr lang="en-US" sz="2624" dirty="0"/>
          </a:p>
        </p:txBody>
      </p:sp>
      <p:sp>
        <p:nvSpPr>
          <p:cNvPr id="10" name="Text 8"/>
          <p:cNvSpPr/>
          <p:nvPr/>
        </p:nvSpPr>
        <p:spPr>
          <a:xfrm>
            <a:off x="9449872" y="4387215"/>
            <a:ext cx="3156347"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Get instant feedback and insights on potential factors contributing to the predicted heart failure risk.</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2458"/>
          </a:xfrm>
          <a:prstGeom prst="rect">
            <a:avLst/>
          </a:prstGeom>
          <a:solidFill>
            <a:srgbClr val="080E26"/>
          </a:solidFill>
          <a:ln w="13454">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14630400" cy="2697480"/>
          </a:xfrm>
          <a:prstGeom prst="rect">
            <a:avLst/>
          </a:prstGeom>
        </p:spPr>
      </p:pic>
      <p:sp>
        <p:nvSpPr>
          <p:cNvPr id="5" name="Text 2"/>
          <p:cNvSpPr/>
          <p:nvPr/>
        </p:nvSpPr>
        <p:spPr>
          <a:xfrm>
            <a:off x="2189798" y="3290888"/>
            <a:ext cx="7414260" cy="674251"/>
          </a:xfrm>
          <a:prstGeom prst="rect">
            <a:avLst/>
          </a:prstGeom>
          <a:noFill/>
          <a:ln/>
        </p:spPr>
        <p:txBody>
          <a:bodyPr wrap="none" rtlCol="0" anchor="t"/>
          <a:lstStyle/>
          <a:p>
            <a:pPr indent="0" marL="0">
              <a:lnSpc>
                <a:spcPts val="5310"/>
              </a:lnSpc>
              <a:buNone/>
            </a:pPr>
            <a:r>
              <a:rPr lang="en-US" sz="4248" dirty="0">
                <a:solidFill>
                  <a:srgbClr val="FFFFFF"/>
                </a:solidFill>
                <a:latin typeface="Fraunces" pitchFamily="34" charset="0"/>
                <a:ea typeface="Fraunces" pitchFamily="34" charset="-122"/>
                <a:cs typeface="Fraunces" pitchFamily="34" charset="-120"/>
              </a:rPr>
              <a:t>Conclusion and Future Work</a:t>
            </a:r>
            <a:endParaRPr lang="en-US" sz="4248" dirty="0"/>
          </a:p>
        </p:txBody>
      </p:sp>
      <p:sp>
        <p:nvSpPr>
          <p:cNvPr id="6" name="Text 3"/>
          <p:cNvSpPr/>
          <p:nvPr/>
        </p:nvSpPr>
        <p:spPr>
          <a:xfrm>
            <a:off x="2189798" y="4288750"/>
            <a:ext cx="10250686" cy="1381125"/>
          </a:xfrm>
          <a:prstGeom prst="rect">
            <a:avLst/>
          </a:prstGeom>
          <a:noFill/>
          <a:ln/>
        </p:spPr>
        <p:txBody>
          <a:bodyPr wrap="square" rtlCol="0" anchor="t"/>
          <a:lstStyle/>
          <a:p>
            <a:pPr indent="0" marL="0">
              <a:lnSpc>
                <a:spcPts val="2719"/>
              </a:lnSpc>
              <a:buNone/>
            </a:pPr>
            <a:r>
              <a:rPr lang="en-US" sz="1699" dirty="0">
                <a:solidFill>
                  <a:srgbClr val="EBECEF"/>
                </a:solidFill>
                <a:latin typeface="Epilogue" pitchFamily="34" charset="0"/>
                <a:ea typeface="Epilogue" pitchFamily="34" charset="-122"/>
                <a:cs typeface="Epilogue" pitchFamily="34" charset="-120"/>
              </a:rPr>
              <a:t>Our Heart Failure Prediction System is intended to assist patients in recognizing their heart state early and receiving treatment at an earlier stage, allowing them to avoid any serious conditions. We have designed this system using the Machine Learning model to predict the future possibility of heart disease by implementing the Logistic Regression algorithm.</a:t>
            </a:r>
            <a:endParaRPr lang="en-US" sz="1699" dirty="0"/>
          </a:p>
        </p:txBody>
      </p:sp>
      <p:sp>
        <p:nvSpPr>
          <p:cNvPr id="7" name="Text 4"/>
          <p:cNvSpPr/>
          <p:nvPr/>
        </p:nvSpPr>
        <p:spPr>
          <a:xfrm>
            <a:off x="2189798" y="5912644"/>
            <a:ext cx="10250686" cy="1726406"/>
          </a:xfrm>
          <a:prstGeom prst="rect">
            <a:avLst/>
          </a:prstGeom>
          <a:noFill/>
          <a:ln/>
        </p:spPr>
        <p:txBody>
          <a:bodyPr wrap="square" rtlCol="0" anchor="t"/>
          <a:lstStyle/>
          <a:p>
            <a:pPr indent="0" marL="0">
              <a:lnSpc>
                <a:spcPts val="2719"/>
              </a:lnSpc>
              <a:buNone/>
            </a:pPr>
            <a:r>
              <a:rPr lang="en-US" sz="1699" dirty="0">
                <a:solidFill>
                  <a:srgbClr val="EBECEF"/>
                </a:solidFill>
                <a:latin typeface="Epilogue" pitchFamily="34" charset="0"/>
                <a:ea typeface="Epilogue" pitchFamily="34" charset="-122"/>
                <a:cs typeface="Epilogue" pitchFamily="34" charset="-120"/>
              </a:rPr>
              <a:t>The scope of a Heart Failure Prediction System is broad, encompassing the entire patient population, from those who have no known risk factors to those who are already experiencing symptoms. The system can be integrated into various healthcare settings, such as hospitals, clinics, and primary care physician offices, and can be utilized by healthcare professionals to support clinical decision-making.</a:t>
            </a:r>
            <a:endParaRPr lang="en-US" sz="1699"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3767614"/>
            <a:ext cx="63931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                        THANK YOU</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415183"/>
            <a:ext cx="10554414" cy="1388745"/>
          </a:xfrm>
          <a:prstGeom prst="rect">
            <a:avLst/>
          </a:prstGeom>
          <a:noFill/>
          <a:ln/>
        </p:spPr>
        <p:txBody>
          <a:bodyPr wrap="squar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Project Field : Machine Learning using Python.</a:t>
            </a:r>
            <a:endParaRPr lang="en-US" sz="4374" dirty="0"/>
          </a:p>
        </p:txBody>
      </p:sp>
      <p:sp>
        <p:nvSpPr>
          <p:cNvPr id="5" name="Text 3"/>
          <p:cNvSpPr/>
          <p:nvPr/>
        </p:nvSpPr>
        <p:spPr>
          <a:xfrm>
            <a:off x="2037993" y="4248269"/>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Project Title : Heart Failure Prediction System Using Django.</a:t>
            </a:r>
            <a:endParaRPr lang="en-US" sz="1750" dirty="0"/>
          </a:p>
        </p:txBody>
      </p:sp>
      <p:sp>
        <p:nvSpPr>
          <p:cNvPr id="6" name="Text 4"/>
          <p:cNvSpPr/>
          <p:nvPr/>
        </p:nvSpPr>
        <p:spPr>
          <a:xfrm>
            <a:off x="2037993" y="4853583"/>
            <a:ext cx="10554414" cy="355402"/>
          </a:xfrm>
          <a:prstGeom prst="rect">
            <a:avLst/>
          </a:prstGeom>
          <a:noFill/>
          <a:ln/>
        </p:spPr>
        <p:txBody>
          <a:bodyPr wrap="none" rtlCol="0" anchor="t"/>
          <a:lstStyle/>
          <a:p>
            <a:pPr indent="0" marL="0">
              <a:lnSpc>
                <a:spcPts val="2799"/>
              </a:lnSpc>
              <a:buNone/>
            </a:pPr>
            <a:endParaRPr lang="en-US" sz="1750" dirty="0"/>
          </a:p>
        </p:txBody>
      </p:sp>
      <p:sp>
        <p:nvSpPr>
          <p:cNvPr id="7" name="Text 5"/>
          <p:cNvSpPr/>
          <p:nvPr/>
        </p:nvSpPr>
        <p:spPr>
          <a:xfrm>
            <a:off x="2037993" y="5458897"/>
            <a:ext cx="10554414" cy="355402"/>
          </a:xfrm>
          <a:prstGeom prst="rect">
            <a:avLst/>
          </a:prstGeom>
          <a:noFill/>
          <a:ln/>
        </p:spPr>
        <p:txBody>
          <a:bodyPr wrap="none" rtlCol="0" anchor="t"/>
          <a:lstStyle/>
          <a:p>
            <a:pPr indent="0" marL="0">
              <a:lnSpc>
                <a:spcPts val="2799"/>
              </a:lnSpc>
              <a:buNone/>
            </a:pP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2890123"/>
            <a:ext cx="75895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Understanding Heart Failure</a:t>
            </a:r>
            <a:endParaRPr lang="en-US" sz="4374" dirty="0"/>
          </a:p>
        </p:txBody>
      </p:sp>
      <p:sp>
        <p:nvSpPr>
          <p:cNvPr id="6" name="Text 3"/>
          <p:cNvSpPr/>
          <p:nvPr/>
        </p:nvSpPr>
        <p:spPr>
          <a:xfrm>
            <a:off x="4490799" y="3917752"/>
            <a:ext cx="93064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According to the World Health Organization, 12 million deaths occur yearly due to heart disease. Load of cardiovascular disease is rapidly increasing all over the world in the past few years. Early detection of cardiac diseases can decrease the mortality rate and overall complications. </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354223"/>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 Overview</a:t>
            </a:r>
            <a:endParaRPr lang="en-US" sz="4374" dirty="0"/>
          </a:p>
        </p:txBody>
      </p:sp>
      <p:sp>
        <p:nvSpPr>
          <p:cNvPr id="5" name="Text 3"/>
          <p:cNvSpPr/>
          <p:nvPr/>
        </p:nvSpPr>
        <p:spPr>
          <a:xfrm>
            <a:off x="2037993" y="3492937"/>
            <a:ext cx="10554414"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Our Heart Failure Prediction System is intended to assist patients in recognizing their heart state early and receiving treatment at an earlier stage, allowing them to avoid any serious conditions. We have designed this system using the Machine Learning model to predict the future possibility of heart disease by implementing the Logistic Regression algorithm.</a:t>
            </a:r>
            <a:endParaRPr lang="en-US" sz="1750" dirty="0"/>
          </a:p>
        </p:txBody>
      </p:sp>
      <p:sp>
        <p:nvSpPr>
          <p:cNvPr id="6" name="Text 4"/>
          <p:cNvSpPr/>
          <p:nvPr/>
        </p:nvSpPr>
        <p:spPr>
          <a:xfrm>
            <a:off x="2037993" y="5164455"/>
            <a:ext cx="10554414"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framework used in this project is Django. The Front End involves Html, CSS and JavaScript. The Back End involves MySQL Database. The Back End Language is Python.</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656880"/>
            <a:ext cx="51282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Problem Statement</a:t>
            </a:r>
            <a:endParaRPr lang="en-US" sz="4374" dirty="0"/>
          </a:p>
        </p:txBody>
      </p:sp>
      <p:sp>
        <p:nvSpPr>
          <p:cNvPr id="5" name="Text 3"/>
          <p:cNvSpPr/>
          <p:nvPr/>
        </p:nvSpPr>
        <p:spPr>
          <a:xfrm>
            <a:off x="2037993" y="3795593"/>
            <a:ext cx="10554414"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"Developing a robust machine learning model to predict the likelihood of heart failure in patients based on a comprehensive set of clinical and demographic features. The aim is to create a reliable system that assists healthcare professionals in early identification and proactive management of individuals at risk of heart failure, thereby improving patient outcomes and reducing the incidence of severe cardiac events."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354223"/>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Solution</a:t>
            </a:r>
            <a:endParaRPr lang="en-US" sz="4374" dirty="0"/>
          </a:p>
        </p:txBody>
      </p:sp>
      <p:sp>
        <p:nvSpPr>
          <p:cNvPr id="5" name="Text 3"/>
          <p:cNvSpPr/>
          <p:nvPr/>
        </p:nvSpPr>
        <p:spPr>
          <a:xfrm>
            <a:off x="2037993" y="3492937"/>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Title : Heart Failure Prediction System (HFPS)</a:t>
            </a:r>
            <a:endParaRPr lang="en-US" sz="1750" dirty="0"/>
          </a:p>
        </p:txBody>
      </p:sp>
      <p:sp>
        <p:nvSpPr>
          <p:cNvPr id="6" name="Text 4"/>
          <p:cNvSpPr/>
          <p:nvPr/>
        </p:nvSpPr>
        <p:spPr>
          <a:xfrm>
            <a:off x="2037993" y="4098250"/>
            <a:ext cx="10554414"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About Us : The scope of a Heart Failure Prediction System is broad, encompassing the entire patient population, from those who have no known risk factors to those who are already experiencing symptoms. The system can be integrated into various healthcare settings, such as hospitals, clinics, and primary care physician offices, and can be utilized by healthcare professionals to support clinical decision-making.</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1311">
            <a:solidFill>
              <a:srgbClr val="565151"/>
            </a:solidFill>
            <a:prstDash val="solid"/>
          </a:ln>
        </p:spPr>
      </p:sp>
      <p:sp>
        <p:nvSpPr>
          <p:cNvPr id="4" name="Text 2"/>
          <p:cNvSpPr/>
          <p:nvPr/>
        </p:nvSpPr>
        <p:spPr>
          <a:xfrm>
            <a:off x="3010495" y="499824"/>
            <a:ext cx="3624977" cy="566380"/>
          </a:xfrm>
          <a:prstGeom prst="rect">
            <a:avLst/>
          </a:prstGeom>
          <a:noFill/>
          <a:ln/>
        </p:spPr>
        <p:txBody>
          <a:bodyPr wrap="none" rtlCol="0" anchor="t"/>
          <a:lstStyle/>
          <a:p>
            <a:pPr indent="0" marL="0">
              <a:lnSpc>
                <a:spcPts val="4460"/>
              </a:lnSpc>
              <a:buNone/>
            </a:pPr>
            <a:r>
              <a:rPr lang="en-US" sz="3568" dirty="0">
                <a:solidFill>
                  <a:srgbClr val="FFFFFF"/>
                </a:solidFill>
                <a:latin typeface="Fraunces" pitchFamily="34" charset="0"/>
                <a:ea typeface="Fraunces" pitchFamily="34" charset="-122"/>
                <a:cs typeface="Fraunces" pitchFamily="34" charset="-120"/>
              </a:rPr>
              <a:t>Features</a:t>
            </a:r>
            <a:endParaRPr lang="en-US" sz="3568" dirty="0"/>
          </a:p>
        </p:txBody>
      </p:sp>
      <p:sp>
        <p:nvSpPr>
          <p:cNvPr id="5" name="Text 3"/>
          <p:cNvSpPr/>
          <p:nvPr/>
        </p:nvSpPr>
        <p:spPr>
          <a:xfrm>
            <a:off x="3010495" y="1428631"/>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USER -</a:t>
            </a:r>
            <a:endParaRPr lang="en-US" sz="1427" dirty="0"/>
          </a:p>
        </p:txBody>
      </p:sp>
      <p:sp>
        <p:nvSpPr>
          <p:cNvPr id="6" name="Text 4"/>
          <p:cNvSpPr/>
          <p:nvPr/>
        </p:nvSpPr>
        <p:spPr>
          <a:xfrm>
            <a:off x="3010495" y="1922383"/>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Register:</a:t>
            </a:r>
            <a:endParaRPr lang="en-US" sz="1427" dirty="0"/>
          </a:p>
        </p:txBody>
      </p:sp>
      <p:sp>
        <p:nvSpPr>
          <p:cNvPr id="7" name="Text 5"/>
          <p:cNvSpPr/>
          <p:nvPr/>
        </p:nvSpPr>
        <p:spPr>
          <a:xfrm>
            <a:off x="3010495" y="2416135"/>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The user would need to register first to log in.</a:t>
            </a:r>
            <a:endParaRPr lang="en-US" sz="1427" dirty="0"/>
          </a:p>
        </p:txBody>
      </p:sp>
      <p:sp>
        <p:nvSpPr>
          <p:cNvPr id="8" name="Text 6"/>
          <p:cNvSpPr/>
          <p:nvPr/>
        </p:nvSpPr>
        <p:spPr>
          <a:xfrm>
            <a:off x="3010495" y="2909888"/>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Login:</a:t>
            </a:r>
            <a:endParaRPr lang="en-US" sz="1427" dirty="0"/>
          </a:p>
        </p:txBody>
      </p:sp>
      <p:sp>
        <p:nvSpPr>
          <p:cNvPr id="9" name="Text 7"/>
          <p:cNvSpPr/>
          <p:nvPr/>
        </p:nvSpPr>
        <p:spPr>
          <a:xfrm>
            <a:off x="3010495" y="3403640"/>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The user can log in using their credentials.</a:t>
            </a:r>
            <a:endParaRPr lang="en-US" sz="1427" dirty="0"/>
          </a:p>
        </p:txBody>
      </p:sp>
      <p:sp>
        <p:nvSpPr>
          <p:cNvPr id="10" name="Text 8"/>
          <p:cNvSpPr/>
          <p:nvPr/>
        </p:nvSpPr>
        <p:spPr>
          <a:xfrm>
            <a:off x="3010495" y="3897392"/>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Prediction:</a:t>
            </a:r>
            <a:endParaRPr lang="en-US" sz="1427" dirty="0"/>
          </a:p>
        </p:txBody>
      </p:sp>
      <p:sp>
        <p:nvSpPr>
          <p:cNvPr id="11" name="Text 9"/>
          <p:cNvSpPr/>
          <p:nvPr/>
        </p:nvSpPr>
        <p:spPr>
          <a:xfrm>
            <a:off x="3010495" y="4391144"/>
            <a:ext cx="8609290" cy="579834"/>
          </a:xfrm>
          <a:prstGeom prst="rect">
            <a:avLst/>
          </a:prstGeom>
          <a:noFill/>
          <a:ln/>
        </p:spPr>
        <p:txBody>
          <a:bodyPr wrap="squar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The users have to provide the below inputs for the system to predict if there is any heart failure or not.</a:t>
            </a:r>
            <a:endParaRPr lang="en-US" sz="1427" dirty="0"/>
          </a:p>
        </p:txBody>
      </p:sp>
      <p:sp>
        <p:nvSpPr>
          <p:cNvPr id="12" name="Text 10"/>
          <p:cNvSpPr/>
          <p:nvPr/>
        </p:nvSpPr>
        <p:spPr>
          <a:xfrm>
            <a:off x="3010495" y="5174813"/>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Age: [years]</a:t>
            </a:r>
            <a:endParaRPr lang="en-US" sz="1427" dirty="0"/>
          </a:p>
        </p:txBody>
      </p:sp>
      <p:sp>
        <p:nvSpPr>
          <p:cNvPr id="13" name="Text 11"/>
          <p:cNvSpPr/>
          <p:nvPr/>
        </p:nvSpPr>
        <p:spPr>
          <a:xfrm>
            <a:off x="3010495" y="5668566"/>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Sex: [M: Male, F: Female]</a:t>
            </a:r>
            <a:endParaRPr lang="en-US" sz="1427" dirty="0"/>
          </a:p>
        </p:txBody>
      </p:sp>
      <p:sp>
        <p:nvSpPr>
          <p:cNvPr id="14" name="Text 12"/>
          <p:cNvSpPr/>
          <p:nvPr/>
        </p:nvSpPr>
        <p:spPr>
          <a:xfrm>
            <a:off x="3010495" y="6162318"/>
            <a:ext cx="8609290" cy="579834"/>
          </a:xfrm>
          <a:prstGeom prst="rect">
            <a:avLst/>
          </a:prstGeom>
          <a:noFill/>
          <a:ln/>
        </p:spPr>
        <p:txBody>
          <a:bodyPr wrap="squar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Chest Pain Type: [TA: Typical Angina, ATA: Atypical Angina, NAP: Non-Anginal Pain, ASY: Asymptomatic]</a:t>
            </a:r>
            <a:endParaRPr lang="en-US" sz="1427" dirty="0"/>
          </a:p>
        </p:txBody>
      </p:sp>
      <p:sp>
        <p:nvSpPr>
          <p:cNvPr id="15" name="Text 13"/>
          <p:cNvSpPr/>
          <p:nvPr/>
        </p:nvSpPr>
        <p:spPr>
          <a:xfrm>
            <a:off x="3010495" y="6945987"/>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Resting Blood Pressure: [mm Hg]</a:t>
            </a:r>
            <a:endParaRPr lang="en-US" sz="1427" dirty="0"/>
          </a:p>
        </p:txBody>
      </p:sp>
      <p:sp>
        <p:nvSpPr>
          <p:cNvPr id="16" name="Text 14"/>
          <p:cNvSpPr/>
          <p:nvPr/>
        </p:nvSpPr>
        <p:spPr>
          <a:xfrm>
            <a:off x="3010495" y="7439739"/>
            <a:ext cx="8609290" cy="289917"/>
          </a:xfrm>
          <a:prstGeom prst="rect">
            <a:avLst/>
          </a:prstGeom>
          <a:noFill/>
          <a:ln/>
        </p:spPr>
        <p:txBody>
          <a:bodyPr wrap="none" rtlCol="0" anchor="t"/>
          <a:lstStyle/>
          <a:p>
            <a:pPr indent="0" marL="0">
              <a:lnSpc>
                <a:spcPts val="2283"/>
              </a:lnSpc>
              <a:buNone/>
            </a:pPr>
            <a:r>
              <a:rPr lang="en-US" sz="1427" dirty="0">
                <a:solidFill>
                  <a:srgbClr val="EBECEF"/>
                </a:solidFill>
                <a:latin typeface="Epilogue" pitchFamily="34" charset="0"/>
                <a:ea typeface="Epilogue" pitchFamily="34" charset="-122"/>
                <a:cs typeface="Epilogue" pitchFamily="34" charset="-120"/>
              </a:rPr>
              <a:t>­ Serum Cholesterol: [mm/dl] etc.</a:t>
            </a:r>
            <a:endParaRPr lang="en-US" sz="1427"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2978">
            <a:solidFill>
              <a:srgbClr val="565151"/>
            </a:solidFill>
            <a:prstDash val="solid"/>
          </a:ln>
        </p:spPr>
      </p:sp>
      <p:sp>
        <p:nvSpPr>
          <p:cNvPr id="4" name="Text 2"/>
          <p:cNvSpPr/>
          <p:nvPr/>
        </p:nvSpPr>
        <p:spPr>
          <a:xfrm>
            <a:off x="2376368" y="759143"/>
            <a:ext cx="9877544" cy="332780"/>
          </a:xfrm>
          <a:prstGeom prst="rect">
            <a:avLst/>
          </a:prstGeom>
          <a:noFill/>
          <a:ln/>
        </p:spPr>
        <p:txBody>
          <a:bodyPr wrap="none" rtlCol="0" anchor="t"/>
          <a:lstStyle/>
          <a:p>
            <a:pPr indent="0" marL="0">
              <a:lnSpc>
                <a:spcPts val="2620"/>
              </a:lnSpc>
              <a:buNone/>
            </a:pPr>
            <a:endParaRPr lang="en-US" sz="1637" dirty="0"/>
          </a:p>
        </p:txBody>
      </p:sp>
      <p:sp>
        <p:nvSpPr>
          <p:cNvPr id="5" name="Text 3"/>
          <p:cNvSpPr/>
          <p:nvPr/>
        </p:nvSpPr>
        <p:spPr>
          <a:xfrm>
            <a:off x="2376368" y="1325761"/>
            <a:ext cx="9877544" cy="665559"/>
          </a:xfrm>
          <a:prstGeom prst="rect">
            <a:avLst/>
          </a:prstGeom>
          <a:noFill/>
          <a:ln/>
        </p:spPr>
        <p:txBody>
          <a:bodyPr wrap="squar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The user can get to know the causes of heart failure and the diagnosis test required through the chatbot.</a:t>
            </a:r>
            <a:endParaRPr lang="en-US" sz="1637" dirty="0"/>
          </a:p>
        </p:txBody>
      </p:sp>
      <p:sp>
        <p:nvSpPr>
          <p:cNvPr id="6" name="Text 4"/>
          <p:cNvSpPr/>
          <p:nvPr/>
        </p:nvSpPr>
        <p:spPr>
          <a:xfrm>
            <a:off x="2376368" y="2225159"/>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It can also provide links to nearby hospitals/clinics that specialize in heart disease.</a:t>
            </a:r>
            <a:endParaRPr lang="en-US" sz="1637" dirty="0"/>
          </a:p>
        </p:txBody>
      </p:sp>
      <p:sp>
        <p:nvSpPr>
          <p:cNvPr id="7" name="Text 5"/>
          <p:cNvSpPr/>
          <p:nvPr/>
        </p:nvSpPr>
        <p:spPr>
          <a:xfrm>
            <a:off x="2376368" y="2791778"/>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View Free Checkup Camps:</a:t>
            </a:r>
            <a:endParaRPr lang="en-US" sz="1637" dirty="0"/>
          </a:p>
        </p:txBody>
      </p:sp>
      <p:sp>
        <p:nvSpPr>
          <p:cNvPr id="8" name="Text 6"/>
          <p:cNvSpPr/>
          <p:nvPr/>
        </p:nvSpPr>
        <p:spPr>
          <a:xfrm>
            <a:off x="2376368" y="3358396"/>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The user can look for Free Check-up Camps.</a:t>
            </a:r>
            <a:endParaRPr lang="en-US" sz="1637" dirty="0"/>
          </a:p>
        </p:txBody>
      </p:sp>
      <p:sp>
        <p:nvSpPr>
          <p:cNvPr id="9" name="Text 7"/>
          <p:cNvSpPr/>
          <p:nvPr/>
        </p:nvSpPr>
        <p:spPr>
          <a:xfrm>
            <a:off x="2376368" y="3925014"/>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a:t>
            </a:r>
            <a:pPr indent="0" marL="0">
              <a:lnSpc>
                <a:spcPts val="2620"/>
              </a:lnSpc>
              <a:buNone/>
            </a:pPr>
            <a:r>
              <a:rPr lang="en-US" sz="1637" b="1" dirty="0">
                <a:solidFill>
                  <a:srgbClr val="EBECEF"/>
                </a:solidFill>
                <a:latin typeface="Epilogue" pitchFamily="34" charset="0"/>
                <a:ea typeface="Epilogue" pitchFamily="34" charset="-122"/>
                <a:cs typeface="Epilogue" pitchFamily="34" charset="-120"/>
              </a:rPr>
              <a:t>ADMIN -</a:t>
            </a:r>
            <a:endParaRPr lang="en-US" sz="1637" dirty="0"/>
          </a:p>
        </p:txBody>
      </p:sp>
      <p:sp>
        <p:nvSpPr>
          <p:cNvPr id="10" name="Text 8"/>
          <p:cNvSpPr/>
          <p:nvPr/>
        </p:nvSpPr>
        <p:spPr>
          <a:xfrm>
            <a:off x="2376368" y="4491633"/>
            <a:ext cx="9877544" cy="332780"/>
          </a:xfrm>
          <a:prstGeom prst="rect">
            <a:avLst/>
          </a:prstGeom>
          <a:noFill/>
          <a:ln/>
        </p:spPr>
        <p:txBody>
          <a:bodyPr wrap="none" rtlCol="0" anchor="t"/>
          <a:lstStyle/>
          <a:p>
            <a:pPr indent="0" marL="0">
              <a:lnSpc>
                <a:spcPts val="2620"/>
              </a:lnSpc>
              <a:buNone/>
            </a:pPr>
            <a:r>
              <a:rPr lang="en-US" sz="1637" b="1" dirty="0">
                <a:solidFill>
                  <a:srgbClr val="EBECEF"/>
                </a:solidFill>
                <a:latin typeface="Epilogue" pitchFamily="34" charset="0"/>
                <a:ea typeface="Epilogue" pitchFamily="34" charset="-122"/>
                <a:cs typeface="Epilogue" pitchFamily="34" charset="-120"/>
              </a:rPr>
              <a:t>● </a:t>
            </a:r>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Login:</a:t>
            </a:r>
            <a:endParaRPr lang="en-US" sz="1637" dirty="0"/>
          </a:p>
        </p:txBody>
      </p:sp>
      <p:sp>
        <p:nvSpPr>
          <p:cNvPr id="11" name="Text 9"/>
          <p:cNvSpPr/>
          <p:nvPr/>
        </p:nvSpPr>
        <p:spPr>
          <a:xfrm>
            <a:off x="2376368" y="5058251"/>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The admin can log in using their credentials.</a:t>
            </a:r>
            <a:endParaRPr lang="en-US" sz="1637" dirty="0"/>
          </a:p>
        </p:txBody>
      </p:sp>
      <p:sp>
        <p:nvSpPr>
          <p:cNvPr id="12" name="Text 10"/>
          <p:cNvSpPr/>
          <p:nvPr/>
        </p:nvSpPr>
        <p:spPr>
          <a:xfrm>
            <a:off x="2376368" y="5624870"/>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View Users:</a:t>
            </a:r>
            <a:endParaRPr lang="en-US" sz="1637" dirty="0"/>
          </a:p>
        </p:txBody>
      </p:sp>
      <p:sp>
        <p:nvSpPr>
          <p:cNvPr id="13" name="Text 11"/>
          <p:cNvSpPr/>
          <p:nvPr/>
        </p:nvSpPr>
        <p:spPr>
          <a:xfrm>
            <a:off x="2376368" y="6191488"/>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The admin can view the list of users.</a:t>
            </a:r>
            <a:endParaRPr lang="en-US" sz="1637" dirty="0"/>
          </a:p>
        </p:txBody>
      </p:sp>
      <p:sp>
        <p:nvSpPr>
          <p:cNvPr id="14" name="Text 12"/>
          <p:cNvSpPr/>
          <p:nvPr/>
        </p:nvSpPr>
        <p:spPr>
          <a:xfrm>
            <a:off x="2376368" y="6758107"/>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 Add free checkup camps details:</a:t>
            </a:r>
            <a:endParaRPr lang="en-US" sz="1637" dirty="0"/>
          </a:p>
        </p:txBody>
      </p:sp>
      <p:sp>
        <p:nvSpPr>
          <p:cNvPr id="15" name="Text 13"/>
          <p:cNvSpPr/>
          <p:nvPr/>
        </p:nvSpPr>
        <p:spPr>
          <a:xfrm>
            <a:off x="2376368" y="7324725"/>
            <a:ext cx="9877544" cy="332780"/>
          </a:xfrm>
          <a:prstGeom prst="rect">
            <a:avLst/>
          </a:prstGeom>
          <a:noFill/>
          <a:ln/>
        </p:spPr>
        <p:txBody>
          <a:bodyPr wrap="none" rtlCol="0" anchor="t"/>
          <a:lstStyle/>
          <a:p>
            <a:pPr indent="0" marL="0">
              <a:lnSpc>
                <a:spcPts val="2620"/>
              </a:lnSpc>
              <a:buNone/>
            </a:pPr>
            <a:r>
              <a:rPr lang="en-US" sz="1637" dirty="0">
                <a:solidFill>
                  <a:srgbClr val="EBECEF"/>
                </a:solidFill>
                <a:latin typeface="Epilogue" pitchFamily="34" charset="0"/>
                <a:ea typeface="Epilogue" pitchFamily="34" charset="-122"/>
                <a:cs typeface="Epilogue" pitchFamily="34" charset="-120"/>
              </a:rPr>
              <a:t>The admin can add free checkup camp details.</a:t>
            </a:r>
            <a:endParaRPr lang="en-US" sz="1637"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2023-12-07T04:55:03Z</dcterms:created>
  <dcterms:modified xsi:type="dcterms:W3CDTF">2023-12-07T04:55:03Z</dcterms:modified>
</cp:coreProperties>
</file>