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av" ContentType="audio/wav"/>
  <Default Extension="rels" ContentType="application/vnd.openxmlformats-package.relationships+xml"/>
  <Default Extension="gif" ContentType="image/gi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44"/>
  </p:notesMasterIdLst>
  <p:sldIdLst>
    <p:sldId id="256" r:id="rId2"/>
    <p:sldId id="257" r:id="rId3"/>
    <p:sldId id="258" r:id="rId4"/>
    <p:sldId id="264" r:id="rId5"/>
    <p:sldId id="265" r:id="rId6"/>
    <p:sldId id="266" r:id="rId7"/>
    <p:sldId id="307" r:id="rId8"/>
    <p:sldId id="268" r:id="rId9"/>
    <p:sldId id="269" r:id="rId10"/>
    <p:sldId id="270" r:id="rId11"/>
    <p:sldId id="271" r:id="rId12"/>
    <p:sldId id="272" r:id="rId13"/>
    <p:sldId id="296" r:id="rId14"/>
    <p:sldId id="297" r:id="rId15"/>
    <p:sldId id="273" r:id="rId16"/>
    <p:sldId id="298" r:id="rId17"/>
    <p:sldId id="299" r:id="rId18"/>
    <p:sldId id="274" r:id="rId19"/>
    <p:sldId id="300" r:id="rId20"/>
    <p:sldId id="309" r:id="rId21"/>
    <p:sldId id="301" r:id="rId22"/>
    <p:sldId id="302" r:id="rId23"/>
    <p:sldId id="303" r:id="rId24"/>
    <p:sldId id="304" r:id="rId25"/>
    <p:sldId id="278" r:id="rId26"/>
    <p:sldId id="275" r:id="rId27"/>
    <p:sldId id="280" r:id="rId28"/>
    <p:sldId id="283" r:id="rId29"/>
    <p:sldId id="285" r:id="rId30"/>
    <p:sldId id="286" r:id="rId31"/>
    <p:sldId id="287" r:id="rId32"/>
    <p:sldId id="288" r:id="rId33"/>
    <p:sldId id="30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5" r:id="rId42"/>
    <p:sldId id="306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00" autoAdjust="0"/>
  </p:normalViewPr>
  <p:slideViewPr>
    <p:cSldViewPr>
      <p:cViewPr varScale="1">
        <p:scale>
          <a:sx n="80" d="100"/>
          <a:sy n="80" d="100"/>
        </p:scale>
        <p:origin x="11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2965C31-C137-4181-AB82-D9A72E632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86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5DCF8-3F43-4D69-ABDA-39993B5C5D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1043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58404-B3C9-4491-8DDC-7604FCEFE49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9234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4861CB-57F8-44EE-9EC4-09092FAA477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9411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B5A988-6C16-40BA-ABE2-3F50A2F8139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4673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22F68-3226-41A3-90ED-B31576E30CE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164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A8D0C7-2CB0-47AE-AB58-D86BBAE5E9E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2014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4B2C6-A29D-4DD2-A7C2-80432316108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6959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ECFF5F-4880-4E52-8715-5C8F6212164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4446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301064-2A06-4A74-B799-11C51090BA0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4595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B1A4EA-E966-41AE-B3FC-E659DD94C53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6170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4CA80B-1F0D-462D-8269-290EEC4F8D4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947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BA0A2F-77F2-442E-8400-BB7DD19FDF9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8303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D8765F-9779-4B2E-994F-99D741757DC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6574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9D0C02-C980-4608-BC52-9DBDCB8D03A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158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D5E4F-3779-4AA9-9A6F-43A065CDC4F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1440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61FDDC-895D-4AF1-ADA5-489C9F5904A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4604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4C91B-95C8-4B38-B0D2-BBB8E423A4F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5268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CD449-F380-401A-BF8D-FD8458686D1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125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DE4CF-297B-47A7-B504-35F3A379F4C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8115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06407-BE7B-4DDA-90C9-C93F71A50F6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8740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5BCBD-4C57-46DD-BA5D-D7C8A6A48F8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55284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FC75C-D208-4D4E-9E6E-7DF33A5E750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048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F5B225-2887-40ED-A85D-7366DA5E28C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5995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9EBE9C-9179-46FC-9A6C-9E0481ABC00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00748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9620B-A3EF-493E-8D05-71FDBE3D509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72576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E2192-CB86-452F-8E85-71FB213CD50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23959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35C175-1F26-4622-B1BE-70BDC13A083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98316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501B7-5F16-4B07-AE00-6BE09CA2501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62676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6634C9-BF84-4B26-A8EF-A71BBF352CE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40022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FC48A9-7545-4EF8-803A-D97E0DFD77F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55460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79811-7024-4F90-9F62-3F9A9D66B5FA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2055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3B40F1-F994-4F3E-A92A-4623591D1C0E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4538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49D14D-0D7F-42BB-A16A-45A199C941C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94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3C4493-EE1A-4F5D-9A0A-323EE93A0CF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6649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35A86-136E-4897-A913-47D62EE0FCE9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69141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49A564-79D1-4FE2-BE41-AEEE5F121DB7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35885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34D6F-0C18-4F79-AB50-A8BCE07E0122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1269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6B51B-5B69-4E40-A755-09AD5666B8D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3485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082EA-8200-45F2-BA2D-1B9A3F3AAD8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8764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F6C88E-44CC-41E3-9254-8DEA23F7507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4383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13280-65A8-4523-B297-1B12ABF146B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1023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7A09E-84BC-44A9-B8F6-C2E608F46D9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21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21DEE-EA7D-497C-BCC7-CE873A05B9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01449-F01F-4FBA-A34C-348CE44D2E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E8229-9ACD-4CE8-BFE6-DF292F200C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B4C3D-8718-45B3-8C4B-89C19E9FDC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52202-2B57-4F57-97C6-82C36D60EA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A8F9E-637B-413D-9F5E-BB017774F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858F2-9BBB-47C9-BB68-1E45FA9C01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E5B75-049A-404D-85E7-107A54AA5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9421-834B-4D2F-B8EB-A34E6ADB34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F822D-EFDD-4ED7-8BED-AE2C909DFB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0B2BA-6928-4FF8-AF0D-DC1941A27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314FB-02A3-43DE-8456-D50A8B9AB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651FC-8B7C-4249-8453-76A26F9878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345301-B60C-4736-BF31-1F1EA809C9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4.gi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4.gif"/><Relationship Id="rId7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BDA 541:</a:t>
            </a:r>
            <a:br>
              <a:rPr lang="en-US" dirty="0" smtClean="0"/>
            </a:br>
            <a:r>
              <a:rPr lang="en-US" dirty="0" smtClean="0"/>
              <a:t>Optimization and Simulation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mtClean="0"/>
              <a:t>Optimization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Optimal values of decision variables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Best course of action for the model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Optimal value of objective function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Best level of performance possible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Constraint outcomes</a:t>
            </a:r>
            <a:endParaRPr lang="en-US" i="1" smtClean="0"/>
          </a:p>
          <a:p>
            <a:pPr lvl="1">
              <a:lnSpc>
                <a:spcPct val="90000"/>
              </a:lnSpc>
            </a:pPr>
            <a:r>
              <a:rPr lang="en-US" smtClean="0"/>
              <a:t>Constraint is </a:t>
            </a:r>
            <a:r>
              <a:rPr lang="en-US" i="1" smtClean="0"/>
              <a:t>tight</a:t>
            </a:r>
            <a:r>
              <a:rPr lang="en-US" smtClean="0"/>
              <a:t> or </a:t>
            </a:r>
            <a:r>
              <a:rPr lang="en-US" i="1" smtClean="0"/>
              <a:t>binding </a:t>
            </a:r>
            <a:r>
              <a:rPr lang="en-US" smtClean="0"/>
              <a:t>if LHS=RHS in LT or GT constraint, otherwise </a:t>
            </a:r>
            <a:r>
              <a:rPr lang="en-US" i="1" smtClean="0"/>
              <a:t>slack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 Solution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Tactical</a:t>
            </a:r>
            <a:r>
              <a:rPr lang="en-US" smtClean="0"/>
              <a:t> information</a:t>
            </a:r>
          </a:p>
          <a:p>
            <a:pPr lvl="1"/>
            <a:r>
              <a:rPr lang="en-US" smtClean="0"/>
              <a:t>Plan for decision variables</a:t>
            </a:r>
          </a:p>
          <a:p>
            <a:endParaRPr lang="en-US" i="1" smtClean="0"/>
          </a:p>
          <a:p>
            <a:r>
              <a:rPr lang="en-US" i="1" smtClean="0"/>
              <a:t>Strategic</a:t>
            </a:r>
            <a:r>
              <a:rPr lang="en-US" smtClean="0"/>
              <a:t> information</a:t>
            </a:r>
          </a:p>
          <a:p>
            <a:pPr lvl="1"/>
            <a:r>
              <a:rPr lang="en-US" smtClean="0"/>
              <a:t>What factors could lead to better levels of performance?</a:t>
            </a:r>
          </a:p>
          <a:p>
            <a:pPr lvl="1"/>
            <a:r>
              <a:rPr lang="en-US" smtClean="0"/>
              <a:t>Binding constraints are economic factors that restrict the value of the objective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Classification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smtClean="0"/>
              <a:t>Linear optimization or linear programming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Objective and </a:t>
            </a:r>
            <a:r>
              <a:rPr lang="en-US" sz="2200" i="1" smtClean="0"/>
              <a:t>all</a:t>
            </a:r>
            <a:r>
              <a:rPr lang="en-US" sz="2200" smtClean="0"/>
              <a:t> constraints are linear functions of the decision variables</a:t>
            </a:r>
          </a:p>
          <a:p>
            <a:pPr>
              <a:lnSpc>
                <a:spcPct val="90000"/>
              </a:lnSpc>
            </a:pPr>
            <a:endParaRPr lang="en-US" sz="2600" smtClean="0"/>
          </a:p>
          <a:p>
            <a:pPr>
              <a:lnSpc>
                <a:spcPct val="90000"/>
              </a:lnSpc>
            </a:pPr>
            <a:r>
              <a:rPr lang="en-US" sz="2600" smtClean="0"/>
              <a:t>Nonlinear optimization or nonlinear programming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Either objective or a constraint (or both) are nonlinear functions of the decision variables</a:t>
            </a:r>
          </a:p>
          <a:p>
            <a:pPr>
              <a:lnSpc>
                <a:spcPct val="90000"/>
              </a:lnSpc>
            </a:pPr>
            <a:endParaRPr lang="en-US" sz="2600" smtClean="0"/>
          </a:p>
          <a:p>
            <a:pPr>
              <a:lnSpc>
                <a:spcPct val="90000"/>
              </a:lnSpc>
            </a:pPr>
            <a:r>
              <a:rPr lang="en-US" sz="2600" smtClean="0"/>
              <a:t>Techniques for solving linear models are more powerful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Use wherever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Nonlinear Programming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7772400" cy="4606925"/>
          </a:xfrm>
        </p:spPr>
        <p:txBody>
          <a:bodyPr/>
          <a:lstStyle/>
          <a:p>
            <a:r>
              <a:rPr lang="en-US" sz="2400" smtClean="0"/>
              <a:t>Solving a NLP model is often much more difficult (if it is possible at all) than solving a LP model.</a:t>
            </a:r>
          </a:p>
        </p:txBody>
      </p:sp>
      <p:pic>
        <p:nvPicPr>
          <p:cNvPr id="1638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71600" y="1752600"/>
            <a:ext cx="5494338" cy="4318000"/>
          </a:xfrm>
        </p:spPr>
      </p:pic>
      <p:pic>
        <p:nvPicPr>
          <p:cNvPr id="167942" name="Picture 6" descr="4r2lm_mt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 rot="995865">
            <a:off x="1828800" y="4876800"/>
            <a:ext cx="309563" cy="438150"/>
          </a:xfrm>
          <a:noFill/>
        </p:spPr>
      </p:pic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6753225" y="3236913"/>
            <a:ext cx="1595438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Profit function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>
            <a:off x="4114800" y="2514600"/>
            <a:ext cx="0" cy="304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77457E-6 C 0.00834 -0.05017 0.01667 -0.10035 0.02691 -0.1459 C 0.03716 -0.19145 0.04983 -0.23838 0.06198 -0.27283 C 0.07413 -0.30728 0.08924 -0.33572 0.1 -0.35306 C 0.11077 -0.37041 0.11979 -0.37156 0.12691 -0.37642 C 0.13403 -0.38127 0.13837 -0.38197 0.14288 -0.38266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20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Nonlinear Programming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7772400" cy="4606925"/>
          </a:xfrm>
        </p:spPr>
        <p:txBody>
          <a:bodyPr/>
          <a:lstStyle/>
          <a:p>
            <a:r>
              <a:rPr lang="en-US" sz="2400" smtClean="0"/>
              <a:t>Solving a NLP model is often much more difficult (if it is possible at all) than solving a LP model.</a:t>
            </a:r>
          </a:p>
        </p:txBody>
      </p:sp>
      <p:pic>
        <p:nvPicPr>
          <p:cNvPr id="1741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71600" y="1752600"/>
            <a:ext cx="5494338" cy="4318000"/>
          </a:xfrm>
        </p:spPr>
      </p:pic>
      <p:pic>
        <p:nvPicPr>
          <p:cNvPr id="168966" name="Picture 6" descr="4r2lm_mt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 rot="995865">
            <a:off x="1828800" y="4876800"/>
            <a:ext cx="309563" cy="438150"/>
          </a:xfrm>
          <a:noFill/>
        </p:spPr>
      </p:pic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6753225" y="3236913"/>
            <a:ext cx="1595438" cy="646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Profit function</a:t>
            </a:r>
          </a:p>
          <a:p>
            <a:pPr algn="ctr"/>
            <a:endParaRPr lang="en-US"/>
          </a:p>
        </p:txBody>
      </p:sp>
      <p:sp>
        <p:nvSpPr>
          <p:cNvPr id="168967" name="Line 7"/>
          <p:cNvSpPr>
            <a:spLocks noChangeShapeType="1"/>
          </p:cNvSpPr>
          <p:nvPr/>
        </p:nvSpPr>
        <p:spPr bwMode="auto">
          <a:xfrm flipH="1">
            <a:off x="4114800" y="2514600"/>
            <a:ext cx="0" cy="304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90751E-6 L -0.125 1.9075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46821E-6 C 0.01042 -0.05133 0.02135 -0.10266 0.03646 -0.15792 C 0.05174 -0.21318 0.07135 -0.27237 0.09149 -0.33156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-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Hill Climbing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Technique used by RSP for nonlinear optimization</a:t>
            </a:r>
          </a:p>
          <a:p>
            <a:pPr>
              <a:lnSpc>
                <a:spcPct val="90000"/>
              </a:lnSpc>
            </a:pP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sz="2600" dirty="0" smtClean="0"/>
              <a:t>Called GRG (Generalized Reduced Gradient) algorithm</a:t>
            </a:r>
          </a:p>
          <a:p>
            <a:pPr>
              <a:lnSpc>
                <a:spcPct val="90000"/>
              </a:lnSpc>
            </a:pP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sz="2600" dirty="0" smtClean="0"/>
              <a:t>Hill climbing in a fog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Try to follow steepest path going up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After each step, or group of steps, again find steepest path and follow it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Stop if no path leads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Nonlinear Programming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7772400" cy="4606925"/>
          </a:xfrm>
        </p:spPr>
        <p:txBody>
          <a:bodyPr/>
          <a:lstStyle/>
          <a:p>
            <a:r>
              <a:rPr lang="en-US" sz="2400" smtClean="0"/>
              <a:t>Solving a NLP model is often much more difficult (if it is possible at all) than solving a LP model.</a:t>
            </a:r>
          </a:p>
        </p:txBody>
      </p:sp>
      <p:pic>
        <p:nvPicPr>
          <p:cNvPr id="1946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70013" y="1754188"/>
            <a:ext cx="5511800" cy="4330700"/>
          </a:xfrm>
        </p:spPr>
      </p:pic>
      <p:pic>
        <p:nvPicPr>
          <p:cNvPr id="169990" name="Picture 6" descr="4r2lm_mt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 rot="1146453">
            <a:off x="1828800" y="4876800"/>
            <a:ext cx="309563" cy="438150"/>
          </a:xfrm>
          <a:noFill/>
        </p:spPr>
      </p:pic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6753225" y="3236913"/>
            <a:ext cx="1595438" cy="646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Profit function</a:t>
            </a:r>
          </a:p>
          <a:p>
            <a:pPr algn="ctr"/>
            <a:endParaRPr lang="en-US"/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2432050" y="2438400"/>
            <a:ext cx="3740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Just like biking on a foggy day!!!</a:t>
            </a:r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2971800" y="2514600"/>
            <a:ext cx="1066800" cy="914400"/>
          </a:xfrm>
          <a:prstGeom prst="wedgeRoundRectCallout">
            <a:avLst>
              <a:gd name="adj1" fmla="val -93750"/>
              <a:gd name="adj2" fmla="val 33333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Looks like this is as high as it gets!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46821E-6 C 0.00278 -0.03422 0.00573 -0.06844 0.00972 -0.10521 C 0.01389 -0.14197 0.01927 -0.18128 0.02483 -0.2205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-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1" grpId="0"/>
      <p:bldP spid="169991" grpId="1"/>
      <p:bldP spid="1699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Nonlinear Programming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7772400" cy="4606925"/>
          </a:xfrm>
        </p:spPr>
        <p:txBody>
          <a:bodyPr/>
          <a:lstStyle/>
          <a:p>
            <a:r>
              <a:rPr lang="en-US" sz="2400" smtClean="0"/>
              <a:t>Solving a NLP model is often much more difficult (if it is possible at all) than solving a LP model.</a:t>
            </a:r>
          </a:p>
        </p:txBody>
      </p:sp>
      <p:pic>
        <p:nvPicPr>
          <p:cNvPr id="2048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70013" y="1754188"/>
            <a:ext cx="5511800" cy="4330700"/>
          </a:xfrm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753225" y="3236913"/>
            <a:ext cx="1595438" cy="646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Profit function</a:t>
            </a:r>
          </a:p>
          <a:p>
            <a:pPr algn="ctr"/>
            <a:endParaRPr lang="en-US"/>
          </a:p>
        </p:txBody>
      </p:sp>
      <p:sp>
        <p:nvSpPr>
          <p:cNvPr id="171014" name="AutoShape 6"/>
          <p:cNvSpPr>
            <a:spLocks noChangeArrowheads="1"/>
          </p:cNvSpPr>
          <p:nvPr/>
        </p:nvSpPr>
        <p:spPr bwMode="auto">
          <a:xfrm>
            <a:off x="2209800" y="3505200"/>
            <a:ext cx="381000" cy="304800"/>
          </a:xfrm>
          <a:prstGeom prst="star5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1015" name="AutoShape 7"/>
          <p:cNvSpPr>
            <a:spLocks noChangeArrowheads="1"/>
          </p:cNvSpPr>
          <p:nvPr/>
        </p:nvSpPr>
        <p:spPr bwMode="auto">
          <a:xfrm>
            <a:off x="3733800" y="3200400"/>
            <a:ext cx="381000" cy="304800"/>
          </a:xfrm>
          <a:prstGeom prst="star5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1016" name="AutoShape 8"/>
          <p:cNvSpPr>
            <a:spLocks noChangeArrowheads="1"/>
          </p:cNvSpPr>
          <p:nvPr/>
        </p:nvSpPr>
        <p:spPr bwMode="auto">
          <a:xfrm>
            <a:off x="5334000" y="2743200"/>
            <a:ext cx="381000" cy="457200"/>
          </a:xfrm>
          <a:prstGeom prst="star5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1017" name="AutoShape 9"/>
          <p:cNvSpPr>
            <a:spLocks noChangeArrowheads="1"/>
          </p:cNvSpPr>
          <p:nvPr/>
        </p:nvSpPr>
        <p:spPr bwMode="auto">
          <a:xfrm>
            <a:off x="457200" y="2590800"/>
            <a:ext cx="381000" cy="304800"/>
          </a:xfrm>
          <a:prstGeom prst="star5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52400" y="2971800"/>
            <a:ext cx="9715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LOCAL</a:t>
            </a:r>
          </a:p>
          <a:p>
            <a:pPr algn="ctr"/>
            <a:r>
              <a:rPr lang="en-US"/>
              <a:t>Optimal</a:t>
            </a:r>
          </a:p>
        </p:txBody>
      </p:sp>
      <p:sp>
        <p:nvSpPr>
          <p:cNvPr id="171019" name="AutoShape 11"/>
          <p:cNvSpPr>
            <a:spLocks noChangeArrowheads="1"/>
          </p:cNvSpPr>
          <p:nvPr/>
        </p:nvSpPr>
        <p:spPr bwMode="auto">
          <a:xfrm>
            <a:off x="457200" y="4419600"/>
            <a:ext cx="381000" cy="457200"/>
          </a:xfrm>
          <a:prstGeom prst="star5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88900" y="4953000"/>
            <a:ext cx="10985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GLOBAL</a:t>
            </a:r>
          </a:p>
          <a:p>
            <a:pPr algn="ctr"/>
            <a:r>
              <a:rPr lang="en-US"/>
              <a:t>Optimal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and Global Optimum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smtClean="0"/>
              <a:t>The highest peak is the </a:t>
            </a:r>
            <a:r>
              <a:rPr lang="en-US" sz="2600" i="1" smtClean="0"/>
              <a:t>global optimum</a:t>
            </a:r>
            <a:r>
              <a:rPr lang="en-US" sz="26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What we want to find</a:t>
            </a:r>
          </a:p>
          <a:p>
            <a:pPr>
              <a:lnSpc>
                <a:spcPct val="90000"/>
              </a:lnSpc>
            </a:pPr>
            <a:endParaRPr lang="en-US" sz="2600" smtClean="0"/>
          </a:p>
          <a:p>
            <a:pPr>
              <a:lnSpc>
                <a:spcPct val="90000"/>
              </a:lnSpc>
            </a:pPr>
            <a:r>
              <a:rPr lang="en-US" sz="2600" smtClean="0"/>
              <a:t>Any peak higher than all points around it is a </a:t>
            </a:r>
            <a:r>
              <a:rPr lang="en-US" sz="2600" i="1" smtClean="0"/>
              <a:t>local optimum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What the GRG algorithm locates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Except in special circumstances, there is no way to guarantee that a local optimum is the global optimum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If multiple local optima, then which is found depends on starting point for decision variables – may want to run Solver starting from multiple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800" smtClean="0"/>
              <a:t>How Genetic Algorithms (Evolutionary Solver) Work</a:t>
            </a:r>
            <a:endParaRPr lang="en-US" smtClean="0"/>
          </a:p>
        </p:txBody>
      </p:sp>
      <p:sp>
        <p:nvSpPr>
          <p:cNvPr id="2253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600" smtClean="0"/>
              <a:t>Genetic algorithms (such as Evolutionary Solver) use principles from the theory of evolution.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the best set of decisions for a particular measure of performance</a:t>
            </a:r>
          </a:p>
          <a:p>
            <a:endParaRPr lang="en-US" smtClean="0"/>
          </a:p>
          <a:p>
            <a:r>
              <a:rPr lang="en-US" smtClean="0"/>
              <a:t>Includes: </a:t>
            </a:r>
          </a:p>
          <a:p>
            <a:pPr lvl="1"/>
            <a:r>
              <a:rPr lang="en-US" smtClean="0"/>
              <a:t>The </a:t>
            </a:r>
            <a:r>
              <a:rPr lang="en-US" i="1" smtClean="0"/>
              <a:t>goal</a:t>
            </a:r>
            <a:r>
              <a:rPr lang="en-US" smtClean="0"/>
              <a:t> of finding the best set</a:t>
            </a:r>
          </a:p>
          <a:p>
            <a:pPr lvl="1"/>
            <a:r>
              <a:rPr lang="en-US" smtClean="0"/>
              <a:t>The </a:t>
            </a:r>
            <a:r>
              <a:rPr lang="en-US" i="1" smtClean="0"/>
              <a:t>algorithms</a:t>
            </a:r>
            <a:r>
              <a:rPr lang="en-US" smtClean="0"/>
              <a:t> to accomplish this goal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343400" y="5410200"/>
            <a:ext cx="11430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276600" y="4572000"/>
            <a:ext cx="11430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934200" y="4953000"/>
            <a:ext cx="11430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800" smtClean="0"/>
              <a:t>How Genetic Algorithms (Evolutionary Solver) Work</a:t>
            </a:r>
            <a:endParaRPr lang="en-US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600" smtClean="0"/>
              <a:t>Genetic algorithms (such as Evolutionary Solver) use principles from the theory of evolution.</a:t>
            </a:r>
          </a:p>
          <a:p>
            <a:r>
              <a:rPr lang="en-US" sz="2600" b="1" smtClean="0"/>
              <a:t>The Population</a:t>
            </a:r>
            <a:r>
              <a:rPr lang="en-US" sz="2600" smtClean="0"/>
              <a:t>: a large set of random solutions is generated.</a:t>
            </a:r>
          </a:p>
        </p:txBody>
      </p:sp>
      <p:pic>
        <p:nvPicPr>
          <p:cNvPr id="23559" name="Picture 7" descr="j0354755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495800"/>
            <a:ext cx="762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8" descr="j035446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191000"/>
            <a:ext cx="904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9" descr="j0354451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4191000"/>
            <a:ext cx="723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10" descr="j0354450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3810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11" descr="j0354755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495800"/>
            <a:ext cx="762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4" name="Picture 12" descr="j035446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4876800"/>
            <a:ext cx="904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5" name="Picture 13" descr="j0354451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5457825"/>
            <a:ext cx="723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6" name="Picture 14" descr="j0354450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51816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7" name="Picture 15" descr="j0354755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181600"/>
            <a:ext cx="762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8" name="Picture 16" descr="j035446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4953000"/>
            <a:ext cx="904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17" descr="j0354451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3886200"/>
            <a:ext cx="723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0" name="Picture 18" descr="j0354450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35814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343400" y="5410200"/>
            <a:ext cx="11430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276600" y="4572000"/>
            <a:ext cx="11430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685800" y="4572000"/>
            <a:ext cx="1143000" cy="609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1066800" y="3657600"/>
            <a:ext cx="1143000" cy="7620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3810000" y="3810000"/>
            <a:ext cx="1143000" cy="609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5562600" y="4876800"/>
            <a:ext cx="1143000" cy="609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934200" y="4953000"/>
            <a:ext cx="11430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800" smtClean="0"/>
              <a:t>How Genetic Algorithms (Evolutionary Solver) Work</a:t>
            </a:r>
            <a:endParaRPr lang="en-US" smtClean="0"/>
          </a:p>
        </p:txBody>
      </p:sp>
      <p:sp>
        <p:nvSpPr>
          <p:cNvPr id="24586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600" smtClean="0"/>
              <a:t>Genetic algorithms (such as Evolutionary Solver) use principles from the theory of evolution.</a:t>
            </a:r>
          </a:p>
          <a:p>
            <a:r>
              <a:rPr lang="en-US" sz="2600" b="1" smtClean="0"/>
              <a:t>Level of fitness: </a:t>
            </a:r>
            <a:r>
              <a:rPr lang="en-US" sz="2600" smtClean="0"/>
              <a:t>each member of the population (solution) is evaluated to determine its level of “fitness” (value of objective).</a:t>
            </a:r>
          </a:p>
        </p:txBody>
      </p:sp>
      <p:pic>
        <p:nvPicPr>
          <p:cNvPr id="24587" name="Picture 11" descr="j0354755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495800"/>
            <a:ext cx="762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8" name="Picture 12" descr="j035446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191000"/>
            <a:ext cx="904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9" name="Picture 13" descr="j0354451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4191000"/>
            <a:ext cx="723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0" name="Picture 14" descr="j0354450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3810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1" name="Picture 15" descr="j0354755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495800"/>
            <a:ext cx="762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2" name="Picture 16" descr="j0354461">
            <a:hlinkHover r:id="" action="ppaction://noaction">
              <a:snd r:embed="rId7" name="bomb.wav"/>
            </a:hlinkHover>
          </p:cNvPr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4876800"/>
            <a:ext cx="904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3" name="Picture 17" descr="j0354451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5457825"/>
            <a:ext cx="723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4" name="Picture 18" descr="j0354450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51816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5" name="Picture 19" descr="j0354755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181600"/>
            <a:ext cx="762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6" name="Picture 20" descr="j035446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4953000"/>
            <a:ext cx="904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7" name="Picture 21" descr="j0354451">
            <a:hlinkHover r:id="" action="ppaction://noaction">
              <a:snd r:embed="rId7" name="bomb.wav"/>
            </a:hlinkHover>
          </p:cNvPr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3886200"/>
            <a:ext cx="723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8" name="Picture 22" descr="j0354450"/>
          <p:cNvPicPr>
            <a:picLocks noChangeAspect="1" noChangeArrowheads="1" noCrop="1"/>
          </p:cNvPicPr>
          <p:nvPr/>
        </p:nvPicPr>
        <p:blipFill>
          <a:blip r:embed="rId6" cstate="print">
            <a:lum contrast="6000"/>
          </a:blip>
          <a:srcRect/>
          <a:stretch>
            <a:fillRect/>
          </a:stretch>
        </p:blipFill>
        <p:spPr bwMode="auto">
          <a:xfrm>
            <a:off x="1371600" y="37338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079" name="Oval 23"/>
          <p:cNvSpPr>
            <a:spLocks noChangeArrowheads="1"/>
          </p:cNvSpPr>
          <p:nvPr/>
        </p:nvSpPr>
        <p:spPr bwMode="auto">
          <a:xfrm>
            <a:off x="228600" y="5486400"/>
            <a:ext cx="2057400" cy="1143000"/>
          </a:xfrm>
          <a:prstGeom prst="ellipse">
            <a:avLst/>
          </a:prstGeom>
          <a:solidFill>
            <a:srgbClr val="CCFFCC">
              <a:alpha val="3999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6600"/>
                </a:solidFill>
              </a:rPr>
              <a:t>Objective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4624E-7 C 0.08073 -0.0252 0.16164 -0.0504 0.25382 -0.05919 C 0.34619 -0.06798 0.49983 -0.02543 0.554 -0.05295 C 0.60816 -0.08046 0.63247 -0.19584 0.57934 -0.22404 C 0.52622 -0.25225 0.34289 -0.23006 0.2349 -0.22196 C 0.12691 -0.21387 0.00209 -0.16925 -0.06822 -0.17549 C -0.13854 -0.18173 -0.16302 -0.22104 -0.18732 -0.26011 " pathEditMode="relative" ptsTypes="aaaaaaA">
                                      <p:cBhvr>
                                        <p:cTn id="6" dur="5000" fill="hold"/>
                                        <p:tgtEl>
                                          <p:spTgt spid="173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/>
      <p:bldP spid="173061" grpId="0" animBg="1"/>
      <p:bldP spid="173062" grpId="0" animBg="1"/>
      <p:bldP spid="173063" grpId="0" animBg="1"/>
      <p:bldP spid="1730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343400" y="5410200"/>
            <a:ext cx="11430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76600" y="4572000"/>
            <a:ext cx="11430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685800" y="4572000"/>
            <a:ext cx="1143000" cy="609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1066800" y="3657600"/>
            <a:ext cx="1143000" cy="7620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3810000" y="3810000"/>
            <a:ext cx="1143000" cy="609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5562600" y="4876800"/>
            <a:ext cx="1143000" cy="609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6934200" y="4953000"/>
            <a:ext cx="11430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800" smtClean="0"/>
              <a:t>How Genetic Algorithms (Evolutionary Solver) Work</a:t>
            </a:r>
            <a:endParaRPr lang="en-US" smtClean="0"/>
          </a:p>
        </p:txBody>
      </p:sp>
      <p:sp>
        <p:nvSpPr>
          <p:cNvPr id="25610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600" b="1" smtClean="0"/>
              <a:t>Evolution:</a:t>
            </a:r>
            <a:r>
              <a:rPr lang="en-US" sz="2600" smtClean="0"/>
              <a:t> a new generation (set of solutions) is created as follows:</a:t>
            </a:r>
          </a:p>
          <a:p>
            <a:pPr>
              <a:buFont typeface="Wingdings" pitchFamily="2" charset="2"/>
              <a:buNone/>
            </a:pPr>
            <a:r>
              <a:rPr lang="en-US" sz="2400" b="1" smtClean="0"/>
              <a:t>Survival of the Fittest:</a:t>
            </a:r>
            <a:r>
              <a:rPr lang="en-US" sz="2400" smtClean="0"/>
              <a:t> more “fit” solutions reproduce more frequently, less “fit” solutions are allowed to die out.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pic>
        <p:nvPicPr>
          <p:cNvPr id="174091" name="Picture 11" descr="j0354755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495800"/>
            <a:ext cx="762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2" name="Picture 12" descr="j035446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191000"/>
            <a:ext cx="904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3" name="Picture 13" descr="j0354451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4191000"/>
            <a:ext cx="723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4" name="Picture 14" descr="j0354450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3810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5" name="Picture 15" descr="j0354755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495800"/>
            <a:ext cx="762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096" name="Picture 16" descr="j0354461">
            <a:hlinkHover r:id="" action="ppaction://noaction">
              <a:snd r:embed="rId7" name="bomb.wav"/>
            </a:hlinkHover>
          </p:cNvPr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4876800"/>
            <a:ext cx="904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7" name="Picture 17" descr="j0354451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5457825"/>
            <a:ext cx="723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8" name="Picture 18" descr="j0354450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51816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9" name="Picture 19" descr="j0354755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181600"/>
            <a:ext cx="762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0" name="Picture 20" descr="j035446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4953000"/>
            <a:ext cx="904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1" name="Picture 21" descr="j0354451">
            <a:hlinkHover r:id="" action="ppaction://noaction">
              <a:snd r:embed="rId7" name="bomb.wav"/>
            </a:hlinkHover>
          </p:cNvPr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3886200"/>
            <a:ext cx="723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2" name="Picture 22" descr="j0354450"/>
          <p:cNvPicPr>
            <a:picLocks noChangeAspect="1" noChangeArrowheads="1" noCrop="1"/>
          </p:cNvPicPr>
          <p:nvPr/>
        </p:nvPicPr>
        <p:blipFill>
          <a:blip r:embed="rId6" cstate="print">
            <a:lum contrast="6000"/>
          </a:blip>
          <a:srcRect/>
          <a:stretch>
            <a:fillRect/>
          </a:stretch>
        </p:blipFill>
        <p:spPr bwMode="auto">
          <a:xfrm>
            <a:off x="1371600" y="37338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animBg="1"/>
      <p:bldP spid="174085" grpId="0" animBg="1"/>
      <p:bldP spid="174086" grpId="0" animBg="1"/>
      <p:bldP spid="1740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800" smtClean="0"/>
              <a:t>How Genetic Algorithms (Evolutionary Solver) Work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200" b="1" smtClean="0"/>
              <a:t>Evolution:</a:t>
            </a:r>
            <a:r>
              <a:rPr lang="en-US" sz="2200" smtClean="0"/>
              <a:t> a new generation (set of solutions) is created as follows:</a:t>
            </a:r>
          </a:p>
          <a:p>
            <a:pPr lvl="1"/>
            <a:r>
              <a:rPr lang="en-US" sz="2200" b="1" smtClean="0"/>
              <a:t>Reproduction:</a:t>
            </a:r>
            <a:r>
              <a:rPr lang="en-US" sz="2200" smtClean="0"/>
              <a:t> pairs reproduce and create new solutions that share some properties of each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343400" y="5410200"/>
            <a:ext cx="11430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143000" y="3505200"/>
            <a:ext cx="11430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5110" name="Picture 6" descr="j035446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191000"/>
            <a:ext cx="904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j035445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4191000"/>
            <a:ext cx="723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8" descr="j0354450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3810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9" descr="j0354755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3429000"/>
            <a:ext cx="762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10" descr="j035445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5457825"/>
            <a:ext cx="723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11" descr="j0354450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51816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6" name="Picture 12" descr="j0354755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5181600"/>
            <a:ext cx="762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637" name="Group 13"/>
          <p:cNvGrpSpPr>
            <a:grpSpLocks/>
          </p:cNvGrpSpPr>
          <p:nvPr/>
        </p:nvGrpSpPr>
        <p:grpSpPr bwMode="auto">
          <a:xfrm>
            <a:off x="6934200" y="4953000"/>
            <a:ext cx="1143000" cy="609600"/>
            <a:chOff x="4368" y="3120"/>
            <a:chExt cx="720" cy="384"/>
          </a:xfrm>
        </p:grpSpPr>
        <p:sp>
          <p:nvSpPr>
            <p:cNvPr id="26644" name="Rectangle 14"/>
            <p:cNvSpPr>
              <a:spLocks noChangeArrowheads="1"/>
            </p:cNvSpPr>
            <p:nvPr/>
          </p:nvSpPr>
          <p:spPr bwMode="auto">
            <a:xfrm>
              <a:off x="4368" y="3120"/>
              <a:ext cx="720" cy="38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645" name="Picture 15" descr="j0354461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4" y="3120"/>
              <a:ext cx="57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629400" y="5638800"/>
            <a:ext cx="1143000" cy="609600"/>
            <a:chOff x="4176" y="3552"/>
            <a:chExt cx="720" cy="384"/>
          </a:xfrm>
        </p:grpSpPr>
        <p:grpSp>
          <p:nvGrpSpPr>
            <p:cNvPr id="26639" name="Group 17"/>
            <p:cNvGrpSpPr>
              <a:grpSpLocks/>
            </p:cNvGrpSpPr>
            <p:nvPr/>
          </p:nvGrpSpPr>
          <p:grpSpPr bwMode="auto">
            <a:xfrm>
              <a:off x="4176" y="3552"/>
              <a:ext cx="384" cy="384"/>
              <a:chOff x="4368" y="3120"/>
              <a:chExt cx="720" cy="384"/>
            </a:xfrm>
          </p:grpSpPr>
          <p:sp>
            <p:nvSpPr>
              <p:cNvPr id="26642" name="Rectangle 18"/>
              <p:cNvSpPr>
                <a:spLocks noChangeArrowheads="1"/>
              </p:cNvSpPr>
              <p:nvPr/>
            </p:nvSpPr>
            <p:spPr bwMode="auto">
              <a:xfrm>
                <a:off x="4368" y="3120"/>
                <a:ext cx="720" cy="38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6643" name="Picture 19" descr="j0354461"/>
              <p:cNvPicPr>
                <a:picLocks noChangeAspect="1" noChangeArrowheads="1" noCrop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64" y="3120"/>
                <a:ext cx="570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6640" name="Picture 20" descr="j0354461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3552"/>
              <a:ext cx="288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41" name="Rectangle 21"/>
            <p:cNvSpPr>
              <a:spLocks noChangeArrowheads="1"/>
            </p:cNvSpPr>
            <p:nvPr/>
          </p:nvSpPr>
          <p:spPr bwMode="auto">
            <a:xfrm>
              <a:off x="4560" y="3552"/>
              <a:ext cx="336" cy="3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8.09249E-7 L 0.20834 0.06659 " pathEditMode="relative" ptsTypes="AA">
                                      <p:cBhvr>
                                        <p:cTn id="6" dur="2000" fill="hold"/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800" smtClean="0"/>
              <a:t>How Genetic Algorithms (Evolutionary Solver) Work</a:t>
            </a:r>
            <a:endParaRPr 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600" b="1" smtClean="0"/>
              <a:t>Evolution:</a:t>
            </a:r>
            <a:r>
              <a:rPr lang="en-US" sz="2600" smtClean="0"/>
              <a:t> a new generation (set of solutions) is created as follows:</a:t>
            </a:r>
          </a:p>
          <a:p>
            <a:pPr lvl="1"/>
            <a:r>
              <a:rPr lang="en-US" b="1" smtClean="0"/>
              <a:t>Mutation:</a:t>
            </a:r>
            <a:r>
              <a:rPr lang="en-US" smtClean="0"/>
              <a:t> occasionaly random “mutations” are introduced.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343400" y="5410200"/>
            <a:ext cx="11430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143000" y="3505200"/>
            <a:ext cx="11430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654" name="Picture 6" descr="j035446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191000"/>
            <a:ext cx="904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7" descr="j035445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4191000"/>
            <a:ext cx="723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j0354450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3810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 descr="j0354755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3429000"/>
            <a:ext cx="762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0" descr="j035445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5457825"/>
            <a:ext cx="723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j0354450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51816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0" name="Picture 12" descr="j0354755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5181600"/>
            <a:ext cx="762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661" name="Group 13"/>
          <p:cNvGrpSpPr>
            <a:grpSpLocks/>
          </p:cNvGrpSpPr>
          <p:nvPr/>
        </p:nvGrpSpPr>
        <p:grpSpPr bwMode="auto">
          <a:xfrm>
            <a:off x="6934200" y="4953000"/>
            <a:ext cx="1143000" cy="609600"/>
            <a:chOff x="4368" y="3120"/>
            <a:chExt cx="720" cy="384"/>
          </a:xfrm>
        </p:grpSpPr>
        <p:sp>
          <p:nvSpPr>
            <p:cNvPr id="27670" name="Rectangle 14"/>
            <p:cNvSpPr>
              <a:spLocks noChangeArrowheads="1"/>
            </p:cNvSpPr>
            <p:nvPr/>
          </p:nvSpPr>
          <p:spPr bwMode="auto">
            <a:xfrm>
              <a:off x="4368" y="3120"/>
              <a:ext cx="720" cy="38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7671" name="Picture 15" descr="j0354461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4" y="3120"/>
              <a:ext cx="57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62" name="Group 16"/>
          <p:cNvGrpSpPr>
            <a:grpSpLocks/>
          </p:cNvGrpSpPr>
          <p:nvPr/>
        </p:nvGrpSpPr>
        <p:grpSpPr bwMode="auto">
          <a:xfrm>
            <a:off x="3657600" y="3581400"/>
            <a:ext cx="1143000" cy="609600"/>
            <a:chOff x="4176" y="3552"/>
            <a:chExt cx="720" cy="384"/>
          </a:xfrm>
        </p:grpSpPr>
        <p:grpSp>
          <p:nvGrpSpPr>
            <p:cNvPr id="27665" name="Group 17"/>
            <p:cNvGrpSpPr>
              <a:grpSpLocks/>
            </p:cNvGrpSpPr>
            <p:nvPr/>
          </p:nvGrpSpPr>
          <p:grpSpPr bwMode="auto">
            <a:xfrm>
              <a:off x="4176" y="3552"/>
              <a:ext cx="384" cy="384"/>
              <a:chOff x="4368" y="3120"/>
              <a:chExt cx="720" cy="384"/>
            </a:xfrm>
          </p:grpSpPr>
          <p:sp>
            <p:nvSpPr>
              <p:cNvPr id="27668" name="Rectangle 18"/>
              <p:cNvSpPr>
                <a:spLocks noChangeArrowheads="1"/>
              </p:cNvSpPr>
              <p:nvPr/>
            </p:nvSpPr>
            <p:spPr bwMode="auto">
              <a:xfrm>
                <a:off x="4368" y="3120"/>
                <a:ext cx="720" cy="38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7669" name="Picture 19" descr="j0354461"/>
              <p:cNvPicPr>
                <a:picLocks noChangeAspect="1" noChangeArrowheads="1" noCrop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64" y="3120"/>
                <a:ext cx="570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7666" name="Picture 20" descr="j0354461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3552"/>
              <a:ext cx="288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67" name="Rectangle 21"/>
            <p:cNvSpPr>
              <a:spLocks noChangeArrowheads="1"/>
            </p:cNvSpPr>
            <p:nvPr/>
          </p:nvSpPr>
          <p:spPr bwMode="auto">
            <a:xfrm>
              <a:off x="4560" y="3552"/>
              <a:ext cx="336" cy="3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150" name="AutoShape 22">
            <a:hlinkHover r:id="" action="ppaction://noaction">
              <a:snd r:embed="rId7" name="drumroll.wav"/>
            </a:hlinkHover>
          </p:cNvPr>
          <p:cNvSpPr>
            <a:spLocks noChangeArrowheads="1"/>
          </p:cNvSpPr>
          <p:nvPr/>
        </p:nvSpPr>
        <p:spPr bwMode="auto">
          <a:xfrm>
            <a:off x="5638800" y="3124200"/>
            <a:ext cx="838200" cy="685800"/>
          </a:xfrm>
          <a:prstGeom prst="lightningBol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6151" name="Picture 23" descr="j0354450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705600" y="3810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761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10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50" grpId="0" animBg="1"/>
      <p:bldP spid="176150" grpId="1" animBg="1"/>
      <p:bldP spid="176150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Nonlinear Programming Problems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Revenue maximization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Maximize revenue in the presence of a demand curve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Curve fitting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Fit a function to observed data points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Economic Order Quantities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Trade-off ordering and carrying costs for inventory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Linear Functions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Additivity</a:t>
            </a:r>
          </a:p>
          <a:p>
            <a:r>
              <a:rPr lang="en-US" smtClean="0"/>
              <a:t>Proportionality</a:t>
            </a:r>
          </a:p>
          <a:p>
            <a:r>
              <a:rPr lang="en-US" smtClean="0"/>
              <a:t>Divisibility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Programming Problems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smtClean="0"/>
              <a:t>Allocation models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Maximize objective (e.g., profit) subject to LT constraints on capacity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Covering models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Minimize objective (e.g., cost) subject to GT constraints on required coverage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Blending models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Mix materials with different properties to find best blend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Network models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Describe patterns of flow in a connected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Sensitivity Analysis for LPs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smtClean="0"/>
              <a:t>A distinct pattern to the change in the optimal solution when varying a coefficient in the objective function</a:t>
            </a:r>
          </a:p>
          <a:p>
            <a:endParaRPr lang="en-US" sz="2600" smtClean="0"/>
          </a:p>
          <a:p>
            <a:r>
              <a:rPr lang="en-US" sz="2600" smtClean="0"/>
              <a:t>In some interval around the base case </a:t>
            </a:r>
          </a:p>
          <a:p>
            <a:pPr lvl="1"/>
            <a:r>
              <a:rPr lang="en-US" sz="2200" smtClean="0"/>
              <a:t>No change in optimal decisions </a:t>
            </a:r>
          </a:p>
          <a:p>
            <a:pPr lvl="1"/>
            <a:r>
              <a:rPr lang="en-US" sz="2200" smtClean="0"/>
              <a:t>Objective will change if decision variable is positive</a:t>
            </a:r>
          </a:p>
          <a:p>
            <a:endParaRPr lang="en-US" sz="2600" smtClean="0"/>
          </a:p>
          <a:p>
            <a:r>
              <a:rPr lang="en-US" sz="2600" smtClean="0"/>
              <a:t>Outside this interval a different set of values is optimal for decision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Sensitivity Analysis for Binding Capacity Constraints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smtClean="0"/>
              <a:t>A distinct pattern in sensitivity tables when varying availability of scare resource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In some interval around the base case: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Marginal value (shadow price) of capacity  remains constant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Some variables change linearly with capacity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Others remain the same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Below this interval the value decreases and eventually reaches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Excel Optimization Software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smtClean="0"/>
              <a:t>Solver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Standard with Excel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i="1" dirty="0" smtClean="0"/>
              <a:t>Analytic Solver  Platform for Education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More advanced than standard solver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Patterns in Linear Programming Solutions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smtClean="0"/>
              <a:t>The optimal solution tells a “story” about a pattern of economic priorities</a:t>
            </a:r>
          </a:p>
          <a:p>
            <a:pPr lvl="1"/>
            <a:r>
              <a:rPr lang="en-US" sz="2200" smtClean="0"/>
              <a:t>Leads to more convincing explanations for solutions</a:t>
            </a:r>
          </a:p>
          <a:p>
            <a:pPr lvl="1"/>
            <a:r>
              <a:rPr lang="en-US" sz="2200" smtClean="0"/>
              <a:t>Can anticipate answers to “what-if” questions</a:t>
            </a:r>
          </a:p>
          <a:p>
            <a:pPr lvl="1"/>
            <a:r>
              <a:rPr lang="en-US" sz="2200" smtClean="0"/>
              <a:t>Provides a level of understanding that enhances decision making</a:t>
            </a:r>
          </a:p>
          <a:p>
            <a:r>
              <a:rPr lang="en-US" sz="2600" smtClean="0"/>
              <a:t>After optimization should always try to discern the qualitative pattern in the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Constructing Patterns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smtClean="0"/>
              <a:t>Decision variables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Which are positive and which are zero?</a:t>
            </a:r>
          </a:p>
          <a:p>
            <a:pPr>
              <a:lnSpc>
                <a:spcPct val="90000"/>
              </a:lnSpc>
            </a:pPr>
            <a:endParaRPr lang="en-US" sz="2600" smtClean="0"/>
          </a:p>
          <a:p>
            <a:pPr>
              <a:lnSpc>
                <a:spcPct val="90000"/>
              </a:lnSpc>
            </a:pPr>
            <a:r>
              <a:rPr lang="en-US" sz="2600" smtClean="0"/>
              <a:t>Constraints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Which are binding and which are not?</a:t>
            </a:r>
          </a:p>
          <a:p>
            <a:pPr>
              <a:lnSpc>
                <a:spcPct val="90000"/>
              </a:lnSpc>
            </a:pPr>
            <a:endParaRPr lang="en-US" sz="2600" smtClean="0"/>
          </a:p>
          <a:p>
            <a:pPr>
              <a:lnSpc>
                <a:spcPct val="90000"/>
              </a:lnSpc>
            </a:pPr>
            <a:r>
              <a:rPr lang="en-US" sz="2600" smtClean="0"/>
              <a:t>“Construct” the optimal solution from the given parameters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Determine one variable at a time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Can be interpreted as a list of priorities which reveal the economic forces at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Patterns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en-US" sz="2600" smtClean="0"/>
              <a:t>Qualitative description</a:t>
            </a:r>
          </a:p>
          <a:p>
            <a:endParaRPr lang="en-US" sz="2600" smtClean="0"/>
          </a:p>
          <a:p>
            <a:r>
              <a:rPr lang="en-US" sz="2600" smtClean="0"/>
              <a:t>Pattern should be complete and unambiguous</a:t>
            </a:r>
          </a:p>
          <a:p>
            <a:pPr lvl="1"/>
            <a:r>
              <a:rPr lang="en-US" sz="2200" smtClean="0"/>
              <a:t>Leads to full solution</a:t>
            </a:r>
          </a:p>
          <a:p>
            <a:pPr lvl="1"/>
            <a:r>
              <a:rPr lang="en-US" sz="2200" smtClean="0"/>
              <a:t>Always leads to same solution</a:t>
            </a:r>
          </a:p>
          <a:p>
            <a:endParaRPr lang="en-US" sz="2600" smtClean="0"/>
          </a:p>
          <a:p>
            <a:r>
              <a:rPr lang="en-US" sz="2600" smtClean="0"/>
              <a:t>Ask where shadow prices come from</a:t>
            </a:r>
          </a:p>
          <a:p>
            <a:pPr lvl="1"/>
            <a:r>
              <a:rPr lang="en-US" sz="2200" smtClean="0"/>
              <a:t>Should be able to trace the incremental changes to derive shadow price of constraint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Integer Values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If fractional decision variables not appropriate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Integer linear programming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Implicitly enumerate all possible assignments of integer values – runs simplex algorithm for each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Reliable solution but may take a while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Integer nonlinear programming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Solver’s solutions cannot be considered reliable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Integer Programming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smtClean="0"/>
              <a:t>Fractional solutions are less important for strategic rather than tactical implications of model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60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smtClean="0"/>
              <a:t>Solver constraints window allows choices of </a:t>
            </a:r>
            <a:r>
              <a:rPr lang="en-US" sz="2600" i="1" smtClean="0"/>
              <a:t>int</a:t>
            </a:r>
            <a:r>
              <a:rPr lang="en-US" sz="2600" smtClean="0"/>
              <a:t> and </a:t>
            </a:r>
            <a:r>
              <a:rPr lang="en-US" sz="2600" i="1" smtClean="0"/>
              <a:t>bin</a:t>
            </a:r>
            <a:r>
              <a:rPr lang="en-US" sz="2600" smtClean="0"/>
              <a:t> for any variable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200" smtClean="0"/>
              <a:t>int: variable must be an integer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200" smtClean="0"/>
              <a:t>bin: variable must be binary, i.e, 0 or 1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60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smtClean="0"/>
              <a:t>Tolerance parameter under options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200" smtClean="0"/>
              <a:t>Distance away from the optimal solution given solution allowed to be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200" smtClean="0"/>
              <a:t>Default is 5% (quite large) – allows for fast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Variables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smtClean="0"/>
              <a:t>All or nothing variables (0 or 1)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Represent go/no-go decisions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PLANT</a:t>
            </a:r>
            <a:r>
              <a:rPr lang="en-US" sz="2600" baseline="-25000" smtClean="0"/>
              <a:t>i</a:t>
            </a:r>
            <a:r>
              <a:rPr lang="en-US" sz="2600" smtClean="0"/>
              <a:t>  = Indicator for Plant</a:t>
            </a:r>
            <a:r>
              <a:rPr lang="en-US" sz="2600" smtClean="0">
                <a:sym typeface="Symbol" pitchFamily="18" charset="2"/>
              </a:rPr>
              <a:t> </a:t>
            </a:r>
            <a:r>
              <a:rPr lang="en-US" sz="2600" i="1" smtClean="0">
                <a:sym typeface="Symbol" pitchFamily="18" charset="2"/>
              </a:rPr>
              <a:t>i</a:t>
            </a:r>
            <a:r>
              <a:rPr lang="en-US" sz="2600" smtClean="0">
                <a:sym typeface="Symbol" pitchFamily="18" charset="2"/>
              </a:rPr>
              <a:t> =</a:t>
            </a:r>
          </a:p>
          <a:p>
            <a:pPr>
              <a:lnSpc>
                <a:spcPct val="90000"/>
              </a:lnSpc>
            </a:pPr>
            <a:endParaRPr lang="en-US" sz="260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600" smtClean="0"/>
          </a:p>
          <a:p>
            <a:pPr>
              <a:lnSpc>
                <a:spcPct val="90000"/>
              </a:lnSpc>
            </a:pPr>
            <a:r>
              <a:rPr lang="en-US" sz="2600" smtClean="0"/>
              <a:t>Can use to represent structural or policy relationships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Select </a:t>
            </a:r>
            <a:r>
              <a:rPr lang="en-US" sz="2200" i="1" smtClean="0"/>
              <a:t>at least m</a:t>
            </a:r>
            <a:r>
              <a:rPr lang="en-US" sz="2200" smtClean="0"/>
              <a:t> of the possible plants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Select </a:t>
            </a:r>
            <a:r>
              <a:rPr lang="en-US" sz="2200" i="1" smtClean="0"/>
              <a:t>at most n</a:t>
            </a:r>
            <a:r>
              <a:rPr lang="en-US" sz="2200" smtClean="0"/>
              <a:t> of the possible plants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smtClean="0">
                <a:sym typeface="Symbol" pitchFamily="18" charset="2"/>
              </a:rPr>
              <a:t> </a:t>
            </a:r>
            <a:endParaRPr lang="en-US" sz="26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 smtClean="0"/>
          </a:p>
        </p:txBody>
      </p:sp>
      <p:sp>
        <p:nvSpPr>
          <p:cNvPr id="40964" name="AutoShape 4"/>
          <p:cNvSpPr>
            <a:spLocks/>
          </p:cNvSpPr>
          <p:nvPr/>
        </p:nvSpPr>
        <p:spPr bwMode="auto">
          <a:xfrm>
            <a:off x="5943600" y="24384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hlink"/>
              </a:solidFill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172200" y="2438400"/>
            <a:ext cx="2228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1  Open Plant i</a:t>
            </a:r>
          </a:p>
          <a:p>
            <a:pPr eaLnBrk="0" hangingPunct="0"/>
            <a:r>
              <a:rPr lang="en-US">
                <a:solidFill>
                  <a:schemeClr val="hlink"/>
                </a:solidFill>
              </a:rPr>
              <a:t>0  Don’t Open Plan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Logical Relationships with Binary 0/1 Variables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958138" cy="3881438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dirty="0" smtClean="0"/>
              <a:t>1. K out of N Plants Constraint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100" dirty="0" smtClean="0"/>
              <a:t>Must Choose at least one of Plants 5, 6, 7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6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dirty="0" smtClean="0"/>
              <a:t>2. Mutually Exclusive Constraints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100" dirty="0" smtClean="0"/>
              <a:t>Can’t select both Plant 1 and Plant 3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dirty="0" smtClean="0"/>
              <a:t>3. Contingency Constraints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100" dirty="0" smtClean="0"/>
              <a:t>Plant 4 cannot </a:t>
            </a:r>
            <a:r>
              <a:rPr lang="en-US" sz="2100" smtClean="0"/>
              <a:t>be opened </a:t>
            </a:r>
            <a:r>
              <a:rPr lang="en-US" sz="2100" dirty="0" smtClean="0"/>
              <a:t>unless Plant 2 is opened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1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100" dirty="0" smtClean="0"/>
              <a:t>  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575300" y="3810000"/>
            <a:ext cx="2051050" cy="4048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hlink"/>
                </a:solidFill>
              </a:rPr>
              <a:t>Plant</a:t>
            </a:r>
            <a:r>
              <a:rPr lang="en-US" baseline="-25000">
                <a:solidFill>
                  <a:schemeClr val="hlink"/>
                </a:solidFill>
              </a:rPr>
              <a:t>1</a:t>
            </a:r>
            <a:r>
              <a:rPr lang="en-US">
                <a:solidFill>
                  <a:schemeClr val="hlink"/>
                </a:solidFill>
              </a:rPr>
              <a:t> + Plant</a:t>
            </a:r>
            <a:r>
              <a:rPr lang="en-US" baseline="-25000">
                <a:solidFill>
                  <a:schemeClr val="hlink"/>
                </a:solidFill>
              </a:rPr>
              <a:t>3 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lang="en-US">
                <a:solidFill>
                  <a:schemeClr val="hlink"/>
                </a:solidFill>
              </a:rPr>
              <a:t> 1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683000" y="5410200"/>
            <a:ext cx="3956050" cy="4048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hlink"/>
                </a:solidFill>
              </a:rPr>
              <a:t>Plant</a:t>
            </a:r>
            <a:r>
              <a:rPr lang="en-US" baseline="-25000">
                <a:solidFill>
                  <a:schemeClr val="hlink"/>
                </a:solidFill>
              </a:rPr>
              <a:t>4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lang="en-US">
                <a:solidFill>
                  <a:schemeClr val="hlink"/>
                </a:solidFill>
              </a:rPr>
              <a:t> Plant</a:t>
            </a:r>
            <a:r>
              <a:rPr lang="en-US" baseline="-25000">
                <a:solidFill>
                  <a:schemeClr val="hlink"/>
                </a:solidFill>
              </a:rPr>
              <a:t>2 </a:t>
            </a:r>
            <a:r>
              <a:rPr lang="en-US">
                <a:solidFill>
                  <a:schemeClr val="hlink"/>
                </a:solidFill>
              </a:rPr>
              <a:t> or   Plant</a:t>
            </a:r>
            <a:r>
              <a:rPr lang="en-US" baseline="-25000">
                <a:solidFill>
                  <a:schemeClr val="hlink"/>
                </a:solidFill>
              </a:rPr>
              <a:t>4</a:t>
            </a:r>
            <a:r>
              <a:rPr lang="en-US">
                <a:solidFill>
                  <a:schemeClr val="hlink"/>
                </a:solidFill>
              </a:rPr>
              <a:t> - Plant</a:t>
            </a:r>
            <a:r>
              <a:rPr lang="en-US" baseline="-25000">
                <a:solidFill>
                  <a:schemeClr val="hlink"/>
                </a:solidFill>
              </a:rPr>
              <a:t>2 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lang="en-US">
                <a:solidFill>
                  <a:schemeClr val="hlink"/>
                </a:solidFill>
              </a:rPr>
              <a:t> 0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705350" y="2514600"/>
            <a:ext cx="2895600" cy="4048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hlink"/>
                </a:solidFill>
              </a:rPr>
              <a:t>Plant</a:t>
            </a:r>
            <a:r>
              <a:rPr lang="en-US" baseline="-25000">
                <a:solidFill>
                  <a:schemeClr val="hlink"/>
                </a:solidFill>
              </a:rPr>
              <a:t>5</a:t>
            </a:r>
            <a:r>
              <a:rPr lang="en-US">
                <a:solidFill>
                  <a:schemeClr val="hlink"/>
                </a:solidFill>
              </a:rPr>
              <a:t> + Plant</a:t>
            </a:r>
            <a:r>
              <a:rPr lang="en-US" baseline="-25000">
                <a:solidFill>
                  <a:schemeClr val="hlink"/>
                </a:solidFill>
              </a:rPr>
              <a:t>6 </a:t>
            </a:r>
            <a:r>
              <a:rPr lang="en-US">
                <a:solidFill>
                  <a:schemeClr val="hlink"/>
                </a:solidFill>
              </a:rPr>
              <a:t>+ Plant</a:t>
            </a:r>
            <a:r>
              <a:rPr lang="en-US" baseline="-25000">
                <a:solidFill>
                  <a:schemeClr val="hlink"/>
                </a:solidFill>
              </a:rPr>
              <a:t>7 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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Excel Use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smtClean="0"/>
              <a:t>The logical functions in Excel (IF, AND, OR, etc.) can express logical relationships</a:t>
            </a:r>
          </a:p>
          <a:p>
            <a:endParaRPr lang="en-US" sz="2600" smtClean="0"/>
          </a:p>
          <a:p>
            <a:r>
              <a:rPr lang="en-US" sz="2600" smtClean="0"/>
              <a:t>Such functions are nonlinear</a:t>
            </a:r>
          </a:p>
          <a:p>
            <a:endParaRPr lang="en-US" sz="2600" smtClean="0"/>
          </a:p>
          <a:p>
            <a:r>
              <a:rPr lang="en-US" sz="2600" smtClean="0"/>
              <a:t>Models with IF statements will often stop at local optimum </a:t>
            </a:r>
          </a:p>
          <a:p>
            <a:endParaRPr lang="en-US" sz="2600" smtClean="0"/>
          </a:p>
          <a:p>
            <a:r>
              <a:rPr lang="en-US" sz="2600" smtClean="0"/>
              <a:t>Using binary variables is the preferred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Fixed Costs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i="1" smtClean="0"/>
              <a:t>F</a:t>
            </a:r>
            <a:r>
              <a:rPr lang="en-US" sz="2600" smtClean="0"/>
              <a:t> – fixed cost</a:t>
            </a:r>
          </a:p>
          <a:p>
            <a:pPr>
              <a:lnSpc>
                <a:spcPct val="90000"/>
              </a:lnSpc>
            </a:pPr>
            <a:r>
              <a:rPr lang="en-US" sz="2600" i="1" smtClean="0"/>
              <a:t>c</a:t>
            </a:r>
            <a:r>
              <a:rPr lang="en-US" sz="2600" smtClean="0"/>
              <a:t> – per unit cost</a:t>
            </a:r>
          </a:p>
          <a:p>
            <a:pPr>
              <a:lnSpc>
                <a:spcPct val="90000"/>
              </a:lnSpc>
            </a:pPr>
            <a:r>
              <a:rPr lang="en-US" sz="2600" i="1" smtClean="0"/>
              <a:t>x</a:t>
            </a:r>
            <a:r>
              <a:rPr lang="en-US" sz="2600" smtClean="0"/>
              <a:t> – units of activity (regular variable)</a:t>
            </a:r>
          </a:p>
          <a:p>
            <a:pPr>
              <a:lnSpc>
                <a:spcPct val="90000"/>
              </a:lnSpc>
            </a:pPr>
            <a:r>
              <a:rPr lang="en-US" sz="2600" i="1" smtClean="0"/>
              <a:t>y</a:t>
            </a:r>
            <a:r>
              <a:rPr lang="en-US" sz="2600" smtClean="0"/>
              <a:t> – go/no go of activity (binary variable)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Cost = </a:t>
            </a:r>
            <a:r>
              <a:rPr lang="en-US" sz="2600" i="1" smtClean="0"/>
              <a:t>Fy + cx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Constraint: </a:t>
            </a:r>
            <a:r>
              <a:rPr lang="en-US" sz="2600" i="1" smtClean="0"/>
              <a:t>x</a:t>
            </a:r>
            <a:r>
              <a:rPr lang="en-US" sz="2600" smtClean="0"/>
              <a:t> &lt;= </a:t>
            </a:r>
            <a:r>
              <a:rPr lang="en-US" sz="2600" i="1" smtClean="0"/>
              <a:t>My</a:t>
            </a:r>
            <a:r>
              <a:rPr lang="en-US" sz="2600" smtClean="0"/>
              <a:t> or </a:t>
            </a:r>
            <a:r>
              <a:rPr lang="en-US" sz="2600" i="1" smtClean="0"/>
              <a:t>x - My</a:t>
            </a:r>
            <a:r>
              <a:rPr lang="en-US" sz="2600" smtClean="0"/>
              <a:t> &lt;= 0</a:t>
            </a:r>
          </a:p>
          <a:p>
            <a:pPr lvl="1">
              <a:lnSpc>
                <a:spcPct val="90000"/>
              </a:lnSpc>
            </a:pPr>
            <a:r>
              <a:rPr lang="en-US" sz="2200" i="1" smtClean="0"/>
              <a:t>M</a:t>
            </a:r>
            <a:r>
              <a:rPr lang="en-US" sz="2200" smtClean="0"/>
              <a:t> = upper bound on x </a:t>
            </a:r>
          </a:p>
          <a:p>
            <a:pPr lvl="1">
              <a:lnSpc>
                <a:spcPct val="90000"/>
              </a:lnSpc>
            </a:pPr>
            <a:r>
              <a:rPr lang="en-US" sz="2200" i="1" smtClean="0"/>
              <a:t>x</a:t>
            </a:r>
            <a:r>
              <a:rPr lang="en-US" sz="2200" smtClean="0"/>
              <a:t> =0 if </a:t>
            </a:r>
            <a:r>
              <a:rPr lang="en-US" sz="2200" i="1" smtClean="0"/>
              <a:t>y</a:t>
            </a:r>
            <a:r>
              <a:rPr lang="en-US" sz="2200" smtClean="0"/>
              <a:t>=0 (can’t have activity if no-go)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Threshold Levels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smtClean="0"/>
              <a:t>A decision variable must be at least as large as a specified minimum </a:t>
            </a:r>
            <a:r>
              <a:rPr lang="en-US" sz="2600" i="1" smtClean="0"/>
              <a:t>m</a:t>
            </a:r>
            <a:r>
              <a:rPr lang="en-US" sz="2600" smtClean="0"/>
              <a:t>, else it is zero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x – units of activity (regular variable)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y – go/no go of activity (binary variable)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Constraints: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x &gt;= my or x – my &gt;=0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x &lt;= My or x - My &lt;= 0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M = upper bound on x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x &gt;= m if y=1  (must meet minimum level if go)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x = 0 if y=0 (can’t have activity if no-go)</a:t>
            </a:r>
          </a:p>
          <a:p>
            <a:pPr>
              <a:lnSpc>
                <a:spcPct val="90000"/>
              </a:lnSpc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Formulation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0475"/>
            <a:ext cx="8229600" cy="4530725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Decision variables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What must be decided?  Be explicit with units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Objective function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What measure compares decision variables?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Use only one measure – put in target cell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Constraints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What restrictions limit our choice of decision variables?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Guidelines for Optimization Modeling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smtClean="0"/>
              <a:t>Follow a standard form whenever possible</a:t>
            </a:r>
          </a:p>
          <a:p>
            <a:pPr>
              <a:lnSpc>
                <a:spcPct val="80000"/>
              </a:lnSpc>
            </a:pPr>
            <a:endParaRPr lang="en-US" sz="2100" smtClean="0"/>
          </a:p>
          <a:p>
            <a:pPr>
              <a:lnSpc>
                <a:spcPct val="80000"/>
              </a:lnSpc>
            </a:pPr>
            <a:r>
              <a:rPr lang="en-US" sz="2100" smtClean="0"/>
              <a:t>Use linear models in preference to nonlinear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100" smtClean="0"/>
          </a:p>
          <a:p>
            <a:pPr>
              <a:lnSpc>
                <a:spcPct val="80000"/>
              </a:lnSpc>
            </a:pPr>
            <a:r>
              <a:rPr lang="en-US" sz="2100" smtClean="0"/>
              <a:t>Explore some possibilities to debug</a:t>
            </a:r>
          </a:p>
          <a:p>
            <a:pPr>
              <a:lnSpc>
                <a:spcPct val="80000"/>
              </a:lnSpc>
            </a:pPr>
            <a:endParaRPr lang="en-US" sz="2100" smtClean="0"/>
          </a:p>
          <a:p>
            <a:pPr>
              <a:lnSpc>
                <a:spcPct val="80000"/>
              </a:lnSpc>
            </a:pPr>
            <a:r>
              <a:rPr lang="en-US" sz="2100" smtClean="0"/>
              <a:t>Test intuition before running Solver</a:t>
            </a:r>
          </a:p>
          <a:p>
            <a:pPr>
              <a:lnSpc>
                <a:spcPct val="80000"/>
              </a:lnSpc>
            </a:pPr>
            <a:endParaRPr lang="en-US" sz="2100" smtClean="0"/>
          </a:p>
          <a:p>
            <a:pPr>
              <a:lnSpc>
                <a:spcPct val="80000"/>
              </a:lnSpc>
            </a:pPr>
            <a:r>
              <a:rPr lang="en-US" sz="2100" smtClean="0"/>
              <a:t>Identify the patterns in the solution</a:t>
            </a:r>
          </a:p>
          <a:p>
            <a:pPr>
              <a:lnSpc>
                <a:spcPct val="80000"/>
              </a:lnSpc>
            </a:pPr>
            <a:endParaRPr 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 Programming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sz="2600" smtClean="0"/>
              <a:t>A common characteristic of many management science models is that they have a single objective function.</a:t>
            </a:r>
          </a:p>
          <a:p>
            <a:r>
              <a:rPr lang="en-US" sz="2600" smtClean="0"/>
              <a:t>Managerial objectives might include:</a:t>
            </a:r>
          </a:p>
          <a:p>
            <a:pPr lvl="1"/>
            <a:r>
              <a:rPr lang="en-US" sz="2400" smtClean="0"/>
              <a:t>Maintain stable profits.</a:t>
            </a:r>
          </a:p>
          <a:p>
            <a:pPr lvl="1"/>
            <a:r>
              <a:rPr lang="en-US" sz="2400" smtClean="0"/>
              <a:t>Increase market share.</a:t>
            </a:r>
          </a:p>
          <a:p>
            <a:pPr lvl="1"/>
            <a:r>
              <a:rPr lang="en-US" sz="2400" smtClean="0"/>
              <a:t>Diversify the product line.</a:t>
            </a:r>
          </a:p>
          <a:p>
            <a:pPr lvl="1"/>
            <a:r>
              <a:rPr lang="en-US" sz="2400" smtClean="0"/>
              <a:t>Maintain stable prices.</a:t>
            </a:r>
          </a:p>
          <a:p>
            <a:pPr lvl="1"/>
            <a:r>
              <a:rPr lang="en-US" sz="2400" smtClean="0"/>
              <a:t>Improve worker morale.</a:t>
            </a:r>
          </a:p>
          <a:p>
            <a:pPr lvl="1"/>
            <a:r>
              <a:rPr lang="en-US" sz="2400" smtClean="0"/>
              <a:t>Maintain family control of the business.</a:t>
            </a:r>
          </a:p>
          <a:p>
            <a:pPr lvl="1"/>
            <a:r>
              <a:rPr lang="en-US" sz="2400" smtClean="0"/>
              <a:t>Increase company prestige.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Multi-Objective Decision Making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30725"/>
          </a:xfrm>
        </p:spPr>
        <p:txBody>
          <a:bodyPr rtlCol="0">
            <a:normAutofit fontScale="92500" lnSpcReduction="20000"/>
          </a:bodyPr>
          <a:lstStyle/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Planning the national budget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save social security, reduce debt, cut taxes, build national defense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Admitting students to college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high SAT or GMAT, high GPA, diversity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Planning an advertising campaign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budget, reach, expenses, target groups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Choosing taxation levels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raise money, minimize tax burden on low-income, minimize flight of business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Planning an investment portfolio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maximize expected earnings, minimize risk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en-US" sz="2600" smtClean="0"/>
              <a:t>Left-hand-side (LHS)</a:t>
            </a:r>
          </a:p>
          <a:p>
            <a:pPr lvl="1"/>
            <a:r>
              <a:rPr lang="en-US" sz="2200" smtClean="0"/>
              <a:t>Usually a function</a:t>
            </a:r>
          </a:p>
          <a:p>
            <a:endParaRPr lang="en-US" sz="2600" smtClean="0"/>
          </a:p>
          <a:p>
            <a:r>
              <a:rPr lang="en-US" sz="2600" smtClean="0"/>
              <a:t>Right-hand-side (RHS)</a:t>
            </a:r>
          </a:p>
          <a:p>
            <a:pPr lvl="1"/>
            <a:r>
              <a:rPr lang="en-US" sz="2200" smtClean="0"/>
              <a:t>Usually a number (i.e., a parameter)</a:t>
            </a:r>
          </a:p>
          <a:p>
            <a:endParaRPr lang="en-US" sz="2600" smtClean="0"/>
          </a:p>
          <a:p>
            <a:r>
              <a:rPr lang="en-US" sz="2600" smtClean="0"/>
              <a:t>Three types of constraints</a:t>
            </a:r>
          </a:p>
          <a:p>
            <a:pPr lvl="1"/>
            <a:r>
              <a:rPr lang="en-US" sz="2200" smtClean="0"/>
              <a:t>LHS &lt;= RHS	(LT constraint)</a:t>
            </a:r>
          </a:p>
          <a:p>
            <a:pPr lvl="1"/>
            <a:r>
              <a:rPr lang="en-US" sz="2200" smtClean="0"/>
              <a:t>LHS &gt;= RHS	(GT constraint)</a:t>
            </a:r>
          </a:p>
          <a:p>
            <a:pPr lvl="1"/>
            <a:r>
              <a:rPr lang="en-US" sz="2200" smtClean="0"/>
              <a:t>LHS = RHS	(EQ constraint)</a:t>
            </a:r>
          </a:p>
          <a:p>
            <a:pPr lvl="1"/>
            <a:endParaRPr 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Constraints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LT constraints (LHS&lt;=RHS)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Capacities or ceilings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GT constraints  (LHS&gt;=RHS)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Commitments or thresholds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EQ constraints  (LHS=RHS)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Material balance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Define related variables consistently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 Standard Model Template?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Enhances ability to communicate</a:t>
            </a:r>
          </a:p>
          <a:p>
            <a:pPr lvl="1"/>
            <a:r>
              <a:rPr lang="en-US" smtClean="0"/>
              <a:t>Provides common language</a:t>
            </a:r>
          </a:p>
          <a:p>
            <a:pPr lvl="1"/>
            <a:r>
              <a:rPr lang="en-US" smtClean="0"/>
              <a:t>Reinforces understanding how models shaped</a:t>
            </a:r>
          </a:p>
          <a:p>
            <a:endParaRPr lang="en-US" smtClean="0"/>
          </a:p>
          <a:p>
            <a:r>
              <a:rPr lang="en-US" smtClean="0"/>
              <a:t>Improves ability to diagnose errors</a:t>
            </a:r>
          </a:p>
          <a:p>
            <a:endParaRPr lang="en-US" smtClean="0"/>
          </a:p>
          <a:p>
            <a:r>
              <a:rPr lang="en-US" smtClean="0"/>
              <a:t>Permits scaling more easily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smtClean="0"/>
              <a:t>Organize in modules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Decision variables, objective function, constraints</a:t>
            </a:r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r>
              <a:rPr lang="en-US" sz="2600" smtClean="0"/>
              <a:t>Place decision variables in single row or column 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Use color or border highlighting</a:t>
            </a:r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r>
              <a:rPr lang="en-US" sz="2600" smtClean="0"/>
              <a:t>Place objective in single highlighted cell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Use SUM or SUMPRODUCT where appropriate</a:t>
            </a:r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r>
              <a:rPr lang="en-US" sz="2600" smtClean="0"/>
              <a:t>Arrange constraints to make LHS and RHS clear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Use SUMPRODUCT for LHS where appropriate</a:t>
            </a:r>
          </a:p>
          <a:p>
            <a:pPr>
              <a:lnSpc>
                <a:spcPct val="80000"/>
              </a:lnSpc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 Variables and Constraints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Changing cells allows for commas but better to put in one contiguous range</a:t>
            </a:r>
          </a:p>
          <a:p>
            <a:endParaRPr lang="en-US" smtClean="0"/>
          </a:p>
          <a:p>
            <a:r>
              <a:rPr lang="en-US" smtClean="0"/>
              <a:t>Add Constraint window allows for ranges</a:t>
            </a:r>
          </a:p>
          <a:p>
            <a:pPr lvl="1"/>
            <a:r>
              <a:rPr lang="en-US" smtClean="0"/>
              <a:t>Group LT, GT, EQ, constraints together</a:t>
            </a:r>
          </a:p>
          <a:p>
            <a:pPr lvl="1"/>
            <a:r>
              <a:rPr lang="en-US" smtClean="0"/>
              <a:t>Enter as ranges </a:t>
            </a:r>
          </a:p>
          <a:p>
            <a:pPr lvl="1"/>
            <a:r>
              <a:rPr lang="en-US" smtClean="0"/>
              <a:t>LHS will be matched with RHS in one-to-one correspondence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9217</TotalTime>
  <Words>1879</Words>
  <Application>Microsoft Macintosh PowerPoint</Application>
  <PresentationFormat>On-screen Show (4:3)</PresentationFormat>
  <Paragraphs>358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Symbol</vt:lpstr>
      <vt:lpstr>Times New Roman</vt:lpstr>
      <vt:lpstr>Wingdings</vt:lpstr>
      <vt:lpstr>Arial</vt:lpstr>
      <vt:lpstr>Office Theme</vt:lpstr>
      <vt:lpstr>BDA 541: Optimization and Simulation</vt:lpstr>
      <vt:lpstr>Optimization</vt:lpstr>
      <vt:lpstr>Excel Optimization Software </vt:lpstr>
      <vt:lpstr>Formulation</vt:lpstr>
      <vt:lpstr>Constraints</vt:lpstr>
      <vt:lpstr>Types of Constraints</vt:lpstr>
      <vt:lpstr>Why a Standard Model Template?</vt:lpstr>
      <vt:lpstr>Layout</vt:lpstr>
      <vt:lpstr>Decision Variables and Constraints</vt:lpstr>
      <vt:lpstr>Results</vt:lpstr>
      <vt:lpstr>Optimization Solution</vt:lpstr>
      <vt:lpstr>Model Classification</vt:lpstr>
      <vt:lpstr>Nonlinear Programming</vt:lpstr>
      <vt:lpstr>Nonlinear Programming</vt:lpstr>
      <vt:lpstr>Hill Climbing</vt:lpstr>
      <vt:lpstr>Nonlinear Programming</vt:lpstr>
      <vt:lpstr>Nonlinear Programming</vt:lpstr>
      <vt:lpstr>Local and Global Optimum</vt:lpstr>
      <vt:lpstr>How Genetic Algorithms (Evolutionary Solver) Work</vt:lpstr>
      <vt:lpstr>How Genetic Algorithms (Evolutionary Solver) Work</vt:lpstr>
      <vt:lpstr>How Genetic Algorithms (Evolutionary Solver) Work</vt:lpstr>
      <vt:lpstr>How Genetic Algorithms (Evolutionary Solver) Work</vt:lpstr>
      <vt:lpstr>How Genetic Algorithms (Evolutionary Solver) Work</vt:lpstr>
      <vt:lpstr>How Genetic Algorithms (Evolutionary Solver) Work</vt:lpstr>
      <vt:lpstr>Nonlinear Programming Problems</vt:lpstr>
      <vt:lpstr>Properties of Linear Functions</vt:lpstr>
      <vt:lpstr>Linear Programming Problems</vt:lpstr>
      <vt:lpstr>Sensitivity Analysis for LPs</vt:lpstr>
      <vt:lpstr>Sensitivity Analysis for Binding Capacity Constraints</vt:lpstr>
      <vt:lpstr>Patterns in Linear Programming Solutions</vt:lpstr>
      <vt:lpstr>Constructing Patterns</vt:lpstr>
      <vt:lpstr>Defining Patterns</vt:lpstr>
      <vt:lpstr>Integer Values</vt:lpstr>
      <vt:lpstr>Integer Programming</vt:lpstr>
      <vt:lpstr>Binary Variables</vt:lpstr>
      <vt:lpstr>Logical Relationships with Binary 0/1 Variables</vt:lpstr>
      <vt:lpstr>Excel Use</vt:lpstr>
      <vt:lpstr>Fixed Costs</vt:lpstr>
      <vt:lpstr>Threshold Levels</vt:lpstr>
      <vt:lpstr>Guidelines for Optimization Modeling</vt:lpstr>
      <vt:lpstr>Goal Programming</vt:lpstr>
      <vt:lpstr>Multi-Objective Decision Making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60</cp:revision>
  <dcterms:created xsi:type="dcterms:W3CDTF">1601-01-01T00:00:00Z</dcterms:created>
  <dcterms:modified xsi:type="dcterms:W3CDTF">2017-05-02T13:13:32Z</dcterms:modified>
</cp:coreProperties>
</file>