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1"/>
  </p:notesMasterIdLst>
  <p:handoutMasterIdLst>
    <p:handoutMasterId r:id="rId52"/>
  </p:handoutMasterIdLst>
  <p:sldIdLst>
    <p:sldId id="336" r:id="rId2"/>
    <p:sldId id="441" r:id="rId3"/>
    <p:sldId id="399" r:id="rId4"/>
    <p:sldId id="341" r:id="rId5"/>
    <p:sldId id="442" r:id="rId6"/>
    <p:sldId id="348" r:id="rId7"/>
    <p:sldId id="407" r:id="rId8"/>
    <p:sldId id="408" r:id="rId9"/>
    <p:sldId id="409" r:id="rId10"/>
    <p:sldId id="413" r:id="rId11"/>
    <p:sldId id="411" r:id="rId12"/>
    <p:sldId id="412" r:id="rId13"/>
    <p:sldId id="400" r:id="rId14"/>
    <p:sldId id="416" r:id="rId15"/>
    <p:sldId id="417" r:id="rId16"/>
    <p:sldId id="414" r:id="rId17"/>
    <p:sldId id="344" r:id="rId18"/>
    <p:sldId id="345" r:id="rId19"/>
    <p:sldId id="346" r:id="rId20"/>
    <p:sldId id="354" r:id="rId21"/>
    <p:sldId id="418" r:id="rId22"/>
    <p:sldId id="349" r:id="rId23"/>
    <p:sldId id="350" r:id="rId24"/>
    <p:sldId id="419" r:id="rId25"/>
    <p:sldId id="420" r:id="rId26"/>
    <p:sldId id="423" r:id="rId27"/>
    <p:sldId id="424" r:id="rId28"/>
    <p:sldId id="425" r:id="rId29"/>
    <p:sldId id="426" r:id="rId30"/>
    <p:sldId id="427" r:id="rId31"/>
    <p:sldId id="428" r:id="rId32"/>
    <p:sldId id="429" r:id="rId33"/>
    <p:sldId id="430" r:id="rId34"/>
    <p:sldId id="435" r:id="rId35"/>
    <p:sldId id="452" r:id="rId36"/>
    <p:sldId id="453" r:id="rId37"/>
    <p:sldId id="436" r:id="rId38"/>
    <p:sldId id="437" r:id="rId39"/>
    <p:sldId id="438" r:id="rId40"/>
    <p:sldId id="439" r:id="rId41"/>
    <p:sldId id="443" r:id="rId42"/>
    <p:sldId id="444" r:id="rId43"/>
    <p:sldId id="445" r:id="rId44"/>
    <p:sldId id="446" r:id="rId45"/>
    <p:sldId id="447" r:id="rId46"/>
    <p:sldId id="448" r:id="rId47"/>
    <p:sldId id="449" r:id="rId48"/>
    <p:sldId id="450" r:id="rId49"/>
    <p:sldId id="451" r:id="rId5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I Center" initials="AI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00"/>
    <a:srgbClr val="060000"/>
    <a:srgbClr val="66FF66"/>
    <a:srgbClr val="00FF00"/>
    <a:srgbClr val="FF0000"/>
    <a:srgbClr val="0066CC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4" autoAdjust="0"/>
    <p:restoredTop sz="95400" autoAdjust="0"/>
  </p:normalViewPr>
  <p:slideViewPr>
    <p:cSldViewPr>
      <p:cViewPr>
        <p:scale>
          <a:sx n="100" d="100"/>
          <a:sy n="100" d="100"/>
        </p:scale>
        <p:origin x="-941" y="47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6.xml"/><Relationship Id="rId2" Type="http://schemas.openxmlformats.org/officeDocument/2006/relationships/slide" Target="slides/slide45.xml"/><Relationship Id="rId1" Type="http://schemas.openxmlformats.org/officeDocument/2006/relationships/slide" Target="slides/slide43.xml"/><Relationship Id="rId5" Type="http://schemas.openxmlformats.org/officeDocument/2006/relationships/slide" Target="slides/slide49.xml"/><Relationship Id="rId4" Type="http://schemas.openxmlformats.org/officeDocument/2006/relationships/slide" Target="slides/slide4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6-10-17T23:39:24.703" idx="1">
    <p:pos x="5112" y="1662"/>
    <p:text>Note:  if a equiv b (mod m) and
              c equiv d (mod m)
           then
              ac equiv bd (mod m)
also if a equiv b (mod m)
       then a mod m = b mod m
cool!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77" tIns="48089" rIns="96177" bIns="48089" numCol="1" anchor="t" anchorCtr="0" compatLnSpc="1">
            <a:prstTxWarp prst="textNoShape">
              <a:avLst/>
            </a:prstTxWarp>
          </a:bodyPr>
          <a:lstStyle>
            <a:lvl1pPr defTabSz="961884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77" tIns="48089" rIns="96177" bIns="48089" numCol="1" anchor="t" anchorCtr="0" compatLnSpc="1">
            <a:prstTxWarp prst="textNoShape">
              <a:avLst/>
            </a:prstTxWarp>
          </a:bodyPr>
          <a:lstStyle>
            <a:lvl1pPr algn="r" defTabSz="961884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68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77" tIns="48089" rIns="96177" bIns="48089" numCol="1" anchor="b" anchorCtr="0" compatLnSpc="1">
            <a:prstTxWarp prst="textNoShape">
              <a:avLst/>
            </a:prstTxWarp>
          </a:bodyPr>
          <a:lstStyle>
            <a:lvl1pPr defTabSz="961884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3363"/>
            <a:ext cx="3168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77" tIns="48089" rIns="96177" bIns="48089" numCol="1" anchor="b" anchorCtr="0" compatLnSpc="1">
            <a:prstTxWarp prst="textNoShape">
              <a:avLst/>
            </a:prstTxWarp>
          </a:bodyPr>
          <a:lstStyle>
            <a:lvl1pPr algn="r" defTabSz="961884">
              <a:defRPr sz="1200" b="0"/>
            </a:lvl1pPr>
          </a:lstStyle>
          <a:p>
            <a:pPr>
              <a:defRPr/>
            </a:pPr>
            <a:fld id="{3E07DA4E-9692-48C1-B1A6-EC46A18785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77" tIns="48089" rIns="96177" bIns="48089" numCol="1" anchor="t" anchorCtr="0" compatLnSpc="1">
            <a:prstTxWarp prst="textNoShape">
              <a:avLst/>
            </a:prstTxWarp>
          </a:bodyPr>
          <a:lstStyle>
            <a:lvl1pPr defTabSz="961884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77" tIns="48089" rIns="96177" bIns="48089" numCol="1" anchor="t" anchorCtr="0" compatLnSpc="1">
            <a:prstTxWarp prst="textNoShape">
              <a:avLst/>
            </a:prstTxWarp>
          </a:bodyPr>
          <a:lstStyle>
            <a:lvl1pPr algn="r" defTabSz="961884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2313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77" tIns="48089" rIns="96177" bIns="480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3363"/>
            <a:ext cx="3168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77" tIns="48089" rIns="96177" bIns="48089" numCol="1" anchor="b" anchorCtr="0" compatLnSpc="1">
            <a:prstTxWarp prst="textNoShape">
              <a:avLst/>
            </a:prstTxWarp>
          </a:bodyPr>
          <a:lstStyle>
            <a:lvl1pPr defTabSz="961884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3363"/>
            <a:ext cx="3168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77" tIns="48089" rIns="96177" bIns="48089" numCol="1" anchor="b" anchorCtr="0" compatLnSpc="1">
            <a:prstTxWarp prst="textNoShape">
              <a:avLst/>
            </a:prstTxWarp>
          </a:bodyPr>
          <a:lstStyle>
            <a:lvl1pPr algn="r" defTabSz="961884">
              <a:defRPr sz="1200" b="0"/>
            </a:lvl1pPr>
          </a:lstStyle>
          <a:p>
            <a:pPr>
              <a:defRPr/>
            </a:pPr>
            <a:fld id="{FAD0CE99-82F5-435B-9AC5-763FA5C63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0438"/>
            <a:fld id="{D1C57381-607A-4C71-BB85-AE281B6A6558}" type="slidenum">
              <a:rPr lang="en-US" smtClean="0"/>
              <a:pPr defTabSz="960438"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0438"/>
            <a:fld id="{81D780D3-CB73-4A3A-9EAA-EF566E011AA7}" type="slidenum">
              <a:rPr lang="en-US" smtClean="0"/>
              <a:pPr defTabSz="960438"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0438"/>
            <a:fld id="{A6D26B67-F549-44C3-BCB8-9B4F7E4F6169}" type="slidenum">
              <a:rPr lang="en-US" smtClean="0"/>
              <a:pPr defTabSz="960438"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0438"/>
            <a:fld id="{E79BD8B2-70C1-4978-A284-8694B1C2C4CD}" type="slidenum">
              <a:rPr lang="en-US" smtClean="0"/>
              <a:pPr defTabSz="960438"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0438"/>
            <a:fld id="{FCCF8559-F862-4F25-8713-3E15D6028D1B}" type="slidenum">
              <a:rPr lang="en-US" smtClean="0"/>
              <a:pPr defTabSz="960438"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0438"/>
            <a:fld id="{2E923047-D624-4C63-8277-D724786590DF}" type="slidenum">
              <a:rPr lang="en-US" smtClean="0"/>
              <a:pPr defTabSz="960438"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0438"/>
            <a:fld id="{4F157E95-B0F2-4C44-93D6-9FDC0A45C040}" type="slidenum">
              <a:rPr lang="en-US" smtClean="0"/>
              <a:pPr defTabSz="960438"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0438"/>
            <a:fld id="{7CC9546C-BE17-47DA-A4D4-41BE7ED305B1}" type="slidenum">
              <a:rPr lang="en-US" smtClean="0"/>
              <a:pPr defTabSz="960438"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0438"/>
            <a:fld id="{188E4E4A-A4C7-4F71-A613-2A5042324440}" type="slidenum">
              <a:rPr lang="en-US" smtClean="0"/>
              <a:pPr defTabSz="960438"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0438"/>
            <a:fld id="{DD28570B-83DF-4100-837D-B32FAEE15EA9}" type="slidenum">
              <a:rPr lang="en-US" smtClean="0"/>
              <a:pPr defTabSz="960438"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0438"/>
            <a:fld id="{8841F0A1-FA95-44C1-990A-B5F749D73DCA}" type="slidenum">
              <a:rPr lang="en-US" smtClean="0"/>
              <a:pPr defTabSz="960438"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0438"/>
            <a:fld id="{A03D404D-6D2A-44E9-9C25-297F25A9BF7B}" type="slidenum">
              <a:rPr lang="en-US" smtClean="0"/>
              <a:pPr defTabSz="960438"/>
              <a:t>2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0438"/>
            <a:fld id="{32BE1B86-3BEC-4A74-B7FA-A68F2DD5ACD1}" type="slidenum">
              <a:rPr lang="en-US" smtClean="0"/>
              <a:pPr defTabSz="960438"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0438"/>
            <a:fld id="{B984E145-EE9E-4FFD-9895-F8FA460EE166}" type="slidenum">
              <a:rPr lang="en-US" smtClean="0"/>
              <a:pPr defTabSz="960438"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0438"/>
            <a:fld id="{B96D8AC1-05D3-4F35-9CAA-17F9E144E910}" type="slidenum">
              <a:rPr lang="en-US" smtClean="0"/>
              <a:pPr defTabSz="960438"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0438"/>
            <a:fld id="{FA12DCA6-998C-4C64-9EBC-1E5733BD4DC9}" type="slidenum">
              <a:rPr lang="en-US" smtClean="0"/>
              <a:pPr defTabSz="960438"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0438"/>
            <a:fld id="{B219D55A-5358-4148-8A7A-E66F08FAC56B}" type="slidenum">
              <a:rPr lang="en-US" smtClean="0"/>
              <a:pPr defTabSz="960438"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0438"/>
            <a:fld id="{2F8CBFAF-C572-4CF8-8CAC-5D4F1021BA74}" type="slidenum">
              <a:rPr lang="en-US" smtClean="0"/>
              <a:pPr defTabSz="960438"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0438"/>
            <a:fld id="{ADE0D1D7-2D7D-4F13-A75B-B045EC2A6030}" type="slidenum">
              <a:rPr lang="en-US" smtClean="0"/>
              <a:pPr defTabSz="960438"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0438"/>
            <a:fld id="{D64E98AD-1F3F-43C8-92D1-6968AD3E46F2}" type="slidenum">
              <a:rPr lang="en-US" smtClean="0"/>
              <a:pPr defTabSz="960438"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0438"/>
            <a:fld id="{085DE819-9090-4CAC-B711-843479633E53}" type="slidenum">
              <a:rPr lang="en-US" smtClean="0"/>
              <a:pPr defTabSz="960438"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0438"/>
            <a:fld id="{15CE7DFA-9A1F-4659-A597-FDF6D913BD00}" type="slidenum">
              <a:rPr lang="en-US" smtClean="0"/>
              <a:pPr defTabSz="960438"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0438"/>
            <a:fld id="{B6DE2093-3CBB-4BE2-9535-B726E1DDDBD8}" type="slidenum">
              <a:rPr lang="en-US" smtClean="0"/>
              <a:pPr defTabSz="960438"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0438"/>
            <a:fld id="{1F68F239-A1B7-4FCC-A840-E85241D849AF}" type="slidenum">
              <a:rPr lang="en-US" smtClean="0"/>
              <a:pPr defTabSz="960438"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0438"/>
            <a:fld id="{7A1B5FFA-6B49-4CAD-9216-B8C34E9F5ACB}" type="slidenum">
              <a:rPr lang="en-US" smtClean="0"/>
              <a:pPr defTabSz="960438"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0438"/>
            <a:fld id="{271F1AE2-DD7B-4AA6-8B41-7BE10F8EC8BF}" type="slidenum">
              <a:rPr lang="en-US" smtClean="0"/>
              <a:pPr defTabSz="960438"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0438"/>
            <a:fld id="{1428D1CE-BD62-4C90-A38D-273504C5246A}" type="slidenum">
              <a:rPr lang="en-US" smtClean="0"/>
              <a:pPr defTabSz="960438"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dirty="0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0438"/>
            <a:fld id="{F9EA697F-02E6-4810-A2CF-52D67F044388}" type="slidenum">
              <a:rPr lang="en-US" smtClean="0"/>
              <a:pPr defTabSz="960438"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0438"/>
            <a:fld id="{1AEA9722-1986-47DA-95ED-3529340BD3D4}" type="slidenum">
              <a:rPr lang="en-US" smtClean="0"/>
              <a:pPr defTabSz="960438"/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0438"/>
            <a:fld id="{329293A4-B04F-496F-A270-00EFF92FDAFD}" type="slidenum">
              <a:rPr lang="en-US" smtClean="0"/>
              <a:pPr defTabSz="960438"/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0438"/>
            <a:fld id="{83C9AC17-8B48-4880-A665-1808A5B156A3}" type="slidenum">
              <a:rPr lang="en-US" smtClean="0"/>
              <a:pPr defTabSz="960438"/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0438"/>
            <a:fld id="{B690BD36-B9E8-44BE-A1D2-6B42C01DAB85}" type="slidenum">
              <a:rPr lang="en-US" smtClean="0"/>
              <a:pPr defTabSz="960438"/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D6B183-0BB4-4EB1-BA5D-477CA9EBFA21}" type="slidenum">
              <a:rPr lang="en-US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0438"/>
            <a:fld id="{D7B034CA-3E75-48C4-B117-A41363D6D9D6}" type="slidenum">
              <a:rPr lang="en-US" smtClean="0"/>
              <a:pPr defTabSz="960438"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C53E63-8592-4A3D-AEA7-1A4CD75F24BA}" type="slidenum">
              <a:rPr lang="en-US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A84D42-A1ED-4C24-8184-E5494554C2BB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A2B8E7-FC33-414B-9B1A-00EC6F9F00AB}" type="slidenum">
              <a:rPr lang="en-US"/>
              <a:pPr/>
              <a:t>45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2187" cy="360045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561" y="4560086"/>
            <a:ext cx="5362081" cy="4321806"/>
          </a:xfrm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0438"/>
            <a:fld id="{A8E3D18A-0E9F-4F5F-A2F9-F132B5F3BDC2}" type="slidenum">
              <a:rPr lang="en-US" smtClean="0"/>
              <a:pPr defTabSz="960438"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0438"/>
            <a:fld id="{7D9A444D-1AC6-4A79-B4F2-F4AC130AED8D}" type="slidenum">
              <a:rPr lang="en-US" smtClean="0"/>
              <a:pPr defTabSz="960438"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0438"/>
            <a:fld id="{36641F62-93D6-4F2C-913D-F3554BA8F5FC}" type="slidenum">
              <a:rPr lang="en-US" smtClean="0"/>
              <a:pPr defTabSz="960438"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0438"/>
            <a:fld id="{7A96B614-9937-402B-840F-B62661140374}" type="slidenum">
              <a:rPr lang="en-US" smtClean="0"/>
              <a:pPr defTabSz="960438"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0438"/>
            <a:fld id="{EFF8D010-5F13-402D-9DF2-C1B2DA922D34}" type="slidenum">
              <a:rPr lang="en-US" smtClean="0"/>
              <a:pPr defTabSz="960438"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8505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506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7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3C744-3311-48AF-AC96-A06FCE4366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07C75-213E-49A4-B14E-93634A4153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D0E09-4C31-437F-A19A-E4D332916B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40767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524000"/>
            <a:ext cx="40767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/>
              <a:t>Fall 2010/Lecture 31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58389-279E-4F5C-B836-B9E58F763A82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3071E-D66D-49E7-A4BC-635E78D83D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65BFF-F533-4697-AA75-328CC51B7B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954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2954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55924-4E39-429D-B3FF-58831302E7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37093-2B71-4FB4-92A4-6437513B95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D18A7-1597-4588-B05B-CF9AD1519F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E82FA-4467-4A71-9FFB-FB751C8790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84F286-09A2-403B-BC41-121FCF70B3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74632-8D41-493F-832E-AAD1DAC725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6" name="Group 4"/>
            <p:cNvGrpSpPr>
              <a:grpSpLocks/>
            </p:cNvGrpSpPr>
            <p:nvPr userDrawn="1"/>
          </p:nvGrpSpPr>
          <p:grpSpPr bwMode="auto">
            <a:xfrm>
              <a:off x="0" y="192"/>
              <a:ext cx="5760" cy="4032"/>
              <a:chOff x="0" y="192"/>
              <a:chExt cx="5760" cy="4032"/>
            </a:xfrm>
          </p:grpSpPr>
          <p:sp>
            <p:nvSpPr>
              <p:cNvPr id="83973" name="Line 5"/>
              <p:cNvSpPr>
                <a:spLocks noChangeShapeType="1"/>
              </p:cNvSpPr>
              <p:nvPr userDrawn="1"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974" name="Line 6"/>
              <p:cNvSpPr>
                <a:spLocks noChangeShapeType="1"/>
              </p:cNvSpPr>
              <p:nvPr userDrawn="1"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975" name="Line 7"/>
              <p:cNvSpPr>
                <a:spLocks noChangeShapeType="1"/>
              </p:cNvSpPr>
              <p:nvPr userDrawn="1"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976" name="Line 8"/>
              <p:cNvSpPr>
                <a:spLocks noChangeShapeType="1"/>
              </p:cNvSpPr>
              <p:nvPr userDrawn="1"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977" name="Line 9"/>
              <p:cNvSpPr>
                <a:spLocks noChangeShapeType="1"/>
              </p:cNvSpPr>
              <p:nvPr userDrawn="1"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978" name="Line 10"/>
              <p:cNvSpPr>
                <a:spLocks noChangeShapeType="1"/>
              </p:cNvSpPr>
              <p:nvPr userDrawn="1"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979" name="Line 11"/>
              <p:cNvSpPr>
                <a:spLocks noChangeShapeType="1"/>
              </p:cNvSpPr>
              <p:nvPr userDrawn="1"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980" name="Line 12"/>
              <p:cNvSpPr>
                <a:spLocks noChangeShapeType="1"/>
              </p:cNvSpPr>
              <p:nvPr userDrawn="1"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981" name="Line 13"/>
              <p:cNvSpPr>
                <a:spLocks noChangeShapeType="1"/>
              </p:cNvSpPr>
              <p:nvPr userDrawn="1"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982" name="Line 14"/>
              <p:cNvSpPr>
                <a:spLocks noChangeShapeType="1"/>
              </p:cNvSpPr>
              <p:nvPr userDrawn="1"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983" name="Line 15"/>
              <p:cNvSpPr>
                <a:spLocks noChangeShapeType="1"/>
              </p:cNvSpPr>
              <p:nvPr userDrawn="1"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984" name="Line 16"/>
              <p:cNvSpPr>
                <a:spLocks noChangeShapeType="1"/>
              </p:cNvSpPr>
              <p:nvPr userDrawn="1"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985" name="Line 17"/>
              <p:cNvSpPr>
                <a:spLocks noChangeShapeType="1"/>
              </p:cNvSpPr>
              <p:nvPr userDrawn="1"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986" name="Line 18"/>
              <p:cNvSpPr>
                <a:spLocks noChangeShapeType="1"/>
              </p:cNvSpPr>
              <p:nvPr userDrawn="1"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987" name="Line 19"/>
              <p:cNvSpPr>
                <a:spLocks noChangeShapeType="1"/>
              </p:cNvSpPr>
              <p:nvPr userDrawn="1"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988" name="Line 20"/>
              <p:cNvSpPr>
                <a:spLocks noChangeShapeType="1"/>
              </p:cNvSpPr>
              <p:nvPr userDrawn="1"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989" name="Line 21"/>
              <p:cNvSpPr>
                <a:spLocks noChangeShapeType="1"/>
              </p:cNvSpPr>
              <p:nvPr userDrawn="1"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990" name="Line 22"/>
              <p:cNvSpPr>
                <a:spLocks noChangeShapeType="1"/>
              </p:cNvSpPr>
              <p:nvPr userDrawn="1"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991" name="Line 23"/>
              <p:cNvSpPr>
                <a:spLocks noChangeShapeType="1"/>
              </p:cNvSpPr>
              <p:nvPr userDrawn="1"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992" name="Line 24"/>
              <p:cNvSpPr>
                <a:spLocks noChangeShapeType="1"/>
              </p:cNvSpPr>
              <p:nvPr userDrawn="1"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993" name="Line 25"/>
              <p:cNvSpPr>
                <a:spLocks noChangeShapeType="1"/>
              </p:cNvSpPr>
              <p:nvPr userDrawn="1"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994" name="Line 26"/>
              <p:cNvSpPr>
                <a:spLocks noChangeShapeType="1"/>
              </p:cNvSpPr>
              <p:nvPr userDrawn="1"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037" name="Group 27"/>
            <p:cNvGrpSpPr>
              <a:grpSpLocks/>
            </p:cNvGrpSpPr>
            <p:nvPr userDrawn="1"/>
          </p:nvGrpSpPr>
          <p:grpSpPr bwMode="auto">
            <a:xfrm>
              <a:off x="192" y="0"/>
              <a:ext cx="5376" cy="4320"/>
              <a:chOff x="192" y="0"/>
              <a:chExt cx="5376" cy="4320"/>
            </a:xfrm>
          </p:grpSpPr>
          <p:sp>
            <p:nvSpPr>
              <p:cNvPr id="83996" name="Line 28"/>
              <p:cNvSpPr>
                <a:spLocks noChangeShapeType="1"/>
              </p:cNvSpPr>
              <p:nvPr userDrawn="1"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997" name="Line 29"/>
              <p:cNvSpPr>
                <a:spLocks noChangeShapeType="1"/>
              </p:cNvSpPr>
              <p:nvPr userDrawn="1"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998" name="Line 30"/>
              <p:cNvSpPr>
                <a:spLocks noChangeShapeType="1"/>
              </p:cNvSpPr>
              <p:nvPr userDrawn="1"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999" name="Line 31"/>
              <p:cNvSpPr>
                <a:spLocks noChangeShapeType="1"/>
              </p:cNvSpPr>
              <p:nvPr userDrawn="1"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000" name="Line 32"/>
              <p:cNvSpPr>
                <a:spLocks noChangeShapeType="1"/>
              </p:cNvSpPr>
              <p:nvPr userDrawn="1"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001" name="Line 33"/>
              <p:cNvSpPr>
                <a:spLocks noChangeShapeType="1"/>
              </p:cNvSpPr>
              <p:nvPr userDrawn="1"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002" name="Line 34"/>
              <p:cNvSpPr>
                <a:spLocks noChangeShapeType="1"/>
              </p:cNvSpPr>
              <p:nvPr userDrawn="1"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003" name="Line 35"/>
              <p:cNvSpPr>
                <a:spLocks noChangeShapeType="1"/>
              </p:cNvSpPr>
              <p:nvPr userDrawn="1"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004" name="Line 36"/>
              <p:cNvSpPr>
                <a:spLocks noChangeShapeType="1"/>
              </p:cNvSpPr>
              <p:nvPr userDrawn="1"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005" name="Line 37"/>
              <p:cNvSpPr>
                <a:spLocks noChangeShapeType="1"/>
              </p:cNvSpPr>
              <p:nvPr userDrawn="1"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006" name="Line 38"/>
              <p:cNvSpPr>
                <a:spLocks noChangeShapeType="1"/>
              </p:cNvSpPr>
              <p:nvPr userDrawn="1"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007" name="Line 39"/>
              <p:cNvSpPr>
                <a:spLocks noChangeShapeType="1"/>
              </p:cNvSpPr>
              <p:nvPr userDrawn="1"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008" name="Line 40"/>
              <p:cNvSpPr>
                <a:spLocks noChangeShapeType="1"/>
              </p:cNvSpPr>
              <p:nvPr userDrawn="1"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009" name="Line 41"/>
              <p:cNvSpPr>
                <a:spLocks noChangeShapeType="1"/>
              </p:cNvSpPr>
              <p:nvPr userDrawn="1"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010" name="Line 42"/>
              <p:cNvSpPr>
                <a:spLocks noChangeShapeType="1"/>
              </p:cNvSpPr>
              <p:nvPr userDrawn="1"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011" name="Line 43"/>
              <p:cNvSpPr>
                <a:spLocks noChangeShapeType="1"/>
              </p:cNvSpPr>
              <p:nvPr userDrawn="1"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012" name="Line 44"/>
              <p:cNvSpPr>
                <a:spLocks noChangeShapeType="1"/>
              </p:cNvSpPr>
              <p:nvPr userDrawn="1"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013" name="Line 45"/>
              <p:cNvSpPr>
                <a:spLocks noChangeShapeType="1"/>
              </p:cNvSpPr>
              <p:nvPr userDrawn="1"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014" name="Line 46"/>
              <p:cNvSpPr>
                <a:spLocks noChangeShapeType="1"/>
              </p:cNvSpPr>
              <p:nvPr userDrawn="1"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015" name="Line 47"/>
              <p:cNvSpPr>
                <a:spLocks noChangeShapeType="1"/>
              </p:cNvSpPr>
              <p:nvPr userDrawn="1"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016" name="Line 48"/>
              <p:cNvSpPr>
                <a:spLocks noChangeShapeType="1"/>
              </p:cNvSpPr>
              <p:nvPr userDrawn="1"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017" name="Line 49"/>
              <p:cNvSpPr>
                <a:spLocks noChangeShapeType="1"/>
              </p:cNvSpPr>
              <p:nvPr userDrawn="1"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018" name="Line 50"/>
              <p:cNvSpPr>
                <a:spLocks noChangeShapeType="1"/>
              </p:cNvSpPr>
              <p:nvPr userDrawn="1"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019" name="Line 51"/>
              <p:cNvSpPr>
                <a:spLocks noChangeShapeType="1"/>
              </p:cNvSpPr>
              <p:nvPr userDrawn="1"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020" name="Line 52"/>
              <p:cNvSpPr>
                <a:spLocks noChangeShapeType="1"/>
              </p:cNvSpPr>
              <p:nvPr userDrawn="1"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021" name="Line 53"/>
              <p:cNvSpPr>
                <a:spLocks noChangeShapeType="1"/>
              </p:cNvSpPr>
              <p:nvPr userDrawn="1"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022" name="Line 54"/>
              <p:cNvSpPr>
                <a:spLocks noChangeShapeType="1"/>
              </p:cNvSpPr>
              <p:nvPr userDrawn="1"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023" name="Line 55"/>
              <p:cNvSpPr>
                <a:spLocks noChangeShapeType="1"/>
              </p:cNvSpPr>
              <p:nvPr userDrawn="1"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024" name="Line 56"/>
              <p:cNvSpPr>
                <a:spLocks noChangeShapeType="1"/>
              </p:cNvSpPr>
              <p:nvPr userDrawn="1"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84025" name="Rectangle 57" descr="60%"/>
          <p:cNvSpPr>
            <a:spLocks noChangeArrowheads="1"/>
          </p:cNvSpPr>
          <p:nvPr userDrawn="1"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4026" name="Line 58"/>
          <p:cNvSpPr>
            <a:spLocks noChangeShapeType="1"/>
          </p:cNvSpPr>
          <p:nvPr userDrawn="1"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1029" name="Group 59"/>
          <p:cNvGrpSpPr>
            <a:grpSpLocks/>
          </p:cNvGrpSpPr>
          <p:nvPr userDrawn="1"/>
        </p:nvGrpSpPr>
        <p:grpSpPr bwMode="auto">
          <a:xfrm>
            <a:off x="414338" y="990600"/>
            <a:ext cx="1784350" cy="2324100"/>
            <a:chOff x="96" y="916"/>
            <a:chExt cx="2208" cy="2876"/>
          </a:xfrm>
        </p:grpSpPr>
        <p:sp>
          <p:nvSpPr>
            <p:cNvPr id="84028" name="Line 60"/>
            <p:cNvSpPr>
              <a:spLocks noChangeShapeType="1"/>
            </p:cNvSpPr>
            <p:nvPr userDrawn="1"/>
          </p:nvSpPr>
          <p:spPr bwMode="ltGray">
            <a:xfrm flipH="1">
              <a:off x="96" y="1038"/>
              <a:ext cx="22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029" name="Line 61"/>
            <p:cNvSpPr>
              <a:spLocks noChangeShapeType="1"/>
            </p:cNvSpPr>
            <p:nvPr userDrawn="1"/>
          </p:nvSpPr>
          <p:spPr bwMode="ltGray">
            <a:xfrm>
              <a:off x="336" y="920"/>
              <a:ext cx="0" cy="28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030" name="Arc 62"/>
            <p:cNvSpPr>
              <a:spLocks/>
            </p:cNvSpPr>
            <p:nvPr userDrawn="1"/>
          </p:nvSpPr>
          <p:spPr bwMode="ltGray">
            <a:xfrm flipH="1">
              <a:off x="218" y="916"/>
              <a:ext cx="238" cy="240"/>
            </a:xfrm>
            <a:custGeom>
              <a:avLst/>
              <a:gdLst>
                <a:gd name="G0" fmla="+- 21595 0 0"/>
                <a:gd name="G1" fmla="+- 21600 0 0"/>
                <a:gd name="G2" fmla="+- 21600 0 0"/>
                <a:gd name="T0" fmla="*/ 21114 w 43195"/>
                <a:gd name="T1" fmla="*/ 5 h 43200"/>
                <a:gd name="T2" fmla="*/ 0 w 43195"/>
                <a:gd name="T3" fmla="*/ 22056 h 43200"/>
                <a:gd name="T4" fmla="*/ 21595 w 4319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30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1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295400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4035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973FEDAB-40E6-4197-A215-3C6A58253C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5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4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asecurity.com/rsalabs/node.asp?id=2213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Discrete Mathematics  </a:t>
            </a:r>
            <a:br>
              <a:rPr lang="en-US" dirty="0" smtClean="0"/>
            </a:br>
            <a:r>
              <a:rPr lang="en-US" dirty="0" smtClean="0"/>
              <a:t>CS 2610</a:t>
            </a:r>
          </a:p>
        </p:txBody>
      </p:sp>
      <p:sp>
        <p:nvSpPr>
          <p:cNvPr id="3075" name="Text Box 1027"/>
          <p:cNvSpPr txBox="1">
            <a:spLocks noChangeArrowheads="1"/>
          </p:cNvSpPr>
          <p:nvPr/>
        </p:nvSpPr>
        <p:spPr bwMode="auto">
          <a:xfrm>
            <a:off x="1066800" y="3124200"/>
            <a:ext cx="2976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0"/>
              <a:t>March 17,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96B1DFA-0E91-4A86-8FD0-4D05C5F5D372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915400" cy="609600"/>
          </a:xfrm>
        </p:spPr>
        <p:txBody>
          <a:bodyPr/>
          <a:lstStyle/>
          <a:p>
            <a:pPr eaLnBrk="1" hangingPunct="1"/>
            <a:r>
              <a:rPr lang="en-US" sz="3600" smtClean="0"/>
              <a:t>Modular Arithmetic</a:t>
            </a:r>
          </a:p>
        </p:txBody>
      </p:sp>
      <p:sp>
        <p:nvSpPr>
          <p:cNvPr id="6225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5950" y="1085850"/>
            <a:ext cx="8180388" cy="53768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solidFill>
                  <a:schemeClr val="tx2"/>
                </a:solidFill>
                <a:sym typeface="Symbol" pitchFamily="18" charset="2"/>
              </a:rPr>
              <a:t>Theorem 3.4.3</a:t>
            </a:r>
            <a:r>
              <a:rPr lang="en-US" b="1" smtClean="0">
                <a:sym typeface="Symbol" pitchFamily="18" charset="2"/>
              </a:rPr>
              <a:t>:</a:t>
            </a:r>
            <a:r>
              <a:rPr lang="en-US" smtClean="0">
                <a:sym typeface="Symbol" pitchFamily="18" charset="2"/>
              </a:rPr>
              <a:t>  Let </a:t>
            </a:r>
            <a:r>
              <a:rPr lang="en-US" i="1" smtClean="0">
                <a:solidFill>
                  <a:schemeClr val="tx2"/>
                </a:solidFill>
                <a:sym typeface="Symbol" pitchFamily="18" charset="2"/>
              </a:rPr>
              <a:t>a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, </a:t>
            </a:r>
            <a:r>
              <a:rPr lang="en-US" i="1" smtClean="0">
                <a:solidFill>
                  <a:schemeClr val="tx2"/>
                </a:solidFill>
                <a:sym typeface="Symbol" pitchFamily="18" charset="2"/>
              </a:rPr>
              <a:t>b 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 </a:t>
            </a:r>
            <a:r>
              <a:rPr lang="en-US" b="1" smtClean="0">
                <a:solidFill>
                  <a:schemeClr val="tx2"/>
                </a:solidFill>
                <a:sym typeface="Symbol" pitchFamily="18" charset="2"/>
              </a:rPr>
              <a:t>Z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,</a:t>
            </a:r>
            <a:r>
              <a:rPr lang="en-US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i="1" smtClean="0">
                <a:solidFill>
                  <a:schemeClr val="tx2"/>
                </a:solidFill>
                <a:sym typeface="Symbol" pitchFamily="18" charset="2"/>
              </a:rPr>
              <a:t>m 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 </a:t>
            </a:r>
            <a:r>
              <a:rPr lang="en-US" b="1" smtClean="0">
                <a:solidFill>
                  <a:schemeClr val="tx2"/>
                </a:solidFill>
              </a:rPr>
              <a:t>Z</a:t>
            </a:r>
            <a:r>
              <a:rPr lang="en-US" baseline="30000" smtClean="0">
                <a:solidFill>
                  <a:schemeClr val="tx2"/>
                </a:solidFill>
              </a:rPr>
              <a:t>+</a:t>
            </a:r>
            <a:r>
              <a:rPr lang="en-US" smtClean="0">
                <a:solidFill>
                  <a:schemeClr val="tx2"/>
                </a:solidFill>
              </a:rPr>
              <a:t>.</a:t>
            </a:r>
            <a:r>
              <a:rPr lang="en-US" smtClean="0"/>
              <a:t>  Then</a:t>
            </a:r>
            <a:br>
              <a:rPr lang="en-US" smtClean="0"/>
            </a:br>
            <a:r>
              <a:rPr lang="en-US" smtClean="0"/>
              <a:t>	</a:t>
            </a:r>
            <a:r>
              <a:rPr lang="en-US" i="1" smtClean="0">
                <a:solidFill>
                  <a:schemeClr val="tx2"/>
                </a:solidFill>
              </a:rPr>
              <a:t>a </a:t>
            </a:r>
            <a:r>
              <a:rPr lang="en-US" i="1" smtClean="0">
                <a:solidFill>
                  <a:schemeClr val="tx2"/>
                </a:solidFill>
                <a:sym typeface="Symbol" pitchFamily="18" charset="2"/>
              </a:rPr>
              <a:t> b (mod m)</a:t>
            </a:r>
            <a:r>
              <a:rPr lang="en-US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mtClean="0">
                <a:sym typeface="Symbol" pitchFamily="18" charset="2"/>
              </a:rPr>
              <a:t>iff </a:t>
            </a:r>
            <a:r>
              <a:rPr lang="en-US" i="1" smtClean="0">
                <a:solidFill>
                  <a:schemeClr val="tx2"/>
                </a:solidFill>
                <a:sym typeface="Symbol" pitchFamily="18" charset="2"/>
              </a:rPr>
              <a:t>a mod m = b mod m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Proof: (2) given </a:t>
            </a:r>
            <a:r>
              <a:rPr lang="en-US" i="1" smtClean="0"/>
              <a:t>a </a:t>
            </a:r>
            <a:r>
              <a:rPr lang="en-US" i="1" smtClean="0">
                <a:sym typeface="Symbol" pitchFamily="18" charset="2"/>
              </a:rPr>
              <a:t> b (mod m)</a:t>
            </a:r>
            <a:r>
              <a:rPr lang="en-US" smtClean="0">
                <a:solidFill>
                  <a:srgbClr val="FF0000"/>
                </a:solidFill>
                <a:sym typeface="Symbol" pitchFamily="18" charset="2"/>
              </a:rPr>
              <a:t>  </a:t>
            </a:r>
            <a:r>
              <a:rPr lang="en-US" smtClean="0">
                <a:sym typeface="Symbol" pitchFamily="18" charset="2"/>
              </a:rPr>
              <a:t>we have m | (a – b)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   let a = mq</a:t>
            </a:r>
            <a:r>
              <a:rPr lang="en-US" baseline="-25000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 + r</a:t>
            </a:r>
            <a:r>
              <a:rPr lang="en-US" baseline="-25000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  and b = mq</a:t>
            </a:r>
            <a:r>
              <a:rPr lang="en-US" baseline="-25000" smtClean="0">
                <a:sym typeface="Symbol" pitchFamily="18" charset="2"/>
              </a:rPr>
              <a:t>b</a:t>
            </a:r>
            <a:r>
              <a:rPr lang="en-US" smtClean="0">
                <a:sym typeface="Symbol" pitchFamily="18" charset="2"/>
              </a:rPr>
              <a:t> + r</a:t>
            </a:r>
            <a:r>
              <a:rPr lang="en-US" baseline="-25000" smtClean="0">
                <a:sym typeface="Symbol" pitchFamily="18" charset="2"/>
              </a:rPr>
              <a:t>b</a:t>
            </a:r>
            <a:endParaRPr lang="en-US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   so, m|((mq</a:t>
            </a:r>
            <a:r>
              <a:rPr lang="en-US" baseline="-25000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 + r</a:t>
            </a:r>
            <a:r>
              <a:rPr lang="en-US" baseline="-25000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) – (mq</a:t>
            </a:r>
            <a:r>
              <a:rPr lang="en-US" baseline="-25000" smtClean="0">
                <a:sym typeface="Symbol" pitchFamily="18" charset="2"/>
              </a:rPr>
              <a:t>b</a:t>
            </a:r>
            <a:r>
              <a:rPr lang="en-US" smtClean="0">
                <a:sym typeface="Symbol" pitchFamily="18" charset="2"/>
              </a:rPr>
              <a:t> + r</a:t>
            </a:r>
            <a:r>
              <a:rPr lang="en-US" baseline="-25000" smtClean="0">
                <a:sym typeface="Symbol" pitchFamily="18" charset="2"/>
              </a:rPr>
              <a:t>b</a:t>
            </a:r>
            <a:r>
              <a:rPr lang="en-US" smtClean="0">
                <a:sym typeface="Symbol" pitchFamily="18" charset="2"/>
              </a:rPr>
              <a:t>))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   or  m|m(q</a:t>
            </a:r>
            <a:r>
              <a:rPr lang="en-US" baseline="-25000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 – q</a:t>
            </a:r>
            <a:r>
              <a:rPr lang="en-US" baseline="-25000" smtClean="0">
                <a:sym typeface="Symbol" pitchFamily="18" charset="2"/>
              </a:rPr>
              <a:t>b</a:t>
            </a:r>
            <a:r>
              <a:rPr lang="en-US" smtClean="0">
                <a:sym typeface="Symbol" pitchFamily="18" charset="2"/>
              </a:rPr>
              <a:t>) + (r</a:t>
            </a:r>
            <a:r>
              <a:rPr lang="en-US" baseline="-25000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 – r</a:t>
            </a:r>
            <a:r>
              <a:rPr lang="en-US" baseline="-25000" smtClean="0">
                <a:sym typeface="Symbol" pitchFamily="18" charset="2"/>
              </a:rPr>
              <a:t>b</a:t>
            </a:r>
            <a:r>
              <a:rPr lang="en-US" smtClean="0">
                <a:sym typeface="Symbol" pitchFamily="18" charset="2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         recall  0 ≤ r</a:t>
            </a:r>
            <a:r>
              <a:rPr lang="en-US" baseline="-25000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 &lt; m  and  0 ≤ r</a:t>
            </a:r>
            <a:r>
              <a:rPr lang="en-US" baseline="-25000" smtClean="0">
                <a:sym typeface="Symbol" pitchFamily="18" charset="2"/>
              </a:rPr>
              <a:t>b</a:t>
            </a:r>
            <a:r>
              <a:rPr lang="en-US" smtClean="0">
                <a:sym typeface="Symbol" pitchFamily="18" charset="2"/>
              </a:rPr>
              <a:t> &lt; m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   therefore (r</a:t>
            </a:r>
            <a:r>
              <a:rPr lang="en-US" baseline="-25000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 – r</a:t>
            </a:r>
            <a:r>
              <a:rPr lang="en-US" baseline="-25000" smtClean="0">
                <a:sym typeface="Symbol" pitchFamily="18" charset="2"/>
              </a:rPr>
              <a:t>b</a:t>
            </a:r>
            <a:r>
              <a:rPr lang="en-US" smtClean="0">
                <a:sym typeface="Symbol" pitchFamily="18" charset="2"/>
              </a:rPr>
              <a:t>)  must be 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   that is, the two remainders are the same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   which is the same as saying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       </a:t>
            </a:r>
            <a:r>
              <a:rPr lang="en-US" i="1" smtClean="0">
                <a:solidFill>
                  <a:schemeClr val="tx2"/>
                </a:solidFill>
                <a:sym typeface="Symbol" pitchFamily="18" charset="2"/>
              </a:rPr>
              <a:t>a mod m = b mod m</a:t>
            </a:r>
            <a:endParaRPr lang="en-US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en-US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22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22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22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22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22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22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41D29E1-4480-4924-BE31-453306A78F0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sz="3600" smtClean="0"/>
              <a:t>Modular Arithmetic</a:t>
            </a:r>
          </a:p>
        </p:txBody>
      </p:sp>
      <p:sp>
        <p:nvSpPr>
          <p:cNvPr id="6205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772400" cy="51673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solidFill>
                  <a:schemeClr val="tx2"/>
                </a:solidFill>
                <a:sym typeface="Symbol" pitchFamily="18" charset="2"/>
              </a:rPr>
              <a:t>Theorem 3.4.4</a:t>
            </a:r>
            <a:r>
              <a:rPr lang="en-US" b="1" smtClean="0">
                <a:sym typeface="Symbol" pitchFamily="18" charset="2"/>
              </a:rPr>
              <a:t>:</a:t>
            </a:r>
            <a:r>
              <a:rPr lang="en-US" smtClean="0">
                <a:sym typeface="Symbol" pitchFamily="18" charset="2"/>
              </a:rPr>
              <a:t>  Let </a:t>
            </a:r>
            <a:r>
              <a:rPr lang="en-US" i="1" smtClean="0">
                <a:solidFill>
                  <a:schemeClr val="tx2"/>
                </a:solidFill>
                <a:sym typeface="Symbol" pitchFamily="18" charset="2"/>
              </a:rPr>
              <a:t>a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, </a:t>
            </a:r>
            <a:r>
              <a:rPr lang="en-US" i="1" smtClean="0">
                <a:solidFill>
                  <a:schemeClr val="tx2"/>
                </a:solidFill>
                <a:sym typeface="Symbol" pitchFamily="18" charset="2"/>
              </a:rPr>
              <a:t>b 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 </a:t>
            </a:r>
            <a:r>
              <a:rPr lang="en-US" b="1" smtClean="0">
                <a:solidFill>
                  <a:schemeClr val="tx2"/>
                </a:solidFill>
                <a:sym typeface="Symbol" pitchFamily="18" charset="2"/>
              </a:rPr>
              <a:t>Z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, </a:t>
            </a:r>
            <a:r>
              <a:rPr lang="en-US" i="1" smtClean="0">
                <a:solidFill>
                  <a:schemeClr val="tx2"/>
                </a:solidFill>
                <a:sym typeface="Symbol" pitchFamily="18" charset="2"/>
              </a:rPr>
              <a:t>m 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 </a:t>
            </a:r>
            <a:r>
              <a:rPr lang="en-US" b="1" smtClean="0">
                <a:solidFill>
                  <a:schemeClr val="tx2"/>
                </a:solidFill>
              </a:rPr>
              <a:t>Z</a:t>
            </a:r>
            <a:r>
              <a:rPr lang="en-US" baseline="30000" smtClean="0">
                <a:solidFill>
                  <a:schemeClr val="tx2"/>
                </a:solidFill>
              </a:rPr>
              <a:t>+</a:t>
            </a:r>
            <a:r>
              <a:rPr lang="en-US" smtClean="0">
                <a:solidFill>
                  <a:schemeClr val="tx2"/>
                </a:solidFill>
              </a:rPr>
              <a:t>.</a:t>
            </a:r>
            <a:r>
              <a:rPr lang="en-US" smtClean="0"/>
              <a:t>  Then:</a:t>
            </a:r>
            <a:br>
              <a:rPr lang="en-US" smtClean="0"/>
            </a:br>
            <a:r>
              <a:rPr lang="en-US" smtClean="0"/>
              <a:t>	</a:t>
            </a:r>
            <a:r>
              <a:rPr lang="en-US" i="1" smtClean="0">
                <a:solidFill>
                  <a:schemeClr val="tx2"/>
                </a:solidFill>
              </a:rPr>
              <a:t>a 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 </a:t>
            </a:r>
            <a:r>
              <a:rPr lang="en-US" i="1" smtClean="0">
                <a:solidFill>
                  <a:schemeClr val="tx2"/>
                </a:solidFill>
                <a:sym typeface="Symbol" pitchFamily="18" charset="2"/>
              </a:rPr>
              <a:t>b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 (mod </a:t>
            </a:r>
            <a:r>
              <a:rPr lang="en-US" i="1" smtClean="0">
                <a:solidFill>
                  <a:schemeClr val="tx2"/>
                </a:solidFill>
                <a:sym typeface="Symbol" pitchFamily="18" charset="2"/>
              </a:rPr>
              <a:t>m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)</a:t>
            </a:r>
            <a:r>
              <a:rPr lang="en-US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b="1" u="sng" smtClean="0">
                <a:sym typeface="Symbol" pitchFamily="18" charset="2"/>
              </a:rPr>
              <a:t>iff</a:t>
            </a:r>
            <a:r>
              <a:rPr lang="en-US" smtClean="0">
                <a:sym typeface="Symbol" pitchFamily="18" charset="2"/>
              </a:rPr>
              <a:t> there exists a</a:t>
            </a:r>
            <a:r>
              <a:rPr lang="en-US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k  </a:t>
            </a:r>
            <a:r>
              <a:rPr lang="en-US" b="1" smtClean="0">
                <a:solidFill>
                  <a:schemeClr val="tx2"/>
                </a:solidFill>
                <a:sym typeface="Symbol" pitchFamily="18" charset="2"/>
              </a:rPr>
              <a:t>Z</a:t>
            </a:r>
            <a:r>
              <a:rPr lang="en-US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mtClean="0">
                <a:sym typeface="Symbol" pitchFamily="18" charset="2"/>
              </a:rPr>
              <a:t>st</a:t>
            </a:r>
            <a:r>
              <a:rPr lang="en-US" smtClean="0">
                <a:solidFill>
                  <a:srgbClr val="FF0000"/>
                </a:solidFill>
                <a:sym typeface="Symbol" pitchFamily="18" charset="2"/>
              </a:rPr>
              <a:t> </a:t>
            </a:r>
          </a:p>
          <a:p>
            <a:pPr algn="ctr" eaLnBrk="1" hangingPunct="1">
              <a:spcBef>
                <a:spcPct val="70000"/>
              </a:spcBef>
              <a:buFont typeface="Wingdings" pitchFamily="2" charset="2"/>
              <a:buNone/>
            </a:pPr>
            <a:r>
              <a:rPr lang="en-US" i="1" smtClean="0">
                <a:solidFill>
                  <a:schemeClr val="tx2"/>
                </a:solidFill>
                <a:sym typeface="Symbol" pitchFamily="18" charset="2"/>
              </a:rPr>
              <a:t>a  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= </a:t>
            </a:r>
            <a:r>
              <a:rPr lang="en-US" i="1" smtClean="0">
                <a:solidFill>
                  <a:schemeClr val="tx2"/>
                </a:solidFill>
                <a:sym typeface="Symbol" pitchFamily="18" charset="2"/>
              </a:rPr>
              <a:t>b  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+ </a:t>
            </a:r>
            <a:r>
              <a:rPr lang="en-US" i="1" smtClean="0">
                <a:solidFill>
                  <a:schemeClr val="tx2"/>
                </a:solidFill>
                <a:sym typeface="Symbol" pitchFamily="18" charset="2"/>
              </a:rPr>
              <a:t>km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Proof:   a = b + km  means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             a – b = km  which means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             m | (a – b)  which is the same as saying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             </a:t>
            </a:r>
            <a:r>
              <a:rPr lang="en-US" i="1" smtClean="0">
                <a:solidFill>
                  <a:schemeClr val="tx2"/>
                </a:solidFill>
              </a:rPr>
              <a:t>a 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 </a:t>
            </a:r>
            <a:r>
              <a:rPr lang="en-US" i="1" smtClean="0">
                <a:solidFill>
                  <a:schemeClr val="tx2"/>
                </a:solidFill>
                <a:sym typeface="Symbol" pitchFamily="18" charset="2"/>
              </a:rPr>
              <a:t>b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 (mod </a:t>
            </a:r>
            <a:r>
              <a:rPr lang="en-US" i="1" smtClean="0">
                <a:solidFill>
                  <a:schemeClr val="tx2"/>
                </a:solidFill>
                <a:sym typeface="Symbol" pitchFamily="18" charset="2"/>
              </a:rPr>
              <a:t>m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             </a:t>
            </a:r>
            <a:r>
              <a:rPr lang="en-US" smtClean="0">
                <a:sym typeface="Symbol" pitchFamily="18" charset="2"/>
              </a:rPr>
              <a:t>(to complete the proof, reverse the steps)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Examples: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    27 </a:t>
            </a:r>
            <a:r>
              <a:rPr lang="en-US" smtClean="0">
                <a:sym typeface="Symbol" pitchFamily="18" charset="2"/>
              </a:rPr>
              <a:t> 12 (mod 5)		27 = 12 + 5k        k = 3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    105 </a:t>
            </a:r>
            <a:r>
              <a:rPr lang="en-US" smtClean="0">
                <a:sym typeface="Symbol" pitchFamily="18" charset="2"/>
              </a:rPr>
              <a:t> -45 (mod 10)	105 = -45 + 10k   k =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0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20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20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20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20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20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20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20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20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20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4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CB77B19-CD4B-4983-891C-90601D58434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sz="3600" smtClean="0"/>
              <a:t>Modular Arithmetic</a:t>
            </a:r>
          </a:p>
        </p:txBody>
      </p:sp>
      <p:sp>
        <p:nvSpPr>
          <p:cNvPr id="6215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5950" y="1085850"/>
            <a:ext cx="8180388" cy="5376863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r>
              <a:rPr lang="en-US" b="1" smtClean="0">
                <a:solidFill>
                  <a:schemeClr val="tx2"/>
                </a:solidFill>
                <a:sym typeface="Symbol" pitchFamily="18" charset="2"/>
              </a:rPr>
              <a:t>Theorem 3.4.5</a:t>
            </a:r>
            <a:r>
              <a:rPr lang="en-US" b="1" smtClean="0">
                <a:sym typeface="Symbol" pitchFamily="18" charset="2"/>
              </a:rPr>
              <a:t>:</a:t>
            </a:r>
            <a:r>
              <a:rPr lang="en-US" smtClean="0">
                <a:sym typeface="Symbol" pitchFamily="18" charset="2"/>
              </a:rPr>
              <a:t>  Let </a:t>
            </a:r>
            <a:r>
              <a:rPr lang="en-US" i="1" smtClean="0">
                <a:solidFill>
                  <a:schemeClr val="tx2"/>
                </a:solidFill>
                <a:sym typeface="Symbol" pitchFamily="18" charset="2"/>
              </a:rPr>
              <a:t>a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, </a:t>
            </a:r>
            <a:r>
              <a:rPr lang="en-US" i="1" smtClean="0">
                <a:solidFill>
                  <a:schemeClr val="tx2"/>
                </a:solidFill>
                <a:sym typeface="Symbol" pitchFamily="18" charset="2"/>
              </a:rPr>
              <a:t>b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, </a:t>
            </a:r>
            <a:r>
              <a:rPr lang="en-US" i="1" smtClean="0">
                <a:solidFill>
                  <a:schemeClr val="tx2"/>
                </a:solidFill>
                <a:sym typeface="Symbol" pitchFamily="18" charset="2"/>
              </a:rPr>
              <a:t>c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, </a:t>
            </a:r>
            <a:r>
              <a:rPr lang="en-US" i="1" smtClean="0">
                <a:solidFill>
                  <a:schemeClr val="tx2"/>
                </a:solidFill>
                <a:sym typeface="Symbol" pitchFamily="18" charset="2"/>
              </a:rPr>
              <a:t>d 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 </a:t>
            </a:r>
            <a:r>
              <a:rPr lang="en-US" b="1" smtClean="0">
                <a:solidFill>
                  <a:schemeClr val="tx2"/>
                </a:solidFill>
                <a:sym typeface="Symbol" pitchFamily="18" charset="2"/>
              </a:rPr>
              <a:t>Z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, </a:t>
            </a:r>
            <a:r>
              <a:rPr lang="en-US" i="1" smtClean="0">
                <a:solidFill>
                  <a:schemeClr val="tx2"/>
                </a:solidFill>
                <a:sym typeface="Symbol" pitchFamily="18" charset="2"/>
              </a:rPr>
              <a:t>m 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 </a:t>
            </a:r>
            <a:r>
              <a:rPr lang="en-US" b="1" smtClean="0">
                <a:solidFill>
                  <a:schemeClr val="tx2"/>
                </a:solidFill>
              </a:rPr>
              <a:t>Z</a:t>
            </a:r>
            <a:r>
              <a:rPr lang="en-US" baseline="30000" smtClean="0">
                <a:solidFill>
                  <a:schemeClr val="tx2"/>
                </a:solidFill>
              </a:rPr>
              <a:t>+</a:t>
            </a:r>
            <a:r>
              <a:rPr lang="en-US" smtClean="0"/>
              <a:t>.  Then if </a:t>
            </a:r>
            <a:br>
              <a:rPr lang="en-US" smtClean="0"/>
            </a:br>
            <a:r>
              <a:rPr lang="en-US" i="1" smtClean="0">
                <a:solidFill>
                  <a:schemeClr val="tx2"/>
                </a:solidFill>
              </a:rPr>
              <a:t>a 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 </a:t>
            </a:r>
            <a:r>
              <a:rPr lang="en-US" i="1" smtClean="0">
                <a:solidFill>
                  <a:schemeClr val="tx2"/>
                </a:solidFill>
                <a:sym typeface="Symbol" pitchFamily="18" charset="2"/>
              </a:rPr>
              <a:t>b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 (mod </a:t>
            </a:r>
            <a:r>
              <a:rPr lang="en-US" i="1" smtClean="0">
                <a:solidFill>
                  <a:schemeClr val="tx2"/>
                </a:solidFill>
                <a:sym typeface="Symbol" pitchFamily="18" charset="2"/>
              </a:rPr>
              <a:t>m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)</a:t>
            </a:r>
            <a:r>
              <a:rPr lang="en-US" smtClean="0">
                <a:sym typeface="Symbol" pitchFamily="18" charset="2"/>
              </a:rPr>
              <a:t> and </a:t>
            </a:r>
            <a:r>
              <a:rPr lang="en-US" i="1" smtClean="0">
                <a:solidFill>
                  <a:schemeClr val="tx2"/>
                </a:solidFill>
              </a:rPr>
              <a:t>c 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 </a:t>
            </a:r>
            <a:r>
              <a:rPr lang="en-US" i="1" smtClean="0">
                <a:solidFill>
                  <a:schemeClr val="tx2"/>
                </a:solidFill>
                <a:sym typeface="Symbol" pitchFamily="18" charset="2"/>
              </a:rPr>
              <a:t>d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 (mod </a:t>
            </a:r>
            <a:r>
              <a:rPr lang="en-US" i="1" smtClean="0">
                <a:solidFill>
                  <a:schemeClr val="tx2"/>
                </a:solidFill>
                <a:sym typeface="Symbol" pitchFamily="18" charset="2"/>
              </a:rPr>
              <a:t>m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)</a:t>
            </a:r>
            <a:r>
              <a:rPr lang="en-US" smtClean="0">
                <a:sym typeface="Symbol" pitchFamily="18" charset="2"/>
              </a:rPr>
              <a:t>, then:</a:t>
            </a:r>
          </a:p>
          <a:p>
            <a:pPr marL="876300" lvl="1" indent="-419100" eaLnBrk="1" hangingPunct="1">
              <a:buSzTx/>
              <a:buFont typeface="Wingdings" pitchFamily="2" charset="2"/>
              <a:buAutoNum type="arabicPeriod"/>
            </a:pPr>
            <a:r>
              <a:rPr lang="en-US" sz="2400" i="1" smtClean="0">
                <a:solidFill>
                  <a:schemeClr val="tx2"/>
                </a:solidFill>
              </a:rPr>
              <a:t>a + c</a:t>
            </a:r>
            <a:r>
              <a:rPr lang="en-US" sz="2400" smtClean="0">
                <a:solidFill>
                  <a:schemeClr val="tx2"/>
                </a:solidFill>
              </a:rPr>
              <a:t> </a:t>
            </a:r>
            <a:r>
              <a:rPr lang="en-US" sz="2400" smtClean="0">
                <a:solidFill>
                  <a:schemeClr val="tx2"/>
                </a:solidFill>
                <a:sym typeface="Symbol" pitchFamily="18" charset="2"/>
              </a:rPr>
              <a:t> </a:t>
            </a:r>
            <a:r>
              <a:rPr lang="en-US" sz="2400" i="1" smtClean="0">
                <a:solidFill>
                  <a:schemeClr val="tx2"/>
                </a:solidFill>
                <a:sym typeface="Symbol" pitchFamily="18" charset="2"/>
              </a:rPr>
              <a:t>b + d</a:t>
            </a:r>
            <a:r>
              <a:rPr lang="en-US" sz="2400" smtClean="0">
                <a:solidFill>
                  <a:schemeClr val="tx2"/>
                </a:solidFill>
                <a:sym typeface="Symbol" pitchFamily="18" charset="2"/>
              </a:rPr>
              <a:t> (mod </a:t>
            </a:r>
            <a:r>
              <a:rPr lang="en-US" sz="2400" i="1" smtClean="0">
                <a:solidFill>
                  <a:schemeClr val="tx2"/>
                </a:solidFill>
                <a:sym typeface="Symbol" pitchFamily="18" charset="2"/>
              </a:rPr>
              <a:t>m</a:t>
            </a:r>
            <a:r>
              <a:rPr lang="en-US" sz="2400" smtClean="0">
                <a:solidFill>
                  <a:schemeClr val="tx2"/>
                </a:solidFill>
                <a:sym typeface="Symbol" pitchFamily="18" charset="2"/>
              </a:rPr>
              <a:t>),</a:t>
            </a:r>
            <a:r>
              <a:rPr lang="en-US" sz="2400" smtClean="0">
                <a:sym typeface="Symbol" pitchFamily="18" charset="2"/>
              </a:rPr>
              <a:t> </a:t>
            </a:r>
          </a:p>
          <a:p>
            <a:pPr marL="876300" lvl="1" indent="-419100" eaLnBrk="1" hangingPunct="1">
              <a:buSzTx/>
              <a:buFont typeface="Wingdings" pitchFamily="2" charset="2"/>
              <a:buAutoNum type="arabicPeriod"/>
            </a:pPr>
            <a:r>
              <a:rPr lang="en-US" sz="2400" i="1" smtClean="0">
                <a:solidFill>
                  <a:schemeClr val="tx2"/>
                </a:solidFill>
              </a:rPr>
              <a:t>a - c</a:t>
            </a:r>
            <a:r>
              <a:rPr lang="en-US" sz="2400" smtClean="0">
                <a:solidFill>
                  <a:schemeClr val="tx2"/>
                </a:solidFill>
              </a:rPr>
              <a:t> </a:t>
            </a:r>
            <a:r>
              <a:rPr lang="en-US" sz="2400" smtClean="0">
                <a:solidFill>
                  <a:schemeClr val="tx2"/>
                </a:solidFill>
                <a:sym typeface="Symbol" pitchFamily="18" charset="2"/>
              </a:rPr>
              <a:t> </a:t>
            </a:r>
            <a:r>
              <a:rPr lang="en-US" sz="2400" i="1" smtClean="0">
                <a:solidFill>
                  <a:schemeClr val="tx2"/>
                </a:solidFill>
                <a:sym typeface="Symbol" pitchFamily="18" charset="2"/>
              </a:rPr>
              <a:t>b - d</a:t>
            </a:r>
            <a:r>
              <a:rPr lang="en-US" sz="2400" smtClean="0">
                <a:solidFill>
                  <a:schemeClr val="tx2"/>
                </a:solidFill>
                <a:sym typeface="Symbol" pitchFamily="18" charset="2"/>
              </a:rPr>
              <a:t> (mod </a:t>
            </a:r>
            <a:r>
              <a:rPr lang="en-US" sz="2400" i="1" smtClean="0">
                <a:solidFill>
                  <a:schemeClr val="tx2"/>
                </a:solidFill>
                <a:sym typeface="Symbol" pitchFamily="18" charset="2"/>
              </a:rPr>
              <a:t>m</a:t>
            </a:r>
            <a:r>
              <a:rPr lang="en-US" sz="2400" smtClean="0">
                <a:solidFill>
                  <a:schemeClr val="tx2"/>
                </a:solidFill>
                <a:sym typeface="Symbol" pitchFamily="18" charset="2"/>
              </a:rPr>
              <a:t>),</a:t>
            </a:r>
            <a:endParaRPr lang="en-US" sz="2400" smtClean="0">
              <a:sym typeface="Symbol" pitchFamily="18" charset="2"/>
            </a:endParaRPr>
          </a:p>
          <a:p>
            <a:pPr marL="876300" lvl="1" indent="-419100" eaLnBrk="1" hangingPunct="1">
              <a:buSzTx/>
              <a:buFont typeface="Wingdings" pitchFamily="2" charset="2"/>
              <a:buAutoNum type="arabicPeriod"/>
            </a:pPr>
            <a:r>
              <a:rPr lang="en-US" sz="2400" i="1" smtClean="0">
                <a:solidFill>
                  <a:schemeClr val="tx2"/>
                </a:solidFill>
              </a:rPr>
              <a:t>ac </a:t>
            </a:r>
            <a:r>
              <a:rPr lang="en-US" sz="2400" smtClean="0">
                <a:solidFill>
                  <a:schemeClr val="tx2"/>
                </a:solidFill>
                <a:sym typeface="Symbol" pitchFamily="18" charset="2"/>
              </a:rPr>
              <a:t> </a:t>
            </a:r>
            <a:r>
              <a:rPr lang="en-US" sz="2400" i="1" smtClean="0">
                <a:solidFill>
                  <a:schemeClr val="tx2"/>
                </a:solidFill>
                <a:sym typeface="Symbol" pitchFamily="18" charset="2"/>
              </a:rPr>
              <a:t>bd</a:t>
            </a:r>
            <a:r>
              <a:rPr lang="en-US" sz="2400" smtClean="0">
                <a:solidFill>
                  <a:schemeClr val="tx2"/>
                </a:solidFill>
                <a:sym typeface="Symbol" pitchFamily="18" charset="2"/>
              </a:rPr>
              <a:t> (mod </a:t>
            </a:r>
            <a:r>
              <a:rPr lang="en-US" sz="2400" i="1" smtClean="0">
                <a:solidFill>
                  <a:schemeClr val="tx2"/>
                </a:solidFill>
                <a:sym typeface="Symbol" pitchFamily="18" charset="2"/>
              </a:rPr>
              <a:t>m</a:t>
            </a:r>
            <a:r>
              <a:rPr lang="en-US" sz="2400" smtClean="0">
                <a:solidFill>
                  <a:schemeClr val="tx2"/>
                </a:solidFill>
                <a:sym typeface="Symbol" pitchFamily="18" charset="2"/>
              </a:rPr>
              <a:t>)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en-US" smtClean="0">
              <a:solidFill>
                <a:srgbClr val="FF0000"/>
              </a:solidFill>
              <a:sym typeface="Symbol" pitchFamily="18" charset="2"/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Proof: a = b + k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m   and   c = d + k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m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           a + c = b + d + k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m + k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m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      or  a + c = b + d + m(k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 + k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)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      which is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           </a:t>
            </a:r>
            <a:r>
              <a:rPr lang="en-US" sz="2500" i="1" smtClean="0">
                <a:solidFill>
                  <a:schemeClr val="tx2"/>
                </a:solidFill>
              </a:rPr>
              <a:t>a + c</a:t>
            </a:r>
            <a:r>
              <a:rPr lang="en-US" sz="2500" smtClean="0">
                <a:solidFill>
                  <a:schemeClr val="tx2"/>
                </a:solidFill>
              </a:rPr>
              <a:t> </a:t>
            </a:r>
            <a:r>
              <a:rPr lang="en-US" sz="2500" smtClean="0">
                <a:solidFill>
                  <a:schemeClr val="tx2"/>
                </a:solidFill>
                <a:sym typeface="Symbol" pitchFamily="18" charset="2"/>
              </a:rPr>
              <a:t> </a:t>
            </a:r>
            <a:r>
              <a:rPr lang="en-US" sz="2500" i="1" smtClean="0">
                <a:solidFill>
                  <a:schemeClr val="tx2"/>
                </a:solidFill>
                <a:sym typeface="Symbol" pitchFamily="18" charset="2"/>
              </a:rPr>
              <a:t>b + d</a:t>
            </a:r>
            <a:r>
              <a:rPr lang="en-US" sz="2500" smtClean="0">
                <a:solidFill>
                  <a:schemeClr val="tx2"/>
                </a:solidFill>
                <a:sym typeface="Symbol" pitchFamily="18" charset="2"/>
              </a:rPr>
              <a:t> (mod </a:t>
            </a:r>
            <a:r>
              <a:rPr lang="en-US" sz="2500" i="1" smtClean="0">
                <a:solidFill>
                  <a:schemeClr val="tx2"/>
                </a:solidFill>
                <a:sym typeface="Symbol" pitchFamily="18" charset="2"/>
              </a:rPr>
              <a:t>m</a:t>
            </a:r>
            <a:r>
              <a:rPr lang="en-US" sz="2500" smtClean="0">
                <a:solidFill>
                  <a:schemeClr val="tx2"/>
                </a:solidFill>
                <a:sym typeface="Symbol" pitchFamily="18" charset="2"/>
              </a:rPr>
              <a:t>)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sz="2500" smtClean="0">
                <a:solidFill>
                  <a:schemeClr val="tx2"/>
                </a:solidFill>
                <a:sym typeface="Symbol" pitchFamily="18" charset="2"/>
              </a:rPr>
              <a:t>      </a:t>
            </a:r>
            <a:r>
              <a:rPr lang="en-US" sz="2500" smtClean="0">
                <a:sym typeface="Symbol" pitchFamily="18" charset="2"/>
              </a:rPr>
              <a:t>others are similar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21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21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21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21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21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21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21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21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21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7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76CAC6D-5329-4624-83FE-20D4C70094D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Modular Arithmetic - examples</a:t>
            </a:r>
          </a:p>
        </p:txBody>
      </p:sp>
      <p:sp>
        <p:nvSpPr>
          <p:cNvPr id="6092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5950" y="1085850"/>
            <a:ext cx="8180388" cy="53387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  Hash Functions: record access scheme for finding a record very quickly based on some key value in the record.  That is, there is a mapping between the key value and the memory location for the record.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Ex.  h(k) = k mod m                (an onto function, why?)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                 k is the record’s key value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                 m is the number of memory locations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Collisions occur since h is not one-to-one.  What then?  Typically, invoke a secondary hash function or some other scheme (sequential search).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9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0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09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09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09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0E7C964-E643-40B7-A83F-77E6C9EA74B3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Modular Arithmetic - examples</a:t>
            </a:r>
          </a:p>
        </p:txBody>
      </p:sp>
      <p:sp>
        <p:nvSpPr>
          <p:cNvPr id="6256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5950" y="1085850"/>
            <a:ext cx="8180388" cy="53387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sym typeface="Symbol" pitchFamily="18" charset="2"/>
              </a:rPr>
              <a:t>  Pseudorandom numbers: generated using the linear </a:t>
            </a:r>
            <a:r>
              <a:rPr lang="en-US" dirty="0" err="1" smtClean="0">
                <a:sym typeface="Symbol" pitchFamily="18" charset="2"/>
              </a:rPr>
              <a:t>congruential</a:t>
            </a:r>
            <a:r>
              <a:rPr lang="en-US" dirty="0" smtClean="0">
                <a:sym typeface="Symbol" pitchFamily="18" charset="2"/>
              </a:rPr>
              <a:t> method</a:t>
            </a:r>
            <a:r>
              <a:rPr lang="tr-TR" dirty="0" smtClean="0">
                <a:sym typeface="Symbol" pitchFamily="18" charset="2"/>
              </a:rPr>
              <a:t> (doğrusal eşlik metodu)</a:t>
            </a:r>
            <a:endParaRPr lang="en-US" dirty="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sym typeface="Symbol" pitchFamily="18" charset="2"/>
              </a:rPr>
              <a:t> m – modulus			a - multiplier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sym typeface="Symbol" pitchFamily="18" charset="2"/>
              </a:rPr>
              <a:t> c – increment		x</a:t>
            </a:r>
            <a:r>
              <a:rPr lang="en-US" baseline="-25000" dirty="0" smtClean="0">
                <a:sym typeface="Symbol" pitchFamily="18" charset="2"/>
              </a:rPr>
              <a:t>0</a:t>
            </a:r>
            <a:r>
              <a:rPr lang="en-US" dirty="0" smtClean="0">
                <a:sym typeface="Symbol" pitchFamily="18" charset="2"/>
              </a:rPr>
              <a:t> – seed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sym typeface="Symbol" pitchFamily="18" charset="2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dirty="0" smtClean="0">
                <a:sym typeface="Symbol" pitchFamily="18" charset="2"/>
              </a:rPr>
              <a:t>2 ≤ a &lt; m,   0 ≤ c &lt; m,   0 ≤ x</a:t>
            </a:r>
            <a:r>
              <a:rPr lang="en-US" baseline="-25000" dirty="0" smtClean="0">
                <a:sym typeface="Symbol" pitchFamily="18" charset="2"/>
              </a:rPr>
              <a:t>0</a:t>
            </a:r>
            <a:r>
              <a:rPr lang="en-US" dirty="0" smtClean="0">
                <a:sym typeface="Symbol" pitchFamily="18" charset="2"/>
              </a:rPr>
              <a:t> &lt; m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sym typeface="Symbol" pitchFamily="18" charset="2"/>
              </a:rPr>
              <a:t>Generate the set of PRNs {</a:t>
            </a:r>
            <a:r>
              <a:rPr lang="en-US" dirty="0" err="1" smtClean="0">
                <a:sym typeface="Symbol" pitchFamily="18" charset="2"/>
              </a:rPr>
              <a:t>x</a:t>
            </a:r>
            <a:r>
              <a:rPr lang="en-US" baseline="-25000" dirty="0" err="1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} with 0 ≤ </a:t>
            </a:r>
            <a:r>
              <a:rPr lang="en-US" dirty="0" err="1" smtClean="0">
                <a:sym typeface="Symbol" pitchFamily="18" charset="2"/>
              </a:rPr>
              <a:t>x</a:t>
            </a:r>
            <a:r>
              <a:rPr lang="en-US" baseline="-25000" dirty="0" err="1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 &lt; m  for all n</a:t>
            </a:r>
          </a:p>
          <a:p>
            <a:pPr eaLnBrk="1" hangingPunct="1">
              <a:buFont typeface="Wingdings" pitchFamily="2" charset="2"/>
              <a:buNone/>
            </a:pPr>
            <a:endParaRPr lang="en-US" baseline="-25000" dirty="0" smtClean="0">
              <a:sym typeface="Symbol" pitchFamily="18" charset="2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dirty="0" smtClean="0">
                <a:sym typeface="Symbol" pitchFamily="18" charset="2"/>
              </a:rPr>
              <a:t>X</a:t>
            </a:r>
            <a:r>
              <a:rPr lang="en-US" baseline="-25000" dirty="0" smtClean="0">
                <a:sym typeface="Symbol" pitchFamily="18" charset="2"/>
              </a:rPr>
              <a:t>n+1</a:t>
            </a:r>
            <a:r>
              <a:rPr lang="en-US" dirty="0" smtClean="0">
                <a:sym typeface="Symbol" pitchFamily="18" charset="2"/>
              </a:rPr>
              <a:t> = (</a:t>
            </a:r>
            <a:r>
              <a:rPr lang="en-US" dirty="0" err="1" smtClean="0">
                <a:sym typeface="Symbol" pitchFamily="18" charset="2"/>
              </a:rPr>
              <a:t>ax</a:t>
            </a:r>
            <a:r>
              <a:rPr lang="en-US" baseline="-25000" dirty="0" err="1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 + c) mod m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dirty="0" smtClean="0">
              <a:sym typeface="Symbol" pitchFamily="18" charset="2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dirty="0" smtClean="0">
                <a:sym typeface="Symbol" pitchFamily="18" charset="2"/>
              </a:rPr>
              <a:t>(divide by m to get PRNs between 0 and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5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2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25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25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25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C5DD91F-F366-405C-A4B9-35602E872514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Modular Arithmetic - examples</a:t>
            </a:r>
          </a:p>
        </p:txBody>
      </p:sp>
      <p:sp>
        <p:nvSpPr>
          <p:cNvPr id="6266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5950" y="1085850"/>
            <a:ext cx="8180388" cy="53387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  cryptology: secret codes,  encryption/decryption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Caesar encryption (positional 3-offset scheme)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For our 26 letters, assign integers 0-25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f(p) = (p + 3) mod 26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“PARK” maps to integers 15, 0, 17, 10 which are then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encrypted into 18, 3, 20, 13  or “SDUN”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use the inverse (p – 3)mod26 to decrypt back to “PARK”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2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26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26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56F96EA-7E38-40F3-BBE8-97195896D225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Number Theory - Primes</a:t>
            </a:r>
          </a:p>
        </p:txBody>
      </p:sp>
      <p:sp>
        <p:nvSpPr>
          <p:cNvPr id="6236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5950" y="1085850"/>
            <a:ext cx="8218488" cy="53768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A positive integer </a:t>
            </a:r>
            <a:r>
              <a:rPr lang="en-US" i="1" smtClean="0"/>
              <a:t>n </a:t>
            </a:r>
            <a:r>
              <a:rPr lang="en-US" smtClean="0">
                <a:sym typeface="Symbol" pitchFamily="18" charset="2"/>
              </a:rPr>
              <a:t>&gt; 1 is called </a:t>
            </a:r>
            <a:r>
              <a:rPr lang="en-US" b="1" i="1" smtClean="0">
                <a:solidFill>
                  <a:schemeClr val="tx2"/>
                </a:solidFill>
                <a:sym typeface="Symbol" pitchFamily="18" charset="2"/>
              </a:rPr>
              <a:t>prime</a:t>
            </a:r>
            <a:r>
              <a:rPr lang="en-US" smtClean="0">
                <a:sym typeface="Symbol" pitchFamily="18" charset="2"/>
              </a:rPr>
              <a:t> if it is only divisible by 1 and itself (i.e., only has 1 and itself as its positive factors).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Example: 2, 3, 5, 7, 11, 13, 17, 19, 23, 29, 31, 97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A number </a:t>
            </a:r>
            <a:r>
              <a:rPr lang="en-US" i="1" smtClean="0"/>
              <a:t>n </a:t>
            </a:r>
            <a:r>
              <a:rPr lang="en-US" smtClean="0">
                <a:sym typeface="Symbol" pitchFamily="18" charset="2"/>
              </a:rPr>
              <a:t></a:t>
            </a:r>
            <a:r>
              <a:rPr lang="en-US" i="1" smtClean="0">
                <a:sym typeface="Symbol" pitchFamily="18" charset="2"/>
              </a:rPr>
              <a:t> </a:t>
            </a:r>
            <a:r>
              <a:rPr lang="en-US" smtClean="0">
                <a:sym typeface="Symbol" pitchFamily="18" charset="2"/>
              </a:rPr>
              <a:t>2 which isn’t prime is called </a:t>
            </a:r>
            <a:r>
              <a:rPr lang="en-US" b="1" i="1" smtClean="0">
                <a:solidFill>
                  <a:schemeClr val="tx2"/>
                </a:solidFill>
                <a:sym typeface="Symbol" pitchFamily="18" charset="2"/>
              </a:rPr>
              <a:t>composite</a:t>
            </a:r>
            <a:r>
              <a:rPr lang="en-US" smtClean="0">
                <a:sym typeface="Symbol" pitchFamily="18" charset="2"/>
              </a:rPr>
              <a:t>.  (Iff there exists an 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 such that 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a|n</a:t>
            </a:r>
            <a:r>
              <a:rPr lang="en-US" smtClean="0">
                <a:sym typeface="Symbol" pitchFamily="18" charset="2"/>
              </a:rPr>
              <a:t> and 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1 &lt; a &lt; n</a:t>
            </a:r>
            <a:r>
              <a:rPr lang="en-US" smtClean="0"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Example: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	All even numbers &gt; 2 are composite.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By convention, 1 is neither 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prime</a:t>
            </a:r>
            <a:r>
              <a:rPr lang="en-US" smtClean="0">
                <a:sym typeface="Symbol" pitchFamily="18" charset="2"/>
              </a:rPr>
              <a:t> or 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composite</a:t>
            </a:r>
            <a:r>
              <a:rPr lang="en-US" smtClean="0"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23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23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23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23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23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1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178C3FB-C321-4F99-BAB6-E03DCED5F85E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Number Theory - Primes</a:t>
            </a:r>
          </a:p>
        </p:txBody>
      </p:sp>
      <p:sp>
        <p:nvSpPr>
          <p:cNvPr id="5120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solidFill>
                  <a:schemeClr val="tx2"/>
                </a:solidFill>
              </a:rPr>
              <a:t>Fundamental Theorem of Arithmetic</a:t>
            </a:r>
          </a:p>
          <a:p>
            <a:pPr eaLnBrk="1" hangingPunct="1">
              <a:buFont typeface="Wingdings" pitchFamily="2" charset="2"/>
              <a:buNone/>
            </a:pPr>
            <a:endParaRPr lang="en-US" b="1" smtClean="0">
              <a:solidFill>
                <a:schemeClr val="tx2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200" smtClean="0"/>
              <a:t>Every positive integer greater than 1 has a </a:t>
            </a:r>
            <a:r>
              <a:rPr lang="en-US" sz="2200" i="1" smtClean="0"/>
              <a:t>unique</a:t>
            </a:r>
            <a:r>
              <a:rPr lang="en-US" sz="2200" smtClean="0"/>
              <a:t> representation as the product of a non-decreasing series of one or more primes</a:t>
            </a:r>
          </a:p>
          <a:p>
            <a:pPr eaLnBrk="1" hangingPunct="1">
              <a:buFont typeface="Wingdings" pitchFamily="2" charset="2"/>
              <a:buNone/>
            </a:pPr>
            <a:endParaRPr lang="en-US" sz="22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200" smtClean="0"/>
              <a:t>Examples:</a:t>
            </a:r>
          </a:p>
          <a:p>
            <a:pPr lvl="2" eaLnBrk="1" hangingPunct="1"/>
            <a:r>
              <a:rPr lang="en-US" smtClean="0"/>
              <a:t>2 = 2 </a:t>
            </a:r>
          </a:p>
          <a:p>
            <a:pPr lvl="2" eaLnBrk="1" hangingPunct="1"/>
            <a:r>
              <a:rPr lang="en-US" smtClean="0"/>
              <a:t>4 = 2·2 </a:t>
            </a:r>
          </a:p>
          <a:p>
            <a:pPr lvl="2" eaLnBrk="1" hangingPunct="1"/>
            <a:r>
              <a:rPr lang="en-US" smtClean="0"/>
              <a:t>100 = 2·2·5·5</a:t>
            </a:r>
          </a:p>
          <a:p>
            <a:pPr lvl="2" eaLnBrk="1" hangingPunct="1"/>
            <a:r>
              <a:rPr lang="en-US" smtClean="0"/>
              <a:t>200 = 2·2·2·5·5</a:t>
            </a:r>
          </a:p>
          <a:p>
            <a:pPr lvl="2" eaLnBrk="1" hangingPunct="1"/>
            <a:r>
              <a:rPr lang="en-US" smtClean="0"/>
              <a:t>999= 3·3·3·37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2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1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12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12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12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A74D7D2-DA3F-452A-A96A-7C6FC29BAFDE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Number Theory – </a:t>
            </a:r>
            <a:r>
              <a:rPr lang="en-US" sz="3600" smtClean="0"/>
              <a:t>Primality Testing</a:t>
            </a:r>
          </a:p>
        </p:txBody>
      </p:sp>
      <p:sp>
        <p:nvSpPr>
          <p:cNvPr id="5130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5950" y="1123950"/>
            <a:ext cx="8258175" cy="5338763"/>
          </a:xfrm>
        </p:spPr>
        <p:txBody>
          <a:bodyPr/>
          <a:lstStyle/>
          <a:p>
            <a:pPr eaLnBrk="1" hangingPunct="1"/>
            <a:r>
              <a:rPr lang="en-US" smtClean="0"/>
              <a:t>How do you check whether a positive integer n is prime?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513028" name="Text Box 4"/>
          <p:cNvSpPr txBox="1">
            <a:spLocks noChangeArrowheads="1"/>
          </p:cNvSpPr>
          <p:nvPr/>
        </p:nvSpPr>
        <p:spPr bwMode="auto">
          <a:xfrm>
            <a:off x="990600" y="2514600"/>
            <a:ext cx="7848600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b="0">
                <a:latin typeface="Comic Sans MS" pitchFamily="66" charset="0"/>
              </a:rPr>
              <a:t>Solution: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sz="2200" b="0">
                <a:latin typeface="Comic Sans MS" pitchFamily="66" charset="0"/>
              </a:rPr>
              <a:t>Start testing to see if prime p divides n (2|n, 3|n, 5|n,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sz="2200" b="0">
                <a:latin typeface="Comic Sans MS" pitchFamily="66" charset="0"/>
              </a:rPr>
              <a:t>etc).  When one is found, use the dividend and begin again.  Repeat.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endParaRPr lang="en-US" sz="2200" b="0">
              <a:latin typeface="Comic Sans MS" pitchFamily="66" charset="0"/>
            </a:endParaRPr>
          </a:p>
          <a:p>
            <a:pPr lvl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sz="2200" b="0">
                <a:latin typeface="Comic Sans MS" pitchFamily="66" charset="0"/>
              </a:rPr>
              <a:t>Find prime factorization for 7007.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sz="2200" b="0">
                <a:latin typeface="Comic Sans MS" pitchFamily="66" charset="0"/>
              </a:rPr>
              <a:t>2, 3, 5 don’t divide 7007 but 7 does (1001)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sz="2200" b="0">
                <a:latin typeface="Comic Sans MS" pitchFamily="66" charset="0"/>
              </a:rPr>
              <a:t>Now, 7 also divides 1001 (143)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sz="2200" b="0">
                <a:latin typeface="Comic Sans MS" pitchFamily="66" charset="0"/>
              </a:rPr>
              <a:t>7 doesn’t divide 143 but 11 does (13)  and we’re done.</a:t>
            </a:r>
            <a:endParaRPr lang="en-US"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3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3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3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13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13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13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13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7" grpId="0" build="p" autoUpdateAnimBg="0"/>
      <p:bldP spid="513028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8912474-A470-40CA-9AB1-A469C4E3FA6E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Number Theory - Primes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5950" y="1123950"/>
            <a:ext cx="8218488" cy="53768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solidFill>
                  <a:schemeClr val="tx2"/>
                </a:solidFill>
              </a:rPr>
              <a:t>Theorem 3.5.2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smtClean="0"/>
              <a:t>:  If </a:t>
            </a:r>
            <a:r>
              <a:rPr lang="en-US" smtClean="0">
                <a:solidFill>
                  <a:schemeClr val="tx2"/>
                </a:solidFill>
              </a:rPr>
              <a:t>n</a:t>
            </a:r>
            <a:r>
              <a:rPr lang="en-US" i="1" smtClean="0"/>
              <a:t> </a:t>
            </a:r>
            <a:r>
              <a:rPr lang="en-US" smtClean="0"/>
              <a:t>is composite, then it has a prime factor (divisor) </a:t>
            </a:r>
            <a:r>
              <a:rPr lang="en-US" smtClean="0">
                <a:sym typeface="Symbol" pitchFamily="18" charset="2"/>
              </a:rPr>
              <a:t>that is less than or equal to √n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Proof: if n is composite, we know it has a factor 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 with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1 &lt; a &lt; n</a:t>
            </a:r>
            <a:r>
              <a:rPr lang="en-US" smtClean="0">
                <a:sym typeface="Symbol" pitchFamily="18" charset="2"/>
              </a:rPr>
              <a:t>.  IOW 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n = ab</a:t>
            </a:r>
            <a:r>
              <a:rPr lang="en-US" smtClean="0">
                <a:sym typeface="Symbol" pitchFamily="18" charset="2"/>
              </a:rPr>
              <a:t> for some 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b &gt; 1</a:t>
            </a:r>
            <a:r>
              <a:rPr lang="en-US" smtClean="0">
                <a:sym typeface="Symbol" pitchFamily="18" charset="2"/>
              </a:rPr>
              <a:t>.  So, either 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a ≤ √n</a:t>
            </a:r>
            <a:r>
              <a:rPr lang="en-US" smtClean="0">
                <a:sym typeface="Symbol" pitchFamily="18" charset="2"/>
              </a:rPr>
              <a:t> 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b ≤ √n</a:t>
            </a:r>
            <a:r>
              <a:rPr lang="en-US" smtClean="0">
                <a:sym typeface="Symbol" pitchFamily="18" charset="2"/>
              </a:rPr>
              <a:t> (note, if a &gt; √n and b &gt; √n then ab &gt; n, nope).  OK,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both a and b are divisors of n, and n has a positive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divisor not exceeding √n.  This divisor is either prime 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it has a prime divisor less than itself.  In either case,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n has a prime divisor ≤ √n.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*** An integer is prime if it is not divisible by any prime less than or equal to its square root.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CCF4C2E-AB7D-4ACE-A830-B7F11E2DB9E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Number Theory</a:t>
            </a:r>
          </a:p>
        </p:txBody>
      </p:sp>
      <p:sp>
        <p:nvSpPr>
          <p:cNvPr id="10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2296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cs typeface="Times New Roman" pitchFamily="18" charset="0"/>
              </a:rPr>
              <a:t>Elementary number theory, concerned with numbers, usually integers and their properties or rational numbers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cs typeface="Times New Roman" pitchFamily="18" charset="0"/>
              </a:rPr>
              <a:t>mainly divisibility among integers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cs typeface="Arial" charset="0"/>
              </a:rPr>
              <a:t>Modular arithmetic</a:t>
            </a:r>
          </a:p>
          <a:p>
            <a:pPr eaLnBrk="1" hangingPunct="1">
              <a:lnSpc>
                <a:spcPct val="90000"/>
              </a:lnSpc>
            </a:pPr>
            <a:endParaRPr lang="en-US" smtClean="0"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cs typeface="Arial" charset="0"/>
              </a:rPr>
              <a:t>Some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cs typeface="Arial" charset="0"/>
              </a:rPr>
              <a:t>Cryptography</a:t>
            </a:r>
          </a:p>
          <a:p>
            <a:pPr lvl="2" eaLnBrk="1" fontAlgn="t" hangingPunct="1">
              <a:lnSpc>
                <a:spcPct val="90000"/>
              </a:lnSpc>
            </a:pPr>
            <a:r>
              <a:rPr lang="en-US" smtClean="0">
                <a:solidFill>
                  <a:srgbClr val="55649B"/>
                </a:solidFill>
                <a:cs typeface="Arial" charset="0"/>
              </a:rPr>
              <a:t>E-commerce</a:t>
            </a:r>
          </a:p>
          <a:p>
            <a:pPr lvl="2" eaLnBrk="1" fontAlgn="t" hangingPunct="1">
              <a:lnSpc>
                <a:spcPct val="90000"/>
              </a:lnSpc>
            </a:pPr>
            <a:r>
              <a:rPr lang="en-US" smtClean="0">
                <a:solidFill>
                  <a:srgbClr val="55649B"/>
                </a:solidFill>
                <a:cs typeface="Arial" charset="0"/>
              </a:rPr>
              <a:t>Payment systems</a:t>
            </a:r>
          </a:p>
          <a:p>
            <a:pPr lvl="2" eaLnBrk="1" fontAlgn="t" hangingPunct="1">
              <a:lnSpc>
                <a:spcPct val="90000"/>
              </a:lnSpc>
            </a:pPr>
            <a:r>
              <a:rPr lang="en-US" smtClean="0">
                <a:solidFill>
                  <a:srgbClr val="55649B"/>
                </a:solidFill>
                <a:cs typeface="Arial" charset="0"/>
              </a:rPr>
              <a:t>…</a:t>
            </a:r>
            <a:endParaRPr lang="en-US" smtClean="0"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cs typeface="Arial" charset="0"/>
              </a:rPr>
              <a:t>Random number generation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cs typeface="Arial" charset="0"/>
              </a:rPr>
              <a:t>Coding theory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cs typeface="Arial" charset="0"/>
              </a:rPr>
              <a:t>Hash functions (as opposed to stew functions </a:t>
            </a:r>
            <a:r>
              <a:rPr lang="en-US" smtClean="0">
                <a:cs typeface="Arial" charset="0"/>
                <a:sym typeface="Wingdings" pitchFamily="2" charset="2"/>
              </a:rPr>
              <a:t>)</a:t>
            </a:r>
            <a:endParaRPr lang="en-US" smtClean="0">
              <a:cs typeface="Arial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B33095E-5ADF-4A0B-9720-CE38E5A611D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Number Theory – </a:t>
            </a:r>
            <a:r>
              <a:rPr lang="en-US" sz="3600" smtClean="0"/>
              <a:t>Prime Numbers</a:t>
            </a:r>
          </a:p>
        </p:txBody>
      </p:sp>
      <p:sp>
        <p:nvSpPr>
          <p:cNvPr id="522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5950" y="1085850"/>
            <a:ext cx="8218488" cy="53768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tx2"/>
                </a:solidFill>
              </a:rPr>
              <a:t>Theorem 3.5.4</a:t>
            </a:r>
            <a:r>
              <a:rPr lang="en-US" dirty="0" smtClean="0"/>
              <a:t>: The number of primes not exceeding </a:t>
            </a:r>
            <a:r>
              <a:rPr lang="en-US" i="1" dirty="0" smtClean="0"/>
              <a:t>n</a:t>
            </a:r>
            <a:r>
              <a:rPr lang="en-US" dirty="0" smtClean="0"/>
              <a:t> is </a:t>
            </a:r>
            <a:r>
              <a:rPr lang="en-US" b="1" dirty="0" smtClean="0"/>
              <a:t>asymptotic</a:t>
            </a:r>
            <a:r>
              <a:rPr lang="en-US" dirty="0" smtClean="0"/>
              <a:t> to </a:t>
            </a:r>
            <a:r>
              <a:rPr lang="en-US" i="1" dirty="0" smtClean="0"/>
              <a:t>n</a:t>
            </a:r>
            <a:r>
              <a:rPr lang="en-US" dirty="0" smtClean="0"/>
              <a:t>/log </a:t>
            </a:r>
            <a:r>
              <a:rPr lang="en-US" i="1" dirty="0" smtClean="0"/>
              <a:t>n</a:t>
            </a:r>
            <a:r>
              <a:rPr lang="en-US" dirty="0" smtClean="0"/>
              <a:t> .</a:t>
            </a:r>
          </a:p>
          <a:p>
            <a:pPr eaLnBrk="1" hangingPunct="1">
              <a:spcBef>
                <a:spcPct val="60000"/>
              </a:spcBef>
              <a:buFont typeface="Wingdings" pitchFamily="2" charset="2"/>
              <a:buNone/>
            </a:pPr>
            <a:r>
              <a:rPr lang="en-US" dirty="0" smtClean="0"/>
              <a:t>i.e. lim</a:t>
            </a:r>
            <a:r>
              <a:rPr lang="en-US" baseline="-25000" dirty="0" smtClean="0"/>
              <a:t>n</a:t>
            </a:r>
            <a:r>
              <a:rPr lang="en-US" baseline="-25000" dirty="0" smtClean="0">
                <a:sym typeface="Symbol" pitchFamily="18" charset="2"/>
              </a:rPr>
              <a:t></a:t>
            </a:r>
            <a:r>
              <a:rPr lang="en-US" dirty="0" smtClean="0">
                <a:sym typeface="Symbol" pitchFamily="18" charset="2"/>
              </a:rPr>
              <a:t> (n)/(n log n)  1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sym typeface="Symbol" pitchFamily="18" charset="2"/>
              </a:rPr>
              <a:t></a:t>
            </a:r>
            <a:r>
              <a:rPr lang="en-US" sz="2000" dirty="0" smtClean="0">
                <a:sym typeface="Symbol" pitchFamily="18" charset="2"/>
              </a:rPr>
              <a:t>(n): number of prime numbers less than or equal to n</a:t>
            </a:r>
          </a:p>
          <a:p>
            <a:pPr eaLnBrk="1" hangingPunct="1">
              <a:buFont typeface="Wingdings" pitchFamily="2" charset="2"/>
              <a:buNone/>
            </a:pPr>
            <a:endParaRPr lang="en-US" sz="2000" dirty="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sym typeface="Symbol" pitchFamily="18" charset="2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752600" y="3571875"/>
            <a:ext cx="4343400" cy="2933700"/>
            <a:chOff x="1104" y="2250"/>
            <a:chExt cx="2736" cy="1848"/>
          </a:xfrm>
        </p:grpSpPr>
        <p:sp>
          <p:nvSpPr>
            <p:cNvPr id="23558" name="Text Box 4"/>
            <p:cNvSpPr txBox="1">
              <a:spLocks noChangeArrowheads="1"/>
            </p:cNvSpPr>
            <p:nvPr/>
          </p:nvSpPr>
          <p:spPr bwMode="auto">
            <a:xfrm>
              <a:off x="1104" y="2304"/>
              <a:ext cx="912" cy="1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800" b="0">
                  <a:latin typeface="Comic Sans MS" pitchFamily="66" charset="0"/>
                  <a:cs typeface="Times New Roman" pitchFamily="18" charset="0"/>
                </a:rPr>
                <a:t>n</a:t>
              </a:r>
            </a:p>
            <a:p>
              <a:pPr algn="r">
                <a:spcBef>
                  <a:spcPct val="50000"/>
                </a:spcBef>
              </a:pPr>
              <a:r>
                <a:rPr lang="en-US" sz="1800" b="0">
                  <a:latin typeface="Comic Sans MS" pitchFamily="66" charset="0"/>
                  <a:cs typeface="Times New Roman" pitchFamily="18" charset="0"/>
                </a:rPr>
                <a:t>1000</a:t>
              </a:r>
            </a:p>
            <a:p>
              <a:pPr algn="r">
                <a:spcBef>
                  <a:spcPct val="50000"/>
                </a:spcBef>
              </a:pPr>
              <a:r>
                <a:rPr lang="en-US" sz="1800" b="0">
                  <a:latin typeface="Comic Sans MS" pitchFamily="66" charset="0"/>
                  <a:cs typeface="Times New Roman" pitchFamily="18" charset="0"/>
                </a:rPr>
                <a:t>10000</a:t>
              </a:r>
            </a:p>
            <a:p>
              <a:pPr algn="r">
                <a:spcBef>
                  <a:spcPct val="50000"/>
                </a:spcBef>
              </a:pPr>
              <a:r>
                <a:rPr lang="en-US" sz="1800" b="0">
                  <a:latin typeface="Comic Sans MS" pitchFamily="66" charset="0"/>
                  <a:cs typeface="Times New Roman" pitchFamily="18" charset="0"/>
                </a:rPr>
                <a:t>100000</a:t>
              </a:r>
            </a:p>
            <a:p>
              <a:pPr algn="r">
                <a:spcBef>
                  <a:spcPct val="50000"/>
                </a:spcBef>
              </a:pPr>
              <a:r>
                <a:rPr lang="en-US" sz="1800" b="0">
                  <a:latin typeface="Comic Sans MS" pitchFamily="66" charset="0"/>
                  <a:cs typeface="Times New Roman" pitchFamily="18" charset="0"/>
                </a:rPr>
                <a:t>1000000</a:t>
              </a:r>
            </a:p>
            <a:p>
              <a:pPr algn="r">
                <a:spcBef>
                  <a:spcPct val="50000"/>
                </a:spcBef>
              </a:pPr>
              <a:r>
                <a:rPr lang="en-US" sz="1800" b="0">
                  <a:latin typeface="Comic Sans MS" pitchFamily="66" charset="0"/>
                  <a:cs typeface="Times New Roman" pitchFamily="18" charset="0"/>
                </a:rPr>
                <a:t>10000000</a:t>
              </a:r>
            </a:p>
            <a:p>
              <a:pPr algn="r">
                <a:spcBef>
                  <a:spcPct val="50000"/>
                </a:spcBef>
              </a:pPr>
              <a:r>
                <a:rPr lang="en-US" sz="1800" b="0">
                  <a:latin typeface="Comic Sans MS" pitchFamily="66" charset="0"/>
                  <a:cs typeface="Times New Roman" pitchFamily="18" charset="0"/>
                </a:rPr>
                <a:t>100000000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23559" name="Text Box 5"/>
            <p:cNvSpPr txBox="1">
              <a:spLocks noChangeArrowheads="1"/>
            </p:cNvSpPr>
            <p:nvPr/>
          </p:nvSpPr>
          <p:spPr bwMode="auto">
            <a:xfrm>
              <a:off x="2040" y="2250"/>
              <a:ext cx="816" cy="1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0">
                  <a:latin typeface="Comic Sans MS" pitchFamily="66" charset="0"/>
                  <a:sym typeface="Symbol" pitchFamily="18" charset="2"/>
                </a:rPr>
                <a:t></a:t>
              </a:r>
              <a:r>
                <a:rPr lang="en-US" sz="1800" b="0">
                  <a:latin typeface="Comic Sans MS" pitchFamily="66" charset="0"/>
                  <a:cs typeface="Times New Roman" pitchFamily="18" charset="0"/>
                </a:rPr>
                <a:t>(n)</a:t>
              </a:r>
            </a:p>
            <a:p>
              <a:pPr algn="r">
                <a:spcBef>
                  <a:spcPct val="50000"/>
                </a:spcBef>
              </a:pPr>
              <a:r>
                <a:rPr lang="en-US" sz="1800" b="0">
                  <a:latin typeface="Comic Sans MS" pitchFamily="66" charset="0"/>
                  <a:cs typeface="Times New Roman" pitchFamily="18" charset="0"/>
                </a:rPr>
                <a:t>168</a:t>
              </a:r>
            </a:p>
            <a:p>
              <a:pPr algn="r">
                <a:spcBef>
                  <a:spcPct val="50000"/>
                </a:spcBef>
              </a:pPr>
              <a:r>
                <a:rPr lang="en-US" sz="1800" b="0">
                  <a:latin typeface="Comic Sans MS" pitchFamily="66" charset="0"/>
                  <a:cs typeface="Times New Roman" pitchFamily="18" charset="0"/>
                </a:rPr>
                <a:t>1229</a:t>
              </a:r>
            </a:p>
            <a:p>
              <a:pPr algn="r">
                <a:spcBef>
                  <a:spcPct val="50000"/>
                </a:spcBef>
              </a:pPr>
              <a:r>
                <a:rPr lang="en-US" sz="1800" b="0">
                  <a:latin typeface="Comic Sans MS" pitchFamily="66" charset="0"/>
                  <a:cs typeface="Times New Roman" pitchFamily="18" charset="0"/>
                </a:rPr>
                <a:t>9592</a:t>
              </a:r>
            </a:p>
            <a:p>
              <a:pPr algn="r">
                <a:spcBef>
                  <a:spcPct val="50000"/>
                </a:spcBef>
              </a:pPr>
              <a:r>
                <a:rPr lang="en-US" sz="1800" b="0">
                  <a:latin typeface="Comic Sans MS" pitchFamily="66" charset="0"/>
                  <a:cs typeface="Times New Roman" pitchFamily="18" charset="0"/>
                </a:rPr>
                <a:t>78498</a:t>
              </a:r>
            </a:p>
            <a:p>
              <a:pPr algn="r">
                <a:spcBef>
                  <a:spcPct val="50000"/>
                </a:spcBef>
              </a:pPr>
              <a:r>
                <a:rPr lang="en-US" sz="1800" b="0">
                  <a:latin typeface="Comic Sans MS" pitchFamily="66" charset="0"/>
                  <a:cs typeface="Times New Roman" pitchFamily="18" charset="0"/>
                </a:rPr>
                <a:t>664579</a:t>
              </a:r>
            </a:p>
            <a:p>
              <a:pPr algn="r">
                <a:spcBef>
                  <a:spcPct val="50000"/>
                </a:spcBef>
              </a:pPr>
              <a:r>
                <a:rPr lang="en-US" sz="1800" b="0">
                  <a:latin typeface="Comic Sans MS" pitchFamily="66" charset="0"/>
                  <a:cs typeface="Times New Roman" pitchFamily="18" charset="0"/>
                </a:rPr>
                <a:t>5761455</a:t>
              </a:r>
            </a:p>
          </p:txBody>
        </p:sp>
        <p:sp>
          <p:nvSpPr>
            <p:cNvPr id="23560" name="Text Box 6"/>
            <p:cNvSpPr txBox="1">
              <a:spLocks noChangeArrowheads="1"/>
            </p:cNvSpPr>
            <p:nvPr/>
          </p:nvSpPr>
          <p:spPr bwMode="auto">
            <a:xfrm>
              <a:off x="2976" y="2304"/>
              <a:ext cx="816" cy="1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800" b="0">
                  <a:latin typeface="Comic Sans MS" pitchFamily="66" charset="0"/>
                  <a:cs typeface="Times New Roman" pitchFamily="18" charset="0"/>
                </a:rPr>
                <a:t>n/log n</a:t>
              </a:r>
            </a:p>
            <a:p>
              <a:pPr algn="r">
                <a:spcBef>
                  <a:spcPct val="50000"/>
                </a:spcBef>
              </a:pPr>
              <a:r>
                <a:rPr lang="en-US" sz="1800" b="0">
                  <a:latin typeface="Comic Sans MS" pitchFamily="66" charset="0"/>
                  <a:cs typeface="Times New Roman" pitchFamily="18" charset="0"/>
                </a:rPr>
                <a:t>145</a:t>
              </a:r>
            </a:p>
            <a:p>
              <a:pPr algn="r">
                <a:spcBef>
                  <a:spcPct val="50000"/>
                </a:spcBef>
              </a:pPr>
              <a:r>
                <a:rPr lang="en-US" sz="1800" b="0">
                  <a:latin typeface="Comic Sans MS" pitchFamily="66" charset="0"/>
                  <a:cs typeface="Times New Roman" pitchFamily="18" charset="0"/>
                </a:rPr>
                <a:t>1086</a:t>
              </a:r>
            </a:p>
            <a:p>
              <a:pPr algn="r">
                <a:spcBef>
                  <a:spcPct val="50000"/>
                </a:spcBef>
              </a:pPr>
              <a:r>
                <a:rPr lang="en-US" sz="1800" b="0">
                  <a:latin typeface="Comic Sans MS" pitchFamily="66" charset="0"/>
                  <a:cs typeface="Times New Roman" pitchFamily="18" charset="0"/>
                </a:rPr>
                <a:t>8686</a:t>
              </a:r>
            </a:p>
            <a:p>
              <a:pPr algn="r">
                <a:spcBef>
                  <a:spcPct val="50000"/>
                </a:spcBef>
              </a:pPr>
              <a:r>
                <a:rPr lang="en-US" sz="1800" b="0">
                  <a:latin typeface="Comic Sans MS" pitchFamily="66" charset="0"/>
                  <a:cs typeface="Times New Roman" pitchFamily="18" charset="0"/>
                </a:rPr>
                <a:t>72382</a:t>
              </a:r>
            </a:p>
            <a:p>
              <a:pPr algn="r">
                <a:spcBef>
                  <a:spcPct val="50000"/>
                </a:spcBef>
              </a:pPr>
              <a:r>
                <a:rPr lang="en-US" sz="1800" b="0">
                  <a:latin typeface="Comic Sans MS" pitchFamily="66" charset="0"/>
                  <a:cs typeface="Times New Roman" pitchFamily="18" charset="0"/>
                </a:rPr>
                <a:t>620420</a:t>
              </a:r>
            </a:p>
            <a:p>
              <a:pPr algn="r">
                <a:spcBef>
                  <a:spcPct val="50000"/>
                </a:spcBef>
              </a:pPr>
              <a:r>
                <a:rPr lang="en-US" sz="1800" b="0">
                  <a:latin typeface="Comic Sans MS" pitchFamily="66" charset="0"/>
                  <a:cs typeface="Times New Roman" pitchFamily="18" charset="0"/>
                </a:rPr>
                <a:t>5428681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23561" name="Line 7"/>
            <p:cNvSpPr>
              <a:spLocks noChangeShapeType="1"/>
            </p:cNvSpPr>
            <p:nvPr/>
          </p:nvSpPr>
          <p:spPr bwMode="auto">
            <a:xfrm>
              <a:off x="1537" y="2544"/>
              <a:ext cx="23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2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22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7AFB428-C0EA-427E-9CC7-06CEA91E3C4B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Number Theory – </a:t>
            </a:r>
            <a:r>
              <a:rPr lang="en-US" sz="3600" smtClean="0"/>
              <a:t>Prime Numbers</a:t>
            </a:r>
          </a:p>
        </p:txBody>
      </p:sp>
      <p:sp>
        <p:nvSpPr>
          <p:cNvPr id="6277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5950" y="1085850"/>
            <a:ext cx="8218488" cy="53768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tx2"/>
                </a:solidFill>
              </a:rPr>
              <a:t>There are still plenty of things we don’t know about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tx2"/>
                </a:solidFill>
              </a:rPr>
              <a:t>primes:</a:t>
            </a:r>
          </a:p>
          <a:p>
            <a:pPr eaLnBrk="1" hangingPunct="1">
              <a:buFont typeface="Wingdings" pitchFamily="2" charset="2"/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tx2"/>
                </a:solidFill>
              </a:rPr>
              <a:t>   * no cool function gives us primes, not even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tx2"/>
                </a:solidFill>
              </a:rPr>
              <a:t>        f(n) = n</a:t>
            </a:r>
            <a:r>
              <a:rPr lang="en-US" b="1" baseline="30000" dirty="0" smtClean="0">
                <a:solidFill>
                  <a:schemeClr val="tx2"/>
                </a:solidFill>
              </a:rPr>
              <a:t>2</a:t>
            </a:r>
            <a:r>
              <a:rPr lang="en-US" b="1" dirty="0" smtClean="0">
                <a:solidFill>
                  <a:schemeClr val="tx2"/>
                </a:solidFill>
              </a:rPr>
              <a:t> – n + 41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tx2"/>
                </a:solidFill>
              </a:rPr>
              <a:t>   * </a:t>
            </a:r>
            <a:r>
              <a:rPr lang="en-US" b="1" dirty="0" err="1" smtClean="0">
                <a:solidFill>
                  <a:schemeClr val="tx2"/>
                </a:solidFill>
              </a:rPr>
              <a:t>Goldbach’s</a:t>
            </a:r>
            <a:r>
              <a:rPr lang="en-US" b="1" dirty="0" smtClean="0">
                <a:solidFill>
                  <a:schemeClr val="tx2"/>
                </a:solidFill>
              </a:rPr>
              <a:t> conjecture</a:t>
            </a:r>
            <a:r>
              <a:rPr lang="tr-TR" b="1" dirty="0" smtClean="0">
                <a:solidFill>
                  <a:schemeClr val="tx2"/>
                </a:solidFill>
              </a:rPr>
              <a:t> (varsayım)</a:t>
            </a:r>
            <a:r>
              <a:rPr lang="en-US" b="1" dirty="0" smtClean="0">
                <a:solidFill>
                  <a:schemeClr val="tx2"/>
                </a:solidFill>
              </a:rPr>
              <a:t> : every even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tx2"/>
                </a:solidFill>
              </a:rPr>
              <a:t>     integer n where n &gt; 2 is the sum of two primes</a:t>
            </a:r>
            <a:r>
              <a:rPr lang="tr-TR" b="1" dirty="0" smtClean="0">
                <a:solidFill>
                  <a:schemeClr val="tx2"/>
                </a:solidFill>
              </a:rPr>
              <a:t> (18=13+5 ; 24= 19+5; 32=29+3)</a:t>
            </a:r>
            <a:endParaRPr lang="en-US" b="1" dirty="0" smtClean="0">
              <a:solidFill>
                <a:schemeClr val="tx2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tx2"/>
                </a:solidFill>
              </a:rPr>
              <a:t>   * twin prime conjecture: there are infinitely many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tx2"/>
                </a:solidFill>
              </a:rPr>
              <a:t>     twin primes  (pairs p and p+2, both prime)</a:t>
            </a:r>
            <a:endParaRPr lang="en-US" sz="2000" dirty="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2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27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27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194AEF6-AE4A-4CB1-ABA8-EDF3B86D485F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Greatest Common Divisor</a:t>
            </a:r>
          </a:p>
        </p:txBody>
      </p:sp>
      <p:sp>
        <p:nvSpPr>
          <p:cNvPr id="517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5950" y="1085850"/>
            <a:ext cx="8180388" cy="53768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Let </a:t>
            </a:r>
            <a:r>
              <a:rPr lang="en-US" i="1" smtClean="0"/>
              <a:t>a</a:t>
            </a:r>
            <a:r>
              <a:rPr lang="en-US" smtClean="0"/>
              <a:t>, </a:t>
            </a:r>
            <a:r>
              <a:rPr lang="en-US" i="1" smtClean="0"/>
              <a:t>b </a:t>
            </a:r>
            <a:r>
              <a:rPr lang="en-US" smtClean="0"/>
              <a:t>be integers, a</a:t>
            </a:r>
            <a:r>
              <a:rPr lang="en-US" smtClean="0">
                <a:sym typeface="Symbol" pitchFamily="18" charset="2"/>
              </a:rPr>
              <a:t>0, </a:t>
            </a:r>
            <a:r>
              <a:rPr lang="en-US" smtClean="0"/>
              <a:t>b</a:t>
            </a:r>
            <a:r>
              <a:rPr lang="en-US" smtClean="0">
                <a:sym typeface="Symbol" pitchFamily="18" charset="2"/>
              </a:rPr>
              <a:t>0, </a:t>
            </a:r>
            <a:r>
              <a:rPr lang="en-US" smtClean="0"/>
              <a:t>not both zero.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The </a:t>
            </a:r>
            <a:r>
              <a:rPr lang="en-US" b="1" i="1" smtClean="0">
                <a:solidFill>
                  <a:schemeClr val="tx2"/>
                </a:solidFill>
              </a:rPr>
              <a:t>greatest common divisor</a:t>
            </a:r>
            <a:r>
              <a:rPr lang="en-US" smtClean="0"/>
              <a:t> of </a:t>
            </a:r>
            <a:r>
              <a:rPr lang="en-US" i="1" smtClean="0"/>
              <a:t>a </a:t>
            </a:r>
            <a:r>
              <a:rPr lang="en-US" smtClean="0"/>
              <a:t>and </a:t>
            </a:r>
            <a:r>
              <a:rPr lang="en-US" i="1" smtClean="0"/>
              <a:t>b</a:t>
            </a:r>
            <a:r>
              <a:rPr lang="en-US" smtClean="0"/>
              <a:t> is the biggest number </a:t>
            </a:r>
            <a:r>
              <a:rPr lang="en-US" i="1" smtClean="0"/>
              <a:t>d </a:t>
            </a:r>
            <a:r>
              <a:rPr lang="en-US" smtClean="0"/>
              <a:t>which divides both </a:t>
            </a:r>
            <a:r>
              <a:rPr lang="en-US" i="1" smtClean="0"/>
              <a:t>a </a:t>
            </a:r>
            <a:r>
              <a:rPr lang="en-US" smtClean="0"/>
              <a:t>and </a:t>
            </a:r>
            <a:r>
              <a:rPr lang="en-US" i="1" smtClean="0"/>
              <a:t>b</a:t>
            </a:r>
            <a:r>
              <a:rPr lang="en-US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Example: gcd(42,72)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Positive divisors of 42: 1,2,3,6,7,14,21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Positive divisors of 72: 1,2,3,4,6,8,9,12,24,36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gcd(42,72)=6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17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3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C08DB15-FE16-46B4-ABC1-3957F34611E8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Finding the GCD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 the prime factorizations are written as</a:t>
            </a:r>
            <a:br>
              <a:rPr lang="en-US" smtClean="0"/>
            </a:br>
            <a:endParaRPr 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olidFill>
                  <a:schemeClr val="accent2"/>
                </a:solidFill>
              </a:rPr>
              <a:t>                                    </a:t>
            </a:r>
            <a:r>
              <a:rPr lang="en-US" smtClean="0"/>
              <a:t>and</a:t>
            </a:r>
            <a:r>
              <a:rPr lang="en-US" smtClean="0">
                <a:solidFill>
                  <a:schemeClr val="accent2"/>
                </a:solidFill>
              </a:rPr>
              <a:t> ,</a:t>
            </a:r>
            <a:br>
              <a:rPr lang="en-US" smtClean="0">
                <a:solidFill>
                  <a:schemeClr val="accent2"/>
                </a:solidFill>
              </a:rPr>
            </a:br>
            <a:endParaRPr lang="en-US" smtClean="0">
              <a:solidFill>
                <a:schemeClr val="accent2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then the GCD is given by:</a:t>
            </a:r>
            <a:r>
              <a:rPr lang="en-US" smtClean="0">
                <a:solidFill>
                  <a:schemeClr val="accent2"/>
                </a:solidFill>
              </a:rPr>
              <a:t/>
            </a:r>
            <a:br>
              <a:rPr lang="en-US" smtClean="0">
                <a:solidFill>
                  <a:schemeClr val="accent2"/>
                </a:solidFill>
              </a:rPr>
            </a:br>
            <a:endParaRPr lang="en-US" smtClean="0">
              <a:solidFill>
                <a:schemeClr val="accent2"/>
              </a:solidFill>
            </a:endParaRPr>
          </a:p>
        </p:txBody>
      </p:sp>
      <p:grpSp>
        <p:nvGrpSpPr>
          <p:cNvPr id="26629" name="Group 39"/>
          <p:cNvGrpSpPr>
            <a:grpSpLocks/>
          </p:cNvGrpSpPr>
          <p:nvPr/>
        </p:nvGrpSpPr>
        <p:grpSpPr bwMode="auto">
          <a:xfrm>
            <a:off x="1109663" y="2000250"/>
            <a:ext cx="2619375" cy="590550"/>
            <a:chOff x="699" y="1195"/>
            <a:chExt cx="1733" cy="372"/>
          </a:xfrm>
        </p:grpSpPr>
        <p:sp>
          <p:nvSpPr>
            <p:cNvPr id="26683" name="Rectangle 23"/>
            <p:cNvSpPr>
              <a:spLocks noChangeArrowheads="1"/>
            </p:cNvSpPr>
            <p:nvPr/>
          </p:nvSpPr>
          <p:spPr bwMode="auto">
            <a:xfrm>
              <a:off x="2376" y="1283"/>
              <a:ext cx="5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 i="1">
                  <a:solidFill>
                    <a:schemeClr val="tx2"/>
                  </a:solidFill>
                  <a:latin typeface="Comic Sans MS" pitchFamily="66" charset="0"/>
                </a:rPr>
                <a:t>n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84" name="Rectangle 24"/>
            <p:cNvSpPr>
              <a:spLocks noChangeArrowheads="1"/>
            </p:cNvSpPr>
            <p:nvPr/>
          </p:nvSpPr>
          <p:spPr bwMode="auto">
            <a:xfrm>
              <a:off x="2302" y="1198"/>
              <a:ext cx="8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 i="1">
                  <a:solidFill>
                    <a:schemeClr val="tx2"/>
                  </a:solidFill>
                  <a:latin typeface="Comic Sans MS" pitchFamily="66" charset="0"/>
                </a:rPr>
                <a:t>a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85" name="Rectangle 25"/>
            <p:cNvSpPr>
              <a:spLocks noChangeArrowheads="1"/>
            </p:cNvSpPr>
            <p:nvPr/>
          </p:nvSpPr>
          <p:spPr bwMode="auto">
            <a:xfrm>
              <a:off x="2255" y="1378"/>
              <a:ext cx="8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 i="1">
                  <a:solidFill>
                    <a:schemeClr val="tx2"/>
                  </a:solidFill>
                  <a:latin typeface="Comic Sans MS" pitchFamily="66" charset="0"/>
                </a:rPr>
                <a:t>n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86" name="Rectangle 26"/>
            <p:cNvSpPr>
              <a:spLocks noChangeArrowheads="1"/>
            </p:cNvSpPr>
            <p:nvPr/>
          </p:nvSpPr>
          <p:spPr bwMode="auto">
            <a:xfrm>
              <a:off x="1659" y="1198"/>
              <a:ext cx="8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 i="1">
                  <a:solidFill>
                    <a:schemeClr val="tx2"/>
                  </a:solidFill>
                  <a:latin typeface="Comic Sans MS" pitchFamily="66" charset="0"/>
                </a:rPr>
                <a:t>a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87" name="Rectangle 27"/>
            <p:cNvSpPr>
              <a:spLocks noChangeArrowheads="1"/>
            </p:cNvSpPr>
            <p:nvPr/>
          </p:nvSpPr>
          <p:spPr bwMode="auto">
            <a:xfrm>
              <a:off x="1331" y="1198"/>
              <a:ext cx="8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 i="1">
                  <a:solidFill>
                    <a:schemeClr val="tx2"/>
                  </a:solidFill>
                  <a:latin typeface="Comic Sans MS" pitchFamily="66" charset="0"/>
                </a:rPr>
                <a:t>a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88" name="Rectangle 28"/>
            <p:cNvSpPr>
              <a:spLocks noChangeArrowheads="1"/>
            </p:cNvSpPr>
            <p:nvPr/>
          </p:nvSpPr>
          <p:spPr bwMode="auto">
            <a:xfrm>
              <a:off x="2135" y="1195"/>
              <a:ext cx="14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200" b="0" i="1">
                  <a:solidFill>
                    <a:schemeClr val="tx2"/>
                  </a:solidFill>
                  <a:latin typeface="Comic Sans MS" pitchFamily="66" charset="0"/>
                </a:rPr>
                <a:t>p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89" name="Rectangle 29"/>
            <p:cNvSpPr>
              <a:spLocks noChangeArrowheads="1"/>
            </p:cNvSpPr>
            <p:nvPr/>
          </p:nvSpPr>
          <p:spPr bwMode="auto">
            <a:xfrm>
              <a:off x="1492" y="1195"/>
              <a:ext cx="14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200" b="0" i="1">
                  <a:solidFill>
                    <a:schemeClr val="tx2"/>
                  </a:solidFill>
                  <a:latin typeface="Comic Sans MS" pitchFamily="66" charset="0"/>
                </a:rPr>
                <a:t>p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90" name="Rectangle 30"/>
            <p:cNvSpPr>
              <a:spLocks noChangeArrowheads="1"/>
            </p:cNvSpPr>
            <p:nvPr/>
          </p:nvSpPr>
          <p:spPr bwMode="auto">
            <a:xfrm>
              <a:off x="1164" y="1195"/>
              <a:ext cx="14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200" b="0" i="1">
                  <a:solidFill>
                    <a:schemeClr val="tx2"/>
                  </a:solidFill>
                  <a:latin typeface="Comic Sans MS" pitchFamily="66" charset="0"/>
                </a:rPr>
                <a:t>p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91" name="Rectangle 31"/>
            <p:cNvSpPr>
              <a:spLocks noChangeArrowheads="1"/>
            </p:cNvSpPr>
            <p:nvPr/>
          </p:nvSpPr>
          <p:spPr bwMode="auto">
            <a:xfrm>
              <a:off x="699" y="1195"/>
              <a:ext cx="138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200" b="0" i="1">
                  <a:solidFill>
                    <a:schemeClr val="tx2"/>
                  </a:solidFill>
                  <a:latin typeface="Comic Sans MS" pitchFamily="66" charset="0"/>
                </a:rPr>
                <a:t>a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92" name="Rectangle 32"/>
            <p:cNvSpPr>
              <a:spLocks noChangeArrowheads="1"/>
            </p:cNvSpPr>
            <p:nvPr/>
          </p:nvSpPr>
          <p:spPr bwMode="auto">
            <a:xfrm>
              <a:off x="1854" y="1220"/>
              <a:ext cx="181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200" b="0">
                  <a:solidFill>
                    <a:schemeClr val="tx2"/>
                  </a:solidFill>
                  <a:latin typeface="Comic Sans MS" pitchFamily="66" charset="0"/>
                </a:rPr>
                <a:t>…</a:t>
              </a:r>
            </a:p>
          </p:txBody>
        </p:sp>
        <p:sp>
          <p:nvSpPr>
            <p:cNvPr id="26693" name="Rectangle 33"/>
            <p:cNvSpPr>
              <a:spLocks noChangeArrowheads="1"/>
            </p:cNvSpPr>
            <p:nvPr/>
          </p:nvSpPr>
          <p:spPr bwMode="auto">
            <a:xfrm>
              <a:off x="1736" y="1288"/>
              <a:ext cx="6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chemeClr val="tx2"/>
                  </a:solidFill>
                  <a:latin typeface="Comic Sans MS" pitchFamily="66" charset="0"/>
                </a:rPr>
                <a:t>2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94" name="Rectangle 34"/>
            <p:cNvSpPr>
              <a:spLocks noChangeArrowheads="1"/>
            </p:cNvSpPr>
            <p:nvPr/>
          </p:nvSpPr>
          <p:spPr bwMode="auto">
            <a:xfrm>
              <a:off x="1406" y="1288"/>
              <a:ext cx="4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chemeClr val="tx2"/>
                  </a:solidFill>
                  <a:latin typeface="Comic Sans MS" pitchFamily="66" charset="0"/>
                </a:rPr>
                <a:t>1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95" name="Rectangle 35"/>
            <p:cNvSpPr>
              <a:spLocks noChangeArrowheads="1"/>
            </p:cNvSpPr>
            <p:nvPr/>
          </p:nvSpPr>
          <p:spPr bwMode="auto">
            <a:xfrm>
              <a:off x="1616" y="1385"/>
              <a:ext cx="9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chemeClr val="tx2"/>
                  </a:solidFill>
                  <a:latin typeface="Comic Sans MS" pitchFamily="66" charset="0"/>
                </a:rPr>
                <a:t>2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96" name="Rectangle 36"/>
            <p:cNvSpPr>
              <a:spLocks noChangeArrowheads="1"/>
            </p:cNvSpPr>
            <p:nvPr/>
          </p:nvSpPr>
          <p:spPr bwMode="auto">
            <a:xfrm>
              <a:off x="1286" y="1385"/>
              <a:ext cx="7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chemeClr val="tx2"/>
                  </a:solidFill>
                  <a:latin typeface="Comic Sans MS" pitchFamily="66" charset="0"/>
                </a:rPr>
                <a:t>1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97" name="Rectangle 37"/>
            <p:cNvSpPr>
              <a:spLocks noChangeArrowheads="1"/>
            </p:cNvSpPr>
            <p:nvPr/>
          </p:nvSpPr>
          <p:spPr bwMode="auto">
            <a:xfrm>
              <a:off x="939" y="1220"/>
              <a:ext cx="148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200" b="0">
                  <a:solidFill>
                    <a:schemeClr val="tx2"/>
                  </a:solidFill>
                  <a:latin typeface="Symbol" pitchFamily="18" charset="2"/>
                </a:rPr>
                <a:t>=</a:t>
              </a:r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26630" name="Group 38"/>
          <p:cNvGrpSpPr>
            <a:grpSpLocks/>
          </p:cNvGrpSpPr>
          <p:nvPr/>
        </p:nvGrpSpPr>
        <p:grpSpPr bwMode="auto">
          <a:xfrm>
            <a:off x="5200650" y="2073275"/>
            <a:ext cx="2393950" cy="593725"/>
            <a:chOff x="3276" y="1195"/>
            <a:chExt cx="1703" cy="374"/>
          </a:xfrm>
        </p:grpSpPr>
        <p:sp>
          <p:nvSpPr>
            <p:cNvPr id="26668" name="Rectangle 8"/>
            <p:cNvSpPr>
              <a:spLocks noChangeArrowheads="1"/>
            </p:cNvSpPr>
            <p:nvPr/>
          </p:nvSpPr>
          <p:spPr bwMode="auto">
            <a:xfrm>
              <a:off x="4913" y="1284"/>
              <a:ext cx="6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i="1">
                  <a:solidFill>
                    <a:schemeClr val="tx2"/>
                  </a:solidFill>
                  <a:latin typeface="Comic Sans MS" pitchFamily="66" charset="0"/>
                </a:rPr>
                <a:t>n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69" name="Rectangle 9"/>
            <p:cNvSpPr>
              <a:spLocks noChangeArrowheads="1"/>
            </p:cNvSpPr>
            <p:nvPr/>
          </p:nvSpPr>
          <p:spPr bwMode="auto">
            <a:xfrm>
              <a:off x="4837" y="1198"/>
              <a:ext cx="10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 i="1">
                  <a:solidFill>
                    <a:schemeClr val="tx2"/>
                  </a:solidFill>
                  <a:latin typeface="Comic Sans MS" pitchFamily="66" charset="0"/>
                </a:rPr>
                <a:t>b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70" name="Rectangle 10"/>
            <p:cNvSpPr>
              <a:spLocks noChangeArrowheads="1"/>
            </p:cNvSpPr>
            <p:nvPr/>
          </p:nvSpPr>
          <p:spPr bwMode="auto">
            <a:xfrm>
              <a:off x="4801" y="1380"/>
              <a:ext cx="9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 i="1">
                  <a:solidFill>
                    <a:schemeClr val="tx2"/>
                  </a:solidFill>
                  <a:latin typeface="Comic Sans MS" pitchFamily="66" charset="0"/>
                </a:rPr>
                <a:t>n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71" name="Rectangle 11"/>
            <p:cNvSpPr>
              <a:spLocks noChangeArrowheads="1"/>
            </p:cNvSpPr>
            <p:nvPr/>
          </p:nvSpPr>
          <p:spPr bwMode="auto">
            <a:xfrm>
              <a:off x="4211" y="1198"/>
              <a:ext cx="10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 i="1">
                  <a:solidFill>
                    <a:schemeClr val="tx2"/>
                  </a:solidFill>
                  <a:latin typeface="Comic Sans MS" pitchFamily="66" charset="0"/>
                </a:rPr>
                <a:t>b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72" name="Rectangle 12"/>
            <p:cNvSpPr>
              <a:spLocks noChangeArrowheads="1"/>
            </p:cNvSpPr>
            <p:nvPr/>
          </p:nvSpPr>
          <p:spPr bwMode="auto">
            <a:xfrm>
              <a:off x="3906" y="1198"/>
              <a:ext cx="10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 i="1">
                  <a:solidFill>
                    <a:schemeClr val="tx2"/>
                  </a:solidFill>
                  <a:latin typeface="Comic Sans MS" pitchFamily="66" charset="0"/>
                </a:rPr>
                <a:t>b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73" name="Rectangle 13"/>
            <p:cNvSpPr>
              <a:spLocks noChangeArrowheads="1"/>
            </p:cNvSpPr>
            <p:nvPr/>
          </p:nvSpPr>
          <p:spPr bwMode="auto">
            <a:xfrm>
              <a:off x="4666" y="1195"/>
              <a:ext cx="160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300" b="0" i="1">
                  <a:solidFill>
                    <a:schemeClr val="tx2"/>
                  </a:solidFill>
                  <a:latin typeface="Comic Sans MS" pitchFamily="66" charset="0"/>
                </a:rPr>
                <a:t>p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74" name="Rectangle 14"/>
            <p:cNvSpPr>
              <a:spLocks noChangeArrowheads="1"/>
            </p:cNvSpPr>
            <p:nvPr/>
          </p:nvSpPr>
          <p:spPr bwMode="auto">
            <a:xfrm>
              <a:off x="4041" y="1195"/>
              <a:ext cx="159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300" b="0" i="1">
                  <a:solidFill>
                    <a:schemeClr val="tx2"/>
                  </a:solidFill>
                  <a:latin typeface="Comic Sans MS" pitchFamily="66" charset="0"/>
                </a:rPr>
                <a:t>p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75" name="Rectangle 15"/>
            <p:cNvSpPr>
              <a:spLocks noChangeArrowheads="1"/>
            </p:cNvSpPr>
            <p:nvPr/>
          </p:nvSpPr>
          <p:spPr bwMode="auto">
            <a:xfrm>
              <a:off x="3735" y="1195"/>
              <a:ext cx="159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300" b="0" i="1">
                  <a:solidFill>
                    <a:schemeClr val="tx2"/>
                  </a:solidFill>
                  <a:latin typeface="Comic Sans MS" pitchFamily="66" charset="0"/>
                </a:rPr>
                <a:t>p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76" name="Rectangle 16"/>
            <p:cNvSpPr>
              <a:spLocks noChangeArrowheads="1"/>
            </p:cNvSpPr>
            <p:nvPr/>
          </p:nvSpPr>
          <p:spPr bwMode="auto">
            <a:xfrm>
              <a:off x="3276" y="1195"/>
              <a:ext cx="177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300" b="0" i="1">
                  <a:solidFill>
                    <a:schemeClr val="tx2"/>
                  </a:solidFill>
                  <a:latin typeface="Comic Sans MS" pitchFamily="66" charset="0"/>
                </a:rPr>
                <a:t>b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77" name="Rectangle 17"/>
            <p:cNvSpPr>
              <a:spLocks noChangeArrowheads="1"/>
            </p:cNvSpPr>
            <p:nvPr/>
          </p:nvSpPr>
          <p:spPr bwMode="auto">
            <a:xfrm>
              <a:off x="4406" y="1220"/>
              <a:ext cx="201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300" b="0">
                  <a:solidFill>
                    <a:schemeClr val="tx2"/>
                  </a:solidFill>
                  <a:latin typeface="Comic Sans MS" pitchFamily="66" charset="0"/>
                </a:rPr>
                <a:t>…</a:t>
              </a:r>
            </a:p>
          </p:txBody>
        </p:sp>
        <p:sp>
          <p:nvSpPr>
            <p:cNvPr id="26678" name="Rectangle 18"/>
            <p:cNvSpPr>
              <a:spLocks noChangeArrowheads="1"/>
            </p:cNvSpPr>
            <p:nvPr/>
          </p:nvSpPr>
          <p:spPr bwMode="auto">
            <a:xfrm>
              <a:off x="4286" y="1290"/>
              <a:ext cx="7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chemeClr val="tx2"/>
                  </a:solidFill>
                  <a:latin typeface="Comic Sans MS" pitchFamily="66" charset="0"/>
                </a:rPr>
                <a:t>2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79" name="Rectangle 19"/>
            <p:cNvSpPr>
              <a:spLocks noChangeArrowheads="1"/>
            </p:cNvSpPr>
            <p:nvPr/>
          </p:nvSpPr>
          <p:spPr bwMode="auto">
            <a:xfrm>
              <a:off x="3978" y="1290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chemeClr val="tx2"/>
                  </a:solidFill>
                  <a:latin typeface="Comic Sans MS" pitchFamily="66" charset="0"/>
                </a:rPr>
                <a:t>1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80" name="Rectangle 20"/>
            <p:cNvSpPr>
              <a:spLocks noChangeArrowheads="1"/>
            </p:cNvSpPr>
            <p:nvPr/>
          </p:nvSpPr>
          <p:spPr bwMode="auto">
            <a:xfrm>
              <a:off x="4173" y="1387"/>
              <a:ext cx="10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chemeClr val="tx2"/>
                  </a:solidFill>
                  <a:latin typeface="Comic Sans MS" pitchFamily="66" charset="0"/>
                </a:rPr>
                <a:t>2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81" name="Rectangle 21"/>
            <p:cNvSpPr>
              <a:spLocks noChangeArrowheads="1"/>
            </p:cNvSpPr>
            <p:nvPr/>
          </p:nvSpPr>
          <p:spPr bwMode="auto">
            <a:xfrm>
              <a:off x="3865" y="1387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chemeClr val="tx2"/>
                  </a:solidFill>
                  <a:latin typeface="Comic Sans MS" pitchFamily="66" charset="0"/>
                </a:rPr>
                <a:t>1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82" name="Rectangle 22"/>
            <p:cNvSpPr>
              <a:spLocks noChangeArrowheads="1"/>
            </p:cNvSpPr>
            <p:nvPr/>
          </p:nvSpPr>
          <p:spPr bwMode="auto">
            <a:xfrm>
              <a:off x="3532" y="1220"/>
              <a:ext cx="164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300" b="0">
                  <a:solidFill>
                    <a:schemeClr val="tx2"/>
                  </a:solidFill>
                  <a:latin typeface="Symbol" pitchFamily="18" charset="2"/>
                </a:rPr>
                <a:t>=</a:t>
              </a:r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26631" name="Group 75"/>
          <p:cNvGrpSpPr>
            <a:grpSpLocks/>
          </p:cNvGrpSpPr>
          <p:nvPr/>
        </p:nvGrpSpPr>
        <p:grpSpPr bwMode="auto">
          <a:xfrm>
            <a:off x="900113" y="3768725"/>
            <a:ext cx="7297737" cy="654050"/>
            <a:chOff x="567" y="2374"/>
            <a:chExt cx="4597" cy="412"/>
          </a:xfrm>
        </p:grpSpPr>
        <p:sp>
          <p:nvSpPr>
            <p:cNvPr id="26633" name="Rectangle 40"/>
            <p:cNvSpPr>
              <a:spLocks noChangeArrowheads="1"/>
            </p:cNvSpPr>
            <p:nvPr/>
          </p:nvSpPr>
          <p:spPr bwMode="auto">
            <a:xfrm>
              <a:off x="5092" y="2407"/>
              <a:ext cx="72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600" b="0">
                  <a:solidFill>
                    <a:schemeClr val="tx2"/>
                  </a:solidFill>
                  <a:latin typeface="Times New Roman" pitchFamily="18" charset="0"/>
                </a:rPr>
                <a:t>.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34" name="Rectangle 41"/>
            <p:cNvSpPr>
              <a:spLocks noChangeArrowheads="1"/>
            </p:cNvSpPr>
            <p:nvPr/>
          </p:nvSpPr>
          <p:spPr bwMode="auto">
            <a:xfrm>
              <a:off x="1471" y="2407"/>
              <a:ext cx="9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600" b="0">
                  <a:solidFill>
                    <a:schemeClr val="tx2"/>
                  </a:solidFill>
                  <a:latin typeface="Times New Roman" pitchFamily="18" charset="0"/>
                </a:rPr>
                <a:t>)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35" name="Rectangle 42"/>
            <p:cNvSpPr>
              <a:spLocks noChangeArrowheads="1"/>
            </p:cNvSpPr>
            <p:nvPr/>
          </p:nvSpPr>
          <p:spPr bwMode="auto">
            <a:xfrm>
              <a:off x="1226" y="2407"/>
              <a:ext cx="72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600" b="0">
                  <a:solidFill>
                    <a:schemeClr val="tx2"/>
                  </a:solidFill>
                  <a:latin typeface="Times New Roman" pitchFamily="18" charset="0"/>
                </a:rPr>
                <a:t>,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36" name="Rectangle 43"/>
            <p:cNvSpPr>
              <a:spLocks noChangeArrowheads="1"/>
            </p:cNvSpPr>
            <p:nvPr/>
          </p:nvSpPr>
          <p:spPr bwMode="auto">
            <a:xfrm>
              <a:off x="567" y="2407"/>
              <a:ext cx="512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600" b="0">
                  <a:solidFill>
                    <a:schemeClr val="tx2"/>
                  </a:solidFill>
                  <a:latin typeface="Times New Roman" pitchFamily="18" charset="0"/>
                </a:rPr>
                <a:t>gcd(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37" name="Rectangle 44"/>
            <p:cNvSpPr>
              <a:spLocks noChangeArrowheads="1"/>
            </p:cNvSpPr>
            <p:nvPr/>
          </p:nvSpPr>
          <p:spPr bwMode="auto">
            <a:xfrm>
              <a:off x="5016" y="2380"/>
              <a:ext cx="5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0">
                  <a:solidFill>
                    <a:schemeClr val="tx2"/>
                  </a:solidFill>
                  <a:latin typeface="Times New Roman" pitchFamily="18" charset="0"/>
                </a:rPr>
                <a:t>)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38" name="Rectangle 45"/>
            <p:cNvSpPr>
              <a:spLocks noChangeArrowheads="1"/>
            </p:cNvSpPr>
            <p:nvPr/>
          </p:nvSpPr>
          <p:spPr bwMode="auto">
            <a:xfrm>
              <a:off x="4802" y="2380"/>
              <a:ext cx="4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0">
                  <a:solidFill>
                    <a:schemeClr val="tx2"/>
                  </a:solidFill>
                  <a:latin typeface="Times New Roman" pitchFamily="18" charset="0"/>
                </a:rPr>
                <a:t>,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39" name="Rectangle 46"/>
            <p:cNvSpPr>
              <a:spLocks noChangeArrowheads="1"/>
            </p:cNvSpPr>
            <p:nvPr/>
          </p:nvSpPr>
          <p:spPr bwMode="auto">
            <a:xfrm>
              <a:off x="4300" y="2380"/>
              <a:ext cx="31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0">
                  <a:solidFill>
                    <a:schemeClr val="tx2"/>
                  </a:solidFill>
                  <a:latin typeface="Times New Roman" pitchFamily="18" charset="0"/>
                </a:rPr>
                <a:t>min(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40" name="Rectangle 47"/>
            <p:cNvSpPr>
              <a:spLocks noChangeArrowheads="1"/>
            </p:cNvSpPr>
            <p:nvPr/>
          </p:nvSpPr>
          <p:spPr bwMode="auto">
            <a:xfrm>
              <a:off x="3701" y="2381"/>
              <a:ext cx="5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0">
                  <a:solidFill>
                    <a:schemeClr val="tx2"/>
                  </a:solidFill>
                  <a:latin typeface="Times New Roman" pitchFamily="18" charset="0"/>
                </a:rPr>
                <a:t>)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41" name="Rectangle 48"/>
            <p:cNvSpPr>
              <a:spLocks noChangeArrowheads="1"/>
            </p:cNvSpPr>
            <p:nvPr/>
          </p:nvSpPr>
          <p:spPr bwMode="auto">
            <a:xfrm>
              <a:off x="3488" y="2381"/>
              <a:ext cx="4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0">
                  <a:solidFill>
                    <a:schemeClr val="tx2"/>
                  </a:solidFill>
                  <a:latin typeface="Times New Roman" pitchFamily="18" charset="0"/>
                </a:rPr>
                <a:t>,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42" name="Rectangle 49"/>
            <p:cNvSpPr>
              <a:spLocks noChangeArrowheads="1"/>
            </p:cNvSpPr>
            <p:nvPr/>
          </p:nvSpPr>
          <p:spPr bwMode="auto">
            <a:xfrm>
              <a:off x="2989" y="2381"/>
              <a:ext cx="31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0">
                  <a:solidFill>
                    <a:schemeClr val="tx2"/>
                  </a:solidFill>
                  <a:latin typeface="Times New Roman" pitchFamily="18" charset="0"/>
                </a:rPr>
                <a:t>min(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43" name="Rectangle 50"/>
            <p:cNvSpPr>
              <a:spLocks noChangeArrowheads="1"/>
            </p:cNvSpPr>
            <p:nvPr/>
          </p:nvSpPr>
          <p:spPr bwMode="auto">
            <a:xfrm>
              <a:off x="2973" y="2584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0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44" name="Rectangle 51"/>
            <p:cNvSpPr>
              <a:spLocks noChangeArrowheads="1"/>
            </p:cNvSpPr>
            <p:nvPr/>
          </p:nvSpPr>
          <p:spPr bwMode="auto">
            <a:xfrm>
              <a:off x="2719" y="2381"/>
              <a:ext cx="5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0">
                  <a:solidFill>
                    <a:schemeClr val="tx2"/>
                  </a:solidFill>
                  <a:latin typeface="Times New Roman" pitchFamily="18" charset="0"/>
                </a:rPr>
                <a:t>)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45" name="Rectangle 52"/>
            <p:cNvSpPr>
              <a:spLocks noChangeArrowheads="1"/>
            </p:cNvSpPr>
            <p:nvPr/>
          </p:nvSpPr>
          <p:spPr bwMode="auto">
            <a:xfrm>
              <a:off x="2529" y="2381"/>
              <a:ext cx="4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0">
                  <a:solidFill>
                    <a:schemeClr val="tx2"/>
                  </a:solidFill>
                  <a:latin typeface="Times New Roman" pitchFamily="18" charset="0"/>
                </a:rPr>
                <a:t>,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46" name="Rectangle 53"/>
            <p:cNvSpPr>
              <a:spLocks noChangeArrowheads="1"/>
            </p:cNvSpPr>
            <p:nvPr/>
          </p:nvSpPr>
          <p:spPr bwMode="auto">
            <a:xfrm>
              <a:off x="2052" y="2381"/>
              <a:ext cx="31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0">
                  <a:solidFill>
                    <a:schemeClr val="tx2"/>
                  </a:solidFill>
                  <a:latin typeface="Times New Roman" pitchFamily="18" charset="0"/>
                </a:rPr>
                <a:t>min(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47" name="Rectangle 54"/>
            <p:cNvSpPr>
              <a:spLocks noChangeArrowheads="1"/>
            </p:cNvSpPr>
            <p:nvPr/>
          </p:nvSpPr>
          <p:spPr bwMode="auto">
            <a:xfrm>
              <a:off x="2017" y="2584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0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48" name="Rectangle 55"/>
            <p:cNvSpPr>
              <a:spLocks noChangeArrowheads="1"/>
            </p:cNvSpPr>
            <p:nvPr/>
          </p:nvSpPr>
          <p:spPr bwMode="auto">
            <a:xfrm>
              <a:off x="3612" y="2466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49" name="Rectangle 56"/>
            <p:cNvSpPr>
              <a:spLocks noChangeArrowheads="1"/>
            </p:cNvSpPr>
            <p:nvPr/>
          </p:nvSpPr>
          <p:spPr bwMode="auto">
            <a:xfrm>
              <a:off x="3402" y="2466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50" name="Rectangle 57"/>
            <p:cNvSpPr>
              <a:spLocks noChangeArrowheads="1"/>
            </p:cNvSpPr>
            <p:nvPr/>
          </p:nvSpPr>
          <p:spPr bwMode="auto">
            <a:xfrm>
              <a:off x="2640" y="2466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51" name="Rectangle 58"/>
            <p:cNvSpPr>
              <a:spLocks noChangeArrowheads="1"/>
            </p:cNvSpPr>
            <p:nvPr/>
          </p:nvSpPr>
          <p:spPr bwMode="auto">
            <a:xfrm>
              <a:off x="2452" y="2466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52" name="Rectangle 59"/>
            <p:cNvSpPr>
              <a:spLocks noChangeArrowheads="1"/>
            </p:cNvSpPr>
            <p:nvPr/>
          </p:nvSpPr>
          <p:spPr bwMode="auto">
            <a:xfrm>
              <a:off x="4926" y="2465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 i="1">
                  <a:solidFill>
                    <a:schemeClr val="tx2"/>
                  </a:solidFill>
                  <a:latin typeface="Times New Roman" pitchFamily="18" charset="0"/>
                </a:rPr>
                <a:t>n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53" name="Rectangle 60"/>
            <p:cNvSpPr>
              <a:spLocks noChangeArrowheads="1"/>
            </p:cNvSpPr>
            <p:nvPr/>
          </p:nvSpPr>
          <p:spPr bwMode="auto">
            <a:xfrm>
              <a:off x="4713" y="2465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 i="1">
                  <a:solidFill>
                    <a:schemeClr val="tx2"/>
                  </a:solidFill>
                  <a:latin typeface="Times New Roman" pitchFamily="18" charset="0"/>
                </a:rPr>
                <a:t>n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54" name="Rectangle 61"/>
            <p:cNvSpPr>
              <a:spLocks noChangeArrowheads="1"/>
            </p:cNvSpPr>
            <p:nvPr/>
          </p:nvSpPr>
          <p:spPr bwMode="auto">
            <a:xfrm>
              <a:off x="4845" y="2380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0" i="1">
                  <a:solidFill>
                    <a:schemeClr val="tx2"/>
                  </a:solidFill>
                  <a:latin typeface="Times New Roman" pitchFamily="18" charset="0"/>
                </a:rPr>
                <a:t>b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55" name="Rectangle 62"/>
            <p:cNvSpPr>
              <a:spLocks noChangeArrowheads="1"/>
            </p:cNvSpPr>
            <p:nvPr/>
          </p:nvSpPr>
          <p:spPr bwMode="auto">
            <a:xfrm>
              <a:off x="4626" y="2380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0" i="1">
                  <a:solidFill>
                    <a:schemeClr val="tx2"/>
                  </a:solidFill>
                  <a:latin typeface="Times New Roman" pitchFamily="18" charset="0"/>
                </a:rPr>
                <a:t>a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56" name="Rectangle 63"/>
            <p:cNvSpPr>
              <a:spLocks noChangeArrowheads="1"/>
            </p:cNvSpPr>
            <p:nvPr/>
          </p:nvSpPr>
          <p:spPr bwMode="auto">
            <a:xfrm>
              <a:off x="4284" y="2584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0" i="1">
                  <a:solidFill>
                    <a:schemeClr val="tx2"/>
                  </a:solidFill>
                  <a:latin typeface="Times New Roman" pitchFamily="18" charset="0"/>
                </a:rPr>
                <a:t>n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57" name="Rectangle 64"/>
            <p:cNvSpPr>
              <a:spLocks noChangeArrowheads="1"/>
            </p:cNvSpPr>
            <p:nvPr/>
          </p:nvSpPr>
          <p:spPr bwMode="auto">
            <a:xfrm>
              <a:off x="3532" y="238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0" i="1">
                  <a:solidFill>
                    <a:schemeClr val="tx2"/>
                  </a:solidFill>
                  <a:latin typeface="Times New Roman" pitchFamily="18" charset="0"/>
                </a:rPr>
                <a:t>b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58" name="Rectangle 65"/>
            <p:cNvSpPr>
              <a:spLocks noChangeArrowheads="1"/>
            </p:cNvSpPr>
            <p:nvPr/>
          </p:nvSpPr>
          <p:spPr bwMode="auto">
            <a:xfrm>
              <a:off x="3315" y="238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0" i="1">
                  <a:solidFill>
                    <a:schemeClr val="tx2"/>
                  </a:solidFill>
                  <a:latin typeface="Times New Roman" pitchFamily="18" charset="0"/>
                </a:rPr>
                <a:t>a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59" name="Rectangle 66"/>
            <p:cNvSpPr>
              <a:spLocks noChangeArrowheads="1"/>
            </p:cNvSpPr>
            <p:nvPr/>
          </p:nvSpPr>
          <p:spPr bwMode="auto">
            <a:xfrm>
              <a:off x="2573" y="238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0" i="1">
                  <a:solidFill>
                    <a:schemeClr val="tx2"/>
                  </a:solidFill>
                  <a:latin typeface="Times New Roman" pitchFamily="18" charset="0"/>
                </a:rPr>
                <a:t>b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60" name="Rectangle 67"/>
            <p:cNvSpPr>
              <a:spLocks noChangeArrowheads="1"/>
            </p:cNvSpPr>
            <p:nvPr/>
          </p:nvSpPr>
          <p:spPr bwMode="auto">
            <a:xfrm>
              <a:off x="2378" y="238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0" i="1">
                  <a:solidFill>
                    <a:schemeClr val="tx2"/>
                  </a:solidFill>
                  <a:latin typeface="Times New Roman" pitchFamily="18" charset="0"/>
                </a:rPr>
                <a:t>a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61" name="Rectangle 68"/>
            <p:cNvSpPr>
              <a:spLocks noChangeArrowheads="1"/>
            </p:cNvSpPr>
            <p:nvPr/>
          </p:nvSpPr>
          <p:spPr bwMode="auto">
            <a:xfrm>
              <a:off x="4137" y="2407"/>
              <a:ext cx="144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600" b="0" i="1">
                  <a:solidFill>
                    <a:schemeClr val="tx2"/>
                  </a:solidFill>
                  <a:latin typeface="Times New Roman" pitchFamily="18" charset="0"/>
                </a:rPr>
                <a:t>p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62" name="Rectangle 69"/>
            <p:cNvSpPr>
              <a:spLocks noChangeArrowheads="1"/>
            </p:cNvSpPr>
            <p:nvPr/>
          </p:nvSpPr>
          <p:spPr bwMode="auto">
            <a:xfrm>
              <a:off x="2826" y="2407"/>
              <a:ext cx="144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600" b="0" i="1">
                  <a:solidFill>
                    <a:schemeClr val="tx2"/>
                  </a:solidFill>
                  <a:latin typeface="Times New Roman" pitchFamily="18" charset="0"/>
                </a:rPr>
                <a:t>p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63" name="Rectangle 70"/>
            <p:cNvSpPr>
              <a:spLocks noChangeArrowheads="1"/>
            </p:cNvSpPr>
            <p:nvPr/>
          </p:nvSpPr>
          <p:spPr bwMode="auto">
            <a:xfrm>
              <a:off x="1889" y="2407"/>
              <a:ext cx="144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600" b="0" i="1">
                  <a:solidFill>
                    <a:schemeClr val="tx2"/>
                  </a:solidFill>
                  <a:latin typeface="Times New Roman" pitchFamily="18" charset="0"/>
                </a:rPr>
                <a:t>p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64" name="Rectangle 71"/>
            <p:cNvSpPr>
              <a:spLocks noChangeArrowheads="1"/>
            </p:cNvSpPr>
            <p:nvPr/>
          </p:nvSpPr>
          <p:spPr bwMode="auto">
            <a:xfrm>
              <a:off x="1324" y="2407"/>
              <a:ext cx="144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600" b="0" i="1">
                  <a:solidFill>
                    <a:schemeClr val="tx2"/>
                  </a:solidFill>
                  <a:latin typeface="Times New Roman" pitchFamily="18" charset="0"/>
                </a:rPr>
                <a:t>b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65" name="Rectangle 72"/>
            <p:cNvSpPr>
              <a:spLocks noChangeArrowheads="1"/>
            </p:cNvSpPr>
            <p:nvPr/>
          </p:nvSpPr>
          <p:spPr bwMode="auto">
            <a:xfrm>
              <a:off x="1079" y="2407"/>
              <a:ext cx="144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600" b="0" i="1">
                  <a:solidFill>
                    <a:schemeClr val="tx2"/>
                  </a:solidFill>
                  <a:latin typeface="Times New Roman" pitchFamily="18" charset="0"/>
                </a:rPr>
                <a:t>a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66" name="Rectangle 73"/>
            <p:cNvSpPr>
              <a:spLocks noChangeArrowheads="1"/>
            </p:cNvSpPr>
            <p:nvPr/>
          </p:nvSpPr>
          <p:spPr bwMode="auto">
            <a:xfrm>
              <a:off x="3799" y="2374"/>
              <a:ext cx="194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600" b="0">
                  <a:solidFill>
                    <a:schemeClr val="tx2"/>
                  </a:solidFill>
                  <a:latin typeface="Comic Sans MS" pitchFamily="66" charset="0"/>
                </a:rPr>
                <a:t>…</a:t>
              </a:r>
              <a:endParaRPr lang="en-US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26667" name="Rectangle 74"/>
            <p:cNvSpPr>
              <a:spLocks noChangeArrowheads="1"/>
            </p:cNvSpPr>
            <p:nvPr/>
          </p:nvSpPr>
          <p:spPr bwMode="auto">
            <a:xfrm>
              <a:off x="1631" y="2374"/>
              <a:ext cx="158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600" b="0">
                  <a:solidFill>
                    <a:schemeClr val="tx2"/>
                  </a:solidFill>
                  <a:latin typeface="Symbol" pitchFamily="18" charset="2"/>
                </a:rPr>
                <a:t>=</a:t>
              </a:r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518151" name="Text Box 7"/>
          <p:cNvSpPr txBox="1">
            <a:spLocks noChangeArrowheads="1"/>
          </p:cNvSpPr>
          <p:nvPr/>
        </p:nvSpPr>
        <p:spPr bwMode="auto">
          <a:xfrm>
            <a:off x="914400" y="4724400"/>
            <a:ext cx="7997825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800" b="0">
                <a:latin typeface="Comic Sans MS" pitchFamily="66" charset="0"/>
              </a:rPr>
              <a:t>Example:</a:t>
            </a:r>
          </a:p>
          <a:p>
            <a:pPr marL="685800" lvl="1" indent="-228600" eaLnBrk="0" hangingPunct="0">
              <a:spcBef>
                <a:spcPct val="20000"/>
              </a:spcBef>
              <a:buFontTx/>
              <a:buChar char="•"/>
            </a:pPr>
            <a:r>
              <a:rPr lang="en-US" b="0" i="1">
                <a:latin typeface="Comic Sans MS" pitchFamily="66" charset="0"/>
              </a:rPr>
              <a:t>a </a:t>
            </a:r>
            <a:r>
              <a:rPr lang="en-US" b="0">
                <a:latin typeface="Comic Sans MS" pitchFamily="66" charset="0"/>
              </a:rPr>
              <a:t>= 42 = 2 </a:t>
            </a:r>
            <a:r>
              <a:rPr lang="en-US" b="0"/>
              <a:t>·</a:t>
            </a:r>
            <a:r>
              <a:rPr lang="en-US" b="0">
                <a:latin typeface="Comic Sans MS" pitchFamily="66" charset="0"/>
              </a:rPr>
              <a:t> 3 </a:t>
            </a:r>
            <a:r>
              <a:rPr lang="en-US" b="0"/>
              <a:t>·</a:t>
            </a:r>
            <a:r>
              <a:rPr lang="en-US" b="0">
                <a:latin typeface="Comic Sans MS" pitchFamily="66" charset="0"/>
              </a:rPr>
              <a:t> 7		= 2</a:t>
            </a:r>
            <a:r>
              <a:rPr lang="en-US" b="0" baseline="30000">
                <a:latin typeface="Comic Sans MS" pitchFamily="66" charset="0"/>
              </a:rPr>
              <a:t>1</a:t>
            </a:r>
            <a:r>
              <a:rPr lang="en-US" b="0">
                <a:latin typeface="Comic Sans MS" pitchFamily="66" charset="0"/>
              </a:rPr>
              <a:t> </a:t>
            </a:r>
            <a:r>
              <a:rPr lang="en-US" b="0"/>
              <a:t>· </a:t>
            </a:r>
            <a:r>
              <a:rPr lang="en-US" b="0">
                <a:latin typeface="Comic Sans MS" pitchFamily="66" charset="0"/>
              </a:rPr>
              <a:t>3</a:t>
            </a:r>
            <a:r>
              <a:rPr lang="en-US" b="0" baseline="30000">
                <a:latin typeface="Comic Sans MS" pitchFamily="66" charset="0"/>
              </a:rPr>
              <a:t>1</a:t>
            </a:r>
            <a:r>
              <a:rPr lang="en-US" b="0">
                <a:latin typeface="Comic Sans MS" pitchFamily="66" charset="0"/>
              </a:rPr>
              <a:t> </a:t>
            </a:r>
            <a:r>
              <a:rPr lang="en-US" b="0"/>
              <a:t>· </a:t>
            </a:r>
            <a:r>
              <a:rPr lang="en-US" b="0">
                <a:latin typeface="Comic Sans MS" pitchFamily="66" charset="0"/>
              </a:rPr>
              <a:t>7</a:t>
            </a:r>
            <a:r>
              <a:rPr lang="en-US" b="0" baseline="30000">
                <a:latin typeface="Comic Sans MS" pitchFamily="66" charset="0"/>
              </a:rPr>
              <a:t>1</a:t>
            </a:r>
            <a:endParaRPr lang="en-US" b="0">
              <a:latin typeface="Comic Sans MS" pitchFamily="66" charset="0"/>
            </a:endParaRPr>
          </a:p>
          <a:p>
            <a:pPr marL="685800" lvl="1" indent="-228600" eaLnBrk="0" hangingPunct="0">
              <a:spcBef>
                <a:spcPct val="20000"/>
              </a:spcBef>
              <a:buFontTx/>
              <a:buChar char="•"/>
            </a:pPr>
            <a:r>
              <a:rPr lang="en-US" b="0" i="1">
                <a:latin typeface="Comic Sans MS" pitchFamily="66" charset="0"/>
              </a:rPr>
              <a:t>b </a:t>
            </a:r>
            <a:r>
              <a:rPr lang="en-US" b="0">
                <a:latin typeface="Comic Sans MS" pitchFamily="66" charset="0"/>
              </a:rPr>
              <a:t>= 72 = 2 · 2 · 2 · 3 </a:t>
            </a:r>
            <a:r>
              <a:rPr lang="en-US" b="0"/>
              <a:t>·</a:t>
            </a:r>
            <a:r>
              <a:rPr lang="en-US" b="0">
                <a:latin typeface="Comic Sans MS" pitchFamily="66" charset="0"/>
              </a:rPr>
              <a:t> 3	= 2</a:t>
            </a:r>
            <a:r>
              <a:rPr lang="en-US" b="0" baseline="30000">
                <a:latin typeface="Comic Sans MS" pitchFamily="66" charset="0"/>
              </a:rPr>
              <a:t>3</a:t>
            </a:r>
            <a:r>
              <a:rPr lang="en-US" b="0">
                <a:latin typeface="Comic Sans MS" pitchFamily="66" charset="0"/>
              </a:rPr>
              <a:t> </a:t>
            </a:r>
            <a:r>
              <a:rPr lang="en-US" b="0"/>
              <a:t>· </a:t>
            </a:r>
            <a:r>
              <a:rPr lang="en-US" b="0">
                <a:latin typeface="Comic Sans MS" pitchFamily="66" charset="0"/>
              </a:rPr>
              <a:t>3</a:t>
            </a:r>
            <a:r>
              <a:rPr lang="en-US" b="0" baseline="30000">
                <a:latin typeface="Comic Sans MS" pitchFamily="66" charset="0"/>
              </a:rPr>
              <a:t>2</a:t>
            </a:r>
            <a:r>
              <a:rPr lang="en-US" b="0">
                <a:latin typeface="Comic Sans MS" pitchFamily="66" charset="0"/>
              </a:rPr>
              <a:t> </a:t>
            </a:r>
            <a:r>
              <a:rPr lang="en-US" b="0"/>
              <a:t>· </a:t>
            </a:r>
            <a:r>
              <a:rPr lang="en-US" b="0">
                <a:latin typeface="Comic Sans MS" pitchFamily="66" charset="0"/>
              </a:rPr>
              <a:t>7</a:t>
            </a:r>
            <a:r>
              <a:rPr lang="en-US" b="0" baseline="30000">
                <a:latin typeface="Comic Sans MS" pitchFamily="66" charset="0"/>
              </a:rPr>
              <a:t>0</a:t>
            </a:r>
          </a:p>
          <a:p>
            <a:pPr marL="685800" lvl="1" indent="-228600" eaLnBrk="0" hangingPunct="0">
              <a:spcBef>
                <a:spcPct val="20000"/>
              </a:spcBef>
              <a:buFontTx/>
              <a:buChar char="•"/>
            </a:pPr>
            <a:r>
              <a:rPr lang="en-US" b="0">
                <a:latin typeface="Comic Sans MS" pitchFamily="66" charset="0"/>
              </a:rPr>
              <a:t>gcd(42, 72)			= 2</a:t>
            </a:r>
            <a:r>
              <a:rPr lang="en-US" b="0" baseline="30000">
                <a:latin typeface="Comic Sans MS" pitchFamily="66" charset="0"/>
              </a:rPr>
              <a:t>1</a:t>
            </a:r>
            <a:r>
              <a:rPr lang="en-US" b="0">
                <a:latin typeface="Comic Sans MS" pitchFamily="66" charset="0"/>
              </a:rPr>
              <a:t> </a:t>
            </a:r>
            <a:r>
              <a:rPr lang="en-US" b="0"/>
              <a:t>· </a:t>
            </a:r>
            <a:r>
              <a:rPr lang="en-US" b="0">
                <a:latin typeface="Comic Sans MS" pitchFamily="66" charset="0"/>
              </a:rPr>
              <a:t>3</a:t>
            </a:r>
            <a:r>
              <a:rPr lang="en-US" b="0" baseline="30000">
                <a:latin typeface="Comic Sans MS" pitchFamily="66" charset="0"/>
              </a:rPr>
              <a:t>1</a:t>
            </a:r>
            <a:r>
              <a:rPr lang="en-US" b="0">
                <a:latin typeface="Comic Sans MS" pitchFamily="66" charset="0"/>
              </a:rPr>
              <a:t> </a:t>
            </a:r>
            <a:r>
              <a:rPr lang="en-US" b="0"/>
              <a:t>·</a:t>
            </a:r>
            <a:r>
              <a:rPr lang="en-US" b="0">
                <a:latin typeface="Comic Sans MS" pitchFamily="66" charset="0"/>
              </a:rPr>
              <a:t> 7</a:t>
            </a:r>
            <a:r>
              <a:rPr lang="en-US" b="0" baseline="30000">
                <a:latin typeface="Comic Sans MS" pitchFamily="66" charset="0"/>
              </a:rPr>
              <a:t>0 </a:t>
            </a:r>
            <a:r>
              <a:rPr lang="en-US" b="0">
                <a:latin typeface="Comic Sans MS" pitchFamily="66" charset="0"/>
              </a:rPr>
              <a:t>= 2</a:t>
            </a:r>
            <a:r>
              <a:rPr lang="en-US" b="0"/>
              <a:t>·</a:t>
            </a:r>
            <a:r>
              <a:rPr lang="en-US" b="0">
                <a:latin typeface="Comic Sans MS" pitchFamily="66" charset="0"/>
              </a:rPr>
              <a:t>3 =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5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D13E705-80C3-465E-97A5-1BE8581D9AC1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Least Common Multiple</a:t>
            </a:r>
          </a:p>
        </p:txBody>
      </p:sp>
      <p:sp>
        <p:nvSpPr>
          <p:cNvPr id="6287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5950" y="1085850"/>
            <a:ext cx="8180388" cy="53768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The least common multiple of the positive integers </a:t>
            </a:r>
            <a:r>
              <a:rPr lang="en-US" i="1" smtClean="0"/>
              <a:t>a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and </a:t>
            </a:r>
            <a:r>
              <a:rPr lang="en-US" i="1" smtClean="0"/>
              <a:t>b </a:t>
            </a:r>
            <a:r>
              <a:rPr lang="en-US" smtClean="0"/>
              <a:t>is the smallest positive integer that is divisible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by both </a:t>
            </a:r>
            <a:r>
              <a:rPr lang="en-US" i="1" smtClean="0"/>
              <a:t>a</a:t>
            </a:r>
            <a:r>
              <a:rPr lang="en-US" smtClean="0"/>
              <a:t> and </a:t>
            </a:r>
            <a:r>
              <a:rPr lang="en-US" i="1" smtClean="0"/>
              <a:t>b</a:t>
            </a:r>
            <a:r>
              <a:rPr lang="en-US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Example: lcm(2</a:t>
            </a:r>
            <a:r>
              <a:rPr lang="en-US" baseline="30000" smtClean="0"/>
              <a:t>3</a:t>
            </a:r>
            <a:r>
              <a:rPr lang="en-US" smtClean="0"/>
              <a:t>3</a:t>
            </a:r>
            <a:r>
              <a:rPr lang="en-US" baseline="30000" smtClean="0"/>
              <a:t>5</a:t>
            </a:r>
            <a:r>
              <a:rPr lang="en-US" smtClean="0"/>
              <a:t>7</a:t>
            </a:r>
            <a:r>
              <a:rPr lang="en-US" baseline="30000" smtClean="0"/>
              <a:t>2</a:t>
            </a:r>
            <a:r>
              <a:rPr lang="en-US" smtClean="0"/>
              <a:t>, 2</a:t>
            </a:r>
            <a:r>
              <a:rPr lang="en-US" baseline="30000" smtClean="0"/>
              <a:t>4</a:t>
            </a:r>
            <a:r>
              <a:rPr lang="en-US" smtClean="0"/>
              <a:t>3</a:t>
            </a:r>
            <a:r>
              <a:rPr lang="en-US" baseline="30000" smtClean="0"/>
              <a:t>3</a:t>
            </a:r>
            <a:r>
              <a:rPr lang="en-US" smtClean="0"/>
              <a:t>) = 2</a:t>
            </a:r>
            <a:r>
              <a:rPr lang="en-US" baseline="30000" smtClean="0"/>
              <a:t>4</a:t>
            </a:r>
            <a:r>
              <a:rPr lang="en-US" smtClean="0"/>
              <a:t>3</a:t>
            </a:r>
            <a:r>
              <a:rPr lang="en-US" baseline="30000" smtClean="0"/>
              <a:t>5</a:t>
            </a:r>
            <a:r>
              <a:rPr lang="en-US" smtClean="0"/>
              <a:t>7</a:t>
            </a:r>
            <a:r>
              <a:rPr lang="en-US" baseline="30000" smtClean="0"/>
              <a:t>2</a:t>
            </a:r>
            <a:endParaRPr lang="en-US" smtClean="0"/>
          </a:p>
          <a:p>
            <a:pPr eaLnBrk="1" hangingPunct="1"/>
            <a:endParaRPr lang="en-US" smtClean="0"/>
          </a:p>
        </p:txBody>
      </p:sp>
      <p:grpSp>
        <p:nvGrpSpPr>
          <p:cNvPr id="27653" name="Group 4"/>
          <p:cNvGrpSpPr>
            <a:grpSpLocks/>
          </p:cNvGrpSpPr>
          <p:nvPr/>
        </p:nvGrpSpPr>
        <p:grpSpPr bwMode="auto">
          <a:xfrm>
            <a:off x="885825" y="2584450"/>
            <a:ext cx="7297738" cy="654050"/>
            <a:chOff x="567" y="2374"/>
            <a:chExt cx="4597" cy="412"/>
          </a:xfrm>
        </p:grpSpPr>
        <p:sp>
          <p:nvSpPr>
            <p:cNvPr id="27654" name="Rectangle 5"/>
            <p:cNvSpPr>
              <a:spLocks noChangeArrowheads="1"/>
            </p:cNvSpPr>
            <p:nvPr/>
          </p:nvSpPr>
          <p:spPr bwMode="auto">
            <a:xfrm>
              <a:off x="5092" y="2407"/>
              <a:ext cx="72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600" b="0">
                  <a:solidFill>
                    <a:schemeClr val="tx2"/>
                  </a:solidFill>
                  <a:latin typeface="Times New Roman" pitchFamily="18" charset="0"/>
                </a:rPr>
                <a:t>.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655" name="Rectangle 6"/>
            <p:cNvSpPr>
              <a:spLocks noChangeArrowheads="1"/>
            </p:cNvSpPr>
            <p:nvPr/>
          </p:nvSpPr>
          <p:spPr bwMode="auto">
            <a:xfrm>
              <a:off x="1471" y="2407"/>
              <a:ext cx="9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600" b="0">
                  <a:solidFill>
                    <a:schemeClr val="tx2"/>
                  </a:solidFill>
                  <a:latin typeface="Times New Roman" pitchFamily="18" charset="0"/>
                </a:rPr>
                <a:t>)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656" name="Rectangle 7"/>
            <p:cNvSpPr>
              <a:spLocks noChangeArrowheads="1"/>
            </p:cNvSpPr>
            <p:nvPr/>
          </p:nvSpPr>
          <p:spPr bwMode="auto">
            <a:xfrm>
              <a:off x="1226" y="2407"/>
              <a:ext cx="72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600" b="0">
                  <a:solidFill>
                    <a:schemeClr val="tx2"/>
                  </a:solidFill>
                  <a:latin typeface="Times New Roman" pitchFamily="18" charset="0"/>
                </a:rPr>
                <a:t>,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657" name="Rectangle 8"/>
            <p:cNvSpPr>
              <a:spLocks noChangeArrowheads="1"/>
            </p:cNvSpPr>
            <p:nvPr/>
          </p:nvSpPr>
          <p:spPr bwMode="auto">
            <a:xfrm>
              <a:off x="567" y="2407"/>
              <a:ext cx="528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600" b="0">
                  <a:solidFill>
                    <a:schemeClr val="tx2"/>
                  </a:solidFill>
                  <a:latin typeface="Times New Roman" pitchFamily="18" charset="0"/>
                </a:rPr>
                <a:t>lcm(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658" name="Rectangle 9"/>
            <p:cNvSpPr>
              <a:spLocks noChangeArrowheads="1"/>
            </p:cNvSpPr>
            <p:nvPr/>
          </p:nvSpPr>
          <p:spPr bwMode="auto">
            <a:xfrm>
              <a:off x="5016" y="2380"/>
              <a:ext cx="5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0">
                  <a:solidFill>
                    <a:schemeClr val="tx2"/>
                  </a:solidFill>
                  <a:latin typeface="Times New Roman" pitchFamily="18" charset="0"/>
                </a:rPr>
                <a:t>)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659" name="Rectangle 10"/>
            <p:cNvSpPr>
              <a:spLocks noChangeArrowheads="1"/>
            </p:cNvSpPr>
            <p:nvPr/>
          </p:nvSpPr>
          <p:spPr bwMode="auto">
            <a:xfrm>
              <a:off x="4802" y="2380"/>
              <a:ext cx="4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0">
                  <a:solidFill>
                    <a:schemeClr val="tx2"/>
                  </a:solidFill>
                  <a:latin typeface="Times New Roman" pitchFamily="18" charset="0"/>
                </a:rPr>
                <a:t>,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660" name="Rectangle 11"/>
            <p:cNvSpPr>
              <a:spLocks noChangeArrowheads="1"/>
            </p:cNvSpPr>
            <p:nvPr/>
          </p:nvSpPr>
          <p:spPr bwMode="auto">
            <a:xfrm>
              <a:off x="4300" y="2380"/>
              <a:ext cx="34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0">
                  <a:solidFill>
                    <a:schemeClr val="tx2"/>
                  </a:solidFill>
                  <a:latin typeface="Times New Roman" pitchFamily="18" charset="0"/>
                </a:rPr>
                <a:t>max(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661" name="Rectangle 12"/>
            <p:cNvSpPr>
              <a:spLocks noChangeArrowheads="1"/>
            </p:cNvSpPr>
            <p:nvPr/>
          </p:nvSpPr>
          <p:spPr bwMode="auto">
            <a:xfrm>
              <a:off x="3701" y="2381"/>
              <a:ext cx="5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0">
                  <a:solidFill>
                    <a:schemeClr val="tx2"/>
                  </a:solidFill>
                  <a:latin typeface="Times New Roman" pitchFamily="18" charset="0"/>
                </a:rPr>
                <a:t>)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662" name="Rectangle 13"/>
            <p:cNvSpPr>
              <a:spLocks noChangeArrowheads="1"/>
            </p:cNvSpPr>
            <p:nvPr/>
          </p:nvSpPr>
          <p:spPr bwMode="auto">
            <a:xfrm>
              <a:off x="3488" y="2381"/>
              <a:ext cx="4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0">
                  <a:solidFill>
                    <a:schemeClr val="tx2"/>
                  </a:solidFill>
                  <a:latin typeface="Times New Roman" pitchFamily="18" charset="0"/>
                </a:rPr>
                <a:t>,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663" name="Rectangle 14"/>
            <p:cNvSpPr>
              <a:spLocks noChangeArrowheads="1"/>
            </p:cNvSpPr>
            <p:nvPr/>
          </p:nvSpPr>
          <p:spPr bwMode="auto">
            <a:xfrm>
              <a:off x="2989" y="2381"/>
              <a:ext cx="34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0">
                  <a:solidFill>
                    <a:schemeClr val="tx2"/>
                  </a:solidFill>
                  <a:latin typeface="Times New Roman" pitchFamily="18" charset="0"/>
                </a:rPr>
                <a:t>max(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664" name="Rectangle 15"/>
            <p:cNvSpPr>
              <a:spLocks noChangeArrowheads="1"/>
            </p:cNvSpPr>
            <p:nvPr/>
          </p:nvSpPr>
          <p:spPr bwMode="auto">
            <a:xfrm>
              <a:off x="2973" y="2584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0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665" name="Rectangle 16"/>
            <p:cNvSpPr>
              <a:spLocks noChangeArrowheads="1"/>
            </p:cNvSpPr>
            <p:nvPr/>
          </p:nvSpPr>
          <p:spPr bwMode="auto">
            <a:xfrm>
              <a:off x="2719" y="2381"/>
              <a:ext cx="5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0">
                  <a:solidFill>
                    <a:schemeClr val="tx2"/>
                  </a:solidFill>
                  <a:latin typeface="Times New Roman" pitchFamily="18" charset="0"/>
                </a:rPr>
                <a:t>)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666" name="Rectangle 17"/>
            <p:cNvSpPr>
              <a:spLocks noChangeArrowheads="1"/>
            </p:cNvSpPr>
            <p:nvPr/>
          </p:nvSpPr>
          <p:spPr bwMode="auto">
            <a:xfrm>
              <a:off x="2529" y="2381"/>
              <a:ext cx="4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0">
                  <a:solidFill>
                    <a:schemeClr val="tx2"/>
                  </a:solidFill>
                  <a:latin typeface="Times New Roman" pitchFamily="18" charset="0"/>
                </a:rPr>
                <a:t>,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667" name="Rectangle 18"/>
            <p:cNvSpPr>
              <a:spLocks noChangeArrowheads="1"/>
            </p:cNvSpPr>
            <p:nvPr/>
          </p:nvSpPr>
          <p:spPr bwMode="auto">
            <a:xfrm>
              <a:off x="2052" y="2381"/>
              <a:ext cx="34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0">
                  <a:solidFill>
                    <a:schemeClr val="tx2"/>
                  </a:solidFill>
                  <a:latin typeface="Times New Roman" pitchFamily="18" charset="0"/>
                </a:rPr>
                <a:t>max(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668" name="Rectangle 19"/>
            <p:cNvSpPr>
              <a:spLocks noChangeArrowheads="1"/>
            </p:cNvSpPr>
            <p:nvPr/>
          </p:nvSpPr>
          <p:spPr bwMode="auto">
            <a:xfrm>
              <a:off x="2017" y="2584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0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669" name="Rectangle 20"/>
            <p:cNvSpPr>
              <a:spLocks noChangeArrowheads="1"/>
            </p:cNvSpPr>
            <p:nvPr/>
          </p:nvSpPr>
          <p:spPr bwMode="auto">
            <a:xfrm>
              <a:off x="3612" y="2466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670" name="Rectangle 21"/>
            <p:cNvSpPr>
              <a:spLocks noChangeArrowheads="1"/>
            </p:cNvSpPr>
            <p:nvPr/>
          </p:nvSpPr>
          <p:spPr bwMode="auto">
            <a:xfrm>
              <a:off x="3402" y="2466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671" name="Rectangle 22"/>
            <p:cNvSpPr>
              <a:spLocks noChangeArrowheads="1"/>
            </p:cNvSpPr>
            <p:nvPr/>
          </p:nvSpPr>
          <p:spPr bwMode="auto">
            <a:xfrm>
              <a:off x="2640" y="2466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672" name="Rectangle 23"/>
            <p:cNvSpPr>
              <a:spLocks noChangeArrowheads="1"/>
            </p:cNvSpPr>
            <p:nvPr/>
          </p:nvSpPr>
          <p:spPr bwMode="auto">
            <a:xfrm>
              <a:off x="2452" y="2466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673" name="Rectangle 24"/>
            <p:cNvSpPr>
              <a:spLocks noChangeArrowheads="1"/>
            </p:cNvSpPr>
            <p:nvPr/>
          </p:nvSpPr>
          <p:spPr bwMode="auto">
            <a:xfrm>
              <a:off x="4926" y="2465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 i="1">
                  <a:solidFill>
                    <a:schemeClr val="tx2"/>
                  </a:solidFill>
                  <a:latin typeface="Times New Roman" pitchFamily="18" charset="0"/>
                </a:rPr>
                <a:t>n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674" name="Rectangle 25"/>
            <p:cNvSpPr>
              <a:spLocks noChangeArrowheads="1"/>
            </p:cNvSpPr>
            <p:nvPr/>
          </p:nvSpPr>
          <p:spPr bwMode="auto">
            <a:xfrm>
              <a:off x="4713" y="2465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 i="1">
                  <a:solidFill>
                    <a:schemeClr val="tx2"/>
                  </a:solidFill>
                  <a:latin typeface="Times New Roman" pitchFamily="18" charset="0"/>
                </a:rPr>
                <a:t>n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675" name="Rectangle 26"/>
            <p:cNvSpPr>
              <a:spLocks noChangeArrowheads="1"/>
            </p:cNvSpPr>
            <p:nvPr/>
          </p:nvSpPr>
          <p:spPr bwMode="auto">
            <a:xfrm>
              <a:off x="4845" y="2380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0" i="1">
                  <a:solidFill>
                    <a:schemeClr val="tx2"/>
                  </a:solidFill>
                  <a:latin typeface="Times New Roman" pitchFamily="18" charset="0"/>
                </a:rPr>
                <a:t>b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676" name="Rectangle 27"/>
            <p:cNvSpPr>
              <a:spLocks noChangeArrowheads="1"/>
            </p:cNvSpPr>
            <p:nvPr/>
          </p:nvSpPr>
          <p:spPr bwMode="auto">
            <a:xfrm>
              <a:off x="4626" y="2380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0" i="1">
                  <a:solidFill>
                    <a:schemeClr val="tx2"/>
                  </a:solidFill>
                  <a:latin typeface="Times New Roman" pitchFamily="18" charset="0"/>
                </a:rPr>
                <a:t>a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677" name="Rectangle 28"/>
            <p:cNvSpPr>
              <a:spLocks noChangeArrowheads="1"/>
            </p:cNvSpPr>
            <p:nvPr/>
          </p:nvSpPr>
          <p:spPr bwMode="auto">
            <a:xfrm>
              <a:off x="4284" y="2584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0" i="1">
                  <a:solidFill>
                    <a:schemeClr val="tx2"/>
                  </a:solidFill>
                  <a:latin typeface="Times New Roman" pitchFamily="18" charset="0"/>
                </a:rPr>
                <a:t>n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678" name="Rectangle 29"/>
            <p:cNvSpPr>
              <a:spLocks noChangeArrowheads="1"/>
            </p:cNvSpPr>
            <p:nvPr/>
          </p:nvSpPr>
          <p:spPr bwMode="auto">
            <a:xfrm>
              <a:off x="3532" y="238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0" i="1">
                  <a:solidFill>
                    <a:schemeClr val="tx2"/>
                  </a:solidFill>
                  <a:latin typeface="Times New Roman" pitchFamily="18" charset="0"/>
                </a:rPr>
                <a:t>b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679" name="Rectangle 30"/>
            <p:cNvSpPr>
              <a:spLocks noChangeArrowheads="1"/>
            </p:cNvSpPr>
            <p:nvPr/>
          </p:nvSpPr>
          <p:spPr bwMode="auto">
            <a:xfrm>
              <a:off x="3315" y="238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0" i="1">
                  <a:solidFill>
                    <a:schemeClr val="tx2"/>
                  </a:solidFill>
                  <a:latin typeface="Times New Roman" pitchFamily="18" charset="0"/>
                </a:rPr>
                <a:t>a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680" name="Rectangle 31"/>
            <p:cNvSpPr>
              <a:spLocks noChangeArrowheads="1"/>
            </p:cNvSpPr>
            <p:nvPr/>
          </p:nvSpPr>
          <p:spPr bwMode="auto">
            <a:xfrm>
              <a:off x="2573" y="238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0" i="1">
                  <a:solidFill>
                    <a:schemeClr val="tx2"/>
                  </a:solidFill>
                  <a:latin typeface="Times New Roman" pitchFamily="18" charset="0"/>
                </a:rPr>
                <a:t>b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681" name="Rectangle 32"/>
            <p:cNvSpPr>
              <a:spLocks noChangeArrowheads="1"/>
            </p:cNvSpPr>
            <p:nvPr/>
          </p:nvSpPr>
          <p:spPr bwMode="auto">
            <a:xfrm>
              <a:off x="2378" y="238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0" i="1">
                  <a:solidFill>
                    <a:schemeClr val="tx2"/>
                  </a:solidFill>
                  <a:latin typeface="Times New Roman" pitchFamily="18" charset="0"/>
                </a:rPr>
                <a:t>a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682" name="Rectangle 33"/>
            <p:cNvSpPr>
              <a:spLocks noChangeArrowheads="1"/>
            </p:cNvSpPr>
            <p:nvPr/>
          </p:nvSpPr>
          <p:spPr bwMode="auto">
            <a:xfrm>
              <a:off x="4137" y="2407"/>
              <a:ext cx="144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600" b="0" i="1">
                  <a:solidFill>
                    <a:schemeClr val="tx2"/>
                  </a:solidFill>
                  <a:latin typeface="Times New Roman" pitchFamily="18" charset="0"/>
                </a:rPr>
                <a:t>p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683" name="Rectangle 34"/>
            <p:cNvSpPr>
              <a:spLocks noChangeArrowheads="1"/>
            </p:cNvSpPr>
            <p:nvPr/>
          </p:nvSpPr>
          <p:spPr bwMode="auto">
            <a:xfrm>
              <a:off x="2826" y="2407"/>
              <a:ext cx="144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600" b="0" i="1">
                  <a:solidFill>
                    <a:schemeClr val="tx2"/>
                  </a:solidFill>
                  <a:latin typeface="Times New Roman" pitchFamily="18" charset="0"/>
                </a:rPr>
                <a:t>p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684" name="Rectangle 35"/>
            <p:cNvSpPr>
              <a:spLocks noChangeArrowheads="1"/>
            </p:cNvSpPr>
            <p:nvPr/>
          </p:nvSpPr>
          <p:spPr bwMode="auto">
            <a:xfrm>
              <a:off x="1889" y="2407"/>
              <a:ext cx="144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600" b="0" i="1">
                  <a:solidFill>
                    <a:schemeClr val="tx2"/>
                  </a:solidFill>
                  <a:latin typeface="Times New Roman" pitchFamily="18" charset="0"/>
                </a:rPr>
                <a:t>p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685" name="Rectangle 36"/>
            <p:cNvSpPr>
              <a:spLocks noChangeArrowheads="1"/>
            </p:cNvSpPr>
            <p:nvPr/>
          </p:nvSpPr>
          <p:spPr bwMode="auto">
            <a:xfrm>
              <a:off x="1324" y="2407"/>
              <a:ext cx="144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600" b="0" i="1">
                  <a:solidFill>
                    <a:schemeClr val="tx2"/>
                  </a:solidFill>
                  <a:latin typeface="Times New Roman" pitchFamily="18" charset="0"/>
                </a:rPr>
                <a:t>b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686" name="Rectangle 37"/>
            <p:cNvSpPr>
              <a:spLocks noChangeArrowheads="1"/>
            </p:cNvSpPr>
            <p:nvPr/>
          </p:nvSpPr>
          <p:spPr bwMode="auto">
            <a:xfrm>
              <a:off x="1079" y="2407"/>
              <a:ext cx="144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600" b="0" i="1">
                  <a:solidFill>
                    <a:schemeClr val="tx2"/>
                  </a:solidFill>
                  <a:latin typeface="Times New Roman" pitchFamily="18" charset="0"/>
                </a:rPr>
                <a:t>a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687" name="Rectangle 38"/>
            <p:cNvSpPr>
              <a:spLocks noChangeArrowheads="1"/>
            </p:cNvSpPr>
            <p:nvPr/>
          </p:nvSpPr>
          <p:spPr bwMode="auto">
            <a:xfrm>
              <a:off x="3799" y="2374"/>
              <a:ext cx="194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600" b="0">
                  <a:solidFill>
                    <a:schemeClr val="tx2"/>
                  </a:solidFill>
                  <a:latin typeface="Comic Sans MS" pitchFamily="66" charset="0"/>
                </a:rPr>
                <a:t>…</a:t>
              </a:r>
              <a:endParaRPr lang="en-US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27688" name="Rectangle 39"/>
            <p:cNvSpPr>
              <a:spLocks noChangeArrowheads="1"/>
            </p:cNvSpPr>
            <p:nvPr/>
          </p:nvSpPr>
          <p:spPr bwMode="auto">
            <a:xfrm>
              <a:off x="1631" y="2374"/>
              <a:ext cx="158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600" b="0">
                  <a:solidFill>
                    <a:schemeClr val="tx2"/>
                  </a:solidFill>
                  <a:latin typeface="Symbol" pitchFamily="18" charset="2"/>
                </a:rPr>
                <a:t>=</a:t>
              </a:r>
              <a:endParaRPr lang="en-US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2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9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6ABE520-A5F4-4434-A51D-C9275092C971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Least Common Multiple</a:t>
            </a:r>
          </a:p>
        </p:txBody>
      </p:sp>
      <p:sp>
        <p:nvSpPr>
          <p:cNvPr id="6297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5950" y="1085850"/>
            <a:ext cx="8180388" cy="53768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smtClean="0"/>
              <a:t>Let </a:t>
            </a:r>
            <a:r>
              <a:rPr lang="en-US" i="1" smtClean="0">
                <a:solidFill>
                  <a:schemeClr val="tx2"/>
                </a:solidFill>
              </a:rPr>
              <a:t>a</a:t>
            </a:r>
            <a:r>
              <a:rPr lang="en-US" smtClean="0"/>
              <a:t> and </a:t>
            </a:r>
            <a:r>
              <a:rPr lang="en-US" i="1" smtClean="0">
                <a:solidFill>
                  <a:schemeClr val="tx2"/>
                </a:solidFill>
              </a:rPr>
              <a:t>b</a:t>
            </a:r>
            <a:r>
              <a:rPr lang="en-US" smtClean="0"/>
              <a:t> be positive integers.  Then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i="1" smtClean="0">
                <a:solidFill>
                  <a:schemeClr val="tx2"/>
                </a:solidFill>
              </a:rPr>
              <a:t>ab</a:t>
            </a:r>
            <a:r>
              <a:rPr lang="en-US" smtClean="0"/>
              <a:t> = gcd(</a:t>
            </a:r>
            <a:r>
              <a:rPr lang="en-US" i="1" smtClean="0">
                <a:solidFill>
                  <a:schemeClr val="tx2"/>
                </a:solidFill>
              </a:rPr>
              <a:t>a</a:t>
            </a:r>
            <a:r>
              <a:rPr lang="en-US" smtClean="0"/>
              <a:t>, </a:t>
            </a:r>
            <a:r>
              <a:rPr lang="en-US" i="1" smtClean="0">
                <a:solidFill>
                  <a:schemeClr val="tx2"/>
                </a:solidFill>
              </a:rPr>
              <a:t>b</a:t>
            </a:r>
            <a:r>
              <a:rPr lang="en-US" smtClean="0"/>
              <a:t>) · lcm(</a:t>
            </a:r>
            <a:r>
              <a:rPr lang="en-US" i="1" smtClean="0">
                <a:solidFill>
                  <a:schemeClr val="tx2"/>
                </a:solidFill>
              </a:rPr>
              <a:t>a</a:t>
            </a:r>
            <a:r>
              <a:rPr lang="en-US" smtClean="0"/>
              <a:t>, </a:t>
            </a:r>
            <a:r>
              <a:rPr lang="en-US" i="1" smtClean="0">
                <a:solidFill>
                  <a:schemeClr val="tx2"/>
                </a:solidFill>
              </a:rPr>
              <a:t>b</a:t>
            </a:r>
            <a:r>
              <a:rPr lang="en-US" smtClean="0"/>
              <a:t>)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9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29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63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2015715-BABA-4207-9D7D-39A145D1DC34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Modular Exponentiation</a:t>
            </a:r>
          </a:p>
        </p:txBody>
      </p:sp>
      <p:sp>
        <p:nvSpPr>
          <p:cNvPr id="297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Let </a:t>
            </a:r>
            <a:r>
              <a:rPr lang="en-US" i="1" smtClean="0">
                <a:solidFill>
                  <a:schemeClr val="tx2"/>
                </a:solidFill>
              </a:rPr>
              <a:t>b</a:t>
            </a:r>
            <a:r>
              <a:rPr lang="en-US" smtClean="0">
                <a:solidFill>
                  <a:schemeClr val="tx2"/>
                </a:solidFill>
              </a:rPr>
              <a:t> be base</a:t>
            </a:r>
            <a:r>
              <a:rPr lang="en-US" smtClean="0"/>
              <a:t>, </a:t>
            </a:r>
            <a:r>
              <a:rPr lang="en-US" i="1" smtClean="0">
                <a:solidFill>
                  <a:schemeClr val="tx2"/>
                </a:solidFill>
              </a:rPr>
              <a:t>n</a:t>
            </a:r>
            <a:r>
              <a:rPr lang="en-US" smtClean="0">
                <a:solidFill>
                  <a:schemeClr val="tx2"/>
                </a:solidFill>
              </a:rPr>
              <a:t>, </a:t>
            </a:r>
            <a:r>
              <a:rPr lang="en-US" i="1" smtClean="0">
                <a:solidFill>
                  <a:schemeClr val="tx2"/>
                </a:solidFill>
              </a:rPr>
              <a:t>m</a:t>
            </a:r>
            <a:r>
              <a:rPr lang="en-US" smtClean="0">
                <a:solidFill>
                  <a:schemeClr val="tx2"/>
                </a:solidFill>
              </a:rPr>
              <a:t> large integers</a:t>
            </a:r>
            <a:r>
              <a:rPr lang="en-US" smtClean="0"/>
              <a:t>,  </a:t>
            </a:r>
            <a:r>
              <a:rPr lang="en-US" i="1" smtClean="0">
                <a:solidFill>
                  <a:schemeClr val="tx2"/>
                </a:solidFill>
              </a:rPr>
              <a:t>b</a:t>
            </a:r>
            <a:r>
              <a:rPr lang="en-US" smtClean="0">
                <a:solidFill>
                  <a:schemeClr val="tx2"/>
                </a:solidFill>
              </a:rPr>
              <a:t> &lt; </a:t>
            </a:r>
            <a:r>
              <a:rPr lang="en-US" i="1" smtClean="0">
                <a:solidFill>
                  <a:schemeClr val="tx2"/>
                </a:solidFill>
              </a:rPr>
              <a:t>m</a:t>
            </a:r>
            <a:r>
              <a:rPr lang="en-US" smtClean="0"/>
              <a:t>. </a:t>
            </a:r>
          </a:p>
          <a:p>
            <a:pPr eaLnBrk="1" hangingPunct="1"/>
            <a:r>
              <a:rPr lang="en-US" smtClean="0"/>
              <a:t>The modular exponentiation is computed as 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</a:t>
            </a:r>
            <a:r>
              <a:rPr lang="en-US" i="1" smtClean="0"/>
              <a:t>b</a:t>
            </a:r>
            <a:r>
              <a:rPr lang="en-US" i="1" baseline="30000" smtClean="0"/>
              <a:t>n</a:t>
            </a:r>
            <a:r>
              <a:rPr lang="en-US" smtClean="0"/>
              <a:t> mod </a:t>
            </a:r>
            <a:r>
              <a:rPr lang="en-US" i="1" smtClean="0"/>
              <a:t>m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Fundamental in cryptography: RSA encryption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How can we compute the modular exponentiation ?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ADA4BA2-6775-4C93-B7AF-B26BADD1138C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Modular Exponentiation</a:t>
            </a:r>
          </a:p>
        </p:txBody>
      </p:sp>
      <p:sp>
        <p:nvSpPr>
          <p:cNvPr id="6338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066800"/>
            <a:ext cx="8305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For large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n</a:t>
            </a:r>
            <a:r>
              <a:rPr lang="en-US" dirty="0" smtClean="0"/>
              <a:t> and m, we can compute the modular exponentiation using the following property: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i="1" dirty="0" err="1" smtClean="0"/>
              <a:t>a·b</a:t>
            </a:r>
            <a:r>
              <a:rPr lang="en-US" dirty="0" smtClean="0"/>
              <a:t> mod </a:t>
            </a:r>
            <a:r>
              <a:rPr lang="en-US" i="1" dirty="0" smtClean="0"/>
              <a:t>m</a:t>
            </a:r>
            <a:r>
              <a:rPr lang="en-US" dirty="0" smtClean="0"/>
              <a:t> = (a mod </a:t>
            </a:r>
            <a:r>
              <a:rPr lang="en-US" i="1" dirty="0" smtClean="0"/>
              <a:t>m</a:t>
            </a:r>
            <a:r>
              <a:rPr lang="en-US" dirty="0" smtClean="0"/>
              <a:t>) (</a:t>
            </a:r>
            <a:r>
              <a:rPr lang="en-US" i="1" dirty="0" smtClean="0"/>
              <a:t>b</a:t>
            </a:r>
            <a:r>
              <a:rPr lang="en-US" dirty="0" smtClean="0"/>
              <a:t> mod </a:t>
            </a:r>
            <a:r>
              <a:rPr lang="en-US" i="1" dirty="0" smtClean="0"/>
              <a:t>m</a:t>
            </a:r>
            <a:r>
              <a:rPr lang="en-US" dirty="0" smtClean="0"/>
              <a:t>) mod m</a:t>
            </a:r>
            <a:endParaRPr lang="tr-TR" dirty="0" smtClean="0"/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tr-TR" dirty="0" smtClean="0"/>
              <a:t>(Mod5)91= 13*7 = 3*2 (</a:t>
            </a:r>
            <a:r>
              <a:rPr lang="tr-TR" dirty="0" err="1" smtClean="0"/>
              <a:t>mod</a:t>
            </a:r>
            <a:r>
              <a:rPr lang="tr-TR" dirty="0" smtClean="0"/>
              <a:t> 5)=1</a:t>
            </a:r>
            <a:endParaRPr lang="en-US" dirty="0" smtClean="0"/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en-US" dirty="0" smtClean="0"/>
              <a:t>Therefore, 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en-US" dirty="0" smtClean="0"/>
              <a:t> (mod m) = (b mod m)</a:t>
            </a:r>
            <a:r>
              <a:rPr lang="en-US" baseline="30000" dirty="0" smtClean="0"/>
              <a:t>n</a:t>
            </a:r>
            <a:r>
              <a:rPr lang="en-US" dirty="0" smtClean="0"/>
              <a:t> (mod m)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en-US" dirty="0" smtClean="0"/>
              <a:t>In fact, we can take (mod m) after each multiplication to keep all values low.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3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3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33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3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59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407CE89-BB69-46E7-A265-0F764A3AB54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Example</a:t>
            </a:r>
          </a:p>
        </p:txBody>
      </p:sp>
      <p:sp>
        <p:nvSpPr>
          <p:cNvPr id="317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 37</a:t>
            </a:r>
            <a:r>
              <a:rPr lang="en-US" baseline="30000" smtClean="0"/>
              <a:t>5</a:t>
            </a:r>
            <a:r>
              <a:rPr lang="en-US" smtClean="0"/>
              <a:t> (mod 5)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37</a:t>
            </a:r>
            <a:r>
              <a:rPr lang="en-US" baseline="30000" smtClean="0"/>
              <a:t>5</a:t>
            </a:r>
            <a:r>
              <a:rPr lang="en-US" smtClean="0"/>
              <a:t> (mod 5) = (37(mod 5))</a:t>
            </a:r>
            <a:r>
              <a:rPr lang="en-US" baseline="30000" smtClean="0"/>
              <a:t>5</a:t>
            </a:r>
            <a:r>
              <a:rPr lang="en-US" smtClean="0"/>
              <a:t> (mod 5) = 2</a:t>
            </a:r>
            <a:r>
              <a:rPr lang="en-US" baseline="30000" smtClean="0"/>
              <a:t>5</a:t>
            </a:r>
            <a:r>
              <a:rPr lang="en-US" smtClean="0"/>
              <a:t> (mod 5)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2</a:t>
            </a:r>
            <a:r>
              <a:rPr lang="en-US" baseline="30000" smtClean="0"/>
              <a:t>5</a:t>
            </a:r>
            <a:r>
              <a:rPr lang="en-US" smtClean="0"/>
              <a:t> (mod 5) = 2*2*2*2*2 (mod 5) = 4*2*2*2 (mod 5) =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8*2*2 (mod 5) = 3*2*2 (mod 5) = 6*2 (mod 5) =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1*2 (mod 5) = 2 (mod 5) = 2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Can you see a way to shorten this process?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Use results you have already calculated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2</a:t>
            </a:r>
            <a:r>
              <a:rPr lang="en-US" baseline="30000" smtClean="0"/>
              <a:t>5 </a:t>
            </a:r>
            <a:r>
              <a:rPr lang="en-US" smtClean="0"/>
              <a:t>(mod 5) = 4*4*2 (mod 5) = 16*2 (mod 5) = 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For large exponents this can make a </a:t>
            </a:r>
            <a:r>
              <a:rPr lang="en-US" smtClean="0">
                <a:solidFill>
                  <a:schemeClr val="tx2"/>
                </a:solidFill>
              </a:rPr>
              <a:t>big</a:t>
            </a:r>
            <a:r>
              <a:rPr lang="en-US" smtClean="0"/>
              <a:t> difference!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832577F-A17E-4B06-9C70-4D3075B02168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Cryptography</a:t>
            </a:r>
          </a:p>
        </p:txBody>
      </p:sp>
      <p:sp>
        <p:nvSpPr>
          <p:cNvPr id="327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</a:rPr>
              <a:t>Cryptology</a:t>
            </a:r>
            <a:r>
              <a:rPr lang="en-US" sz="2000" dirty="0" smtClean="0"/>
              <a:t> is  the study of secret (coded) messages.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i="1" dirty="0" smtClean="0">
                <a:solidFill>
                  <a:schemeClr val="tx2"/>
                </a:solidFill>
              </a:rPr>
              <a:t>Cryptography</a:t>
            </a:r>
            <a:r>
              <a:rPr lang="en-US" sz="2000" dirty="0" smtClean="0"/>
              <a:t> – Methods for encrypting</a:t>
            </a:r>
            <a:r>
              <a:rPr lang="tr-TR" sz="2000" dirty="0" smtClean="0"/>
              <a:t> (şifreleme)</a:t>
            </a:r>
            <a:r>
              <a:rPr lang="en-US" sz="2000" dirty="0" smtClean="0"/>
              <a:t> and decrypting</a:t>
            </a:r>
            <a:r>
              <a:rPr lang="tr-TR" sz="2000" dirty="0" smtClean="0"/>
              <a:t> (şifre çözme)</a:t>
            </a:r>
            <a:r>
              <a:rPr lang="en-US" sz="2000" dirty="0" smtClean="0"/>
              <a:t> secret  messages using </a:t>
            </a:r>
            <a:r>
              <a:rPr lang="en-US" sz="2000" dirty="0" smtClean="0">
                <a:solidFill>
                  <a:schemeClr val="tx2"/>
                </a:solidFill>
              </a:rPr>
              <a:t>secret keys</a:t>
            </a:r>
            <a:r>
              <a:rPr lang="en-US" sz="2000" dirty="0" smtClean="0"/>
              <a:t>.</a:t>
            </a:r>
          </a:p>
          <a:p>
            <a:pPr lvl="2" eaLnBrk="1" hangingPunct="1">
              <a:spcBef>
                <a:spcPct val="35000"/>
              </a:spcBef>
            </a:pPr>
            <a:r>
              <a:rPr lang="en-US" dirty="0" smtClean="0">
                <a:solidFill>
                  <a:schemeClr val="tx2"/>
                </a:solidFill>
              </a:rPr>
              <a:t>Encryption</a:t>
            </a:r>
            <a:r>
              <a:rPr lang="en-US" dirty="0" smtClean="0"/>
              <a:t> is the process of transforming a message to an unreadable form.</a:t>
            </a:r>
          </a:p>
          <a:p>
            <a:pPr lvl="2" eaLnBrk="1" hangingPunct="1">
              <a:spcBef>
                <a:spcPct val="35000"/>
              </a:spcBef>
            </a:pPr>
            <a:r>
              <a:rPr lang="en-US" dirty="0" smtClean="0">
                <a:solidFill>
                  <a:schemeClr val="tx2"/>
                </a:solidFill>
              </a:rPr>
              <a:t>Decryption</a:t>
            </a:r>
            <a:r>
              <a:rPr lang="en-US" dirty="0" smtClean="0"/>
              <a:t> is the process of transforming an encrypted  message back to its original form.</a:t>
            </a:r>
          </a:p>
          <a:p>
            <a:pPr lvl="2" eaLnBrk="1" hangingPunct="1">
              <a:spcBef>
                <a:spcPct val="35000"/>
              </a:spcBef>
            </a:pPr>
            <a:r>
              <a:rPr lang="en-US" dirty="0" smtClean="0">
                <a:cs typeface="Arial" charset="0"/>
              </a:rPr>
              <a:t>Both </a:t>
            </a:r>
            <a:r>
              <a:rPr lang="en-US" dirty="0" smtClean="0">
                <a:solidFill>
                  <a:schemeClr val="tx2"/>
                </a:solidFill>
                <a:cs typeface="Arial" charset="0"/>
              </a:rPr>
              <a:t>encryption</a:t>
            </a:r>
            <a:r>
              <a:rPr lang="en-US" dirty="0" smtClean="0">
                <a:cs typeface="Arial" charset="0"/>
              </a:rPr>
              <a:t> and </a:t>
            </a:r>
            <a:r>
              <a:rPr lang="en-US" dirty="0" smtClean="0">
                <a:solidFill>
                  <a:schemeClr val="tx2"/>
                </a:solidFill>
                <a:cs typeface="Arial" charset="0"/>
              </a:rPr>
              <a:t>decryption</a:t>
            </a:r>
            <a:r>
              <a:rPr lang="en-US" dirty="0" smtClean="0">
                <a:cs typeface="Arial" charset="0"/>
              </a:rPr>
              <a:t>  require the use of some secret knowledge known as the </a:t>
            </a:r>
            <a:r>
              <a:rPr lang="en-US" dirty="0" smtClean="0">
                <a:solidFill>
                  <a:schemeClr val="tx2"/>
                </a:solidFill>
                <a:cs typeface="Arial" charset="0"/>
              </a:rPr>
              <a:t>secret key.</a:t>
            </a:r>
            <a:endParaRPr lang="en-US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i="1" dirty="0" err="1" smtClean="0">
                <a:solidFill>
                  <a:schemeClr val="tx2"/>
                </a:solidFill>
              </a:rPr>
              <a:t>Cryptoanalysis</a:t>
            </a:r>
            <a:r>
              <a:rPr lang="en-US" sz="2000" dirty="0" smtClean="0"/>
              <a:t> – Methods for decrypting an encrypted message without knowing the  secret keys.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DE973AF-9968-459C-8202-39E8D3F0F20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Number Theory - Division</a:t>
            </a:r>
          </a:p>
        </p:txBody>
      </p:sp>
      <p:sp>
        <p:nvSpPr>
          <p:cNvPr id="572419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219200"/>
            <a:ext cx="7772400" cy="5181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Let </a:t>
            </a:r>
            <a:r>
              <a:rPr lang="en-US" i="1" smtClean="0"/>
              <a:t>a</a:t>
            </a:r>
            <a:r>
              <a:rPr lang="en-US" smtClean="0"/>
              <a:t>, </a:t>
            </a:r>
            <a:r>
              <a:rPr lang="en-US" i="1" smtClean="0"/>
              <a:t>b </a:t>
            </a:r>
            <a:r>
              <a:rPr lang="en-US" smtClean="0"/>
              <a:t>and </a:t>
            </a:r>
            <a:r>
              <a:rPr lang="en-US" i="1" smtClean="0"/>
              <a:t>c </a:t>
            </a:r>
            <a:r>
              <a:rPr lang="en-US" smtClean="0"/>
              <a:t>be integers, st </a:t>
            </a:r>
            <a:r>
              <a:rPr lang="en-US" smtClean="0">
                <a:solidFill>
                  <a:schemeClr val="tx2"/>
                </a:solidFill>
              </a:rPr>
              <a:t>a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0</a:t>
            </a:r>
            <a:r>
              <a:rPr lang="en-US" smtClean="0">
                <a:sym typeface="Symbol" pitchFamily="18" charset="2"/>
              </a:rPr>
              <a:t>, we say that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“a divides b” or 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a|b</a:t>
            </a:r>
            <a:r>
              <a:rPr lang="en-US" smtClean="0">
                <a:sym typeface="Symbol" pitchFamily="18" charset="2"/>
              </a:rPr>
              <a:t> if there is an integer </a:t>
            </a:r>
            <a:r>
              <a:rPr lang="en-US" i="1" smtClean="0">
                <a:sym typeface="Symbol" pitchFamily="18" charset="2"/>
              </a:rPr>
              <a:t>c</a:t>
            </a:r>
            <a:r>
              <a:rPr lang="en-US" smtClean="0">
                <a:sym typeface="Symbol" pitchFamily="18" charset="2"/>
              </a:rPr>
              <a:t> where </a:t>
            </a:r>
            <a:endParaRPr lang="en-US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i="1" smtClean="0"/>
              <a:t> b </a:t>
            </a:r>
            <a:r>
              <a:rPr lang="en-US" smtClean="0"/>
              <a:t>= </a:t>
            </a:r>
            <a:r>
              <a:rPr lang="en-US" i="1" smtClean="0"/>
              <a:t>a·c </a:t>
            </a:r>
            <a:r>
              <a:rPr lang="en-US" smtClean="0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i="1" smtClean="0"/>
              <a:t>a  </a:t>
            </a:r>
            <a:r>
              <a:rPr lang="en-US" smtClean="0"/>
              <a:t>and </a:t>
            </a:r>
            <a:r>
              <a:rPr lang="en-US" i="1" smtClean="0"/>
              <a:t>c  </a:t>
            </a:r>
            <a:r>
              <a:rPr lang="en-US" smtClean="0"/>
              <a:t>are said to </a:t>
            </a:r>
            <a:r>
              <a:rPr lang="en-US" b="1" i="1" smtClean="0">
                <a:solidFill>
                  <a:schemeClr val="tx2"/>
                </a:solidFill>
              </a:rPr>
              <a:t>divide b</a:t>
            </a:r>
            <a:r>
              <a:rPr lang="en-US" b="1" i="1" smtClean="0"/>
              <a:t> </a:t>
            </a:r>
            <a:r>
              <a:rPr lang="en-US" smtClean="0"/>
              <a:t>(or are </a:t>
            </a:r>
            <a:r>
              <a:rPr lang="en-US" b="1" i="1" smtClean="0">
                <a:solidFill>
                  <a:schemeClr val="tx2"/>
                </a:solidFill>
              </a:rPr>
              <a:t>factors</a:t>
            </a:r>
            <a:r>
              <a:rPr lang="en-US" smtClean="0"/>
              <a:t>)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i="1" smtClean="0"/>
              <a:t>a </a:t>
            </a:r>
            <a:r>
              <a:rPr lang="en-US" smtClean="0"/>
              <a:t>| </a:t>
            </a:r>
            <a:r>
              <a:rPr lang="en-US" i="1" smtClean="0"/>
              <a:t>b  </a:t>
            </a:r>
            <a:r>
              <a:rPr lang="en-US" sz="3200" smtClean="0">
                <a:sym typeface="Symbol" pitchFamily="18" charset="2"/>
              </a:rPr>
              <a:t> </a:t>
            </a:r>
            <a:r>
              <a:rPr lang="en-US" i="1" smtClean="0"/>
              <a:t>c </a:t>
            </a:r>
            <a:r>
              <a:rPr lang="en-US" smtClean="0"/>
              <a:t>| </a:t>
            </a:r>
            <a:r>
              <a:rPr lang="en-US" i="1" smtClean="0"/>
              <a:t>b </a:t>
            </a:r>
          </a:p>
          <a:p>
            <a:pPr eaLnBrk="1" hangingPunct="1"/>
            <a:r>
              <a:rPr lang="en-US" i="1" smtClean="0"/>
              <a:t>b </a:t>
            </a:r>
            <a:r>
              <a:rPr lang="en-US" smtClean="0"/>
              <a:t>is a </a:t>
            </a:r>
            <a:r>
              <a:rPr lang="en-US" b="1" i="1" smtClean="0">
                <a:solidFill>
                  <a:schemeClr val="tx2"/>
                </a:solidFill>
              </a:rPr>
              <a:t>multiple</a:t>
            </a:r>
            <a:r>
              <a:rPr lang="en-US" i="1" smtClean="0"/>
              <a:t> </a:t>
            </a:r>
            <a:r>
              <a:rPr lang="en-US" smtClean="0"/>
              <a:t>of both </a:t>
            </a:r>
            <a:r>
              <a:rPr lang="en-US" i="1" smtClean="0"/>
              <a:t>a </a:t>
            </a:r>
            <a:r>
              <a:rPr lang="en-US" smtClean="0"/>
              <a:t>and </a:t>
            </a:r>
            <a:r>
              <a:rPr lang="en-US" i="1" smtClean="0"/>
              <a:t>c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Example: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5 | 30 and 5 | 55 but 5 | 27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5125" name="Line 1028"/>
          <p:cNvSpPr>
            <a:spLocks noChangeShapeType="1"/>
          </p:cNvSpPr>
          <p:nvPr/>
        </p:nvSpPr>
        <p:spPr bwMode="auto">
          <a:xfrm flipV="1">
            <a:off x="4572000" y="5029200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2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7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7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72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72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72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72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72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19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B3143EF-4B5D-4877-9E39-C4006936E6DC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609600"/>
          </a:xfrm>
        </p:spPr>
        <p:txBody>
          <a:bodyPr/>
          <a:lstStyle/>
          <a:p>
            <a:pPr eaLnBrk="1" hangingPunct="1"/>
            <a:r>
              <a:rPr lang="en-US" smtClean="0"/>
              <a:t>Cryptography - </a:t>
            </a:r>
            <a:r>
              <a:rPr lang="en-US" sz="3600" smtClean="0"/>
              <a:t>Caesar’s  shift cypher</a:t>
            </a:r>
          </a:p>
        </p:txBody>
      </p:sp>
      <p:sp>
        <p:nvSpPr>
          <p:cNvPr id="337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8001000" cy="4953000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b="1" smtClean="0">
                <a:solidFill>
                  <a:schemeClr val="tx2"/>
                </a:solidFill>
              </a:rPr>
              <a:t>Encryption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sz="2000" smtClean="0"/>
              <a:t>Shift each letter in the message three letters forward in the alphabet.</a:t>
            </a:r>
          </a:p>
          <a:p>
            <a:pPr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b="1" smtClean="0">
                <a:solidFill>
                  <a:schemeClr val="tx2"/>
                </a:solidFill>
              </a:rPr>
              <a:t>Decryption</a:t>
            </a:r>
          </a:p>
          <a:p>
            <a:pPr lvl="1">
              <a:spcBef>
                <a:spcPct val="30000"/>
              </a:spcBef>
              <a:buClrTx/>
              <a:buSzTx/>
              <a:buFontTx/>
              <a:buChar char="•"/>
            </a:pPr>
            <a:r>
              <a:rPr lang="en-US" sz="2000" smtClean="0"/>
              <a:t>Shift each letter in the message three letters backward in the alphabet.</a:t>
            </a:r>
            <a:endParaRPr lang="en-US" sz="2600" smtClean="0"/>
          </a:p>
          <a:p>
            <a:pPr lvl="2"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spcBef>
                <a:spcPct val="30000"/>
              </a:spcBef>
            </a:pPr>
            <a:endParaRPr lang="en-US" smtClean="0"/>
          </a:p>
          <a:p>
            <a:pPr eaLnBrk="1" hangingPunct="1"/>
            <a:endParaRPr lang="en-US" sz="2000" smtClean="0"/>
          </a:p>
        </p:txBody>
      </p:sp>
      <p:graphicFrame>
        <p:nvGraphicFramePr>
          <p:cNvPr id="636932" name="Group 4"/>
          <p:cNvGraphicFramePr>
            <a:graphicFrameLocks noGrp="1"/>
          </p:cNvGraphicFramePr>
          <p:nvPr/>
        </p:nvGraphicFramePr>
        <p:xfrm>
          <a:off x="2514600" y="4343400"/>
          <a:ext cx="4286250" cy="431800"/>
        </p:xfrm>
        <a:graphic>
          <a:graphicData uri="http://schemas.openxmlformats.org/drawingml/2006/table">
            <a:tbl>
              <a:tblPr/>
              <a:tblGrid>
                <a:gridCol w="476250"/>
                <a:gridCol w="476250"/>
                <a:gridCol w="476250"/>
                <a:gridCol w="476250"/>
                <a:gridCol w="952500"/>
                <a:gridCol w="476250"/>
                <a:gridCol w="476250"/>
                <a:gridCol w="47625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36952" name="Group 24"/>
          <p:cNvGraphicFramePr>
            <a:graphicFrameLocks noGrp="1"/>
          </p:cNvGraphicFramePr>
          <p:nvPr/>
        </p:nvGraphicFramePr>
        <p:xfrm>
          <a:off x="3181350" y="5664200"/>
          <a:ext cx="4286250" cy="431800"/>
        </p:xfrm>
        <a:graphic>
          <a:graphicData uri="http://schemas.openxmlformats.org/drawingml/2006/table">
            <a:tbl>
              <a:tblPr/>
              <a:tblGrid>
                <a:gridCol w="476250"/>
                <a:gridCol w="476250"/>
                <a:gridCol w="476250"/>
                <a:gridCol w="476250"/>
                <a:gridCol w="952500"/>
                <a:gridCol w="476250"/>
                <a:gridCol w="476250"/>
                <a:gridCol w="47625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37" name="Line 44"/>
          <p:cNvSpPr>
            <a:spLocks noChangeShapeType="1"/>
          </p:cNvSpPr>
          <p:nvPr/>
        </p:nvSpPr>
        <p:spPr bwMode="auto">
          <a:xfrm>
            <a:off x="3200400" y="48006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33838" name="Line 45"/>
          <p:cNvSpPr>
            <a:spLocks noChangeShapeType="1"/>
          </p:cNvSpPr>
          <p:nvPr/>
        </p:nvSpPr>
        <p:spPr bwMode="auto">
          <a:xfrm>
            <a:off x="3657600" y="48006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33839" name="Line 46"/>
          <p:cNvSpPr>
            <a:spLocks noChangeShapeType="1"/>
          </p:cNvSpPr>
          <p:nvPr/>
        </p:nvSpPr>
        <p:spPr bwMode="auto">
          <a:xfrm>
            <a:off x="2743200" y="48006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33840" name="Line 47"/>
          <p:cNvSpPr>
            <a:spLocks noChangeShapeType="1"/>
          </p:cNvSpPr>
          <p:nvPr/>
        </p:nvSpPr>
        <p:spPr bwMode="auto">
          <a:xfrm>
            <a:off x="5638800" y="48006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33841" name="Line 48"/>
          <p:cNvSpPr>
            <a:spLocks noChangeShapeType="1"/>
          </p:cNvSpPr>
          <p:nvPr/>
        </p:nvSpPr>
        <p:spPr bwMode="auto">
          <a:xfrm>
            <a:off x="6019800" y="48006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33842" name="Line 49"/>
          <p:cNvSpPr>
            <a:spLocks noChangeShapeType="1"/>
          </p:cNvSpPr>
          <p:nvPr/>
        </p:nvSpPr>
        <p:spPr bwMode="auto">
          <a:xfrm>
            <a:off x="6553200" y="48006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636978" name="Text Box 50"/>
          <p:cNvSpPr txBox="1">
            <a:spLocks noChangeArrowheads="1"/>
          </p:cNvSpPr>
          <p:nvPr/>
        </p:nvSpPr>
        <p:spPr bwMode="auto">
          <a:xfrm>
            <a:off x="1752600" y="36576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mic Sans MS" pitchFamily="66" charset="0"/>
              </a:rPr>
              <a:t>hello world</a:t>
            </a:r>
          </a:p>
        </p:txBody>
      </p:sp>
      <p:sp>
        <p:nvSpPr>
          <p:cNvPr id="636979" name="Line 51"/>
          <p:cNvSpPr>
            <a:spLocks noChangeShapeType="1"/>
          </p:cNvSpPr>
          <p:nvPr/>
        </p:nvSpPr>
        <p:spPr bwMode="auto">
          <a:xfrm>
            <a:off x="3733800" y="3886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636980" name="Text Box 52"/>
          <p:cNvSpPr txBox="1">
            <a:spLocks noChangeArrowheads="1"/>
          </p:cNvSpPr>
          <p:nvPr/>
        </p:nvSpPr>
        <p:spPr bwMode="auto">
          <a:xfrm>
            <a:off x="5410200" y="36576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mic Sans MS" pitchFamily="66" charset="0"/>
              </a:rPr>
              <a:t>khoor zruog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609600" y="4953000"/>
            <a:ext cx="1828800" cy="685800"/>
            <a:chOff x="144" y="2976"/>
            <a:chExt cx="1152" cy="432"/>
          </a:xfrm>
        </p:grpSpPr>
        <p:sp>
          <p:nvSpPr>
            <p:cNvPr id="33850" name="Line 54"/>
            <p:cNvSpPr>
              <a:spLocks noChangeShapeType="1"/>
            </p:cNvSpPr>
            <p:nvPr/>
          </p:nvSpPr>
          <p:spPr bwMode="auto">
            <a:xfrm>
              <a:off x="960" y="2976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33851" name="Text Box 55"/>
            <p:cNvSpPr txBox="1">
              <a:spLocks noChangeArrowheads="1"/>
            </p:cNvSpPr>
            <p:nvPr/>
          </p:nvSpPr>
          <p:spPr bwMode="auto">
            <a:xfrm>
              <a:off x="144" y="3120"/>
              <a:ext cx="11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0">
                  <a:latin typeface="Comic Sans MS" pitchFamily="66" charset="0"/>
                </a:rPr>
                <a:t>Encryption</a:t>
              </a:r>
            </a:p>
          </p:txBody>
        </p:sp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7315200" y="4876800"/>
            <a:ext cx="1981200" cy="685800"/>
            <a:chOff x="4608" y="2832"/>
            <a:chExt cx="1248" cy="432"/>
          </a:xfrm>
        </p:grpSpPr>
        <p:sp>
          <p:nvSpPr>
            <p:cNvPr id="33848" name="Line 57"/>
            <p:cNvSpPr>
              <a:spLocks noChangeShapeType="1"/>
            </p:cNvSpPr>
            <p:nvPr/>
          </p:nvSpPr>
          <p:spPr bwMode="auto">
            <a:xfrm>
              <a:off x="4608" y="2832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33849" name="Text Box 58"/>
            <p:cNvSpPr txBox="1">
              <a:spLocks noChangeArrowheads="1"/>
            </p:cNvSpPr>
            <p:nvPr/>
          </p:nvSpPr>
          <p:spPr bwMode="auto">
            <a:xfrm>
              <a:off x="4752" y="2880"/>
              <a:ext cx="11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0">
                  <a:latin typeface="Comic Sans MS" pitchFamily="66" charset="0"/>
                </a:rPr>
                <a:t>Decryption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78" grpId="0" autoUpdateAnimBg="0"/>
      <p:bldP spid="636979" grpId="0" animBg="1"/>
      <p:bldP spid="636980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04BB151-17C9-412E-ACEA-C8CC6CD0A682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Public Key Cryptography</a:t>
            </a:r>
          </a:p>
        </p:txBody>
      </p:sp>
      <p:sp>
        <p:nvSpPr>
          <p:cNvPr id="348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i="1" smtClean="0">
                <a:solidFill>
                  <a:schemeClr val="tx2"/>
                </a:solidFill>
              </a:rPr>
              <a:t>Public key cryptosystems </a:t>
            </a:r>
            <a:r>
              <a:rPr lang="en-US" b="1" i="1" smtClean="0"/>
              <a:t>use two keys</a:t>
            </a:r>
            <a:endParaRPr lang="en-US" b="1" smtClean="0"/>
          </a:p>
          <a:p>
            <a:pPr lvl="1" eaLnBrk="1" hangingPunct="1"/>
            <a:r>
              <a:rPr lang="en-US" sz="2000" b="1" smtClean="0">
                <a:solidFill>
                  <a:schemeClr val="tx2"/>
                </a:solidFill>
              </a:rPr>
              <a:t>Public key</a:t>
            </a:r>
            <a:r>
              <a:rPr lang="en-US" sz="2000" smtClean="0"/>
              <a:t> to encrypt the message</a:t>
            </a:r>
          </a:p>
          <a:p>
            <a:pPr lvl="2" eaLnBrk="1" hangingPunct="1"/>
            <a:r>
              <a:rPr lang="en-US" sz="1800" smtClean="0"/>
              <a:t>Known to everybody</a:t>
            </a:r>
          </a:p>
          <a:p>
            <a:pPr lvl="2" eaLnBrk="1" hangingPunct="1">
              <a:buFont typeface="Wingdings" pitchFamily="2" charset="2"/>
              <a:buNone/>
            </a:pPr>
            <a:endParaRPr lang="en-US" sz="1800" smtClean="0"/>
          </a:p>
          <a:p>
            <a:pPr lvl="1" eaLnBrk="1" hangingPunct="1"/>
            <a:r>
              <a:rPr lang="en-US" sz="2000" b="1" smtClean="0">
                <a:solidFill>
                  <a:schemeClr val="tx2"/>
                </a:solidFill>
              </a:rPr>
              <a:t>Private Key</a:t>
            </a:r>
            <a:r>
              <a:rPr lang="en-US" sz="2000" smtClean="0"/>
              <a:t> to decrypt the encrypted message</a:t>
            </a:r>
          </a:p>
          <a:p>
            <a:pPr lvl="2" eaLnBrk="1" hangingPunct="1"/>
            <a:r>
              <a:rPr lang="en-US" sz="1800" smtClean="0"/>
              <a:t>It is kept secret.</a:t>
            </a:r>
          </a:p>
          <a:p>
            <a:pPr lvl="2" eaLnBrk="1" hangingPunct="1"/>
            <a:r>
              <a:rPr lang="en-US" sz="1800" smtClean="0"/>
              <a:t>It is computationally infeasible to guess the Private Key</a:t>
            </a:r>
          </a:p>
          <a:p>
            <a:pPr lvl="2" eaLnBrk="1" hangingPunct="1"/>
            <a:endParaRPr lang="en-US" sz="1800" smtClean="0"/>
          </a:p>
          <a:p>
            <a:pPr eaLnBrk="1" hangingPunct="1"/>
            <a:r>
              <a:rPr lang="en-US" sz="2000" smtClean="0">
                <a:hlinkClick r:id="rId3"/>
              </a:rPr>
              <a:t>RSA</a:t>
            </a:r>
            <a:r>
              <a:rPr lang="en-US" sz="2000" smtClean="0"/>
              <a:t> one of the most widely used </a:t>
            </a:r>
            <a:r>
              <a:rPr lang="en-US" sz="2000" b="1" i="1" smtClean="0">
                <a:solidFill>
                  <a:schemeClr val="tx2"/>
                </a:solidFill>
              </a:rPr>
              <a:t>Public key cryptosystem</a:t>
            </a:r>
          </a:p>
          <a:p>
            <a:pPr eaLnBrk="1" hangingPunct="1">
              <a:buFont typeface="Wingdings" pitchFamily="2" charset="2"/>
              <a:buNone/>
            </a:pPr>
            <a:endParaRPr lang="en-US" sz="2000" b="1" i="1" smtClean="0">
              <a:solidFill>
                <a:schemeClr val="tx2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Ronald Rivest, Adi Shamir, and Leonard Adleman</a:t>
            </a:r>
          </a:p>
          <a:p>
            <a:pPr lvl="2"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81ECF4A-D774-45AA-BCF9-FC0FCB58F3BC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RSA Basis</a:t>
            </a:r>
          </a:p>
        </p:txBody>
      </p:sp>
      <p:sp>
        <p:nvSpPr>
          <p:cNvPr id="6389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305800" cy="5562600"/>
          </a:xfrm>
        </p:spPr>
        <p:txBody>
          <a:bodyPr/>
          <a:lstStyle/>
          <a:p>
            <a:pPr eaLnBrk="1" fontAlgn="t" hangingPunct="1">
              <a:lnSpc>
                <a:spcPct val="90000"/>
              </a:lnSpc>
              <a:spcBef>
                <a:spcPct val="0"/>
              </a:spcBef>
            </a:pPr>
            <a:r>
              <a:rPr lang="en-US" smtClean="0"/>
              <a:t>Let </a:t>
            </a:r>
            <a:r>
              <a:rPr lang="en-US" i="1" smtClean="0">
                <a:solidFill>
                  <a:schemeClr val="tx2"/>
                </a:solidFill>
              </a:rPr>
              <a:t>p</a:t>
            </a:r>
            <a:r>
              <a:rPr lang="en-US" smtClean="0"/>
              <a:t> and </a:t>
            </a:r>
            <a:r>
              <a:rPr lang="en-US" i="1" smtClean="0">
                <a:solidFill>
                  <a:schemeClr val="tx2"/>
                </a:solidFill>
              </a:rPr>
              <a:t>q</a:t>
            </a:r>
            <a:r>
              <a:rPr lang="en-US" i="1" smtClean="0"/>
              <a:t> be two large primes, and </a:t>
            </a:r>
            <a:r>
              <a:rPr lang="en-US" i="1" smtClean="0">
                <a:solidFill>
                  <a:schemeClr val="tx2"/>
                </a:solidFill>
              </a:rPr>
              <a:t>e </a:t>
            </a:r>
            <a:r>
              <a:rPr lang="en-US" i="1" smtClean="0">
                <a:solidFill>
                  <a:schemeClr val="tx2"/>
                </a:solidFill>
                <a:sym typeface="Symbol" pitchFamily="18" charset="2"/>
              </a:rPr>
              <a:t> Z </a:t>
            </a:r>
            <a:r>
              <a:rPr lang="en-US" i="1" smtClean="0"/>
              <a:t>such that</a:t>
            </a:r>
          </a:p>
          <a:p>
            <a:pPr eaLnBrk="1" fontAlgn="t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i="1" smtClean="0"/>
              <a:t>			 </a:t>
            </a:r>
            <a:r>
              <a:rPr lang="en-US" i="1" smtClean="0">
                <a:solidFill>
                  <a:schemeClr val="tx2"/>
                </a:solidFill>
              </a:rPr>
              <a:t>gcd(e,(p-1)(q-1)) = 1</a:t>
            </a:r>
          </a:p>
          <a:p>
            <a:pPr eaLnBrk="1" fontAlgn="t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i="1" smtClean="0">
                <a:solidFill>
                  <a:schemeClr val="tx2"/>
                </a:solidFill>
              </a:rPr>
              <a:t>	</a:t>
            </a:r>
            <a:r>
              <a:rPr lang="en-US" i="1" smtClean="0"/>
              <a:t>and </a:t>
            </a:r>
            <a:r>
              <a:rPr lang="en-US" i="1" smtClean="0">
                <a:solidFill>
                  <a:schemeClr val="tx2"/>
                </a:solidFill>
              </a:rPr>
              <a:t>d </a:t>
            </a:r>
            <a:r>
              <a:rPr lang="en-US" i="1" smtClean="0"/>
              <a:t>(the decryption key) is an integer such that</a:t>
            </a:r>
            <a:r>
              <a:rPr lang="en-US" i="1" smtClean="0">
                <a:solidFill>
                  <a:schemeClr val="tx2"/>
                </a:solidFill>
              </a:rPr>
              <a:t> </a:t>
            </a:r>
          </a:p>
          <a:p>
            <a:pPr eaLnBrk="1" fontAlgn="t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i="1" smtClean="0">
                <a:solidFill>
                  <a:schemeClr val="tx2"/>
                </a:solidFill>
              </a:rPr>
              <a:t>			 de </a:t>
            </a:r>
            <a:r>
              <a:rPr lang="en-US" smtClean="0">
                <a:solidFill>
                  <a:schemeClr val="tx2"/>
                </a:solidFill>
                <a:cs typeface="Times New Roman" pitchFamily="18" charset="0"/>
              </a:rPr>
              <a:t>≡  1  (mod </a:t>
            </a:r>
            <a:r>
              <a:rPr lang="en-US" i="1" smtClean="0">
                <a:solidFill>
                  <a:schemeClr val="tx2"/>
                </a:solidFill>
              </a:rPr>
              <a:t>(p-1)(q-1)</a:t>
            </a:r>
            <a:r>
              <a:rPr lang="en-US" i="1" smtClean="0">
                <a:solidFill>
                  <a:schemeClr val="tx2"/>
                </a:solidFill>
                <a:cs typeface="Times New Roman" pitchFamily="18" charset="0"/>
              </a:rPr>
              <a:t>)</a:t>
            </a:r>
          </a:p>
          <a:p>
            <a:pPr eaLnBrk="1" fontAlgn="t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i="1" smtClean="0">
              <a:solidFill>
                <a:schemeClr val="tx2"/>
              </a:solidFill>
              <a:cs typeface="Times New Roman" pitchFamily="18" charset="0"/>
            </a:endParaRPr>
          </a:p>
          <a:p>
            <a:pPr eaLnBrk="1" fontAlgn="t" hangingPunct="1">
              <a:lnSpc>
                <a:spcPct val="90000"/>
              </a:lnSpc>
              <a:spcBef>
                <a:spcPct val="0"/>
              </a:spcBef>
            </a:pPr>
            <a:r>
              <a:rPr lang="en-US" i="1" smtClean="0">
                <a:solidFill>
                  <a:schemeClr val="tx2"/>
                </a:solidFill>
                <a:cs typeface="Times New Roman" pitchFamily="18" charset="0"/>
              </a:rPr>
              <a:t>p</a:t>
            </a:r>
            <a:r>
              <a:rPr lang="en-US" i="1" smtClean="0">
                <a:cs typeface="Times New Roman" pitchFamily="18" charset="0"/>
              </a:rPr>
              <a:t> and </a:t>
            </a:r>
            <a:r>
              <a:rPr lang="en-US" i="1" smtClean="0">
                <a:solidFill>
                  <a:schemeClr val="tx2"/>
                </a:solidFill>
                <a:cs typeface="Times New Roman" pitchFamily="18" charset="0"/>
              </a:rPr>
              <a:t>q </a:t>
            </a:r>
            <a:r>
              <a:rPr lang="en-US" i="1" smtClean="0">
                <a:cs typeface="Times New Roman" pitchFamily="18" charset="0"/>
              </a:rPr>
              <a:t>are large primes,over 100 digits each.</a:t>
            </a:r>
          </a:p>
          <a:p>
            <a:pPr eaLnBrk="1" fontAlgn="t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2000" i="1" smtClean="0">
              <a:cs typeface="Times New Roman" pitchFamily="18" charset="0"/>
            </a:endParaRPr>
          </a:p>
          <a:p>
            <a:pPr eaLnBrk="1" fontAlgn="t" hangingPunct="1">
              <a:lnSpc>
                <a:spcPct val="90000"/>
              </a:lnSpc>
              <a:spcBef>
                <a:spcPct val="0"/>
              </a:spcBef>
            </a:pPr>
            <a:r>
              <a:rPr lang="en-US" sz="2800" i="1" smtClean="0">
                <a:solidFill>
                  <a:schemeClr val="tx2"/>
                </a:solidFill>
              </a:rPr>
              <a:t>Public Key</a:t>
            </a:r>
          </a:p>
          <a:p>
            <a:pPr lvl="1" eaLnBrk="1" fontAlgn="t" hangingPunct="1">
              <a:lnSpc>
                <a:spcPct val="90000"/>
              </a:lnSpc>
              <a:spcBef>
                <a:spcPct val="0"/>
              </a:spcBef>
            </a:pPr>
            <a:r>
              <a:rPr lang="en-US" i="1" smtClean="0"/>
              <a:t>n=pq 	(the </a:t>
            </a:r>
            <a:r>
              <a:rPr lang="en-US" i="1" smtClean="0">
                <a:solidFill>
                  <a:schemeClr val="tx2"/>
                </a:solidFill>
              </a:rPr>
              <a:t>modulus</a:t>
            </a:r>
            <a:r>
              <a:rPr lang="en-US" i="1" smtClean="0"/>
              <a:t>)</a:t>
            </a:r>
          </a:p>
          <a:p>
            <a:pPr lvl="1" eaLnBrk="1" fontAlgn="t" hangingPunct="1">
              <a:lnSpc>
                <a:spcPct val="90000"/>
              </a:lnSpc>
              <a:spcBef>
                <a:spcPct val="0"/>
              </a:spcBef>
            </a:pPr>
            <a:r>
              <a:rPr lang="en-US" i="1" smtClean="0"/>
              <a:t>e 	(the </a:t>
            </a:r>
            <a:r>
              <a:rPr lang="en-US" i="1" smtClean="0">
                <a:solidFill>
                  <a:schemeClr val="tx2"/>
                </a:solidFill>
              </a:rPr>
              <a:t>public exponent</a:t>
            </a:r>
            <a:r>
              <a:rPr lang="en-US" i="1" smtClean="0"/>
              <a:t>)</a:t>
            </a:r>
          </a:p>
          <a:p>
            <a:pPr lvl="1" eaLnBrk="1" fontAlgn="t" hangingPunct="1">
              <a:lnSpc>
                <a:spcPct val="90000"/>
              </a:lnSpc>
              <a:spcBef>
                <a:spcPct val="30000"/>
              </a:spcBef>
            </a:pPr>
            <a:r>
              <a:rPr lang="en-US" smtClean="0"/>
              <a:t>It is common to choose a small public exponent for the public key.</a:t>
            </a:r>
          </a:p>
          <a:p>
            <a:pPr lvl="2" eaLnBrk="1" fontAlgn="t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2400" i="1" smtClean="0"/>
          </a:p>
          <a:p>
            <a:pPr eaLnBrk="1" fontAlgn="t" hangingPunct="1">
              <a:lnSpc>
                <a:spcPct val="90000"/>
              </a:lnSpc>
              <a:spcBef>
                <a:spcPct val="0"/>
              </a:spcBef>
            </a:pPr>
            <a:r>
              <a:rPr lang="en-US" sz="2800" i="1" smtClean="0">
                <a:solidFill>
                  <a:schemeClr val="tx2"/>
                </a:solidFill>
              </a:rPr>
              <a:t>Private Key</a:t>
            </a:r>
          </a:p>
          <a:p>
            <a:pPr lvl="1" eaLnBrk="1" fontAlgn="t" hangingPunct="1">
              <a:lnSpc>
                <a:spcPct val="90000"/>
              </a:lnSpc>
              <a:spcBef>
                <a:spcPct val="0"/>
              </a:spcBef>
            </a:pPr>
            <a:r>
              <a:rPr lang="en-US" i="1" smtClean="0"/>
              <a:t>d	 (the </a:t>
            </a:r>
            <a:r>
              <a:rPr lang="en-US" i="1" smtClean="0">
                <a:solidFill>
                  <a:schemeClr val="tx2"/>
                </a:solidFill>
              </a:rPr>
              <a:t>private exponent</a:t>
            </a:r>
            <a:r>
              <a:rPr lang="en-US" i="1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79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17E0A28-EA02-4776-98C5-BFA95A597E13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RSA</a:t>
            </a:r>
          </a:p>
        </p:txBody>
      </p:sp>
      <p:sp>
        <p:nvSpPr>
          <p:cNvPr id="368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Encryption</a:t>
            </a:r>
          </a:p>
          <a:p>
            <a:pPr lvl="1" eaLnBrk="1" hangingPunct="1"/>
            <a:r>
              <a:rPr lang="en-US" smtClean="0"/>
              <a:t>Let </a:t>
            </a:r>
            <a:r>
              <a:rPr lang="en-US" i="1" smtClean="0">
                <a:solidFill>
                  <a:schemeClr val="tx2"/>
                </a:solidFill>
              </a:rPr>
              <a:t>M</a:t>
            </a:r>
            <a:r>
              <a:rPr lang="en-US" smtClean="0"/>
              <a:t> be a message such that </a:t>
            </a:r>
            <a:r>
              <a:rPr lang="en-US" i="1" smtClean="0">
                <a:solidFill>
                  <a:schemeClr val="tx2"/>
                </a:solidFill>
              </a:rPr>
              <a:t>M &lt; n</a:t>
            </a:r>
          </a:p>
          <a:p>
            <a:pPr lvl="1" eaLnBrk="1" hangingPunct="1"/>
            <a:r>
              <a:rPr lang="en-US" i="1" smtClean="0"/>
              <a:t>Compute</a:t>
            </a:r>
            <a:r>
              <a:rPr lang="en-US" i="1" smtClean="0">
                <a:solidFill>
                  <a:schemeClr val="tx2"/>
                </a:solidFill>
              </a:rPr>
              <a:t> C=M</a:t>
            </a:r>
            <a:r>
              <a:rPr lang="en-US" i="1" baseline="30000" smtClean="0">
                <a:solidFill>
                  <a:schemeClr val="tx2"/>
                </a:solidFill>
              </a:rPr>
              <a:t>e </a:t>
            </a:r>
            <a:r>
              <a:rPr lang="en-US" i="1" smtClean="0">
                <a:solidFill>
                  <a:schemeClr val="tx2"/>
                </a:solidFill>
              </a:rPr>
              <a:t>mod n</a:t>
            </a:r>
          </a:p>
          <a:p>
            <a:pPr lvl="2" eaLnBrk="1" hangingPunct="1"/>
            <a:r>
              <a:rPr lang="en-US" i="1" smtClean="0"/>
              <a:t>This can be done using </a:t>
            </a:r>
            <a:r>
              <a:rPr lang="en-US" i="1" smtClean="0">
                <a:solidFill>
                  <a:schemeClr val="tx2"/>
                </a:solidFill>
              </a:rPr>
              <a:t>Binary Modular Exponentiation</a:t>
            </a:r>
            <a:endParaRPr lang="en-US" i="1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chemeClr val="tx2"/>
              </a:solidFill>
            </a:endParaRPr>
          </a:p>
          <a:p>
            <a:pPr eaLnBrk="1" hangingPunct="1"/>
            <a:r>
              <a:rPr lang="en-US" i="1" smtClean="0">
                <a:solidFill>
                  <a:schemeClr val="tx2"/>
                </a:solidFill>
              </a:rPr>
              <a:t>Decryption</a:t>
            </a:r>
          </a:p>
          <a:p>
            <a:pPr lvl="1" eaLnBrk="1" hangingPunct="1"/>
            <a:r>
              <a:rPr lang="en-US" i="1" smtClean="0"/>
              <a:t>Compute</a:t>
            </a:r>
            <a:r>
              <a:rPr lang="en-US" i="1" smtClean="0">
                <a:solidFill>
                  <a:schemeClr val="tx2"/>
                </a:solidFill>
              </a:rPr>
              <a:t> </a:t>
            </a:r>
            <a:r>
              <a:rPr lang="en-US" sz="2000" i="1" smtClean="0">
                <a:solidFill>
                  <a:schemeClr val="tx2"/>
                </a:solidFill>
                <a:cs typeface="Times New Roman" pitchFamily="18" charset="0"/>
              </a:rPr>
              <a:t>M</a:t>
            </a:r>
            <a:r>
              <a:rPr lang="en-US" sz="2000" smtClean="0">
                <a:solidFill>
                  <a:schemeClr val="tx2"/>
                </a:solidFill>
                <a:cs typeface="Times New Roman" pitchFamily="18" charset="0"/>
              </a:rPr>
              <a:t> = </a:t>
            </a:r>
            <a:r>
              <a:rPr lang="en-US" sz="2000" i="1" smtClean="0">
                <a:solidFill>
                  <a:schemeClr val="tx2"/>
                </a:solidFill>
                <a:cs typeface="Times New Roman" pitchFamily="18" charset="0"/>
              </a:rPr>
              <a:t>C</a:t>
            </a:r>
            <a:r>
              <a:rPr lang="en-US" sz="2000" i="1" baseline="30000" smtClean="0">
                <a:solidFill>
                  <a:schemeClr val="tx2"/>
                </a:solidFill>
                <a:cs typeface="Times New Roman" pitchFamily="18" charset="0"/>
              </a:rPr>
              <a:t>d</a:t>
            </a:r>
            <a:r>
              <a:rPr lang="en-US" sz="2000" smtClean="0">
                <a:solidFill>
                  <a:schemeClr val="tx2"/>
                </a:solidFill>
                <a:cs typeface="Times New Roman" pitchFamily="18" charset="0"/>
              </a:rPr>
              <a:t> (mod </a:t>
            </a:r>
            <a:r>
              <a:rPr lang="en-US" sz="2000" i="1" smtClean="0">
                <a:solidFill>
                  <a:schemeClr val="tx2"/>
                </a:solidFill>
                <a:cs typeface="Times New Roman" pitchFamily="18" charset="0"/>
              </a:rPr>
              <a:t>pq</a:t>
            </a:r>
            <a:r>
              <a:rPr lang="en-US" sz="2000" smtClean="0">
                <a:solidFill>
                  <a:schemeClr val="tx2"/>
                </a:solidFill>
                <a:cs typeface="Times New Roman" pitchFamily="18" charset="0"/>
              </a:rPr>
              <a:t>)</a:t>
            </a:r>
            <a:endParaRPr lang="en-US" i="1" smtClean="0">
              <a:solidFill>
                <a:schemeClr val="tx2"/>
              </a:solidFill>
            </a:endParaRPr>
          </a:p>
          <a:p>
            <a:pPr lvl="1" eaLnBrk="1" hangingPunct="1"/>
            <a:endParaRPr lang="en-US" i="1" smtClean="0">
              <a:solidFill>
                <a:schemeClr val="tx2"/>
              </a:solidFill>
            </a:endParaRPr>
          </a:p>
          <a:p>
            <a:pPr lvl="2" eaLnBrk="1" hangingPunct="1"/>
            <a:endParaRPr lang="en-US" i="1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568C0BE-AB2D-4855-BD56-276FCFE2D096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Why Does RSA Work?</a:t>
            </a:r>
          </a:p>
        </p:txBody>
      </p:sp>
      <p:sp>
        <p:nvSpPr>
          <p:cNvPr id="3789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The correctness of the RSA method results from the assumption that neither </a:t>
            </a:r>
            <a:r>
              <a:rPr lang="en-US" i="1" dirty="0" smtClean="0"/>
              <a:t>p</a:t>
            </a:r>
            <a:r>
              <a:rPr lang="en-US" dirty="0" smtClean="0"/>
              <a:t> nor </a:t>
            </a:r>
            <a:r>
              <a:rPr lang="en-US" i="1" dirty="0" smtClean="0"/>
              <a:t>q</a:t>
            </a:r>
            <a:r>
              <a:rPr lang="en-US" dirty="0" smtClean="0"/>
              <a:t> divides </a:t>
            </a:r>
            <a:r>
              <a:rPr lang="en-US" i="1" dirty="0" smtClean="0"/>
              <a:t>M</a:t>
            </a:r>
            <a:r>
              <a:rPr lang="en-US" dirty="0" smtClean="0"/>
              <a:t> (which will be true for most messages) and the following two theorems.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</a:rPr>
              <a:t>Fermat’s Little Theorem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	If </a:t>
            </a:r>
            <a:r>
              <a:rPr lang="en-US" i="1" dirty="0" smtClean="0">
                <a:solidFill>
                  <a:schemeClr val="tx2"/>
                </a:solidFill>
              </a:rPr>
              <a:t>p</a:t>
            </a:r>
            <a:r>
              <a:rPr lang="en-US" dirty="0" smtClean="0">
                <a:solidFill>
                  <a:schemeClr val="tx2"/>
                </a:solidFill>
              </a:rPr>
              <a:t> is a prime and </a:t>
            </a:r>
            <a:r>
              <a:rPr lang="en-US" i="1" dirty="0" smtClean="0">
                <a:solidFill>
                  <a:schemeClr val="tx2"/>
                </a:solidFill>
              </a:rPr>
              <a:t>a</a:t>
            </a:r>
            <a:r>
              <a:rPr lang="en-US" dirty="0" smtClean="0">
                <a:solidFill>
                  <a:schemeClr val="tx2"/>
                </a:solidFill>
              </a:rPr>
              <a:t> is an integer not divisible by </a:t>
            </a:r>
            <a:r>
              <a:rPr lang="en-US" i="1" dirty="0" smtClean="0">
                <a:solidFill>
                  <a:schemeClr val="tx2"/>
                </a:solidFill>
              </a:rPr>
              <a:t>p</a:t>
            </a:r>
            <a:r>
              <a:rPr lang="en-US" dirty="0" smtClean="0">
                <a:solidFill>
                  <a:schemeClr val="tx2"/>
                </a:solidFill>
              </a:rPr>
              <a:t>-1 then </a:t>
            </a:r>
            <a:r>
              <a:rPr lang="en-US" i="1" dirty="0" smtClean="0">
                <a:solidFill>
                  <a:schemeClr val="tx2"/>
                </a:solidFill>
              </a:rPr>
              <a:t>a</a:t>
            </a:r>
            <a:r>
              <a:rPr lang="en-US" i="1" baseline="30000" dirty="0" smtClean="0">
                <a:solidFill>
                  <a:schemeClr val="tx2"/>
                </a:solidFill>
              </a:rPr>
              <a:t>p</a:t>
            </a:r>
            <a:r>
              <a:rPr lang="en-US" baseline="30000" dirty="0" smtClean="0">
                <a:solidFill>
                  <a:schemeClr val="tx2"/>
                </a:solidFill>
              </a:rPr>
              <a:t>-1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  <a:sym typeface="Symbol" pitchFamily="18" charset="2"/>
              </a:rPr>
              <a:t> 1 (mod </a:t>
            </a:r>
            <a:r>
              <a:rPr lang="en-US" i="1" dirty="0" smtClean="0">
                <a:solidFill>
                  <a:schemeClr val="tx2"/>
                </a:solidFill>
                <a:sym typeface="Symbol" pitchFamily="18" charset="2"/>
              </a:rPr>
              <a:t>p</a:t>
            </a:r>
            <a:r>
              <a:rPr lang="en-US" dirty="0" smtClean="0">
                <a:solidFill>
                  <a:schemeClr val="tx2"/>
                </a:solidFill>
                <a:sym typeface="Symbol" pitchFamily="18" charset="2"/>
              </a:rPr>
              <a:t>).</a:t>
            </a:r>
            <a:r>
              <a:rPr lang="tr-TR" dirty="0" smtClean="0">
                <a:solidFill>
                  <a:schemeClr val="tx2"/>
                </a:solidFill>
                <a:sym typeface="Symbol" pitchFamily="18" charset="2"/>
              </a:rPr>
              <a:t> </a:t>
            </a:r>
            <a:endParaRPr lang="tr-TR" dirty="0" smtClean="0">
              <a:solidFill>
                <a:schemeClr val="tx2"/>
              </a:solidFill>
              <a:sym typeface="Symbol" pitchFamily="18" charset="2"/>
            </a:endParaRPr>
          </a:p>
          <a:p>
            <a:pPr lvl="2" eaLnBrk="1" hangingPunct="1">
              <a:lnSpc>
                <a:spcPct val="90000"/>
              </a:lnSpc>
              <a:buNone/>
            </a:pPr>
            <a:r>
              <a:rPr lang="tr-TR" dirty="0" smtClean="0"/>
              <a:t>P=7,  </a:t>
            </a:r>
            <a:r>
              <a:rPr lang="tr-TR" dirty="0" smtClean="0"/>
              <a:t>a= </a:t>
            </a:r>
            <a:r>
              <a:rPr lang="tr-TR" dirty="0" smtClean="0"/>
              <a:t>9,   </a:t>
            </a:r>
            <a:r>
              <a:rPr lang="tr-TR" dirty="0" smtClean="0"/>
              <a:t>9^6 (</a:t>
            </a:r>
            <a:r>
              <a:rPr lang="tr-TR" dirty="0" err="1" smtClean="0"/>
              <a:t>mod</a:t>
            </a:r>
            <a:r>
              <a:rPr lang="tr-TR" dirty="0" smtClean="0"/>
              <a:t> 7)= 2^6 (mod7)=</a:t>
            </a:r>
            <a:r>
              <a:rPr lang="tr-TR" dirty="0" smtClean="0"/>
              <a:t>1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tx2"/>
                </a:solidFill>
              </a:rPr>
              <a:t>The Chinese Remainder Theorem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	Let </a:t>
            </a:r>
            <a:r>
              <a:rPr lang="en-US" i="1" dirty="0" smtClean="0">
                <a:solidFill>
                  <a:schemeClr val="tx2"/>
                </a:solidFill>
              </a:rPr>
              <a:t>m</a:t>
            </a:r>
            <a:r>
              <a:rPr lang="en-US" i="1" baseline="-25000" dirty="0" smtClean="0">
                <a:solidFill>
                  <a:schemeClr val="tx2"/>
                </a:solidFill>
              </a:rPr>
              <a:t>1</a:t>
            </a:r>
            <a:r>
              <a:rPr lang="en-US" i="1" dirty="0" smtClean="0">
                <a:solidFill>
                  <a:schemeClr val="tx2"/>
                </a:solidFill>
              </a:rPr>
              <a:t>, m</a:t>
            </a:r>
            <a:r>
              <a:rPr lang="en-US" i="1" baseline="-25000" dirty="0" smtClean="0">
                <a:solidFill>
                  <a:schemeClr val="tx2"/>
                </a:solidFill>
              </a:rPr>
              <a:t>2</a:t>
            </a:r>
            <a:r>
              <a:rPr lang="en-US" i="1" dirty="0" smtClean="0">
                <a:solidFill>
                  <a:schemeClr val="tx2"/>
                </a:solidFill>
              </a:rPr>
              <a:t>, …, </a:t>
            </a:r>
            <a:r>
              <a:rPr lang="en-US" i="1" dirty="0" err="1" smtClean="0">
                <a:solidFill>
                  <a:schemeClr val="tx2"/>
                </a:solidFill>
              </a:rPr>
              <a:t>m</a:t>
            </a:r>
            <a:r>
              <a:rPr lang="en-US" i="1" baseline="-25000" dirty="0" err="1" smtClean="0">
                <a:solidFill>
                  <a:schemeClr val="tx2"/>
                </a:solidFill>
              </a:rPr>
              <a:t>n</a:t>
            </a:r>
            <a:r>
              <a:rPr lang="en-US" i="1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be </a:t>
            </a:r>
            <a:r>
              <a:rPr lang="en-US" dirty="0" err="1" smtClean="0">
                <a:solidFill>
                  <a:schemeClr val="tx2"/>
                </a:solidFill>
              </a:rPr>
              <a:t>pairwise</a:t>
            </a:r>
            <a:r>
              <a:rPr lang="en-US" dirty="0" smtClean="0">
                <a:solidFill>
                  <a:schemeClr val="tx2"/>
                </a:solidFill>
              </a:rPr>
              <a:t> relatively prime positive integers.  The system</a:t>
            </a:r>
            <a:r>
              <a:rPr lang="tr-TR" dirty="0" smtClean="0">
                <a:solidFill>
                  <a:schemeClr val="tx2"/>
                </a:solidFill>
              </a:rPr>
              <a:t> (aralarında asal)</a:t>
            </a:r>
            <a:endParaRPr lang="en-US" dirty="0" smtClean="0">
              <a:solidFill>
                <a:schemeClr val="tx2"/>
              </a:solidFill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i="1" dirty="0" smtClean="0">
                <a:solidFill>
                  <a:schemeClr val="tx2"/>
                </a:solidFill>
              </a:rPr>
              <a:t>x </a:t>
            </a:r>
            <a:r>
              <a:rPr lang="en-US" dirty="0" smtClean="0">
                <a:solidFill>
                  <a:schemeClr val="tx2"/>
                </a:solidFill>
                <a:sym typeface="Symbol" pitchFamily="18" charset="2"/>
              </a:rPr>
              <a:t> </a:t>
            </a:r>
            <a:r>
              <a:rPr lang="en-US" i="1" dirty="0" smtClean="0">
                <a:solidFill>
                  <a:schemeClr val="tx2"/>
                </a:solidFill>
                <a:sym typeface="Symbol" pitchFamily="18" charset="2"/>
              </a:rPr>
              <a:t>a</a:t>
            </a:r>
            <a:r>
              <a:rPr lang="en-US" baseline="-25000" dirty="0" smtClean="0">
                <a:solidFill>
                  <a:schemeClr val="tx2"/>
                </a:solidFill>
                <a:sym typeface="Symbol" pitchFamily="18" charset="2"/>
              </a:rPr>
              <a:t>1</a:t>
            </a:r>
            <a:r>
              <a:rPr lang="en-US" dirty="0" smtClean="0">
                <a:solidFill>
                  <a:schemeClr val="tx2"/>
                </a:solidFill>
                <a:sym typeface="Symbol" pitchFamily="18" charset="2"/>
              </a:rPr>
              <a:t> (mod </a:t>
            </a:r>
            <a:r>
              <a:rPr lang="en-US" i="1" dirty="0" smtClean="0">
                <a:solidFill>
                  <a:schemeClr val="tx2"/>
                </a:solidFill>
                <a:sym typeface="Symbol" pitchFamily="18" charset="2"/>
              </a:rPr>
              <a:t>m</a:t>
            </a:r>
            <a:r>
              <a:rPr lang="en-US" baseline="-25000" dirty="0" smtClean="0">
                <a:solidFill>
                  <a:schemeClr val="tx2"/>
                </a:solidFill>
                <a:sym typeface="Symbol" pitchFamily="18" charset="2"/>
              </a:rPr>
              <a:t>1</a:t>
            </a:r>
            <a:r>
              <a:rPr lang="en-US" dirty="0" smtClean="0">
                <a:solidFill>
                  <a:schemeClr val="tx2"/>
                </a:solidFill>
                <a:sym typeface="Symbol" pitchFamily="18" charset="2"/>
              </a:rPr>
              <a:t>) </a:t>
            </a:r>
            <a:r>
              <a:rPr lang="en-US" i="1" dirty="0" smtClean="0">
                <a:solidFill>
                  <a:schemeClr val="tx2"/>
                </a:solidFill>
              </a:rPr>
              <a:t>x </a:t>
            </a:r>
            <a:r>
              <a:rPr lang="en-US" dirty="0" smtClean="0">
                <a:solidFill>
                  <a:schemeClr val="tx2"/>
                </a:solidFill>
                <a:sym typeface="Symbol" pitchFamily="18" charset="2"/>
              </a:rPr>
              <a:t> </a:t>
            </a:r>
            <a:r>
              <a:rPr lang="en-US" i="1" dirty="0" smtClean="0">
                <a:solidFill>
                  <a:schemeClr val="tx2"/>
                </a:solidFill>
                <a:sym typeface="Symbol" pitchFamily="18" charset="2"/>
              </a:rPr>
              <a:t>a</a:t>
            </a:r>
            <a:r>
              <a:rPr lang="en-US" baseline="-25000" dirty="0" smtClean="0">
                <a:solidFill>
                  <a:schemeClr val="tx2"/>
                </a:solidFill>
                <a:sym typeface="Symbol" pitchFamily="18" charset="2"/>
              </a:rPr>
              <a:t>2</a:t>
            </a:r>
            <a:r>
              <a:rPr lang="en-US" dirty="0" smtClean="0">
                <a:solidFill>
                  <a:schemeClr val="tx2"/>
                </a:solidFill>
                <a:sym typeface="Symbol" pitchFamily="18" charset="2"/>
              </a:rPr>
              <a:t> (mod </a:t>
            </a:r>
            <a:r>
              <a:rPr lang="en-US" i="1" dirty="0" smtClean="0">
                <a:solidFill>
                  <a:schemeClr val="tx2"/>
                </a:solidFill>
                <a:sym typeface="Symbol" pitchFamily="18" charset="2"/>
              </a:rPr>
              <a:t>m</a:t>
            </a:r>
            <a:r>
              <a:rPr lang="en-US" baseline="-25000" dirty="0" smtClean="0">
                <a:solidFill>
                  <a:schemeClr val="tx2"/>
                </a:solidFill>
                <a:sym typeface="Symbol" pitchFamily="18" charset="2"/>
              </a:rPr>
              <a:t>2</a:t>
            </a:r>
            <a:r>
              <a:rPr lang="en-US" dirty="0" smtClean="0">
                <a:solidFill>
                  <a:schemeClr val="tx2"/>
                </a:solidFill>
                <a:sym typeface="Symbol" pitchFamily="18" charset="2"/>
              </a:rPr>
              <a:t>) … </a:t>
            </a:r>
            <a:r>
              <a:rPr lang="en-US" i="1" dirty="0" smtClean="0">
                <a:solidFill>
                  <a:schemeClr val="tx2"/>
                </a:solidFill>
              </a:rPr>
              <a:t>x </a:t>
            </a:r>
            <a:r>
              <a:rPr lang="en-US" dirty="0" smtClean="0">
                <a:solidFill>
                  <a:schemeClr val="tx2"/>
                </a:solidFill>
                <a:sym typeface="Symbol" pitchFamily="18" charset="2"/>
              </a:rPr>
              <a:t> a</a:t>
            </a:r>
            <a:r>
              <a:rPr lang="en-US" baseline="-25000" dirty="0" smtClean="0">
                <a:solidFill>
                  <a:schemeClr val="tx2"/>
                </a:solidFill>
                <a:sym typeface="Symbol" pitchFamily="18" charset="2"/>
              </a:rPr>
              <a:t>n</a:t>
            </a:r>
            <a:r>
              <a:rPr lang="en-US" dirty="0" smtClean="0">
                <a:solidFill>
                  <a:schemeClr val="tx2"/>
                </a:solidFill>
                <a:sym typeface="Symbol" pitchFamily="18" charset="2"/>
              </a:rPr>
              <a:t> (mod </a:t>
            </a:r>
            <a:r>
              <a:rPr lang="en-US" i="1" dirty="0" err="1" smtClean="0">
                <a:solidFill>
                  <a:schemeClr val="tx2"/>
                </a:solidFill>
                <a:sym typeface="Symbol" pitchFamily="18" charset="2"/>
              </a:rPr>
              <a:t>m</a:t>
            </a:r>
            <a:r>
              <a:rPr lang="en-US" baseline="-25000" dirty="0" err="1" smtClean="0">
                <a:solidFill>
                  <a:schemeClr val="tx2"/>
                </a:solidFill>
                <a:sym typeface="Symbol" pitchFamily="18" charset="2"/>
              </a:rPr>
              <a:t>n</a:t>
            </a:r>
            <a:r>
              <a:rPr lang="en-US" dirty="0" smtClean="0">
                <a:solidFill>
                  <a:schemeClr val="tx2"/>
                </a:solidFill>
                <a:sym typeface="Symbol" pitchFamily="18" charset="2"/>
              </a:rPr>
              <a:t>)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chemeClr val="tx2"/>
                </a:solidFill>
                <a:sym typeface="Symbol" pitchFamily="18" charset="2"/>
              </a:rPr>
              <a:t>	has a unique solution modulo </a:t>
            </a:r>
            <a:r>
              <a:rPr lang="en-US" i="1" dirty="0" smtClean="0">
                <a:solidFill>
                  <a:schemeClr val="tx2"/>
                </a:solidFill>
              </a:rPr>
              <a:t>m</a:t>
            </a:r>
            <a:r>
              <a:rPr lang="en-US" i="1" baseline="-25000" dirty="0" smtClean="0">
                <a:solidFill>
                  <a:schemeClr val="tx2"/>
                </a:solidFill>
              </a:rPr>
              <a:t>1</a:t>
            </a:r>
            <a:r>
              <a:rPr lang="en-US" i="1" dirty="0" smtClean="0">
                <a:solidFill>
                  <a:schemeClr val="tx2"/>
                </a:solidFill>
              </a:rPr>
              <a:t> m</a:t>
            </a:r>
            <a:r>
              <a:rPr lang="en-US" i="1" baseline="-25000" dirty="0" smtClean="0">
                <a:solidFill>
                  <a:schemeClr val="tx2"/>
                </a:solidFill>
              </a:rPr>
              <a:t>2</a:t>
            </a:r>
            <a:r>
              <a:rPr lang="en-US" i="1" dirty="0" smtClean="0">
                <a:solidFill>
                  <a:schemeClr val="tx2"/>
                </a:solidFill>
              </a:rPr>
              <a:t> … </a:t>
            </a:r>
            <a:r>
              <a:rPr lang="en-US" i="1" dirty="0" err="1" smtClean="0">
                <a:solidFill>
                  <a:schemeClr val="tx2"/>
                </a:solidFill>
              </a:rPr>
              <a:t>m</a:t>
            </a:r>
            <a:r>
              <a:rPr lang="en-US" i="1" baseline="-25000" dirty="0" err="1" smtClean="0">
                <a:solidFill>
                  <a:schemeClr val="tx2"/>
                </a:solidFill>
              </a:rPr>
              <a:t>n</a:t>
            </a:r>
            <a:r>
              <a:rPr lang="en-US" i="1" dirty="0" smtClean="0">
                <a:solidFill>
                  <a:schemeClr val="tx2"/>
                </a:solidFill>
              </a:rPr>
              <a:t> – </a:t>
            </a:r>
            <a:r>
              <a:rPr lang="en-US" dirty="0" smtClean="0">
                <a:solidFill>
                  <a:schemeClr val="tx2"/>
                </a:solidFill>
              </a:rPr>
              <a:t>i.e., there is only one</a:t>
            </a:r>
            <a:r>
              <a:rPr lang="en-US" i="1" dirty="0" smtClean="0">
                <a:solidFill>
                  <a:schemeClr val="tx2"/>
                </a:solidFill>
              </a:rPr>
              <a:t> x </a:t>
            </a:r>
            <a:r>
              <a:rPr lang="en-US" dirty="0" smtClean="0">
                <a:solidFill>
                  <a:schemeClr val="tx2"/>
                </a:solidFill>
              </a:rPr>
              <a:t>such that 0 ≤ </a:t>
            </a:r>
            <a:r>
              <a:rPr lang="en-US" i="1" dirty="0" smtClean="0">
                <a:solidFill>
                  <a:schemeClr val="tx2"/>
                </a:solidFill>
              </a:rPr>
              <a:t>x </a:t>
            </a:r>
            <a:r>
              <a:rPr lang="en-US" dirty="0" smtClean="0">
                <a:solidFill>
                  <a:schemeClr val="tx2"/>
                </a:solidFill>
              </a:rPr>
              <a:t>&lt;</a:t>
            </a:r>
            <a:r>
              <a:rPr lang="en-US" i="1" dirty="0" smtClean="0">
                <a:solidFill>
                  <a:schemeClr val="tx2"/>
                </a:solidFill>
              </a:rPr>
              <a:t> m</a:t>
            </a:r>
            <a:r>
              <a:rPr lang="en-US" i="1" baseline="-25000" dirty="0" smtClean="0">
                <a:solidFill>
                  <a:schemeClr val="tx2"/>
                </a:solidFill>
              </a:rPr>
              <a:t>1</a:t>
            </a:r>
            <a:r>
              <a:rPr lang="en-US" i="1" dirty="0" smtClean="0">
                <a:solidFill>
                  <a:schemeClr val="tx2"/>
                </a:solidFill>
              </a:rPr>
              <a:t> m</a:t>
            </a:r>
            <a:r>
              <a:rPr lang="en-US" i="1" baseline="-25000" dirty="0" smtClean="0">
                <a:solidFill>
                  <a:schemeClr val="tx2"/>
                </a:solidFill>
              </a:rPr>
              <a:t>2</a:t>
            </a:r>
            <a:r>
              <a:rPr lang="en-US" i="1" dirty="0" smtClean="0">
                <a:solidFill>
                  <a:schemeClr val="tx2"/>
                </a:solidFill>
              </a:rPr>
              <a:t> … </a:t>
            </a:r>
            <a:r>
              <a:rPr lang="en-US" i="1" dirty="0" err="1" smtClean="0">
                <a:solidFill>
                  <a:schemeClr val="tx2"/>
                </a:solidFill>
              </a:rPr>
              <a:t>m</a:t>
            </a:r>
            <a:r>
              <a:rPr lang="en-US" i="1" baseline="-25000" dirty="0" err="1" smtClean="0">
                <a:solidFill>
                  <a:schemeClr val="tx2"/>
                </a:solidFill>
              </a:rPr>
              <a:t>n</a:t>
            </a:r>
            <a:r>
              <a:rPr lang="en-US" i="1" baseline="-25000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that satisfies the above congruencies.</a:t>
            </a:r>
            <a:endParaRPr lang="en-US" baseline="-250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Çinli Kalan Teoremi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33071E-D66D-49E7-A4BC-635E78D83D5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0150" y="1190625"/>
            <a:ext cx="67437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Çinli Kalan Teoremi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33071E-D66D-49E7-A4BC-635E78D83D5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3220" y="1047890"/>
            <a:ext cx="5920740" cy="112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8005" y="2315255"/>
            <a:ext cx="6519534" cy="337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0050135-825C-49A8-8B01-9CF8F0FAE9D3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Why Does RSA Work?</a:t>
            </a:r>
          </a:p>
        </p:txBody>
      </p:sp>
      <p:sp>
        <p:nvSpPr>
          <p:cNvPr id="3891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Since de </a:t>
            </a:r>
            <a:r>
              <a:rPr lang="en-US" dirty="0" smtClean="0">
                <a:sym typeface="Symbol" pitchFamily="18" charset="2"/>
              </a:rPr>
              <a:t> 1 (mod (p-1)(q-1)), we can conclude that de=1+k(p-1)(q-1).</a:t>
            </a:r>
          </a:p>
          <a:p>
            <a:pPr eaLnBrk="1" hangingPunct="1"/>
            <a:r>
              <a:rPr lang="en-US" dirty="0" smtClean="0">
                <a:sym typeface="Symbol" pitchFamily="18" charset="2"/>
              </a:rPr>
              <a:t>Therefore </a:t>
            </a:r>
            <a:r>
              <a:rPr lang="en-US" dirty="0" err="1" smtClean="0">
                <a:sym typeface="Symbol" pitchFamily="18" charset="2"/>
              </a:rPr>
              <a:t>C</a:t>
            </a:r>
            <a:r>
              <a:rPr lang="en-US" baseline="30000" dirty="0" err="1" smtClean="0">
                <a:sym typeface="Symbol" pitchFamily="18" charset="2"/>
              </a:rPr>
              <a:t>d</a:t>
            </a:r>
            <a:r>
              <a:rPr lang="en-US" dirty="0" smtClean="0">
                <a:sym typeface="Symbol" pitchFamily="18" charset="2"/>
              </a:rPr>
              <a:t>  (M</a:t>
            </a:r>
            <a:r>
              <a:rPr lang="en-US" baseline="30000" dirty="0" smtClean="0">
                <a:sym typeface="Symbol" pitchFamily="18" charset="2"/>
              </a:rPr>
              <a:t>e</a:t>
            </a:r>
            <a:r>
              <a:rPr lang="en-US" dirty="0" smtClean="0">
                <a:sym typeface="Symbol" pitchFamily="18" charset="2"/>
              </a:rPr>
              <a:t>)</a:t>
            </a:r>
            <a:r>
              <a:rPr lang="en-US" baseline="30000" dirty="0" smtClean="0">
                <a:sym typeface="Symbol" pitchFamily="18" charset="2"/>
              </a:rPr>
              <a:t>d</a:t>
            </a:r>
            <a:r>
              <a:rPr lang="en-US" dirty="0" smtClean="0">
                <a:sym typeface="Symbol" pitchFamily="18" charset="2"/>
              </a:rPr>
              <a:t> = </a:t>
            </a:r>
            <a:r>
              <a:rPr lang="en-US" dirty="0" err="1" smtClean="0">
                <a:sym typeface="Symbol" pitchFamily="18" charset="2"/>
              </a:rPr>
              <a:t>M</a:t>
            </a:r>
            <a:r>
              <a:rPr lang="en-US" baseline="30000" dirty="0" err="1" smtClean="0">
                <a:sym typeface="Symbol" pitchFamily="18" charset="2"/>
              </a:rPr>
              <a:t>de</a:t>
            </a:r>
            <a:r>
              <a:rPr lang="en-US" dirty="0" smtClean="0">
                <a:sym typeface="Symbol" pitchFamily="18" charset="2"/>
              </a:rPr>
              <a:t>= M</a:t>
            </a:r>
            <a:r>
              <a:rPr lang="en-US" baseline="30000" dirty="0" smtClean="0">
                <a:sym typeface="Symbol" pitchFamily="18" charset="2"/>
              </a:rPr>
              <a:t>1+k(p-1)(q-1)</a:t>
            </a:r>
            <a:r>
              <a:rPr lang="en-US" dirty="0" smtClean="0">
                <a:sym typeface="Symbol" pitchFamily="18" charset="2"/>
              </a:rPr>
              <a:t> (mod n).</a:t>
            </a:r>
          </a:p>
          <a:p>
            <a:pPr eaLnBrk="1" hangingPunct="1"/>
            <a:r>
              <a:rPr lang="en-US" dirty="0" smtClean="0">
                <a:sym typeface="Symbol" pitchFamily="18" charset="2"/>
              </a:rPr>
              <a:t>Assuming </a:t>
            </a:r>
            <a:r>
              <a:rPr lang="en-US" dirty="0" err="1" smtClean="0">
                <a:sym typeface="Symbol" pitchFamily="18" charset="2"/>
              </a:rPr>
              <a:t>gcd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dirty="0" err="1" smtClean="0">
                <a:sym typeface="Symbol" pitchFamily="18" charset="2"/>
              </a:rPr>
              <a:t>M,p</a:t>
            </a:r>
            <a:r>
              <a:rPr lang="en-US" dirty="0" smtClean="0">
                <a:sym typeface="Symbol" pitchFamily="18" charset="2"/>
              </a:rPr>
              <a:t>) = </a:t>
            </a:r>
            <a:r>
              <a:rPr lang="en-US" dirty="0" err="1" smtClean="0">
                <a:sym typeface="Symbol" pitchFamily="18" charset="2"/>
              </a:rPr>
              <a:t>gcd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dirty="0" err="1" smtClean="0">
                <a:sym typeface="Symbol" pitchFamily="18" charset="2"/>
              </a:rPr>
              <a:t>M,q</a:t>
            </a:r>
            <a:r>
              <a:rPr lang="en-US" dirty="0" smtClean="0">
                <a:sym typeface="Symbol" pitchFamily="18" charset="2"/>
              </a:rPr>
              <a:t>) = 1, we can conclude (by Fermat’s Little Theorem) that</a:t>
            </a:r>
            <a:r>
              <a:rPr lang="tr-TR" dirty="0" smtClean="0">
                <a:sym typeface="Symbol" pitchFamily="18" charset="2"/>
              </a:rPr>
              <a:t>. M, p-1’e tam bölünmüyor (1 kalıyor)</a:t>
            </a:r>
            <a:endParaRPr lang="en-US" dirty="0" smtClean="0">
              <a:sym typeface="Symbol" pitchFamily="18" charset="2"/>
            </a:endParaRPr>
          </a:p>
          <a:p>
            <a:pPr lvl="1" eaLnBrk="1" hangingPunct="1"/>
            <a:r>
              <a:rPr lang="en-US" dirty="0" err="1" smtClean="0">
                <a:sym typeface="Symbol" pitchFamily="18" charset="2"/>
              </a:rPr>
              <a:t>C</a:t>
            </a:r>
            <a:r>
              <a:rPr lang="en-US" baseline="30000" dirty="0" err="1" smtClean="0">
                <a:sym typeface="Symbol" pitchFamily="18" charset="2"/>
              </a:rPr>
              <a:t>d</a:t>
            </a:r>
            <a:r>
              <a:rPr lang="en-US" dirty="0" smtClean="0">
                <a:sym typeface="Symbol" pitchFamily="18" charset="2"/>
              </a:rPr>
              <a:t>  M·(M</a:t>
            </a:r>
            <a:r>
              <a:rPr lang="en-US" baseline="30000" dirty="0" smtClean="0">
                <a:sym typeface="Symbol" pitchFamily="18" charset="2"/>
              </a:rPr>
              <a:t>p-1</a:t>
            </a:r>
            <a:r>
              <a:rPr lang="en-US" dirty="0" smtClean="0">
                <a:sym typeface="Symbol" pitchFamily="18" charset="2"/>
              </a:rPr>
              <a:t>)</a:t>
            </a:r>
            <a:r>
              <a:rPr lang="en-US" baseline="30000" dirty="0" smtClean="0">
                <a:sym typeface="Symbol" pitchFamily="18" charset="2"/>
              </a:rPr>
              <a:t>k(q-1) </a:t>
            </a:r>
            <a:r>
              <a:rPr lang="en-US" dirty="0" smtClean="0">
                <a:sym typeface="Symbol" pitchFamily="18" charset="2"/>
              </a:rPr>
              <a:t> M·1  M (mod p)</a:t>
            </a:r>
          </a:p>
          <a:p>
            <a:pPr lvl="1" eaLnBrk="1" hangingPunct="1"/>
            <a:r>
              <a:rPr lang="en-US" dirty="0" err="1" smtClean="0">
                <a:sym typeface="Symbol" pitchFamily="18" charset="2"/>
              </a:rPr>
              <a:t>C</a:t>
            </a:r>
            <a:r>
              <a:rPr lang="en-US" baseline="30000" dirty="0" err="1" smtClean="0">
                <a:sym typeface="Symbol" pitchFamily="18" charset="2"/>
              </a:rPr>
              <a:t>d</a:t>
            </a:r>
            <a:r>
              <a:rPr lang="en-US" dirty="0" smtClean="0">
                <a:sym typeface="Symbol" pitchFamily="18" charset="2"/>
              </a:rPr>
              <a:t>  M·(M</a:t>
            </a:r>
            <a:r>
              <a:rPr lang="en-US" baseline="30000" dirty="0" smtClean="0">
                <a:sym typeface="Symbol" pitchFamily="18" charset="2"/>
              </a:rPr>
              <a:t>q-1</a:t>
            </a:r>
            <a:r>
              <a:rPr lang="en-US" dirty="0" smtClean="0">
                <a:sym typeface="Symbol" pitchFamily="18" charset="2"/>
              </a:rPr>
              <a:t>)</a:t>
            </a:r>
            <a:r>
              <a:rPr lang="en-US" baseline="30000" dirty="0" smtClean="0">
                <a:sym typeface="Symbol" pitchFamily="18" charset="2"/>
              </a:rPr>
              <a:t>k(p-1) </a:t>
            </a:r>
            <a:r>
              <a:rPr lang="en-US" dirty="0" smtClean="0">
                <a:sym typeface="Symbol" pitchFamily="18" charset="2"/>
              </a:rPr>
              <a:t> M·1  M (mod q)</a:t>
            </a:r>
          </a:p>
          <a:p>
            <a:pPr eaLnBrk="1" hangingPunct="1"/>
            <a:r>
              <a:rPr lang="en-US" dirty="0" smtClean="0">
                <a:sym typeface="Symbol" pitchFamily="18" charset="2"/>
              </a:rPr>
              <a:t>By the Chinese Remainder Theorem, we can conclude that</a:t>
            </a:r>
          </a:p>
          <a:p>
            <a:pPr lvl="1" eaLnBrk="1" hangingPunct="1"/>
            <a:r>
              <a:rPr lang="en-US" dirty="0" err="1" smtClean="0">
                <a:sym typeface="Symbol" pitchFamily="18" charset="2"/>
              </a:rPr>
              <a:t>C</a:t>
            </a:r>
            <a:r>
              <a:rPr lang="en-US" baseline="30000" dirty="0" err="1" smtClean="0">
                <a:sym typeface="Symbol" pitchFamily="18" charset="2"/>
              </a:rPr>
              <a:t>d</a:t>
            </a:r>
            <a:r>
              <a:rPr lang="en-US" dirty="0" smtClean="0">
                <a:sym typeface="Symbol" pitchFamily="18" charset="2"/>
              </a:rPr>
              <a:t>  M (mod </a:t>
            </a:r>
            <a:r>
              <a:rPr lang="en-US" dirty="0" err="1" smtClean="0">
                <a:sym typeface="Symbol" pitchFamily="18" charset="2"/>
              </a:rPr>
              <a:t>pq</a:t>
            </a:r>
            <a:r>
              <a:rPr lang="en-US" dirty="0" smtClean="0">
                <a:sym typeface="Symbol" pitchFamily="18" charset="2"/>
              </a:rPr>
              <a:t>)</a:t>
            </a:r>
          </a:p>
          <a:p>
            <a:pPr lvl="2" eaLnBrk="1" hangingPunct="1"/>
            <a:r>
              <a:rPr lang="en-US" dirty="0" smtClean="0">
                <a:sym typeface="Symbol" pitchFamily="18" charset="2"/>
              </a:rPr>
              <a:t>Recall that n = </a:t>
            </a:r>
            <a:r>
              <a:rPr lang="en-US" dirty="0" err="1" smtClean="0">
                <a:sym typeface="Symbol" pitchFamily="18" charset="2"/>
              </a:rPr>
              <a:t>pq</a:t>
            </a:r>
            <a:endParaRPr lang="en-US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83A6F97-6168-4DDC-83A6-2D1DF132B879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RSA Example</a:t>
            </a:r>
          </a:p>
        </p:txBody>
      </p:sp>
      <p:sp>
        <p:nvSpPr>
          <p:cNvPr id="3994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Let p = 61 and q = 53</a:t>
            </a:r>
          </a:p>
          <a:p>
            <a:pPr lvl="1" eaLnBrk="1" hangingPunct="1"/>
            <a:r>
              <a:rPr lang="en-US" dirty="0" smtClean="0"/>
              <a:t>Then n = </a:t>
            </a:r>
            <a:r>
              <a:rPr lang="en-US" dirty="0" err="1" smtClean="0"/>
              <a:t>pq</a:t>
            </a:r>
            <a:r>
              <a:rPr lang="en-US" dirty="0" smtClean="0"/>
              <a:t> = 3233</a:t>
            </a:r>
          </a:p>
          <a:p>
            <a:pPr eaLnBrk="1" hangingPunct="1"/>
            <a:r>
              <a:rPr lang="en-US" dirty="0" smtClean="0"/>
              <a:t>Let e = 17 and d = 2753</a:t>
            </a:r>
          </a:p>
          <a:p>
            <a:pPr lvl="1" eaLnBrk="1" hangingPunct="1"/>
            <a:r>
              <a:rPr lang="en-US" dirty="0" smtClean="0"/>
              <a:t>Note 17 * 2753 = 46801 = 1+ 15*60*52</a:t>
            </a:r>
          </a:p>
          <a:p>
            <a:pPr eaLnBrk="1" hangingPunct="1"/>
            <a:r>
              <a:rPr lang="en-US" dirty="0" smtClean="0"/>
              <a:t>Public keys: e, n</a:t>
            </a:r>
          </a:p>
          <a:p>
            <a:pPr eaLnBrk="1" hangingPunct="1"/>
            <a:r>
              <a:rPr lang="en-US" dirty="0" smtClean="0"/>
              <a:t>Private key: d</a:t>
            </a:r>
          </a:p>
          <a:p>
            <a:pPr eaLnBrk="1" hangingPunct="1"/>
            <a:r>
              <a:rPr lang="en-US" dirty="0" smtClean="0"/>
              <a:t>Encrypt 123</a:t>
            </a:r>
          </a:p>
          <a:p>
            <a:pPr lvl="1" eaLnBrk="1" hangingPunct="1"/>
            <a:r>
              <a:rPr lang="en-US" dirty="0" smtClean="0"/>
              <a:t>123</a:t>
            </a:r>
            <a:r>
              <a:rPr lang="en-US" baseline="30000" dirty="0" smtClean="0"/>
              <a:t>17</a:t>
            </a:r>
            <a:r>
              <a:rPr lang="en-US" dirty="0" smtClean="0"/>
              <a:t>(mod 3233) = 855</a:t>
            </a:r>
          </a:p>
          <a:p>
            <a:pPr eaLnBrk="1" hangingPunct="1"/>
            <a:r>
              <a:rPr lang="en-US" dirty="0" smtClean="0"/>
              <a:t>Decrypt 855</a:t>
            </a:r>
          </a:p>
          <a:p>
            <a:pPr lvl="1" eaLnBrk="1" hangingPunct="1"/>
            <a:r>
              <a:rPr lang="en-US" dirty="0" smtClean="0"/>
              <a:t>855 </a:t>
            </a:r>
            <a:r>
              <a:rPr lang="en-US" baseline="30000" dirty="0" smtClean="0"/>
              <a:t>2753</a:t>
            </a:r>
            <a:r>
              <a:rPr lang="en-US" dirty="0" smtClean="0"/>
              <a:t>(mod 3233) = 123</a:t>
            </a:r>
            <a:r>
              <a:rPr lang="tr-TR" dirty="0" smtClean="0"/>
              <a:t> , tek bir d var bunu sağlayan</a:t>
            </a:r>
            <a:endParaRPr lang="en-US" dirty="0" smtClean="0"/>
          </a:p>
          <a:p>
            <a:pPr eaLnBrk="1" hangingPunct="1"/>
            <a:r>
              <a:rPr lang="en-US" dirty="0" smtClean="0"/>
              <a:t>We need clever exponentiation techniques!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2EDAADC-2E28-45E8-8394-6050BABC0C43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Breaking RSA</a:t>
            </a:r>
          </a:p>
        </p:txBody>
      </p:sp>
      <p:sp>
        <p:nvSpPr>
          <p:cNvPr id="4096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772400" cy="5334000"/>
          </a:xfrm>
        </p:spPr>
        <p:txBody>
          <a:bodyPr/>
          <a:lstStyle/>
          <a:p>
            <a:pPr marL="457200" indent="-457200" eaLnBrk="1" fontAlgn="t" hangingPunct="1">
              <a:buFont typeface="Wingdings" pitchFamily="2" charset="2"/>
              <a:buNone/>
            </a:pPr>
            <a:r>
              <a:rPr lang="en-US" smtClean="0"/>
              <a:t>How to break the system</a:t>
            </a:r>
          </a:p>
          <a:p>
            <a:pPr marL="457200" indent="-457200" eaLnBrk="1" fontAlgn="t" hangingPunct="1">
              <a:buSzTx/>
              <a:buFont typeface="Wingdings" pitchFamily="2" charset="2"/>
              <a:buAutoNum type="arabicPeriod"/>
            </a:pPr>
            <a:r>
              <a:rPr lang="en-US" smtClean="0"/>
              <a:t>An attacker discovers the numbers </a:t>
            </a:r>
            <a:r>
              <a:rPr lang="en-US" i="1" smtClean="0">
                <a:solidFill>
                  <a:schemeClr val="tx2"/>
                </a:solidFill>
              </a:rPr>
              <a:t>p </a:t>
            </a:r>
            <a:r>
              <a:rPr lang="en-US" smtClean="0"/>
              <a:t>and </a:t>
            </a:r>
            <a:r>
              <a:rPr lang="en-US" i="1" smtClean="0">
                <a:solidFill>
                  <a:schemeClr val="tx2"/>
                </a:solidFill>
              </a:rPr>
              <a:t>q</a:t>
            </a:r>
          </a:p>
          <a:p>
            <a:pPr marL="876300" lvl="1" indent="-419100" eaLnBrk="1" fontAlgn="t" hangingPunct="1">
              <a:spcBef>
                <a:spcPct val="50000"/>
              </a:spcBef>
            </a:pPr>
            <a:r>
              <a:rPr lang="en-US" smtClean="0"/>
              <a:t>Find the prime factorization of </a:t>
            </a:r>
            <a:r>
              <a:rPr lang="en-US" i="1" smtClean="0">
                <a:solidFill>
                  <a:schemeClr val="tx2"/>
                </a:solidFill>
              </a:rPr>
              <a:t>n</a:t>
            </a:r>
          </a:p>
          <a:p>
            <a:pPr marL="876300" lvl="1" indent="-419100" eaLnBrk="1" fontAlgn="t" hangingPunct="1">
              <a:spcBef>
                <a:spcPct val="50000"/>
              </a:spcBef>
            </a:pPr>
            <a:r>
              <a:rPr lang="en-US" smtClean="0"/>
              <a:t>Computationally difficult when </a:t>
            </a:r>
            <a:r>
              <a:rPr lang="en-US" i="1" smtClean="0">
                <a:solidFill>
                  <a:schemeClr val="tx2"/>
                </a:solidFill>
              </a:rPr>
              <a:t>p</a:t>
            </a:r>
            <a:r>
              <a:rPr lang="en-US" smtClean="0"/>
              <a:t> and </a:t>
            </a:r>
            <a:r>
              <a:rPr lang="en-US" i="1" smtClean="0">
                <a:solidFill>
                  <a:schemeClr val="tx2"/>
                </a:solidFill>
              </a:rPr>
              <a:t>q</a:t>
            </a:r>
            <a:r>
              <a:rPr lang="en-US" smtClean="0"/>
              <a:t> are chosen properly. </a:t>
            </a:r>
          </a:p>
          <a:p>
            <a:pPr marL="876300" lvl="1" indent="-419100" eaLnBrk="1" fontAlgn="t" hangingPunct="1">
              <a:spcBef>
                <a:spcPct val="50000"/>
              </a:spcBef>
            </a:pPr>
            <a:r>
              <a:rPr lang="en-US" smtClean="0"/>
              <a:t>The modulus</a:t>
            </a:r>
            <a:r>
              <a:rPr lang="en-US" i="1" smtClean="0"/>
              <a:t> </a:t>
            </a:r>
            <a:r>
              <a:rPr lang="en-US" i="1" smtClean="0">
                <a:solidFill>
                  <a:schemeClr val="tx2"/>
                </a:solidFill>
              </a:rPr>
              <a:t>n</a:t>
            </a:r>
            <a:r>
              <a:rPr lang="en-US" i="1" smtClean="0"/>
              <a:t> </a:t>
            </a:r>
            <a:r>
              <a:rPr lang="en-US" smtClean="0"/>
              <a:t>must be at least 2048 bits long</a:t>
            </a:r>
            <a:endParaRPr lang="en-US" sz="2000" smtClean="0"/>
          </a:p>
          <a:p>
            <a:pPr marL="1295400" lvl="2" indent="-381000" eaLnBrk="1" fontAlgn="t" hangingPunct="1">
              <a:spcBef>
                <a:spcPct val="50000"/>
              </a:spcBef>
            </a:pPr>
            <a:r>
              <a:rPr lang="en-US" smtClean="0"/>
              <a:t>On May 10, 2005, </a:t>
            </a:r>
            <a:r>
              <a:rPr lang="en-US" smtClean="0">
                <a:solidFill>
                  <a:schemeClr val="tx2"/>
                </a:solidFill>
              </a:rPr>
              <a:t>RSA-200</a:t>
            </a:r>
            <a:r>
              <a:rPr lang="en-US" smtClean="0"/>
              <a:t>, a </a:t>
            </a:r>
            <a:r>
              <a:rPr lang="en-US" smtClean="0">
                <a:solidFill>
                  <a:schemeClr val="tx2"/>
                </a:solidFill>
              </a:rPr>
              <a:t>200-digit</a:t>
            </a:r>
            <a:r>
              <a:rPr lang="en-US" smtClean="0"/>
              <a:t> number module was factored into two </a:t>
            </a:r>
            <a:r>
              <a:rPr lang="en-US" smtClean="0">
                <a:solidFill>
                  <a:schemeClr val="tx2"/>
                </a:solidFill>
              </a:rPr>
              <a:t>100-digit</a:t>
            </a:r>
            <a:r>
              <a:rPr lang="en-US" smtClean="0"/>
              <a:t> primes by researchers in Germany</a:t>
            </a:r>
          </a:p>
          <a:p>
            <a:pPr marL="1714500" lvl="3" indent="-342900" eaLnBrk="1" fontAlgn="t" hangingPunct="1">
              <a:spcBef>
                <a:spcPct val="50000"/>
              </a:spcBef>
              <a:buSzPct val="66000"/>
            </a:pPr>
            <a:r>
              <a:rPr lang="en-US" smtClean="0"/>
              <a:t>The effort started during Christmas 2003 using several computers in parallel.</a:t>
            </a:r>
          </a:p>
          <a:p>
            <a:pPr marL="1714500" lvl="3" indent="-342900" eaLnBrk="1" fontAlgn="t" hangingPunct="1">
              <a:spcBef>
                <a:spcPct val="50000"/>
              </a:spcBef>
              <a:buSzPct val="66000"/>
            </a:pPr>
            <a:r>
              <a:rPr lang="en-US" smtClean="0"/>
              <a:t>Equivalent of </a:t>
            </a:r>
            <a:r>
              <a:rPr lang="en-US" smtClean="0">
                <a:solidFill>
                  <a:schemeClr val="tx2"/>
                </a:solidFill>
              </a:rPr>
              <a:t>55 years on a single 2.2 GHz Opteron CPU</a:t>
            </a:r>
            <a:endParaRPr lang="en-US" sz="16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0CE4BB1-B0EB-40FC-B076-6C47BE74EA3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Number Theory - Division</a:t>
            </a:r>
          </a:p>
        </p:txBody>
      </p:sp>
      <p:sp>
        <p:nvSpPr>
          <p:cNvPr id="61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229600" cy="5410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solidFill>
                  <a:schemeClr val="tx2"/>
                </a:solidFill>
                <a:sym typeface="Symbol" pitchFamily="18" charset="2"/>
              </a:rPr>
              <a:t>Theorem 3.4.1</a:t>
            </a:r>
            <a:r>
              <a:rPr lang="en-US" b="1" smtClean="0">
                <a:sym typeface="Symbol" pitchFamily="18" charset="2"/>
              </a:rPr>
              <a:t>:</a:t>
            </a:r>
            <a:r>
              <a:rPr lang="en-US" smtClean="0">
                <a:sym typeface="Symbol" pitchFamily="18" charset="2"/>
              </a:rPr>
              <a:t>  for all </a:t>
            </a:r>
            <a:r>
              <a:rPr lang="en-US" i="1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, </a:t>
            </a:r>
            <a:r>
              <a:rPr lang="en-US" i="1" smtClean="0">
                <a:sym typeface="Symbol" pitchFamily="18" charset="2"/>
              </a:rPr>
              <a:t>b</a:t>
            </a:r>
            <a:r>
              <a:rPr lang="en-US" smtClean="0">
                <a:sym typeface="Symbol" pitchFamily="18" charset="2"/>
              </a:rPr>
              <a:t>, </a:t>
            </a:r>
            <a:r>
              <a:rPr lang="en-US" i="1" smtClean="0">
                <a:sym typeface="Symbol" pitchFamily="18" charset="2"/>
              </a:rPr>
              <a:t>c </a:t>
            </a:r>
            <a:r>
              <a:rPr lang="en-US" smtClean="0">
                <a:sym typeface="Symbol" pitchFamily="18" charset="2"/>
              </a:rPr>
              <a:t> </a:t>
            </a:r>
            <a:r>
              <a:rPr lang="en-US" b="1" smtClean="0">
                <a:sym typeface="Symbol" pitchFamily="18" charset="2"/>
              </a:rPr>
              <a:t>Z</a:t>
            </a:r>
            <a:r>
              <a:rPr lang="en-US" smtClean="0">
                <a:sym typeface="Symbol" pitchFamily="18" charset="2"/>
              </a:rPr>
              <a:t>:</a:t>
            </a:r>
            <a:endParaRPr lang="en-US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sz="2400" smtClean="0"/>
              <a:t>		1. </a:t>
            </a:r>
            <a:r>
              <a:rPr lang="en-US" sz="2400" i="1" smtClean="0"/>
              <a:t>a</a:t>
            </a:r>
            <a:r>
              <a:rPr lang="en-US" sz="2400" smtClean="0"/>
              <a:t>|0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smtClean="0"/>
              <a:t>		2. (</a:t>
            </a:r>
            <a:r>
              <a:rPr lang="en-US" sz="2400" i="1" smtClean="0"/>
              <a:t>a</a:t>
            </a:r>
            <a:r>
              <a:rPr lang="en-US" sz="2400" smtClean="0"/>
              <a:t>|</a:t>
            </a:r>
            <a:r>
              <a:rPr lang="en-US" sz="2400" i="1" smtClean="0"/>
              <a:t>b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 </a:t>
            </a:r>
            <a:r>
              <a:rPr lang="en-US" sz="2400" i="1" smtClean="0">
                <a:sym typeface="Symbol" pitchFamily="18" charset="2"/>
              </a:rPr>
              <a:t>a</a:t>
            </a:r>
            <a:r>
              <a:rPr lang="en-US" sz="2400" smtClean="0">
                <a:sym typeface="Symbol" pitchFamily="18" charset="2"/>
              </a:rPr>
              <a:t>|</a:t>
            </a:r>
            <a:r>
              <a:rPr lang="en-US" sz="2400" i="1" smtClean="0">
                <a:sym typeface="Symbol" pitchFamily="18" charset="2"/>
              </a:rPr>
              <a:t>c</a:t>
            </a:r>
            <a:r>
              <a:rPr lang="en-US" sz="2400" smtClean="0">
                <a:sym typeface="Symbol" pitchFamily="18" charset="2"/>
              </a:rPr>
              <a:t>)  </a:t>
            </a:r>
            <a:r>
              <a:rPr lang="en-US" sz="2400" i="1" smtClean="0">
                <a:sym typeface="Symbol" pitchFamily="18" charset="2"/>
              </a:rPr>
              <a:t>a</a:t>
            </a:r>
            <a:r>
              <a:rPr lang="en-US" sz="2400" smtClean="0">
                <a:sym typeface="Symbol" pitchFamily="18" charset="2"/>
              </a:rPr>
              <a:t> | (</a:t>
            </a:r>
            <a:r>
              <a:rPr lang="en-US" sz="2400" i="1" smtClean="0">
                <a:sym typeface="Symbol" pitchFamily="18" charset="2"/>
              </a:rPr>
              <a:t>b</a:t>
            </a:r>
            <a:r>
              <a:rPr lang="en-US" sz="2400" smtClean="0">
                <a:sym typeface="Symbol" pitchFamily="18" charset="2"/>
              </a:rPr>
              <a:t> + </a:t>
            </a:r>
            <a:r>
              <a:rPr lang="en-US" sz="2400" i="1" smtClean="0">
                <a:sym typeface="Symbol" pitchFamily="18" charset="2"/>
              </a:rPr>
              <a:t>c</a:t>
            </a:r>
            <a:r>
              <a:rPr lang="en-US" sz="2400" smtClean="0">
                <a:sym typeface="Symbol" pitchFamily="18" charset="2"/>
              </a:rPr>
              <a:t>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i="1" smtClean="0">
                <a:sym typeface="Symbol" pitchFamily="18" charset="2"/>
              </a:rPr>
              <a:t>		</a:t>
            </a:r>
            <a:r>
              <a:rPr lang="en-US" sz="2400" smtClean="0">
                <a:sym typeface="Symbol" pitchFamily="18" charset="2"/>
              </a:rPr>
              <a:t>3. </a:t>
            </a:r>
            <a:r>
              <a:rPr lang="en-US" sz="2400" i="1" smtClean="0">
                <a:sym typeface="Symbol" pitchFamily="18" charset="2"/>
              </a:rPr>
              <a:t>a</a:t>
            </a:r>
            <a:r>
              <a:rPr lang="en-US" sz="2400" smtClean="0">
                <a:sym typeface="Symbol" pitchFamily="18" charset="2"/>
              </a:rPr>
              <a:t>|</a:t>
            </a:r>
            <a:r>
              <a:rPr lang="en-US" sz="2400" i="1" smtClean="0">
                <a:sym typeface="Symbol" pitchFamily="18" charset="2"/>
              </a:rPr>
              <a:t>b</a:t>
            </a:r>
            <a:r>
              <a:rPr lang="en-US" sz="2400" smtClean="0">
                <a:sym typeface="Symbol" pitchFamily="18" charset="2"/>
              </a:rPr>
              <a:t>  </a:t>
            </a:r>
            <a:r>
              <a:rPr lang="en-US" sz="2400" i="1" smtClean="0">
                <a:sym typeface="Symbol" pitchFamily="18" charset="2"/>
              </a:rPr>
              <a:t>a</a:t>
            </a:r>
            <a:r>
              <a:rPr lang="en-US" sz="2400" smtClean="0">
                <a:sym typeface="Symbol" pitchFamily="18" charset="2"/>
              </a:rPr>
              <a:t>|</a:t>
            </a:r>
            <a:r>
              <a:rPr lang="en-US" sz="2400" i="1" smtClean="0">
                <a:sym typeface="Symbol" pitchFamily="18" charset="2"/>
              </a:rPr>
              <a:t>bc  </a:t>
            </a:r>
            <a:r>
              <a:rPr lang="en-US" sz="2400" smtClean="0">
                <a:sym typeface="Symbol" pitchFamily="18" charset="2"/>
              </a:rPr>
              <a:t>for all integers</a:t>
            </a:r>
            <a:r>
              <a:rPr lang="en-US" sz="2400" i="1" smtClean="0">
                <a:sym typeface="Symbol" pitchFamily="18" charset="2"/>
              </a:rPr>
              <a:t> c</a:t>
            </a:r>
            <a:endParaRPr lang="en-US" sz="2400" smtClean="0">
              <a:sym typeface="Symbol" pitchFamily="18" charset="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2400" smtClean="0">
                <a:sym typeface="Symbol" pitchFamily="18" charset="2"/>
              </a:rPr>
              <a:t>		4. (</a:t>
            </a:r>
            <a:r>
              <a:rPr lang="en-US" sz="2400" i="1" smtClean="0">
                <a:sym typeface="Symbol" pitchFamily="18" charset="2"/>
              </a:rPr>
              <a:t>a</a:t>
            </a:r>
            <a:r>
              <a:rPr lang="en-US" sz="2400" smtClean="0">
                <a:sym typeface="Symbol" pitchFamily="18" charset="2"/>
              </a:rPr>
              <a:t>|</a:t>
            </a:r>
            <a:r>
              <a:rPr lang="en-US" sz="2400" i="1" smtClean="0">
                <a:sym typeface="Symbol" pitchFamily="18" charset="2"/>
              </a:rPr>
              <a:t>b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 </a:t>
            </a:r>
            <a:r>
              <a:rPr lang="en-US" sz="2400" i="1" smtClean="0">
                <a:sym typeface="Symbol" pitchFamily="18" charset="2"/>
              </a:rPr>
              <a:t>b</a:t>
            </a:r>
            <a:r>
              <a:rPr lang="en-US" sz="2400" smtClean="0">
                <a:sym typeface="Symbol" pitchFamily="18" charset="2"/>
              </a:rPr>
              <a:t>|</a:t>
            </a:r>
            <a:r>
              <a:rPr lang="en-US" sz="2400" i="1" smtClean="0">
                <a:sym typeface="Symbol" pitchFamily="18" charset="2"/>
              </a:rPr>
              <a:t>c</a:t>
            </a:r>
            <a:r>
              <a:rPr lang="en-US" sz="2400" smtClean="0">
                <a:sym typeface="Symbol" pitchFamily="18" charset="2"/>
              </a:rPr>
              <a:t>)  </a:t>
            </a:r>
            <a:r>
              <a:rPr lang="en-US" sz="2400" i="1" smtClean="0">
                <a:sym typeface="Symbol" pitchFamily="18" charset="2"/>
              </a:rPr>
              <a:t>a</a:t>
            </a:r>
            <a:r>
              <a:rPr lang="en-US" sz="2400" smtClean="0">
                <a:sym typeface="Symbol" pitchFamily="18" charset="2"/>
              </a:rPr>
              <a:t>|</a:t>
            </a:r>
            <a:r>
              <a:rPr lang="en-US" sz="2400" i="1" smtClean="0">
                <a:sym typeface="Symbol" pitchFamily="18" charset="2"/>
              </a:rPr>
              <a:t>c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40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Proof: (2)  a|b means b = ap, and a|c means c = aq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   b + c = ap + aq = a(p + q)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   therefore, a|(b + c), or (b + c) = ar where r = p+q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Proof: (4) a|b means b = ap, and b|c means c = bq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   c = bq = apq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   therefore, a|c  or c = ar where r = pq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70B48CF-E337-490F-9A52-3B2A108E7B78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RSA – In practice</a:t>
            </a:r>
          </a:p>
        </p:txBody>
      </p:sp>
      <p:sp>
        <p:nvSpPr>
          <p:cNvPr id="4198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fontAlgn="t" hangingPunct="1"/>
            <a:r>
              <a:rPr lang="en-US" smtClean="0"/>
              <a:t>How to break the system</a:t>
            </a:r>
          </a:p>
          <a:p>
            <a:pPr marL="457200" indent="-457200" eaLnBrk="1" fontAlgn="t" hangingPunct="1">
              <a:buSzTx/>
              <a:buFont typeface="Wingdings" pitchFamily="2" charset="2"/>
              <a:buAutoNum type="arabicPeriod" startAt="2"/>
            </a:pPr>
            <a:r>
              <a:rPr lang="en-US" smtClean="0"/>
              <a:t>Find </a:t>
            </a:r>
            <a:r>
              <a:rPr lang="en-US" i="1" smtClean="0"/>
              <a:t>e-</a:t>
            </a:r>
            <a:r>
              <a:rPr lang="en-US" smtClean="0"/>
              <a:t>th roots mod </a:t>
            </a:r>
            <a:r>
              <a:rPr lang="en-US" i="1" smtClean="0">
                <a:solidFill>
                  <a:schemeClr val="tx2"/>
                </a:solidFill>
              </a:rPr>
              <a:t>n</a:t>
            </a:r>
            <a:r>
              <a:rPr lang="en-US" smtClean="0"/>
              <a:t>. </a:t>
            </a:r>
          </a:p>
          <a:p>
            <a:pPr marL="1295400" lvl="2" indent="-381000" eaLnBrk="1" fontAlgn="t" hangingPunct="1">
              <a:buSzTx/>
              <a:buFont typeface="Wingdings" pitchFamily="2" charset="2"/>
              <a:buChar char="n"/>
            </a:pPr>
            <a:r>
              <a:rPr lang="en-US" i="1" smtClean="0"/>
              <a:t>The encrypted message</a:t>
            </a:r>
            <a:r>
              <a:rPr lang="en-US" i="1" smtClean="0">
                <a:solidFill>
                  <a:schemeClr val="tx2"/>
                </a:solidFill>
              </a:rPr>
              <a:t> C </a:t>
            </a:r>
            <a:r>
              <a:rPr lang="en-US" i="1" smtClean="0"/>
              <a:t> is obtained as</a:t>
            </a:r>
            <a:endParaRPr lang="en-US" i="1" smtClean="0">
              <a:solidFill>
                <a:schemeClr val="tx2"/>
              </a:solidFill>
            </a:endParaRPr>
          </a:p>
          <a:p>
            <a:pPr marL="1714500" lvl="3" indent="-342900" eaLnBrk="1" fontAlgn="t" hangingPunct="1">
              <a:buSzTx/>
            </a:pPr>
            <a:r>
              <a:rPr lang="en-US" i="1" smtClean="0">
                <a:solidFill>
                  <a:schemeClr val="tx2"/>
                </a:solidFill>
              </a:rPr>
              <a:t>C </a:t>
            </a:r>
            <a:r>
              <a:rPr lang="en-US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=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i="1" smtClean="0">
                <a:solidFill>
                  <a:schemeClr val="tx2"/>
                </a:solidFill>
              </a:rPr>
              <a:t>M</a:t>
            </a:r>
            <a:r>
              <a:rPr lang="en-US" i="1" baseline="30000" smtClean="0">
                <a:solidFill>
                  <a:schemeClr val="tx2"/>
                </a:solidFill>
              </a:rPr>
              <a:t>e</a:t>
            </a:r>
            <a:r>
              <a:rPr lang="en-US" smtClean="0">
                <a:solidFill>
                  <a:schemeClr val="tx2"/>
                </a:solidFill>
              </a:rPr>
              <a:t> mod </a:t>
            </a:r>
            <a:r>
              <a:rPr lang="en-US" i="1" smtClean="0">
                <a:solidFill>
                  <a:schemeClr val="tx2"/>
                </a:solidFill>
              </a:rPr>
              <a:t>n</a:t>
            </a:r>
            <a:endParaRPr lang="en-US" smtClean="0">
              <a:solidFill>
                <a:schemeClr val="tx2"/>
              </a:solidFill>
            </a:endParaRPr>
          </a:p>
          <a:p>
            <a:pPr marL="1295400" lvl="2" indent="-381000" eaLnBrk="1" fontAlgn="t" hangingPunct="1">
              <a:buSzTx/>
              <a:buFont typeface="Wingdings" pitchFamily="2" charset="2"/>
              <a:buChar char="n"/>
            </a:pPr>
            <a:r>
              <a:rPr lang="en-US" smtClean="0"/>
              <a:t>No general methods are currently known to find the e-th roots mod n, except for special cases.</a:t>
            </a:r>
          </a:p>
          <a:p>
            <a:pPr marL="1295400" lvl="2" indent="-381000" eaLnBrk="1" fontAlgn="t" hangingPunct="1">
              <a:buSzTx/>
              <a:buFont typeface="Wingdings" pitchFamily="2" charset="2"/>
              <a:buChar char="n"/>
            </a:pPr>
            <a:endParaRPr lang="en-US" smtClean="0"/>
          </a:p>
          <a:p>
            <a:pPr marL="457200" indent="-457200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tr-TR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Fall 2010/Lecture 31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6CE508BD-3E95-452B-A922-D6C5CBB15382}" type="slidenum">
              <a:rPr lang="en-US"/>
              <a:pPr/>
              <a:t>41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Review of Secret Key (Symmetric) Cryptography 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Confidentiality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stream ciphers (uses PRNG)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block ciphers with encryption modes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Integrity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Cryptographic hash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Message authentication code (keyed hash functions)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Limitation: sender and receiver must share the same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Needs secure channel for key distribution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Impossible for two parties having no prior relationship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Needs many keys for n parties to communicate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tr-TR"/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Fall 2010/Lecture 31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F8C1A2C9-0E48-495C-926D-EBFDEDB80E04}" type="slidenum">
              <a:rPr lang="en-US"/>
              <a:pPr/>
              <a:t>42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Public Key Encryption Overview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4724400"/>
          </a:xfrm>
        </p:spPr>
        <p:txBody>
          <a:bodyPr/>
          <a:lstStyle/>
          <a:p>
            <a:pPr eaLnBrk="1" hangingPunct="1"/>
            <a:r>
              <a:rPr lang="en-US" sz="2400" smtClean="0"/>
              <a:t>Each party has a PAIR (K, K</a:t>
            </a:r>
            <a:r>
              <a:rPr lang="en-US" sz="2400" baseline="30000" smtClean="0"/>
              <a:t>-1</a:t>
            </a:r>
            <a:r>
              <a:rPr lang="en-US" sz="2400" smtClean="0"/>
              <a:t>) of keys: </a:t>
            </a:r>
          </a:p>
          <a:p>
            <a:pPr lvl="1" eaLnBrk="1" hangingPunct="1"/>
            <a:r>
              <a:rPr lang="en-US" sz="2000" smtClean="0"/>
              <a:t>K is the </a:t>
            </a:r>
            <a:r>
              <a:rPr lang="en-US" sz="2000" b="1" smtClean="0">
                <a:solidFill>
                  <a:srgbClr val="FF0000"/>
                </a:solidFill>
              </a:rPr>
              <a:t>public</a:t>
            </a:r>
            <a:r>
              <a:rPr lang="en-US" sz="2000" smtClean="0">
                <a:solidFill>
                  <a:srgbClr val="FF0000"/>
                </a:solidFill>
              </a:rPr>
              <a:t> </a:t>
            </a:r>
            <a:r>
              <a:rPr lang="en-US" sz="2000" smtClean="0"/>
              <a:t>key, and used for encryption</a:t>
            </a:r>
          </a:p>
          <a:p>
            <a:pPr lvl="1" eaLnBrk="1" hangingPunct="1"/>
            <a:r>
              <a:rPr lang="en-US" sz="2000" smtClean="0"/>
              <a:t>K</a:t>
            </a:r>
            <a:r>
              <a:rPr lang="en-US" sz="2000" baseline="30000" smtClean="0"/>
              <a:t>-1</a:t>
            </a:r>
            <a:r>
              <a:rPr lang="en-US" sz="2000" smtClean="0"/>
              <a:t> is the </a:t>
            </a:r>
            <a:r>
              <a:rPr lang="en-US" sz="2000" b="1" smtClean="0">
                <a:solidFill>
                  <a:srgbClr val="FF0000"/>
                </a:solidFill>
              </a:rPr>
              <a:t>private</a:t>
            </a:r>
            <a:r>
              <a:rPr lang="en-US" sz="2000" smtClean="0"/>
              <a:t> key, and used for decryption</a:t>
            </a:r>
          </a:p>
          <a:p>
            <a:pPr lvl="1" eaLnBrk="1" hangingPunct="1"/>
            <a:r>
              <a:rPr lang="en-US" sz="2000" smtClean="0"/>
              <a:t>Satisfies    </a:t>
            </a:r>
            <a:r>
              <a:rPr lang="en-US" sz="2000" b="1" smtClean="0"/>
              <a:t>D</a:t>
            </a:r>
            <a:r>
              <a:rPr lang="en-US" sz="2000" baseline="-25000" smtClean="0"/>
              <a:t>K</a:t>
            </a:r>
            <a:r>
              <a:rPr lang="en-US" sz="1400" baseline="-6000" smtClean="0"/>
              <a:t>-1</a:t>
            </a:r>
            <a:r>
              <a:rPr lang="en-US" sz="2000" smtClean="0"/>
              <a:t>[</a:t>
            </a:r>
            <a:r>
              <a:rPr lang="en-US" sz="2000" b="1" smtClean="0"/>
              <a:t>E</a:t>
            </a:r>
            <a:r>
              <a:rPr lang="en-US" sz="2000" baseline="-25000" smtClean="0"/>
              <a:t>K</a:t>
            </a:r>
            <a:r>
              <a:rPr lang="en-US" sz="2000" smtClean="0"/>
              <a:t>[M]] = M</a:t>
            </a:r>
          </a:p>
          <a:p>
            <a:pPr eaLnBrk="1" hangingPunct="1"/>
            <a:r>
              <a:rPr lang="en-US" sz="2400" smtClean="0"/>
              <a:t>Knowing the public-key K, it is computationally infeasible to compute the private key K</a:t>
            </a:r>
            <a:r>
              <a:rPr lang="en-US" sz="2400" baseline="30000" smtClean="0"/>
              <a:t>-1</a:t>
            </a:r>
            <a:endParaRPr lang="en-US" sz="2400" smtClean="0"/>
          </a:p>
          <a:p>
            <a:pPr lvl="1" eaLnBrk="1" hangingPunct="1"/>
            <a:r>
              <a:rPr lang="en-US" sz="2000" smtClean="0">
                <a:solidFill>
                  <a:srgbClr val="FF0000"/>
                </a:solidFill>
              </a:rPr>
              <a:t>How to check (K,K</a:t>
            </a:r>
            <a:r>
              <a:rPr lang="en-US" sz="2000" baseline="30000" smtClean="0">
                <a:solidFill>
                  <a:srgbClr val="FF0000"/>
                </a:solidFill>
              </a:rPr>
              <a:t>-1</a:t>
            </a:r>
            <a:r>
              <a:rPr lang="en-US" sz="2000" smtClean="0">
                <a:solidFill>
                  <a:srgbClr val="FF0000"/>
                </a:solidFill>
              </a:rPr>
              <a:t>) is a pair?</a:t>
            </a:r>
          </a:p>
          <a:p>
            <a:pPr lvl="1" eaLnBrk="1" hangingPunct="1"/>
            <a:r>
              <a:rPr lang="en-US" sz="2000" smtClean="0"/>
              <a:t>Offers only computational security.  PK Encryption impossible when P=NP, as deriving K</a:t>
            </a:r>
            <a:r>
              <a:rPr lang="en-US" sz="2000" baseline="30000" smtClean="0"/>
              <a:t>-1</a:t>
            </a:r>
            <a:r>
              <a:rPr lang="en-US" sz="2000" smtClean="0"/>
              <a:t> from K is in NP.</a:t>
            </a:r>
          </a:p>
          <a:p>
            <a:pPr eaLnBrk="1" hangingPunct="1"/>
            <a:r>
              <a:rPr lang="en-US" sz="2400" smtClean="0"/>
              <a:t>The public-key K may be made publicly available, e.g., in a publicly available directory</a:t>
            </a:r>
          </a:p>
          <a:p>
            <a:pPr lvl="1" eaLnBrk="1" hangingPunct="1"/>
            <a:r>
              <a:rPr lang="en-US" sz="2000" smtClean="0"/>
              <a:t>Many can encrypt, only one can decrypt</a:t>
            </a:r>
          </a:p>
          <a:p>
            <a:pPr eaLnBrk="1" hangingPunct="1"/>
            <a:r>
              <a:rPr lang="en-US" sz="2400" smtClean="0"/>
              <a:t>Public-key systems aka </a:t>
            </a:r>
            <a:r>
              <a:rPr lang="en-US" sz="2400" i="1" smtClean="0">
                <a:solidFill>
                  <a:srgbClr val="008000"/>
                </a:solidFill>
              </a:rPr>
              <a:t>asymmetric</a:t>
            </a:r>
            <a:r>
              <a:rPr lang="en-US" sz="2400" smtClean="0"/>
              <a:t> crypto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tr-TR"/>
          </a:p>
        </p:txBody>
      </p:sp>
      <p:sp>
        <p:nvSpPr>
          <p:cNvPr id="1843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Fall 2010/Lecture 31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43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7D37F0-24FF-4B74-8EE3-98F8CE2BBD2C}" type="slidenum">
              <a:rPr lang="en-US"/>
              <a:pPr/>
              <a:t>43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924800" cy="1181100"/>
          </a:xfrm>
        </p:spPr>
        <p:txBody>
          <a:bodyPr/>
          <a:lstStyle/>
          <a:p>
            <a:pPr eaLnBrk="1" hangingPunct="1"/>
            <a:r>
              <a:rPr lang="en-US" sz="4000" smtClean="0"/>
              <a:t>Public Key Cryptography Early History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305800" cy="4876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</a:t>
            </a:r>
            <a:r>
              <a:rPr lang="en-US" smtClean="0">
                <a:solidFill>
                  <a:srgbClr val="00B050"/>
                </a:solidFill>
              </a:rPr>
              <a:t>concept</a:t>
            </a:r>
            <a:r>
              <a:rPr lang="en-US" smtClean="0"/>
              <a:t> is proposed in Diffie and Hellman (1976) “New Directions in Cryptography”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public-key encryption schemes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public key distribution systems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Diffie-Hellman key agreement protocol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digital signature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Public-key encryption was proposed in 1970 by James Ellis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in a classified paper made public in 1997 by the British Governmental Communications Headquarters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Concept of digital signature is still originally due to Diffie &amp; Hellman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tr-TR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Fall 2010/Lecture 31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2A1A1719-8F29-42EC-943F-5193D8B2CDB1}" type="slidenum">
              <a:rPr lang="en-US"/>
              <a:pPr/>
              <a:t>44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Public Key Encryption Algorithms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Almost all public-key encryption algorithms use either number theory and modular arithmetic, or elliptic curves</a:t>
            </a:r>
          </a:p>
          <a:p>
            <a:pPr eaLnBrk="1" hangingPunct="1"/>
            <a:r>
              <a:rPr lang="en-US" smtClean="0"/>
              <a:t>RSA</a:t>
            </a:r>
          </a:p>
          <a:p>
            <a:pPr lvl="1" eaLnBrk="1" hangingPunct="1"/>
            <a:r>
              <a:rPr lang="en-US" smtClean="0"/>
              <a:t>based on the hardness of factoring large numbers</a:t>
            </a:r>
          </a:p>
          <a:p>
            <a:pPr eaLnBrk="1" hangingPunct="1"/>
            <a:r>
              <a:rPr lang="en-US" smtClean="0"/>
              <a:t>El Gamal</a:t>
            </a:r>
          </a:p>
          <a:p>
            <a:pPr lvl="1" eaLnBrk="1" hangingPunct="1"/>
            <a:r>
              <a:rPr lang="en-US" smtClean="0"/>
              <a:t>Based on the hardness of solving discrete logarithm</a:t>
            </a:r>
          </a:p>
          <a:p>
            <a:pPr lvl="1" eaLnBrk="1" hangingPunct="1"/>
            <a:r>
              <a:rPr lang="en-US" smtClean="0"/>
              <a:t>Basic idea: public key g</a:t>
            </a:r>
            <a:r>
              <a:rPr lang="en-US" baseline="30000" smtClean="0"/>
              <a:t>x</a:t>
            </a:r>
            <a:r>
              <a:rPr lang="en-US" smtClean="0"/>
              <a:t>, private key x, to encrypt: 	[g</a:t>
            </a:r>
            <a:r>
              <a:rPr lang="en-US" baseline="30000" smtClean="0"/>
              <a:t>y</a:t>
            </a:r>
            <a:r>
              <a:rPr lang="en-US" smtClean="0"/>
              <a:t>, g</a:t>
            </a:r>
            <a:r>
              <a:rPr lang="en-US" baseline="30000" smtClean="0"/>
              <a:t>xy</a:t>
            </a:r>
            <a:r>
              <a:rPr lang="en-US" smtClean="0"/>
              <a:t> M].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tr-TR"/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Fall 2010/Lecture 31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7AE99FF3-B4B8-4D74-A9C0-D33E90F59B0B}" type="slidenum">
              <a:rPr lang="en-US"/>
              <a:pPr/>
              <a:t>45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RSA Algorithm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Invented in </a:t>
            </a:r>
            <a:r>
              <a:rPr lang="en-US" sz="3200" b="1" smtClean="0">
                <a:solidFill>
                  <a:srgbClr val="CC0099"/>
                </a:solidFill>
              </a:rPr>
              <a:t>1978 </a:t>
            </a:r>
            <a:r>
              <a:rPr lang="en-US" smtClean="0"/>
              <a:t>by Ron </a:t>
            </a:r>
            <a:r>
              <a:rPr lang="en-US" b="1" smtClean="0"/>
              <a:t>R</a:t>
            </a:r>
            <a:r>
              <a:rPr lang="en-US" smtClean="0"/>
              <a:t>ivest, Adi </a:t>
            </a:r>
            <a:r>
              <a:rPr lang="en-US" b="1" smtClean="0"/>
              <a:t>S</a:t>
            </a:r>
            <a:r>
              <a:rPr lang="en-US" smtClean="0"/>
              <a:t>hamir and Leonard </a:t>
            </a:r>
            <a:r>
              <a:rPr lang="en-US" b="1" smtClean="0"/>
              <a:t>A</a:t>
            </a:r>
            <a:r>
              <a:rPr lang="en-US" smtClean="0"/>
              <a:t>dleman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Published as R L Rivest, A Shamir, L Adleman, "</a:t>
            </a:r>
            <a:r>
              <a:rPr lang="en-US" i="1" smtClean="0"/>
              <a:t>On Digital Signatures and Public Key Cryptosystems</a:t>
            </a:r>
            <a:r>
              <a:rPr lang="en-US" smtClean="0"/>
              <a:t>", Communications of the ACM, vol 21 no 2, pp120-126, Feb 1978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Security relies on the difficulty of factoring large composite numbers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Essentially the same algorithm was discovered in 1973 by Clifford Cocks, who works for the British intelligence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tr-TR"/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Fall 2010/Lecture 31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5CD14928-0CBA-4096-AE84-A428BF89DA49}" type="slidenum">
              <a:rPr lang="en-US"/>
              <a:pPr/>
              <a:t>46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RSA Public Key Crypto System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6106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Times" pitchFamily="18" charset="0"/>
              <a:buNone/>
            </a:pPr>
            <a:r>
              <a:rPr lang="en-US" sz="3200" b="1" smtClean="0">
                <a:solidFill>
                  <a:srgbClr val="CC0099"/>
                </a:solidFill>
                <a:sym typeface="Symbol" pitchFamily="18" charset="2"/>
              </a:rPr>
              <a:t>Key generation:</a:t>
            </a:r>
          </a:p>
          <a:p>
            <a:pPr eaLnBrk="1" hangingPunct="1">
              <a:lnSpc>
                <a:spcPct val="80000"/>
              </a:lnSpc>
              <a:buFont typeface="Times" pitchFamily="18" charset="0"/>
              <a:buNone/>
            </a:pPr>
            <a:r>
              <a:rPr lang="en-US" smtClean="0">
                <a:sym typeface="Symbol" pitchFamily="18" charset="2"/>
              </a:rPr>
              <a:t>1. Select 2 large prime numbers of about the same size, p and q</a:t>
            </a:r>
          </a:p>
          <a:p>
            <a:pPr lvl="1" eaLnBrk="1" hangingPunct="1">
              <a:lnSpc>
                <a:spcPct val="80000"/>
              </a:lnSpc>
              <a:buFont typeface="Times" pitchFamily="18" charset="0"/>
              <a:buNone/>
            </a:pPr>
            <a:r>
              <a:rPr lang="en-US" sz="2000" smtClean="0">
                <a:sym typeface="Symbol" pitchFamily="18" charset="2"/>
              </a:rPr>
              <a:t>Typically each p, q has between 512 and 2048 bits</a:t>
            </a:r>
          </a:p>
          <a:p>
            <a:pPr eaLnBrk="1" hangingPunct="1">
              <a:lnSpc>
                <a:spcPct val="80000"/>
              </a:lnSpc>
              <a:buFont typeface="Times" pitchFamily="18" charset="0"/>
              <a:buNone/>
            </a:pPr>
            <a:r>
              <a:rPr lang="en-US" smtClean="0">
                <a:sym typeface="Symbol" pitchFamily="18" charset="2"/>
              </a:rPr>
              <a:t>2. Compute n = pq, and (n) = (q-1)(p-1)</a:t>
            </a:r>
          </a:p>
          <a:p>
            <a:pPr eaLnBrk="1" hangingPunct="1">
              <a:lnSpc>
                <a:spcPct val="80000"/>
              </a:lnSpc>
              <a:buFont typeface="Times" pitchFamily="18" charset="0"/>
              <a:buNone/>
            </a:pPr>
            <a:r>
              <a:rPr lang="en-US" smtClean="0">
                <a:sym typeface="Symbol" pitchFamily="18" charset="2"/>
              </a:rPr>
              <a:t>3. Select e,  1&lt;e&lt; (n), s.t. gcd(e, (n)) = 1</a:t>
            </a:r>
          </a:p>
          <a:p>
            <a:pPr lvl="1" eaLnBrk="1" hangingPunct="1">
              <a:lnSpc>
                <a:spcPct val="80000"/>
              </a:lnSpc>
              <a:buFont typeface="Times" pitchFamily="18" charset="0"/>
              <a:buNone/>
            </a:pPr>
            <a:r>
              <a:rPr lang="en-US" sz="2000" smtClean="0">
                <a:sym typeface="Symbol" pitchFamily="18" charset="2"/>
              </a:rPr>
              <a:t>Typically e=3 or e=65537</a:t>
            </a:r>
          </a:p>
          <a:p>
            <a:pPr eaLnBrk="1" hangingPunct="1">
              <a:lnSpc>
                <a:spcPct val="80000"/>
              </a:lnSpc>
              <a:buFont typeface="Times" pitchFamily="18" charset="0"/>
              <a:buNone/>
            </a:pPr>
            <a:r>
              <a:rPr lang="en-US" smtClean="0">
                <a:sym typeface="Symbol" pitchFamily="18" charset="2"/>
              </a:rPr>
              <a:t>4. Compute  d, 1&lt; d&lt; (n) s.t.  ed  1 mod (n)</a:t>
            </a:r>
          </a:p>
          <a:p>
            <a:pPr lvl="1" eaLnBrk="1" hangingPunct="1">
              <a:lnSpc>
                <a:spcPct val="80000"/>
              </a:lnSpc>
              <a:buFont typeface="Times" pitchFamily="18" charset="0"/>
              <a:buNone/>
            </a:pPr>
            <a:r>
              <a:rPr lang="en-US" sz="2000" smtClean="0">
                <a:sym typeface="Symbol" pitchFamily="18" charset="2"/>
              </a:rPr>
              <a:t>Knowing (n), d easy to compute. </a:t>
            </a:r>
          </a:p>
          <a:p>
            <a:pPr eaLnBrk="1" hangingPunct="1">
              <a:lnSpc>
                <a:spcPct val="80000"/>
              </a:lnSpc>
              <a:buFont typeface="Times" pitchFamily="18" charset="0"/>
              <a:buNone/>
            </a:pPr>
            <a:endParaRPr lang="en-US" b="1" smtClean="0">
              <a:solidFill>
                <a:srgbClr val="CC0709"/>
              </a:solidFill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Times" pitchFamily="18" charset="0"/>
              <a:buNone/>
            </a:pPr>
            <a:r>
              <a:rPr lang="en-US" b="1" smtClean="0">
                <a:solidFill>
                  <a:srgbClr val="CC0709"/>
                </a:solidFill>
                <a:sym typeface="Symbol" pitchFamily="18" charset="2"/>
              </a:rPr>
              <a:t>Public key:  (e, n)</a:t>
            </a:r>
            <a:endParaRPr lang="en-US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Times" pitchFamily="18" charset="0"/>
              <a:buNone/>
            </a:pPr>
            <a:r>
              <a:rPr lang="en-US" b="1" smtClean="0">
                <a:solidFill>
                  <a:srgbClr val="148416"/>
                </a:solidFill>
                <a:sym typeface="Symbol" pitchFamily="18" charset="2"/>
              </a:rPr>
              <a:t>Private key:  d</a:t>
            </a:r>
            <a:endParaRPr lang="en-US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tr-TR"/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Fall 2010/Lecture 31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7A553E6E-DD41-4E83-B5B4-1DB72ECF0BA4}" type="slidenum">
              <a:rPr lang="en-US"/>
              <a:pPr/>
              <a:t>47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RSA Description (cont.) 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86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Times" pitchFamily="18" charset="0"/>
              <a:buNone/>
            </a:pPr>
            <a:r>
              <a:rPr lang="en-US" b="1" smtClean="0">
                <a:solidFill>
                  <a:srgbClr val="CC0099"/>
                </a:solidFill>
                <a:sym typeface="Symbol" pitchFamily="18" charset="2"/>
              </a:rPr>
              <a:t>Encryption</a:t>
            </a:r>
          </a:p>
          <a:p>
            <a:pPr eaLnBrk="1" hangingPunct="1">
              <a:lnSpc>
                <a:spcPct val="80000"/>
              </a:lnSpc>
              <a:buFont typeface="Times" pitchFamily="18" charset="0"/>
              <a:buNone/>
            </a:pPr>
            <a:r>
              <a:rPr lang="en-US" smtClean="0">
                <a:sym typeface="Symbol" pitchFamily="18" charset="2"/>
              </a:rPr>
              <a:t>Given a message M, 0 &lt; M &lt; n	M  Z</a:t>
            </a:r>
            <a:r>
              <a:rPr lang="en-US" baseline="-25000" smtClean="0">
                <a:sym typeface="Symbol" pitchFamily="18" charset="2"/>
              </a:rPr>
              <a:t>n</a:t>
            </a:r>
            <a:r>
              <a:rPr lang="en-US" smtClean="0">
                <a:sym typeface="Symbol" pitchFamily="18" charset="2"/>
              </a:rPr>
              <a:t> {0}</a:t>
            </a:r>
          </a:p>
          <a:p>
            <a:pPr eaLnBrk="1" hangingPunct="1">
              <a:lnSpc>
                <a:spcPct val="80000"/>
              </a:lnSpc>
              <a:buFont typeface="Times" pitchFamily="18" charset="0"/>
              <a:buNone/>
            </a:pPr>
            <a:r>
              <a:rPr lang="en-US" smtClean="0">
                <a:sym typeface="Symbol" pitchFamily="18" charset="2"/>
              </a:rPr>
              <a:t>use public key (e, n) </a:t>
            </a:r>
          </a:p>
          <a:p>
            <a:pPr eaLnBrk="1" hangingPunct="1">
              <a:lnSpc>
                <a:spcPct val="80000"/>
              </a:lnSpc>
              <a:buFont typeface="Times" pitchFamily="18" charset="0"/>
              <a:buNone/>
            </a:pPr>
            <a:r>
              <a:rPr lang="en-US" smtClean="0">
                <a:sym typeface="Symbol" pitchFamily="18" charset="2"/>
              </a:rPr>
              <a:t>compute C = M</a:t>
            </a:r>
            <a:r>
              <a:rPr lang="en-US" baseline="30000" smtClean="0">
                <a:sym typeface="Symbol" pitchFamily="18" charset="2"/>
              </a:rPr>
              <a:t>e</a:t>
            </a:r>
            <a:r>
              <a:rPr lang="en-US" smtClean="0">
                <a:sym typeface="Symbol" pitchFamily="18" charset="2"/>
              </a:rPr>
              <a:t> mod n  		C  Z</a:t>
            </a:r>
            <a:r>
              <a:rPr lang="en-US" baseline="-25000" smtClean="0">
                <a:sym typeface="Symbol" pitchFamily="18" charset="2"/>
              </a:rPr>
              <a:t>n</a:t>
            </a:r>
            <a:r>
              <a:rPr lang="en-US" smtClean="0">
                <a:sym typeface="Symbol" pitchFamily="18" charset="2"/>
              </a:rPr>
              <a:t> {0}</a:t>
            </a:r>
          </a:p>
          <a:p>
            <a:pPr eaLnBrk="1" hangingPunct="1">
              <a:lnSpc>
                <a:spcPct val="80000"/>
              </a:lnSpc>
              <a:buFont typeface="Times" pitchFamily="18" charset="0"/>
              <a:buNone/>
            </a:pPr>
            <a:endParaRPr lang="en-US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Times" pitchFamily="18" charset="0"/>
              <a:buNone/>
            </a:pPr>
            <a:r>
              <a:rPr lang="en-US" b="1" smtClean="0">
                <a:solidFill>
                  <a:srgbClr val="CC0099"/>
                </a:solidFill>
                <a:sym typeface="Symbol" pitchFamily="18" charset="2"/>
              </a:rPr>
              <a:t>Decryption</a:t>
            </a:r>
          </a:p>
          <a:p>
            <a:pPr eaLnBrk="1" hangingPunct="1">
              <a:lnSpc>
                <a:spcPct val="80000"/>
              </a:lnSpc>
              <a:buFont typeface="Times" pitchFamily="18" charset="0"/>
              <a:buNone/>
            </a:pPr>
            <a:r>
              <a:rPr lang="en-US" smtClean="0">
                <a:sym typeface="Symbol" pitchFamily="18" charset="2"/>
              </a:rPr>
              <a:t>Given a ciphertext C, use private key (d) </a:t>
            </a:r>
          </a:p>
          <a:p>
            <a:pPr eaLnBrk="1" hangingPunct="1">
              <a:lnSpc>
                <a:spcPct val="80000"/>
              </a:lnSpc>
              <a:buFont typeface="Times" pitchFamily="18" charset="0"/>
              <a:buNone/>
            </a:pPr>
            <a:r>
              <a:rPr lang="en-US" smtClean="0">
                <a:sym typeface="Symbol" pitchFamily="18" charset="2"/>
              </a:rPr>
              <a:t>Compute C</a:t>
            </a:r>
            <a:r>
              <a:rPr lang="en-US" baseline="30000" smtClean="0">
                <a:sym typeface="Symbol" pitchFamily="18" charset="2"/>
              </a:rPr>
              <a:t>d</a:t>
            </a:r>
            <a:r>
              <a:rPr lang="en-US" smtClean="0">
                <a:sym typeface="Symbol" pitchFamily="18" charset="2"/>
              </a:rPr>
              <a:t> mod n = (M</a:t>
            </a:r>
            <a:r>
              <a:rPr lang="en-US" baseline="30000" smtClean="0">
                <a:sym typeface="Symbol" pitchFamily="18" charset="2"/>
              </a:rPr>
              <a:t>e</a:t>
            </a:r>
            <a:r>
              <a:rPr lang="en-US" smtClean="0">
                <a:sym typeface="Symbol" pitchFamily="18" charset="2"/>
              </a:rPr>
              <a:t> mod n)</a:t>
            </a:r>
            <a:r>
              <a:rPr lang="en-US" baseline="30000" smtClean="0">
                <a:sym typeface="Symbol" pitchFamily="18" charset="2"/>
              </a:rPr>
              <a:t>d</a:t>
            </a:r>
            <a:r>
              <a:rPr lang="en-US" smtClean="0">
                <a:sym typeface="Symbol" pitchFamily="18" charset="2"/>
              </a:rPr>
              <a:t> mod n = M</a:t>
            </a:r>
            <a:r>
              <a:rPr lang="en-US" baseline="30000" smtClean="0">
                <a:sym typeface="Symbol" pitchFamily="18" charset="2"/>
              </a:rPr>
              <a:t>ed</a:t>
            </a:r>
            <a:r>
              <a:rPr lang="en-US" smtClean="0">
                <a:sym typeface="Symbol" pitchFamily="18" charset="2"/>
              </a:rPr>
              <a:t> mod n = 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smtClean="0"/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tr-TR"/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Fall 2010/Lecture 31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8DC21840-63DD-4169-B079-73F7A8851E30}" type="slidenum">
              <a:rPr lang="en-US"/>
              <a:pPr/>
              <a:t>48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3558" name="TextBox 6"/>
          <p:cNvSpPr txBox="1">
            <a:spLocks noChangeArrowheads="1"/>
          </p:cNvSpPr>
          <p:nvPr/>
        </p:nvSpPr>
        <p:spPr bwMode="auto">
          <a:xfrm>
            <a:off x="457200" y="2438400"/>
            <a:ext cx="1981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Times" pitchFamily="18" charset="0"/>
              <a:buNone/>
            </a:pPr>
            <a:r>
              <a:rPr lang="en-US"/>
              <a:t>Plaintext: M</a:t>
            </a:r>
          </a:p>
        </p:txBody>
      </p:sp>
      <p:cxnSp>
        <p:nvCxnSpPr>
          <p:cNvPr id="23559" name="Straight Arrow Connector 8"/>
          <p:cNvCxnSpPr>
            <a:cxnSpLocks noChangeShapeType="1"/>
          </p:cNvCxnSpPr>
          <p:nvPr/>
        </p:nvCxnSpPr>
        <p:spPr bwMode="auto">
          <a:xfrm>
            <a:off x="2590800" y="2362200"/>
            <a:ext cx="403860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3560" name="TextBox 9"/>
          <p:cNvSpPr txBox="1">
            <a:spLocks noChangeArrowheads="1"/>
          </p:cNvSpPr>
          <p:nvPr/>
        </p:nvSpPr>
        <p:spPr bwMode="auto">
          <a:xfrm>
            <a:off x="2667000" y="1752600"/>
            <a:ext cx="373380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Times" pitchFamily="18" charset="0"/>
              <a:buNone/>
            </a:pPr>
            <a:r>
              <a:rPr lang="en-US"/>
              <a:t>C = M</a:t>
            </a:r>
            <a:r>
              <a:rPr lang="en-US" baseline="30000"/>
              <a:t>e</a:t>
            </a:r>
            <a:r>
              <a:rPr lang="en-US"/>
              <a:t> mod (n=pq)</a:t>
            </a:r>
          </a:p>
        </p:txBody>
      </p:sp>
      <p:sp>
        <p:nvSpPr>
          <p:cNvPr id="23561" name="TextBox 10"/>
          <p:cNvSpPr txBox="1">
            <a:spLocks noChangeArrowheads="1"/>
          </p:cNvSpPr>
          <p:nvPr/>
        </p:nvSpPr>
        <p:spPr bwMode="auto">
          <a:xfrm>
            <a:off x="6553200" y="2514600"/>
            <a:ext cx="228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Times" pitchFamily="18" charset="0"/>
              <a:buNone/>
            </a:pPr>
            <a:r>
              <a:rPr lang="en-US"/>
              <a:t>Ciphertext: C</a:t>
            </a:r>
          </a:p>
        </p:txBody>
      </p:sp>
      <p:cxnSp>
        <p:nvCxnSpPr>
          <p:cNvPr id="23562" name="Straight Arrow Connector 12"/>
          <p:cNvCxnSpPr>
            <a:cxnSpLocks noChangeShapeType="1"/>
          </p:cNvCxnSpPr>
          <p:nvPr/>
        </p:nvCxnSpPr>
        <p:spPr bwMode="auto">
          <a:xfrm rot="10800000">
            <a:off x="2590800" y="3505200"/>
            <a:ext cx="419100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3563" name="TextBox 14"/>
          <p:cNvSpPr txBox="1">
            <a:spLocks noChangeArrowheads="1"/>
          </p:cNvSpPr>
          <p:nvPr/>
        </p:nvSpPr>
        <p:spPr bwMode="auto">
          <a:xfrm>
            <a:off x="3200400" y="2971800"/>
            <a:ext cx="335280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Times" pitchFamily="18" charset="0"/>
              <a:buNone/>
            </a:pPr>
            <a:r>
              <a:rPr lang="en-US"/>
              <a:t>C</a:t>
            </a:r>
            <a:r>
              <a:rPr lang="en-US" baseline="30000"/>
              <a:t>d</a:t>
            </a:r>
            <a:r>
              <a:rPr lang="en-US"/>
              <a:t> mod n</a:t>
            </a:r>
          </a:p>
        </p:txBody>
      </p:sp>
      <p:sp>
        <p:nvSpPr>
          <p:cNvPr id="23564" name="TextBox 15"/>
          <p:cNvSpPr txBox="1">
            <a:spLocks noChangeArrowheads="1"/>
          </p:cNvSpPr>
          <p:nvPr/>
        </p:nvSpPr>
        <p:spPr bwMode="auto">
          <a:xfrm>
            <a:off x="990600" y="4152900"/>
            <a:ext cx="74676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Times" pitchFamily="18" charset="0"/>
              <a:buNone/>
            </a:pPr>
            <a:r>
              <a:rPr lang="en-US"/>
              <a:t>From n, difficult to figure out p,q</a:t>
            </a:r>
          </a:p>
          <a:p>
            <a:pPr>
              <a:buFont typeface="Times" pitchFamily="18" charset="0"/>
              <a:buNone/>
            </a:pPr>
            <a:r>
              <a:rPr lang="en-US"/>
              <a:t>From (n,e), difficult to figure d.</a:t>
            </a:r>
          </a:p>
          <a:p>
            <a:pPr>
              <a:buFont typeface="Times" pitchFamily="18" charset="0"/>
              <a:buNone/>
            </a:pPr>
            <a:r>
              <a:rPr lang="en-US"/>
              <a:t>From (n,e) and C, difficult to figure out M s.t. C = M</a:t>
            </a:r>
            <a:r>
              <a:rPr lang="en-US" baseline="30000"/>
              <a:t>e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tr-TR"/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Fall 2010/Lecture 31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75D471A9-ABBA-4289-8219-BAE56441C015}" type="slidenum">
              <a:rPr lang="en-US"/>
              <a:pPr/>
              <a:t>49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RSA Example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8063" y="1524000"/>
            <a:ext cx="7329487" cy="3733800"/>
          </a:xfrm>
        </p:spPr>
        <p:txBody>
          <a:bodyPr/>
          <a:lstStyle/>
          <a:p>
            <a:pPr eaLnBrk="1" hangingPunct="1"/>
            <a:r>
              <a:rPr lang="en-US" sz="2400" smtClean="0"/>
              <a:t>p = 11, q = 7, n = 77, </a:t>
            </a:r>
            <a:r>
              <a:rPr lang="en-US" sz="2400" smtClean="0">
                <a:sym typeface="Symbol" pitchFamily="18" charset="2"/>
              </a:rPr>
              <a:t>(n) = 60</a:t>
            </a:r>
            <a:r>
              <a:rPr lang="en-US" sz="2400" smtClean="0"/>
              <a:t> </a:t>
            </a:r>
          </a:p>
          <a:p>
            <a:pPr eaLnBrk="1" hangingPunct="1"/>
            <a:r>
              <a:rPr lang="en-US" sz="2400" smtClean="0"/>
              <a:t>d = 13, e = 37   (ed = 481;  ed mod 60 = 1)</a:t>
            </a:r>
          </a:p>
          <a:p>
            <a:pPr eaLnBrk="1" hangingPunct="1"/>
            <a:r>
              <a:rPr lang="en-US" sz="2400" smtClean="0"/>
              <a:t>Let M = 15.  Then C </a:t>
            </a:r>
            <a:r>
              <a:rPr lang="en-US" sz="2400" smtClean="0">
                <a:sym typeface="Symbol" pitchFamily="18" charset="2"/>
              </a:rPr>
              <a:t> M</a:t>
            </a:r>
            <a:r>
              <a:rPr lang="en-US" sz="2400" baseline="30000" smtClean="0">
                <a:sym typeface="Symbol" pitchFamily="18" charset="2"/>
              </a:rPr>
              <a:t>e</a:t>
            </a:r>
            <a:r>
              <a:rPr lang="en-US" sz="2400" smtClean="0">
                <a:sym typeface="Symbol" pitchFamily="18" charset="2"/>
              </a:rPr>
              <a:t> mod n</a:t>
            </a:r>
          </a:p>
          <a:p>
            <a:pPr lvl="1" eaLnBrk="1" hangingPunct="1"/>
            <a:r>
              <a:rPr lang="en-US" smtClean="0">
                <a:sym typeface="Symbol" pitchFamily="18" charset="2"/>
              </a:rPr>
              <a:t>C  15</a:t>
            </a:r>
            <a:r>
              <a:rPr lang="en-US" baseline="30000" smtClean="0">
                <a:sym typeface="Symbol" pitchFamily="18" charset="2"/>
              </a:rPr>
              <a:t>37</a:t>
            </a:r>
            <a:r>
              <a:rPr lang="en-US" smtClean="0">
                <a:sym typeface="Symbol" pitchFamily="18" charset="2"/>
              </a:rPr>
              <a:t> (mod 77) = 71</a:t>
            </a:r>
          </a:p>
          <a:p>
            <a:pPr eaLnBrk="1" hangingPunct="1"/>
            <a:r>
              <a:rPr lang="en-US" sz="2400" smtClean="0"/>
              <a:t>M </a:t>
            </a:r>
            <a:r>
              <a:rPr lang="en-US" sz="2400" smtClean="0">
                <a:sym typeface="Symbol" pitchFamily="18" charset="2"/>
              </a:rPr>
              <a:t> C</a:t>
            </a:r>
            <a:r>
              <a:rPr lang="en-US" sz="2400" baseline="30000" smtClean="0">
                <a:sym typeface="Symbol" pitchFamily="18" charset="2"/>
              </a:rPr>
              <a:t>d</a:t>
            </a:r>
            <a:r>
              <a:rPr lang="en-US" sz="2400" smtClean="0">
                <a:sym typeface="Symbol" pitchFamily="18" charset="2"/>
              </a:rPr>
              <a:t> mod n</a:t>
            </a:r>
            <a:endParaRPr lang="en-US" sz="2400" smtClean="0"/>
          </a:p>
          <a:p>
            <a:pPr lvl="1" eaLnBrk="1" hangingPunct="1"/>
            <a:r>
              <a:rPr lang="en-US" smtClean="0">
                <a:sym typeface="Symbol" pitchFamily="18" charset="2"/>
              </a:rPr>
              <a:t>M  71</a:t>
            </a:r>
            <a:r>
              <a:rPr lang="en-US" baseline="30000" smtClean="0">
                <a:sym typeface="Symbol" pitchFamily="18" charset="2"/>
              </a:rPr>
              <a:t>13</a:t>
            </a:r>
            <a:r>
              <a:rPr lang="en-US" smtClean="0">
                <a:sym typeface="Symbol" pitchFamily="18" charset="2"/>
              </a:rPr>
              <a:t> (mod 77) = 15</a:t>
            </a:r>
          </a:p>
          <a:p>
            <a:pPr lvl="1" eaLnBrk="1" hangingPunct="1"/>
            <a:endParaRPr lang="en-US" smtClean="0">
              <a:sym typeface="Symbol" pitchFamily="18" charset="2"/>
            </a:endParaRPr>
          </a:p>
          <a:p>
            <a:pPr eaLnBrk="1" hangingPunct="1"/>
            <a:endParaRPr lang="en-US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27586E6-7BDD-455D-B310-F6BC0DA85428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Division</a:t>
            </a:r>
          </a:p>
        </p:txBody>
      </p:sp>
      <p:sp>
        <p:nvSpPr>
          <p:cNvPr id="51507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Remember long division?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515088" name="Line 16"/>
          <p:cNvSpPr>
            <a:spLocks noChangeShapeType="1"/>
          </p:cNvSpPr>
          <p:nvPr/>
        </p:nvSpPr>
        <p:spPr bwMode="auto">
          <a:xfrm>
            <a:off x="4516438" y="4046538"/>
            <a:ext cx="4857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15089" name="Rectangle 17"/>
          <p:cNvSpPr>
            <a:spLocks noChangeArrowheads="1"/>
          </p:cNvSpPr>
          <p:nvPr/>
        </p:nvSpPr>
        <p:spPr bwMode="auto">
          <a:xfrm>
            <a:off x="4546600" y="4106863"/>
            <a:ext cx="4445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500" b="0">
                <a:solidFill>
                  <a:srgbClr val="000000"/>
                </a:solidFill>
                <a:latin typeface="Times New Roman" pitchFamily="18" charset="0"/>
              </a:rPr>
              <a:t>19</a:t>
            </a:r>
            <a:endParaRPr lang="en-US"/>
          </a:p>
        </p:txBody>
      </p:sp>
      <p:sp>
        <p:nvSpPr>
          <p:cNvPr id="515090" name="Rectangle 18"/>
          <p:cNvSpPr>
            <a:spLocks noChangeArrowheads="1"/>
          </p:cNvSpPr>
          <p:nvPr/>
        </p:nvSpPr>
        <p:spPr bwMode="auto">
          <a:xfrm>
            <a:off x="4546600" y="3484563"/>
            <a:ext cx="4445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500" b="0">
                <a:solidFill>
                  <a:srgbClr val="000000"/>
                </a:solidFill>
                <a:latin typeface="Times New Roman" pitchFamily="18" charset="0"/>
              </a:rPr>
              <a:t>90</a:t>
            </a:r>
            <a:endParaRPr lang="en-US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3802063" y="2538413"/>
            <a:ext cx="1404937" cy="1042987"/>
            <a:chOff x="2395" y="1599"/>
            <a:chExt cx="885" cy="657"/>
          </a:xfrm>
        </p:grpSpPr>
        <p:sp>
          <p:nvSpPr>
            <p:cNvPr id="7178" name="Rectangle 13"/>
            <p:cNvSpPr>
              <a:spLocks noChangeArrowheads="1"/>
            </p:cNvSpPr>
            <p:nvPr/>
          </p:nvSpPr>
          <p:spPr bwMode="auto">
            <a:xfrm>
              <a:off x="3028" y="1599"/>
              <a:ext cx="252" cy="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500" b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/>
            </a:p>
          </p:txBody>
        </p:sp>
        <p:sp>
          <p:nvSpPr>
            <p:cNvPr id="7179" name="Rectangle 14"/>
            <p:cNvSpPr>
              <a:spLocks noChangeArrowheads="1"/>
            </p:cNvSpPr>
            <p:nvPr/>
          </p:nvSpPr>
          <p:spPr bwMode="auto">
            <a:xfrm>
              <a:off x="2739" y="1920"/>
              <a:ext cx="42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500" b="0">
                  <a:solidFill>
                    <a:srgbClr val="000000"/>
                  </a:solidFill>
                  <a:latin typeface="Times New Roman" pitchFamily="18" charset="0"/>
                </a:rPr>
                <a:t>109</a:t>
              </a:r>
              <a:endParaRPr lang="en-US"/>
            </a:p>
          </p:txBody>
        </p:sp>
        <p:sp>
          <p:nvSpPr>
            <p:cNvPr id="7180" name="Rectangle 15"/>
            <p:cNvSpPr>
              <a:spLocks noChangeArrowheads="1"/>
            </p:cNvSpPr>
            <p:nvPr/>
          </p:nvSpPr>
          <p:spPr bwMode="auto">
            <a:xfrm>
              <a:off x="2395" y="1920"/>
              <a:ext cx="28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500" b="0">
                  <a:solidFill>
                    <a:srgbClr val="000000"/>
                  </a:solidFill>
                  <a:latin typeface="Times New Roman" pitchFamily="18" charset="0"/>
                </a:rPr>
                <a:t>30</a:t>
              </a:r>
              <a:endParaRPr lang="en-US"/>
            </a:p>
          </p:txBody>
        </p:sp>
        <p:grpSp>
          <p:nvGrpSpPr>
            <p:cNvPr id="7181" name="Group 22"/>
            <p:cNvGrpSpPr>
              <a:grpSpLocks/>
            </p:cNvGrpSpPr>
            <p:nvPr/>
          </p:nvGrpSpPr>
          <p:grpSpPr bwMode="auto">
            <a:xfrm>
              <a:off x="2686" y="1902"/>
              <a:ext cx="509" cy="288"/>
              <a:chOff x="2686" y="1902"/>
              <a:chExt cx="509" cy="288"/>
            </a:xfrm>
          </p:grpSpPr>
          <p:sp>
            <p:nvSpPr>
              <p:cNvPr id="7182" name="Line 12"/>
              <p:cNvSpPr>
                <a:spLocks noChangeShapeType="1"/>
              </p:cNvSpPr>
              <p:nvPr/>
            </p:nvSpPr>
            <p:spPr bwMode="auto">
              <a:xfrm>
                <a:off x="2686" y="1902"/>
                <a:ext cx="509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183" name="Line 20"/>
              <p:cNvSpPr>
                <a:spLocks noChangeShapeType="1"/>
              </p:cNvSpPr>
              <p:nvPr/>
            </p:nvSpPr>
            <p:spPr bwMode="auto">
              <a:xfrm>
                <a:off x="2688" y="1902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tr-TR"/>
              </a:p>
            </p:txBody>
          </p:sp>
        </p:grpSp>
      </p:grpSp>
      <p:sp>
        <p:nvSpPr>
          <p:cNvPr id="515096" name="Text Box 24"/>
          <p:cNvSpPr txBox="1">
            <a:spLocks noChangeArrowheads="1"/>
          </p:cNvSpPr>
          <p:nvPr/>
        </p:nvSpPr>
        <p:spPr bwMode="auto">
          <a:xfrm>
            <a:off x="762000" y="5181600"/>
            <a:ext cx="76200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>
                <a:latin typeface="Comic Sans MS" pitchFamily="66" charset="0"/>
              </a:rPr>
              <a:t>109 = 30·3 + 19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 i="1">
                <a:latin typeface="Comic Sans MS" pitchFamily="66" charset="0"/>
              </a:rPr>
              <a:t>a </a:t>
            </a:r>
            <a:r>
              <a:rPr lang="en-US" b="0">
                <a:latin typeface="Comic Sans MS" pitchFamily="66" charset="0"/>
              </a:rPr>
              <a:t>= </a:t>
            </a:r>
            <a:r>
              <a:rPr lang="en-US" b="0" i="1">
                <a:latin typeface="Comic Sans MS" pitchFamily="66" charset="0"/>
              </a:rPr>
              <a:t>dq </a:t>
            </a:r>
            <a:r>
              <a:rPr lang="en-US" b="0">
                <a:latin typeface="Comic Sans MS" pitchFamily="66" charset="0"/>
              </a:rPr>
              <a:t>+</a:t>
            </a:r>
            <a:r>
              <a:rPr lang="en-US" b="0" i="1">
                <a:latin typeface="Comic Sans MS" pitchFamily="66" charset="0"/>
              </a:rPr>
              <a:t> r  (dividend = divisor · quotient + remainder)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5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6" grpId="0" build="p" autoUpdateAnimBg="0"/>
      <p:bldP spid="515088" grpId="0" animBg="1"/>
      <p:bldP spid="515089" grpId="0" autoUpdateAnimBg="0"/>
      <p:bldP spid="515090" grpId="0" autoUpdateAnimBg="0"/>
      <p:bldP spid="51509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28C25F0-72AE-4021-A955-A48AC2DF796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Division Algorithm</a:t>
            </a:r>
          </a:p>
        </p:txBody>
      </p:sp>
      <p:sp>
        <p:nvSpPr>
          <p:cNvPr id="5160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Division Algorithm Theorem</a:t>
            </a:r>
            <a:r>
              <a:rPr lang="en-US" smtClean="0"/>
              <a:t>:  Let </a:t>
            </a:r>
            <a:r>
              <a:rPr lang="en-US" i="1" smtClean="0"/>
              <a:t>a </a:t>
            </a:r>
            <a:r>
              <a:rPr lang="en-US" smtClean="0"/>
              <a:t>be an integer, and </a:t>
            </a:r>
            <a:r>
              <a:rPr lang="en-US" i="1" smtClean="0"/>
              <a:t>d  </a:t>
            </a:r>
            <a:r>
              <a:rPr lang="en-US" smtClean="0"/>
              <a:t>be a positive integer.  There are unique integers </a:t>
            </a:r>
            <a:r>
              <a:rPr lang="en-US" i="1" smtClean="0"/>
              <a:t>q, r</a:t>
            </a:r>
            <a:r>
              <a:rPr lang="en-US" smtClean="0"/>
              <a:t>  with </a:t>
            </a:r>
            <a:r>
              <a:rPr lang="en-US" i="1" smtClean="0"/>
              <a:t>r </a:t>
            </a:r>
            <a:r>
              <a:rPr lang="en-US" smtClean="0">
                <a:sym typeface="Symbol" pitchFamily="18" charset="2"/>
              </a:rPr>
              <a:t> {0,1,2,…,</a:t>
            </a:r>
            <a:r>
              <a:rPr lang="en-US" i="1" smtClean="0">
                <a:sym typeface="Symbol" pitchFamily="18" charset="2"/>
              </a:rPr>
              <a:t>d</a:t>
            </a:r>
            <a:r>
              <a:rPr lang="en-US" smtClean="0">
                <a:sym typeface="Symbol" pitchFamily="18" charset="2"/>
              </a:rPr>
              <a:t>-1} (ie, 0 ≤ r &lt; d) satisfying</a:t>
            </a:r>
          </a:p>
          <a:p>
            <a:pPr algn="ctr" eaLnBrk="1" hangingPunct="1">
              <a:spcBef>
                <a:spcPct val="60000"/>
              </a:spcBef>
              <a:buFont typeface="Wingdings" pitchFamily="2" charset="2"/>
              <a:buNone/>
            </a:pPr>
            <a:r>
              <a:rPr lang="en-US" i="1" smtClean="0"/>
              <a:t>a </a:t>
            </a:r>
            <a:r>
              <a:rPr lang="en-US" smtClean="0"/>
              <a:t>= </a:t>
            </a:r>
            <a:r>
              <a:rPr lang="en-US" i="1" smtClean="0"/>
              <a:t>dq</a:t>
            </a:r>
            <a:r>
              <a:rPr lang="en-US" smtClean="0"/>
              <a:t> +</a:t>
            </a:r>
            <a:r>
              <a:rPr lang="en-US" i="1" smtClean="0"/>
              <a:t> r</a:t>
            </a:r>
          </a:p>
          <a:p>
            <a:pPr eaLnBrk="1" hangingPunct="1">
              <a:spcBef>
                <a:spcPct val="60000"/>
              </a:spcBef>
            </a:pPr>
            <a:r>
              <a:rPr lang="en-US" smtClean="0"/>
              <a:t>d is the divisor</a:t>
            </a:r>
          </a:p>
          <a:p>
            <a:pPr eaLnBrk="1" hangingPunct="1"/>
            <a:r>
              <a:rPr lang="en-US" smtClean="0"/>
              <a:t>q is the quotient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q = a </a:t>
            </a:r>
            <a:r>
              <a:rPr lang="en-US" b="1" smtClean="0"/>
              <a:t>div</a:t>
            </a:r>
            <a:r>
              <a:rPr lang="en-US" smtClean="0"/>
              <a:t> d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r is the remainder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r = a </a:t>
            </a:r>
            <a:r>
              <a:rPr lang="en-US" b="1" smtClean="0"/>
              <a:t>mod</a:t>
            </a:r>
            <a:r>
              <a:rPr lang="en-US" smtClean="0"/>
              <a:t> d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6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6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6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16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16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16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09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C06AA40-98CB-48DE-B9B8-68D399D35FF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Mod Operation</a:t>
            </a:r>
          </a:p>
        </p:txBody>
      </p:sp>
      <p:sp>
        <p:nvSpPr>
          <p:cNvPr id="6164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772400" cy="4953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Let </a:t>
            </a:r>
            <a:r>
              <a:rPr lang="en-US" i="1" smtClean="0">
                <a:solidFill>
                  <a:schemeClr val="tx2"/>
                </a:solidFill>
              </a:rPr>
              <a:t>a</a:t>
            </a:r>
            <a:r>
              <a:rPr lang="en-US" smtClean="0">
                <a:solidFill>
                  <a:schemeClr val="tx2"/>
                </a:solidFill>
              </a:rPr>
              <a:t>, </a:t>
            </a:r>
            <a:r>
              <a:rPr lang="en-US" i="1" smtClean="0">
                <a:solidFill>
                  <a:schemeClr val="tx2"/>
                </a:solidFill>
              </a:rPr>
              <a:t>b 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 </a:t>
            </a:r>
            <a:r>
              <a:rPr lang="en-US" b="1" smtClean="0">
                <a:solidFill>
                  <a:schemeClr val="tx2"/>
                </a:solidFill>
                <a:sym typeface="Symbol" pitchFamily="18" charset="2"/>
              </a:rPr>
              <a:t>Z</a:t>
            </a:r>
            <a:r>
              <a:rPr lang="en-US" smtClean="0">
                <a:sym typeface="Symbol" pitchFamily="18" charset="2"/>
              </a:rPr>
              <a:t> with </a:t>
            </a:r>
            <a:r>
              <a:rPr lang="en-US" i="1" smtClean="0">
                <a:solidFill>
                  <a:schemeClr val="tx2"/>
                </a:solidFill>
                <a:sym typeface="Symbol" pitchFamily="18" charset="2"/>
              </a:rPr>
              <a:t>b &gt; 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.  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		a = q·b + r, where 0 ≤ r &lt; b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Then </a:t>
            </a:r>
            <a:r>
              <a:rPr lang="en-US" i="1" smtClean="0">
                <a:solidFill>
                  <a:schemeClr val="tx2"/>
                </a:solidFill>
                <a:sym typeface="Symbol" pitchFamily="18" charset="2"/>
              </a:rPr>
              <a:t>a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  </a:t>
            </a:r>
            <a:r>
              <a:rPr lang="en-US" b="1" smtClean="0">
                <a:solidFill>
                  <a:schemeClr val="tx2"/>
                </a:solidFill>
                <a:sym typeface="Symbol" pitchFamily="18" charset="2"/>
              </a:rPr>
              <a:t>mod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i="1" smtClean="0">
                <a:solidFill>
                  <a:schemeClr val="tx2"/>
                </a:solidFill>
                <a:sym typeface="Symbol" pitchFamily="18" charset="2"/>
              </a:rPr>
              <a:t>b</a:t>
            </a:r>
            <a:r>
              <a:rPr lang="en-US" smtClean="0">
                <a:sym typeface="Symbol" pitchFamily="18" charset="2"/>
              </a:rPr>
              <a:t> denotes the remainder </a:t>
            </a:r>
            <a:r>
              <a:rPr lang="en-US" i="1" smtClean="0">
                <a:solidFill>
                  <a:schemeClr val="tx2"/>
                </a:solidFill>
                <a:sym typeface="Symbol" pitchFamily="18" charset="2"/>
              </a:rPr>
              <a:t>r</a:t>
            </a:r>
            <a:r>
              <a:rPr lang="en-US" smtClean="0">
                <a:sym typeface="Symbol" pitchFamily="18" charset="2"/>
              </a:rPr>
              <a:t> from the division “algorithm” with dividend </a:t>
            </a:r>
            <a:r>
              <a:rPr lang="en-US" i="1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 and divisor </a:t>
            </a:r>
            <a:r>
              <a:rPr lang="en-US" i="1" smtClean="0">
                <a:sym typeface="Symbol" pitchFamily="18" charset="2"/>
              </a:rPr>
              <a:t>b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i="1" smtClean="0">
                <a:sym typeface="Symbol" pitchFamily="18" charset="2"/>
              </a:rPr>
              <a:t>    </a:t>
            </a:r>
            <a:r>
              <a:rPr lang="en-US" smtClean="0">
                <a:sym typeface="Symbol" pitchFamily="18" charset="2"/>
              </a:rPr>
              <a:t>109 </a:t>
            </a:r>
            <a:r>
              <a:rPr lang="en-US" b="1" smtClean="0">
                <a:sym typeface="Symbol" pitchFamily="18" charset="2"/>
              </a:rPr>
              <a:t>mod</a:t>
            </a:r>
            <a:r>
              <a:rPr lang="en-US" smtClean="0">
                <a:sym typeface="Symbol" pitchFamily="18" charset="2"/>
              </a:rPr>
              <a:t> 30  =  ?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>
              <a:sym typeface="Symbol" pitchFamily="18" charset="2"/>
            </a:endParaRPr>
          </a:p>
          <a:p>
            <a:pPr eaLnBrk="1" hangingPunct="1"/>
            <a:r>
              <a:rPr lang="en-US" i="1" smtClean="0">
                <a:sym typeface="Symbol" pitchFamily="18" charset="2"/>
              </a:rPr>
              <a:t>0  </a:t>
            </a:r>
            <a:r>
              <a:rPr lang="en-US" i="1" smtClean="0"/>
              <a:t>a </a:t>
            </a:r>
            <a:r>
              <a:rPr lang="en-US" b="1" smtClean="0"/>
              <a:t>mod </a:t>
            </a:r>
            <a:r>
              <a:rPr lang="en-US" i="1" smtClean="0"/>
              <a:t>b </a:t>
            </a:r>
            <a:r>
              <a:rPr lang="en-US" i="1" smtClean="0">
                <a:sym typeface="Symbol" pitchFamily="18" charset="2"/>
              </a:rPr>
              <a:t></a:t>
            </a:r>
            <a:r>
              <a:rPr lang="en-US" i="1" smtClean="0"/>
              <a:t>  b – 1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/>
          </a:p>
          <a:p>
            <a:pPr eaLnBrk="1" hangingPunct="1"/>
            <a:endParaRPr lang="en-US" smtClean="0">
              <a:sym typeface="Symbol" pitchFamily="18" charset="2"/>
            </a:endParaRP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6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6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6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16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16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5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0EE3998-CF51-41A9-A0DE-6EE43AF54257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991600" cy="609600"/>
          </a:xfrm>
        </p:spPr>
        <p:txBody>
          <a:bodyPr/>
          <a:lstStyle/>
          <a:p>
            <a:pPr eaLnBrk="1" hangingPunct="1"/>
            <a:r>
              <a:rPr lang="en-US" sz="3600" smtClean="0"/>
              <a:t>Modular Arithmetic</a:t>
            </a:r>
          </a:p>
        </p:txBody>
      </p:sp>
      <p:sp>
        <p:nvSpPr>
          <p:cNvPr id="6174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305800" cy="4953000"/>
          </a:xfrm>
        </p:spPr>
        <p:txBody>
          <a:bodyPr/>
          <a:lstStyle/>
          <a:p>
            <a:pPr eaLnBrk="1" hangingPunct="1"/>
            <a:r>
              <a:rPr lang="en-US" dirty="0" smtClean="0">
                <a:sym typeface="Symbol" pitchFamily="18" charset="2"/>
              </a:rPr>
              <a:t>Let </a:t>
            </a:r>
            <a:r>
              <a:rPr lang="en-US" i="1" dirty="0" smtClean="0">
                <a:solidFill>
                  <a:schemeClr val="tx2"/>
                </a:solidFill>
                <a:sym typeface="Symbol" pitchFamily="18" charset="2"/>
              </a:rPr>
              <a:t>a</a:t>
            </a:r>
            <a:r>
              <a:rPr lang="en-US" dirty="0" smtClean="0">
                <a:solidFill>
                  <a:schemeClr val="tx2"/>
                </a:solidFill>
                <a:sym typeface="Symbol" pitchFamily="18" charset="2"/>
              </a:rPr>
              <a:t>, </a:t>
            </a:r>
            <a:r>
              <a:rPr lang="en-US" i="1" dirty="0" smtClean="0">
                <a:solidFill>
                  <a:schemeClr val="tx2"/>
                </a:solidFill>
                <a:sym typeface="Symbol" pitchFamily="18" charset="2"/>
              </a:rPr>
              <a:t>b </a:t>
            </a:r>
            <a:r>
              <a:rPr lang="en-US" dirty="0" smtClean="0">
                <a:solidFill>
                  <a:schemeClr val="tx2"/>
                </a:solidFill>
                <a:sym typeface="Symbol" pitchFamily="18" charset="2"/>
              </a:rPr>
              <a:t> </a:t>
            </a:r>
            <a:r>
              <a:rPr lang="en-US" b="1" dirty="0" smtClean="0">
                <a:solidFill>
                  <a:schemeClr val="tx2"/>
                </a:solidFill>
                <a:sym typeface="Symbol" pitchFamily="18" charset="2"/>
              </a:rPr>
              <a:t>Z</a:t>
            </a:r>
            <a:r>
              <a:rPr lang="en-US" dirty="0" smtClean="0">
                <a:sym typeface="Symbol" pitchFamily="18" charset="2"/>
              </a:rPr>
              <a:t>,</a:t>
            </a:r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i="1" dirty="0" smtClean="0">
                <a:solidFill>
                  <a:schemeClr val="tx2"/>
                </a:solidFill>
                <a:sym typeface="Symbol" pitchFamily="18" charset="2"/>
              </a:rPr>
              <a:t>m </a:t>
            </a:r>
            <a:r>
              <a:rPr lang="en-US" dirty="0" smtClean="0">
                <a:solidFill>
                  <a:schemeClr val="tx2"/>
                </a:solidFill>
                <a:sym typeface="Symbol" pitchFamily="18" charset="2"/>
              </a:rPr>
              <a:t> </a:t>
            </a:r>
            <a:r>
              <a:rPr lang="en-US" b="1" dirty="0" smtClean="0">
                <a:solidFill>
                  <a:schemeClr val="tx2"/>
                </a:solidFill>
              </a:rPr>
              <a:t>Z</a:t>
            </a:r>
            <a:r>
              <a:rPr lang="en-US" baseline="30000" dirty="0" smtClean="0">
                <a:solidFill>
                  <a:schemeClr val="tx2"/>
                </a:solidFill>
              </a:rPr>
              <a:t>+</a:t>
            </a: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Then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i="1" dirty="0" smtClean="0"/>
              <a:t>is </a:t>
            </a:r>
            <a:r>
              <a:rPr lang="en-US" i="1" dirty="0" smtClean="0">
                <a:solidFill>
                  <a:schemeClr val="tx2"/>
                </a:solidFill>
              </a:rPr>
              <a:t>congruent</a:t>
            </a:r>
            <a:r>
              <a:rPr lang="tr-TR" i="1" dirty="0" smtClean="0">
                <a:solidFill>
                  <a:schemeClr val="tx2"/>
                </a:solidFill>
              </a:rPr>
              <a:t> (denk)</a:t>
            </a:r>
            <a:r>
              <a:rPr lang="en-US" i="1" dirty="0" smtClean="0"/>
              <a:t> to</a:t>
            </a:r>
            <a:r>
              <a:rPr lang="en-US" dirty="0" smtClean="0"/>
              <a:t> </a:t>
            </a:r>
            <a:r>
              <a:rPr lang="en-US" i="1" dirty="0" smtClean="0"/>
              <a:t>b </a:t>
            </a:r>
            <a:r>
              <a:rPr lang="en-US" i="1" dirty="0" smtClean="0">
                <a:solidFill>
                  <a:schemeClr val="tx2"/>
                </a:solidFill>
              </a:rPr>
              <a:t>modulo</a:t>
            </a:r>
            <a:r>
              <a:rPr lang="en-US" i="1" dirty="0" smtClean="0"/>
              <a:t> m</a:t>
            </a:r>
            <a:r>
              <a:rPr lang="en-US" dirty="0" smtClean="0"/>
              <a:t>  </a:t>
            </a:r>
            <a:r>
              <a:rPr lang="en-US" b="1" dirty="0" err="1" smtClean="0">
                <a:solidFill>
                  <a:schemeClr val="tx2"/>
                </a:solidFill>
              </a:rPr>
              <a:t>iff</a:t>
            </a:r>
            <a:r>
              <a:rPr lang="en-US" dirty="0" smtClean="0"/>
              <a:t>  </a:t>
            </a:r>
            <a:r>
              <a:rPr lang="en-US" i="1" dirty="0" smtClean="0">
                <a:solidFill>
                  <a:schemeClr val="tx2"/>
                </a:solidFill>
              </a:rPr>
              <a:t>m </a:t>
            </a:r>
            <a:r>
              <a:rPr lang="en-US" dirty="0" smtClean="0">
                <a:solidFill>
                  <a:schemeClr val="tx2"/>
                </a:solidFill>
              </a:rPr>
              <a:t>| (</a:t>
            </a:r>
            <a:r>
              <a:rPr lang="en-US" i="1" dirty="0" smtClean="0">
                <a:solidFill>
                  <a:schemeClr val="tx2"/>
                </a:solidFill>
              </a:rPr>
              <a:t>a </a:t>
            </a:r>
            <a:r>
              <a:rPr lang="en-US" dirty="0" smtClean="0">
                <a:solidFill>
                  <a:schemeClr val="tx2"/>
                </a:solidFill>
                <a:sym typeface="Symbol" pitchFamily="18" charset="2"/>
              </a:rPr>
              <a:t></a:t>
            </a:r>
            <a:r>
              <a:rPr lang="en-US" i="1" dirty="0" smtClean="0">
                <a:solidFill>
                  <a:schemeClr val="tx2"/>
                </a:solidFill>
                <a:sym typeface="Symbol" pitchFamily="18" charset="2"/>
              </a:rPr>
              <a:t>b)</a:t>
            </a:r>
            <a:r>
              <a:rPr lang="en-US" i="1" dirty="0" smtClean="0">
                <a:sym typeface="Symbol" pitchFamily="18" charset="2"/>
              </a:rPr>
              <a:t>  </a:t>
            </a:r>
            <a:r>
              <a:rPr lang="en-US" dirty="0" smtClean="0">
                <a:sym typeface="Symbol" pitchFamily="18" charset="2"/>
              </a:rPr>
              <a:t>.</a:t>
            </a:r>
          </a:p>
          <a:p>
            <a:pPr eaLnBrk="1" hangingPunct="1"/>
            <a:r>
              <a:rPr lang="en-US" dirty="0" smtClean="0">
                <a:sym typeface="Symbol" pitchFamily="18" charset="2"/>
              </a:rPr>
              <a:t>Notation: </a:t>
            </a:r>
          </a:p>
          <a:p>
            <a:pPr lvl="1" eaLnBrk="1" hangingPunct="1"/>
            <a:r>
              <a:rPr lang="en-US" dirty="0" smtClean="0"/>
              <a:t>“</a:t>
            </a:r>
            <a:r>
              <a:rPr lang="en-US" i="1" dirty="0" smtClean="0">
                <a:solidFill>
                  <a:schemeClr val="tx2"/>
                </a:solidFill>
              </a:rPr>
              <a:t>a </a:t>
            </a:r>
            <a:r>
              <a:rPr lang="en-US" dirty="0" smtClean="0">
                <a:solidFill>
                  <a:schemeClr val="tx2"/>
                </a:solidFill>
                <a:sym typeface="Symbol" pitchFamily="18" charset="2"/>
              </a:rPr>
              <a:t></a:t>
            </a:r>
            <a:r>
              <a:rPr lang="en-US" i="1" dirty="0" smtClean="0">
                <a:solidFill>
                  <a:schemeClr val="tx2"/>
                </a:solidFill>
              </a:rPr>
              <a:t> </a:t>
            </a:r>
            <a:r>
              <a:rPr lang="en-US" i="1" dirty="0" smtClean="0">
                <a:solidFill>
                  <a:schemeClr val="tx2"/>
                </a:solidFill>
                <a:sym typeface="Symbol" pitchFamily="18" charset="2"/>
              </a:rPr>
              <a:t>b</a:t>
            </a:r>
            <a:r>
              <a:rPr lang="en-US" dirty="0" smtClean="0">
                <a:solidFill>
                  <a:schemeClr val="tx2"/>
                </a:solidFill>
                <a:sym typeface="Symbol" pitchFamily="18" charset="2"/>
              </a:rPr>
              <a:t> (mod </a:t>
            </a:r>
            <a:r>
              <a:rPr lang="en-US" i="1" dirty="0" smtClean="0">
                <a:solidFill>
                  <a:schemeClr val="tx2"/>
                </a:solidFill>
                <a:sym typeface="Symbol" pitchFamily="18" charset="2"/>
              </a:rPr>
              <a:t>m</a:t>
            </a:r>
            <a:r>
              <a:rPr lang="en-US" dirty="0" smtClean="0">
                <a:solidFill>
                  <a:schemeClr val="tx2"/>
                </a:solidFill>
                <a:sym typeface="Symbol" pitchFamily="18" charset="2"/>
              </a:rPr>
              <a:t>)</a:t>
            </a:r>
            <a:r>
              <a:rPr lang="en-US" dirty="0" smtClean="0">
                <a:sym typeface="Symbol" pitchFamily="18" charset="2"/>
              </a:rPr>
              <a:t>” reads </a:t>
            </a:r>
            <a:r>
              <a:rPr lang="en-US" dirty="0" smtClean="0"/>
              <a:t>a is congruent to b modulo m </a:t>
            </a:r>
          </a:p>
          <a:p>
            <a:pPr lvl="1" eaLnBrk="1" hangingPunct="1"/>
            <a:r>
              <a:rPr lang="en-US" dirty="0" smtClean="0"/>
              <a:t>“</a:t>
            </a:r>
            <a:r>
              <a:rPr lang="en-US" i="1" dirty="0" smtClean="0">
                <a:solidFill>
                  <a:schemeClr val="tx2"/>
                </a:solidFill>
              </a:rPr>
              <a:t>a </a:t>
            </a:r>
            <a:r>
              <a:rPr lang="en-US" dirty="0" smtClean="0">
                <a:solidFill>
                  <a:schemeClr val="tx2"/>
                </a:solidFill>
                <a:sym typeface="Symbol" pitchFamily="18" charset="2"/>
              </a:rPr>
              <a:t></a:t>
            </a:r>
            <a:r>
              <a:rPr lang="en-US" i="1" dirty="0" smtClean="0">
                <a:solidFill>
                  <a:schemeClr val="tx2"/>
                </a:solidFill>
              </a:rPr>
              <a:t> </a:t>
            </a:r>
            <a:r>
              <a:rPr lang="en-US" i="1" dirty="0" smtClean="0">
                <a:solidFill>
                  <a:schemeClr val="tx2"/>
                </a:solidFill>
                <a:sym typeface="Symbol" pitchFamily="18" charset="2"/>
              </a:rPr>
              <a:t>b</a:t>
            </a:r>
            <a:r>
              <a:rPr lang="en-US" dirty="0" smtClean="0">
                <a:solidFill>
                  <a:schemeClr val="tx2"/>
                </a:solidFill>
                <a:sym typeface="Symbol" pitchFamily="18" charset="2"/>
              </a:rPr>
              <a:t> (mod </a:t>
            </a:r>
            <a:r>
              <a:rPr lang="en-US" i="1" dirty="0" smtClean="0">
                <a:solidFill>
                  <a:schemeClr val="tx2"/>
                </a:solidFill>
                <a:sym typeface="Symbol" pitchFamily="18" charset="2"/>
              </a:rPr>
              <a:t>m</a:t>
            </a:r>
            <a:r>
              <a:rPr lang="en-US" dirty="0" smtClean="0">
                <a:solidFill>
                  <a:schemeClr val="tx2"/>
                </a:solidFill>
                <a:sym typeface="Symbol" pitchFamily="18" charset="2"/>
              </a:rPr>
              <a:t>)</a:t>
            </a:r>
            <a:r>
              <a:rPr lang="en-US" dirty="0" smtClean="0">
                <a:sym typeface="Symbol" pitchFamily="18" charset="2"/>
              </a:rPr>
              <a:t>” reads </a:t>
            </a:r>
            <a:r>
              <a:rPr lang="en-US" dirty="0" smtClean="0"/>
              <a:t>a is not congruent to b modulo m.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Examples:</a:t>
            </a:r>
          </a:p>
          <a:p>
            <a:pPr lvl="1" eaLnBrk="1" hangingPunct="1"/>
            <a:r>
              <a:rPr lang="en-US" dirty="0" smtClean="0"/>
              <a:t>5 </a:t>
            </a:r>
            <a:r>
              <a:rPr lang="en-US" dirty="0" smtClean="0">
                <a:sym typeface="Symbol" pitchFamily="18" charset="2"/>
              </a:rPr>
              <a:t> 25 (mod 10)</a:t>
            </a:r>
          </a:p>
          <a:p>
            <a:pPr lvl="1" eaLnBrk="1" hangingPunct="1"/>
            <a:r>
              <a:rPr lang="en-US" dirty="0" smtClean="0">
                <a:sym typeface="Symbol" pitchFamily="18" charset="2"/>
              </a:rPr>
              <a:t>5  25 (mod 3)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10245" name="Line 4"/>
          <p:cNvSpPr>
            <a:spLocks noChangeShapeType="1"/>
          </p:cNvSpPr>
          <p:nvPr/>
        </p:nvSpPr>
        <p:spPr bwMode="auto">
          <a:xfrm flipH="1">
            <a:off x="1843088" y="3962400"/>
            <a:ext cx="152400" cy="228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/>
          <a:lstStyle/>
          <a:p>
            <a:endParaRPr lang="tr-TR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 flipH="1">
            <a:off x="1768475" y="5618163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7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7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17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17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17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17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17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ABCCB75-ACDA-43CD-9378-61B6E9E79D8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915400" cy="609600"/>
          </a:xfrm>
        </p:spPr>
        <p:txBody>
          <a:bodyPr/>
          <a:lstStyle/>
          <a:p>
            <a:pPr eaLnBrk="1" hangingPunct="1"/>
            <a:r>
              <a:rPr lang="en-US" sz="3600" smtClean="0"/>
              <a:t>Modular Arithmetic</a:t>
            </a:r>
          </a:p>
        </p:txBody>
      </p:sp>
      <p:sp>
        <p:nvSpPr>
          <p:cNvPr id="6184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5950" y="1085850"/>
            <a:ext cx="8180388" cy="53768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solidFill>
                  <a:schemeClr val="tx2"/>
                </a:solidFill>
                <a:sym typeface="Symbol" pitchFamily="18" charset="2"/>
              </a:rPr>
              <a:t>Theorem 3.4.3</a:t>
            </a:r>
            <a:r>
              <a:rPr lang="en-US" b="1" smtClean="0">
                <a:sym typeface="Symbol" pitchFamily="18" charset="2"/>
              </a:rPr>
              <a:t>:</a:t>
            </a:r>
            <a:r>
              <a:rPr lang="en-US" smtClean="0">
                <a:sym typeface="Symbol" pitchFamily="18" charset="2"/>
              </a:rPr>
              <a:t>  Let </a:t>
            </a:r>
            <a:r>
              <a:rPr lang="en-US" i="1" smtClean="0">
                <a:solidFill>
                  <a:schemeClr val="tx2"/>
                </a:solidFill>
                <a:sym typeface="Symbol" pitchFamily="18" charset="2"/>
              </a:rPr>
              <a:t>a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, </a:t>
            </a:r>
            <a:r>
              <a:rPr lang="en-US" i="1" smtClean="0">
                <a:solidFill>
                  <a:schemeClr val="tx2"/>
                </a:solidFill>
                <a:sym typeface="Symbol" pitchFamily="18" charset="2"/>
              </a:rPr>
              <a:t>b 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 </a:t>
            </a:r>
            <a:r>
              <a:rPr lang="en-US" b="1" smtClean="0">
                <a:solidFill>
                  <a:schemeClr val="tx2"/>
                </a:solidFill>
                <a:sym typeface="Symbol" pitchFamily="18" charset="2"/>
              </a:rPr>
              <a:t>Z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,</a:t>
            </a:r>
            <a:r>
              <a:rPr lang="en-US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i="1" smtClean="0">
                <a:solidFill>
                  <a:schemeClr val="tx2"/>
                </a:solidFill>
                <a:sym typeface="Symbol" pitchFamily="18" charset="2"/>
              </a:rPr>
              <a:t>m 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 </a:t>
            </a:r>
            <a:r>
              <a:rPr lang="en-US" b="1" smtClean="0">
                <a:solidFill>
                  <a:schemeClr val="tx2"/>
                </a:solidFill>
              </a:rPr>
              <a:t>Z</a:t>
            </a:r>
            <a:r>
              <a:rPr lang="en-US" baseline="30000" smtClean="0">
                <a:solidFill>
                  <a:schemeClr val="tx2"/>
                </a:solidFill>
              </a:rPr>
              <a:t>+</a:t>
            </a:r>
            <a:r>
              <a:rPr lang="en-US" smtClean="0">
                <a:solidFill>
                  <a:schemeClr val="tx2"/>
                </a:solidFill>
              </a:rPr>
              <a:t>.</a:t>
            </a:r>
            <a:r>
              <a:rPr lang="en-US" smtClean="0"/>
              <a:t>  Then</a:t>
            </a:r>
            <a:br>
              <a:rPr lang="en-US" smtClean="0"/>
            </a:br>
            <a:r>
              <a:rPr lang="en-US" smtClean="0"/>
              <a:t>	</a:t>
            </a:r>
            <a:r>
              <a:rPr lang="en-US" i="1" smtClean="0">
                <a:solidFill>
                  <a:schemeClr val="tx2"/>
                </a:solidFill>
              </a:rPr>
              <a:t>a </a:t>
            </a:r>
            <a:r>
              <a:rPr lang="en-US" i="1" smtClean="0">
                <a:solidFill>
                  <a:schemeClr val="tx2"/>
                </a:solidFill>
                <a:sym typeface="Symbol" pitchFamily="18" charset="2"/>
              </a:rPr>
              <a:t> b (mod m)</a:t>
            </a:r>
            <a:r>
              <a:rPr lang="en-US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mtClean="0">
                <a:sym typeface="Symbol" pitchFamily="18" charset="2"/>
              </a:rPr>
              <a:t>iff </a:t>
            </a:r>
            <a:r>
              <a:rPr lang="en-US" i="1" smtClean="0">
                <a:solidFill>
                  <a:schemeClr val="tx2"/>
                </a:solidFill>
                <a:sym typeface="Symbol" pitchFamily="18" charset="2"/>
              </a:rPr>
              <a:t>a mod m = b mod m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Proof: (1) given </a:t>
            </a:r>
            <a:r>
              <a:rPr lang="en-US" i="1" smtClean="0">
                <a:solidFill>
                  <a:schemeClr val="tx2"/>
                </a:solidFill>
                <a:sym typeface="Symbol" pitchFamily="18" charset="2"/>
              </a:rPr>
              <a:t>a mod m = b mod m </a:t>
            </a:r>
            <a:r>
              <a:rPr lang="en-US" smtClean="0">
                <a:sym typeface="Symbol" pitchFamily="18" charset="2"/>
              </a:rPr>
              <a:t>we have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       a = ms + r  or  r = a – ms,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       b = mp + r  or  r = b – mp,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       a – ms = b – mp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       which means  a – b  =  ms – mp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                                      =  m(s – p)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mtClean="0">
                <a:sym typeface="Symbol" pitchFamily="18" charset="2"/>
              </a:rPr>
              <a:t>       so m | (a – b) which means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mtClean="0">
                <a:sym typeface="Symbol" pitchFamily="18" charset="2"/>
              </a:rPr>
              <a:t>           </a:t>
            </a:r>
            <a:r>
              <a:rPr lang="en-US" i="1" smtClean="0">
                <a:solidFill>
                  <a:schemeClr val="tx2"/>
                </a:solidFill>
              </a:rPr>
              <a:t>a </a:t>
            </a:r>
            <a:r>
              <a:rPr lang="en-US" i="1" smtClean="0">
                <a:solidFill>
                  <a:schemeClr val="tx2"/>
                </a:solidFill>
                <a:sym typeface="Symbol" pitchFamily="18" charset="2"/>
              </a:rPr>
              <a:t> b (mod m)</a:t>
            </a:r>
            <a:r>
              <a:rPr lang="en-US" smtClean="0">
                <a:solidFill>
                  <a:srgbClr val="FF0000"/>
                </a:solidFill>
                <a:sym typeface="Symbol" pitchFamily="18" charset="2"/>
              </a:rPr>
              <a:t> </a:t>
            </a:r>
            <a:endParaRPr lang="en-US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8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18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18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18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18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18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18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499" grpId="0" build="p" autoUpdateAnimBg="0"/>
    </p:bld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29499</TotalTime>
  <Words>2853</Words>
  <Application>Microsoft Office PowerPoint</Application>
  <PresentationFormat>Ekran Gösterisi (4:3)</PresentationFormat>
  <Paragraphs>702</Paragraphs>
  <Slides>49</Slides>
  <Notes>42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49</vt:i4>
      </vt:variant>
    </vt:vector>
  </HeadingPairs>
  <TitlesOfParts>
    <vt:vector size="50" baseType="lpstr">
      <vt:lpstr>Blueprint</vt:lpstr>
      <vt:lpstr>Discrete Mathematics   CS 2610</vt:lpstr>
      <vt:lpstr>Number Theory</vt:lpstr>
      <vt:lpstr>Number Theory - Division</vt:lpstr>
      <vt:lpstr>Number Theory - Division</vt:lpstr>
      <vt:lpstr>Division</vt:lpstr>
      <vt:lpstr>The Division Algorithm</vt:lpstr>
      <vt:lpstr>Mod Operation</vt:lpstr>
      <vt:lpstr>Modular Arithmetic</vt:lpstr>
      <vt:lpstr>Modular Arithmetic</vt:lpstr>
      <vt:lpstr>Modular Arithmetic</vt:lpstr>
      <vt:lpstr>Modular Arithmetic</vt:lpstr>
      <vt:lpstr>Modular Arithmetic</vt:lpstr>
      <vt:lpstr>Modular Arithmetic - examples</vt:lpstr>
      <vt:lpstr>Modular Arithmetic - examples</vt:lpstr>
      <vt:lpstr>Modular Arithmetic - examples</vt:lpstr>
      <vt:lpstr>Number Theory - Primes</vt:lpstr>
      <vt:lpstr>Number Theory - Primes</vt:lpstr>
      <vt:lpstr>Number Theory – Primality Testing</vt:lpstr>
      <vt:lpstr>Number Theory - Primes</vt:lpstr>
      <vt:lpstr>Number Theory – Prime Numbers</vt:lpstr>
      <vt:lpstr>Number Theory – Prime Numbers</vt:lpstr>
      <vt:lpstr>Greatest Common Divisor</vt:lpstr>
      <vt:lpstr>Finding the GCD</vt:lpstr>
      <vt:lpstr>Least Common Multiple</vt:lpstr>
      <vt:lpstr>Least Common Multiple</vt:lpstr>
      <vt:lpstr>Modular Exponentiation</vt:lpstr>
      <vt:lpstr>Modular Exponentiation</vt:lpstr>
      <vt:lpstr>Example</vt:lpstr>
      <vt:lpstr>Cryptography</vt:lpstr>
      <vt:lpstr>Cryptography - Caesar’s  shift cypher</vt:lpstr>
      <vt:lpstr>Public Key Cryptography</vt:lpstr>
      <vt:lpstr>RSA Basis</vt:lpstr>
      <vt:lpstr>RSA</vt:lpstr>
      <vt:lpstr>Why Does RSA Work?</vt:lpstr>
      <vt:lpstr>Çinli Kalan Teoremi</vt:lpstr>
      <vt:lpstr>Çinli Kalan Teoremi</vt:lpstr>
      <vt:lpstr>Why Does RSA Work?</vt:lpstr>
      <vt:lpstr>RSA Example</vt:lpstr>
      <vt:lpstr>Breaking RSA</vt:lpstr>
      <vt:lpstr>RSA – In practice</vt:lpstr>
      <vt:lpstr>Review of Secret Key (Symmetric) Cryptography </vt:lpstr>
      <vt:lpstr>Public Key Encryption Overview</vt:lpstr>
      <vt:lpstr>Public Key Cryptography Early History</vt:lpstr>
      <vt:lpstr>Public Key Encryption Algorithms</vt:lpstr>
      <vt:lpstr>RSA Algorithm</vt:lpstr>
      <vt:lpstr>RSA Public Key Crypto System</vt:lpstr>
      <vt:lpstr>RSA Description (cont.) </vt:lpstr>
      <vt:lpstr>Slayt 48</vt:lpstr>
      <vt:lpstr>RSA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2610 - Discrete Mathematics</dc:title>
  <dc:creator>Julia I. Couto</dc:creator>
  <cp:lastModifiedBy>özgür-pc</cp:lastModifiedBy>
  <cp:revision>378</cp:revision>
  <dcterms:created xsi:type="dcterms:W3CDTF">2001-04-26T04:38:43Z</dcterms:created>
  <dcterms:modified xsi:type="dcterms:W3CDTF">2022-12-04T18:14:46Z</dcterms:modified>
</cp:coreProperties>
</file>