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23.10.2022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23.10.2022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/>
          <a:lstStyle/>
          <a:p>
            <a:r>
              <a:rPr lang="tr-TR" dirty="0" smtClean="0"/>
              <a:t>İspat ve Türleri</a:t>
            </a:r>
            <a:br>
              <a:rPr lang="tr-TR" dirty="0" smtClean="0"/>
            </a:br>
            <a:r>
              <a:rPr lang="tr-TR" dirty="0" smtClean="0"/>
              <a:t>	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Ayrık Yapılar</a:t>
            </a:r>
          </a:p>
          <a:p>
            <a:r>
              <a:rPr lang="tr-TR" dirty="0" smtClean="0"/>
              <a:t>	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Eşdeğer Ayrıştırmaya Göre Kanıt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229600" cy="123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Eşdeğer Ayrıştırmaya Göre Kanıt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“n” 3 ile bölünmeyen bir sayı ise n² = 3k+1, bazı </a:t>
            </a:r>
            <a:r>
              <a:rPr lang="tr-TR" dirty="0" err="1" smtClean="0"/>
              <a:t>k’lar</a:t>
            </a:r>
            <a:r>
              <a:rPr lang="tr-TR" dirty="0" smtClean="0"/>
              <a:t> için doğrudur</a:t>
            </a:r>
          </a:p>
          <a:p>
            <a:r>
              <a:rPr lang="tr-TR" dirty="0" smtClean="0"/>
              <a:t>Eğer 3’e bölünmüyorsa “ n= 3m+1” veya “ n= 3m+2”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Eşdeğer Ayrıştırmaya Göre Kanıt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66929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429000"/>
            <a:ext cx="7340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71600" y="5661248"/>
            <a:ext cx="6493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“n” 3 ile bölünmeyen bir sayı ise n² = 3k+1, bazı </a:t>
            </a:r>
            <a:r>
              <a:rPr lang="tr-TR" b="1" dirty="0" err="1" smtClean="0"/>
              <a:t>k’lar</a:t>
            </a:r>
            <a:r>
              <a:rPr lang="tr-TR" b="1" dirty="0" smtClean="0"/>
              <a:t> için doğrudur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Tümevarım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36712"/>
            <a:ext cx="7991996" cy="565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2588" y="1047750"/>
            <a:ext cx="58388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1443038"/>
            <a:ext cx="64865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1123950"/>
            <a:ext cx="69246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52550"/>
            <a:ext cx="60960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Tanımlar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b="1" dirty="0" smtClean="0"/>
              <a:t>İspat</a:t>
            </a:r>
            <a:r>
              <a:rPr lang="tr-TR" dirty="0" smtClean="0"/>
              <a:t>, bir teoremin sonucu olarak belirtilen doğru argümanlardır</a:t>
            </a:r>
          </a:p>
          <a:p>
            <a:pPr lvl="1"/>
            <a:r>
              <a:rPr lang="tr-TR" dirty="0" smtClean="0"/>
              <a:t>İspat, önermeleri kullanarak çıkarımda bulunmaktır. Önermeler için aksiyomlar kullanılır</a:t>
            </a:r>
          </a:p>
          <a:p>
            <a:r>
              <a:rPr lang="tr-TR" b="1" dirty="0" smtClean="0"/>
              <a:t>Aksiyom: </a:t>
            </a:r>
            <a:r>
              <a:rPr lang="tr-TR" dirty="0" smtClean="0"/>
              <a:t>Doğruluğu ispat edilmemiş kabul edilen matematiksel ifadeye denir</a:t>
            </a:r>
          </a:p>
          <a:p>
            <a:r>
              <a:rPr lang="tr-TR" dirty="0" smtClean="0"/>
              <a:t>Çıkarım kuralları ve terimlerin tanımları, bir ispatın adımlarını belirleyerek diğer ifadelerden ara sonuçlar çıkarmak için kullanılır.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Tanımlar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smtClean="0"/>
              <a:t>Ön kuram (</a:t>
            </a:r>
            <a:r>
              <a:rPr lang="tr-TR" b="1" dirty="0" err="1" smtClean="0"/>
              <a:t>lemma</a:t>
            </a:r>
            <a:r>
              <a:rPr lang="tr-TR" b="1" dirty="0" smtClean="0"/>
              <a:t>): </a:t>
            </a:r>
            <a:r>
              <a:rPr lang="tr-TR" dirty="0" smtClean="0"/>
              <a:t>bir teoremi ispatlamak için kullanılan tek başına ispat gücü olmayan teorem parçaları</a:t>
            </a:r>
          </a:p>
          <a:p>
            <a:r>
              <a:rPr lang="tr-TR" b="1" dirty="0" smtClean="0"/>
              <a:t>Önerme Sonucu (</a:t>
            </a:r>
            <a:r>
              <a:rPr lang="tr-TR" b="1" dirty="0" err="1" smtClean="0"/>
              <a:t>corollary</a:t>
            </a:r>
            <a:r>
              <a:rPr lang="tr-TR" b="1" dirty="0" smtClean="0"/>
              <a:t>) :</a:t>
            </a:r>
            <a:r>
              <a:rPr lang="tr-TR" dirty="0" smtClean="0"/>
              <a:t> kanıtlanmış bir teorem aracılığıyla kurulabilecek bir teorem</a:t>
            </a:r>
          </a:p>
          <a:p>
            <a:r>
              <a:rPr lang="tr-TR" b="1" dirty="0" smtClean="0"/>
              <a:t>Varsayım ( </a:t>
            </a:r>
            <a:r>
              <a:rPr lang="tr-TR" b="1" dirty="0" err="1" smtClean="0"/>
              <a:t>conjecture</a:t>
            </a:r>
            <a:r>
              <a:rPr lang="tr-TR" b="1" dirty="0" smtClean="0"/>
              <a:t>) : </a:t>
            </a:r>
            <a:r>
              <a:rPr lang="tr-TR" dirty="0" smtClean="0"/>
              <a:t>Genellikle kısmi kanıtlara veya bir uzmanın sezgilerine dayanarak, gerçek bir ifade olarak önerilen bir ifade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Doğrudan İspat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koşullu önermenin doğrudan bir kanıtı</a:t>
            </a:r>
          </a:p>
          <a:p>
            <a:pPr lvl="1">
              <a:buNone/>
            </a:pPr>
            <a:r>
              <a:rPr lang="tr-TR" dirty="0" smtClean="0"/>
              <a:t>p </a:t>
            </a:r>
            <a:r>
              <a:rPr lang="tr-TR" dirty="0" smtClean="0">
                <a:sym typeface="Wingdings" pitchFamily="2" charset="2"/>
              </a:rPr>
              <a:t> q</a:t>
            </a:r>
            <a:r>
              <a:rPr lang="tr-TR" dirty="0" smtClean="0"/>
              <a:t> </a:t>
            </a:r>
          </a:p>
          <a:p>
            <a:pPr lvl="2"/>
            <a:r>
              <a:rPr lang="tr-TR" dirty="0" smtClean="0"/>
              <a:t>önce </a:t>
            </a:r>
            <a:r>
              <a:rPr lang="tr-TR" dirty="0" err="1" smtClean="0"/>
              <a:t>p'nin</a:t>
            </a:r>
            <a:r>
              <a:rPr lang="tr-TR" dirty="0" smtClean="0"/>
              <a:t> doğru olduğunu varsayar ve daha önce teoremlerle sağlanan aksiyomları, tanımları, çıkarım kurallarıyla birlikte </a:t>
            </a:r>
            <a:r>
              <a:rPr lang="tr-TR" dirty="0" err="1" smtClean="0"/>
              <a:t>q'nun</a:t>
            </a:r>
            <a:r>
              <a:rPr lang="tr-TR" dirty="0" smtClean="0"/>
              <a:t> da doğru olduğunu göstermek için kullanır.</a:t>
            </a:r>
          </a:p>
          <a:p>
            <a:pPr lvl="2"/>
            <a:r>
              <a:rPr lang="tr-TR" dirty="0" smtClean="0"/>
              <a:t>P doğru ise q yanlıştır durumu asla oluşmaz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Doğrudan İspat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“n” tek ise “n^2” de tektir</a:t>
            </a:r>
          </a:p>
          <a:p>
            <a:r>
              <a:rPr lang="tr-TR" dirty="0" smtClean="0"/>
              <a:t>İspat:</a:t>
            </a:r>
          </a:p>
          <a:p>
            <a:pPr lvl="1"/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780929"/>
            <a:ext cx="2016224" cy="59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17032"/>
            <a:ext cx="7818710" cy="607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95936" y="4725144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“n^2 “ tektir</a:t>
            </a:r>
            <a:endParaRPr lang="tr-T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Doğrudan İspat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“m” ve “n”  tamsayı kare değerleri ise “m.n” ‘</a:t>
            </a:r>
            <a:r>
              <a:rPr lang="tr-TR" dirty="0" err="1" smtClean="0"/>
              <a:t>nin</a:t>
            </a:r>
            <a:r>
              <a:rPr lang="tr-TR" dirty="0" smtClean="0"/>
              <a:t> de bir tamsayı karesi olduğunu ispatlayınız ?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789040"/>
            <a:ext cx="4248472" cy="1255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tr-TR" dirty="0" smtClean="0"/>
              <a:t>Tersini Koyarak İspat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r>
              <a:rPr lang="tr-TR" dirty="0" smtClean="0">
                <a:solidFill>
                  <a:srgbClr val="000000"/>
                </a:solidFill>
              </a:rPr>
              <a:t>p </a:t>
            </a:r>
            <a:r>
              <a:rPr lang="tr-TR" dirty="0" smtClean="0">
                <a:solidFill>
                  <a:srgbClr val="000000"/>
                </a:solidFill>
                <a:latin typeface="Symbol"/>
              </a:rPr>
              <a:t> </a:t>
            </a:r>
            <a:r>
              <a:rPr lang="tr-TR" dirty="0" smtClean="0">
                <a:solidFill>
                  <a:srgbClr val="000000"/>
                </a:solidFill>
              </a:rPr>
              <a:t>q </a:t>
            </a:r>
            <a:r>
              <a:rPr lang="tr-TR" dirty="0" smtClean="0">
                <a:solidFill>
                  <a:srgbClr val="000000"/>
                </a:solidFill>
                <a:latin typeface="Symbol"/>
              </a:rPr>
              <a:t>  </a:t>
            </a:r>
            <a:r>
              <a:rPr lang="tr-TR" dirty="0" smtClean="0">
                <a:solidFill>
                  <a:srgbClr val="000000"/>
                </a:solidFill>
              </a:rPr>
              <a:t>q </a:t>
            </a:r>
            <a:r>
              <a:rPr lang="tr-TR" dirty="0" smtClean="0">
                <a:solidFill>
                  <a:srgbClr val="000000"/>
                </a:solidFill>
                <a:latin typeface="Symbol"/>
              </a:rPr>
              <a:t>  </a:t>
            </a:r>
            <a:r>
              <a:rPr lang="tr-TR" dirty="0" smtClean="0">
                <a:solidFill>
                  <a:srgbClr val="000000"/>
                </a:solidFill>
              </a:rPr>
              <a:t>p</a:t>
            </a:r>
            <a:r>
              <a:rPr lang="tr-TR" dirty="0" smtClean="0"/>
              <a:t> </a:t>
            </a:r>
          </a:p>
          <a:p>
            <a:pPr lvl="1"/>
            <a:r>
              <a:rPr lang="tr-TR" dirty="0" smtClean="0"/>
              <a:t>Kullanarak ispat</a:t>
            </a:r>
          </a:p>
          <a:p>
            <a:r>
              <a:rPr lang="tr-TR" dirty="0" smtClean="0"/>
              <a:t>“q </a:t>
            </a:r>
            <a:r>
              <a:rPr lang="tr-TR" dirty="0" err="1" smtClean="0"/>
              <a:t>değili</a:t>
            </a:r>
            <a:r>
              <a:rPr lang="tr-TR" dirty="0" smtClean="0"/>
              <a:t> ” doğru ise “ p </a:t>
            </a:r>
            <a:r>
              <a:rPr lang="tr-TR" dirty="0" err="1" smtClean="0"/>
              <a:t>değili</a:t>
            </a:r>
            <a:r>
              <a:rPr lang="tr-TR" dirty="0" smtClean="0"/>
              <a:t> de “ doğrudur</a:t>
            </a:r>
          </a:p>
          <a:p>
            <a:r>
              <a:rPr lang="tr-TR" dirty="0" smtClean="0"/>
              <a:t>Örnek:</a:t>
            </a:r>
          </a:p>
          <a:p>
            <a:pPr lvl="1"/>
            <a:r>
              <a:rPr lang="tr-TR" dirty="0" smtClean="0"/>
              <a:t>3n +2 tek ise , n tektir</a:t>
            </a:r>
            <a:br>
              <a:rPr lang="tr-TR" dirty="0" smtClean="0"/>
            </a:b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Tersini Koyarak İspat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“n” çift olarak alalım n=2k</a:t>
            </a:r>
          </a:p>
          <a:p>
            <a:r>
              <a:rPr lang="tr-TR" dirty="0" smtClean="0"/>
              <a:t>3n +2= 3 (2k) +2 = 6k +2 = 2(3k+1) ise 3n+2 çifttir</a:t>
            </a:r>
          </a:p>
          <a:p>
            <a:r>
              <a:rPr lang="tr-TR" dirty="0" smtClean="0"/>
              <a:t>Tersini koyarak ispat yaparsak ( </a:t>
            </a:r>
            <a:r>
              <a:rPr lang="tr-TR" dirty="0" err="1" smtClean="0"/>
              <a:t>kontrapozitif</a:t>
            </a:r>
            <a:r>
              <a:rPr lang="tr-TR" dirty="0" smtClean="0"/>
              <a:t>) bu hipotezin </a:t>
            </a:r>
            <a:r>
              <a:rPr lang="tr-TR" dirty="0" err="1" smtClean="0"/>
              <a:t>değili</a:t>
            </a:r>
            <a:r>
              <a:rPr lang="tr-TR" dirty="0" smtClean="0"/>
              <a:t> </a:t>
            </a:r>
            <a:r>
              <a:rPr lang="tr-TR" dirty="0" err="1" smtClean="0"/>
              <a:t>doğuruluğu</a:t>
            </a:r>
            <a:r>
              <a:rPr lang="tr-TR" dirty="0" smtClean="0"/>
              <a:t> gerçek önermenin doğru olduğunu gösterir</a:t>
            </a:r>
          </a:p>
          <a:p>
            <a:pPr lvl="1"/>
            <a:r>
              <a:rPr lang="tr-TR" dirty="0" smtClean="0"/>
              <a:t>Yani 3n+2 tek ise, n tektir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Tersini Koyarak İspat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√2 ‘</a:t>
            </a:r>
            <a:r>
              <a:rPr lang="tr-TR" dirty="0" err="1" smtClean="0"/>
              <a:t>nin</a:t>
            </a:r>
            <a:r>
              <a:rPr lang="tr-TR" dirty="0" smtClean="0"/>
              <a:t> irrasyonel olduğunu gösteriniz</a:t>
            </a:r>
          </a:p>
          <a:p>
            <a:r>
              <a:rPr lang="tr-TR" dirty="0" smtClean="0"/>
              <a:t>İspat</a:t>
            </a:r>
          </a:p>
          <a:p>
            <a:pPr lvl="1"/>
            <a:r>
              <a:rPr lang="tr-TR" dirty="0" smtClean="0"/>
              <a:t>Bu değerin rasyonel bir sayı olduğunu düşünelim ve bu değer a/b ( b ≠ 0 olsun)</a:t>
            </a:r>
          </a:p>
          <a:p>
            <a:pPr lvl="1"/>
            <a:r>
              <a:rPr lang="tr-TR" dirty="0" smtClean="0"/>
              <a:t>“a² = 2b²”</a:t>
            </a:r>
          </a:p>
          <a:p>
            <a:pPr lvl="1"/>
            <a:r>
              <a:rPr lang="tr-TR" dirty="0" smtClean="0"/>
              <a:t>“a” bazı c değerleri için 2c ise</a:t>
            </a:r>
          </a:p>
          <a:p>
            <a:pPr lvl="2"/>
            <a:r>
              <a:rPr lang="tr-TR" dirty="0" smtClean="0"/>
              <a:t>(2c)² = 2b²</a:t>
            </a:r>
          </a:p>
          <a:p>
            <a:pPr lvl="1"/>
            <a:r>
              <a:rPr lang="tr-TR" dirty="0" smtClean="0"/>
              <a:t>b² = 2c² böylece b bir çift sayıdır yani 2 ile ortak bölen olan rasyonel bir değer</a:t>
            </a:r>
          </a:p>
          <a:p>
            <a:r>
              <a:rPr lang="tr-TR" dirty="0" smtClean="0"/>
              <a:t>Tersini koyarak ispat yaparsak ( </a:t>
            </a:r>
            <a:r>
              <a:rPr lang="tr-TR" dirty="0" err="1" smtClean="0"/>
              <a:t>kontrapozitif</a:t>
            </a:r>
            <a:r>
              <a:rPr lang="tr-TR" dirty="0" smtClean="0"/>
              <a:t>) bu hipotezin </a:t>
            </a:r>
            <a:r>
              <a:rPr lang="tr-TR" dirty="0" err="1" smtClean="0"/>
              <a:t>değili</a:t>
            </a:r>
            <a:r>
              <a:rPr lang="tr-TR" dirty="0" smtClean="0"/>
              <a:t> </a:t>
            </a:r>
            <a:r>
              <a:rPr lang="tr-TR" dirty="0" err="1" smtClean="0"/>
              <a:t>doğuruluğu</a:t>
            </a:r>
            <a:r>
              <a:rPr lang="tr-TR" dirty="0" smtClean="0"/>
              <a:t> gerçek önermenin doğru olduğunu gösterir</a:t>
            </a:r>
          </a:p>
          <a:p>
            <a:endParaRPr lang="tr-TR" dirty="0" smtClean="0"/>
          </a:p>
          <a:p>
            <a:pPr lvl="1"/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422</Words>
  <Application>Microsoft Office PowerPoint</Application>
  <PresentationFormat>Ekran Gösterisi (4:3)</PresentationFormat>
  <Paragraphs>50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Ofis Teması</vt:lpstr>
      <vt:lpstr>İspat ve Türleri  </vt:lpstr>
      <vt:lpstr>Tanımlar</vt:lpstr>
      <vt:lpstr>Tanımlar</vt:lpstr>
      <vt:lpstr>Doğrudan İspat</vt:lpstr>
      <vt:lpstr>Doğrudan İspat</vt:lpstr>
      <vt:lpstr>Doğrudan İspat</vt:lpstr>
      <vt:lpstr>Tersini Koyarak İspat</vt:lpstr>
      <vt:lpstr>Tersini Koyarak İspat</vt:lpstr>
      <vt:lpstr>Tersini Koyarak İspat</vt:lpstr>
      <vt:lpstr>Eşdeğer Ayrıştırmaya Göre Kanıt</vt:lpstr>
      <vt:lpstr>Eşdeğer Ayrıştırmaya Göre Kanıt</vt:lpstr>
      <vt:lpstr>Eşdeğer Ayrıştırmaya Göre Kanıt</vt:lpstr>
      <vt:lpstr>Tümevarım</vt:lpstr>
      <vt:lpstr>Slayt 14</vt:lpstr>
      <vt:lpstr>Slayt 15</vt:lpstr>
      <vt:lpstr>Slayt 16</vt:lpstr>
      <vt:lpstr>Slayt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cingiz</dc:creator>
  <cp:lastModifiedBy>özgür-pc</cp:lastModifiedBy>
  <cp:revision>47</cp:revision>
  <dcterms:created xsi:type="dcterms:W3CDTF">2020-10-26T12:57:43Z</dcterms:created>
  <dcterms:modified xsi:type="dcterms:W3CDTF">2022-10-23T18:31:06Z</dcterms:modified>
</cp:coreProperties>
</file>