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309" r:id="rId4"/>
    <p:sldId id="258" r:id="rId5"/>
    <p:sldId id="259" r:id="rId6"/>
    <p:sldId id="376" r:id="rId7"/>
    <p:sldId id="261" r:id="rId8"/>
    <p:sldId id="377" r:id="rId9"/>
    <p:sldId id="262" r:id="rId10"/>
    <p:sldId id="378" r:id="rId11"/>
    <p:sldId id="383" r:id="rId12"/>
    <p:sldId id="260" r:id="rId13"/>
    <p:sldId id="379" r:id="rId14"/>
    <p:sldId id="380" r:id="rId15"/>
    <p:sldId id="263" r:id="rId16"/>
    <p:sldId id="384" r:id="rId17"/>
    <p:sldId id="381" r:id="rId18"/>
    <p:sldId id="382" r:id="rId19"/>
    <p:sldId id="265" r:id="rId20"/>
    <p:sldId id="266" r:id="rId21"/>
    <p:sldId id="267" r:id="rId22"/>
    <p:sldId id="310" r:id="rId23"/>
    <p:sldId id="319" r:id="rId24"/>
    <p:sldId id="385" r:id="rId25"/>
    <p:sldId id="320" r:id="rId26"/>
    <p:sldId id="386" r:id="rId27"/>
    <p:sldId id="387" r:id="rId28"/>
    <p:sldId id="388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400" r:id="rId48"/>
    <p:sldId id="339" r:id="rId49"/>
    <p:sldId id="340" r:id="rId50"/>
    <p:sldId id="399" r:id="rId51"/>
    <p:sldId id="406" r:id="rId52"/>
    <p:sldId id="341" r:id="rId53"/>
    <p:sldId id="369" r:id="rId54"/>
    <p:sldId id="370" r:id="rId55"/>
    <p:sldId id="389" r:id="rId56"/>
    <p:sldId id="343" r:id="rId57"/>
    <p:sldId id="372" r:id="rId58"/>
    <p:sldId id="407" r:id="rId59"/>
    <p:sldId id="344" r:id="rId60"/>
    <p:sldId id="390" r:id="rId61"/>
    <p:sldId id="391" r:id="rId62"/>
    <p:sldId id="371" r:id="rId63"/>
    <p:sldId id="392" r:id="rId64"/>
    <p:sldId id="393" r:id="rId65"/>
    <p:sldId id="403" r:id="rId66"/>
    <p:sldId id="404" r:id="rId67"/>
    <p:sldId id="401" r:id="rId68"/>
    <p:sldId id="374" r:id="rId69"/>
    <p:sldId id="405" r:id="rId70"/>
    <p:sldId id="375" r:id="rId71"/>
    <p:sldId id="411" r:id="rId72"/>
    <p:sldId id="412" r:id="rId73"/>
    <p:sldId id="349" r:id="rId74"/>
    <p:sldId id="350" r:id="rId75"/>
    <p:sldId id="351" r:id="rId76"/>
    <p:sldId id="357" r:id="rId77"/>
    <p:sldId id="394" r:id="rId78"/>
    <p:sldId id="360" r:id="rId79"/>
    <p:sldId id="361" r:id="rId80"/>
    <p:sldId id="362" r:id="rId81"/>
    <p:sldId id="395" r:id="rId82"/>
    <p:sldId id="363" r:id="rId83"/>
    <p:sldId id="396" r:id="rId84"/>
    <p:sldId id="365" r:id="rId85"/>
    <p:sldId id="364" r:id="rId86"/>
    <p:sldId id="368" r:id="rId87"/>
    <p:sldId id="397" r:id="rId88"/>
    <p:sldId id="410" r:id="rId8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DCFF7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0" autoAdjust="0"/>
  </p:normalViewPr>
  <p:slideViewPr>
    <p:cSldViewPr>
      <p:cViewPr varScale="1">
        <p:scale>
          <a:sx n="77" d="100"/>
          <a:sy n="77" d="100"/>
        </p:scale>
        <p:origin x="-161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CFEFE579-330A-42A7-B074-8051CBD40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08EAA257-E70E-4764-9FB4-63F20286665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D7313-E012-4490-A521-11A0B6934848}" type="slidenum">
              <a:rPr lang="tr-TR" smtClean="0"/>
              <a:pPr/>
              <a:t>53</a:t>
            </a:fld>
            <a:endParaRPr lang="tr-TR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Whenever=her ne zaman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(1,1) (2,2)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AA257-E70E-4764-9FB4-63F20286665A}" type="slidenum">
              <a:rPr lang="tr-TR" smtClean="0"/>
              <a:pPr>
                <a:defRPr/>
              </a:pPr>
              <a:t>66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B510-B659-4158-BA5C-97587D272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470EB-AECF-4983-8255-BF299F5CB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EBB6-5EED-45C7-AFEB-D2A22A45D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8D9A5-6221-4E6A-9D95-00B3A9E64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DD81A-EE49-4552-A74A-89351D6A8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F24FC-6E4A-410F-BD75-ADC78EC2D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24A51-3F53-43F8-B2E5-22ED2D727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0306A-0F00-499D-8AD8-48380BC0D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6F164-CBEE-41C3-B15C-621D78339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1C8-253E-494D-8A67-FA9FA9F4A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E8F12-9ED6-453C-96F2-1D3961761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28C7-7A87-481B-AE31-4ACA091E0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7805FA8-5364-47DB-A1B1-1D73651E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>
              <a:latin typeface="Times New Roman" pitchFamily="18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>
              <a:latin typeface="Times New Roman" pitchFamily="18" charset="0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600200"/>
          </a:xfrm>
        </p:spPr>
        <p:txBody>
          <a:bodyPr/>
          <a:lstStyle/>
          <a:p>
            <a:pPr algn="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mtClean="0">
                <a:solidFill>
                  <a:schemeClr val="tx1"/>
                </a:solidFill>
                <a:latin typeface="Arial" charset="0"/>
              </a:rPr>
            </a:b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>
              <a:latin typeface="Arial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3600" b="1"/>
              <a:t>Bölüm</a:t>
            </a:r>
            <a:r>
              <a:rPr lang="en-US" sz="3600" b="1"/>
              <a:t> </a:t>
            </a:r>
            <a:r>
              <a:rPr lang="tr-TR" sz="3600" b="1"/>
              <a:t>2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3600" b="1"/>
              <a:t>Matematik Dili</a:t>
            </a:r>
            <a:endParaRPr lang="en-US" sz="360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24200"/>
            <a:ext cx="39751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457200" y="1600200"/>
            <a:ext cx="73866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is a set, then the </a:t>
            </a:r>
            <a:r>
              <a:rPr lang="en-US" sz="2800" i="1">
                <a:latin typeface="Comic Sans MS" pitchFamily="66" charset="0"/>
                <a:sym typeface="Symbol" pitchFamily="18" charset="2"/>
              </a:rPr>
              <a:t>power set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of S is </a:t>
            </a:r>
          </a:p>
          <a:p>
            <a:pPr marL="342900" indent="-342900" algn="ctr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800" baseline="30000"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= { x : x  S }.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533400" y="28956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= {a}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743200"/>
            <a:ext cx="2438400" cy="685800"/>
            <a:chOff x="288" y="3168"/>
            <a:chExt cx="4428" cy="768"/>
          </a:xfrm>
        </p:grpSpPr>
        <p:sp>
          <p:nvSpPr>
            <p:cNvPr id="13329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30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400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 sz="2400">
                  <a:latin typeface="Comic Sans MS" pitchFamily="66" charset="0"/>
                  <a:sym typeface="Symbol" pitchFamily="18" charset="2"/>
                </a:rPr>
                <a:t>= {, {a}}.</a:t>
              </a:r>
            </a:p>
          </p:txBody>
        </p:sp>
      </p:grp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508000" y="3530600"/>
            <a:ext cx="238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= {a,b}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19400" y="3505200"/>
            <a:ext cx="3505200" cy="685800"/>
            <a:chOff x="288" y="3168"/>
            <a:chExt cx="4428" cy="768"/>
          </a:xfrm>
        </p:grpSpPr>
        <p:sp>
          <p:nvSpPr>
            <p:cNvPr id="13327" name="Oval 9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28" name="Text Box 10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400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 sz="2400">
                  <a:latin typeface="Comic Sans MS" pitchFamily="66" charset="0"/>
                  <a:sym typeface="Symbol" pitchFamily="18" charset="2"/>
                </a:rPr>
                <a:t>= {, {a}, {b}, {a,b}}.</a:t>
              </a:r>
            </a:p>
          </p:txBody>
        </p:sp>
      </p:grp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33400" y="426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= 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62200" y="4191000"/>
            <a:ext cx="1752600" cy="685800"/>
            <a:chOff x="288" y="3168"/>
            <a:chExt cx="4428" cy="768"/>
          </a:xfrm>
        </p:grpSpPr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288" y="3264"/>
              <a:ext cx="4384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400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 sz="2400">
                  <a:latin typeface="Comic Sans MS" pitchFamily="66" charset="0"/>
                  <a:sym typeface="Symbol" pitchFamily="18" charset="2"/>
                </a:rPr>
                <a:t>= {}.</a:t>
              </a:r>
            </a:p>
          </p:txBody>
        </p:sp>
      </p:grp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533400" y="50292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= {,{}}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200400" y="5029200"/>
            <a:ext cx="4876800" cy="685800"/>
            <a:chOff x="288" y="3168"/>
            <a:chExt cx="4428" cy="768"/>
          </a:xfrm>
        </p:grpSpPr>
        <p:sp>
          <p:nvSpPr>
            <p:cNvPr id="13323" name="Oval 1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24" name="Text Box 1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400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 sz="2400">
                  <a:latin typeface="Comic Sans MS" pitchFamily="66" charset="0"/>
                  <a:sym typeface="Symbol" pitchFamily="18" charset="2"/>
                </a:rPr>
                <a:t>= {, {}, {{}}, {,{}}}.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autoUpdateAnimBg="0"/>
      <p:bldP spid="238599" grpId="0" autoUpdateAnimBg="0"/>
      <p:bldP spid="238603" grpId="0" autoUpdateAnimBg="0"/>
      <p:bldP spid="23860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Venn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şemaları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diagrams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276600"/>
            <a:ext cx="7620000" cy="3082925"/>
          </a:xfrm>
        </p:spPr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Bir venn şeması verilen iki kümenin grafik olarak gösterilimini sağlar</a:t>
            </a:r>
          </a:p>
          <a:p>
            <a:pPr eaLnBrk="1" hangingPunct="1"/>
            <a:r>
              <a:rPr lang="tr-TR" smtClean="0">
                <a:latin typeface="Arial" charset="0"/>
              </a:rPr>
              <a:t>Bir kümenin birleşimi(</a:t>
            </a:r>
            <a:r>
              <a:rPr lang="en-US" smtClean="0">
                <a:latin typeface="Arial" charset="0"/>
              </a:rPr>
              <a:t>union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,</a:t>
            </a:r>
            <a:r>
              <a:rPr lang="tr-TR" smtClean="0">
                <a:latin typeface="Arial" charset="0"/>
              </a:rPr>
              <a:t> kesişimi (</a:t>
            </a:r>
            <a:r>
              <a:rPr lang="en-US" smtClean="0">
                <a:latin typeface="Arial" charset="0"/>
              </a:rPr>
              <a:t>intersection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, </a:t>
            </a:r>
            <a:r>
              <a:rPr lang="tr-TR" smtClean="0">
                <a:latin typeface="Arial" charset="0"/>
              </a:rPr>
              <a:t>farkı (</a:t>
            </a:r>
            <a:r>
              <a:rPr lang="en-US" smtClean="0">
                <a:latin typeface="Arial" charset="0"/>
              </a:rPr>
              <a:t>difference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, </a:t>
            </a:r>
            <a:r>
              <a:rPr lang="tr-TR" smtClean="0">
                <a:latin typeface="Arial" charset="0"/>
              </a:rPr>
              <a:t>simetrik farkı (</a:t>
            </a:r>
            <a:r>
              <a:rPr lang="en-US" smtClean="0">
                <a:latin typeface="Arial" charset="0"/>
              </a:rPr>
              <a:t>symmetric difference</a:t>
            </a:r>
            <a:r>
              <a:rPr lang="tr-TR" smtClean="0">
                <a:latin typeface="Arial" charset="0"/>
              </a:rPr>
              <a:t>) ve tümleyeni (</a:t>
            </a:r>
            <a:r>
              <a:rPr lang="en-US" smtClean="0">
                <a:latin typeface="Arial" charset="0"/>
              </a:rPr>
              <a:t>complement</a:t>
            </a:r>
            <a:r>
              <a:rPr lang="tr-TR" smtClean="0">
                <a:latin typeface="Arial" charset="0"/>
              </a:rPr>
              <a:t>) tanımlanabilir</a:t>
            </a:r>
            <a:endParaRPr lang="en-US" smtClean="0">
              <a:latin typeface="Arial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048000" y="1752600"/>
            <a:ext cx="3352800" cy="1371600"/>
          </a:xfrm>
          <a:prstGeom prst="rect">
            <a:avLst/>
          </a:prstGeom>
          <a:solidFill>
            <a:srgbClr val="DCFF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2" name="Oval 9"/>
          <p:cNvSpPr>
            <a:spLocks noChangeArrowheads="1"/>
          </p:cNvSpPr>
          <p:nvPr/>
        </p:nvSpPr>
        <p:spPr bwMode="auto">
          <a:xfrm>
            <a:off x="4648200" y="1981200"/>
            <a:ext cx="1371600" cy="990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657600" y="1981200"/>
            <a:ext cx="1371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5867400" y="1981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</a:t>
            </a:r>
            <a:endParaRPr lang="en-US"/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3352800" y="1981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69987"/>
          </a:xfrm>
        </p:spPr>
        <p:txBody>
          <a:bodyPr/>
          <a:lstStyle/>
          <a:p>
            <a:pPr algn="ctr" eaLnBrk="1" hangingPunct="1"/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Küme İşlemleri (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Set operations</a:t>
            </a: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)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:</a:t>
            </a:r>
            <a:br>
              <a:rPr lang="en-US" sz="3600" smtClean="0">
                <a:solidFill>
                  <a:schemeClr val="tx1"/>
                </a:solidFill>
                <a:latin typeface="Arial" charset="0"/>
              </a:rPr>
            </a:br>
            <a:r>
              <a:rPr lang="tr-TR" sz="3200" smtClean="0">
                <a:solidFill>
                  <a:schemeClr val="tx1"/>
                </a:solidFill>
                <a:latin typeface="Arial" charset="0"/>
              </a:rPr>
              <a:t>Birleşim (</a:t>
            </a:r>
            <a:r>
              <a:rPr lang="en-US" sz="3200" smtClean="0">
                <a:solidFill>
                  <a:schemeClr val="tx1"/>
                </a:solidFill>
                <a:latin typeface="Arial" charset="0"/>
              </a:rPr>
              <a:t>Union</a:t>
            </a:r>
            <a:r>
              <a:rPr lang="tr-TR" sz="32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 </a:t>
            </a:r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ve </a:t>
            </a:r>
            <a:r>
              <a:rPr lang="tr-TR" b="1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 verilen iki küme olsun</a:t>
            </a:r>
            <a:endParaRPr lang="en-US" smtClean="0">
              <a:latin typeface="Arial" charset="0"/>
            </a:endParaRPr>
          </a:p>
          <a:p>
            <a:pPr eaLnBrk="1" hangingPunct="1"/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ve </a:t>
            </a:r>
            <a:r>
              <a:rPr lang="tr-TR" b="1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 kümesinin birleşimi (</a:t>
            </a:r>
            <a:r>
              <a:rPr lang="tr-TR" i="1" smtClean="0">
                <a:latin typeface="Arial" charset="0"/>
              </a:rPr>
              <a:t>union</a:t>
            </a:r>
            <a:r>
              <a:rPr lang="tr-TR" smtClean="0">
                <a:latin typeface="Arial" charset="0"/>
              </a:rPr>
              <a:t>)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X </a:t>
            </a:r>
            <a:r>
              <a:rPr lang="en-US" smtClean="0">
                <a:latin typeface="Arial" charset="0"/>
                <a:sym typeface="Symbol" pitchFamily="18" charset="2"/>
              </a:rPr>
              <a:t></a:t>
            </a:r>
            <a:r>
              <a:rPr lang="en-US" smtClean="0">
                <a:latin typeface="Arial" charset="0"/>
              </a:rPr>
              <a:t> Y = { x | x </a:t>
            </a:r>
            <a:r>
              <a:rPr lang="en-US" smtClean="0">
                <a:latin typeface="Arial" charset="0"/>
                <a:sym typeface="Symbol" pitchFamily="18" charset="2"/>
              </a:rPr>
              <a:t> X or x  Y}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352800"/>
            <a:ext cx="2438400" cy="1524000"/>
            <a:chOff x="1728" y="2784"/>
            <a:chExt cx="1536" cy="960"/>
          </a:xfrm>
        </p:grpSpPr>
        <p:sp>
          <p:nvSpPr>
            <p:cNvPr id="15367" name="Oval 5"/>
            <p:cNvSpPr>
              <a:spLocks noChangeArrowheads="1"/>
            </p:cNvSpPr>
            <p:nvPr/>
          </p:nvSpPr>
          <p:spPr bwMode="auto">
            <a:xfrm>
              <a:off x="2448" y="3024"/>
              <a:ext cx="528" cy="52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5368" name="Group 6"/>
            <p:cNvGrpSpPr>
              <a:grpSpLocks/>
            </p:cNvGrpSpPr>
            <p:nvPr/>
          </p:nvGrpSpPr>
          <p:grpSpPr bwMode="auto">
            <a:xfrm>
              <a:off x="1728" y="2784"/>
              <a:ext cx="1536" cy="960"/>
              <a:chOff x="1728" y="2784"/>
              <a:chExt cx="1536" cy="960"/>
            </a:xfrm>
          </p:grpSpPr>
          <p:grpSp>
            <p:nvGrpSpPr>
              <p:cNvPr id="15369" name="Group 7"/>
              <p:cNvGrpSpPr>
                <a:grpSpLocks/>
              </p:cNvGrpSpPr>
              <p:nvPr/>
            </p:nvGrpSpPr>
            <p:grpSpPr bwMode="auto">
              <a:xfrm>
                <a:off x="1728" y="2784"/>
                <a:ext cx="1536" cy="960"/>
                <a:chOff x="1728" y="2832"/>
                <a:chExt cx="1536" cy="960"/>
              </a:xfrm>
            </p:grpSpPr>
            <p:grpSp>
              <p:nvGrpSpPr>
                <p:cNvPr id="15371" name="Group 8"/>
                <p:cNvGrpSpPr>
                  <a:grpSpLocks/>
                </p:cNvGrpSpPr>
                <p:nvPr/>
              </p:nvGrpSpPr>
              <p:grpSpPr bwMode="auto">
                <a:xfrm>
                  <a:off x="1728" y="2832"/>
                  <a:ext cx="1536" cy="960"/>
                  <a:chOff x="1728" y="2832"/>
                  <a:chExt cx="1536" cy="960"/>
                </a:xfrm>
              </p:grpSpPr>
              <p:sp>
                <p:nvSpPr>
                  <p:cNvPr id="1537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32"/>
                    <a:ext cx="1536" cy="96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928"/>
                    <a:ext cx="768" cy="76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064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342900" indent="-342900">
                      <a:lnSpc>
                        <a:spcPct val="90000"/>
                      </a:lnSpc>
                      <a:buClr>
                        <a:schemeClr val="bg1"/>
                      </a:buClr>
                      <a:buSzPct val="75000"/>
                    </a:pPr>
                    <a:r>
                      <a:rPr lang="tr-TR" sz="2800">
                        <a:sym typeface="Symbol" pitchFamily="18" charset="2"/>
                      </a:rPr>
                      <a:t>Y</a:t>
                    </a:r>
                    <a:endParaRPr lang="en-US" sz="2800">
                      <a:sym typeface="Symbol" pitchFamily="18" charset="2"/>
                    </a:endParaRPr>
                  </a:p>
                </p:txBody>
              </p:sp>
              <p:sp>
                <p:nvSpPr>
                  <p:cNvPr id="153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216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55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120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8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5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8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04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976"/>
                    <a:ext cx="288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342900" indent="-342900">
                      <a:lnSpc>
                        <a:spcPct val="90000"/>
                      </a:lnSpc>
                      <a:buClr>
                        <a:schemeClr val="bg1"/>
                      </a:buClr>
                      <a:buSzPct val="75000"/>
                    </a:pPr>
                    <a:r>
                      <a:rPr lang="tr-TR" sz="2800">
                        <a:sym typeface="Symbol" pitchFamily="18" charset="2"/>
                      </a:rPr>
                      <a:t>X</a:t>
                    </a:r>
                    <a:endParaRPr lang="en-US" sz="2800">
                      <a:sym typeface="Symbol" pitchFamily="18" charset="2"/>
                    </a:endParaRPr>
                  </a:p>
                </p:txBody>
              </p:sp>
            </p:grpSp>
            <p:sp>
              <p:nvSpPr>
                <p:cNvPr id="15372" name="Oval 19"/>
                <p:cNvSpPr>
                  <a:spLocks noChangeArrowheads="1"/>
                </p:cNvSpPr>
                <p:nvPr/>
              </p:nvSpPr>
              <p:spPr bwMode="auto">
                <a:xfrm>
                  <a:off x="1872" y="2928"/>
                  <a:ext cx="768" cy="76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15370" name="Oval 20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528" cy="5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914400" y="50292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Ayşe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Zeynep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and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De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niz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1752600" y="60198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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Ayşe,Lale,Zeynep,Deniz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</a:t>
            </a:r>
            <a:endParaRPr 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5" grpId="0" autoUpdateAnimBg="0"/>
      <p:bldP spid="1136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3400" y="1676400"/>
            <a:ext cx="8153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  <a:r>
              <a:rPr lang="tr-TR" sz="2800" b="1" i="1">
                <a:latin typeface="Arial" charset="0"/>
              </a:rPr>
              <a:t>X</a:t>
            </a:r>
            <a:r>
              <a:rPr lang="tr-TR" sz="2800">
                <a:latin typeface="Arial" charset="0"/>
              </a:rPr>
              <a:t> ve </a:t>
            </a:r>
            <a:r>
              <a:rPr lang="tr-TR" sz="2800" b="1" i="1">
                <a:latin typeface="Arial" charset="0"/>
              </a:rPr>
              <a:t>Y</a:t>
            </a:r>
            <a:r>
              <a:rPr lang="tr-TR" sz="2800">
                <a:latin typeface="Arial" charset="0"/>
              </a:rPr>
              <a:t> verilen iki küme olsun</a:t>
            </a:r>
            <a:endParaRPr lang="en-US" sz="280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800" b="1" i="1">
                <a:latin typeface="Arial" charset="0"/>
              </a:rPr>
              <a:t>X</a:t>
            </a:r>
            <a:r>
              <a:rPr lang="tr-TR" sz="2800">
                <a:latin typeface="Arial" charset="0"/>
              </a:rPr>
              <a:t> ve </a:t>
            </a:r>
            <a:r>
              <a:rPr lang="tr-TR" sz="2800" b="1" i="1">
                <a:latin typeface="Arial" charset="0"/>
              </a:rPr>
              <a:t>Y</a:t>
            </a:r>
            <a:r>
              <a:rPr lang="tr-TR" sz="2800">
                <a:latin typeface="Arial" charset="0"/>
              </a:rPr>
              <a:t> kümesinin kesişimi (</a:t>
            </a:r>
            <a:r>
              <a:rPr lang="en-US" sz="2800" i="1">
                <a:latin typeface="Arial" charset="0"/>
                <a:sym typeface="Symbol" pitchFamily="18" charset="2"/>
              </a:rPr>
              <a:t>intersection</a:t>
            </a:r>
            <a:r>
              <a:rPr lang="tr-TR" sz="2800" i="1">
                <a:latin typeface="Arial" charset="0"/>
                <a:sym typeface="Symbol" pitchFamily="18" charset="2"/>
              </a:rPr>
              <a:t>)</a:t>
            </a:r>
            <a:r>
              <a:rPr lang="en-US" sz="2800">
                <a:latin typeface="Arial" charset="0"/>
                <a:sym typeface="Symbol" pitchFamily="18" charset="2"/>
              </a:rPr>
              <a:t> </a:t>
            </a:r>
            <a:endParaRPr lang="tr-TR" sz="2800">
              <a:latin typeface="Arial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Arial" charset="0"/>
                <a:sym typeface="Symbol" pitchFamily="18" charset="2"/>
              </a:rPr>
              <a:t>		</a:t>
            </a:r>
            <a:r>
              <a:rPr lang="en-US" sz="2800">
                <a:latin typeface="Arial" charset="0"/>
                <a:sym typeface="Symbol" pitchFamily="18" charset="2"/>
              </a:rPr>
              <a:t>X  Y = { x | x  X and x  Y}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	</a:t>
            </a: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277813"/>
            <a:ext cx="82296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tr-TR" sz="3600">
                <a:latin typeface="Arial" charset="0"/>
              </a:rPr>
              <a:t>Küme İşlemleri (</a:t>
            </a:r>
            <a:r>
              <a:rPr lang="en-US" sz="3600">
                <a:latin typeface="Arial" charset="0"/>
              </a:rPr>
              <a:t>Set operations</a:t>
            </a:r>
            <a:r>
              <a:rPr lang="tr-TR" sz="3600">
                <a:latin typeface="Arial" charset="0"/>
              </a:rPr>
              <a:t>)</a:t>
            </a:r>
            <a:r>
              <a:rPr lang="en-US" sz="3600">
                <a:latin typeface="Arial" charset="0"/>
              </a:rPr>
              <a:t>:</a:t>
            </a:r>
            <a:br>
              <a:rPr lang="en-US" sz="3600">
                <a:latin typeface="Arial" charset="0"/>
              </a:rPr>
            </a:br>
            <a:r>
              <a:rPr lang="tr-TR" sz="3200">
                <a:latin typeface="Arial" charset="0"/>
              </a:rPr>
              <a:t>Kesişim (</a:t>
            </a:r>
            <a:r>
              <a:rPr lang="en-US" sz="3200">
                <a:latin typeface="Arial" charset="0"/>
              </a:rPr>
              <a:t>Intersection</a:t>
            </a:r>
            <a:r>
              <a:rPr lang="tr-TR" sz="3200">
                <a:latin typeface="Arial" charset="0"/>
              </a:rPr>
              <a:t>)</a:t>
            </a:r>
            <a:endParaRPr lang="en-US" sz="320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3352800"/>
            <a:ext cx="2438400" cy="1524000"/>
            <a:chOff x="1728" y="2784"/>
            <a:chExt cx="1536" cy="960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2" name="Oval 6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2688" y="30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Y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6394" name="Oval 8"/>
            <p:cNvSpPr>
              <a:spLocks noChangeArrowheads="1"/>
            </p:cNvSpPr>
            <p:nvPr/>
          </p:nvSpPr>
          <p:spPr bwMode="auto">
            <a:xfrm>
              <a:off x="2544" y="32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5" name="Oval 9"/>
            <p:cNvSpPr>
              <a:spLocks noChangeArrowheads="1"/>
            </p:cNvSpPr>
            <p:nvPr/>
          </p:nvSpPr>
          <p:spPr bwMode="auto">
            <a:xfrm>
              <a:off x="2448" y="3120"/>
              <a:ext cx="192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6" name="Oval 10"/>
            <p:cNvSpPr>
              <a:spLocks noChangeArrowheads="1"/>
            </p:cNvSpPr>
            <p:nvPr/>
          </p:nvSpPr>
          <p:spPr bwMode="auto">
            <a:xfrm>
              <a:off x="2496" y="33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7" name="Oval 11"/>
            <p:cNvSpPr>
              <a:spLocks noChangeArrowheads="1"/>
            </p:cNvSpPr>
            <p:nvPr/>
          </p:nvSpPr>
          <p:spPr bwMode="auto">
            <a:xfrm>
              <a:off x="2544" y="307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8" name="Oval 12"/>
            <p:cNvSpPr>
              <a:spLocks noChangeArrowheads="1"/>
            </p:cNvSpPr>
            <p:nvPr/>
          </p:nvSpPr>
          <p:spPr bwMode="auto">
            <a:xfrm>
              <a:off x="2496" y="31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9" name="Oval 13"/>
            <p:cNvSpPr>
              <a:spLocks noChangeArrowheads="1"/>
            </p:cNvSpPr>
            <p:nvPr/>
          </p:nvSpPr>
          <p:spPr bwMode="auto">
            <a:xfrm>
              <a:off x="2496" y="325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1968" y="2928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6401" name="Oval 15"/>
            <p:cNvSpPr>
              <a:spLocks noChangeArrowheads="1"/>
            </p:cNvSpPr>
            <p:nvPr/>
          </p:nvSpPr>
          <p:spPr bwMode="auto">
            <a:xfrm>
              <a:off x="2448" y="3024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914400" y="50292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Ayşe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Zeynep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and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De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niz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239633" name="Rectangle 17"/>
          <p:cNvSpPr>
            <a:spLocks noChangeArrowheads="1"/>
          </p:cNvSpPr>
          <p:nvPr/>
        </p:nvSpPr>
        <p:spPr bwMode="auto">
          <a:xfrm>
            <a:off x="1524000" y="60198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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32" grpId="0" autoUpdateAnimBg="0"/>
      <p:bldP spid="2396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33400" y="1676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  <a:r>
              <a:rPr lang="tr-TR" sz="2800" b="1" i="1">
                <a:latin typeface="Arial" charset="0"/>
              </a:rPr>
              <a:t>X</a:t>
            </a:r>
            <a:r>
              <a:rPr lang="tr-TR" sz="2800">
                <a:latin typeface="Arial" charset="0"/>
              </a:rPr>
              <a:t> ve </a:t>
            </a:r>
            <a:r>
              <a:rPr lang="tr-TR" sz="2800" b="1" i="1">
                <a:latin typeface="Arial" charset="0"/>
              </a:rPr>
              <a:t>Y</a:t>
            </a:r>
            <a:r>
              <a:rPr lang="tr-TR" sz="2800">
                <a:latin typeface="Arial" charset="0"/>
              </a:rPr>
              <a:t> verilen iki küme olsun</a:t>
            </a:r>
            <a:endParaRPr lang="en-US" sz="280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800" b="1" i="1">
                <a:latin typeface="Arial" charset="0"/>
                <a:sym typeface="Symbol" pitchFamily="18" charset="2"/>
              </a:rPr>
              <a:t>X</a:t>
            </a:r>
            <a:r>
              <a:rPr lang="tr-TR" sz="2800">
                <a:latin typeface="Arial" charset="0"/>
                <a:sym typeface="Symbol" pitchFamily="18" charset="2"/>
              </a:rPr>
              <a:t> ve </a:t>
            </a:r>
            <a:r>
              <a:rPr lang="tr-TR" sz="2800" b="1" i="1">
                <a:latin typeface="Arial" charset="0"/>
                <a:sym typeface="Symbol" pitchFamily="18" charset="2"/>
              </a:rPr>
              <a:t>Y</a:t>
            </a:r>
            <a:r>
              <a:rPr lang="tr-TR" sz="2800">
                <a:latin typeface="Arial" charset="0"/>
                <a:sym typeface="Symbol" pitchFamily="18" charset="2"/>
              </a:rPr>
              <a:t> gibi iki kümenin kesişimi boş küme ise </a:t>
            </a:r>
            <a:r>
              <a:rPr lang="tr-TR" sz="2800" b="1" i="1">
                <a:latin typeface="Arial" charset="0"/>
                <a:sym typeface="Symbol" pitchFamily="18" charset="2"/>
              </a:rPr>
              <a:t>X</a:t>
            </a:r>
            <a:r>
              <a:rPr lang="tr-TR" sz="2800">
                <a:latin typeface="Arial" charset="0"/>
                <a:sym typeface="Symbol" pitchFamily="18" charset="2"/>
              </a:rPr>
              <a:t> ve </a:t>
            </a:r>
            <a:r>
              <a:rPr lang="tr-TR" sz="2800" b="1" i="1">
                <a:latin typeface="Arial" charset="0"/>
                <a:sym typeface="Symbol" pitchFamily="18" charset="2"/>
              </a:rPr>
              <a:t>Y</a:t>
            </a:r>
            <a:r>
              <a:rPr lang="tr-TR" sz="2800">
                <a:latin typeface="Arial" charset="0"/>
                <a:sym typeface="Symbol" pitchFamily="18" charset="2"/>
              </a:rPr>
              <a:t> kümeleri </a:t>
            </a:r>
            <a:r>
              <a:rPr lang="tr-TR" sz="2800" i="1">
                <a:latin typeface="Arial" charset="0"/>
                <a:sym typeface="Symbol" pitchFamily="18" charset="2"/>
              </a:rPr>
              <a:t>ayrık</a:t>
            </a:r>
            <a:r>
              <a:rPr lang="tr-TR" sz="2800">
                <a:latin typeface="Arial" charset="0"/>
                <a:sym typeface="Symbol" pitchFamily="18" charset="2"/>
              </a:rPr>
              <a:t> (</a:t>
            </a:r>
            <a:r>
              <a:rPr lang="tr-TR" sz="2400" i="1">
                <a:latin typeface="Arial" charset="0"/>
                <a:sym typeface="Symbol" pitchFamily="18" charset="2"/>
              </a:rPr>
              <a:t>disj</a:t>
            </a:r>
            <a:r>
              <a:rPr lang="en-US" sz="2400" i="1">
                <a:latin typeface="Arial" charset="0"/>
                <a:sym typeface="Symbol" pitchFamily="18" charset="2"/>
              </a:rPr>
              <a:t>oint</a:t>
            </a:r>
            <a:r>
              <a:rPr lang="tr-TR" sz="2400" i="1">
                <a:latin typeface="Arial" charset="0"/>
                <a:sym typeface="Symbol" pitchFamily="18" charset="2"/>
              </a:rPr>
              <a:t>-pairwise) kümeler </a:t>
            </a:r>
            <a:r>
              <a:rPr lang="tr-TR" sz="2400">
                <a:latin typeface="Arial" charset="0"/>
                <a:sym typeface="Symbol" pitchFamily="18" charset="2"/>
              </a:rPr>
              <a:t>olarak adlandırılır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>
                <a:latin typeface="Arial" charset="0"/>
                <a:sym typeface="Symbol" pitchFamily="18" charset="2"/>
              </a:rPr>
              <a:t>		 </a:t>
            </a:r>
            <a:r>
              <a:rPr lang="en-US" sz="2400">
                <a:latin typeface="Arial" charset="0"/>
                <a:sym typeface="Symbol" pitchFamily="18" charset="2"/>
              </a:rPr>
              <a:t> if X  Y = 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0" y="3352800"/>
            <a:ext cx="2438400" cy="1524000"/>
            <a:chOff x="1728" y="2784"/>
            <a:chExt cx="1536" cy="960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2688" y="30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Y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1968" y="2928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2688" y="2976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685800" y="49530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rektördür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and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bu sınıfta oturuyor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457200" y="59436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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 bu sınıfta oturan bir rektördür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 = 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Tümleyen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18"/>
          <p:cNvSpPr>
            <a:spLocks noChangeArrowheads="1"/>
          </p:cNvSpPr>
          <p:nvPr/>
        </p:nvSpPr>
        <p:spPr bwMode="auto">
          <a:xfrm>
            <a:off x="838200" y="1676400"/>
            <a:ext cx="7386638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Bir X kümesinin Tümleyeni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:</a:t>
            </a:r>
          </a:p>
          <a:p>
            <a:pPr marL="342900" indent="-342900" algn="ctr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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8436" name="Rectangle 20"/>
          <p:cNvSpPr>
            <a:spLocks noChangeArrowheads="1"/>
          </p:cNvSpPr>
          <p:nvPr/>
        </p:nvSpPr>
        <p:spPr bwMode="auto">
          <a:xfrm>
            <a:off x="609600" y="28956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uzun boyludur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</a:p>
        </p:txBody>
      </p:sp>
      <p:sp>
        <p:nvSpPr>
          <p:cNvPr id="18437" name="Rectangle 21"/>
          <p:cNvSpPr>
            <a:spLocks noChangeArrowheads="1"/>
          </p:cNvSpPr>
          <p:nvPr/>
        </p:nvSpPr>
        <p:spPr bwMode="auto">
          <a:xfrm>
            <a:off x="762000" y="35052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 uzun boylu değildir.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743200" y="4419600"/>
            <a:ext cx="2438400" cy="1524000"/>
            <a:chOff x="1728" y="2784"/>
            <a:chExt cx="1536" cy="960"/>
          </a:xfrm>
        </p:grpSpPr>
        <p:sp>
          <p:nvSpPr>
            <p:cNvPr id="18446" name="Rectangle 23" descr="Light upward diagonal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7" name="Oval 24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8" name="Rectangle 25"/>
            <p:cNvSpPr>
              <a:spLocks noChangeArrowheads="1"/>
            </p:cNvSpPr>
            <p:nvPr/>
          </p:nvSpPr>
          <p:spPr bwMode="auto">
            <a:xfrm>
              <a:off x="2592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</p:grp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2819400" y="4419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U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019800" y="4572000"/>
            <a:ext cx="1371600" cy="1524000"/>
            <a:chOff x="3792" y="3072"/>
            <a:chExt cx="864" cy="960"/>
          </a:xfrm>
        </p:grpSpPr>
        <p:grpSp>
          <p:nvGrpSpPr>
            <p:cNvPr id="18441" name="Group 28"/>
            <p:cNvGrpSpPr>
              <a:grpSpLocks/>
            </p:cNvGrpSpPr>
            <p:nvPr/>
          </p:nvGrpSpPr>
          <p:grpSpPr bwMode="auto">
            <a:xfrm>
              <a:off x="3792" y="3072"/>
              <a:ext cx="864" cy="960"/>
              <a:chOff x="288" y="3168"/>
              <a:chExt cx="4428" cy="768"/>
            </a:xfrm>
          </p:grpSpPr>
          <p:sp>
            <p:nvSpPr>
              <p:cNvPr id="18444" name="Oval 29"/>
              <p:cNvSpPr>
                <a:spLocks noChangeArrowheads="1"/>
              </p:cNvSpPr>
              <p:nvPr/>
            </p:nvSpPr>
            <p:spPr bwMode="auto">
              <a:xfrm>
                <a:off x="288" y="3168"/>
                <a:ext cx="4428" cy="76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45" name="Text Box 30"/>
              <p:cNvSpPr txBox="1">
                <a:spLocks noChangeArrowheads="1"/>
              </p:cNvSpPr>
              <p:nvPr/>
            </p:nvSpPr>
            <p:spPr bwMode="auto">
              <a:xfrm>
                <a:off x="288" y="3264"/>
                <a:ext cx="4387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buFont typeface="Symbol" pitchFamily="18" charset="2"/>
                  <a:buChar char="Æ"/>
                </a:pPr>
                <a:r>
                  <a:rPr lang="en-US" sz="2400">
                    <a:latin typeface="Chalkboard" charset="0"/>
                    <a:sym typeface="Symbol" pitchFamily="18" charset="2"/>
                  </a:rPr>
                  <a:t>= U </a:t>
                </a:r>
                <a:endParaRPr lang="tr-TR" sz="2400">
                  <a:latin typeface="Chalkboard" charset="0"/>
                  <a:sym typeface="Symbol" pitchFamily="18" charset="2"/>
                </a:endParaRPr>
              </a:p>
              <a:p>
                <a:pPr algn="ctr">
                  <a:lnSpc>
                    <a:spcPct val="90000"/>
                  </a:lnSpc>
                  <a:buFont typeface="Symbol" pitchFamily="18" charset="2"/>
                  <a:buNone/>
                </a:pPr>
                <a:r>
                  <a:rPr lang="tr-TR" sz="2400">
                    <a:latin typeface="Chalkboard" charset="0"/>
                    <a:sym typeface="Symbol" pitchFamily="18" charset="2"/>
                  </a:rPr>
                  <a:t>ve</a:t>
                </a:r>
                <a:r>
                  <a:rPr lang="en-US" sz="2400">
                    <a:latin typeface="Chalkboard" charset="0"/>
                    <a:sym typeface="Symbol" pitchFamily="18" charset="2"/>
                  </a:rPr>
                  <a:t> </a:t>
                </a:r>
              </a:p>
              <a:p>
                <a:pPr algn="ctr">
                  <a:lnSpc>
                    <a:spcPct val="90000"/>
                  </a:lnSpc>
                  <a:buFont typeface="Symbol" pitchFamily="18" charset="2"/>
                  <a:buNone/>
                </a:pPr>
                <a:r>
                  <a:rPr lang="en-US" sz="2400">
                    <a:latin typeface="Chalkboard" charset="0"/>
                    <a:sym typeface="Symbol" pitchFamily="18" charset="2"/>
                  </a:rPr>
                  <a:t>U = </a:t>
                </a:r>
              </a:p>
            </p:txBody>
          </p:sp>
        </p:grpSp>
        <p:sp>
          <p:nvSpPr>
            <p:cNvPr id="18442" name="Line 31"/>
            <p:cNvSpPr>
              <a:spLocks noChangeShapeType="1"/>
            </p:cNvSpPr>
            <p:nvPr/>
          </p:nvSpPr>
          <p:spPr bwMode="auto">
            <a:xfrm>
              <a:off x="3936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3" name="Line 32"/>
            <p:cNvSpPr>
              <a:spLocks noChangeShapeType="1"/>
            </p:cNvSpPr>
            <p:nvPr/>
          </p:nvSpPr>
          <p:spPr bwMode="auto">
            <a:xfrm>
              <a:off x="3984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tr-TR" sz="4400">
                <a:latin typeface="Arial" charset="0"/>
              </a:rPr>
              <a:t>İki KümeninFarkı</a:t>
            </a:r>
            <a:br>
              <a:rPr lang="tr-TR" sz="4400">
                <a:latin typeface="Arial" charset="0"/>
              </a:rPr>
            </a:br>
            <a:r>
              <a:rPr lang="tr-TR" sz="4400">
                <a:latin typeface="Arial" charset="0"/>
              </a:rPr>
              <a:t>(</a:t>
            </a:r>
            <a:r>
              <a:rPr lang="en-US" sz="4400">
                <a:latin typeface="Arial" charset="0"/>
              </a:rPr>
              <a:t>Difference</a:t>
            </a:r>
            <a:r>
              <a:rPr lang="tr-TR" sz="4400">
                <a:latin typeface="Arial" charset="0"/>
              </a:rPr>
              <a:t>)</a:t>
            </a:r>
            <a:endParaRPr lang="en-US" sz="4400">
              <a:latin typeface="Arial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14400" y="1676400"/>
            <a:ext cx="800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800">
                <a:latin typeface="Arial" charset="0"/>
              </a:rPr>
              <a:t>İki kümenin farkı</a:t>
            </a:r>
            <a:r>
              <a:rPr lang="en-US" sz="2800"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          X – Y = { x | x </a:t>
            </a:r>
            <a:r>
              <a:rPr lang="en-US" sz="2800">
                <a:latin typeface="Arial" charset="0"/>
                <a:sym typeface="Symbol" pitchFamily="18" charset="2"/>
              </a:rPr>
              <a:t> X and x  Y}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	</a:t>
            </a:r>
            <a:r>
              <a:rPr lang="tr-TR" sz="2800" i="1">
                <a:latin typeface="Arial" charset="0"/>
                <a:sym typeface="Symbol" pitchFamily="18" charset="2"/>
              </a:rPr>
              <a:t>Fark</a:t>
            </a:r>
            <a:r>
              <a:rPr lang="tr-TR" sz="2800">
                <a:latin typeface="Arial" charset="0"/>
                <a:sym typeface="Symbol" pitchFamily="18" charset="2"/>
              </a:rPr>
              <a:t>(</a:t>
            </a:r>
            <a:r>
              <a:rPr lang="en-US" sz="2800" i="1">
                <a:latin typeface="Arial" charset="0"/>
                <a:sym typeface="Symbol" pitchFamily="18" charset="2"/>
              </a:rPr>
              <a:t>difference</a:t>
            </a:r>
            <a:r>
              <a:rPr lang="tr-TR" sz="2800">
                <a:latin typeface="Arial" charset="0"/>
                <a:sym typeface="Symbol" pitchFamily="18" charset="2"/>
              </a:rPr>
              <a:t>), </a:t>
            </a:r>
            <a:r>
              <a:rPr lang="tr-TR" sz="2800" b="1" i="1">
                <a:latin typeface="Arial" charset="0"/>
                <a:sym typeface="Symbol" pitchFamily="18" charset="2"/>
              </a:rPr>
              <a:t>X</a:t>
            </a:r>
            <a:r>
              <a:rPr lang="tr-TR" sz="2800">
                <a:latin typeface="Arial" charset="0"/>
                <a:sym typeface="Symbol" pitchFamily="18" charset="2"/>
              </a:rPr>
              <a:t> kümesine göre </a:t>
            </a:r>
            <a:r>
              <a:rPr lang="tr-TR" sz="2800" b="1" i="1">
                <a:latin typeface="Arial" charset="0"/>
                <a:sym typeface="Symbol" pitchFamily="18" charset="2"/>
              </a:rPr>
              <a:t>Y</a:t>
            </a:r>
            <a:r>
              <a:rPr lang="tr-TR" sz="2800">
                <a:latin typeface="Arial" charset="0"/>
                <a:sym typeface="Symbol" pitchFamily="18" charset="2"/>
              </a:rPr>
              <a:t>’nin </a:t>
            </a:r>
            <a:r>
              <a:rPr lang="tr-TR" sz="2800" i="1">
                <a:latin typeface="Arial" charset="0"/>
                <a:sym typeface="Symbol" pitchFamily="18" charset="2"/>
              </a:rPr>
              <a:t>göreceli</a:t>
            </a:r>
            <a:r>
              <a:rPr lang="tr-TR" sz="2800">
                <a:latin typeface="Arial" charset="0"/>
                <a:sym typeface="Symbol" pitchFamily="18" charset="2"/>
              </a:rPr>
              <a:t> </a:t>
            </a:r>
            <a:r>
              <a:rPr lang="tr-TR" sz="2800" i="1">
                <a:latin typeface="Arial" charset="0"/>
                <a:sym typeface="Symbol" pitchFamily="18" charset="2"/>
              </a:rPr>
              <a:t>tümleyeni </a:t>
            </a:r>
            <a:r>
              <a:rPr lang="tr-TR" sz="2800">
                <a:latin typeface="Arial" charset="0"/>
                <a:sym typeface="Symbol" pitchFamily="18" charset="2"/>
              </a:rPr>
              <a:t>(</a:t>
            </a:r>
            <a:r>
              <a:rPr lang="en-US" sz="2800" i="1">
                <a:latin typeface="Arial" charset="0"/>
                <a:sym typeface="Symbol" pitchFamily="18" charset="2"/>
              </a:rPr>
              <a:t>relative complement </a:t>
            </a:r>
            <a:r>
              <a:rPr lang="tr-TR" sz="2800" i="1">
                <a:latin typeface="Arial" charset="0"/>
                <a:sym typeface="Symbol" pitchFamily="18" charset="2"/>
              </a:rPr>
              <a:t>) olarak da adlandırılır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i="1">
              <a:latin typeface="Arial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>
              <a:latin typeface="Arial" charset="0"/>
              <a:sym typeface="Symbol" pitchFamily="18" charset="2"/>
            </a:endParaRP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124200" y="4343400"/>
            <a:ext cx="2438400" cy="1600200"/>
            <a:chOff x="1728" y="2784"/>
            <a:chExt cx="1536" cy="1008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728" y="2832"/>
              <a:ext cx="1536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592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ym typeface="Symbol" pitchFamily="18" charset="2"/>
                </a:rPr>
                <a:t>U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2208" y="3168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208" y="32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Y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9466" name="Oval 10" descr="Light upward diagonal"/>
            <p:cNvSpPr>
              <a:spLocks noChangeArrowheads="1"/>
            </p:cNvSpPr>
            <p:nvPr/>
          </p:nvSpPr>
          <p:spPr bwMode="auto">
            <a:xfrm>
              <a:off x="2544" y="2976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2880" y="3120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2688" y="3072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00" y="1676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 i="1">
                <a:latin typeface="Arial" charset="0"/>
                <a:sym typeface="Symbol" pitchFamily="18" charset="2"/>
              </a:rPr>
              <a:t>Simetrik Fark (</a:t>
            </a:r>
            <a:r>
              <a:rPr lang="en-US" sz="2400" i="1">
                <a:latin typeface="Arial" charset="0"/>
                <a:sym typeface="Symbol" pitchFamily="18" charset="2"/>
              </a:rPr>
              <a:t>Symmetric difference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tr-TR" sz="2400">
                <a:latin typeface="Arial" charset="0"/>
                <a:sym typeface="Symbol" pitchFamily="18" charset="2"/>
              </a:rPr>
              <a:t>)</a:t>
            </a:r>
            <a:endParaRPr lang="en-US" sz="2400">
              <a:latin typeface="Arial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latin typeface="Arial" charset="0"/>
                <a:sym typeface="Symbol" pitchFamily="18" charset="2"/>
              </a:rPr>
              <a:t>		X 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</a:t>
            </a:r>
            <a:r>
              <a:rPr lang="en-US" sz="2400">
                <a:latin typeface="Arial" charset="0"/>
                <a:cs typeface="Arial" charset="0"/>
                <a:sym typeface="Symbol" pitchFamily="18" charset="2"/>
              </a:rPr>
              <a:t> Y = (X – Y)  (Y – X)</a:t>
            </a:r>
            <a:endParaRPr lang="en-US" sz="2000" i="1">
              <a:latin typeface="Arial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33400" y="3352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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(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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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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) v (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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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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)}</a:t>
            </a:r>
            <a:endParaRPr lang="en-US" sz="280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2057400"/>
            <a:ext cx="2133600" cy="1449388"/>
            <a:chOff x="288" y="3168"/>
            <a:chExt cx="4428" cy="768"/>
          </a:xfrm>
        </p:grpSpPr>
        <p:sp>
          <p:nvSpPr>
            <p:cNvPr id="20498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9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8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Font typeface="Symbol" pitchFamily="18" charset="2"/>
                <a:buNone/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like “exclusive or”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4191000"/>
            <a:ext cx="2438400" cy="1600200"/>
            <a:chOff x="1728" y="2736"/>
            <a:chExt cx="1536" cy="1008"/>
          </a:xfrm>
        </p:grpSpPr>
        <p:sp>
          <p:nvSpPr>
            <p:cNvPr id="20486" name="Rectangle 8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87" name="Rectangle 9"/>
            <p:cNvSpPr>
              <a:spLocks noChangeArrowheads="1"/>
            </p:cNvSpPr>
            <p:nvPr/>
          </p:nvSpPr>
          <p:spPr bwMode="auto">
            <a:xfrm>
              <a:off x="2592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20488" name="Rectangle 10"/>
            <p:cNvSpPr>
              <a:spLocks noChangeArrowheads="1"/>
            </p:cNvSpPr>
            <p:nvPr/>
          </p:nvSpPr>
          <p:spPr bwMode="auto">
            <a:xfrm>
              <a:off x="1728" y="273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ym typeface="Symbol" pitchFamily="18" charset="2"/>
                </a:rPr>
                <a:t>U</a:t>
              </a:r>
            </a:p>
          </p:txBody>
        </p:sp>
        <p:sp>
          <p:nvSpPr>
            <p:cNvPr id="20489" name="Oval 11"/>
            <p:cNvSpPr>
              <a:spLocks noChangeArrowheads="1"/>
            </p:cNvSpPr>
            <p:nvPr/>
          </p:nvSpPr>
          <p:spPr bwMode="auto">
            <a:xfrm>
              <a:off x="2208" y="3120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2208" y="32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Y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20491" name="Oval 13" descr="Light upward diagonal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2" name="AutoShape 14"/>
            <p:cNvSpPr>
              <a:spLocks noChangeArrowheads="1"/>
            </p:cNvSpPr>
            <p:nvPr/>
          </p:nvSpPr>
          <p:spPr bwMode="auto">
            <a:xfrm>
              <a:off x="2784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3" name="AutoShape 15"/>
            <p:cNvSpPr>
              <a:spLocks noChangeArrowheads="1"/>
            </p:cNvSpPr>
            <p:nvPr/>
          </p:nvSpPr>
          <p:spPr bwMode="auto">
            <a:xfrm>
              <a:off x="2880" y="3072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4" name="AutoShape 16"/>
            <p:cNvSpPr>
              <a:spLocks noChangeArrowheads="1"/>
            </p:cNvSpPr>
            <p:nvPr/>
          </p:nvSpPr>
          <p:spPr bwMode="auto">
            <a:xfrm>
              <a:off x="2688" y="3024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5" name="AutoShape 17"/>
            <p:cNvSpPr>
              <a:spLocks noChangeArrowheads="1"/>
            </p:cNvSpPr>
            <p:nvPr/>
          </p:nvSpPr>
          <p:spPr bwMode="auto">
            <a:xfrm>
              <a:off x="2352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6" name="AutoShape 18"/>
            <p:cNvSpPr>
              <a:spLocks noChangeArrowheads="1"/>
            </p:cNvSpPr>
            <p:nvPr/>
          </p:nvSpPr>
          <p:spPr bwMode="auto">
            <a:xfrm>
              <a:off x="2304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7" name="AutoShape 19"/>
            <p:cNvSpPr>
              <a:spLocks noChangeArrowheads="1"/>
            </p:cNvSpPr>
            <p:nvPr/>
          </p:nvSpPr>
          <p:spPr bwMode="auto">
            <a:xfrm>
              <a:off x="2448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20574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>
                <a:latin typeface="Arial" charset="0"/>
                <a:sym typeface="Symbol" pitchFamily="18" charset="2"/>
              </a:rPr>
              <a:t>Evrensel küme (</a:t>
            </a:r>
            <a:r>
              <a:rPr lang="en-US" sz="2400">
                <a:latin typeface="Arial" charset="0"/>
                <a:sym typeface="Symbol" pitchFamily="18" charset="2"/>
              </a:rPr>
              <a:t>universal set </a:t>
            </a:r>
            <a:r>
              <a:rPr lang="tr-TR" sz="2400">
                <a:latin typeface="Arial" charset="0"/>
                <a:sym typeface="Symbol" pitchFamily="18" charset="2"/>
              </a:rPr>
              <a:t>) içerisinde yer alan A kümesinin </a:t>
            </a:r>
            <a:r>
              <a:rPr lang="tr-TR" sz="2400" i="1">
                <a:latin typeface="Arial" charset="0"/>
                <a:sym typeface="Symbol" pitchFamily="18" charset="2"/>
              </a:rPr>
              <a:t>tümleyeni </a:t>
            </a:r>
            <a:r>
              <a:rPr lang="tr-TR" sz="2400">
                <a:latin typeface="Arial" charset="0"/>
                <a:sym typeface="Symbol" pitchFamily="18" charset="2"/>
              </a:rPr>
              <a:t>(</a:t>
            </a:r>
            <a:r>
              <a:rPr lang="tr-TR" sz="2400" i="1">
                <a:latin typeface="Arial" charset="0"/>
                <a:sym typeface="Symbol" pitchFamily="18" charset="2"/>
              </a:rPr>
              <a:t>complement</a:t>
            </a:r>
            <a:r>
              <a:rPr lang="tr-TR" sz="2400">
                <a:latin typeface="Arial" charset="0"/>
                <a:sym typeface="Symbol" pitchFamily="18" charset="2"/>
              </a:rPr>
              <a:t>) </a:t>
            </a:r>
            <a:r>
              <a:rPr lang="en-US" sz="2400">
                <a:latin typeface="Arial" charset="0"/>
                <a:sym typeface="Symbol" pitchFamily="18" charset="2"/>
              </a:rPr>
              <a:t>A</a:t>
            </a:r>
            <a:r>
              <a:rPr lang="en-US" sz="2400" baseline="30000">
                <a:latin typeface="Arial" charset="0"/>
                <a:sym typeface="Symbol" pitchFamily="18" charset="2"/>
              </a:rPr>
              <a:t>c</a:t>
            </a:r>
            <a:r>
              <a:rPr lang="en-US" sz="2400">
                <a:latin typeface="Arial" charset="0"/>
                <a:sym typeface="Symbol" pitchFamily="18" charset="2"/>
              </a:rPr>
              <a:t> = U – A </a:t>
            </a:r>
            <a:r>
              <a:rPr lang="tr-TR" sz="2400">
                <a:latin typeface="Arial" charset="0"/>
                <a:sym typeface="Symbol" pitchFamily="18" charset="2"/>
              </a:rPr>
              <a:t>şeklinde gösterilir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latin typeface="Arial" charset="0"/>
                <a:sym typeface="Symbol" pitchFamily="18" charset="2"/>
              </a:rPr>
              <a:t>                  </a:t>
            </a:r>
            <a:r>
              <a:rPr lang="tr-TR" sz="2400">
                <a:latin typeface="Arial" charset="0"/>
                <a:sym typeface="Symbol" pitchFamily="18" charset="2"/>
              </a:rPr>
              <a:t>Sembolü </a:t>
            </a:r>
            <a:r>
              <a:rPr lang="en-US" sz="2400">
                <a:latin typeface="Arial" charset="0"/>
                <a:sym typeface="Symbol" pitchFamily="18" charset="2"/>
              </a:rPr>
              <a:t> A</a:t>
            </a:r>
            <a:r>
              <a:rPr lang="en-US" sz="2400" baseline="30000">
                <a:latin typeface="Arial" charset="0"/>
                <a:sym typeface="Symbol" pitchFamily="18" charset="2"/>
              </a:rPr>
              <a:t>c </a:t>
            </a:r>
            <a:r>
              <a:rPr lang="en-US" sz="2400">
                <a:latin typeface="Arial" charset="0"/>
                <a:sym typeface="Symbol" pitchFamily="18" charset="2"/>
              </a:rPr>
              <a:t>= U - 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21507" name="Rectangle 16"/>
          <p:cNvSpPr>
            <a:spLocks noChangeArrowheads="1"/>
          </p:cNvSpPr>
          <p:nvPr/>
        </p:nvSpPr>
        <p:spPr bwMode="auto">
          <a:xfrm>
            <a:off x="2438400" y="3962400"/>
            <a:ext cx="2971800" cy="1600200"/>
          </a:xfrm>
          <a:prstGeom prst="rect">
            <a:avLst/>
          </a:prstGeom>
          <a:solidFill>
            <a:srgbClr val="DCFF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sym typeface="Symbol" pitchFamily="18" charset="2"/>
              </a:rPr>
              <a:t>U</a:t>
            </a:r>
          </a:p>
        </p:txBody>
      </p:sp>
      <p:sp>
        <p:nvSpPr>
          <p:cNvPr id="21508" name="Oval 17"/>
          <p:cNvSpPr>
            <a:spLocks noChangeArrowheads="1"/>
          </p:cNvSpPr>
          <p:nvPr/>
        </p:nvSpPr>
        <p:spPr bwMode="auto">
          <a:xfrm>
            <a:off x="3810000" y="4191000"/>
            <a:ext cx="9906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509" name="Text Box 18"/>
          <p:cNvSpPr txBox="1">
            <a:spLocks noChangeArrowheads="1"/>
          </p:cNvSpPr>
          <p:nvPr/>
        </p:nvSpPr>
        <p:spPr bwMode="auto">
          <a:xfrm>
            <a:off x="2590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U</a:t>
            </a:r>
            <a:endParaRPr lang="en-US"/>
          </a:p>
        </p:txBody>
      </p:sp>
      <p:sp>
        <p:nvSpPr>
          <p:cNvPr id="21510" name="Text Box 19"/>
          <p:cNvSpPr txBox="1">
            <a:spLocks noChangeArrowheads="1"/>
          </p:cNvSpPr>
          <p:nvPr/>
        </p:nvSpPr>
        <p:spPr bwMode="auto">
          <a:xfrm>
            <a:off x="4800600" y="4114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 işlemlerinin özellikleri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610600" cy="15240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u="sng" smtClean="0">
                <a:latin typeface="Arial" charset="0"/>
              </a:rPr>
              <a:t>Theorem </a:t>
            </a:r>
            <a:r>
              <a:rPr lang="en-US" smtClean="0">
                <a:latin typeface="Arial" charset="0"/>
              </a:rPr>
              <a:t>: U</a:t>
            </a:r>
            <a:r>
              <a:rPr lang="tr-TR" smtClean="0">
                <a:latin typeface="Arial" charset="0"/>
              </a:rPr>
              <a:t>, evrensel bir küme;</a:t>
            </a:r>
            <a:r>
              <a:rPr lang="en-US" smtClean="0">
                <a:latin typeface="Arial" charset="0"/>
              </a:rPr>
              <a:t> A, B </a:t>
            </a:r>
            <a:r>
              <a:rPr lang="tr-TR" smtClean="0">
                <a:latin typeface="Arial" charset="0"/>
              </a:rPr>
              <a:t>ve </a:t>
            </a:r>
            <a:r>
              <a:rPr lang="en-US" smtClean="0">
                <a:latin typeface="Arial" charset="0"/>
              </a:rPr>
              <a:t>C </a:t>
            </a:r>
            <a:r>
              <a:rPr lang="tr-TR" smtClean="0">
                <a:latin typeface="Arial" charset="0"/>
              </a:rPr>
              <a:t>evrensel kümenin bir alt kümesi olduğunda aşağıdaki özellikler mevcuttur</a:t>
            </a:r>
            <a:endParaRPr lang="en-US" smtClean="0">
              <a:latin typeface="Arial" charset="0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endParaRPr lang="en-US" smtClean="0">
              <a:latin typeface="Arial" charset="0"/>
              <a:sym typeface="Symbol" pitchFamily="18" charset="2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04800" y="4267200"/>
            <a:ext cx="883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a) </a:t>
            </a:r>
            <a:r>
              <a:rPr lang="tr-TR" sz="2800">
                <a:latin typeface="Arial" charset="0"/>
              </a:rPr>
              <a:t>Birleşim(</a:t>
            </a:r>
            <a:r>
              <a:rPr lang="en-US" sz="2800">
                <a:latin typeface="Arial" charset="0"/>
              </a:rPr>
              <a:t>Associativity</a:t>
            </a:r>
            <a:r>
              <a:rPr lang="tr-TR" sz="2800">
                <a:latin typeface="Arial" charset="0"/>
              </a:rPr>
              <a:t>)</a:t>
            </a:r>
            <a:r>
              <a:rPr lang="en-US" sz="2800">
                <a:latin typeface="Arial" charset="0"/>
              </a:rPr>
              <a:t>: (A </a:t>
            </a:r>
            <a:r>
              <a:rPr lang="en-US" sz="2800">
                <a:latin typeface="Arial" charset="0"/>
                <a:sym typeface="Symbol" pitchFamily="18" charset="2"/>
              </a:rPr>
              <a:t> B)  C = A  (B </a:t>
            </a:r>
            <a:r>
              <a:rPr lang="en-US" sz="2800">
                <a:latin typeface="Arial" charset="0"/>
              </a:rPr>
              <a:t> C)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                        	 </a:t>
            </a:r>
            <a:r>
              <a:rPr lang="tr-TR" sz="2800">
                <a:latin typeface="Arial" charset="0"/>
              </a:rPr>
              <a:t>	    </a:t>
            </a:r>
            <a:r>
              <a:rPr lang="en-US" sz="2800">
                <a:latin typeface="Arial" charset="0"/>
              </a:rPr>
              <a:t>(A </a:t>
            </a:r>
            <a:r>
              <a:rPr lang="en-US" sz="2800">
                <a:latin typeface="Arial" charset="0"/>
                <a:sym typeface="Symbol" pitchFamily="18" charset="2"/>
              </a:rPr>
              <a:t> B)  C = A  (B C)</a:t>
            </a:r>
            <a:endParaRPr lang="en-US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04800" y="5638800"/>
            <a:ext cx="883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b) </a:t>
            </a:r>
            <a:r>
              <a:rPr lang="tr-TR" sz="2800">
                <a:latin typeface="Arial" charset="0"/>
                <a:sym typeface="Symbol" pitchFamily="18" charset="2"/>
              </a:rPr>
              <a:t>Değişim(</a:t>
            </a:r>
            <a:r>
              <a:rPr lang="en-US" sz="2800">
                <a:latin typeface="Arial" charset="0"/>
                <a:sym typeface="Symbol" pitchFamily="18" charset="2"/>
              </a:rPr>
              <a:t>Commutativity</a:t>
            </a:r>
            <a:r>
              <a:rPr lang="tr-TR" sz="2800">
                <a:latin typeface="Arial" charset="0"/>
                <a:sym typeface="Symbol" pitchFamily="18" charset="2"/>
              </a:rPr>
              <a:t>)</a:t>
            </a:r>
            <a:r>
              <a:rPr lang="en-US" sz="2800">
                <a:latin typeface="Arial" charset="0"/>
                <a:sym typeface="Symbol" pitchFamily="18" charset="2"/>
              </a:rPr>
              <a:t>: </a:t>
            </a:r>
            <a:r>
              <a:rPr lang="en-US" sz="2800">
                <a:latin typeface="Arial" charset="0"/>
              </a:rPr>
              <a:t>A </a:t>
            </a:r>
            <a:r>
              <a:rPr lang="en-US" sz="2800">
                <a:latin typeface="Arial" charset="0"/>
                <a:sym typeface="Symbol" pitchFamily="18" charset="2"/>
              </a:rPr>
              <a:t> B = </a:t>
            </a:r>
            <a:r>
              <a:rPr lang="en-US" sz="2800">
                <a:latin typeface="Arial" charset="0"/>
              </a:rPr>
              <a:t>B </a:t>
            </a:r>
            <a:r>
              <a:rPr lang="en-US" sz="2800">
                <a:latin typeface="Arial" charset="0"/>
                <a:sym typeface="Symbol" pitchFamily="18" charset="2"/>
              </a:rPr>
              <a:t> A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                          	</a:t>
            </a:r>
            <a:r>
              <a:rPr lang="tr-TR" sz="2800">
                <a:latin typeface="Arial" charset="0"/>
                <a:sym typeface="Symbol" pitchFamily="18" charset="2"/>
              </a:rPr>
              <a:t>	      </a:t>
            </a:r>
            <a:r>
              <a:rPr lang="en-US" sz="2800">
                <a:latin typeface="Arial" charset="0"/>
                <a:sym typeface="Symbol" pitchFamily="18" charset="2"/>
              </a:rPr>
              <a:t> </a:t>
            </a:r>
            <a:r>
              <a:rPr lang="en-US" sz="2800">
                <a:latin typeface="Arial" charset="0"/>
              </a:rPr>
              <a:t>A </a:t>
            </a:r>
            <a:r>
              <a:rPr lang="en-US" sz="2800">
                <a:latin typeface="Arial" charset="0"/>
                <a:sym typeface="Symbol" pitchFamily="18" charset="2"/>
              </a:rPr>
              <a:t> B = </a:t>
            </a:r>
            <a:r>
              <a:rPr lang="en-US" sz="2800">
                <a:latin typeface="Arial" charset="0"/>
              </a:rPr>
              <a:t>B </a:t>
            </a:r>
            <a:r>
              <a:rPr lang="en-US" sz="2800">
                <a:latin typeface="Arial" charset="0"/>
                <a:sym typeface="Symbol" pitchFamily="18" charset="2"/>
              </a:rPr>
              <a:t>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Kümeler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648200"/>
          </a:xfrm>
        </p:spPr>
        <p:txBody>
          <a:bodyPr/>
          <a:lstStyle/>
          <a:p>
            <a:pPr eaLnBrk="1" hangingPunct="1"/>
            <a:r>
              <a:rPr lang="tr-TR" i="1" smtClean="0">
                <a:latin typeface="Arial" charset="0"/>
              </a:rPr>
              <a:t>Küme(</a:t>
            </a:r>
            <a:r>
              <a:rPr lang="en-US" i="1" smtClean="0">
                <a:latin typeface="Arial" charset="0"/>
              </a:rPr>
              <a:t>Set</a:t>
            </a:r>
            <a:r>
              <a:rPr lang="tr-TR" i="1" smtClean="0">
                <a:latin typeface="Arial" charset="0"/>
              </a:rPr>
              <a:t>)</a:t>
            </a:r>
            <a:r>
              <a:rPr lang="en-US" i="1" smtClean="0">
                <a:latin typeface="Arial" charset="0"/>
              </a:rPr>
              <a:t> = </a:t>
            </a:r>
            <a:r>
              <a:rPr lang="tr-TR" smtClean="0">
                <a:latin typeface="Arial" charset="0"/>
              </a:rPr>
              <a:t>ayrık nesnelerden oluşmuş topluluğa küme denir</a:t>
            </a:r>
            <a:r>
              <a:rPr lang="tr-TR" i="1" smtClean="0">
                <a:latin typeface="Arial" charset="0"/>
              </a:rPr>
              <a:t> </a:t>
            </a:r>
          </a:p>
          <a:p>
            <a:pPr eaLnBrk="1" hangingPunct="1"/>
            <a:r>
              <a:rPr lang="tr-TR" smtClean="0">
                <a:latin typeface="Arial" charset="0"/>
              </a:rPr>
              <a:t>Kümenin elemanları element olarak adlandırılır</a:t>
            </a:r>
            <a:endParaRPr lang="en-US" i="1" smtClean="0">
              <a:latin typeface="Arial" charset="0"/>
            </a:endParaRPr>
          </a:p>
          <a:p>
            <a:pPr eaLnBrk="1" hangingPunct="1"/>
            <a:r>
              <a:rPr lang="tr-TR" smtClean="0">
                <a:latin typeface="Arial" charset="0"/>
              </a:rPr>
              <a:t>Kümeler nasıl gösterilir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tr-TR" smtClean="0">
                <a:latin typeface="Arial" charset="0"/>
              </a:rPr>
              <a:t>Liste şeklinde</a:t>
            </a:r>
            <a:endParaRPr lang="en-US" smtClean="0">
              <a:latin typeface="Arial" charset="0"/>
            </a:endParaRPr>
          </a:p>
          <a:p>
            <a:pPr lvl="2" eaLnBrk="1" hangingPunct="1"/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A = {1,3,5,7}</a:t>
            </a:r>
          </a:p>
          <a:p>
            <a:pPr lvl="1" eaLnBrk="1" hangingPunct="1"/>
            <a:r>
              <a:rPr lang="tr-TR" smtClean="0">
                <a:latin typeface="Arial" charset="0"/>
              </a:rPr>
              <a:t>Tanım şeklinde</a:t>
            </a:r>
            <a:endParaRPr lang="en-US" smtClean="0">
              <a:latin typeface="Arial" charset="0"/>
            </a:endParaRPr>
          </a:p>
          <a:p>
            <a:pPr lvl="2" eaLnBrk="1" hangingPunct="1"/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B = {x | x = 2k + 1, 0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k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3}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 işlemlerinin özellikleri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(2)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924800" cy="167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c) </a:t>
            </a:r>
            <a:r>
              <a:rPr lang="tr-TR" smtClean="0">
                <a:latin typeface="Arial" charset="0"/>
                <a:sym typeface="Symbol" pitchFamily="18" charset="2"/>
              </a:rPr>
              <a:t>Dağılma (Distributive)</a:t>
            </a:r>
            <a:r>
              <a:rPr lang="en-US" smtClean="0">
                <a:latin typeface="Arial" charset="0"/>
                <a:sym typeface="Symbol" pitchFamily="18" charset="2"/>
              </a:rPr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 </a:t>
            </a:r>
            <a:r>
              <a:rPr lang="en-US" smtClean="0">
                <a:latin typeface="Arial" charset="0"/>
              </a:rPr>
              <a:t>A</a:t>
            </a:r>
            <a:r>
              <a:rPr lang="en-US" smtClean="0">
                <a:latin typeface="Arial" charset="0"/>
                <a:sym typeface="Symbol" pitchFamily="18" charset="2"/>
              </a:rPr>
              <a:t>(BC) = (A  B) (A </a:t>
            </a:r>
            <a:r>
              <a:rPr lang="tr-TR" smtClean="0">
                <a:latin typeface="Arial" charset="0"/>
                <a:sym typeface="Symbol" pitchFamily="18" charset="2"/>
              </a:rPr>
              <a:t> </a:t>
            </a:r>
            <a:r>
              <a:rPr lang="en-US" smtClean="0">
                <a:latin typeface="Arial" charset="0"/>
              </a:rPr>
              <a:t>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A</a:t>
            </a:r>
            <a:r>
              <a:rPr lang="en-US" smtClean="0">
                <a:latin typeface="Arial" charset="0"/>
                <a:sym typeface="Symbol" pitchFamily="18" charset="2"/>
              </a:rPr>
              <a:t>(BC) = (A  B) (A  </a:t>
            </a:r>
            <a:r>
              <a:rPr lang="en-US" smtClean="0">
                <a:latin typeface="Arial" charset="0"/>
              </a:rPr>
              <a:t>C)</a:t>
            </a:r>
            <a:r>
              <a:rPr lang="en-US" sz="2400" smtClean="0">
                <a:sym typeface="Symbol" pitchFamily="18" charset="2"/>
              </a:rPr>
              <a:t> 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762000" y="396240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d) </a:t>
            </a:r>
            <a:r>
              <a:rPr lang="tr-TR" sz="2800">
                <a:latin typeface="Arial" charset="0"/>
              </a:rPr>
              <a:t>Özdeşlik (</a:t>
            </a:r>
            <a:r>
              <a:rPr lang="en-US" sz="2800">
                <a:latin typeface="Arial" charset="0"/>
              </a:rPr>
              <a:t>Identity</a:t>
            </a:r>
            <a:r>
              <a:rPr lang="tr-TR" sz="2800">
                <a:latin typeface="Arial" charset="0"/>
              </a:rPr>
              <a:t>)</a:t>
            </a:r>
            <a:r>
              <a:rPr lang="en-US" sz="2800">
                <a:latin typeface="Arial" charset="0"/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          A</a:t>
            </a:r>
            <a:r>
              <a:rPr lang="en-US" sz="2800">
                <a:latin typeface="Arial" charset="0"/>
                <a:sym typeface="Symbol" pitchFamily="18" charset="2"/>
              </a:rPr>
              <a:t></a:t>
            </a:r>
            <a:r>
              <a:rPr lang="en-US" sz="2800">
                <a:latin typeface="Arial" charset="0"/>
              </a:rPr>
              <a:t>U=A                    A</a:t>
            </a:r>
            <a:r>
              <a:rPr lang="en-US" sz="2800">
                <a:latin typeface="Arial" charset="0"/>
                <a:sym typeface="Symbol" pitchFamily="18" charset="2"/>
              </a:rPr>
              <a:t> = A</a:t>
            </a:r>
            <a:endParaRPr lang="en-US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825500" y="52578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e) </a:t>
            </a:r>
            <a:r>
              <a:rPr lang="tr-TR" sz="2800">
                <a:latin typeface="Arial" charset="0"/>
                <a:sym typeface="Symbol" pitchFamily="18" charset="2"/>
              </a:rPr>
              <a:t>Tümleyeni(</a:t>
            </a:r>
            <a:r>
              <a:rPr lang="en-US" sz="2800">
                <a:latin typeface="Arial" charset="0"/>
                <a:sym typeface="Symbol" pitchFamily="18" charset="2"/>
              </a:rPr>
              <a:t>Complement</a:t>
            </a:r>
            <a:r>
              <a:rPr lang="tr-TR" sz="2800">
                <a:latin typeface="Arial" charset="0"/>
                <a:sym typeface="Symbol" pitchFamily="18" charset="2"/>
              </a:rPr>
              <a:t>)</a:t>
            </a:r>
            <a:r>
              <a:rPr lang="en-US" sz="2800">
                <a:latin typeface="Arial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          AA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U                 AA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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  <p:bldP spid="122884" grpId="0" autoUpdateAnimBg="0"/>
      <p:bldP spid="12288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69987"/>
          </a:xfrm>
        </p:spPr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 işlemlerinin özellikleri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(3)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362200"/>
            <a:ext cx="7543800" cy="1066800"/>
          </a:xfrm>
        </p:spPr>
        <p:txBody>
          <a:bodyPr/>
          <a:lstStyle/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f) Idempotent: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AA = A                  AA = A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168400" y="3733800"/>
            <a:ext cx="7848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g) Bound laws: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          AU = U                  A = </a:t>
            </a:r>
            <a:endParaRPr 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143000" y="5181600"/>
            <a:ext cx="80010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h) </a:t>
            </a:r>
            <a:r>
              <a:rPr lang="tr-TR" sz="2800">
                <a:latin typeface="Arial" charset="0"/>
              </a:rPr>
              <a:t>İçine alma (</a:t>
            </a:r>
            <a:r>
              <a:rPr lang="en-US" sz="2800">
                <a:latin typeface="Arial" charset="0"/>
              </a:rPr>
              <a:t>Absorption</a:t>
            </a:r>
            <a:r>
              <a:rPr lang="tr-TR" sz="2800">
                <a:latin typeface="Arial" charset="0"/>
              </a:rPr>
              <a:t>)</a:t>
            </a:r>
            <a:r>
              <a:rPr lang="en-US" sz="2800">
                <a:latin typeface="Arial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		A</a:t>
            </a:r>
            <a:r>
              <a:rPr lang="en-US" sz="2800">
                <a:latin typeface="Arial" charset="0"/>
                <a:sym typeface="Symbol" pitchFamily="18" charset="2"/>
              </a:rPr>
              <a:t>(AB) = A        A(AB) = A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  <p:bldP spid="123909" grpId="0" autoUpdateAnimBg="0"/>
      <p:bldP spid="1239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 işlemlerinin özellikleri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(4)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0" y="2438400"/>
            <a:ext cx="7239000" cy="762000"/>
          </a:xfrm>
        </p:spPr>
        <p:txBody>
          <a:bodyPr/>
          <a:lstStyle/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i) </a:t>
            </a:r>
            <a:r>
              <a:rPr lang="tr-TR" smtClean="0">
                <a:latin typeface="Arial" charset="0"/>
                <a:sym typeface="Symbol" pitchFamily="18" charset="2"/>
              </a:rPr>
              <a:t>Gerektirme (</a:t>
            </a:r>
            <a:r>
              <a:rPr lang="en-US" smtClean="0">
                <a:latin typeface="Arial" charset="0"/>
                <a:sym typeface="Symbol" pitchFamily="18" charset="2"/>
              </a:rPr>
              <a:t>Involution</a:t>
            </a:r>
            <a:r>
              <a:rPr lang="tr-TR" smtClean="0">
                <a:latin typeface="Arial" charset="0"/>
                <a:sym typeface="Symbol" pitchFamily="18" charset="2"/>
              </a:rPr>
              <a:t>)</a:t>
            </a:r>
            <a:r>
              <a:rPr lang="en-US" smtClean="0">
                <a:latin typeface="Arial" charset="0"/>
                <a:sym typeface="Symbol" pitchFamily="18" charset="2"/>
              </a:rPr>
              <a:t>: (A</a:t>
            </a:r>
            <a:r>
              <a:rPr lang="en-US" baseline="30000" smtClean="0">
                <a:latin typeface="Arial" charset="0"/>
                <a:sym typeface="Symbol" pitchFamily="18" charset="2"/>
              </a:rPr>
              <a:t>c</a:t>
            </a:r>
            <a:r>
              <a:rPr lang="en-US" smtClean="0">
                <a:latin typeface="Arial" charset="0"/>
                <a:sym typeface="Symbol" pitchFamily="18" charset="2"/>
              </a:rPr>
              <a:t>)</a:t>
            </a:r>
            <a:r>
              <a:rPr lang="en-US" baseline="30000" smtClean="0">
                <a:latin typeface="Arial" charset="0"/>
                <a:sym typeface="Symbol" pitchFamily="18" charset="2"/>
              </a:rPr>
              <a:t>c</a:t>
            </a:r>
            <a:r>
              <a:rPr lang="en-US" smtClean="0">
                <a:latin typeface="Arial" charset="0"/>
                <a:sym typeface="Symbol" pitchFamily="18" charset="2"/>
              </a:rPr>
              <a:t> = A</a:t>
            </a:r>
          </a:p>
          <a:p>
            <a:pPr marL="577850" indent="-577850" eaLnBrk="1" hangingPunct="1"/>
            <a:endParaRPr lang="en-US" smtClean="0">
              <a:latin typeface="Arial" charset="0"/>
              <a:sym typeface="Symbol" pitchFamily="18" charset="2"/>
            </a:endParaRPr>
          </a:p>
          <a:p>
            <a:pPr marL="577850" indent="-577850" eaLnBrk="1" hangingPunct="1"/>
            <a:endParaRPr lang="en-US" smtClean="0"/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j) 0/1 </a:t>
            </a:r>
            <a:r>
              <a:rPr lang="tr-TR" sz="2800">
                <a:latin typeface="Arial" charset="0"/>
                <a:sym typeface="Symbol" pitchFamily="18" charset="2"/>
              </a:rPr>
              <a:t>kanunu</a:t>
            </a:r>
            <a:r>
              <a:rPr lang="en-US" sz="2800">
                <a:latin typeface="Arial" charset="0"/>
                <a:sym typeface="Symbol" pitchFamily="18" charset="2"/>
              </a:rPr>
              <a:t>:</a:t>
            </a:r>
            <a:r>
              <a:rPr lang="tr-TR" sz="2800">
                <a:latin typeface="Arial" charset="0"/>
                <a:sym typeface="Symbol" pitchFamily="18" charset="2"/>
              </a:rPr>
              <a:t> </a:t>
            </a:r>
            <a:r>
              <a:rPr lang="en-US" sz="2800">
                <a:latin typeface="Arial" charset="0"/>
                <a:sym typeface="Symbol" pitchFamily="18" charset="2"/>
              </a:rPr>
              <a:t>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U         U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</a:t>
            </a:r>
            <a:endParaRPr lang="en-US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74676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k) </a:t>
            </a:r>
            <a:r>
              <a:rPr lang="tr-TR" sz="2800">
                <a:latin typeface="Arial" charset="0"/>
                <a:sym typeface="Symbol" pitchFamily="18" charset="2"/>
              </a:rPr>
              <a:t>Kümeler için </a:t>
            </a:r>
            <a:r>
              <a:rPr lang="en-US" sz="2800">
                <a:latin typeface="Arial" charset="0"/>
                <a:sym typeface="Symbol" pitchFamily="18" charset="2"/>
              </a:rPr>
              <a:t>De Morgan: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     			(AB)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A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B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			(AB)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A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B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  <p:bldP spid="167940" grpId="0" autoUpdateAnimBg="0"/>
      <p:bldP spid="16794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Kartezyen Çarpım 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(Cartesian Product)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848600" cy="3692525"/>
          </a:xfrm>
        </p:spPr>
        <p:txBody>
          <a:bodyPr/>
          <a:lstStyle/>
          <a:p>
            <a:pPr marL="577850" indent="-577850" eaLnBrk="1" hangingPunct="1"/>
            <a:r>
              <a:rPr lang="tr-TR" smtClean="0">
                <a:latin typeface="Arial" charset="0"/>
                <a:sym typeface="Symbol" pitchFamily="18" charset="2"/>
              </a:rPr>
              <a:t>Verilen iki kümenin kartezyen çarpımı (cartesian  product)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	A x B = </a:t>
            </a:r>
            <a:r>
              <a:rPr lang="tr-TR" smtClean="0">
                <a:latin typeface="Arial" charset="0"/>
                <a:cs typeface="Arial" charset="0"/>
                <a:sym typeface="Symbol" pitchFamily="18" charset="2"/>
              </a:rPr>
              <a:t>{</a:t>
            </a:r>
            <a:r>
              <a:rPr lang="tr-TR" smtClean="0">
                <a:latin typeface="Arial" charset="0"/>
                <a:sym typeface="Symbol" pitchFamily="18" charset="2"/>
              </a:rPr>
              <a:t>(a,b) a A  bB </a:t>
            </a:r>
            <a:r>
              <a:rPr lang="tr-TR" smtClean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tr-TR" smtClean="0">
              <a:latin typeface="Arial" charset="0"/>
              <a:sym typeface="Symbol" pitchFamily="18" charset="2"/>
            </a:endParaRP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şeklinde gösterilir</a:t>
            </a:r>
          </a:p>
          <a:p>
            <a:pPr marL="577850" indent="-577850" eaLnBrk="1" hangingPunct="1"/>
            <a:r>
              <a:rPr lang="tr-TR" smtClean="0">
                <a:latin typeface="Arial" charset="0"/>
                <a:sym typeface="Symbol" pitchFamily="18" charset="2"/>
              </a:rPr>
              <a:t>A x B  B x A</a:t>
            </a:r>
          </a:p>
          <a:p>
            <a:pPr marL="577850" indent="-577850" eaLnBrk="1" hangingPunct="1"/>
            <a:r>
              <a:rPr lang="tr-TR" smtClean="0">
                <a:latin typeface="Arial" charset="0"/>
                <a:sym typeface="Symbol" pitchFamily="18" charset="2"/>
              </a:rPr>
              <a:t> A x B  =  A . B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marL="577850" indent="-577850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609600" y="1828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A = {C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elal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amia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and B = {B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anu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V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edat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533400" y="2971800"/>
            <a:ext cx="792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A x B = {&lt;C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elal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B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anu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B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anu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amia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B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anu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&lt;C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elal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V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edat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V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edat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amia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V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edat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&gt;}</a:t>
            </a:r>
            <a:endParaRPr 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Genelleştirilmiş birleşim  ve kesişim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267200"/>
          </a:xfrm>
        </p:spPr>
        <p:txBody>
          <a:bodyPr/>
          <a:lstStyle/>
          <a:p>
            <a:pPr marL="577850" indent="-577850" eaLnBrk="1" hangingPunct="1"/>
            <a:r>
              <a:rPr lang="tr-TR" sz="2400" smtClean="0">
                <a:latin typeface="Arial" charset="0"/>
                <a:sym typeface="Symbol" pitchFamily="18" charset="2"/>
              </a:rPr>
              <a:t>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1</a:t>
            </a:r>
            <a:r>
              <a:rPr lang="tr-TR" sz="2400" smtClean="0">
                <a:latin typeface="Arial" charset="0"/>
                <a:sym typeface="Symbol" pitchFamily="18" charset="2"/>
              </a:rPr>
              <a:t>,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2</a:t>
            </a:r>
            <a:r>
              <a:rPr lang="tr-TR" sz="2400" smtClean="0">
                <a:latin typeface="Arial" charset="0"/>
                <a:sym typeface="Symbol" pitchFamily="18" charset="2"/>
              </a:rPr>
              <a:t>,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3</a:t>
            </a:r>
            <a:r>
              <a:rPr lang="tr-TR" sz="2400" smtClean="0">
                <a:latin typeface="Arial" charset="0"/>
                <a:sym typeface="Symbol" pitchFamily="18" charset="2"/>
              </a:rPr>
              <a:t>,...,A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n</a:t>
            </a:r>
            <a:r>
              <a:rPr lang="tr-TR" sz="2400" smtClean="0">
                <a:latin typeface="Arial" charset="0"/>
                <a:sym typeface="Symbol" pitchFamily="18" charset="2"/>
              </a:rPr>
              <a:t> kümelerinin birleşimi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  <a:sym typeface="Symbol" pitchFamily="18" charset="2"/>
              </a:rPr>
              <a:t>	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1</a:t>
            </a:r>
            <a:r>
              <a:rPr lang="tr-TR" sz="2400" smtClean="0">
                <a:latin typeface="Arial" charset="0"/>
                <a:sym typeface="Symbol" pitchFamily="18" charset="2"/>
              </a:rPr>
              <a:t>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2 </a:t>
            </a:r>
            <a:r>
              <a:rPr lang="tr-TR" sz="2400" smtClean="0">
                <a:latin typeface="Arial" charset="0"/>
                <a:sym typeface="Symbol" pitchFamily="18" charset="2"/>
              </a:rPr>
              <a:t>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3 </a:t>
            </a:r>
            <a:r>
              <a:rPr lang="tr-TR" sz="2400" smtClean="0">
                <a:latin typeface="Arial" charset="0"/>
                <a:sym typeface="Symbol" pitchFamily="18" charset="2"/>
              </a:rPr>
              <a:t>,...,A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n</a:t>
            </a:r>
            <a:r>
              <a:rPr lang="tr-TR" sz="2400" smtClean="0">
                <a:latin typeface="Arial" charset="0"/>
                <a:sym typeface="Symbol" pitchFamily="18" charset="2"/>
              </a:rPr>
              <a:t> =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  <a:sym typeface="Symbol" pitchFamily="18" charset="2"/>
              </a:rPr>
              <a:t>	</a:t>
            </a:r>
          </a:p>
          <a:p>
            <a:pPr marL="577850" indent="-577850" eaLnBrk="1" hangingPunct="1"/>
            <a:r>
              <a:rPr lang="tr-TR" sz="2400" smtClean="0">
                <a:latin typeface="Arial" charset="0"/>
                <a:sym typeface="Symbol" pitchFamily="18" charset="2"/>
              </a:rPr>
              <a:t>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1</a:t>
            </a:r>
            <a:r>
              <a:rPr lang="tr-TR" sz="2400" smtClean="0">
                <a:latin typeface="Arial" charset="0"/>
                <a:sym typeface="Symbol" pitchFamily="18" charset="2"/>
              </a:rPr>
              <a:t>,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2</a:t>
            </a:r>
            <a:r>
              <a:rPr lang="tr-TR" sz="2400" smtClean="0">
                <a:latin typeface="Arial" charset="0"/>
                <a:sym typeface="Symbol" pitchFamily="18" charset="2"/>
              </a:rPr>
              <a:t>,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3</a:t>
            </a:r>
            <a:r>
              <a:rPr lang="tr-TR" sz="2400" smtClean="0">
                <a:latin typeface="Arial" charset="0"/>
                <a:sym typeface="Symbol" pitchFamily="18" charset="2"/>
              </a:rPr>
              <a:t>,...,A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n</a:t>
            </a:r>
            <a:r>
              <a:rPr lang="tr-TR" sz="2400" smtClean="0">
                <a:latin typeface="Arial" charset="0"/>
                <a:sym typeface="Symbol" pitchFamily="18" charset="2"/>
              </a:rPr>
              <a:t> kümelerinin kesişimi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  <a:sym typeface="Symbol" pitchFamily="18" charset="2"/>
              </a:rPr>
              <a:t>	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1</a:t>
            </a:r>
            <a:r>
              <a:rPr lang="tr-TR" sz="2400" smtClean="0">
                <a:latin typeface="Arial" charset="0"/>
                <a:sym typeface="Symbol" pitchFamily="18" charset="2"/>
              </a:rPr>
              <a:t>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2 </a:t>
            </a:r>
            <a:r>
              <a:rPr lang="tr-TR" sz="2400" smtClean="0">
                <a:latin typeface="Arial" charset="0"/>
                <a:sym typeface="Symbol" pitchFamily="18" charset="2"/>
              </a:rPr>
              <a:t>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3 </a:t>
            </a:r>
            <a:r>
              <a:rPr lang="tr-TR" sz="2400" smtClean="0">
                <a:latin typeface="Arial" charset="0"/>
                <a:sym typeface="Symbol" pitchFamily="18" charset="2"/>
              </a:rPr>
              <a:t>,...,A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n</a:t>
            </a:r>
            <a:r>
              <a:rPr lang="tr-TR" sz="2400" smtClean="0">
                <a:latin typeface="Arial" charset="0"/>
                <a:sym typeface="Symbol" pitchFamily="18" charset="2"/>
              </a:rPr>
              <a:t> = </a:t>
            </a:r>
          </a:p>
          <a:p>
            <a:pPr marL="577850" indent="-577850" eaLnBrk="1" hangingPunct="1">
              <a:buFont typeface="Wingdings" pitchFamily="2" charset="2"/>
              <a:buNone/>
            </a:pPr>
            <a:endParaRPr lang="tr-TR" sz="2400" smtClean="0">
              <a:latin typeface="Arial" charset="0"/>
              <a:sym typeface="Symbol" pitchFamily="18" charset="2"/>
            </a:endParaRPr>
          </a:p>
          <a:p>
            <a:pPr marL="577850" indent="-577850" eaLnBrk="1" hangingPunct="1"/>
            <a:r>
              <a:rPr lang="tr-TR" sz="2400" smtClean="0">
                <a:latin typeface="Arial" charset="0"/>
              </a:rPr>
              <a:t>Birleşim ve Kesişim kümelerinin eleman sayısı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	s(A </a:t>
            </a:r>
            <a:r>
              <a:rPr lang="tr-TR" sz="2400" smtClean="0">
                <a:latin typeface="Arial" charset="0"/>
                <a:sym typeface="Symbol" pitchFamily="18" charset="2"/>
              </a:rPr>
              <a:t>B) = s(A) + s(B) – s(A B)</a:t>
            </a:r>
            <a:endParaRPr lang="en-US" sz="2400" smtClean="0">
              <a:latin typeface="Arial" charset="0"/>
              <a:sym typeface="Symbol" pitchFamily="18" charset="2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4267200" y="1981200"/>
          <a:ext cx="1198563" cy="663575"/>
        </p:xfrm>
        <a:graphic>
          <a:graphicData uri="http://schemas.openxmlformats.org/presentationml/2006/ole">
            <p:oleObj spid="_x0000_s1026" name="Equation" r:id="rId3" imgW="571320" imgH="317160" progId="Equation.3">
              <p:embed/>
            </p:oleObj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4267200" y="3276600"/>
          <a:ext cx="1143000" cy="595313"/>
        </p:xfrm>
        <a:graphic>
          <a:graphicData uri="http://schemas.openxmlformats.org/presentationml/2006/ole">
            <p:oleObj spid="_x0000_s1027" name="Equation" r:id="rId4" imgW="6094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838200" y="1752600"/>
            <a:ext cx="7386638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Örnek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: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Bilgisayar Bilimlerinde 217 öğrenci var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157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kişi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cs125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 kodlu dersi alıyor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145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kişi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cs173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 kodlu dersi alıyor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98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kişi her iki derside alıyor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342900" indent="-342900">
              <a:buClr>
                <a:schemeClr val="bg1"/>
              </a:buClr>
              <a:buSzPct val="75000"/>
            </a:pPr>
            <a:endParaRPr lang="en-US" sz="2800">
              <a:latin typeface="Comic Sans MS" pitchFamily="66" charset="0"/>
              <a:sym typeface="Symbol" pitchFamily="18" charset="2"/>
            </a:endParaRP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Kaç kişi her iki dersi de almıyor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?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71600" y="5105400"/>
            <a:ext cx="6248400" cy="762000"/>
            <a:chOff x="288" y="3168"/>
            <a:chExt cx="4428" cy="768"/>
          </a:xfrm>
        </p:grpSpPr>
        <p:sp>
          <p:nvSpPr>
            <p:cNvPr id="28686" name="Oval 12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217 - (157 + 145 - 98) = 13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400800" y="2895600"/>
            <a:ext cx="2438400" cy="1524000"/>
            <a:chOff x="3936" y="1776"/>
            <a:chExt cx="1536" cy="960"/>
          </a:xfrm>
        </p:grpSpPr>
        <p:sp>
          <p:nvSpPr>
            <p:cNvPr id="28677" name="Oval 4"/>
            <p:cNvSpPr>
              <a:spLocks noChangeArrowheads="1"/>
            </p:cNvSpPr>
            <p:nvPr/>
          </p:nvSpPr>
          <p:spPr bwMode="auto">
            <a:xfrm>
              <a:off x="4656" y="2016"/>
              <a:ext cx="528" cy="528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78" name="Rectangle 5" descr="Wide upward diagonal"/>
            <p:cNvSpPr>
              <a:spLocks noChangeArrowheads="1"/>
            </p:cNvSpPr>
            <p:nvPr/>
          </p:nvSpPr>
          <p:spPr bwMode="auto">
            <a:xfrm>
              <a:off x="3936" y="1776"/>
              <a:ext cx="1536" cy="9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79" name="Oval 6"/>
            <p:cNvSpPr>
              <a:spLocks noChangeArrowheads="1"/>
            </p:cNvSpPr>
            <p:nvPr/>
          </p:nvSpPr>
          <p:spPr bwMode="auto">
            <a:xfrm>
              <a:off x="4080" y="1872"/>
              <a:ext cx="768" cy="768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4656" y="2016"/>
              <a:ext cx="624" cy="624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4616" y="2208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1400">
                  <a:latin typeface="Comic Sans MS" pitchFamily="66" charset="0"/>
                  <a:sym typeface="Symbol" pitchFamily="18" charset="2"/>
                </a:rPr>
                <a:t>98</a:t>
              </a:r>
              <a:endParaRPr lang="en-US" sz="140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4896" y="220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1400">
                  <a:latin typeface="Comic Sans MS" pitchFamily="66" charset="0"/>
                  <a:sym typeface="Symbol" pitchFamily="18" charset="2"/>
                </a:rPr>
                <a:t>47</a:t>
              </a:r>
              <a:endParaRPr lang="en-US" sz="140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28683" name="Oval 10"/>
            <p:cNvSpPr>
              <a:spLocks noChangeArrowheads="1"/>
            </p:cNvSpPr>
            <p:nvPr/>
          </p:nvSpPr>
          <p:spPr bwMode="auto">
            <a:xfrm>
              <a:off x="4080" y="1872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84" name="Text Box 14"/>
            <p:cNvSpPr txBox="1">
              <a:spLocks noChangeArrowheads="1"/>
            </p:cNvSpPr>
            <p:nvPr/>
          </p:nvSpPr>
          <p:spPr bwMode="auto">
            <a:xfrm>
              <a:off x="4224" y="211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/>
                <a:t>59</a:t>
              </a:r>
              <a:endParaRPr lang="en-US" sz="1400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5088" y="187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/>
                <a:t>13</a:t>
              </a:r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63525" y="1598613"/>
            <a:ext cx="33178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Farzedelim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: 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6019800" y="1676400"/>
            <a:ext cx="2286000" cy="2057400"/>
            <a:chOff x="2832" y="1200"/>
            <a:chExt cx="1440" cy="1296"/>
          </a:xfrm>
        </p:grpSpPr>
        <p:sp>
          <p:nvSpPr>
            <p:cNvPr id="29707" name="Oval 4"/>
            <p:cNvSpPr>
              <a:spLocks noChangeArrowheads="1"/>
            </p:cNvSpPr>
            <p:nvPr/>
          </p:nvSpPr>
          <p:spPr bwMode="auto">
            <a:xfrm>
              <a:off x="3600" y="1584"/>
              <a:ext cx="528" cy="528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08" name="Rectangle 5" descr="Wide upward diagonal"/>
            <p:cNvSpPr>
              <a:spLocks noChangeArrowheads="1"/>
            </p:cNvSpPr>
            <p:nvPr/>
          </p:nvSpPr>
          <p:spPr bwMode="auto">
            <a:xfrm>
              <a:off x="2832" y="1200"/>
              <a:ext cx="1440" cy="129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09" name="Oval 6"/>
            <p:cNvSpPr>
              <a:spLocks noChangeArrowheads="1"/>
            </p:cNvSpPr>
            <p:nvPr/>
          </p:nvSpPr>
          <p:spPr bwMode="auto">
            <a:xfrm>
              <a:off x="2976" y="1392"/>
              <a:ext cx="672" cy="672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0" name="Oval 7"/>
            <p:cNvSpPr>
              <a:spLocks noChangeArrowheads="1"/>
            </p:cNvSpPr>
            <p:nvPr/>
          </p:nvSpPr>
          <p:spPr bwMode="auto">
            <a:xfrm>
              <a:off x="3456" y="1392"/>
              <a:ext cx="624" cy="624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1" name="Oval 8"/>
            <p:cNvSpPr>
              <a:spLocks noChangeArrowheads="1"/>
            </p:cNvSpPr>
            <p:nvPr/>
          </p:nvSpPr>
          <p:spPr bwMode="auto">
            <a:xfrm>
              <a:off x="3264" y="1728"/>
              <a:ext cx="624" cy="624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2" name="Oval 9"/>
            <p:cNvSpPr>
              <a:spLocks noChangeArrowheads="1"/>
            </p:cNvSpPr>
            <p:nvPr/>
          </p:nvSpPr>
          <p:spPr bwMode="auto">
            <a:xfrm>
              <a:off x="3456" y="1392"/>
              <a:ext cx="62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3" name="Oval 10"/>
            <p:cNvSpPr>
              <a:spLocks noChangeArrowheads="1"/>
            </p:cNvSpPr>
            <p:nvPr/>
          </p:nvSpPr>
          <p:spPr bwMode="auto">
            <a:xfrm>
              <a:off x="2976" y="139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381000" y="24384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Bilmek istiyorum 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|A U B U C|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381000" y="3886200"/>
            <a:ext cx="495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|A U B U C| = |A| + |B| + |C|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2895600" y="44196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- |A  B| - |A  C| - |B  C|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2895600" y="51054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+ |A  B  C| </a:t>
            </a:r>
          </a:p>
        </p:txBody>
      </p:sp>
      <p:sp>
        <p:nvSpPr>
          <p:cNvPr id="29704" name="Rectangle 15"/>
          <p:cNvSpPr>
            <a:spLocks noChangeArrowheads="1"/>
          </p:cNvSpPr>
          <p:nvPr/>
        </p:nvSpPr>
        <p:spPr bwMode="auto">
          <a:xfrm>
            <a:off x="6324600" y="20574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A</a:t>
            </a:r>
          </a:p>
        </p:txBody>
      </p:sp>
      <p:sp>
        <p:nvSpPr>
          <p:cNvPr id="29705" name="Rectangle 16"/>
          <p:cNvSpPr>
            <a:spLocks noChangeArrowheads="1"/>
          </p:cNvSpPr>
          <p:nvPr/>
        </p:nvSpPr>
        <p:spPr bwMode="auto">
          <a:xfrm>
            <a:off x="7391400" y="20574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B</a:t>
            </a:r>
            <a:endParaRPr lang="en-US" sz="28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6" name="Rectangle 17"/>
          <p:cNvSpPr>
            <a:spLocks noChangeArrowheads="1"/>
          </p:cNvSpPr>
          <p:nvPr/>
        </p:nvSpPr>
        <p:spPr bwMode="auto">
          <a:xfrm>
            <a:off x="7010400" y="29718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C</a:t>
            </a:r>
            <a:endParaRPr lang="en-US" sz="280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4" grpId="0" autoUpdateAnimBg="0"/>
      <p:bldP spid="248845" grpId="0" autoUpdateAnimBg="0"/>
      <p:bldP spid="2488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38200" y="6096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3200">
                <a:latin typeface="Arial" charset="0"/>
              </a:rPr>
              <a:t>Bit stringleri ile küme işlemleri</a:t>
            </a:r>
            <a:endParaRPr lang="en-US" sz="3200">
              <a:latin typeface="Arial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924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Comic Sans MS" pitchFamily="66" charset="0"/>
              </a:rPr>
              <a:t>Örnek:</a:t>
            </a:r>
            <a:r>
              <a:rPr lang="en-US" sz="2400">
                <a:latin typeface="Comic Sans MS" pitchFamily="66" charset="0"/>
              </a:rPr>
              <a:t>. If U = {x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}, 	</a:t>
            </a:r>
            <a:endParaRPr lang="tr-TR" sz="2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A = {x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}, </a:t>
            </a:r>
            <a:r>
              <a:rPr lang="tr-TR" sz="2400">
                <a:latin typeface="Comic Sans MS" pitchFamily="66" charset="0"/>
              </a:rPr>
              <a:t>ve</a:t>
            </a:r>
            <a:r>
              <a:rPr lang="en-US" sz="2400">
                <a:latin typeface="Comic Sans MS" pitchFamily="66" charset="0"/>
              </a:rPr>
              <a:t> B = {x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},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A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 B </a:t>
            </a:r>
            <a:r>
              <a:rPr lang="tr-TR" sz="2400">
                <a:latin typeface="Comic Sans MS" pitchFamily="66" charset="0"/>
                <a:sym typeface="Symbol" pitchFamily="18" charset="2"/>
              </a:rPr>
              <a:t>ve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A </a:t>
            </a:r>
            <a:r>
              <a:rPr lang="en-US" sz="2400">
                <a:latin typeface="Comic Sans MS" pitchFamily="66" charset="0"/>
              </a:rPr>
              <a:t> B</a:t>
            </a:r>
            <a:r>
              <a:rPr lang="tr-TR" sz="2400">
                <a:latin typeface="Comic Sans MS" pitchFamily="66" charset="0"/>
              </a:rPr>
              <a:t> bulmak istediğimizde..</a:t>
            </a:r>
            <a:r>
              <a:rPr lang="en-US" sz="240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250936" name="Group 56"/>
          <p:cNvGraphicFramePr>
            <a:graphicFrameLocks noGrp="1"/>
          </p:cNvGraphicFramePr>
          <p:nvPr/>
        </p:nvGraphicFramePr>
        <p:xfrm>
          <a:off x="3886200" y="3581400"/>
          <a:ext cx="4724400" cy="2209800"/>
        </p:xfrm>
        <a:graphic>
          <a:graphicData uri="http://schemas.openxmlformats.org/drawingml/2006/table">
            <a:tbl>
              <a:tblPr/>
              <a:tblGrid>
                <a:gridCol w="1416050"/>
                <a:gridCol w="552450"/>
                <a:gridCol w="552450"/>
                <a:gridCol w="549275"/>
                <a:gridCol w="550863"/>
                <a:gridCol w="550862"/>
                <a:gridCol w="55245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 B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 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524000" y="4724400"/>
            <a:ext cx="2286000" cy="533400"/>
            <a:chOff x="288" y="3168"/>
            <a:chExt cx="4428" cy="768"/>
          </a:xfrm>
        </p:grpSpPr>
        <p:sp>
          <p:nvSpPr>
            <p:cNvPr id="30758" name="Oval 5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59" name="Text Box 59"/>
            <p:cNvSpPr txBox="1">
              <a:spLocks noChangeArrowheads="1"/>
            </p:cNvSpPr>
            <p:nvPr/>
          </p:nvSpPr>
          <p:spPr bwMode="auto">
            <a:xfrm>
              <a:off x="288" y="3264"/>
              <a:ext cx="4394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</a:rPr>
                <a:t>Bit-wise OR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600200" y="5410200"/>
            <a:ext cx="2286000" cy="533400"/>
            <a:chOff x="288" y="3168"/>
            <a:chExt cx="4428" cy="768"/>
          </a:xfrm>
        </p:grpSpPr>
        <p:sp>
          <p:nvSpPr>
            <p:cNvPr id="30756" name="Oval 6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57" name="Text Box 62"/>
            <p:cNvSpPr txBox="1">
              <a:spLocks noChangeArrowheads="1"/>
            </p:cNvSpPr>
            <p:nvPr/>
          </p:nvSpPr>
          <p:spPr bwMode="auto">
            <a:xfrm>
              <a:off x="288" y="3264"/>
              <a:ext cx="4394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</a:rPr>
                <a:t>Bit-wise AND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Düzenli Seriler ve Dizgiler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Sequences and 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trings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i="1" smtClean="0">
                <a:latin typeface="Arial" charset="0"/>
              </a:rPr>
              <a:t>Düzenli Dizi</a:t>
            </a:r>
            <a:r>
              <a:rPr lang="tr-TR" smtClean="0">
                <a:latin typeface="Arial" charset="0"/>
              </a:rPr>
              <a:t> (</a:t>
            </a:r>
            <a:r>
              <a:rPr lang="en-US" i="1" smtClean="0">
                <a:latin typeface="Arial" charset="0"/>
              </a:rPr>
              <a:t>sequence</a:t>
            </a:r>
            <a:r>
              <a:rPr lang="tr-TR" i="1" smtClean="0">
                <a:latin typeface="Arial" charset="0"/>
              </a:rPr>
              <a:t>) </a:t>
            </a:r>
            <a:r>
              <a:rPr lang="tr-TR" smtClean="0">
                <a:latin typeface="Arial" charset="0"/>
              </a:rPr>
              <a:t>Sıralı bir listeyi göstermek için kullanılan ayrık yapıya denir. N elemanlı bir dizinin gösterilimi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	</a:t>
            </a:r>
            <a:r>
              <a:rPr lang="en-US" smtClean="0">
                <a:latin typeface="Arial" charset="0"/>
              </a:rPr>
              <a:t>s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</a:t>
            </a:r>
            <a:r>
              <a:rPr lang="tr-TR" i="1" smtClean="0">
                <a:latin typeface="Arial" charset="0"/>
              </a:rPr>
              <a:t>n</a:t>
            </a:r>
            <a:r>
              <a:rPr lang="tr-TR" smtClean="0">
                <a:latin typeface="Arial" charset="0"/>
              </a:rPr>
              <a:t>’nin bir fonksiyonu olup </a:t>
            </a:r>
            <a:r>
              <a:rPr lang="tr-TR" i="1" smtClean="0">
                <a:latin typeface="Arial" charset="0"/>
              </a:rPr>
              <a:t>n</a:t>
            </a:r>
            <a:r>
              <a:rPr lang="en-US" i="1" smtClean="0">
                <a:latin typeface="Arial" charset="0"/>
              </a:rPr>
              <a:t> = 1, 2, 3,...</a:t>
            </a:r>
            <a:endParaRPr lang="tr-TR" i="1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Eğer </a:t>
            </a:r>
            <a:r>
              <a:rPr lang="tr-TR" i="1" smtClean="0">
                <a:latin typeface="Arial" charset="0"/>
              </a:rPr>
              <a:t>s</a:t>
            </a:r>
            <a:r>
              <a:rPr lang="tr-TR" smtClean="0">
                <a:latin typeface="Arial" charset="0"/>
              </a:rPr>
              <a:t> sıralı bir diziyse</a:t>
            </a:r>
            <a:r>
              <a:rPr lang="en-US" smtClean="0">
                <a:latin typeface="Arial" charset="0"/>
              </a:rPr>
              <a:t> {s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| n = 1, 2, 3,…},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s</a:t>
            </a:r>
            <a:r>
              <a:rPr lang="en-US" baseline="-25000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birinci elemanı gösterir</a:t>
            </a:r>
            <a:r>
              <a:rPr lang="en-US" smtClean="0">
                <a:latin typeface="Arial" charset="0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s</a:t>
            </a:r>
            <a:r>
              <a:rPr lang="en-US" baseline="-25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ikinci elemanı gösterir</a:t>
            </a:r>
            <a:r>
              <a:rPr lang="en-US" smtClean="0">
                <a:latin typeface="Arial" charset="0"/>
              </a:rPr>
              <a:t>,…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s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n. elemanı gösterir</a:t>
            </a:r>
            <a:r>
              <a:rPr lang="en-US" smtClean="0">
                <a:latin typeface="Arial" charset="0"/>
              </a:rPr>
              <a:t>…  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{n} </a:t>
            </a:r>
            <a:r>
              <a:rPr lang="tr-TR" smtClean="0">
                <a:latin typeface="Arial" charset="0"/>
              </a:rPr>
              <a:t>düzenli bir serinin indeksidir. N doğal sayılardan oluşur veya bu kümenin sonlu bir alt kümesidir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Sonlu ve Sonsuz Kümeler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Finite and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İ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nfinite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ets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i="1" smtClean="0">
                <a:latin typeface="Arial" charset="0"/>
              </a:rPr>
              <a:t>Sonlu kümeler (</a:t>
            </a:r>
            <a:r>
              <a:rPr lang="en-US" i="1" smtClean="0">
                <a:latin typeface="Arial" charset="0"/>
              </a:rPr>
              <a:t>Finite</a:t>
            </a:r>
            <a:r>
              <a:rPr lang="en-US" smtClean="0">
                <a:latin typeface="Arial" charset="0"/>
              </a:rPr>
              <a:t> sets</a:t>
            </a:r>
            <a:r>
              <a:rPr lang="tr-TR" smtClean="0">
                <a:latin typeface="Arial" charset="0"/>
              </a:rPr>
              <a:t>)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 </a:t>
            </a:r>
          </a:p>
          <a:p>
            <a:pPr lvl="2" eaLnBrk="1" hangingPunct="1">
              <a:buFont typeface="Wingdings" pitchFamily="2" charset="2"/>
              <a:buChar char="q"/>
            </a:pPr>
            <a:r>
              <a:rPr lang="en-US" smtClean="0">
                <a:latin typeface="Arial" charset="0"/>
              </a:rPr>
              <a:t>A = {1, 2, 3, 4} </a:t>
            </a:r>
          </a:p>
          <a:p>
            <a:pPr lvl="2" eaLnBrk="1" hangingPunct="1">
              <a:buFont typeface="Wingdings" pitchFamily="2" charset="2"/>
              <a:buChar char="q"/>
            </a:pPr>
            <a:r>
              <a:rPr lang="en-US" smtClean="0">
                <a:latin typeface="Arial" charset="0"/>
              </a:rPr>
              <a:t>B = {x | x is an integer, 1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x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4}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tr-TR" i="1" smtClean="0">
                <a:latin typeface="Arial" charset="0"/>
              </a:rPr>
              <a:t>Sonsuz kümeler (</a:t>
            </a:r>
            <a:r>
              <a:rPr lang="en-US" i="1" smtClean="0">
                <a:latin typeface="Arial" charset="0"/>
              </a:rPr>
              <a:t>Infinite</a:t>
            </a:r>
            <a:r>
              <a:rPr lang="en-US" smtClean="0">
                <a:latin typeface="Arial" charset="0"/>
              </a:rPr>
              <a:t> sets</a:t>
            </a:r>
            <a:r>
              <a:rPr lang="tr-TR" smtClean="0">
                <a:latin typeface="Arial" charset="0"/>
              </a:rPr>
              <a:t>)</a:t>
            </a:r>
            <a:endParaRPr lang="en-US" smtClean="0">
              <a:latin typeface="Arial" charset="0"/>
            </a:endParaRPr>
          </a:p>
          <a:p>
            <a:pPr lvl="1" eaLnBrk="1" hangingPunct="1">
              <a:buFont typeface="Wingdings" pitchFamily="2" charset="2"/>
              <a:buChar char="q"/>
            </a:pPr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 </a:t>
            </a:r>
          </a:p>
          <a:p>
            <a:pPr lvl="2" eaLnBrk="1" hangingPunct="1">
              <a:buFont typeface="Wingdings" pitchFamily="2" charset="2"/>
              <a:buChar char="q"/>
            </a:pPr>
            <a:r>
              <a:rPr lang="en-US" smtClean="0">
                <a:latin typeface="Arial" charset="0"/>
              </a:rPr>
              <a:t>Z = {integers} = {…, -3, -2, -1, 0, 1, 2, 3,…}                   </a:t>
            </a:r>
          </a:p>
          <a:p>
            <a:pPr lvl="2" eaLnBrk="1" hangingPunct="1">
              <a:buFont typeface="Wingdings" pitchFamily="2" charset="2"/>
              <a:buChar char="q"/>
            </a:pPr>
            <a:r>
              <a:rPr lang="en-US" smtClean="0">
                <a:latin typeface="Arial" charset="0"/>
              </a:rPr>
              <a:t>S={x| x is a real number and 1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x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4}  = [0, 4]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Düzenli serilere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sequences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 örnek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1.  s = {s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aşağıdaki gibi tanımlanmış olsun</a:t>
            </a:r>
            <a:r>
              <a:rPr lang="en-US" smtClean="0">
                <a:latin typeface="Arial" charset="0"/>
              </a:rPr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     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1/n , for n = 1, 2, 3,…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Sequence’ın ilk birkaç elementi</a:t>
            </a:r>
            <a:r>
              <a:rPr lang="en-US" sz="2400" smtClean="0">
                <a:latin typeface="Arial" charset="0"/>
              </a:rPr>
              <a:t>: 1, ½, 1/3, ¼, </a:t>
            </a:r>
            <a:r>
              <a:rPr lang="tr-TR" sz="2400" smtClean="0">
                <a:latin typeface="Arial" charset="0"/>
              </a:rPr>
              <a:t>1</a:t>
            </a:r>
            <a:r>
              <a:rPr lang="en-US" sz="2400" smtClean="0">
                <a:latin typeface="Arial" charset="0"/>
              </a:rPr>
              <a:t>/5,1/6,…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2</a:t>
            </a:r>
            <a:r>
              <a:rPr lang="tr-TR" smtClean="0">
                <a:latin typeface="Arial" charset="0"/>
              </a:rPr>
              <a:t>.	  </a:t>
            </a:r>
            <a:r>
              <a:rPr lang="en-US" smtClean="0">
                <a:latin typeface="Arial" charset="0"/>
              </a:rPr>
              <a:t>s = {s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aşağıdaki gibi tanımlanmış olsun</a:t>
            </a:r>
            <a:r>
              <a:rPr lang="en-US" smtClean="0">
                <a:latin typeface="Arial" charset="0"/>
              </a:rPr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     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n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+ 1, for n = 1, 2, 3,… 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Sequence’ın ilk birkaç elementi</a:t>
            </a:r>
            <a:r>
              <a:rPr lang="en-US" sz="2400" smtClean="0">
                <a:latin typeface="Arial" charset="0"/>
              </a:rPr>
              <a:t> : 2, 5, 10, 17, 26, 37, 50,…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Artan ve Azalan Diziler </a:t>
            </a:r>
            <a:br>
              <a:rPr lang="tr-TR" sz="4000" smtClean="0">
                <a:solidFill>
                  <a:schemeClr val="tx1"/>
                </a:solidFill>
                <a:latin typeface="Arial" charset="0"/>
              </a:rPr>
            </a:b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Increasing and 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ecreasing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52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s = {s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için aşağıdakiler söylenebilir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b="1" i="1" smtClean="0">
                <a:latin typeface="Arial" charset="0"/>
              </a:rPr>
              <a:t>increasing</a:t>
            </a:r>
            <a:r>
              <a:rPr lang="en-US" smtClean="0">
                <a:latin typeface="Arial" charset="0"/>
              </a:rPr>
              <a:t> if 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s</a:t>
            </a:r>
            <a:r>
              <a:rPr lang="en-US" baseline="-20000" smtClean="0">
                <a:latin typeface="Arial" charset="0"/>
              </a:rPr>
              <a:t>n+1</a:t>
            </a:r>
            <a:r>
              <a:rPr lang="en-US" smtClean="0">
                <a:latin typeface="Arial" charset="0"/>
              </a:rPr>
              <a:t>  </a:t>
            </a:r>
          </a:p>
          <a:p>
            <a:pPr lvl="1" eaLnBrk="1" hangingPunct="1"/>
            <a:r>
              <a:rPr lang="en-US" b="1" i="1" smtClean="0">
                <a:latin typeface="Arial" charset="0"/>
              </a:rPr>
              <a:t>decreasing</a:t>
            </a:r>
            <a:r>
              <a:rPr lang="en-US" smtClean="0">
                <a:latin typeface="Arial" charset="0"/>
              </a:rPr>
              <a:t> is 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&gt;</a:t>
            </a:r>
            <a:r>
              <a:rPr lang="en-US" smtClean="0">
                <a:latin typeface="Arial" charset="0"/>
              </a:rPr>
              <a:t> s</a:t>
            </a:r>
            <a:r>
              <a:rPr lang="en-US" baseline="-20000" smtClean="0">
                <a:latin typeface="Arial" charset="0"/>
              </a:rPr>
              <a:t>n+1</a:t>
            </a:r>
            <a:r>
              <a:rPr lang="en-US" smtClean="0">
                <a:latin typeface="Arial" charset="0"/>
              </a:rPr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for every n = 1, 2, 3,…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</a:t>
            </a:r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4 – 2n, n = 1, 2, 3,… </a:t>
            </a:r>
            <a:r>
              <a:rPr lang="tr-TR" smtClean="0">
                <a:latin typeface="Arial" charset="0"/>
              </a:rPr>
              <a:t>azalan</a:t>
            </a:r>
            <a:r>
              <a:rPr lang="en-US" smtClean="0">
                <a:latin typeface="Arial" charset="0"/>
              </a:rPr>
              <a:t>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2, 0, -2, -4, -6,…</a:t>
            </a:r>
          </a:p>
          <a:p>
            <a:pPr lvl="2" eaLnBrk="1" hangingPunct="1"/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</a:rPr>
              <a:t>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2n -1, n = 1, 2, 3,…  </a:t>
            </a:r>
            <a:r>
              <a:rPr lang="tr-TR" smtClean="0">
                <a:latin typeface="Arial" charset="0"/>
              </a:rPr>
              <a:t>artan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1, 3, 5, 7, 9,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Düzenli altseriler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Subsequences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077200" cy="4073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Bir </a:t>
            </a:r>
            <a:r>
              <a:rPr lang="tr-TR" i="1" smtClean="0">
                <a:latin typeface="Arial" charset="0"/>
              </a:rPr>
              <a:t>s</a:t>
            </a:r>
            <a:r>
              <a:rPr lang="tr-TR" smtClean="0"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sequence</a:t>
            </a:r>
            <a:r>
              <a:rPr lang="tr-TR" smtClean="0">
                <a:latin typeface="Arial" charset="0"/>
              </a:rPr>
              <a:t>’ının </a:t>
            </a:r>
            <a:r>
              <a:rPr lang="en-US" smtClean="0">
                <a:latin typeface="Arial" charset="0"/>
              </a:rPr>
              <a:t> s = {s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</a:t>
            </a:r>
            <a:r>
              <a:rPr lang="tr-TR" smtClean="0">
                <a:latin typeface="Arial" charset="0"/>
              </a:rPr>
              <a:t>, alt sequence’ı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t = {t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</a:t>
            </a:r>
            <a:r>
              <a:rPr lang="tr-TR" smtClean="0">
                <a:latin typeface="Arial" charset="0"/>
              </a:rPr>
              <a:t> ile gösterilir ve sıralama düzeni aynı kalmak şartıyla</a:t>
            </a:r>
            <a:r>
              <a:rPr lang="tr-TR" i="1" smtClean="0">
                <a:latin typeface="Arial" charset="0"/>
              </a:rPr>
              <a:t> s</a:t>
            </a:r>
            <a:r>
              <a:rPr lang="tr-TR" smtClean="0">
                <a:latin typeface="Arial" charset="0"/>
              </a:rPr>
              <a:t> sequence’ının elemanlarından elde edilir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s = {s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n | n = 1, 2, 3,…}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1, 2, 3, 4, 5, 6, 7, 8,…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t = {t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2n | n = 1, 2, 3,…}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2, 4, 6, 8, 10, 12, 14, 16,…</a:t>
            </a:r>
          </a:p>
          <a:p>
            <a:pPr lvl="2" eaLnBrk="1" hangingPunct="1">
              <a:lnSpc>
                <a:spcPct val="90000"/>
              </a:lnSpc>
            </a:pPr>
            <a:r>
              <a:rPr lang="tr-TR" i="1" smtClean="0">
                <a:latin typeface="Arial" charset="0"/>
              </a:rPr>
              <a:t>t</a:t>
            </a:r>
            <a:r>
              <a:rPr lang="tr-TR" smtClean="0">
                <a:latin typeface="Arial" charset="0"/>
              </a:rPr>
              <a:t>, </a:t>
            </a:r>
            <a:r>
              <a:rPr lang="tr-TR" i="1" smtClean="0">
                <a:latin typeface="Arial" charset="0"/>
              </a:rPr>
              <a:t>s</a:t>
            </a:r>
            <a:r>
              <a:rPr lang="tr-TR" smtClean="0">
                <a:latin typeface="Arial" charset="0"/>
              </a:rPr>
              <a:t>’nin bir düzenli altserisidir</a:t>
            </a:r>
            <a:r>
              <a:rPr lang="tr-TR" b="1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(</a:t>
            </a:r>
            <a:r>
              <a:rPr lang="en-US" smtClean="0">
                <a:latin typeface="Arial" charset="0"/>
              </a:rPr>
              <a:t>Subsequences</a:t>
            </a:r>
            <a:r>
              <a:rPr lang="tr-TR" smtClean="0">
                <a:latin typeface="Arial" charset="0"/>
              </a:rPr>
              <a:t>)</a:t>
            </a:r>
            <a:endParaRPr lang="en-US" b="1" smtClean="0"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Toplam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Sigma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gösterilimi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eaLnBrk="1" hangingPunct="1"/>
            <a:r>
              <a:rPr lang="tr-TR" smtClean="0">
                <a:latin typeface="Arial" charset="0"/>
              </a:rPr>
              <a:t>Eğer</a:t>
            </a:r>
            <a:r>
              <a:rPr lang="en-US" smtClean="0">
                <a:latin typeface="Arial" charset="0"/>
              </a:rPr>
              <a:t> {a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bir</a:t>
            </a:r>
            <a:r>
              <a:rPr lang="en-US" smtClean="0">
                <a:latin typeface="Arial" charset="0"/>
              </a:rPr>
              <a:t> sequence</a:t>
            </a:r>
            <a:r>
              <a:rPr lang="tr-TR" smtClean="0">
                <a:latin typeface="Arial" charset="0"/>
              </a:rPr>
              <a:t> ise</a:t>
            </a:r>
            <a:r>
              <a:rPr lang="en-US" smtClean="0">
                <a:latin typeface="Arial" charset="0"/>
              </a:rPr>
              <a:t>, </a:t>
            </a:r>
            <a:r>
              <a:rPr lang="tr-TR" smtClean="0">
                <a:latin typeface="Arial" charset="0"/>
              </a:rPr>
              <a:t>bu sequence’ın toplamı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</a:t>
            </a:r>
            <a:r>
              <a:rPr lang="en-US" baseline="-25000" smtClean="0">
                <a:latin typeface="Arial" charset="0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smtClean="0">
                <a:latin typeface="Arial" charset="0"/>
                <a:sym typeface="Symbol" pitchFamily="18" charset="2"/>
              </a:rPr>
              <a:t>        </a:t>
            </a:r>
            <a:r>
              <a:rPr lang="en-US" smtClean="0">
                <a:latin typeface="Arial" charset="0"/>
                <a:sym typeface="Symbol" pitchFamily="18" charset="2"/>
              </a:rPr>
              <a:t>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k</a:t>
            </a:r>
            <a:r>
              <a:rPr lang="en-US" smtClean="0">
                <a:latin typeface="Arial" charset="0"/>
                <a:sym typeface="Symbol" pitchFamily="18" charset="2"/>
              </a:rPr>
              <a:t> = 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1</a:t>
            </a:r>
            <a:r>
              <a:rPr lang="en-US" smtClean="0">
                <a:latin typeface="Arial" charset="0"/>
                <a:sym typeface="Symbol" pitchFamily="18" charset="2"/>
              </a:rPr>
              <a:t> + 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sym typeface="Symbol" pitchFamily="18" charset="2"/>
              </a:rPr>
              <a:t> + … + 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aseline="30000" smtClean="0">
                <a:latin typeface="Arial" charset="0"/>
                <a:sym typeface="Symbol" pitchFamily="18" charset="2"/>
              </a:rPr>
              <a:t>             k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en-US" baseline="30000" smtClean="0">
                <a:latin typeface="Arial" charset="0"/>
                <a:sym typeface="Symbol" pitchFamily="18" charset="2"/>
              </a:rPr>
              <a:t>= 1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Bu toplam gösterilimi (</a:t>
            </a:r>
            <a:r>
              <a:rPr lang="en-US" smtClean="0">
                <a:latin typeface="Arial" charset="0"/>
                <a:sym typeface="Symbol" pitchFamily="18" charset="2"/>
              </a:rPr>
              <a:t>sigma notation</a:t>
            </a:r>
            <a:r>
              <a:rPr lang="tr-TR" smtClean="0">
                <a:latin typeface="Arial" charset="0"/>
                <a:sym typeface="Symbol" pitchFamily="18" charset="2"/>
              </a:rPr>
              <a:t>)</a:t>
            </a:r>
            <a:r>
              <a:rPr lang="en-US" smtClean="0">
                <a:latin typeface="Arial" charset="0"/>
                <a:sym typeface="Symbol" pitchFamily="18" charset="2"/>
              </a:rPr>
              <a:t>, </a:t>
            </a:r>
            <a:r>
              <a:rPr lang="tr-TR" smtClean="0">
                <a:latin typeface="Arial" charset="0"/>
                <a:sym typeface="Symbol" pitchFamily="18" charset="2"/>
              </a:rPr>
              <a:t>olup Yunan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alfabesindeki </a:t>
            </a:r>
            <a:r>
              <a:rPr lang="en-US" sz="4000" smtClean="0">
                <a:latin typeface="Arial" charset="0"/>
                <a:sym typeface="Symbol" pitchFamily="18" charset="2"/>
              </a:rPr>
              <a:t> </a:t>
            </a:r>
            <a:r>
              <a:rPr lang="tr-TR" smtClean="0">
                <a:latin typeface="Arial" charset="0"/>
                <a:sym typeface="Symbol" pitchFamily="18" charset="2"/>
              </a:rPr>
              <a:t>ile gösterilir</a:t>
            </a:r>
            <a:endParaRPr lang="en-US" baseline="30000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Çarpım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Pi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 gösterilimi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tr-TR" smtClean="0">
                <a:latin typeface="Arial" charset="0"/>
              </a:rPr>
              <a:t>Eğer</a:t>
            </a:r>
            <a:r>
              <a:rPr lang="en-US" smtClean="0">
                <a:latin typeface="Arial" charset="0"/>
              </a:rPr>
              <a:t> {a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bir</a:t>
            </a:r>
            <a:r>
              <a:rPr lang="en-US" smtClean="0">
                <a:latin typeface="Arial" charset="0"/>
              </a:rPr>
              <a:t> sequence</a:t>
            </a:r>
            <a:r>
              <a:rPr lang="tr-TR" smtClean="0">
                <a:latin typeface="Arial" charset="0"/>
              </a:rPr>
              <a:t> ise</a:t>
            </a:r>
            <a:r>
              <a:rPr lang="en-US" smtClean="0">
                <a:latin typeface="Arial" charset="0"/>
              </a:rPr>
              <a:t>, </a:t>
            </a:r>
            <a:r>
              <a:rPr lang="tr-TR" smtClean="0">
                <a:latin typeface="Arial" charset="0"/>
              </a:rPr>
              <a:t>bu sequence’ın çarpımı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</a:t>
            </a:r>
            <a:r>
              <a:rPr lang="en-US" baseline="-25000" smtClean="0">
                <a:latin typeface="Arial" charset="0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smtClean="0">
                <a:latin typeface="Arial" charset="0"/>
                <a:sym typeface="Symbol" pitchFamily="18" charset="2"/>
              </a:rPr>
              <a:t>        </a:t>
            </a:r>
            <a:r>
              <a:rPr lang="en-US" smtClean="0">
                <a:latin typeface="Arial" charset="0"/>
                <a:sym typeface="Symbol" pitchFamily="18" charset="2"/>
              </a:rPr>
              <a:t>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k</a:t>
            </a:r>
            <a:r>
              <a:rPr lang="en-US" smtClean="0">
                <a:latin typeface="Arial" charset="0"/>
                <a:sym typeface="Symbol" pitchFamily="18" charset="2"/>
              </a:rPr>
              <a:t> = 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1</a:t>
            </a:r>
            <a:r>
              <a:rPr lang="en-US" smtClean="0">
                <a:latin typeface="Arial" charset="0"/>
                <a:sym typeface="Symbol" pitchFamily="18" charset="2"/>
              </a:rPr>
              <a:t>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sym typeface="Symbol" pitchFamily="18" charset="2"/>
              </a:rPr>
              <a:t>…a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aseline="30000" smtClean="0">
                <a:latin typeface="Arial" charset="0"/>
                <a:sym typeface="Symbol" pitchFamily="18" charset="2"/>
              </a:rPr>
              <a:t>              k=1</a:t>
            </a:r>
          </a:p>
          <a:p>
            <a:pPr eaLnBrk="1" hangingPunct="1">
              <a:buFont typeface="Wingdings" pitchFamily="2" charset="2"/>
              <a:buNone/>
            </a:pPr>
            <a:endParaRPr lang="en-US" baseline="30000" smtClean="0">
              <a:latin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Bu çarpım gösterilimi (pi</a:t>
            </a:r>
            <a:r>
              <a:rPr lang="en-US" smtClean="0">
                <a:latin typeface="Arial" charset="0"/>
                <a:sym typeface="Symbol" pitchFamily="18" charset="2"/>
              </a:rPr>
              <a:t> notation</a:t>
            </a:r>
            <a:r>
              <a:rPr lang="tr-TR" smtClean="0">
                <a:latin typeface="Arial" charset="0"/>
                <a:sym typeface="Symbol" pitchFamily="18" charset="2"/>
              </a:rPr>
              <a:t>)</a:t>
            </a:r>
            <a:r>
              <a:rPr lang="en-US" smtClean="0">
                <a:latin typeface="Arial" charset="0"/>
                <a:sym typeface="Symbol" pitchFamily="18" charset="2"/>
              </a:rPr>
              <a:t>, </a:t>
            </a:r>
            <a:r>
              <a:rPr lang="tr-TR" smtClean="0">
                <a:latin typeface="Arial" charset="0"/>
                <a:sym typeface="Symbol" pitchFamily="18" charset="2"/>
              </a:rPr>
              <a:t>olup Yunan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alfabesindeki </a:t>
            </a:r>
            <a:r>
              <a:rPr lang="en-US" sz="4000" smtClean="0">
                <a:latin typeface="Arial" charset="0"/>
                <a:sym typeface="Symbol" pitchFamily="18" charset="2"/>
              </a:rPr>
              <a:t> </a:t>
            </a:r>
            <a:r>
              <a:rPr lang="tr-TR" smtClean="0">
                <a:latin typeface="Arial" charset="0"/>
                <a:sym typeface="Symbol" pitchFamily="18" charset="2"/>
              </a:rPr>
              <a:t>ile gösterilir</a:t>
            </a:r>
            <a:endParaRPr lang="en-US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Dizgi-Katar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sonlu elemanlardan oluşan bir küme olsun</a:t>
            </a:r>
            <a:r>
              <a:rPr lang="en-US" smtClean="0">
                <a:latin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if X = {a, b, c}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sym typeface="Symbol" pitchFamily="18" charset="2"/>
              </a:rPr>
              <a:t> = </a:t>
            </a:r>
            <a:r>
              <a:rPr lang="en-US" smtClean="0">
                <a:latin typeface="Arial" charset="0"/>
              </a:rPr>
              <a:t>bbaccc </a:t>
            </a:r>
            <a:r>
              <a:rPr lang="tr-TR" smtClean="0">
                <a:latin typeface="Arial" charset="0"/>
              </a:rPr>
              <a:t>	</a:t>
            </a:r>
            <a:r>
              <a:rPr lang="tr-TR" b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 üzerinden tanımlanmış olsun</a:t>
            </a: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Gösterilim</a:t>
            </a:r>
            <a:r>
              <a:rPr lang="en-US" smtClean="0">
                <a:latin typeface="Arial" charset="0"/>
              </a:rPr>
              <a:t>: bbaccc = b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ac</a:t>
            </a:r>
            <a:r>
              <a:rPr lang="en-US" baseline="30000" smtClean="0">
                <a:latin typeface="Arial" charset="0"/>
              </a:rPr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sym typeface="Symbol" pitchFamily="18" charset="2"/>
              </a:rPr>
              <a:t>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string’inin uzunluğu (</a:t>
            </a:r>
            <a:r>
              <a:rPr lang="tr-TR" i="1" smtClean="0">
                <a:latin typeface="Arial" charset="0"/>
              </a:rPr>
              <a:t>l</a:t>
            </a:r>
            <a:r>
              <a:rPr lang="en-US" i="1" smtClean="0">
                <a:latin typeface="Arial" charset="0"/>
              </a:rPr>
              <a:t>ength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</a:t>
            </a:r>
            <a:r>
              <a:rPr lang="en-US" smtClean="0">
                <a:latin typeface="Arial" charset="0"/>
                <a:sym typeface="Symbol" pitchFamily="18" charset="2"/>
              </a:rPr>
              <a:t></a:t>
            </a:r>
            <a:r>
              <a:rPr lang="en-US" smtClean="0">
                <a:latin typeface="Arial" charset="0"/>
              </a:rPr>
              <a:t> string</a:t>
            </a:r>
            <a:r>
              <a:rPr lang="tr-TR" smtClean="0">
                <a:latin typeface="Arial" charset="0"/>
              </a:rPr>
              <a:t>’inin eleman sayısını verir ve </a:t>
            </a:r>
            <a:r>
              <a:rPr lang="en-US" smtClean="0">
                <a:latin typeface="Arial" charset="0"/>
              </a:rPr>
              <a:t> |</a:t>
            </a:r>
            <a:r>
              <a:rPr lang="en-US" smtClean="0">
                <a:latin typeface="Arial" charset="0"/>
                <a:sym typeface="Symbol" pitchFamily="18" charset="2"/>
              </a:rPr>
              <a:t></a:t>
            </a:r>
            <a:r>
              <a:rPr lang="en-US" smtClean="0">
                <a:latin typeface="Arial" charset="0"/>
              </a:rPr>
              <a:t>|</a:t>
            </a:r>
            <a:r>
              <a:rPr lang="tr-TR" smtClean="0">
                <a:latin typeface="Arial" charset="0"/>
              </a:rPr>
              <a:t> ile gösterilir.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Eğer</a:t>
            </a:r>
            <a:r>
              <a:rPr lang="en-US" smtClean="0">
                <a:latin typeface="Arial" charset="0"/>
              </a:rPr>
              <a:t> </a:t>
            </a:r>
            <a:r>
              <a:rPr lang="en-US" smtClean="0">
                <a:latin typeface="Arial" charset="0"/>
                <a:sym typeface="Symbol" pitchFamily="18" charset="2"/>
              </a:rPr>
              <a:t> = </a:t>
            </a:r>
            <a:r>
              <a:rPr lang="en-US" smtClean="0">
                <a:latin typeface="Arial" charset="0"/>
              </a:rPr>
              <a:t>b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ac</a:t>
            </a:r>
            <a:r>
              <a:rPr lang="en-US" baseline="30000" smtClean="0">
                <a:latin typeface="Arial" charset="0"/>
              </a:rPr>
              <a:t>3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ise</a:t>
            </a:r>
            <a:r>
              <a:rPr lang="en-US" smtClean="0">
                <a:latin typeface="Arial" charset="0"/>
              </a:rPr>
              <a:t> |</a:t>
            </a:r>
            <a:r>
              <a:rPr lang="en-US" smtClean="0">
                <a:latin typeface="Arial" charset="0"/>
                <a:sym typeface="Symbol" pitchFamily="18" charset="2"/>
              </a:rPr>
              <a:t>| = 6.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Eğer bir string eleman içermiyorsa </a:t>
            </a:r>
            <a:r>
              <a:rPr lang="tr-TR" i="1" smtClean="0">
                <a:latin typeface="Arial" charset="0"/>
              </a:rPr>
              <a:t>boş string</a:t>
            </a:r>
            <a:r>
              <a:rPr lang="tr-TR" smtClean="0">
                <a:latin typeface="Arial" charset="0"/>
              </a:rPr>
              <a:t> (</a:t>
            </a:r>
            <a:r>
              <a:rPr lang="en-US" i="1" smtClean="0">
                <a:latin typeface="Arial" charset="0"/>
              </a:rPr>
              <a:t>null string</a:t>
            </a:r>
            <a:r>
              <a:rPr lang="tr-TR" i="1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adını alır ve Yunan alfabesindeki </a:t>
            </a:r>
            <a:r>
              <a:rPr lang="en-US" smtClean="0">
                <a:latin typeface="Arial" charset="0"/>
              </a:rPr>
              <a:t> </a:t>
            </a:r>
            <a:r>
              <a:rPr lang="en-US" smtClean="0">
                <a:latin typeface="Arial" charset="0"/>
                <a:sym typeface="Symbol" pitchFamily="18" charset="2"/>
              </a:rPr>
              <a:t> (lambda)</a:t>
            </a:r>
            <a:r>
              <a:rPr lang="tr-TR" smtClean="0">
                <a:latin typeface="Arial" charset="0"/>
                <a:sym typeface="Symbol" pitchFamily="18" charset="2"/>
              </a:rPr>
              <a:t> ile gösterilir</a:t>
            </a:r>
            <a:endParaRPr lang="en-US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X* = {all strings over X </a:t>
            </a:r>
            <a:r>
              <a:rPr lang="tr-TR" smtClean="0">
                <a:latin typeface="Arial" charset="0"/>
              </a:rPr>
              <a:t>dahil</a:t>
            </a:r>
            <a:r>
              <a:rPr lang="en-US" smtClean="0">
                <a:latin typeface="Arial" charset="0"/>
              </a:rPr>
              <a:t> </a:t>
            </a:r>
            <a:r>
              <a:rPr lang="en-US" smtClean="0">
                <a:latin typeface="Arial" charset="0"/>
                <a:sym typeface="Symbol" pitchFamily="18" charset="2"/>
              </a:rPr>
              <a:t>}</a:t>
            </a:r>
          </a:p>
          <a:p>
            <a:pPr eaLnBrk="1" hangingPunct="1"/>
            <a:r>
              <a:rPr lang="en-US" smtClean="0">
                <a:latin typeface="Arial" charset="0"/>
              </a:rPr>
              <a:t>X</a:t>
            </a:r>
            <a:r>
              <a:rPr lang="en-US" baseline="30000" smtClean="0">
                <a:latin typeface="Arial" charset="0"/>
              </a:rPr>
              <a:t>+</a:t>
            </a:r>
            <a:r>
              <a:rPr lang="en-US" smtClean="0">
                <a:latin typeface="Arial" charset="0"/>
              </a:rPr>
              <a:t> = X* - {</a:t>
            </a:r>
            <a:r>
              <a:rPr lang="en-US" smtClean="0">
                <a:latin typeface="Arial" charset="0"/>
                <a:sym typeface="Symbol" pitchFamily="18" charset="2"/>
              </a:rPr>
              <a:t>}, the set of all non-null strings</a:t>
            </a:r>
          </a:p>
          <a:p>
            <a:pPr eaLnBrk="1" hangingPunct="1"/>
            <a:r>
              <a:rPr lang="en-US" smtClean="0">
                <a:latin typeface="Arial" charset="0"/>
                <a:sym typeface="Symbol" pitchFamily="18" charset="2"/>
              </a:rPr>
              <a:t> </a:t>
            </a:r>
            <a:r>
              <a:rPr lang="tr-TR" smtClean="0">
                <a:latin typeface="Arial" charset="0"/>
                <a:sym typeface="Symbol" pitchFamily="18" charset="2"/>
              </a:rPr>
              <a:t>ve</a:t>
            </a:r>
            <a:r>
              <a:rPr lang="en-US" smtClean="0">
                <a:latin typeface="Arial" charset="0"/>
                <a:sym typeface="Symbol" pitchFamily="18" charset="2"/>
              </a:rPr>
              <a:t> 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gibi iki string’in birleşimi (</a:t>
            </a:r>
            <a:r>
              <a:rPr lang="tr-TR" i="1" smtClean="0">
                <a:latin typeface="Arial" charset="0"/>
              </a:rPr>
              <a:t>c</a:t>
            </a:r>
            <a:r>
              <a:rPr lang="en-US" i="1" smtClean="0">
                <a:latin typeface="Arial" charset="0"/>
              </a:rPr>
              <a:t>oncatenation</a:t>
            </a:r>
            <a:r>
              <a:rPr lang="tr-TR" smtClean="0">
                <a:latin typeface="Arial" charset="0"/>
              </a:rPr>
              <a:t>), </a:t>
            </a:r>
            <a:r>
              <a:rPr lang="en-US" smtClean="0">
                <a:latin typeface="Arial" charset="0"/>
                <a:sym typeface="Symbol" pitchFamily="18" charset="2"/>
              </a:rPr>
              <a:t></a:t>
            </a:r>
            <a:r>
              <a:rPr lang="tr-TR" smtClean="0">
                <a:latin typeface="Arial" charset="0"/>
                <a:sym typeface="Symbol" pitchFamily="18" charset="2"/>
              </a:rPr>
              <a:t> ve arkasına </a:t>
            </a:r>
            <a:r>
              <a:rPr lang="en-US" smtClean="0">
                <a:latin typeface="Arial" charset="0"/>
                <a:sym typeface="Symbol" pitchFamily="18" charset="2"/>
              </a:rPr>
              <a:t></a:t>
            </a:r>
            <a:r>
              <a:rPr lang="tr-TR" smtClean="0">
                <a:latin typeface="Arial" charset="0"/>
                <a:sym typeface="Symbol" pitchFamily="18" charset="2"/>
              </a:rPr>
              <a:t>’</a:t>
            </a:r>
            <a:r>
              <a:rPr lang="tr-TR" smtClean="0">
                <a:latin typeface="Arial" charset="0"/>
              </a:rPr>
              <a:t>nın eklenmesiyle elde edilen </a:t>
            </a:r>
            <a:r>
              <a:rPr lang="en-US" smtClean="0">
                <a:latin typeface="Arial" charset="0"/>
                <a:sym typeface="Symbol" pitchFamily="18" charset="2"/>
              </a:rPr>
              <a:t></a:t>
            </a:r>
            <a:r>
              <a:rPr lang="tr-TR" smtClean="0">
                <a:latin typeface="Arial" charset="0"/>
              </a:rPr>
              <a:t> string’i şeklindedir. </a:t>
            </a:r>
          </a:p>
          <a:p>
            <a:pPr eaLnBrk="1" hangingPunct="1"/>
            <a:r>
              <a:rPr lang="tr-TR" smtClean="0">
                <a:latin typeface="Arial" charset="0"/>
                <a:sym typeface="Symbol" pitchFamily="18" charset="2"/>
              </a:rPr>
              <a:t>Örnek</a:t>
            </a:r>
            <a:r>
              <a:rPr lang="en-US" smtClean="0">
                <a:latin typeface="Arial" charset="0"/>
                <a:sym typeface="Symbol" pitchFamily="18" charset="2"/>
              </a:rPr>
              <a:t>:  = bbaccc </a:t>
            </a:r>
            <a:r>
              <a:rPr lang="tr-TR" smtClean="0">
                <a:latin typeface="Arial" charset="0"/>
                <a:sym typeface="Symbol" pitchFamily="18" charset="2"/>
              </a:rPr>
              <a:t>ve</a:t>
            </a:r>
            <a:r>
              <a:rPr lang="en-US" smtClean="0">
                <a:latin typeface="Arial" charset="0"/>
                <a:sym typeface="Symbol" pitchFamily="18" charset="2"/>
              </a:rPr>
              <a:t>  = caaba,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		       </a:t>
            </a:r>
            <a:r>
              <a:rPr lang="en-US" smtClean="0">
                <a:latin typeface="Arial" charset="0"/>
                <a:sym typeface="Symbol" pitchFamily="18" charset="2"/>
              </a:rPr>
              <a:t> = bbaccccaaba = b</a:t>
            </a:r>
            <a:r>
              <a:rPr lang="en-US" baseline="30000" smtClean="0">
                <a:latin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sym typeface="Symbol" pitchFamily="18" charset="2"/>
              </a:rPr>
              <a:t>ac</a:t>
            </a:r>
            <a:r>
              <a:rPr lang="en-US" baseline="30000" smtClean="0">
                <a:latin typeface="Arial" charset="0"/>
                <a:sym typeface="Symbol" pitchFamily="18" charset="2"/>
              </a:rPr>
              <a:t>4</a:t>
            </a:r>
            <a:r>
              <a:rPr lang="en-US" smtClean="0">
                <a:latin typeface="Arial" charset="0"/>
                <a:sym typeface="Symbol" pitchFamily="18" charset="2"/>
              </a:rPr>
              <a:t>a</a:t>
            </a:r>
            <a:r>
              <a:rPr lang="en-US" baseline="30000" smtClean="0">
                <a:latin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sym typeface="Symbol" pitchFamily="18" charset="2"/>
              </a:rPr>
              <a:t>ba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</a:t>
            </a:r>
            <a:r>
              <a:rPr lang="tr-TR" smtClean="0">
                <a:latin typeface="Arial" charset="0"/>
                <a:sym typeface="Symbol" pitchFamily="18" charset="2"/>
              </a:rPr>
              <a:t>Kısaca, </a:t>
            </a:r>
            <a:r>
              <a:rPr lang="en-US" smtClean="0">
                <a:latin typeface="Arial" charset="0"/>
                <a:sym typeface="Symbol" pitchFamily="18" charset="2"/>
              </a:rPr>
              <a:t> || = | | + ||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Sayı Sistemleri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Number systems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i="1" smtClean="0">
                <a:latin typeface="Arial" charset="0"/>
              </a:rPr>
              <a:t>İkili (</a:t>
            </a:r>
            <a:r>
              <a:rPr lang="en-US" i="1" smtClean="0">
                <a:latin typeface="Arial" charset="0"/>
              </a:rPr>
              <a:t>Binary</a:t>
            </a:r>
            <a:r>
              <a:rPr lang="tr-TR" i="1" smtClean="0">
                <a:latin typeface="Arial" charset="0"/>
              </a:rPr>
              <a:t>) </a:t>
            </a:r>
            <a:r>
              <a:rPr lang="tr-TR" smtClean="0">
                <a:latin typeface="Arial" charset="0"/>
              </a:rPr>
              <a:t>sayılar</a:t>
            </a:r>
            <a:r>
              <a:rPr lang="en-US" smtClean="0">
                <a:latin typeface="Arial" charset="0"/>
              </a:rPr>
              <a:t>: 0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1, </a:t>
            </a:r>
            <a:r>
              <a:rPr lang="en-US" i="1" smtClean="0">
                <a:latin typeface="Arial" charset="0"/>
              </a:rPr>
              <a:t>bits</a:t>
            </a:r>
            <a:r>
              <a:rPr lang="tr-TR" i="1" smtClean="0">
                <a:latin typeface="Arial" charset="0"/>
              </a:rPr>
              <a:t> adını alır.</a:t>
            </a:r>
            <a:endParaRPr lang="en-US" i="1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latin typeface="Arial" charset="0"/>
              </a:rPr>
              <a:t>Binary</a:t>
            </a:r>
            <a:r>
              <a:rPr lang="tr-TR" i="1" smtClean="0">
                <a:latin typeface="Arial" charset="0"/>
              </a:rPr>
              <a:t> (base 2)</a:t>
            </a:r>
            <a:r>
              <a:rPr lang="en-US" smtClean="0">
                <a:latin typeface="Arial" charset="0"/>
              </a:rPr>
              <a:t>, </a:t>
            </a:r>
            <a:r>
              <a:rPr lang="en-US" i="1" smtClean="0">
                <a:latin typeface="Arial" charset="0"/>
              </a:rPr>
              <a:t>hexadecimal</a:t>
            </a:r>
            <a:r>
              <a:rPr lang="tr-TR" i="1" smtClean="0">
                <a:latin typeface="Arial" charset="0"/>
              </a:rPr>
              <a:t> (base 16)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</a:t>
            </a:r>
            <a:r>
              <a:rPr lang="en-US" i="1" smtClean="0">
                <a:latin typeface="Arial" charset="0"/>
              </a:rPr>
              <a:t>octal</a:t>
            </a:r>
            <a:r>
              <a:rPr lang="tr-TR" i="1" smtClean="0">
                <a:latin typeface="Arial" charset="0"/>
              </a:rPr>
              <a:t> (base 8)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sayı sistemleri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latin typeface="Arial" charset="0"/>
              </a:rPr>
              <a:t>Decimal</a:t>
            </a:r>
            <a:r>
              <a:rPr lang="tr-TR" i="1" smtClean="0">
                <a:latin typeface="Arial" charset="0"/>
              </a:rPr>
              <a:t>(base 10) sistem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45,238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</a:t>
            </a:r>
            <a:r>
              <a:rPr lang="en-US" sz="2000" smtClean="0">
                <a:latin typeface="Arial" charset="0"/>
              </a:rPr>
              <a:t>8	</a:t>
            </a:r>
            <a:r>
              <a:rPr lang="tr-TR" sz="2000" smtClean="0">
                <a:latin typeface="Arial" charset="0"/>
              </a:rPr>
              <a:t>bir</a:t>
            </a:r>
            <a:r>
              <a:rPr lang="en-US" sz="2000" smtClean="0">
                <a:latin typeface="Arial" charset="0"/>
              </a:rPr>
              <a:t>				8 x 1 =			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3	</a:t>
            </a:r>
            <a:r>
              <a:rPr lang="tr-TR" sz="2000" smtClean="0">
                <a:latin typeface="Arial" charset="0"/>
              </a:rPr>
              <a:t>on</a:t>
            </a:r>
            <a:r>
              <a:rPr lang="en-US" sz="2000" smtClean="0">
                <a:latin typeface="Arial" charset="0"/>
              </a:rPr>
              <a:t>				3 x 10 =	        	           30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2 	</a:t>
            </a:r>
            <a:r>
              <a:rPr lang="tr-TR" sz="2000" smtClean="0">
                <a:latin typeface="Arial" charset="0"/>
              </a:rPr>
              <a:t>yüz	</a:t>
            </a:r>
            <a:r>
              <a:rPr lang="en-US" sz="2000" smtClean="0">
                <a:latin typeface="Arial" charset="0"/>
              </a:rPr>
              <a:t>			2 x 100 =	         200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5	</a:t>
            </a:r>
            <a:r>
              <a:rPr lang="tr-TR" sz="2000" smtClean="0">
                <a:latin typeface="Arial" charset="0"/>
              </a:rPr>
              <a:t>bin	</a:t>
            </a:r>
            <a:r>
              <a:rPr lang="en-US" sz="2000" smtClean="0">
                <a:latin typeface="Arial" charset="0"/>
              </a:rPr>
              <a:t>			5 x 1000 =                5000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4	</a:t>
            </a:r>
            <a:r>
              <a:rPr lang="tr-TR" sz="2000" smtClean="0">
                <a:latin typeface="Arial" charset="0"/>
              </a:rPr>
              <a:t>on bin	</a:t>
            </a:r>
            <a:r>
              <a:rPr lang="en-US" sz="2000" smtClean="0">
                <a:latin typeface="Arial" charset="0"/>
              </a:rPr>
              <a:t>			4 x 10000 =            40000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İkili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 sayı sistemi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Binary</a:t>
            </a:r>
            <a:r>
              <a:rPr lang="tr-TR" smtClean="0">
                <a:latin typeface="Arial" charset="0"/>
              </a:rPr>
              <a:t>’den</a:t>
            </a:r>
            <a:r>
              <a:rPr lang="en-US" smtClean="0">
                <a:latin typeface="Arial" charset="0"/>
              </a:rPr>
              <a:t> decimal</a:t>
            </a:r>
            <a:r>
              <a:rPr lang="tr-TR" smtClean="0">
                <a:latin typeface="Arial" charset="0"/>
              </a:rPr>
              <a:t>’a</a:t>
            </a:r>
            <a:r>
              <a:rPr lang="en-US" smtClean="0">
                <a:latin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İki tabanındaki sayı</a:t>
            </a:r>
            <a:r>
              <a:rPr lang="en-US" smtClean="0">
                <a:latin typeface="Arial" charset="0"/>
              </a:rPr>
              <a:t> 1101011 </a:t>
            </a:r>
            <a:r>
              <a:rPr lang="tr-TR" smtClean="0">
                <a:latin typeface="Arial" charset="0"/>
              </a:rPr>
              <a:t>olsun</a:t>
            </a: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bir</a:t>
            </a:r>
            <a:r>
              <a:rPr lang="en-US" smtClean="0">
                <a:latin typeface="Arial" charset="0"/>
              </a:rPr>
              <a:t>		1 x2</a:t>
            </a:r>
            <a:r>
              <a:rPr lang="en-US" baseline="30000" smtClean="0">
                <a:latin typeface="Arial" charset="0"/>
              </a:rPr>
              <a:t>0</a:t>
            </a:r>
            <a:r>
              <a:rPr lang="en-US" smtClean="0">
                <a:latin typeface="Arial" charset="0"/>
              </a:rPr>
              <a:t> =	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iki</a:t>
            </a:r>
            <a:r>
              <a:rPr lang="en-US" smtClean="0">
                <a:latin typeface="Arial" charset="0"/>
              </a:rPr>
              <a:t>		1x2</a:t>
            </a:r>
            <a:r>
              <a:rPr lang="en-US" baseline="30000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=	          	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0 </a:t>
            </a:r>
            <a:r>
              <a:rPr lang="tr-TR" smtClean="0">
                <a:latin typeface="Arial" charset="0"/>
              </a:rPr>
              <a:t>dört</a:t>
            </a:r>
            <a:r>
              <a:rPr lang="en-US" smtClean="0">
                <a:latin typeface="Arial" charset="0"/>
              </a:rPr>
              <a:t>		0x2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=		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sekiz</a:t>
            </a:r>
            <a:r>
              <a:rPr lang="en-US" smtClean="0">
                <a:latin typeface="Arial" charset="0"/>
              </a:rPr>
              <a:t>		1x2</a:t>
            </a:r>
            <a:r>
              <a:rPr lang="en-US" baseline="30000" smtClean="0">
                <a:latin typeface="Arial" charset="0"/>
              </a:rPr>
              <a:t>3</a:t>
            </a:r>
            <a:r>
              <a:rPr lang="en-US" smtClean="0">
                <a:latin typeface="Arial" charset="0"/>
              </a:rPr>
              <a:t> =		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0 </a:t>
            </a:r>
            <a:r>
              <a:rPr lang="tr-TR" smtClean="0">
                <a:latin typeface="Arial" charset="0"/>
              </a:rPr>
              <a:t>on-altı	</a:t>
            </a:r>
            <a:r>
              <a:rPr lang="en-US" smtClean="0">
                <a:latin typeface="Arial" charset="0"/>
              </a:rPr>
              <a:t>0x2</a:t>
            </a:r>
            <a:r>
              <a:rPr lang="en-US" baseline="30000" smtClean="0">
                <a:latin typeface="Arial" charset="0"/>
              </a:rPr>
              <a:t>4</a:t>
            </a:r>
            <a:r>
              <a:rPr lang="en-US" smtClean="0">
                <a:latin typeface="Arial" charset="0"/>
              </a:rPr>
              <a:t> =  	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otuz-iki</a:t>
            </a:r>
            <a:r>
              <a:rPr lang="en-US" smtClean="0">
                <a:latin typeface="Arial" charset="0"/>
              </a:rPr>
              <a:t>	1x2</a:t>
            </a:r>
            <a:r>
              <a:rPr lang="en-US" baseline="30000" smtClean="0">
                <a:latin typeface="Arial" charset="0"/>
              </a:rPr>
              <a:t>5</a:t>
            </a:r>
            <a:r>
              <a:rPr lang="en-US" smtClean="0">
                <a:latin typeface="Arial" charset="0"/>
              </a:rPr>
              <a:t> =         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almış-dört</a:t>
            </a:r>
            <a:r>
              <a:rPr lang="en-US" smtClean="0">
                <a:latin typeface="Arial" charset="0"/>
              </a:rPr>
              <a:t>	1x2</a:t>
            </a:r>
            <a:r>
              <a:rPr lang="en-US" baseline="30000" smtClean="0">
                <a:latin typeface="Arial" charset="0"/>
              </a:rPr>
              <a:t>6</a:t>
            </a:r>
            <a:r>
              <a:rPr lang="en-US" smtClean="0">
                <a:latin typeface="Arial" charset="0"/>
              </a:rPr>
              <a:t> =   </a:t>
            </a:r>
            <a:r>
              <a:rPr lang="en-US" u="sng" smtClean="0">
                <a:latin typeface="Arial" charset="0"/>
              </a:rPr>
              <a:t>       64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                                 107 </a:t>
            </a:r>
            <a:r>
              <a:rPr lang="tr-TR" smtClean="0">
                <a:latin typeface="Arial" charset="0"/>
              </a:rPr>
              <a:t>(taban 10)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’den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’e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876800"/>
          </a:xfrm>
        </p:spPr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Decimal sayı</a:t>
            </a:r>
            <a:r>
              <a:rPr lang="en-US" smtClean="0">
                <a:latin typeface="Arial" charset="0"/>
              </a:rPr>
              <a:t> 73</a:t>
            </a:r>
            <a:r>
              <a:rPr lang="en-US" baseline="-25000" smtClean="0">
                <a:latin typeface="Arial" charset="0"/>
              </a:rPr>
              <a:t>10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olsun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</a:rPr>
              <a:t>73 = 2 x 36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1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36 = 2 x 18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0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  18 = 2 x 9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0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    9 = 2 x 4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1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    4 = 2 x 2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0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    2 = 2 x </a:t>
            </a:r>
            <a:r>
              <a:rPr lang="en-US" u="sng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                    73</a:t>
            </a:r>
            <a:r>
              <a:rPr lang="en-US" baseline="-25000" smtClean="0">
                <a:latin typeface="Arial" charset="0"/>
                <a:sym typeface="Symbol" pitchFamily="18" charset="2"/>
              </a:rPr>
              <a:t>10</a:t>
            </a:r>
            <a:r>
              <a:rPr lang="en-US" smtClean="0">
                <a:latin typeface="Arial" charset="0"/>
                <a:sym typeface="Symbol" pitchFamily="18" charset="2"/>
              </a:rPr>
              <a:t> = 1001001</a:t>
            </a:r>
            <a:r>
              <a:rPr lang="en-US" baseline="-25000" smtClean="0">
                <a:latin typeface="Arial" charset="0"/>
                <a:sym typeface="Symbol" pitchFamily="18" charset="2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	</a:t>
            </a:r>
            <a:r>
              <a:rPr lang="en-US" sz="2400" smtClean="0">
                <a:latin typeface="Arial" charset="0"/>
                <a:sym typeface="Symbol" pitchFamily="18" charset="2"/>
              </a:rPr>
              <a:t>(</a:t>
            </a:r>
            <a:r>
              <a:rPr lang="tr-TR" sz="2400" smtClean="0">
                <a:latin typeface="Arial" charset="0"/>
                <a:sym typeface="Symbol" pitchFamily="18" charset="2"/>
              </a:rPr>
              <a:t>kalanlar ters sırada yazılır</a:t>
            </a:r>
            <a:r>
              <a:rPr lang="en-US" sz="2400" smtClean="0">
                <a:latin typeface="Arial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Bazı önemli kümeler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Boş küme (</a:t>
            </a:r>
            <a:r>
              <a:rPr lang="en-US" i="1" smtClean="0">
                <a:latin typeface="Arial" charset="0"/>
              </a:rPr>
              <a:t>empty</a:t>
            </a:r>
            <a:r>
              <a:rPr lang="en-US" smtClean="0">
                <a:latin typeface="Arial" charset="0"/>
              </a:rPr>
              <a:t> set </a:t>
            </a:r>
            <a:r>
              <a:rPr lang="en-US" smtClean="0">
                <a:latin typeface="Arial" charset="0"/>
                <a:sym typeface="Symbol" pitchFamily="18" charset="2"/>
              </a:rPr>
              <a:t> </a:t>
            </a:r>
            <a:r>
              <a:rPr lang="tr-TR" smtClean="0">
                <a:latin typeface="Arial" charset="0"/>
                <a:sym typeface="Symbol" pitchFamily="18" charset="2"/>
              </a:rPr>
              <a:t>veya </a:t>
            </a:r>
            <a:r>
              <a:rPr lang="tr-TR" smtClean="0">
                <a:latin typeface="Arial" charset="0"/>
                <a:cs typeface="Arial" charset="0"/>
                <a:sym typeface="Symbol" pitchFamily="18" charset="2"/>
              </a:rPr>
              <a:t>{</a:t>
            </a:r>
            <a:r>
              <a:rPr lang="tr-TR" smtClean="0">
                <a:latin typeface="Arial" charset="0"/>
                <a:sym typeface="Symbol" pitchFamily="18" charset="2"/>
              </a:rPr>
              <a:t> </a:t>
            </a:r>
            <a:r>
              <a:rPr lang="tr-TR" smtClean="0">
                <a:latin typeface="Arial" charset="0"/>
                <a:cs typeface="Arial" charset="0"/>
                <a:sym typeface="Symbol" pitchFamily="18" charset="2"/>
              </a:rPr>
              <a:t>}</a:t>
            </a:r>
            <a:r>
              <a:rPr lang="tr-TR" smtClean="0">
                <a:latin typeface="Arial" charset="0"/>
                <a:sym typeface="Symbol" pitchFamily="18" charset="2"/>
              </a:rPr>
              <a:t>), elemanı olmayan küme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i="1" smtClean="0">
                <a:latin typeface="Arial" charset="0"/>
                <a:sym typeface="Symbol" pitchFamily="18" charset="2"/>
              </a:rPr>
              <a:t>	</a:t>
            </a:r>
            <a:r>
              <a:rPr lang="en-US" i="1" smtClean="0">
                <a:latin typeface="Arial" charset="0"/>
                <a:sym typeface="Symbol" pitchFamily="18" charset="2"/>
              </a:rPr>
              <a:t>null set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tr-TR" smtClean="0">
                <a:latin typeface="Arial" charset="0"/>
                <a:sym typeface="Symbol" pitchFamily="18" charset="2"/>
              </a:rPr>
              <a:t>veya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en-US" i="1" smtClean="0">
                <a:latin typeface="Arial" charset="0"/>
                <a:sym typeface="Symbol" pitchFamily="18" charset="2"/>
              </a:rPr>
              <a:t>void set</a:t>
            </a:r>
            <a:r>
              <a:rPr lang="tr-TR" i="1" smtClean="0">
                <a:latin typeface="Arial" charset="0"/>
                <a:sym typeface="Symbol" pitchFamily="18" charset="2"/>
              </a:rPr>
              <a:t> adını da alırlar</a:t>
            </a:r>
            <a:endParaRPr lang="en-US" i="1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i="1" smtClean="0">
                <a:latin typeface="Arial" charset="0"/>
              </a:rPr>
              <a:t>Evrensel küme (</a:t>
            </a:r>
            <a:r>
              <a:rPr lang="en-US" i="1" smtClean="0">
                <a:latin typeface="Arial" charset="0"/>
              </a:rPr>
              <a:t>Universal</a:t>
            </a:r>
            <a:r>
              <a:rPr lang="en-US" smtClean="0">
                <a:latin typeface="Arial" charset="0"/>
              </a:rPr>
              <a:t> set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: </a:t>
            </a:r>
            <a:r>
              <a:rPr lang="tr-TR" smtClean="0">
                <a:latin typeface="Arial" charset="0"/>
              </a:rPr>
              <a:t>Bahsettiğimiz guruptaki bütün elemanları içine alır</a:t>
            </a:r>
            <a:endParaRPr lang="en-US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U = {all natural numbers}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U = {all real numbers}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U = {x| x is a natural number and 1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x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10}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68900" y="2438400"/>
            <a:ext cx="3733800" cy="609600"/>
            <a:chOff x="288" y="3168"/>
            <a:chExt cx="4428" cy="768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Note:   {}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İkili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 toplama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addition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 tablosu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/>
        </p:nvGraphicFramePr>
        <p:xfrm>
          <a:off x="2286000" y="2438400"/>
          <a:ext cx="3962400" cy="2549525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İkili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 sayılarda toplama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6324600" cy="3844925"/>
          </a:xfrm>
        </p:spPr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add 100101</a:t>
            </a:r>
            <a:r>
              <a:rPr lang="en-US" baseline="-25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+ 110011</a:t>
            </a:r>
            <a:r>
              <a:rPr lang="en-US" baseline="-25000" smtClean="0">
                <a:latin typeface="Arial" charset="0"/>
              </a:rPr>
              <a:t>2</a:t>
            </a:r>
          </a:p>
          <a:p>
            <a:pPr eaLnBrk="1" hangingPunct="1"/>
            <a:endParaRPr lang="en-US" baseline="-250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aseline="-25000" smtClean="0">
                <a:latin typeface="Arial" charset="0"/>
              </a:rPr>
              <a:t>                         1 1 1     </a:t>
            </a:r>
            <a:r>
              <a:rPr lang="en-US" sz="2000" smtClean="0">
                <a:latin typeface="Arial" charset="0"/>
                <a:sym typeface="Symbol" pitchFamily="18" charset="2"/>
              </a:rPr>
              <a:t> </a:t>
            </a:r>
            <a:r>
              <a:rPr lang="tr-TR" sz="2000" smtClean="0">
                <a:latin typeface="Arial" charset="0"/>
                <a:sym typeface="Wingdings" pitchFamily="2" charset="2"/>
              </a:rPr>
              <a:t>elde birler</a:t>
            </a:r>
            <a:endParaRPr lang="en-US" sz="20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100101</a:t>
            </a:r>
            <a:r>
              <a:rPr lang="en-US" baseline="-25000" smtClean="0">
                <a:latin typeface="Arial" charset="0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</a:t>
            </a:r>
            <a:r>
              <a:rPr lang="en-US" u="sng" smtClean="0">
                <a:latin typeface="Arial" charset="0"/>
              </a:rPr>
              <a:t>110011</a:t>
            </a:r>
            <a:r>
              <a:rPr lang="en-US" baseline="-25000" smtClean="0">
                <a:latin typeface="Arial" charset="0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1011000</a:t>
            </a:r>
            <a:r>
              <a:rPr lang="en-US" baseline="-25000" smtClean="0">
                <a:latin typeface="Arial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Hexadecimal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sayı sistemi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193540" name="Group 4"/>
          <p:cNvGraphicFramePr>
            <a:graphicFrameLocks noGrp="1"/>
          </p:cNvGraphicFramePr>
          <p:nvPr/>
        </p:nvGraphicFramePr>
        <p:xfrm>
          <a:off x="685800" y="2667000"/>
          <a:ext cx="7848600" cy="1808163"/>
        </p:xfrm>
        <a:graphic>
          <a:graphicData uri="http://schemas.openxmlformats.org/drawingml/2006/table">
            <a:tbl>
              <a:tblPr/>
              <a:tblGrid>
                <a:gridCol w="490538"/>
                <a:gridCol w="490537"/>
                <a:gridCol w="490538"/>
                <a:gridCol w="490537"/>
                <a:gridCol w="490538"/>
                <a:gridCol w="490537"/>
                <a:gridCol w="490538"/>
                <a:gridCol w="490537"/>
                <a:gridCol w="490538"/>
                <a:gridCol w="490537"/>
                <a:gridCol w="490538"/>
                <a:gridCol w="473075"/>
                <a:gridCol w="508000"/>
                <a:gridCol w="490537"/>
                <a:gridCol w="490538"/>
                <a:gridCol w="490537"/>
              </a:tblGrid>
              <a:tr h="384175">
                <a:tc gridSpan="1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 </a:t>
                      </a:r>
                      <a:r>
                        <a:rPr kumimoji="0" 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sistem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gridSpan="1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Hexadecimal </a:t>
                      </a:r>
                      <a:r>
                        <a:rPr kumimoji="0" 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sistem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Hexadecimal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’den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’e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10400" cy="4530725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tr-TR" smtClean="0">
                <a:latin typeface="Arial" charset="0"/>
              </a:rPr>
              <a:t>H</a:t>
            </a:r>
            <a:r>
              <a:rPr lang="en-US" smtClean="0">
                <a:latin typeface="Arial" charset="0"/>
              </a:rPr>
              <a:t>exadecimal </a:t>
            </a:r>
            <a:r>
              <a:rPr lang="tr-TR" smtClean="0">
                <a:latin typeface="Arial" charset="0"/>
              </a:rPr>
              <a:t>sayımız</a:t>
            </a:r>
            <a:r>
              <a:rPr lang="en-US" smtClean="0">
                <a:latin typeface="Arial" charset="0"/>
              </a:rPr>
              <a:t> 3A0B</a:t>
            </a:r>
            <a:r>
              <a:rPr lang="en-US" baseline="-25000" smtClean="0">
                <a:latin typeface="Arial" charset="0"/>
              </a:rPr>
              <a:t>16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olsun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11 x 16</a:t>
            </a:r>
            <a:r>
              <a:rPr lang="en-US" baseline="30000" smtClean="0">
                <a:latin typeface="Arial" charset="0"/>
              </a:rPr>
              <a:t>0</a:t>
            </a:r>
            <a:r>
              <a:rPr lang="en-US" smtClean="0">
                <a:latin typeface="Arial" charset="0"/>
              </a:rPr>
              <a:t> =		11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0 x 16</a:t>
            </a:r>
            <a:r>
              <a:rPr lang="en-US" baseline="30000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= 		 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10 x 16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= 	     2560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3 x 16</a:t>
            </a:r>
            <a:r>
              <a:rPr lang="en-US" baseline="30000" smtClean="0">
                <a:latin typeface="Arial" charset="0"/>
              </a:rPr>
              <a:t>3</a:t>
            </a:r>
            <a:r>
              <a:rPr lang="en-US" smtClean="0">
                <a:latin typeface="Arial" charset="0"/>
              </a:rPr>
              <a:t> =	 </a:t>
            </a:r>
            <a:r>
              <a:rPr lang="en-US" u="sng" smtClean="0">
                <a:latin typeface="Arial" charset="0"/>
              </a:rPr>
              <a:t>  12288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                   14859</a:t>
            </a:r>
            <a:r>
              <a:rPr lang="en-US" baseline="-25000" smtClean="0">
                <a:latin typeface="Arial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’den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hexadecimal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’e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225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Verilen sayı</a:t>
            </a:r>
            <a:r>
              <a:rPr lang="en-US" smtClean="0">
                <a:latin typeface="Arial" charset="0"/>
              </a:rPr>
              <a:t> 2345</a:t>
            </a:r>
            <a:r>
              <a:rPr lang="en-US" baseline="-25000" smtClean="0">
                <a:latin typeface="Arial" charset="0"/>
              </a:rPr>
              <a:t>10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olsun</a:t>
            </a:r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2345 = 146x16 + remainder </a:t>
            </a:r>
            <a:r>
              <a:rPr lang="en-US" u="sng" smtClean="0">
                <a:latin typeface="Arial" charset="0"/>
              </a:rPr>
              <a:t>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146 =    </a:t>
            </a:r>
            <a:r>
              <a:rPr lang="en-US" u="sng" smtClean="0">
                <a:latin typeface="Arial" charset="0"/>
              </a:rPr>
              <a:t>9</a:t>
            </a:r>
            <a:r>
              <a:rPr lang="en-US" smtClean="0">
                <a:latin typeface="Arial" charset="0"/>
              </a:rPr>
              <a:t>x16 + remainder </a:t>
            </a:r>
            <a:r>
              <a:rPr lang="en-US" u="sng" smtClean="0">
                <a:latin typeface="Arial" charset="0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b="1" smtClean="0">
                <a:latin typeface="Arial" charset="0"/>
              </a:rPr>
              <a:t>2345</a:t>
            </a:r>
            <a:r>
              <a:rPr lang="en-US" sz="2400" b="1" baseline="-25000" smtClean="0">
                <a:latin typeface="Arial" charset="0"/>
              </a:rPr>
              <a:t>10</a:t>
            </a:r>
            <a:r>
              <a:rPr lang="en-US" sz="2400" b="1" smtClean="0">
                <a:latin typeface="Arial" charset="0"/>
              </a:rPr>
              <a:t> </a:t>
            </a:r>
            <a:r>
              <a:rPr lang="tr-TR" sz="2400" b="1" smtClean="0">
                <a:latin typeface="Arial" charset="0"/>
              </a:rPr>
              <a:t>=</a:t>
            </a:r>
            <a:r>
              <a:rPr lang="en-US" sz="2400" b="1" smtClean="0">
                <a:latin typeface="Arial" charset="0"/>
              </a:rPr>
              <a:t> 929</a:t>
            </a:r>
            <a:r>
              <a:rPr lang="en-US" sz="2400" b="1" baseline="-25000" smtClean="0">
                <a:latin typeface="Arial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Hexadecimal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 sayılarda toplam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</a:t>
            </a:r>
            <a:r>
              <a:rPr lang="tr-TR" smtClean="0">
                <a:latin typeface="Arial" charset="0"/>
              </a:rPr>
              <a:t>Toplam</a:t>
            </a:r>
            <a:r>
              <a:rPr lang="en-US" smtClean="0">
                <a:latin typeface="Arial" charset="0"/>
              </a:rPr>
              <a:t> 23A</a:t>
            </a:r>
            <a:r>
              <a:rPr lang="en-US" baseline="-25000" smtClean="0">
                <a:latin typeface="Arial" charset="0"/>
              </a:rPr>
              <a:t>16</a:t>
            </a:r>
            <a:r>
              <a:rPr lang="en-US" smtClean="0">
                <a:latin typeface="Arial" charset="0"/>
              </a:rPr>
              <a:t> + 8F</a:t>
            </a:r>
            <a:r>
              <a:rPr lang="en-US" baseline="-25000" smtClean="0">
                <a:latin typeface="Arial" charset="0"/>
              </a:rPr>
              <a:t>16</a:t>
            </a:r>
          </a:p>
          <a:p>
            <a:pPr eaLnBrk="1" hangingPunct="1"/>
            <a:endParaRPr lang="en-US" baseline="-250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aseline="-25000" smtClean="0">
                <a:latin typeface="Arial" charset="0"/>
              </a:rPr>
              <a:t>	              			</a:t>
            </a:r>
            <a:r>
              <a:rPr lang="en-US" smtClean="0">
                <a:latin typeface="Arial" charset="0"/>
              </a:rPr>
              <a:t>23A</a:t>
            </a:r>
            <a:r>
              <a:rPr lang="en-US" baseline="-25000" smtClean="0">
                <a:latin typeface="Arial" charset="0"/>
              </a:rPr>
              <a:t>16	</a:t>
            </a:r>
            <a:r>
              <a:rPr lang="en-US" smtClean="0">
                <a:latin typeface="Arial" charset="0"/>
              </a:rPr>
              <a:t>	</a:t>
            </a:r>
            <a:endParaRPr lang="en-US" baseline="-250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			+  </a:t>
            </a:r>
            <a:r>
              <a:rPr lang="en-US" u="sng" smtClean="0">
                <a:latin typeface="Arial" charset="0"/>
              </a:rPr>
              <a:t>       8F</a:t>
            </a:r>
            <a:r>
              <a:rPr lang="en-US" baseline="-25000" smtClean="0">
                <a:latin typeface="Arial" charset="0"/>
              </a:rPr>
              <a:t>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         		         2C9</a:t>
            </a:r>
            <a:r>
              <a:rPr lang="en-US" baseline="-25000" smtClean="0">
                <a:latin typeface="Arial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Bağıntılar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Relations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smtClean="0">
                <a:latin typeface="Arial" charset="0"/>
              </a:rPr>
              <a:t>ve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verilen iki küme olsun</a:t>
            </a:r>
            <a:r>
              <a:rPr lang="en-US" sz="2400" smtClean="0">
                <a:latin typeface="Arial" charset="0"/>
              </a:rPr>
              <a:t>, </a:t>
            </a:r>
            <a:r>
              <a:rPr lang="tr-TR" sz="2400" smtClean="0">
                <a:latin typeface="Arial" charset="0"/>
              </a:rPr>
              <a:t>bunların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i="1" smtClean="0">
                <a:latin typeface="Arial" charset="0"/>
              </a:rPr>
              <a:t>Kartezyen Çarpımı</a:t>
            </a:r>
            <a:r>
              <a:rPr lang="tr-TR" sz="2400" smtClean="0">
                <a:latin typeface="Arial" charset="0"/>
              </a:rPr>
              <a:t> (</a:t>
            </a:r>
            <a:r>
              <a:rPr lang="en-US" sz="2400" i="1" smtClean="0">
                <a:latin typeface="Arial" charset="0"/>
              </a:rPr>
              <a:t>Cartesian </a:t>
            </a:r>
            <a:r>
              <a:rPr lang="tr-TR" sz="2400" i="1" smtClean="0">
                <a:latin typeface="Arial" charset="0"/>
              </a:rPr>
              <a:t>P</a:t>
            </a:r>
            <a:r>
              <a:rPr lang="en-US" sz="2400" i="1" smtClean="0">
                <a:latin typeface="Arial" charset="0"/>
              </a:rPr>
              <a:t>roduct</a:t>
            </a:r>
            <a:r>
              <a:rPr lang="tr-TR" sz="2400" i="1" smtClean="0">
                <a:latin typeface="Arial" charset="0"/>
              </a:rPr>
              <a:t>)</a:t>
            </a:r>
            <a:r>
              <a:rPr lang="en-US" sz="2400" smtClean="0">
                <a:latin typeface="Arial" charset="0"/>
              </a:rPr>
              <a:t> </a:t>
            </a:r>
            <a:r>
              <a:rPr lang="en-US" sz="2400" b="1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x</a:t>
            </a:r>
            <a:r>
              <a:rPr lang="en-US" sz="2400" b="1" i="1" smtClean="0">
                <a:latin typeface="Arial" charset="0"/>
              </a:rPr>
              <a:t>Y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smtClean="0">
                <a:latin typeface="Arial" charset="0"/>
              </a:rPr>
              <a:t>olup,</a:t>
            </a:r>
            <a:r>
              <a:rPr lang="en-US" sz="2400" smtClean="0">
                <a:latin typeface="Arial" charset="0"/>
              </a:rPr>
              <a:t> (x,y) </a:t>
            </a:r>
            <a:r>
              <a:rPr lang="tr-TR" sz="2400" smtClean="0">
                <a:latin typeface="Arial" charset="0"/>
              </a:rPr>
              <a:t>çiftlerinden oluşur, </a:t>
            </a:r>
            <a:r>
              <a:rPr lang="en-US" sz="2400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  <a:sym typeface="Symbol" pitchFamily="18" charset="2"/>
              </a:rPr>
              <a:t></a:t>
            </a:r>
            <a:r>
              <a:rPr lang="en-US" sz="2400" smtClean="0">
                <a:latin typeface="Arial" charset="0"/>
              </a:rPr>
              <a:t>X </a:t>
            </a:r>
            <a:r>
              <a:rPr lang="tr-TR" sz="2400" smtClean="0">
                <a:latin typeface="Arial" charset="0"/>
              </a:rPr>
              <a:t>ve</a:t>
            </a:r>
            <a:r>
              <a:rPr lang="en-US" sz="2400" smtClean="0">
                <a:latin typeface="Arial" charset="0"/>
              </a:rPr>
              <a:t> y</a:t>
            </a:r>
            <a:r>
              <a:rPr lang="en-US" sz="2400" smtClean="0">
                <a:latin typeface="Arial" charset="0"/>
                <a:sym typeface="Symbol" pitchFamily="18" charset="2"/>
              </a:rPr>
              <a:t></a:t>
            </a:r>
            <a:r>
              <a:rPr lang="en-US" sz="2400" smtClean="0">
                <a:latin typeface="Arial" charset="0"/>
              </a:rPr>
              <a:t>Y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 XxY = {(x, y) | x</a:t>
            </a:r>
            <a:r>
              <a:rPr lang="en-US" sz="2000" smtClean="0">
                <a:latin typeface="Arial" charset="0"/>
                <a:sym typeface="Symbol" pitchFamily="18" charset="2"/>
              </a:rPr>
              <a:t></a:t>
            </a:r>
            <a:r>
              <a:rPr lang="en-US" sz="2000" smtClean="0">
                <a:latin typeface="Arial" charset="0"/>
              </a:rPr>
              <a:t>X and y</a:t>
            </a:r>
            <a:r>
              <a:rPr lang="en-US" sz="2000" smtClean="0">
                <a:latin typeface="Arial" charset="0"/>
                <a:sym typeface="Symbol" pitchFamily="18" charset="2"/>
              </a:rPr>
              <a:t></a:t>
            </a:r>
            <a:r>
              <a:rPr lang="en-US" sz="2000" smtClean="0">
                <a:latin typeface="Arial" charset="0"/>
              </a:rPr>
              <a:t>Y}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>
              <a:latin typeface="Arial" charset="0"/>
            </a:endParaRPr>
          </a:p>
          <a:p>
            <a:pPr eaLnBrk="1" hangingPunct="1"/>
            <a:r>
              <a:rPr lang="tr-TR" sz="2400" b="1" i="1" smtClean="0">
                <a:latin typeface="Arial" charset="0"/>
              </a:rPr>
              <a:t>R</a:t>
            </a:r>
            <a:r>
              <a:rPr lang="tr-TR" sz="2400" smtClean="0">
                <a:latin typeface="Arial" charset="0"/>
              </a:rPr>
              <a:t>, </a:t>
            </a:r>
            <a:r>
              <a:rPr lang="en-US" sz="2400" smtClean="0">
                <a:latin typeface="Arial" charset="0"/>
              </a:rPr>
              <a:t>XxY</a:t>
            </a:r>
            <a:r>
              <a:rPr lang="tr-TR" sz="2400" smtClean="0">
                <a:latin typeface="Arial" charset="0"/>
              </a:rPr>
              <a:t>  kartezyen çarpımının bir alt kümesi olup, </a:t>
            </a:r>
            <a:r>
              <a:rPr lang="tr-TR" sz="2400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’den </a:t>
            </a:r>
            <a:r>
              <a:rPr lang="tr-TR" sz="2400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’ye, bir </a:t>
            </a:r>
            <a:r>
              <a:rPr lang="tr-TR" sz="2400" i="1" smtClean="0">
                <a:latin typeface="Arial" charset="0"/>
              </a:rPr>
              <a:t>ikili bağıntı</a:t>
            </a:r>
            <a:r>
              <a:rPr lang="tr-TR" sz="2400" smtClean="0">
                <a:latin typeface="Arial" charset="0"/>
              </a:rPr>
              <a:t> (</a:t>
            </a:r>
            <a:r>
              <a:rPr lang="en-US" sz="2400" i="1" smtClean="0">
                <a:latin typeface="Arial" charset="0"/>
              </a:rPr>
              <a:t>binary relation</a:t>
            </a:r>
            <a:r>
              <a:rPr lang="tr-TR" sz="2400" i="1" smtClean="0">
                <a:latin typeface="Arial" charset="0"/>
              </a:rPr>
              <a:t>)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smtClean="0">
                <a:latin typeface="Arial" charset="0"/>
              </a:rPr>
              <a:t>olarak verilmiş olsun</a:t>
            </a:r>
          </a:p>
          <a:p>
            <a:pPr eaLnBrk="1" hangingPunct="1"/>
            <a:endParaRPr lang="en-US" sz="2400" smtClean="0">
              <a:latin typeface="Arial" charset="0"/>
            </a:endParaRPr>
          </a:p>
          <a:p>
            <a:pPr lvl="1" eaLnBrk="1" hangingPunct="1"/>
            <a:r>
              <a:rPr lang="tr-TR" sz="2000" smtClean="0">
                <a:latin typeface="Arial" charset="0"/>
              </a:rPr>
              <a:t>Örnek</a:t>
            </a:r>
            <a:r>
              <a:rPr lang="en-US" sz="2000" smtClean="0">
                <a:latin typeface="Arial" charset="0"/>
              </a:rPr>
              <a:t>: X = {1, 2, 3} </a:t>
            </a:r>
            <a:r>
              <a:rPr lang="tr-TR" sz="2000" smtClean="0">
                <a:latin typeface="Arial" charset="0"/>
              </a:rPr>
              <a:t>ve</a:t>
            </a:r>
            <a:r>
              <a:rPr lang="en-US" sz="2000" smtClean="0">
                <a:latin typeface="Arial" charset="0"/>
              </a:rPr>
              <a:t> Y = {a, b}</a:t>
            </a:r>
          </a:p>
          <a:p>
            <a:pPr lvl="1" eaLnBrk="1" hangingPunct="1"/>
            <a:r>
              <a:rPr lang="en-US" sz="2000" i="1" smtClean="0">
                <a:latin typeface="Arial" charset="0"/>
              </a:rPr>
              <a:t>R</a:t>
            </a:r>
            <a:r>
              <a:rPr lang="en-US" sz="2000" smtClean="0">
                <a:latin typeface="Arial" charset="0"/>
              </a:rPr>
              <a:t> = {(1,a), (1,b), (2,b), (3,a)} </a:t>
            </a:r>
            <a:r>
              <a:rPr lang="tr-TR" sz="2000" smtClean="0">
                <a:latin typeface="Arial" charset="0"/>
              </a:rPr>
              <a:t> </a:t>
            </a:r>
            <a:r>
              <a:rPr lang="tr-TR" sz="2000" i="1" smtClean="0">
                <a:latin typeface="Arial" charset="0"/>
              </a:rPr>
              <a:t>X</a:t>
            </a:r>
            <a:r>
              <a:rPr lang="tr-TR" sz="2000" smtClean="0">
                <a:latin typeface="Arial" charset="0"/>
              </a:rPr>
              <a:t> ve </a:t>
            </a:r>
            <a:r>
              <a:rPr lang="tr-TR" sz="2000" i="1" smtClean="0">
                <a:latin typeface="Arial" charset="0"/>
              </a:rPr>
              <a:t>Y</a:t>
            </a:r>
            <a:r>
              <a:rPr lang="tr-TR" sz="2000" smtClean="0">
                <a:latin typeface="Arial" charset="0"/>
              </a:rPr>
              <a:t> arasında bir bağıntıdır</a:t>
            </a:r>
            <a:endParaRPr lang="en-US" sz="2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-304800"/>
            <a:ext cx="3689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352800"/>
            <a:ext cx="60960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Tanım ve Değer Kümesi</a:t>
            </a:r>
            <a:br>
              <a:rPr lang="tr-TR" sz="4000" smtClean="0">
                <a:solidFill>
                  <a:schemeClr val="tx1"/>
                </a:solidFill>
                <a:latin typeface="Arial" charset="0"/>
              </a:rPr>
            </a:b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Domain and 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R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ange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’den </a:t>
            </a:r>
            <a:r>
              <a:rPr lang="tr-TR" b="1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’ye verilen bir </a:t>
            </a:r>
            <a:r>
              <a:rPr lang="tr-TR" b="1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 bağıntısında</a:t>
            </a:r>
            <a:r>
              <a:rPr lang="en-US" smtClean="0">
                <a:latin typeface="Arial" charset="0"/>
              </a:rPr>
              <a:t>,</a:t>
            </a:r>
          </a:p>
          <a:p>
            <a:pPr eaLnBrk="1" hangingPunct="1"/>
            <a:r>
              <a:rPr lang="en-US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’nin tanım kümesi (domain)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z="2400" smtClean="0">
                <a:latin typeface="Arial" charset="0"/>
              </a:rPr>
              <a:t>Dom(</a:t>
            </a:r>
            <a:r>
              <a:rPr lang="en-US" sz="2400" i="1" smtClean="0">
                <a:latin typeface="Arial" charset="0"/>
              </a:rPr>
              <a:t>R</a:t>
            </a:r>
            <a:r>
              <a:rPr lang="en-US" sz="2400" smtClean="0">
                <a:latin typeface="Arial" charset="0"/>
              </a:rPr>
              <a:t>) = { x</a:t>
            </a:r>
            <a:r>
              <a:rPr lang="en-US" sz="2400" smtClean="0">
                <a:latin typeface="Arial" charset="0"/>
                <a:sym typeface="Symbol" pitchFamily="18" charset="2"/>
              </a:rPr>
              <a:t>X | (x, y) </a:t>
            </a:r>
            <a:r>
              <a:rPr lang="en-US" sz="2400" i="1" smtClean="0">
                <a:latin typeface="Arial" charset="0"/>
                <a:sym typeface="Symbol" pitchFamily="18" charset="2"/>
              </a:rPr>
              <a:t>R</a:t>
            </a:r>
            <a:r>
              <a:rPr lang="en-US" sz="2400" smtClean="0">
                <a:latin typeface="Arial" charset="0"/>
                <a:sym typeface="Symbol" pitchFamily="18" charset="2"/>
              </a:rPr>
              <a:t> for some yY}</a:t>
            </a:r>
            <a:endParaRPr lang="en-US" sz="2400" smtClean="0">
              <a:latin typeface="Arial" charset="0"/>
            </a:endParaRPr>
          </a:p>
          <a:p>
            <a:pPr eaLnBrk="1" hangingPunct="1"/>
            <a:r>
              <a:rPr lang="en-US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’nin değer kümesi (range)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Rng(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) = { y</a:t>
            </a:r>
            <a:r>
              <a:rPr lang="en-US" smtClean="0">
                <a:latin typeface="Arial" charset="0"/>
                <a:sym typeface="Symbol" pitchFamily="18" charset="2"/>
              </a:rPr>
              <a:t>Y | (x, y) </a:t>
            </a:r>
            <a:r>
              <a:rPr lang="en-US" i="1" smtClean="0">
                <a:latin typeface="Arial" charset="0"/>
                <a:sym typeface="Symbol" pitchFamily="18" charset="2"/>
              </a:rPr>
              <a:t>R</a:t>
            </a:r>
            <a:r>
              <a:rPr lang="en-US" smtClean="0">
                <a:latin typeface="Arial" charset="0"/>
                <a:sym typeface="Symbol" pitchFamily="18" charset="2"/>
              </a:rPr>
              <a:t> for some x X}</a:t>
            </a:r>
            <a:endParaRPr lang="en-US" smtClean="0">
              <a:latin typeface="Arial" charset="0"/>
            </a:endParaRPr>
          </a:p>
          <a:p>
            <a:pPr eaLnBrk="1" hangingPunct="1"/>
            <a:r>
              <a:rPr lang="tr-TR" smtClean="0">
                <a:latin typeface="Arial" charset="0"/>
                <a:sym typeface="Symbol" pitchFamily="18" charset="2"/>
              </a:rPr>
              <a:t>Örnek</a:t>
            </a:r>
            <a:r>
              <a:rPr lang="en-US" smtClean="0">
                <a:latin typeface="Arial" charset="0"/>
                <a:sym typeface="Symbol" pitchFamily="18" charset="2"/>
              </a:rPr>
              <a:t>: 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X = {1, 2, 3}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Y = {a, b} </a:t>
            </a:r>
          </a:p>
          <a:p>
            <a:pPr lvl="1" eaLnBrk="1" hangingPunct="1"/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{(1,a), (1,b), (2,b)} 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Dom(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)= {1, 2}, Rng(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) = {a, 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Bağıntılara örnek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5200" cy="453072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X = {1, 2, 3}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Y = {a, b, c, d} </a:t>
            </a:r>
          </a:p>
          <a:p>
            <a:pPr eaLnBrk="1" hangingPunct="1"/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{(1,a), (1,d), (2,a), (2,b), (2,c)}</a:t>
            </a:r>
          </a:p>
          <a:p>
            <a:pPr eaLnBrk="1" hangingPunct="1"/>
            <a:r>
              <a:rPr lang="tr-TR" smtClean="0">
                <a:latin typeface="Arial" charset="0"/>
              </a:rPr>
              <a:t>Verilen bağıntıyı graf kullanarak çizersek</a:t>
            </a:r>
            <a:r>
              <a:rPr lang="en-US" smtClean="0">
                <a:latin typeface="Arial" charset="0"/>
              </a:rPr>
              <a:t>:</a:t>
            </a:r>
            <a:endParaRPr lang="en-US" i="1" smtClean="0">
              <a:latin typeface="Arial" charset="0"/>
            </a:endParaRPr>
          </a:p>
        </p:txBody>
      </p:sp>
      <p:pic>
        <p:nvPicPr>
          <p:cNvPr id="52228" name="Picture 4" descr="Re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276600"/>
            <a:ext cx="3733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Cardinality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876800"/>
          </a:xfrm>
        </p:spPr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Bir A kümesinin cardinatilty si o A kümesinin eleman sayısıdır. </a:t>
            </a:r>
            <a:r>
              <a:rPr lang="en-US" smtClean="0">
                <a:latin typeface="Arial" charset="0"/>
              </a:rPr>
              <a:t>|A|</a:t>
            </a:r>
            <a:r>
              <a:rPr lang="tr-TR" smtClean="0">
                <a:latin typeface="Arial" charset="0"/>
              </a:rPr>
              <a:t> olarak gösterilir</a:t>
            </a:r>
          </a:p>
          <a:p>
            <a:pPr eaLnBrk="1" hangingPunct="1"/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If A = {1, 2, 3} then |A| =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If B = {x | x is a natural number and 1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x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9}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then |B| = 9</a:t>
            </a:r>
          </a:p>
          <a:p>
            <a:pPr eaLnBrk="1" hangingPunct="1"/>
            <a:r>
              <a:rPr lang="tr-TR" smtClean="0">
                <a:latin typeface="Arial" charset="0"/>
              </a:rPr>
              <a:t>Sonsuz (</a:t>
            </a:r>
            <a:r>
              <a:rPr lang="en-US" smtClean="0">
                <a:latin typeface="Arial" charset="0"/>
              </a:rPr>
              <a:t>Infinite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cardinality</a:t>
            </a:r>
          </a:p>
          <a:p>
            <a:pPr lvl="1" eaLnBrk="1" hangingPunct="1"/>
            <a:r>
              <a:rPr lang="tr-TR" smtClean="0">
                <a:latin typeface="Arial" charset="0"/>
              </a:rPr>
              <a:t>Sayılabilir (</a:t>
            </a:r>
            <a:r>
              <a:rPr lang="en-US" smtClean="0">
                <a:latin typeface="Arial" charset="0"/>
              </a:rPr>
              <a:t>Countable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(</a:t>
            </a: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, natural numbers, integers)</a:t>
            </a:r>
          </a:p>
          <a:p>
            <a:pPr lvl="1" eaLnBrk="1" hangingPunct="1"/>
            <a:r>
              <a:rPr lang="tr-TR" smtClean="0">
                <a:latin typeface="Arial" charset="0"/>
              </a:rPr>
              <a:t>Sayılamayan (</a:t>
            </a:r>
            <a:r>
              <a:rPr lang="en-US" smtClean="0">
                <a:latin typeface="Arial" charset="0"/>
              </a:rPr>
              <a:t>Uncountable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(</a:t>
            </a: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, real numbers)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Başlık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tr-TR" smtClean="0"/>
              <a:t>Bağıntı Özellikleri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73310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2715"/>
            <a:ext cx="2133600" cy="36896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4562475" cy="36346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114800"/>
            <a:ext cx="3562350" cy="25788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Bağıntıların özellikleri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latin typeface="Arial" charset="0"/>
              </a:rPr>
              <a:t>R</a:t>
            </a:r>
            <a:r>
              <a:rPr lang="tr-TR" sz="2400" i="1" smtClean="0">
                <a:latin typeface="Arial" charset="0"/>
              </a:rPr>
              <a:t>, </a:t>
            </a:r>
            <a:r>
              <a:rPr lang="tr-TR" sz="2400" b="1" smtClean="0">
                <a:latin typeface="Arial" charset="0"/>
              </a:rPr>
              <a:t>A</a:t>
            </a:r>
            <a:r>
              <a:rPr lang="tr-TR" sz="2400" smtClean="0">
                <a:latin typeface="Arial" charset="0"/>
              </a:rPr>
              <a:t> kümesi üzerinde bir bağıntı olsun</a:t>
            </a:r>
            <a:endParaRPr lang="en-US" sz="24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</a:t>
            </a:r>
            <a:r>
              <a:rPr lang="tr-TR" sz="2400" smtClean="0">
                <a:latin typeface="Arial" charset="0"/>
              </a:rPr>
              <a:t>Örnek: </a:t>
            </a:r>
            <a:r>
              <a:rPr lang="en-US" sz="2400" i="1" smtClean="0">
                <a:latin typeface="Arial" charset="0"/>
              </a:rPr>
              <a:t>R</a:t>
            </a:r>
            <a:r>
              <a:rPr lang="tr-TR" sz="2400" smtClean="0">
                <a:latin typeface="Arial" charset="0"/>
              </a:rPr>
              <a:t>, </a:t>
            </a:r>
            <a:r>
              <a:rPr lang="tr-TR" sz="2400" b="1" smtClean="0">
                <a:latin typeface="Arial" charset="0"/>
              </a:rPr>
              <a:t>A</a:t>
            </a:r>
            <a:r>
              <a:rPr lang="tr-TR" sz="2400" smtClean="0">
                <a:latin typeface="Arial" charset="0"/>
              </a:rPr>
              <a:t>x</a:t>
            </a:r>
            <a:r>
              <a:rPr lang="tr-TR" sz="2400" b="1" smtClean="0">
                <a:latin typeface="Arial" charset="0"/>
              </a:rPr>
              <a:t>A</a:t>
            </a:r>
            <a:r>
              <a:rPr lang="tr-TR" sz="2400" smtClean="0">
                <a:latin typeface="Arial" charset="0"/>
              </a:rPr>
              <a:t> kartezyen çarpımının bir alt kümesi</a:t>
            </a:r>
            <a:endParaRPr lang="en-US" sz="2400" smtClean="0">
              <a:latin typeface="Arial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381000" y="2743200"/>
            <a:ext cx="876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>
                <a:latin typeface="Arial" charset="0"/>
              </a:rPr>
              <a:t> A relation </a:t>
            </a:r>
            <a:r>
              <a:rPr lang="tr-TR" sz="2400" b="1" i="1">
                <a:latin typeface="Arial" charset="0"/>
              </a:rPr>
              <a:t>R</a:t>
            </a:r>
            <a:r>
              <a:rPr lang="tr-TR" sz="2400">
                <a:latin typeface="Arial" charset="0"/>
              </a:rPr>
              <a:t> on a set </a:t>
            </a:r>
            <a:r>
              <a:rPr lang="tr-TR" sz="2400" b="1" i="1">
                <a:latin typeface="Arial" charset="0"/>
              </a:rPr>
              <a:t>A</a:t>
            </a:r>
            <a:r>
              <a:rPr lang="tr-TR" sz="2400">
                <a:latin typeface="Arial" charset="0"/>
              </a:rPr>
              <a:t> is called </a:t>
            </a:r>
            <a:r>
              <a:rPr lang="tr-TR" sz="2400" b="1" i="1">
                <a:latin typeface="Arial" charset="0"/>
              </a:rPr>
              <a:t>reflexive</a:t>
            </a:r>
            <a:r>
              <a:rPr lang="tr-TR" sz="2400">
                <a:latin typeface="Arial" charset="0"/>
              </a:rPr>
              <a:t> (</a:t>
            </a:r>
            <a:r>
              <a:rPr lang="tr-TR" sz="2400" i="1">
                <a:latin typeface="Arial" charset="0"/>
              </a:rPr>
              <a:t>yansıma</a:t>
            </a:r>
            <a:r>
              <a:rPr lang="tr-TR" sz="240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</a:rPr>
              <a:t>if (x,x)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for every element x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.</a:t>
            </a:r>
            <a:r>
              <a:rPr lang="tr-TR" sz="2400">
                <a:latin typeface="Arial" charset="0"/>
              </a:rPr>
              <a:t> </a:t>
            </a:r>
            <a:endParaRPr lang="en-US" sz="2400">
              <a:latin typeface="Arial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381000" y="381000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>
                <a:latin typeface="Arial" charset="0"/>
              </a:rPr>
              <a:t> A relation </a:t>
            </a:r>
            <a:r>
              <a:rPr lang="tr-TR" sz="2400" b="1" i="1">
                <a:latin typeface="Arial" charset="0"/>
              </a:rPr>
              <a:t>R</a:t>
            </a:r>
            <a:r>
              <a:rPr lang="tr-TR" sz="2400">
                <a:latin typeface="Arial" charset="0"/>
              </a:rPr>
              <a:t> on a set </a:t>
            </a:r>
            <a:r>
              <a:rPr lang="tr-TR" sz="2400" b="1" i="1">
                <a:latin typeface="Arial" charset="0"/>
              </a:rPr>
              <a:t>A</a:t>
            </a:r>
            <a:r>
              <a:rPr lang="tr-TR" sz="2400">
                <a:latin typeface="Arial" charset="0"/>
              </a:rPr>
              <a:t> is called </a:t>
            </a:r>
            <a:r>
              <a:rPr lang="tr-TR" sz="2400" b="1" i="1">
                <a:latin typeface="Arial" charset="0"/>
              </a:rPr>
              <a:t>nonreflexive (yansımasız)</a:t>
            </a:r>
            <a:r>
              <a:rPr lang="tr-TR" sz="2400">
                <a:latin typeface="Arial" charset="0"/>
              </a:rPr>
              <a:t> if (x,x) </a:t>
            </a:r>
            <a:r>
              <a:rPr lang="en-US" sz="2400">
                <a:latin typeface="Arial" charset="0"/>
                <a:sym typeface="Symbol" pitchFamily="18" charset="2"/>
              </a:rPr>
              <a:t></a:t>
            </a:r>
            <a:r>
              <a:rPr lang="tr-TR" sz="2400">
                <a:latin typeface="Arial" charset="0"/>
                <a:sym typeface="Symbol" pitchFamily="18" charset="2"/>
              </a:rPr>
              <a:t> R for some element x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.</a:t>
            </a:r>
            <a:r>
              <a:rPr lang="tr-TR"/>
              <a:t>  </a:t>
            </a:r>
            <a:endParaRPr lang="en-US" sz="2400">
              <a:latin typeface="Arial" charset="0"/>
            </a:endParaRPr>
          </a:p>
        </p:txBody>
      </p:sp>
      <p:sp>
        <p:nvSpPr>
          <p:cNvPr id="55302" name="Text Box 12"/>
          <p:cNvSpPr txBox="1">
            <a:spLocks noChangeArrowheads="1"/>
          </p:cNvSpPr>
          <p:nvPr/>
        </p:nvSpPr>
        <p:spPr bwMode="auto">
          <a:xfrm>
            <a:off x="457200" y="44958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457200" y="487680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>
                <a:latin typeface="Arial" charset="0"/>
              </a:rPr>
              <a:t> A relation </a:t>
            </a:r>
            <a:r>
              <a:rPr lang="tr-TR" sz="2400" b="1" i="1">
                <a:latin typeface="Arial" charset="0"/>
              </a:rPr>
              <a:t>R</a:t>
            </a:r>
            <a:r>
              <a:rPr lang="tr-TR" sz="2400">
                <a:latin typeface="Arial" charset="0"/>
              </a:rPr>
              <a:t> on a set </a:t>
            </a:r>
            <a:r>
              <a:rPr lang="tr-TR" sz="2400" b="1" i="1">
                <a:latin typeface="Arial" charset="0"/>
              </a:rPr>
              <a:t>A</a:t>
            </a:r>
            <a:r>
              <a:rPr lang="tr-TR" sz="2400">
                <a:latin typeface="Arial" charset="0"/>
              </a:rPr>
              <a:t> is called </a:t>
            </a:r>
            <a:r>
              <a:rPr lang="tr-TR" sz="2400" b="1" i="1">
                <a:latin typeface="Arial" charset="0"/>
              </a:rPr>
              <a:t>irreflexive (ters yansımalı)</a:t>
            </a:r>
            <a:r>
              <a:rPr lang="tr-TR" sz="2400">
                <a:latin typeface="Arial" charset="0"/>
              </a:rPr>
              <a:t> if (x,x) </a:t>
            </a:r>
            <a:r>
              <a:rPr lang="en-US" sz="2400">
                <a:latin typeface="Arial" charset="0"/>
                <a:sym typeface="Symbol" pitchFamily="18" charset="2"/>
              </a:rPr>
              <a:t></a:t>
            </a:r>
            <a:r>
              <a:rPr lang="tr-TR" sz="2400">
                <a:latin typeface="Arial" charset="0"/>
                <a:sym typeface="Symbol" pitchFamily="18" charset="2"/>
              </a:rPr>
              <a:t> R for every element x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.</a:t>
            </a:r>
            <a:r>
              <a:rPr lang="tr-TR"/>
              <a:t>  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14" grpId="0" autoUpdateAnimBg="0"/>
      <p:bldP spid="2007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400">
                <a:latin typeface="Arial" charset="0"/>
                <a:sym typeface="Symbol" pitchFamily="18" charset="2"/>
              </a:rPr>
              <a:t> A relation </a:t>
            </a:r>
            <a:r>
              <a:rPr lang="tr-TR" sz="2400" b="1">
                <a:latin typeface="Arial" charset="0"/>
                <a:sym typeface="Symbol" pitchFamily="18" charset="2"/>
              </a:rPr>
              <a:t>R</a:t>
            </a:r>
            <a:r>
              <a:rPr lang="tr-TR" sz="2400">
                <a:latin typeface="Arial" charset="0"/>
                <a:sym typeface="Symbol" pitchFamily="18" charset="2"/>
              </a:rPr>
              <a:t> on a set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 is called </a:t>
            </a:r>
            <a:r>
              <a:rPr lang="tr-TR" sz="2400" b="1" i="1">
                <a:latin typeface="Arial" charset="0"/>
                <a:sym typeface="Symbol" pitchFamily="18" charset="2"/>
              </a:rPr>
              <a:t>symmetric</a:t>
            </a:r>
            <a:r>
              <a:rPr lang="tr-TR" sz="2400">
                <a:latin typeface="Arial" charset="0"/>
                <a:sym typeface="Symbol" pitchFamily="18" charset="2"/>
              </a:rPr>
              <a:t> (</a:t>
            </a:r>
            <a:r>
              <a:rPr lang="tr-TR" sz="2400" i="1">
                <a:latin typeface="Arial" charset="0"/>
                <a:sym typeface="Symbol" pitchFamily="18" charset="2"/>
              </a:rPr>
              <a:t>simetrik</a:t>
            </a:r>
            <a:r>
              <a:rPr lang="tr-TR" sz="2400">
                <a:latin typeface="Arial" charset="0"/>
                <a:sym typeface="Symbol" pitchFamily="18" charset="2"/>
              </a:rPr>
              <a:t>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	 if [(y,x)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whenever (x,y)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 R] or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	    [(y,x) </a:t>
            </a:r>
            <a:r>
              <a:rPr lang="en-US" sz="2400">
                <a:latin typeface="Arial" charset="0"/>
                <a:sym typeface="Symbol" pitchFamily="18" charset="2"/>
              </a:rPr>
              <a:t></a:t>
            </a:r>
            <a:r>
              <a:rPr lang="tr-TR" sz="2400">
                <a:latin typeface="Arial" charset="0"/>
                <a:sym typeface="Symbol" pitchFamily="18" charset="2"/>
              </a:rPr>
              <a:t> R whenever (x,y) </a:t>
            </a:r>
            <a:r>
              <a:rPr lang="en-US" sz="2400">
                <a:latin typeface="Arial" charset="0"/>
                <a:sym typeface="Symbol" pitchFamily="18" charset="2"/>
              </a:rPr>
              <a:t></a:t>
            </a:r>
            <a:r>
              <a:rPr lang="tr-TR" sz="2400">
                <a:latin typeface="Arial" charset="0"/>
                <a:sym typeface="Symbol" pitchFamily="18" charset="2"/>
              </a:rPr>
              <a:t> R] or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               (x=y), for x,y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400">
                <a:latin typeface="Arial" charset="0"/>
                <a:sym typeface="Symbol" pitchFamily="18" charset="2"/>
              </a:rPr>
              <a:t> A relation </a:t>
            </a:r>
            <a:r>
              <a:rPr lang="tr-TR" sz="2400" b="1">
                <a:latin typeface="Arial" charset="0"/>
                <a:sym typeface="Symbol" pitchFamily="18" charset="2"/>
              </a:rPr>
              <a:t>R</a:t>
            </a:r>
            <a:r>
              <a:rPr lang="tr-TR" sz="2400">
                <a:latin typeface="Arial" charset="0"/>
                <a:sym typeface="Symbol" pitchFamily="18" charset="2"/>
              </a:rPr>
              <a:t> on a set </a:t>
            </a:r>
            <a:r>
              <a:rPr lang="tr-TR" sz="2400" b="1">
                <a:latin typeface="Arial" charset="0"/>
                <a:sym typeface="Symbol" pitchFamily="18" charset="2"/>
              </a:rPr>
              <a:t>A </a:t>
            </a:r>
            <a:r>
              <a:rPr lang="tr-TR" sz="2400">
                <a:latin typeface="Arial" charset="0"/>
                <a:sym typeface="Symbol" pitchFamily="18" charset="2"/>
              </a:rPr>
              <a:t>such that (x,y)</a:t>
            </a:r>
            <a:r>
              <a:rPr lang="tr-TR" sz="2400" b="1">
                <a:latin typeface="Arial" charset="0"/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and (y,x)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only if x=y, for x,y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, is called </a:t>
            </a:r>
            <a:r>
              <a:rPr lang="tr-TR" sz="2400" b="1" i="1">
                <a:latin typeface="Arial" charset="0"/>
                <a:sym typeface="Symbol" pitchFamily="18" charset="2"/>
              </a:rPr>
              <a:t>antisymmetric</a:t>
            </a:r>
            <a:r>
              <a:rPr lang="tr-TR" sz="2400">
                <a:latin typeface="Arial" charset="0"/>
                <a:sym typeface="Symbol" pitchFamily="18" charset="2"/>
              </a:rPr>
              <a:t> (</a:t>
            </a:r>
            <a:r>
              <a:rPr lang="tr-TR" sz="2400" i="1">
                <a:latin typeface="Arial" charset="0"/>
                <a:sym typeface="Symbol" pitchFamily="18" charset="2"/>
              </a:rPr>
              <a:t>antisimetrik</a:t>
            </a:r>
            <a:r>
              <a:rPr lang="tr-TR" sz="2400">
                <a:latin typeface="Arial" charset="0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utoUpdateAnimBg="0"/>
      <p:bldP spid="22938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8534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400">
                <a:latin typeface="Arial" charset="0"/>
                <a:sym typeface="Symbol" pitchFamily="18" charset="2"/>
              </a:rPr>
              <a:t> A relation </a:t>
            </a:r>
            <a:r>
              <a:rPr lang="tr-TR" sz="2400" b="1">
                <a:latin typeface="Arial" charset="0"/>
                <a:sym typeface="Symbol" pitchFamily="18" charset="2"/>
              </a:rPr>
              <a:t>R</a:t>
            </a:r>
            <a:r>
              <a:rPr lang="tr-TR" sz="2400">
                <a:latin typeface="Arial" charset="0"/>
                <a:sym typeface="Symbol" pitchFamily="18" charset="2"/>
              </a:rPr>
              <a:t> on a set </a:t>
            </a:r>
            <a:r>
              <a:rPr lang="tr-TR" sz="2400" b="1">
                <a:latin typeface="Arial" charset="0"/>
                <a:sym typeface="Symbol" pitchFamily="18" charset="2"/>
              </a:rPr>
              <a:t>A </a:t>
            </a:r>
            <a:r>
              <a:rPr lang="tr-TR" sz="2400">
                <a:latin typeface="Arial" charset="0"/>
                <a:sym typeface="Symbol" pitchFamily="18" charset="2"/>
              </a:rPr>
              <a:t>is called</a:t>
            </a:r>
            <a:r>
              <a:rPr lang="tr-TR" sz="2400" b="1">
                <a:latin typeface="Arial" charset="0"/>
                <a:sym typeface="Symbol" pitchFamily="18" charset="2"/>
              </a:rPr>
              <a:t> </a:t>
            </a:r>
            <a:r>
              <a:rPr lang="tr-TR" sz="2400" b="1" i="1">
                <a:latin typeface="Arial" charset="0"/>
                <a:sym typeface="Symbol" pitchFamily="18" charset="2"/>
              </a:rPr>
              <a:t>transitive</a:t>
            </a:r>
            <a:r>
              <a:rPr lang="tr-TR" sz="2400" b="1">
                <a:latin typeface="Arial" charset="0"/>
                <a:sym typeface="Symbol" pitchFamily="18" charset="2"/>
              </a:rPr>
              <a:t> </a:t>
            </a:r>
            <a:r>
              <a:rPr lang="tr-TR" sz="2400">
                <a:latin typeface="Arial" charset="0"/>
                <a:sym typeface="Symbol" pitchFamily="18" charset="2"/>
              </a:rPr>
              <a:t>(</a:t>
            </a:r>
            <a:r>
              <a:rPr lang="tr-TR" sz="2400" i="1">
                <a:latin typeface="Arial" charset="0"/>
                <a:sym typeface="Symbol" pitchFamily="18" charset="2"/>
              </a:rPr>
              <a:t>geçişkenlik</a:t>
            </a:r>
            <a:r>
              <a:rPr lang="tr-TR" sz="2400">
                <a:latin typeface="Arial" charset="0"/>
                <a:sym typeface="Symbol" pitchFamily="18" charset="2"/>
              </a:rPr>
              <a:t>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   if whenever  (x,y)</a:t>
            </a:r>
            <a:r>
              <a:rPr lang="tr-TR" sz="2400" b="1">
                <a:latin typeface="Arial" charset="0"/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and (y,z)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 then (x,z)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R,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   for x,y,z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endParaRPr lang="en-US" sz="240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8153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Örnek:</a:t>
            </a:r>
            <a:r>
              <a:rPr lang="tr-TR" sz="2400">
                <a:latin typeface="Arial" charset="0"/>
                <a:sym typeface="Symbol" pitchFamily="18" charset="2"/>
              </a:rPr>
              <a:t> if a=b</a:t>
            </a:r>
            <a:r>
              <a:rPr lang="tr-TR" sz="2400" baseline="30000">
                <a:latin typeface="Arial" charset="0"/>
                <a:sym typeface="Symbol" pitchFamily="18" charset="2"/>
              </a:rPr>
              <a:t>2</a:t>
            </a:r>
            <a:r>
              <a:rPr lang="tr-TR" sz="2400">
                <a:latin typeface="Arial" charset="0"/>
                <a:sym typeface="Symbol" pitchFamily="18" charset="2"/>
              </a:rPr>
              <a:t>, </a:t>
            </a:r>
            <a:r>
              <a:rPr lang="tr-TR" sz="2400">
                <a:latin typeface="Arial" charset="0"/>
              </a:rPr>
              <a:t>(a,b)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</a:t>
            </a:r>
            <a:r>
              <a:rPr lang="tr-TR" sz="2400" i="1">
                <a:latin typeface="Arial" charset="0"/>
                <a:sym typeface="Symbol" pitchFamily="18" charset="2"/>
              </a:rPr>
              <a:t>R</a:t>
            </a:r>
            <a:r>
              <a:rPr lang="tr-TR" sz="2400">
                <a:latin typeface="Arial" charset="0"/>
                <a:sym typeface="Symbol" pitchFamily="18" charset="2"/>
              </a:rPr>
              <a:t>   A={1,2,3,4} </a:t>
            </a:r>
          </a:p>
          <a:p>
            <a:pPr algn="just">
              <a:spcBef>
                <a:spcPct val="50000"/>
              </a:spcBef>
            </a:pPr>
            <a:r>
              <a:rPr lang="tr-TR" sz="2400">
                <a:latin typeface="Arial" charset="0"/>
                <a:sym typeface="Symbol" pitchFamily="18" charset="2"/>
              </a:rPr>
              <a:t>İlgili bağıntıyı yazınız ve hangi özelliklerin mevcut olduğunu söyleyiniz.</a:t>
            </a: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457200" y="34290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R={(1,1),(4,2)}</a:t>
            </a:r>
            <a:endParaRPr lang="en-US"/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381000" y="4114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 smtClean="0"/>
              <a:t>Yansımlı</a:t>
            </a:r>
            <a:endParaRPr lang="en-US" dirty="0"/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2006600" y="4114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Yok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55600" y="45212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Yansımasız</a:t>
            </a:r>
            <a:endParaRPr lang="en-US" dirty="0"/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2044700" y="45339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Var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368300" y="48006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Ters Yansımalı</a:t>
            </a:r>
            <a:endParaRPr lang="en-US" dirty="0"/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2044700" y="4940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Yok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368300" y="5424487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Simetrik</a:t>
            </a:r>
            <a:endParaRPr lang="en-US" dirty="0"/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2057400" y="53213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Yok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368300" y="57404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 smtClean="0"/>
              <a:t>Antisimetrik</a:t>
            </a:r>
            <a:endParaRPr lang="en-US" dirty="0"/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2108200" y="56896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>
                <a:solidFill>
                  <a:srgbClr val="FF0000"/>
                </a:solidFill>
              </a:rPr>
              <a:t>Yok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54102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4038600" y="4191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Geçişsiz</a:t>
            </a:r>
            <a:endParaRPr lang="en-US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91000" y="4648200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Geçişli    </a:t>
            </a:r>
            <a:r>
              <a:rPr lang="tr-TR" dirty="0" smtClean="0">
                <a:solidFill>
                  <a:srgbClr val="FF0000"/>
                </a:solidFill>
              </a:rPr>
              <a:t>Hayır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962400" y="3810000"/>
            <a:ext cx="281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Ters Geçişli   </a:t>
            </a:r>
            <a:r>
              <a:rPr lang="tr-TR" dirty="0" smtClean="0">
                <a:solidFill>
                  <a:srgbClr val="FF0000"/>
                </a:solidFill>
              </a:rPr>
              <a:t>Hayır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/>
      <p:bldP spid="252932" grpId="0" autoUpdateAnimBg="0"/>
      <p:bldP spid="252933" grpId="0" autoUpdateAnimBg="0"/>
      <p:bldP spid="252934" grpId="0" autoUpdateAnimBg="0"/>
      <p:bldP spid="252935" grpId="0" autoUpdateAnimBg="0"/>
      <p:bldP spid="252936" grpId="0" autoUpdateAnimBg="0"/>
      <p:bldP spid="252937" grpId="0" autoUpdateAnimBg="0"/>
      <p:bldP spid="252938" grpId="0" autoUpdateAnimBg="0"/>
      <p:bldP spid="252939" grpId="0" autoUpdateAnimBg="0"/>
      <p:bldP spid="252940" grpId="0" autoUpdateAnimBg="0"/>
      <p:bldP spid="252941" grpId="0" autoUpdateAnimBg="0"/>
      <p:bldP spid="252942" grpId="0" autoUpdateAnimBg="0"/>
      <p:bldP spid="252943" grpId="0" autoUpdateAnimBg="0"/>
      <p:bldP spid="252944" grpId="0" autoUpdateAnimBg="0"/>
      <p:bldP spid="18" grpId="0" autoUpdateAnimBg="0"/>
      <p:bldP spid="1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Bağıntının tersi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058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tr-TR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’den </a:t>
            </a:r>
            <a:r>
              <a:rPr lang="tr-TR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’ye bir </a:t>
            </a:r>
            <a:r>
              <a:rPr lang="tr-TR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 bağıntısı verilmiş olsun, bu bağıntının </a:t>
            </a:r>
            <a:r>
              <a:rPr lang="tr-TR" i="1" smtClean="0">
                <a:latin typeface="Arial" charset="0"/>
              </a:rPr>
              <a:t>tersi (inversi)</a:t>
            </a:r>
            <a:r>
              <a:rPr lang="tr-TR" smtClean="0">
                <a:latin typeface="Arial" charset="0"/>
              </a:rPr>
              <a:t> </a:t>
            </a:r>
            <a:r>
              <a:rPr lang="tr-TR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’den </a:t>
            </a:r>
            <a:r>
              <a:rPr lang="tr-TR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’e olup </a:t>
            </a:r>
            <a:r>
              <a:rPr lang="en-US" smtClean="0">
                <a:latin typeface="Arial" charset="0"/>
              </a:rPr>
              <a:t>R</a:t>
            </a:r>
            <a:r>
              <a:rPr lang="en-US" baseline="30000" smtClean="0">
                <a:latin typeface="Arial" charset="0"/>
              </a:rPr>
              <a:t>-1</a:t>
            </a:r>
            <a:r>
              <a:rPr lang="tr-TR" baseline="30000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ile gösterilir</a:t>
            </a:r>
            <a:endParaRPr lang="en-US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i="1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>
                <a:latin typeface="Arial" charset="0"/>
              </a:rPr>
              <a:t>R</a:t>
            </a:r>
            <a:r>
              <a:rPr lang="en-US" sz="2400" baseline="30000" smtClean="0">
                <a:latin typeface="Arial" charset="0"/>
              </a:rPr>
              <a:t>-1</a:t>
            </a:r>
            <a:r>
              <a:rPr lang="en-US" sz="2400" smtClean="0">
                <a:latin typeface="Arial" charset="0"/>
              </a:rPr>
              <a:t> = { (y,x) | (x,y) </a:t>
            </a:r>
            <a:r>
              <a:rPr lang="en-US" sz="2400" smtClean="0">
                <a:latin typeface="Arial" charset="0"/>
                <a:sym typeface="Symbol" pitchFamily="18" charset="2"/>
              </a:rPr>
              <a:t> </a:t>
            </a:r>
            <a:r>
              <a:rPr lang="en-US" sz="2400" i="1" smtClean="0">
                <a:latin typeface="Arial" charset="0"/>
                <a:sym typeface="Symbol" pitchFamily="18" charset="2"/>
              </a:rPr>
              <a:t>R</a:t>
            </a:r>
            <a:r>
              <a:rPr lang="en-US" sz="2400" smtClean="0">
                <a:latin typeface="Arial" charset="0"/>
                <a:sym typeface="Symbol" pitchFamily="18" charset="2"/>
              </a:rPr>
              <a:t>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tr-TR" sz="2000" smtClean="0">
                <a:latin typeface="Arial" charset="0"/>
                <a:sym typeface="Symbol" pitchFamily="18" charset="2"/>
              </a:rPr>
              <a:t>Örnek</a:t>
            </a:r>
            <a:r>
              <a:rPr lang="en-US" sz="2000" smtClean="0">
                <a:latin typeface="Arial" charset="0"/>
                <a:sym typeface="Symbol" pitchFamily="18" charset="2"/>
              </a:rPr>
              <a:t>: </a:t>
            </a:r>
            <a:r>
              <a:rPr lang="tr-TR" sz="2000" smtClean="0">
                <a:latin typeface="Arial" charset="0"/>
                <a:sym typeface="Symbol" pitchFamily="18" charset="2"/>
              </a:rPr>
              <a:t>Eğer</a:t>
            </a:r>
            <a:r>
              <a:rPr lang="en-US" sz="2000" smtClean="0">
                <a:latin typeface="Arial" charset="0"/>
                <a:sym typeface="Symbol" pitchFamily="18" charset="2"/>
              </a:rPr>
              <a:t> </a:t>
            </a:r>
            <a:r>
              <a:rPr lang="en-US" sz="2000" i="1" smtClean="0">
                <a:latin typeface="Arial" charset="0"/>
              </a:rPr>
              <a:t>R</a:t>
            </a:r>
            <a:r>
              <a:rPr lang="en-US" sz="2000" smtClean="0">
                <a:latin typeface="Arial" charset="0"/>
              </a:rPr>
              <a:t> = {(1,a), (1,d), (2,a), (2,b), (2,c)} </a:t>
            </a:r>
            <a:r>
              <a:rPr lang="tr-TR" sz="2000" smtClean="0">
                <a:latin typeface="Arial" charset="0"/>
              </a:rPr>
              <a:t>ise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 </a:t>
            </a:r>
            <a:r>
              <a:rPr lang="en-US" sz="2000" i="1" smtClean="0">
                <a:latin typeface="Arial" charset="0"/>
              </a:rPr>
              <a:t>R</a:t>
            </a:r>
            <a:r>
              <a:rPr lang="en-US" sz="2000" smtClean="0">
                <a:latin typeface="Arial" charset="0"/>
              </a:rPr>
              <a:t> </a:t>
            </a:r>
            <a:r>
              <a:rPr lang="en-US" sz="2000" baseline="30000" smtClean="0">
                <a:latin typeface="Arial" charset="0"/>
              </a:rPr>
              <a:t>-1</a:t>
            </a:r>
            <a:r>
              <a:rPr lang="en-US" sz="2000" smtClean="0">
                <a:latin typeface="Arial" charset="0"/>
              </a:rPr>
              <a:t>= {(a,1), (d,1), (a,2), (b,2), (c,2)}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Arial" charset="0"/>
            </a:endParaRPr>
          </a:p>
        </p:txBody>
      </p:sp>
      <p:pic>
        <p:nvPicPr>
          <p:cNvPr id="59396" name="Picture 4" descr="Relation and inver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62400"/>
            <a:ext cx="685800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4400">
                <a:latin typeface="Arial" charset="0"/>
              </a:rPr>
              <a:t>Bağıntının Bileşkesi(Composition)</a:t>
            </a:r>
            <a:endParaRPr lang="en-US" sz="4400">
              <a:latin typeface="Arial" charset="0"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4953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tr-TR" sz="2400">
                <a:latin typeface="Arial" charset="0"/>
              </a:rPr>
              <a:t>Tanım 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R</a:t>
            </a:r>
            <a:r>
              <a:rPr lang="tr-TR" sz="2400" baseline="30000">
                <a:latin typeface="Arial" charset="0"/>
              </a:rPr>
              <a:t>1</a:t>
            </a:r>
            <a:r>
              <a:rPr lang="tr-TR" sz="2400">
                <a:latin typeface="Arial" charset="0"/>
              </a:rPr>
              <a:t> = R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R</a:t>
            </a:r>
            <a:r>
              <a:rPr lang="tr-TR" sz="2400" baseline="30000">
                <a:latin typeface="Arial" charset="0"/>
              </a:rPr>
              <a:t>2</a:t>
            </a:r>
            <a:r>
              <a:rPr lang="tr-TR" sz="2400">
                <a:latin typeface="Arial" charset="0"/>
              </a:rPr>
              <a:t> = R ° R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R</a:t>
            </a:r>
            <a:r>
              <a:rPr lang="tr-TR" sz="2400" baseline="30000">
                <a:latin typeface="Arial" charset="0"/>
              </a:rPr>
              <a:t>3</a:t>
            </a:r>
            <a:r>
              <a:rPr lang="tr-TR" sz="2400">
                <a:latin typeface="Arial" charset="0"/>
              </a:rPr>
              <a:t> = R</a:t>
            </a:r>
            <a:r>
              <a:rPr lang="tr-TR" sz="2400" baseline="30000">
                <a:latin typeface="Arial" charset="0"/>
              </a:rPr>
              <a:t>2</a:t>
            </a:r>
            <a:r>
              <a:rPr lang="tr-TR" sz="2400">
                <a:latin typeface="Arial" charset="0"/>
              </a:rPr>
              <a:t> ° R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</a:t>
            </a:r>
            <a:r>
              <a:rPr lang="tr-TR">
                <a:latin typeface="Arial" charset="0"/>
              </a:rPr>
              <a:t>...................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R</a:t>
            </a:r>
            <a:r>
              <a:rPr lang="tr-TR" sz="2400" baseline="30000">
                <a:latin typeface="Arial" charset="0"/>
              </a:rPr>
              <a:t>n</a:t>
            </a:r>
            <a:r>
              <a:rPr lang="tr-TR" sz="2400">
                <a:latin typeface="Arial" charset="0"/>
              </a:rPr>
              <a:t> = R</a:t>
            </a:r>
            <a:r>
              <a:rPr lang="tr-TR" sz="2400" baseline="30000">
                <a:latin typeface="Arial" charset="0"/>
              </a:rPr>
              <a:t>n-1</a:t>
            </a:r>
            <a:r>
              <a:rPr lang="tr-TR" sz="2400">
                <a:latin typeface="Arial" charset="0"/>
              </a:rPr>
              <a:t> ° R</a:t>
            </a:r>
            <a:endParaRPr lang="en-US" sz="2400">
              <a:latin typeface="Arial" charset="0"/>
            </a:endParaRP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762000" y="48768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</a:rPr>
              <a:t>Örnek: R={(1,1) (2,1)(3,2)(4,3)} için R</a:t>
            </a:r>
            <a:r>
              <a:rPr lang="tr-TR" sz="2400" baseline="30000">
                <a:latin typeface="Arial" charset="0"/>
              </a:rPr>
              <a:t>2 </a:t>
            </a:r>
            <a:r>
              <a:rPr lang="tr-TR" sz="2400">
                <a:latin typeface="Arial" charset="0"/>
              </a:rPr>
              <a:t>ve R</a:t>
            </a:r>
            <a:r>
              <a:rPr lang="tr-TR" sz="2400" baseline="30000">
                <a:latin typeface="Arial" charset="0"/>
              </a:rPr>
              <a:t>3 </a:t>
            </a:r>
            <a:r>
              <a:rPr lang="tr-TR" sz="2400">
                <a:latin typeface="Arial" charset="0"/>
              </a:rPr>
              <a:t>bulunuz.</a:t>
            </a:r>
            <a:endParaRPr lang="en-US" sz="2400">
              <a:latin typeface="Arial" charset="0"/>
            </a:endParaRP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609600" y="5638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</a:rPr>
              <a:t>R</a:t>
            </a:r>
            <a:r>
              <a:rPr lang="tr-TR" sz="2400" baseline="30000">
                <a:latin typeface="Arial" charset="0"/>
              </a:rPr>
              <a:t>2</a:t>
            </a:r>
            <a:r>
              <a:rPr lang="tr-TR" sz="2400">
                <a:latin typeface="Arial" charset="0"/>
              </a:rPr>
              <a:t> = R ° R = {(1,1)(2,1)(3,1)(4,2)}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609600" y="6172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</a:rPr>
              <a:t>R</a:t>
            </a:r>
            <a:r>
              <a:rPr lang="tr-TR" sz="2400" baseline="30000">
                <a:latin typeface="Arial" charset="0"/>
              </a:rPr>
              <a:t>3</a:t>
            </a:r>
            <a:r>
              <a:rPr lang="tr-TR" sz="2400">
                <a:latin typeface="Arial" charset="0"/>
              </a:rPr>
              <a:t> = R</a:t>
            </a:r>
            <a:r>
              <a:rPr lang="tr-TR" sz="2400" baseline="30000">
                <a:latin typeface="Arial" charset="0"/>
              </a:rPr>
              <a:t>2</a:t>
            </a:r>
            <a:r>
              <a:rPr lang="tr-TR" sz="2400">
                <a:latin typeface="Arial" charset="0"/>
              </a:rPr>
              <a:t> ° R = {(1,1)(2,1)(3,1)(4,1)}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/>
      <p:bldP spid="232453" grpId="0" autoUpdateAnimBg="0"/>
      <p:bldP spid="232455" grpId="0" autoUpdateAnimBg="0"/>
      <p:bldP spid="23245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7543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A={1,2,3,4}</a:t>
            </a:r>
          </a:p>
          <a:p>
            <a:pPr>
              <a:spcBef>
                <a:spcPct val="50000"/>
              </a:spcBef>
            </a:pPr>
            <a:r>
              <a:rPr lang="tr-TR" dirty="0"/>
              <a:t>{(2,2)(2,3)(2,4)(3,2)(3,3)(3,4</a:t>
            </a:r>
            <a:r>
              <a:rPr lang="tr-TR" dirty="0" smtClean="0"/>
              <a:t>)}--- Yansımasız, anti Simetrik Geçişli 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{(1,1)(1,2)(2,1)(2,2)(3,3)(4,4</a:t>
            </a:r>
            <a:r>
              <a:rPr lang="tr-TR" dirty="0" smtClean="0"/>
              <a:t>)} ----  yansımalı, geçişli, simetrik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{(2,4)(4,2</a:t>
            </a:r>
            <a:r>
              <a:rPr lang="tr-TR" dirty="0" smtClean="0"/>
              <a:t>)}--- ters yansımalı, simetrik, ters geçişli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{(1,2)(2,3)(3,4</a:t>
            </a:r>
            <a:r>
              <a:rPr lang="tr-TR" dirty="0" smtClean="0"/>
              <a:t>)}---- ters yansımalı, ters simetrik, ters geçişli 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{(1,1)(2,2)(3,3)(4,4</a:t>
            </a:r>
            <a:r>
              <a:rPr lang="tr-TR" dirty="0" smtClean="0"/>
              <a:t>)} ---- yansımalı, simetrik, geçişli, ters simetrik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{(1,3)(1,4)(2,3)(2,4)(3,1)(3,4</a:t>
            </a:r>
            <a:r>
              <a:rPr lang="tr-TR" dirty="0" smtClean="0"/>
              <a:t>)}--- ters yansımalı, anti simetrik, geçişsiz</a:t>
            </a:r>
            <a:endParaRPr lang="en-US" dirty="0"/>
          </a:p>
        </p:txBody>
      </p:sp>
      <p:sp>
        <p:nvSpPr>
          <p:cNvPr id="61443" name="Text Box 6"/>
          <p:cNvSpPr txBox="1">
            <a:spLocks noChangeArrowheads="1"/>
          </p:cNvSpPr>
          <p:nvPr/>
        </p:nvSpPr>
        <p:spPr bwMode="auto">
          <a:xfrm>
            <a:off x="4648200" y="2209800"/>
            <a:ext cx="411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Denklik Bağıntısı </a:t>
            </a:r>
            <a:br>
              <a:rPr lang="tr-TR" sz="4000" smtClean="0">
                <a:solidFill>
                  <a:schemeClr val="tx1"/>
                </a:solidFill>
                <a:latin typeface="Arial" charset="0"/>
              </a:rPr>
            </a:b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Equivalence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 Relation)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2971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z="2400" i="1" dirty="0" smtClean="0">
                <a:latin typeface="Arial" charset="0"/>
              </a:rPr>
              <a:t>X</a:t>
            </a:r>
            <a:r>
              <a:rPr lang="tr-TR" sz="2400" dirty="0" smtClean="0">
                <a:latin typeface="Arial" charset="0"/>
              </a:rPr>
              <a:t> bir küme, </a:t>
            </a:r>
            <a:r>
              <a:rPr lang="tr-TR" sz="2400" i="1" dirty="0" err="1" smtClean="0">
                <a:latin typeface="Arial" charset="0"/>
              </a:rPr>
              <a:t>R</a:t>
            </a:r>
            <a:r>
              <a:rPr lang="tr-TR" sz="2400" dirty="0" err="1" smtClean="0">
                <a:latin typeface="Arial" charset="0"/>
              </a:rPr>
              <a:t>’de</a:t>
            </a:r>
            <a:r>
              <a:rPr lang="tr-TR" sz="2400" dirty="0" smtClean="0">
                <a:latin typeface="Arial" charset="0"/>
              </a:rPr>
              <a:t> </a:t>
            </a:r>
            <a:r>
              <a:rPr lang="tr-TR" sz="2400" i="1" dirty="0" smtClean="0">
                <a:latin typeface="Arial" charset="0"/>
              </a:rPr>
              <a:t>X</a:t>
            </a:r>
            <a:r>
              <a:rPr lang="tr-TR" sz="2400" dirty="0" smtClean="0">
                <a:latin typeface="Arial" charset="0"/>
              </a:rPr>
              <a:t> üzerindeki bir bağıntı olsun </a:t>
            </a:r>
          </a:p>
          <a:p>
            <a:pPr eaLnBrk="1" hangingPunct="1">
              <a:buFont typeface="Wingdings" pitchFamily="2" charset="2"/>
              <a:buNone/>
            </a:pPr>
            <a:endParaRPr lang="tr-TR" sz="2400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tr-TR" sz="2400" dirty="0" smtClean="0">
              <a:latin typeface="Arial" charset="0"/>
            </a:endParaRPr>
          </a:p>
          <a:p>
            <a:pPr eaLnBrk="1" hangingPunct="1"/>
            <a:r>
              <a:rPr lang="tr-TR" sz="2400" i="1" dirty="0" smtClean="0">
                <a:latin typeface="Arial" charset="0"/>
              </a:rPr>
              <a:t>R</a:t>
            </a:r>
            <a:r>
              <a:rPr lang="tr-TR" sz="2400" dirty="0" smtClean="0">
                <a:latin typeface="Arial" charset="0"/>
              </a:rPr>
              <a:t> bağıntısı üzerinde yansımalı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tr-TR" sz="2400" dirty="0" smtClean="0">
                <a:latin typeface="Arial" charset="0"/>
              </a:rPr>
              <a:t>simetrik ve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tr-TR" sz="2400" dirty="0" smtClean="0">
                <a:latin typeface="Arial" charset="0"/>
              </a:rPr>
              <a:t>geçişli özellikleri mevcut ise bu bir </a:t>
            </a:r>
            <a:r>
              <a:rPr lang="tr-TR" sz="2400" i="1" dirty="0" smtClean="0">
                <a:latin typeface="Arial" charset="0"/>
              </a:rPr>
              <a:t>denklik bağıntısı</a:t>
            </a:r>
            <a:r>
              <a:rPr lang="tr-TR" sz="2400" dirty="0" smtClean="0">
                <a:latin typeface="Arial" charset="0"/>
              </a:rPr>
              <a:t> (</a:t>
            </a:r>
            <a:r>
              <a:rPr lang="en-US" sz="2400" i="1" dirty="0" smtClean="0">
                <a:latin typeface="Arial" charset="0"/>
              </a:rPr>
              <a:t>equivalence relation</a:t>
            </a:r>
            <a:r>
              <a:rPr lang="tr-TR" sz="2400" i="1" dirty="0" smtClean="0">
                <a:latin typeface="Arial" charset="0"/>
              </a:rPr>
              <a:t>) </a:t>
            </a:r>
            <a:r>
              <a:rPr lang="tr-TR" sz="2400" dirty="0" smtClean="0">
                <a:latin typeface="Arial" charset="0"/>
              </a:rPr>
              <a:t>olup</a:t>
            </a:r>
            <a:r>
              <a:rPr lang="tr-TR" sz="2400" i="1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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i="1" dirty="0" smtClean="0">
                <a:latin typeface="Arial" charset="0"/>
              </a:rPr>
              <a:t>R</a:t>
            </a:r>
            <a:r>
              <a:rPr lang="tr-TR" sz="2400" i="1" dirty="0" smtClean="0">
                <a:latin typeface="Arial" charset="0"/>
              </a:rPr>
              <a:t> </a:t>
            </a:r>
            <a:r>
              <a:rPr lang="tr-TR" sz="2400" dirty="0" smtClean="0">
                <a:latin typeface="Arial" charset="0"/>
              </a:rPr>
              <a:t>şeklinde gösterilir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609600" y="1828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{1,2,3}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0" y="1828800"/>
            <a:ext cx="1524000" cy="609600"/>
            <a:chOff x="288" y="3168"/>
            <a:chExt cx="4428" cy="768"/>
          </a:xfrm>
        </p:grpSpPr>
        <p:sp>
          <p:nvSpPr>
            <p:cNvPr id="9236" name="Oval 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7" name="Text Box 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</a:rPr>
                <a:t>|S| = 3.</a:t>
              </a:r>
            </a:p>
          </p:txBody>
        </p:sp>
      </p:grp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609600" y="251460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{3,3,3,3,3}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14800" y="2514600"/>
            <a:ext cx="1524000" cy="609600"/>
            <a:chOff x="288" y="3168"/>
            <a:chExt cx="4428" cy="768"/>
          </a:xfrm>
        </p:grpSpPr>
        <p:sp>
          <p:nvSpPr>
            <p:cNvPr id="9234" name="Oval 1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5" name="Text Box 12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|S| = 1.</a:t>
              </a:r>
            </a:p>
          </p:txBody>
        </p:sp>
      </p:grp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609600" y="3124200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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90800" y="3124200"/>
            <a:ext cx="1524000" cy="609600"/>
            <a:chOff x="288" y="3168"/>
            <a:chExt cx="4428" cy="768"/>
          </a:xfrm>
        </p:grpSpPr>
        <p:sp>
          <p:nvSpPr>
            <p:cNvPr id="9232" name="Oval 1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|S| = 0.</a:t>
              </a:r>
            </a:p>
          </p:txBody>
        </p:sp>
      </p:grpSp>
      <p:sp>
        <p:nvSpPr>
          <p:cNvPr id="236561" name="Rectangle 17"/>
          <p:cNvSpPr>
            <a:spLocks noChangeArrowheads="1"/>
          </p:cNvSpPr>
          <p:nvPr/>
        </p:nvSpPr>
        <p:spPr bwMode="auto">
          <a:xfrm>
            <a:off x="609600" y="37338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{ , {}, {,{}} }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943600" y="3733800"/>
            <a:ext cx="1524000" cy="609600"/>
            <a:chOff x="288" y="3168"/>
            <a:chExt cx="4428" cy="768"/>
          </a:xfrm>
        </p:grpSpPr>
        <p:sp>
          <p:nvSpPr>
            <p:cNvPr id="9230" name="Oval 19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1" name="Text Box 20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</a:rPr>
                <a:t>|S| = 3.</a:t>
              </a:r>
            </a:p>
          </p:txBody>
        </p:sp>
      </p:grpSp>
      <p:sp>
        <p:nvSpPr>
          <p:cNvPr id="236565" name="Rectangle 21"/>
          <p:cNvSpPr>
            <a:spLocks noChangeArrowheads="1"/>
          </p:cNvSpPr>
          <p:nvPr/>
        </p:nvSpPr>
        <p:spPr bwMode="auto">
          <a:xfrm>
            <a:off x="685800" y="44958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{0,1,2,3,…}, |S| is infinite. 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086600" y="4572000"/>
            <a:ext cx="1524000" cy="841375"/>
            <a:chOff x="288" y="3168"/>
            <a:chExt cx="4428" cy="768"/>
          </a:xfrm>
        </p:grpSpPr>
        <p:sp>
          <p:nvSpPr>
            <p:cNvPr id="9228" name="Oval 23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29" name="Text Box 24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latin typeface="Chalkboard" charset="0"/>
                  <a:sym typeface="Symbol" pitchFamily="18" charset="2"/>
                </a:rPr>
                <a:t>more on this later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 autoUpdateAnimBg="0"/>
      <p:bldP spid="236553" grpId="0" autoUpdateAnimBg="0"/>
      <p:bldP spid="236557" grpId="0" autoUpdateAnimBg="0"/>
      <p:bldP spid="236561" grpId="0" autoUpdateAnimBg="0"/>
      <p:bldP spid="23656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81000" y="1833563"/>
            <a:ext cx="8394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tr-TR" sz="2400">
                <a:latin typeface="Arial" charset="0"/>
              </a:rPr>
              <a:t> Örnek</a:t>
            </a:r>
            <a:r>
              <a:rPr lang="en-US" sz="2400">
                <a:latin typeface="Arial" charset="0"/>
              </a:rPr>
              <a:t>: X = {integers} </a:t>
            </a:r>
            <a:r>
              <a:rPr lang="tr-TR" sz="2400">
                <a:latin typeface="Arial" charset="0"/>
              </a:rPr>
              <a:t>ve</a:t>
            </a:r>
            <a:r>
              <a:rPr lang="en-US" sz="2400">
                <a:latin typeface="Arial" charset="0"/>
              </a:rPr>
              <a:t> </a:t>
            </a:r>
            <a:r>
              <a:rPr lang="tr-TR" sz="2400">
                <a:latin typeface="Arial" charset="0"/>
              </a:rPr>
              <a:t>X kümesi üzerinde tanımlı olan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tr-TR" sz="2400" i="1">
                <a:latin typeface="Arial" charset="0"/>
              </a:rPr>
              <a:t>R</a:t>
            </a:r>
            <a:r>
              <a:rPr lang="tr-TR" sz="2400">
                <a:latin typeface="Arial" charset="0"/>
              </a:rPr>
              <a:t> bağıntısı da </a:t>
            </a:r>
            <a:r>
              <a:rPr lang="en-US" sz="2400">
                <a:latin typeface="Arial" charset="0"/>
              </a:rPr>
              <a:t> x</a:t>
            </a:r>
            <a:r>
              <a:rPr lang="en-US" sz="2400" i="1">
                <a:latin typeface="Arial" charset="0"/>
              </a:rPr>
              <a:t>R</a:t>
            </a:r>
            <a:r>
              <a:rPr lang="en-US" sz="2400">
                <a:latin typeface="Arial" charset="0"/>
              </a:rPr>
              <a:t>y </a:t>
            </a:r>
            <a:r>
              <a:rPr lang="en-US" sz="2400">
                <a:latin typeface="Arial" charset="0"/>
                <a:sym typeface="Symbol" pitchFamily="18" charset="2"/>
              </a:rPr>
              <a:t></a:t>
            </a:r>
            <a:r>
              <a:rPr lang="en-US" sz="2400">
                <a:latin typeface="Arial" charset="0"/>
              </a:rPr>
              <a:t> x - y = 5</a:t>
            </a:r>
            <a:r>
              <a:rPr lang="tr-TR" sz="2400">
                <a:latin typeface="Arial" charset="0"/>
              </a:rPr>
              <a:t> olarak verilsin. 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</a:rPr>
              <a:t>R’nin </a:t>
            </a:r>
            <a:r>
              <a:rPr lang="en-US" sz="2400" i="1">
                <a:latin typeface="Arial" charset="0"/>
              </a:rPr>
              <a:t>equivalence relation</a:t>
            </a:r>
            <a:r>
              <a:rPr lang="tr-TR" sz="2400" i="1">
                <a:latin typeface="Arial" charset="0"/>
              </a:rPr>
              <a:t> </a:t>
            </a:r>
            <a:r>
              <a:rPr lang="tr-TR" sz="2400">
                <a:latin typeface="Arial" charset="0"/>
              </a:rPr>
              <a:t>olup olmadığını gösteriniz.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632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X={1,6</a:t>
            </a:r>
            <a:r>
              <a:rPr lang="tr-TR" dirty="0" smtClean="0"/>
              <a:t>}   </a:t>
            </a:r>
            <a:endParaRPr lang="tr-TR" dirty="0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838200" y="4572000"/>
            <a:ext cx="64770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Ters Yansımalı 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 smtClean="0"/>
              <a:t>Ters Simetrik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 smtClean="0"/>
              <a:t>Ters Geçişli     (10,5) (5,0) (10,0) yok </a:t>
            </a:r>
            <a:endParaRPr lang="en-US" dirty="0"/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838200" y="58674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Denklik Bağıntısı değildir.</a:t>
            </a:r>
            <a:endParaRPr lang="en-US"/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640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R={(6,1)}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/>
      <p:bldP spid="253956" grpId="0"/>
      <p:bldP spid="253957" grpId="0"/>
      <p:bldP spid="253958" grpId="0"/>
      <p:bldP spid="2539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Denklik Bağıntısı Örnek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229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Örnek:</a:t>
            </a:r>
          </a:p>
          <a:p>
            <a:pPr>
              <a:spcBef>
                <a:spcPct val="50000"/>
              </a:spcBef>
            </a:pPr>
            <a:r>
              <a:rPr lang="tr-TR"/>
              <a:t>X={1,2,3,4,5,6}</a:t>
            </a:r>
          </a:p>
          <a:p>
            <a:pPr>
              <a:spcBef>
                <a:spcPct val="50000"/>
              </a:spcBef>
            </a:pPr>
            <a:r>
              <a:rPr lang="tr-TR"/>
              <a:t>R={(1,1)(1,3)(1,5)(3,1)(3,3)(3,5)(5,1)(5,3)(5,5)(2,2)(2,6)(6,2)(6,6)(4,4)}</a:t>
            </a:r>
            <a:endParaRPr lang="en-US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2514600" y="3581400"/>
            <a:ext cx="411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mtClean="0">
                <a:solidFill>
                  <a:srgbClr val="0000FF"/>
                </a:solidFill>
              </a:rPr>
              <a:t>Denklik bağıntısı mı?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3886200" y="4343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EVET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057400" y="5105400"/>
            <a:ext cx="441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chemeClr val="accent1"/>
                </a:solidFill>
              </a:rPr>
              <a:t>Reflexive – Symmetric - Transitive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254980" grpId="0" autoUpdateAnimBg="0"/>
      <p:bldP spid="254981" grpId="0" autoUpdateAnimBg="0"/>
      <p:bldP spid="25498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tr-TR" sz="4000">
                <a:latin typeface="Arial" charset="0"/>
              </a:rPr>
              <a:t>Sıralama Bağıntısı </a:t>
            </a:r>
            <a:br>
              <a:rPr lang="tr-TR" sz="4000">
                <a:latin typeface="Arial" charset="0"/>
              </a:rPr>
            </a:br>
            <a:r>
              <a:rPr lang="tr-TR" sz="4000">
                <a:latin typeface="Arial" charset="0"/>
              </a:rPr>
              <a:t>(Partial Order Relation)</a:t>
            </a:r>
            <a:endParaRPr lang="en-US" sz="4000">
              <a:latin typeface="Arial" charset="0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838200" y="1981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i="1" dirty="0">
                <a:latin typeface="Arial" charset="0"/>
              </a:rPr>
              <a:t>X</a:t>
            </a:r>
            <a:r>
              <a:rPr lang="tr-TR" sz="2800" dirty="0">
                <a:latin typeface="Arial" charset="0"/>
              </a:rPr>
              <a:t> bir küme, </a:t>
            </a:r>
            <a:r>
              <a:rPr lang="tr-TR" sz="2800" i="1" dirty="0" err="1">
                <a:latin typeface="Arial" charset="0"/>
              </a:rPr>
              <a:t>R</a:t>
            </a:r>
            <a:r>
              <a:rPr lang="tr-TR" sz="2800" dirty="0" err="1">
                <a:latin typeface="Arial" charset="0"/>
              </a:rPr>
              <a:t>’de</a:t>
            </a:r>
            <a:r>
              <a:rPr lang="tr-TR" sz="2800" dirty="0">
                <a:latin typeface="Arial" charset="0"/>
              </a:rPr>
              <a:t> </a:t>
            </a:r>
            <a:r>
              <a:rPr lang="tr-TR" sz="2800" i="1" dirty="0">
                <a:latin typeface="Arial" charset="0"/>
              </a:rPr>
              <a:t>X</a:t>
            </a:r>
            <a:r>
              <a:rPr lang="tr-TR" sz="2800" dirty="0">
                <a:latin typeface="Arial" charset="0"/>
              </a:rPr>
              <a:t> üzerindeki bir bağıntı olsun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tr-TR" sz="2800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800" i="1" dirty="0">
                <a:latin typeface="Arial" charset="0"/>
              </a:rPr>
              <a:t>R</a:t>
            </a:r>
            <a:r>
              <a:rPr lang="tr-TR" sz="2800" dirty="0">
                <a:latin typeface="Arial" charset="0"/>
              </a:rPr>
              <a:t> bağıntısı üzerinde </a:t>
            </a:r>
            <a:r>
              <a:rPr lang="tr-TR" sz="2800" dirty="0" smtClean="0">
                <a:latin typeface="Arial" charset="0"/>
              </a:rPr>
              <a:t>yansımalı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tr-TR" sz="2800" dirty="0" smtClean="0">
                <a:latin typeface="Arial" charset="0"/>
              </a:rPr>
              <a:t>anti simetrik ve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tr-TR" sz="2800" dirty="0" smtClean="0">
                <a:latin typeface="Arial" charset="0"/>
              </a:rPr>
              <a:t>geçişli özellikleri </a:t>
            </a:r>
            <a:r>
              <a:rPr lang="tr-TR" sz="2800" dirty="0">
                <a:latin typeface="Arial" charset="0"/>
              </a:rPr>
              <a:t>mevcut ise bu bir </a:t>
            </a:r>
            <a:r>
              <a:rPr lang="tr-TR" sz="2800" i="1" dirty="0">
                <a:latin typeface="Arial" charset="0"/>
              </a:rPr>
              <a:t>sıralama bağıntısı</a:t>
            </a:r>
            <a:r>
              <a:rPr lang="tr-TR" sz="2800" dirty="0">
                <a:latin typeface="Arial" charset="0"/>
              </a:rPr>
              <a:t> (</a:t>
            </a:r>
            <a:r>
              <a:rPr lang="tr-TR" sz="2800" i="1" dirty="0" err="1">
                <a:latin typeface="Arial" charset="0"/>
              </a:rPr>
              <a:t>partial</a:t>
            </a:r>
            <a:r>
              <a:rPr lang="tr-TR" sz="2800" i="1" dirty="0">
                <a:latin typeface="Arial" charset="0"/>
              </a:rPr>
              <a:t> </a:t>
            </a:r>
            <a:r>
              <a:rPr lang="tr-TR" sz="2800" i="1" dirty="0" err="1">
                <a:latin typeface="Arial" charset="0"/>
              </a:rPr>
              <a:t>order</a:t>
            </a:r>
            <a:r>
              <a:rPr lang="en-US" sz="2800" i="1" dirty="0">
                <a:latin typeface="Arial" charset="0"/>
              </a:rPr>
              <a:t> relation</a:t>
            </a:r>
            <a:r>
              <a:rPr lang="tr-TR" sz="2800" i="1" dirty="0">
                <a:latin typeface="Arial" charset="0"/>
              </a:rPr>
              <a:t>) </a:t>
            </a:r>
            <a:r>
              <a:rPr lang="tr-TR" sz="2800" dirty="0">
                <a:latin typeface="Arial" charset="0"/>
              </a:rPr>
              <a:t>dır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tr-TR" sz="2800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800" dirty="0">
                <a:latin typeface="Arial" charset="0"/>
              </a:rPr>
              <a:t>Hasse Diyagramları </a:t>
            </a:r>
            <a:r>
              <a:rPr lang="tr-TR" sz="2800" i="1" dirty="0">
                <a:latin typeface="Arial" charset="0"/>
              </a:rPr>
              <a:t>(</a:t>
            </a:r>
            <a:r>
              <a:rPr lang="tr-TR" sz="2800" i="1" dirty="0" err="1">
                <a:latin typeface="Arial" charset="0"/>
              </a:rPr>
              <a:t>partial</a:t>
            </a:r>
            <a:r>
              <a:rPr lang="tr-TR" sz="2800" i="1" dirty="0">
                <a:latin typeface="Arial" charset="0"/>
              </a:rPr>
              <a:t> </a:t>
            </a:r>
            <a:r>
              <a:rPr lang="tr-TR" sz="2800" i="1" dirty="0" err="1">
                <a:latin typeface="Arial" charset="0"/>
              </a:rPr>
              <a:t>order</a:t>
            </a:r>
            <a:r>
              <a:rPr lang="tr-TR" sz="2800" i="1" dirty="0">
                <a:latin typeface="Arial" charset="0"/>
              </a:rPr>
              <a:t> öz.)</a:t>
            </a:r>
            <a:endParaRPr lang="en-US" sz="2800" i="1" dirty="0">
              <a:latin typeface="Arial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Sıralama Bağıntısı Örnek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Örnek:</a:t>
            </a:r>
          </a:p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  <a:sym typeface="Symbol" pitchFamily="18" charset="2"/>
              </a:rPr>
              <a:t>R: if  x divides y      </a:t>
            </a:r>
            <a:r>
              <a:rPr lang="tr-TR" sz="2400">
                <a:latin typeface="Arial" charset="0"/>
              </a:rPr>
              <a:t>(x,y)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  A={1,2,3,4}    x,y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A</a:t>
            </a: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3200400" y="3733800"/>
            <a:ext cx="2362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>
                <a:solidFill>
                  <a:srgbClr val="0000FF"/>
                </a:solidFill>
              </a:rPr>
              <a:t>PARTIAL ORDER </a:t>
            </a:r>
            <a:r>
              <a:rPr lang="tr-TR" dirty="0" smtClean="0">
                <a:solidFill>
                  <a:srgbClr val="0000FF"/>
                </a:solidFill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tr-TR" dirty="0" smtClean="0">
                <a:solidFill>
                  <a:srgbClr val="0000FF"/>
                </a:solidFill>
              </a:rPr>
              <a:t>4,2 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3886200" y="4738687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EVET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2057400" y="51054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>
                <a:solidFill>
                  <a:schemeClr val="accent1"/>
                </a:solidFill>
              </a:rPr>
              <a:t>Yansımalı – </a:t>
            </a:r>
            <a:r>
              <a:rPr lang="tr-TR" dirty="0" err="1" smtClean="0">
                <a:solidFill>
                  <a:schemeClr val="accent1"/>
                </a:solidFill>
              </a:rPr>
              <a:t>Antisimetrik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>
                <a:solidFill>
                  <a:schemeClr val="accent1"/>
                </a:solidFill>
              </a:rPr>
              <a:t>- </a:t>
            </a:r>
            <a:r>
              <a:rPr lang="tr-TR" dirty="0" smtClean="0">
                <a:solidFill>
                  <a:schemeClr val="accent1"/>
                </a:solidFill>
              </a:rPr>
              <a:t>Geçişli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533400" y="3200400"/>
            <a:ext cx="784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R={(1,1)(1,2)(1,3)(1,4)(2,2)(2,4)(3,3)(4,4)}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utoUpdateAnimBg="0"/>
      <p:bldP spid="257028" grpId="0" autoUpdateAnimBg="0"/>
      <p:bldP spid="257029" grpId="0" autoUpdateAnimBg="0"/>
      <p:bldP spid="257030" grpId="0" autoUpdateAnimBg="0"/>
      <p:bldP spid="2570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819400" y="2819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solidFill>
                  <a:schemeClr val="tx2"/>
                </a:solidFill>
              </a:rPr>
              <a:t>Hasse Diyagramları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057400" y="39624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Sıralama Bağıntısı Özelliğini Sağlarlar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09763"/>
            <a:ext cx="45720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048000" y="533400"/>
            <a:ext cx="2432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chemeClr val="tx2"/>
                </a:solidFill>
              </a:rPr>
              <a:t>Hasse Diyagramları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81200"/>
            <a:ext cx="661035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8898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Bir yönlü </a:t>
            </a:r>
            <a:r>
              <a:rPr lang="tr-TR" dirty="0" err="1" smtClean="0"/>
              <a:t>graf</a:t>
            </a:r>
            <a:r>
              <a:rPr lang="tr-TR" dirty="0" smtClean="0"/>
              <a:t>(çizelge)’</a:t>
            </a:r>
            <a:r>
              <a:rPr lang="tr-TR" dirty="0" err="1" smtClean="0"/>
              <a:t>nin</a:t>
            </a:r>
            <a:r>
              <a:rPr lang="tr-TR" dirty="0" smtClean="0"/>
              <a:t> düğümleri kısmi sıralamalı küme elemanlarından</a:t>
            </a:r>
          </a:p>
          <a:p>
            <a:r>
              <a:rPr lang="tr-TR" dirty="0" smtClean="0"/>
              <a:t>Oluşmuştur. Yönlü ilişki a ve b düğümleri arasında a&lt;&lt;b </a:t>
            </a:r>
            <a:r>
              <a:rPr lang="tr-TR" dirty="0" err="1" smtClean="0"/>
              <a:t>notasyonuyla</a:t>
            </a:r>
            <a:r>
              <a:rPr lang="tr-TR" dirty="0" smtClean="0"/>
              <a:t> </a:t>
            </a:r>
          </a:p>
          <a:p>
            <a:r>
              <a:rPr lang="tr-TR" dirty="0" smtClean="0"/>
              <a:t>gösterilmektedir. Küme elemanları aşağıda gösterilmiştir.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25146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76200"/>
            <a:ext cx="5991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Box 4"/>
          <p:cNvSpPr txBox="1">
            <a:spLocks noChangeArrowheads="1"/>
          </p:cNvSpPr>
          <p:nvPr/>
        </p:nvSpPr>
        <p:spPr bwMode="auto">
          <a:xfrm>
            <a:off x="304800" y="3429000"/>
            <a:ext cx="313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800" b="1"/>
              <a:t>Step 1-</a:t>
            </a:r>
            <a:r>
              <a:rPr lang="en-US" sz="800"/>
              <a:t> In this diagram, it shows the relations removed </a:t>
            </a:r>
            <a:endParaRPr lang="tr-TR" sz="800"/>
          </a:p>
          <a:p>
            <a:r>
              <a:rPr lang="en-US" sz="800"/>
              <a:t>all the self-directing loops</a:t>
            </a:r>
            <a:endParaRPr lang="tr-TR" sz="800"/>
          </a:p>
        </p:txBody>
      </p:sp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838200"/>
            <a:ext cx="28765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114800"/>
            <a:ext cx="3094038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8392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4800">
                <a:latin typeface="Arial" charset="0"/>
              </a:rPr>
              <a:t>Kapalılık (Closure)</a:t>
            </a:r>
            <a:endParaRPr lang="en-US" sz="4800">
              <a:latin typeface="Arial" charset="0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8153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tr-TR"/>
              <a:t> </a:t>
            </a:r>
            <a:r>
              <a:rPr lang="tr-TR" sz="2800">
                <a:latin typeface="Arial" charset="0"/>
              </a:rPr>
              <a:t>Verilmiş olan bağıntı üzerinde reflexive, symmetric ve transitive özellikleri mevcut değilse bağıntının bu özelliklere sahip olabilmesini sağlama işlemidir.</a:t>
            </a:r>
            <a:endParaRPr lang="en-US" sz="2800">
              <a:latin typeface="Arial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85800" y="4419600"/>
            <a:ext cx="8229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2400">
                <a:latin typeface="Arial" charset="0"/>
              </a:rPr>
              <a:t> Transitive closure (Geçişli Kapalılık)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2400">
                <a:latin typeface="Arial" charset="0"/>
              </a:rPr>
              <a:t> Warshall algoritması (by Stephen Warshall)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3863"/>
            <a:ext cx="8967788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Altkümeler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Subsets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>
                <a:latin typeface="Arial" charset="0"/>
              </a:rPr>
              <a:t>Eğer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kümesinin bütün elemanları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 içerisinde yer alıyorsa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’e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kümesinin bir alt (</a:t>
            </a:r>
            <a:r>
              <a:rPr lang="en-US" sz="2400" i="1" smtClean="0">
                <a:latin typeface="Arial" charset="0"/>
              </a:rPr>
              <a:t>subset</a:t>
            </a:r>
            <a:r>
              <a:rPr lang="tr-TR" sz="2400" i="1" smtClean="0">
                <a:latin typeface="Arial" charset="0"/>
              </a:rPr>
              <a:t>) kümesidir denir</a:t>
            </a:r>
            <a:r>
              <a:rPr lang="en-US" sz="2400" smtClean="0">
                <a:latin typeface="Arial" charset="0"/>
              </a:rPr>
              <a:t> </a:t>
            </a:r>
            <a:endParaRPr lang="tr-TR" sz="24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</a:t>
            </a:r>
            <a:r>
              <a:rPr lang="en-US" sz="2000" smtClean="0">
                <a:latin typeface="Arial" charset="0"/>
              </a:rPr>
              <a:t>(in symbols X </a:t>
            </a:r>
            <a:r>
              <a:rPr lang="en-US" sz="2000" smtClean="0">
                <a:latin typeface="Arial" charset="0"/>
                <a:sym typeface="Symbol" pitchFamily="18" charset="2"/>
              </a:rPr>
              <a:t></a:t>
            </a:r>
            <a:r>
              <a:rPr lang="en-US" sz="2000" smtClean="0">
                <a:latin typeface="Arial" charset="0"/>
              </a:rPr>
              <a:t> 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z="2400" i="1" smtClean="0">
                <a:latin typeface="Arial" charset="0"/>
              </a:rPr>
              <a:t>Eşitlik(</a:t>
            </a:r>
            <a:r>
              <a:rPr lang="en-US" sz="2400" i="1" smtClean="0">
                <a:latin typeface="Arial" charset="0"/>
              </a:rPr>
              <a:t>Equality</a:t>
            </a:r>
            <a:r>
              <a:rPr lang="tr-TR" sz="2400" i="1" smtClean="0">
                <a:latin typeface="Arial" charset="0"/>
              </a:rPr>
              <a:t>)</a:t>
            </a:r>
            <a:r>
              <a:rPr lang="en-US" sz="2400" smtClean="0">
                <a:latin typeface="Arial" charset="0"/>
              </a:rPr>
              <a:t>: X = Y if X </a:t>
            </a:r>
            <a:r>
              <a:rPr lang="en-US" sz="2400" smtClean="0">
                <a:latin typeface="Arial" charset="0"/>
                <a:sym typeface="Symbol" pitchFamily="18" charset="2"/>
              </a:rPr>
              <a:t></a:t>
            </a:r>
            <a:r>
              <a:rPr lang="en-US" sz="2400" smtClean="0">
                <a:latin typeface="Arial" charset="0"/>
              </a:rPr>
              <a:t> Y and Y </a:t>
            </a:r>
            <a:r>
              <a:rPr lang="en-US" sz="2400" smtClean="0">
                <a:latin typeface="Arial" charset="0"/>
                <a:sym typeface="Symbol" pitchFamily="18" charset="2"/>
              </a:rPr>
              <a:t></a:t>
            </a:r>
            <a:r>
              <a:rPr lang="en-US" sz="2400" smtClean="0">
                <a:latin typeface="Arial" charset="0"/>
              </a:rPr>
              <a:t> X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tr-TR" sz="2400" smtClean="0">
                <a:latin typeface="Arial" charset="0"/>
              </a:rPr>
              <a:t>Eğer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kümesi,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kümesinin bir alt kümesi iken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kümesi,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kümesinin bir alt kümesi değilse (x</a:t>
            </a:r>
            <a:r>
              <a:rPr lang="tr-TR" sz="2400" smtClean="0">
                <a:latin typeface="Arial" charset="0"/>
                <a:sym typeface="Symbol" pitchFamily="18" charset="2"/>
              </a:rPr>
              <a:t>y)</a:t>
            </a:r>
            <a:r>
              <a:rPr lang="tr-TR" sz="2400" smtClean="0">
                <a:latin typeface="Arial" charset="0"/>
              </a:rPr>
              <a:t>;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kümesi,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kümesinin bir öz-alt kümesidir (proper subset) denir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if X </a:t>
            </a:r>
            <a:r>
              <a:rPr lang="en-US" sz="2400" smtClean="0">
                <a:latin typeface="Arial" charset="0"/>
                <a:sym typeface="Symbol" pitchFamily="18" charset="2"/>
              </a:rPr>
              <a:t></a:t>
            </a:r>
            <a:r>
              <a:rPr lang="en-US" sz="2400" smtClean="0">
                <a:latin typeface="Arial" charset="0"/>
              </a:rPr>
              <a:t> Y but Y </a:t>
            </a:r>
            <a:r>
              <a:rPr lang="en-US" sz="2400" u="sng" smtClean="0">
                <a:latin typeface="Arial" charset="0"/>
                <a:sym typeface="Symbol" pitchFamily="18" charset="2"/>
              </a:rPr>
              <a:t></a:t>
            </a:r>
            <a:r>
              <a:rPr lang="en-US" sz="2400" smtClean="0">
                <a:latin typeface="Arial" charset="0"/>
                <a:sym typeface="Symbol" pitchFamily="18" charset="2"/>
              </a:rPr>
              <a:t> X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>
                <a:latin typeface="Arial" charset="0"/>
                <a:sym typeface="Symbol" pitchFamily="18" charset="2"/>
              </a:rPr>
              <a:t>Gözlem</a:t>
            </a:r>
            <a:r>
              <a:rPr lang="en-US" sz="2000" smtClean="0">
                <a:latin typeface="Arial" charset="0"/>
                <a:sym typeface="Symbol" pitchFamily="18" charset="2"/>
              </a:rPr>
              <a:t>:  </a:t>
            </a:r>
            <a:r>
              <a:rPr lang="tr-TR" sz="2000" smtClean="0">
                <a:latin typeface="Arial" charset="0"/>
                <a:sym typeface="Symbol" pitchFamily="18" charset="2"/>
              </a:rPr>
              <a:t>her kümenin bir alt kümesidir</a:t>
            </a:r>
            <a:endParaRPr lang="en-US" sz="2000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</a:rPr>
              <a:t>Warshall algoritması</a:t>
            </a:r>
            <a:endParaRPr lang="en-US" sz="2400">
              <a:latin typeface="Arial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6962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i="1"/>
              <a:t>procedure</a:t>
            </a:r>
            <a:r>
              <a:rPr lang="tr-TR"/>
              <a:t> warshall</a:t>
            </a:r>
          </a:p>
          <a:p>
            <a:pPr>
              <a:spcBef>
                <a:spcPct val="50000"/>
              </a:spcBef>
            </a:pPr>
            <a:r>
              <a:rPr lang="tr-TR"/>
              <a:t>W=M</a:t>
            </a:r>
            <a:r>
              <a:rPr lang="tr-TR" baseline="-25000"/>
              <a:t>R</a:t>
            </a:r>
          </a:p>
          <a:p>
            <a:pPr>
              <a:spcBef>
                <a:spcPct val="50000"/>
              </a:spcBef>
            </a:pPr>
            <a:r>
              <a:rPr lang="tr-TR" i="1"/>
              <a:t>for</a:t>
            </a:r>
            <a:r>
              <a:rPr lang="tr-TR"/>
              <a:t> k=1,n</a:t>
            </a:r>
          </a:p>
          <a:p>
            <a:pPr>
              <a:spcBef>
                <a:spcPct val="50000"/>
              </a:spcBef>
            </a:pPr>
            <a:r>
              <a:rPr lang="tr-TR" i="1"/>
              <a:t>   for</a:t>
            </a:r>
            <a:r>
              <a:rPr lang="tr-TR"/>
              <a:t> i=1,n</a:t>
            </a:r>
          </a:p>
          <a:p>
            <a:pPr>
              <a:spcBef>
                <a:spcPct val="50000"/>
              </a:spcBef>
            </a:pPr>
            <a:r>
              <a:rPr lang="tr-TR"/>
              <a:t>       </a:t>
            </a:r>
            <a:r>
              <a:rPr lang="tr-TR" i="1"/>
              <a:t>for</a:t>
            </a:r>
            <a:r>
              <a:rPr lang="tr-TR"/>
              <a:t> j=1,n</a:t>
            </a:r>
          </a:p>
          <a:p>
            <a:pPr>
              <a:spcBef>
                <a:spcPct val="50000"/>
              </a:spcBef>
            </a:pPr>
            <a:r>
              <a:rPr lang="tr-TR"/>
              <a:t>	W</a:t>
            </a:r>
            <a:r>
              <a:rPr lang="tr-TR" baseline="-25000"/>
              <a:t>ij</a:t>
            </a:r>
            <a:r>
              <a:rPr lang="tr-TR"/>
              <a:t> = W</a:t>
            </a:r>
            <a:r>
              <a:rPr lang="tr-TR" baseline="-25000"/>
              <a:t>ij </a:t>
            </a:r>
            <a:r>
              <a:rPr lang="tr-TR"/>
              <a:t>V (W</a:t>
            </a:r>
            <a:r>
              <a:rPr lang="tr-TR" baseline="-25000"/>
              <a:t>ik</a:t>
            </a:r>
            <a:r>
              <a:rPr lang="tr-TR"/>
              <a:t> </a:t>
            </a:r>
            <a:r>
              <a:rPr lang="tr-TR">
                <a:sym typeface="Symbol" pitchFamily="18" charset="2"/>
              </a:rPr>
              <a:t> W</a:t>
            </a:r>
            <a:r>
              <a:rPr lang="tr-TR" baseline="-25000">
                <a:sym typeface="Symbol" pitchFamily="18" charset="2"/>
              </a:rPr>
              <a:t>kj</a:t>
            </a:r>
            <a:r>
              <a:rPr lang="tr-TR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tr-TR" i="1">
                <a:sym typeface="Symbol" pitchFamily="18" charset="2"/>
              </a:rPr>
              <a:t>       end</a:t>
            </a:r>
          </a:p>
          <a:p>
            <a:pPr>
              <a:spcBef>
                <a:spcPct val="50000"/>
              </a:spcBef>
            </a:pPr>
            <a:r>
              <a:rPr lang="tr-TR" i="1">
                <a:sym typeface="Symbol" pitchFamily="18" charset="2"/>
              </a:rPr>
              <a:t>   end</a:t>
            </a:r>
          </a:p>
          <a:p>
            <a:pPr>
              <a:spcBef>
                <a:spcPct val="50000"/>
              </a:spcBef>
            </a:pPr>
            <a:r>
              <a:rPr lang="tr-TR" i="1">
                <a:sym typeface="Symbol" pitchFamily="18" charset="2"/>
              </a:rPr>
              <a:t>end</a:t>
            </a:r>
            <a:endParaRPr lang="tr-TR" i="1" baseline="-25000"/>
          </a:p>
          <a:p>
            <a:pPr>
              <a:spcBef>
                <a:spcPct val="50000"/>
              </a:spcBef>
            </a:pPr>
            <a:r>
              <a:rPr lang="tr-TR"/>
              <a:t>		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80831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788073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Matris Bağıntıları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ve </a:t>
            </a:r>
            <a:r>
              <a:rPr lang="tr-TR" sz="2400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bir küme, </a:t>
            </a:r>
            <a:r>
              <a:rPr lang="en-US" sz="2400" i="1" smtClean="0">
                <a:latin typeface="Arial" charset="0"/>
              </a:rPr>
              <a:t>R</a:t>
            </a:r>
            <a:r>
              <a:rPr lang="tr-TR" sz="2400" i="1" smtClean="0">
                <a:latin typeface="Arial" charset="0"/>
              </a:rPr>
              <a:t>’</a:t>
            </a:r>
            <a:r>
              <a:rPr lang="tr-TR" sz="2400" smtClean="0">
                <a:latin typeface="Arial" charset="0"/>
              </a:rPr>
              <a:t>de</a:t>
            </a:r>
            <a:r>
              <a:rPr lang="tr-TR" sz="2400" i="1" smtClean="0">
                <a:latin typeface="Arial" charset="0"/>
              </a:rPr>
              <a:t> X’</a:t>
            </a:r>
            <a:r>
              <a:rPr lang="tr-TR" sz="2400" smtClean="0">
                <a:latin typeface="Arial" charset="0"/>
              </a:rPr>
              <a:t>den</a:t>
            </a:r>
            <a:r>
              <a:rPr lang="tr-TR" sz="2400" i="1" smtClean="0">
                <a:latin typeface="Arial" charset="0"/>
              </a:rPr>
              <a:t> Y’</a:t>
            </a:r>
            <a:r>
              <a:rPr lang="tr-TR" sz="2400" smtClean="0">
                <a:latin typeface="Arial" charset="0"/>
              </a:rPr>
              <a:t>ye</a:t>
            </a:r>
            <a:r>
              <a:rPr lang="tr-TR" sz="2400" i="1" smtClean="0">
                <a:latin typeface="Arial" charset="0"/>
              </a:rPr>
              <a:t> </a:t>
            </a:r>
            <a:r>
              <a:rPr lang="tr-TR" sz="2400" smtClean="0">
                <a:latin typeface="Arial" charset="0"/>
              </a:rPr>
              <a:t>bir bağıntı olsun. Aşağıdaki bağıntılardan matris </a:t>
            </a:r>
            <a:r>
              <a:rPr lang="en-US" sz="2400" smtClean="0">
                <a:latin typeface="Arial" charset="0"/>
              </a:rPr>
              <a:t>A = (a</a:t>
            </a:r>
            <a:r>
              <a:rPr lang="en-US" sz="2400" baseline="-25000" smtClean="0">
                <a:latin typeface="Arial" charset="0"/>
              </a:rPr>
              <a:t>ij</a:t>
            </a:r>
            <a:r>
              <a:rPr lang="en-US" sz="2400" smtClean="0">
                <a:latin typeface="Arial" charset="0"/>
              </a:rPr>
              <a:t>) </a:t>
            </a:r>
            <a:r>
              <a:rPr lang="tr-TR" sz="2400" smtClean="0">
                <a:latin typeface="Arial" charset="0"/>
              </a:rPr>
              <a:t>yazılır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X kümesinin elemanları, A matrisinin satırlarını oluşturur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Y kümesinin elemanları, A matrisinin kolonlarını oluşturur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i. satırdaki X’in elemanları ile j. kolondaki Y’nin elemanları birbirleriyle ilişkili değilse, </a:t>
            </a:r>
            <a:r>
              <a:rPr lang="en-US" smtClean="0">
                <a:latin typeface="Arial" charset="0"/>
              </a:rPr>
              <a:t>a</a:t>
            </a:r>
            <a:r>
              <a:rPr lang="en-US" baseline="-25000" smtClean="0">
                <a:latin typeface="Arial" charset="0"/>
              </a:rPr>
              <a:t>i,j</a:t>
            </a:r>
            <a:r>
              <a:rPr lang="en-US" smtClean="0">
                <a:latin typeface="Arial" charset="0"/>
              </a:rPr>
              <a:t> = 0 d</a:t>
            </a:r>
            <a:r>
              <a:rPr lang="tr-TR" smtClean="0">
                <a:latin typeface="Arial" charset="0"/>
              </a:rPr>
              <a:t>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i. satırdaki X’in elemanları ile j. kolondaki Y’nin elemanları birbirleriyle ilişkili ise, </a:t>
            </a:r>
            <a:r>
              <a:rPr lang="en-US" smtClean="0">
                <a:latin typeface="Arial" charset="0"/>
              </a:rPr>
              <a:t>a</a:t>
            </a:r>
            <a:r>
              <a:rPr lang="en-US" baseline="-25000" smtClean="0">
                <a:latin typeface="Arial" charset="0"/>
              </a:rPr>
              <a:t>i,j</a:t>
            </a:r>
            <a:r>
              <a:rPr lang="en-US" smtClean="0">
                <a:latin typeface="Arial" charset="0"/>
              </a:rPr>
              <a:t> = </a:t>
            </a:r>
            <a:r>
              <a:rPr lang="tr-TR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d</a:t>
            </a:r>
            <a:r>
              <a:rPr lang="tr-TR" smtClean="0">
                <a:latin typeface="Arial" charset="0"/>
              </a:rPr>
              <a:t>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93787"/>
          </a:xfrm>
        </p:spPr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Matris bağıntıları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315200" cy="460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X = {1, 2, 3}, Y = {a, b, c, d}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i="1" smtClean="0">
                <a:latin typeface="Arial" charset="0"/>
              </a:rPr>
              <a:t>	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{(1,a), (1,d), (2,a), (2,b), (2,c)}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</a:t>
            </a:r>
            <a:r>
              <a:rPr lang="tr-TR" smtClean="0">
                <a:latin typeface="Arial" charset="0"/>
              </a:rPr>
              <a:t>R bağıntısının matrisi: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A =</a:t>
            </a:r>
          </a:p>
        </p:txBody>
      </p:sp>
      <p:graphicFrame>
        <p:nvGraphicFramePr>
          <p:cNvPr id="209924" name="Group 4"/>
          <p:cNvGraphicFramePr>
            <a:graphicFrameLocks noGrp="1"/>
          </p:cNvGraphicFramePr>
          <p:nvPr/>
        </p:nvGraphicFramePr>
        <p:xfrm>
          <a:off x="3276600" y="3581400"/>
          <a:ext cx="2667000" cy="262255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Matris Bağıntıları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(2)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Eğer </a:t>
            </a:r>
            <a:r>
              <a:rPr lang="tr-TR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 bağıntısı, </a:t>
            </a:r>
            <a:r>
              <a:rPr lang="tr-TR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kümesinden </a:t>
            </a:r>
            <a:r>
              <a:rPr lang="tr-TR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kümesine ise bu bağıntının matrisi bir kare matristir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Örnek</a:t>
            </a:r>
            <a:r>
              <a:rPr lang="en-US" smtClean="0">
                <a:latin typeface="Arial" charset="0"/>
              </a:rPr>
              <a:t>: </a:t>
            </a:r>
            <a:endParaRPr lang="tr-TR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X = {a, b, c, d}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{(a,a), (b,b), (c,c), (d,d)}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A = 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1828800" y="3733800"/>
          <a:ext cx="3962400" cy="2286000"/>
        </p:xfrm>
        <a:graphic>
          <a:graphicData uri="http://schemas.openxmlformats.org/drawingml/2006/table">
            <a:tbl>
              <a:tblPr/>
              <a:tblGrid>
                <a:gridCol w="792163"/>
                <a:gridCol w="792162"/>
                <a:gridCol w="793750"/>
                <a:gridCol w="792163"/>
                <a:gridCol w="79216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Fonksiyonlar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Functions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5943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i="1" smtClean="0">
                <a:latin typeface="Arial" charset="0"/>
              </a:rPr>
              <a:t>Fonksiyon</a:t>
            </a:r>
            <a:r>
              <a:rPr lang="tr-TR" sz="2400" smtClean="0">
                <a:latin typeface="Arial" charset="0"/>
              </a:rPr>
              <a:t> bağıntının özel bir şeklidir. 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>
                <a:latin typeface="Arial" charset="0"/>
              </a:rPr>
              <a:t>Bir </a:t>
            </a:r>
            <a:r>
              <a:rPr lang="tr-TR" sz="2400" b="1" i="1" smtClean="0">
                <a:latin typeface="Arial" charset="0"/>
              </a:rPr>
              <a:t>f</a:t>
            </a:r>
            <a:r>
              <a:rPr lang="tr-TR" sz="2400" smtClean="0">
                <a:latin typeface="Arial" charset="0"/>
              </a:rPr>
              <a:t> fonksiyonunun, </a:t>
            </a:r>
            <a:r>
              <a:rPr lang="tr-TR" sz="2400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’den </a:t>
            </a:r>
            <a:r>
              <a:rPr lang="tr-TR" sz="2400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’ye bir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    bağıntısı olsun (</a:t>
            </a:r>
            <a:r>
              <a:rPr lang="en-US" sz="2400" smtClean="0">
                <a:latin typeface="Arial" charset="0"/>
              </a:rPr>
              <a:t>f : X </a:t>
            </a:r>
            <a:r>
              <a:rPr lang="en-US" sz="2400" smtClean="0">
                <a:latin typeface="Arial" charset="0"/>
                <a:sym typeface="Symbol" pitchFamily="18" charset="2"/>
              </a:rPr>
              <a:t> Y) </a:t>
            </a:r>
            <a:r>
              <a:rPr lang="tr-TR" sz="2400" smtClean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    </a:t>
            </a:r>
            <a:r>
              <a:rPr lang="tr-TR" sz="2000" smtClean="0">
                <a:latin typeface="Arial" charset="0"/>
              </a:rPr>
              <a:t>Let A and B are sets. A </a:t>
            </a:r>
            <a:r>
              <a:rPr lang="tr-TR" sz="2000" i="1" smtClean="0">
                <a:latin typeface="Arial" charset="0"/>
              </a:rPr>
              <a:t>function</a:t>
            </a:r>
            <a:r>
              <a:rPr lang="tr-TR" sz="2000" smtClean="0">
                <a:latin typeface="Arial" charset="0"/>
              </a:rPr>
              <a:t> </a:t>
            </a:r>
            <a:r>
              <a:rPr lang="tr-TR" sz="2000" b="1" i="1" smtClean="0">
                <a:latin typeface="Arial" charset="0"/>
              </a:rPr>
              <a:t>f</a:t>
            </a:r>
            <a:r>
              <a:rPr lang="tr-TR" sz="2000" smtClean="0">
                <a:latin typeface="Arial" charset="0"/>
              </a:rPr>
              <a:t> from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smtClean="0">
                <a:latin typeface="Arial" charset="0"/>
              </a:rPr>
              <a:t>    A to B is an assignment of exactly one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smtClean="0">
                <a:latin typeface="Arial" charset="0"/>
              </a:rPr>
              <a:t>    element of B to each element of A.</a:t>
            </a:r>
          </a:p>
          <a:p>
            <a:pPr eaLnBrk="1" hangingPunct="1">
              <a:lnSpc>
                <a:spcPct val="90000"/>
              </a:lnSpc>
            </a:pPr>
            <a:r>
              <a:rPr lang="tr-TR" sz="2000" i="1" smtClean="0">
                <a:latin typeface="Arial" charset="0"/>
              </a:rPr>
              <a:t>X</a:t>
            </a:r>
            <a:r>
              <a:rPr lang="tr-TR" sz="2000" smtClean="0">
                <a:latin typeface="Arial" charset="0"/>
              </a:rPr>
              <a:t>’e </a:t>
            </a:r>
            <a:r>
              <a:rPr lang="tr-TR" sz="2000" b="1" i="1" smtClean="0">
                <a:latin typeface="Arial" charset="0"/>
              </a:rPr>
              <a:t>f</a:t>
            </a:r>
            <a:r>
              <a:rPr lang="tr-TR" sz="2000" smtClean="0">
                <a:latin typeface="Arial" charset="0"/>
              </a:rPr>
              <a:t>’nin tanım kümesi (domain)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smtClean="0">
                <a:latin typeface="Arial" charset="0"/>
              </a:rPr>
              <a:t>	 </a:t>
            </a:r>
            <a:r>
              <a:rPr lang="en-US" sz="2000" smtClean="0">
                <a:latin typeface="Arial" charset="0"/>
              </a:rPr>
              <a:t>Dom(f) = X</a:t>
            </a:r>
            <a:r>
              <a:rPr lang="en-US" sz="2400" smtClean="0">
                <a:latin typeface="Arial" charset="0"/>
              </a:rPr>
              <a:t> </a:t>
            </a:r>
            <a:endParaRPr lang="tr-TR" sz="24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 i="1" smtClean="0">
                <a:latin typeface="Arial" charset="0"/>
              </a:rPr>
              <a:t>Y</a:t>
            </a:r>
            <a:r>
              <a:rPr lang="tr-TR" sz="2000" smtClean="0">
                <a:latin typeface="Arial" charset="0"/>
              </a:rPr>
              <a:t>’e </a:t>
            </a:r>
            <a:r>
              <a:rPr lang="tr-TR" sz="2000" b="1" i="1" smtClean="0">
                <a:latin typeface="Arial" charset="0"/>
              </a:rPr>
              <a:t>f</a:t>
            </a:r>
            <a:r>
              <a:rPr lang="tr-TR" sz="2000" smtClean="0">
                <a:latin typeface="Arial" charset="0"/>
              </a:rPr>
              <a:t>’nin değer kümesi (range)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smtClean="0">
                <a:latin typeface="Arial" charset="0"/>
                <a:sym typeface="Symbol" pitchFamily="18" charset="2"/>
              </a:rPr>
              <a:t>	 </a:t>
            </a:r>
            <a:r>
              <a:rPr lang="tr-TR" sz="2000" smtClean="0">
                <a:latin typeface="Arial" charset="0"/>
              </a:rPr>
              <a:t>Rng</a:t>
            </a:r>
            <a:r>
              <a:rPr lang="en-US" sz="2000" smtClean="0">
                <a:latin typeface="Arial" charset="0"/>
              </a:rPr>
              <a:t>(f) = </a:t>
            </a:r>
            <a:r>
              <a:rPr lang="tr-TR" sz="2000" smtClean="0">
                <a:latin typeface="Arial" charset="0"/>
              </a:rPr>
              <a:t>Y</a:t>
            </a:r>
            <a:r>
              <a:rPr lang="en-US" sz="2400" smtClean="0">
                <a:latin typeface="Arial" charset="0"/>
              </a:rPr>
              <a:t> </a:t>
            </a:r>
            <a:endParaRPr lang="en-US" sz="2400" smtClean="0">
              <a:latin typeface="Arial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smtClean="0">
                <a:latin typeface="Arial" charset="0"/>
                <a:sym typeface="Symbol" pitchFamily="18" charset="2"/>
              </a:rPr>
              <a:t>Örnek</a:t>
            </a:r>
            <a:r>
              <a:rPr lang="en-US" sz="2000" smtClean="0">
                <a:latin typeface="Arial" charset="0"/>
                <a:sym typeface="Symbol" pitchFamily="18" charset="2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sym typeface="Symbol" pitchFamily="18" charset="2"/>
              </a:rPr>
              <a:t>	Dom(f) = X = {a, b, c, d},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sym typeface="Symbol" pitchFamily="18" charset="2"/>
              </a:rPr>
              <a:t>	Rng(f) = </a:t>
            </a:r>
            <a:r>
              <a:rPr lang="tr-TR" sz="2000" smtClean="0">
                <a:latin typeface="Arial" charset="0"/>
                <a:sym typeface="Symbol" pitchFamily="18" charset="2"/>
              </a:rPr>
              <a:t>Y = </a:t>
            </a:r>
            <a:r>
              <a:rPr lang="en-US" sz="2000" smtClean="0">
                <a:latin typeface="Arial" charset="0"/>
                <a:sym typeface="Symbol" pitchFamily="18" charset="2"/>
              </a:rPr>
              <a:t>{1, 3, 5}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sym typeface="Symbol" pitchFamily="18" charset="2"/>
              </a:rPr>
              <a:t>	f(a) = f(b) = 3, f(c) = 5, f(d) = 1</a:t>
            </a:r>
          </a:p>
        </p:txBody>
      </p:sp>
      <p:grpSp>
        <p:nvGrpSpPr>
          <p:cNvPr id="77828" name="Group 9"/>
          <p:cNvGrpSpPr>
            <a:grpSpLocks/>
          </p:cNvGrpSpPr>
          <p:nvPr/>
        </p:nvGrpSpPr>
        <p:grpSpPr bwMode="auto">
          <a:xfrm>
            <a:off x="5715000" y="2057400"/>
            <a:ext cx="3265488" cy="3505200"/>
            <a:chOff x="3600" y="1296"/>
            <a:chExt cx="2057" cy="2208"/>
          </a:xfrm>
        </p:grpSpPr>
        <p:pic>
          <p:nvPicPr>
            <p:cNvPr id="77829" name="Picture 4" descr="Function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8" y="1296"/>
              <a:ext cx="2009" cy="2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7830" name="Rectangle 8"/>
            <p:cNvSpPr>
              <a:spLocks noChangeArrowheads="1"/>
            </p:cNvSpPr>
            <p:nvPr/>
          </p:nvSpPr>
          <p:spPr bwMode="auto">
            <a:xfrm>
              <a:off x="3792" y="3216"/>
              <a:ext cx="182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00" y="3264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X=Dom(f)    Y=Rng(f)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-25000"/>
              <a:t>1</a:t>
            </a:r>
            <a:r>
              <a:rPr lang="tr-TR"/>
              <a:t>(x)=x</a:t>
            </a:r>
            <a:r>
              <a:rPr lang="tr-TR" baseline="30000"/>
              <a:t>2</a:t>
            </a:r>
            <a:r>
              <a:rPr lang="tr-TR"/>
              <a:t>   f</a:t>
            </a:r>
            <a:r>
              <a:rPr lang="tr-TR" baseline="-25000"/>
              <a:t>2</a:t>
            </a:r>
            <a:r>
              <a:rPr lang="tr-TR"/>
              <a:t>(x)=x-x</a:t>
            </a:r>
            <a:r>
              <a:rPr lang="tr-TR" baseline="30000"/>
              <a:t>2</a:t>
            </a:r>
            <a:endParaRPr lang="en-US" baseline="300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-25000"/>
              <a:t>1</a:t>
            </a:r>
            <a:r>
              <a:rPr lang="tr-TR"/>
              <a:t> + f</a:t>
            </a:r>
            <a:r>
              <a:rPr lang="tr-TR" baseline="-25000"/>
              <a:t>2</a:t>
            </a:r>
            <a:r>
              <a:rPr lang="tr-TR"/>
              <a:t> =?</a:t>
            </a:r>
            <a:endParaRPr lang="en-US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222500" y="24257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</a:t>
            </a:r>
            <a:r>
              <a:rPr lang="tr-TR" baseline="30000"/>
              <a:t>2</a:t>
            </a:r>
            <a:r>
              <a:rPr lang="tr-TR"/>
              <a:t> +x- x</a:t>
            </a:r>
            <a:r>
              <a:rPr lang="tr-TR" baseline="30000"/>
              <a:t>2</a:t>
            </a:r>
            <a:r>
              <a:rPr lang="tr-TR"/>
              <a:t> =x</a:t>
            </a:r>
            <a:endParaRPr lang="en-US"/>
          </a:p>
        </p:txBody>
      </p:sp>
      <p:sp>
        <p:nvSpPr>
          <p:cNvPr id="78854" name="Rectangle 7"/>
          <p:cNvSpPr>
            <a:spLocks noChangeArrowheads="1"/>
          </p:cNvSpPr>
          <p:nvPr/>
        </p:nvSpPr>
        <p:spPr bwMode="auto">
          <a:xfrm>
            <a:off x="609600" y="2895600"/>
            <a:ext cx="1241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-25000"/>
              <a:t>1</a:t>
            </a:r>
            <a:r>
              <a:rPr lang="tr-TR"/>
              <a:t> * f</a:t>
            </a:r>
            <a:r>
              <a:rPr lang="tr-TR" baseline="-25000"/>
              <a:t>2</a:t>
            </a:r>
            <a:r>
              <a:rPr lang="tr-TR"/>
              <a:t> =?</a:t>
            </a:r>
            <a:endParaRPr lang="en-US"/>
          </a:p>
        </p:txBody>
      </p:sp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2209800" y="28829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</a:t>
            </a:r>
            <a:r>
              <a:rPr lang="tr-TR" baseline="30000"/>
              <a:t>2</a:t>
            </a:r>
            <a:r>
              <a:rPr lang="tr-TR"/>
              <a:t>(x- x</a:t>
            </a:r>
            <a:r>
              <a:rPr lang="tr-TR" baseline="30000"/>
              <a:t>2</a:t>
            </a:r>
            <a:r>
              <a:rPr lang="tr-TR"/>
              <a:t> )=x</a:t>
            </a:r>
            <a:r>
              <a:rPr lang="tr-TR" baseline="30000"/>
              <a:t>3</a:t>
            </a:r>
            <a:r>
              <a:rPr lang="tr-TR"/>
              <a:t>-x</a:t>
            </a:r>
            <a:r>
              <a:rPr lang="tr-TR" baseline="30000"/>
              <a:t>4</a:t>
            </a:r>
            <a:endParaRPr lang="en-US" baseline="30000"/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685800" y="3886200"/>
            <a:ext cx="6019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X={1,2,3}    Y={a,b,c}  </a:t>
            </a:r>
          </a:p>
          <a:p>
            <a:pPr>
              <a:spcBef>
                <a:spcPct val="50000"/>
              </a:spcBef>
            </a:pPr>
            <a:r>
              <a:rPr lang="tr-TR"/>
              <a:t>R={(1,a)(2,b)(3,a)}   Bir fonksiyon mudur ?</a:t>
            </a:r>
            <a:endParaRPr lang="en-US"/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6324600" y="4267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EVET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762000" y="5029200"/>
            <a:ext cx="6019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X={1,2,3}    Y={a,b,c}  </a:t>
            </a:r>
          </a:p>
          <a:p>
            <a:pPr>
              <a:spcBef>
                <a:spcPct val="50000"/>
              </a:spcBef>
            </a:pPr>
            <a:r>
              <a:rPr lang="tr-TR"/>
              <a:t>R={(1,a)(2,b)(3,c)(1,b)}   Bir fonksiyon mudur ?</a:t>
            </a:r>
            <a:endParaRPr lang="en-US"/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6858000" y="5410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HAYIR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1" grpId="0" autoUpdateAnimBg="0"/>
      <p:bldP spid="259082" grpId="0" autoUpdateAnimBg="0"/>
      <p:bldP spid="259083" grpId="0" autoUpdateAnimBg="0"/>
      <p:bldP spid="259084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Bire-Bir Fonksiyonlar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One-to-one functions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-injective)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257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Arial" charset="0"/>
              </a:rPr>
              <a:t>Bir fonksiyon</a:t>
            </a:r>
            <a:r>
              <a:rPr lang="en-US" dirty="0" smtClean="0">
                <a:latin typeface="Arial" charset="0"/>
              </a:rPr>
              <a:t> f : X </a:t>
            </a:r>
            <a:r>
              <a:rPr lang="en-US" dirty="0" smtClean="0">
                <a:latin typeface="Arial" charset="0"/>
                <a:sym typeface="Symbol" pitchFamily="18" charset="2"/>
              </a:rPr>
              <a:t> Y </a:t>
            </a:r>
            <a:r>
              <a:rPr lang="tr-TR" dirty="0" smtClean="0">
                <a:latin typeface="Arial" charset="0"/>
                <a:sym typeface="Symbol" pitchFamily="18" charset="2"/>
              </a:rPr>
              <a:t>bire-bir (</a:t>
            </a:r>
            <a:r>
              <a:rPr lang="en-US" i="1" dirty="0" smtClean="0">
                <a:latin typeface="Arial" charset="0"/>
                <a:sym typeface="Symbol" pitchFamily="18" charset="2"/>
              </a:rPr>
              <a:t>one-to-one</a:t>
            </a:r>
            <a:r>
              <a:rPr lang="tr-TR" i="1" dirty="0" smtClean="0">
                <a:latin typeface="Arial" charset="0"/>
                <a:sym typeface="Symbol" pitchFamily="18" charset="2"/>
              </a:rPr>
              <a:t>)</a:t>
            </a:r>
            <a:r>
              <a:rPr lang="en-US" dirty="0" smtClean="0">
                <a:latin typeface="Arial" charset="0"/>
                <a:sym typeface="Symbol" pitchFamily="18" charset="2"/>
              </a:rPr>
              <a:t>  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Arial" charset="0"/>
                <a:sym typeface="Symbol" pitchFamily="18" charset="2"/>
              </a:rPr>
              <a:t>   </a:t>
            </a:r>
            <a:r>
              <a:rPr lang="tr-TR" dirty="0" smtClean="0">
                <a:latin typeface="Arial" charset="0"/>
                <a:sym typeface="Symbol" pitchFamily="18" charset="2"/>
              </a:rPr>
              <a:t>her </a:t>
            </a:r>
            <a:r>
              <a:rPr lang="en-US" dirty="0" smtClean="0">
                <a:latin typeface="Arial" charset="0"/>
                <a:sym typeface="Symbol" pitchFamily="18" charset="2"/>
              </a:rPr>
              <a:t> y  Y </a:t>
            </a:r>
            <a:r>
              <a:rPr lang="tr-TR" dirty="0" smtClean="0">
                <a:latin typeface="Arial" charset="0"/>
                <a:sym typeface="Symbol" pitchFamily="18" charset="2"/>
              </a:rPr>
              <a:t> sadece bir </a:t>
            </a:r>
            <a:r>
              <a:rPr lang="en-US" dirty="0" smtClean="0">
                <a:latin typeface="Arial" charset="0"/>
                <a:sym typeface="Symbol" pitchFamily="18" charset="2"/>
              </a:rPr>
              <a:t> x  X </a:t>
            </a:r>
            <a:r>
              <a:rPr lang="tr-TR" dirty="0" smtClean="0">
                <a:latin typeface="Arial" charset="0"/>
                <a:sym typeface="Symbol" pitchFamily="18" charset="2"/>
              </a:rPr>
              <a:t>değerine karşılık gelir.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>
                <a:latin typeface="Arial" charset="0"/>
                <a:sym typeface="Symbol" pitchFamily="18" charset="2"/>
              </a:rPr>
              <a:t>Her x kümesindeki eleman Y kümesinde </a:t>
            </a:r>
            <a:r>
              <a:rPr lang="tr-TR" b="1" dirty="0" smtClean="0">
                <a:latin typeface="Arial" charset="0"/>
                <a:sym typeface="Symbol" pitchFamily="18" charset="2"/>
              </a:rPr>
              <a:t>farklı</a:t>
            </a:r>
            <a:r>
              <a:rPr lang="tr-TR" dirty="0" smtClean="0">
                <a:latin typeface="Arial" charset="0"/>
                <a:sym typeface="Symbol" pitchFamily="18" charset="2"/>
              </a:rPr>
              <a:t> bir elemanla eşleşmesi durumudur.</a:t>
            </a:r>
            <a:endParaRPr lang="en-US" dirty="0" smtClean="0">
              <a:latin typeface="Arial" charset="0"/>
              <a:sym typeface="Symbol" pitchFamily="18" charset="2"/>
            </a:endParaRPr>
          </a:p>
          <a:p>
            <a:pPr algn="just" eaLnBrk="1" hangingPunct="1"/>
            <a:r>
              <a:rPr lang="tr-TR" sz="2400" dirty="0" smtClean="0">
                <a:latin typeface="Arial" charset="0"/>
                <a:sym typeface="Symbol" pitchFamily="18" charset="2"/>
              </a:rPr>
              <a:t>Alternatif tanım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: </a:t>
            </a:r>
            <a:r>
              <a:rPr lang="en-US" sz="2400" dirty="0" smtClean="0">
                <a:latin typeface="Arial" charset="0"/>
              </a:rPr>
              <a:t>f : X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 Y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,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i="1" dirty="0" smtClean="0">
                <a:latin typeface="Arial" charset="0"/>
                <a:sym typeface="Symbol" pitchFamily="18" charset="2"/>
              </a:rPr>
              <a:t>one-to-one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   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X kümesindeki her x değeri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 x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, x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 X 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, Y kümesindeki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y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, y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 Y 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 gibi farklı iki değere karşılık gelir.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f(x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) = y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ve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f(x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) = y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 gibi</a:t>
            </a:r>
            <a:endParaRPr lang="en-US" sz="2400" dirty="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000" dirty="0" smtClean="0">
                <a:latin typeface="Arial" charset="0"/>
                <a:sym typeface="Symbol" pitchFamily="18" charset="2"/>
              </a:rPr>
              <a:t>Örnekler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</a:t>
            </a:r>
          </a:p>
          <a:p>
            <a:pPr lvl="1" eaLnBrk="1" hangingPunct="1"/>
            <a:r>
              <a:rPr lang="en-US" sz="2000" dirty="0" smtClean="0">
                <a:latin typeface="Arial" charset="0"/>
                <a:sym typeface="Symbol" pitchFamily="18" charset="2"/>
              </a:rPr>
              <a:t>1. f(x) = 2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x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tr-TR" sz="2000" dirty="0" smtClean="0">
                <a:latin typeface="Arial" charset="0"/>
                <a:sym typeface="Symbol" pitchFamily="18" charset="2"/>
              </a:rPr>
              <a:t>(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from the set of real numbers to itself</a:t>
            </a:r>
            <a:r>
              <a:rPr lang="tr-TR" sz="2000" dirty="0" smtClean="0">
                <a:latin typeface="Arial" charset="0"/>
                <a:sym typeface="Symbol" pitchFamily="18" charset="2"/>
              </a:rPr>
              <a:t>)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one-to-one </a:t>
            </a:r>
          </a:p>
          <a:p>
            <a:pPr lvl="1" eaLnBrk="1" hangingPunct="1"/>
            <a:r>
              <a:rPr lang="en-US" sz="2000" dirty="0" smtClean="0">
                <a:latin typeface="Arial" charset="0"/>
                <a:sym typeface="Symbol" pitchFamily="18" charset="2"/>
              </a:rPr>
              <a:t>2. f : </a:t>
            </a:r>
            <a:r>
              <a:rPr lang="en-US" sz="2000" i="1" dirty="0" smtClean="0">
                <a:latin typeface="Arial" charset="0"/>
                <a:sym typeface="Symbol" pitchFamily="18" charset="2"/>
              </a:rPr>
              <a:t>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 </a:t>
            </a:r>
            <a:r>
              <a:rPr lang="en-US" sz="2000" i="1" dirty="0" smtClean="0">
                <a:latin typeface="Arial" charset="0"/>
                <a:sym typeface="Symbol" pitchFamily="18" charset="2"/>
              </a:rPr>
              <a:t>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defined by f(x) = x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tr-TR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u="sng" dirty="0" smtClean="0">
                <a:latin typeface="Arial" charset="0"/>
                <a:sym typeface="Symbol" pitchFamily="18" charset="2"/>
              </a:rPr>
              <a:t>not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one-to-one</a:t>
            </a:r>
            <a:endParaRPr lang="tr-TR" sz="2000" dirty="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000" dirty="0" smtClean="0">
                <a:latin typeface="Arial" charset="0"/>
                <a:sym typeface="Symbol" pitchFamily="18" charset="2"/>
              </a:rPr>
              <a:t>    çünkü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for every real number x, f(x) = f(-x).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Örten Fonksiyonlar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Onto functions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-surjective)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67000"/>
            <a:ext cx="8229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  <a:sym typeface="Symbol" pitchFamily="18" charset="2"/>
              </a:rPr>
              <a:t>   </a:t>
            </a:r>
            <a:r>
              <a:rPr lang="tr-TR" sz="2400" smtClean="0">
                <a:latin typeface="Arial" charset="0"/>
                <a:sym typeface="Symbol" pitchFamily="18" charset="2"/>
              </a:rPr>
              <a:t>Bir fonksiyon</a:t>
            </a:r>
            <a:r>
              <a:rPr lang="en-US" sz="2400" smtClean="0">
                <a:latin typeface="Arial" charset="0"/>
                <a:sym typeface="Symbol" pitchFamily="18" charset="2"/>
              </a:rPr>
              <a:t> </a:t>
            </a:r>
            <a:r>
              <a:rPr lang="en-US" sz="2400" smtClean="0">
                <a:latin typeface="Arial" charset="0"/>
              </a:rPr>
              <a:t>f : X </a:t>
            </a:r>
            <a:r>
              <a:rPr lang="en-US" sz="2400" smtClean="0">
                <a:latin typeface="Arial" charset="0"/>
                <a:sym typeface="Symbol" pitchFamily="18" charset="2"/>
              </a:rPr>
              <a:t> Y </a:t>
            </a:r>
            <a:r>
              <a:rPr lang="tr-TR" sz="2400" i="1" smtClean="0">
                <a:latin typeface="Arial" charset="0"/>
                <a:sym typeface="Symbol" pitchFamily="18" charset="2"/>
              </a:rPr>
              <a:t>örten</a:t>
            </a:r>
            <a:r>
              <a:rPr lang="tr-TR" sz="2400" smtClean="0">
                <a:latin typeface="Arial" charset="0"/>
                <a:sym typeface="Symbol" pitchFamily="18" charset="2"/>
              </a:rPr>
              <a:t> (</a:t>
            </a:r>
            <a:r>
              <a:rPr lang="en-US" sz="2400" i="1" smtClean="0">
                <a:latin typeface="Arial" charset="0"/>
                <a:sym typeface="Symbol" pitchFamily="18" charset="2"/>
              </a:rPr>
              <a:t>onto</a:t>
            </a:r>
            <a:r>
              <a:rPr lang="tr-TR" sz="2400" i="1" smtClean="0">
                <a:latin typeface="Arial" charset="0"/>
                <a:sym typeface="Symbol" pitchFamily="18" charset="2"/>
              </a:rPr>
              <a:t>)</a:t>
            </a:r>
            <a:r>
              <a:rPr lang="en-US" sz="2400" smtClean="0">
                <a:latin typeface="Arial" charset="0"/>
                <a:sym typeface="Symbol" pitchFamily="18" charset="2"/>
              </a:rPr>
              <a:t>  </a:t>
            </a:r>
            <a:endParaRPr lang="tr-TR" sz="2400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  <a:sym typeface="Symbol" pitchFamily="18" charset="2"/>
              </a:rPr>
              <a:t>   </a:t>
            </a:r>
            <a:r>
              <a:rPr lang="tr-TR" sz="2400" smtClean="0">
                <a:latin typeface="Arial" charset="0"/>
                <a:sym typeface="Symbol" pitchFamily="18" charset="2"/>
              </a:rPr>
              <a:t>Her</a:t>
            </a:r>
            <a:r>
              <a:rPr lang="en-US" sz="2400" smtClean="0">
                <a:latin typeface="Arial" charset="0"/>
                <a:sym typeface="Symbol" pitchFamily="18" charset="2"/>
              </a:rPr>
              <a:t> y   Y </a:t>
            </a:r>
            <a:r>
              <a:rPr lang="tr-TR" sz="2400" smtClean="0">
                <a:latin typeface="Arial" charset="0"/>
                <a:sym typeface="Symbol" pitchFamily="18" charset="2"/>
              </a:rPr>
              <a:t>için en az bir tane</a:t>
            </a:r>
            <a:r>
              <a:rPr lang="en-US" sz="2400" smtClean="0">
                <a:latin typeface="Arial" charset="0"/>
                <a:sym typeface="Symbol" pitchFamily="18" charset="2"/>
              </a:rPr>
              <a:t> x  X </a:t>
            </a:r>
            <a:r>
              <a:rPr lang="tr-TR" sz="2400" smtClean="0">
                <a:latin typeface="Arial" charset="0"/>
                <a:sym typeface="Symbol" pitchFamily="18" charset="2"/>
              </a:rPr>
              <a:t>mevcuttur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endParaRPr lang="en-US" sz="2000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62000" y="1676400"/>
            <a:ext cx="7356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x  S means “x is an element of set S.”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x  S means “x is not an element of set S.”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endParaRPr lang="en-US" sz="2800">
              <a:latin typeface="Comic Sans MS" pitchFamily="66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A  B means “A is a subset of B.”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600200" y="3352800"/>
            <a:ext cx="601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sym typeface="Symbol" pitchFamily="18" charset="2"/>
              </a:rPr>
              <a:t>or, “B contains A.”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sym typeface="Symbol" pitchFamily="18" charset="2"/>
              </a:rPr>
              <a:t>or, “every element of A is also in B.”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sym typeface="Symbol" pitchFamily="18" charset="2"/>
              </a:rPr>
              <a:t>or, x ((x  A)  (x  B)).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5105400"/>
            <a:ext cx="2438400" cy="1524000"/>
            <a:chOff x="624" y="2976"/>
            <a:chExt cx="1536" cy="960"/>
          </a:xfrm>
        </p:grpSpPr>
        <p:grpSp>
          <p:nvGrpSpPr>
            <p:cNvPr id="11272" name="Group 5"/>
            <p:cNvGrpSpPr>
              <a:grpSpLocks/>
            </p:cNvGrpSpPr>
            <p:nvPr/>
          </p:nvGrpSpPr>
          <p:grpSpPr bwMode="auto">
            <a:xfrm>
              <a:off x="624" y="2976"/>
              <a:ext cx="1536" cy="960"/>
              <a:chOff x="1200" y="2880"/>
              <a:chExt cx="1536" cy="960"/>
            </a:xfrm>
          </p:grpSpPr>
          <p:sp>
            <p:nvSpPr>
              <p:cNvPr id="11274" name="Rectangle 6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1536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75" name="Oval 7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768" cy="76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76" name="Oval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528" cy="52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77" name="Rectangle 9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  <a:buClr>
                    <a:schemeClr val="bg1"/>
                  </a:buClr>
                  <a:buSzPct val="75000"/>
                </a:pPr>
                <a:r>
                  <a:rPr lang="en-US" sz="2800">
                    <a:latin typeface="Comic Sans MS" pitchFamily="66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11278" name="Oval 10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79" name="Oval 11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80" name="Oval 12"/>
              <p:cNvSpPr>
                <a:spLocks noChangeArrowheads="1"/>
              </p:cNvSpPr>
              <p:nvPr/>
            </p:nvSpPr>
            <p:spPr bwMode="auto">
              <a:xfrm>
                <a:off x="1632" y="360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81" name="Oval 13"/>
              <p:cNvSpPr>
                <a:spLocks noChangeArrowheads="1"/>
              </p:cNvSpPr>
              <p:nvPr/>
            </p:nvSpPr>
            <p:spPr bwMode="auto">
              <a:xfrm>
                <a:off x="1968" y="312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82" name="Oval 14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83" name="Oval 15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1273" name="Rectangle 16"/>
            <p:cNvSpPr>
              <a:spLocks noChangeArrowheads="1"/>
            </p:cNvSpPr>
            <p:nvPr/>
          </p:nvSpPr>
          <p:spPr bwMode="auto">
            <a:xfrm>
              <a:off x="1200" y="3552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en-US" sz="2800">
                  <a:latin typeface="Comic Sans MS" pitchFamily="66" charset="0"/>
                  <a:sym typeface="Symbol" pitchFamily="18" charset="2"/>
                </a:rPr>
                <a:t>B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562600" y="5410200"/>
            <a:ext cx="2286000" cy="609600"/>
            <a:chOff x="288" y="3168"/>
            <a:chExt cx="4428" cy="768"/>
          </a:xfrm>
        </p:grpSpPr>
        <p:sp>
          <p:nvSpPr>
            <p:cNvPr id="11270" name="Oval 1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71" name="Text Box 1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Venn Diagram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1417638"/>
          </a:xfrm>
        </p:spPr>
        <p:txBody>
          <a:bodyPr/>
          <a:lstStyle/>
          <a:p>
            <a:pPr algn="ctr" eaLnBrk="1" hangingPunct="1"/>
            <a:r>
              <a:rPr lang="en-US" dirty="0" err="1" smtClean="0">
                <a:solidFill>
                  <a:schemeClr val="tx1"/>
                </a:solidFill>
                <a:latin typeface="Arial" charset="0"/>
              </a:rPr>
              <a:t>Bijective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Arial" charset="0"/>
              </a:rPr>
              <a:t>Fonksiyonlar      (Birebir Örten)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/>
            <a:endParaRPr lang="en-US" smtClean="0">
              <a:latin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</a:t>
            </a:r>
            <a:r>
              <a:rPr lang="tr-TR" smtClean="0">
                <a:latin typeface="Arial" charset="0"/>
                <a:sym typeface="Symbol" pitchFamily="18" charset="2"/>
              </a:rPr>
              <a:t>Bir fonksiyon</a:t>
            </a:r>
            <a:r>
              <a:rPr lang="en-US" smtClean="0">
                <a:latin typeface="Arial" charset="0"/>
                <a:sym typeface="Symbol" pitchFamily="18" charset="2"/>
              </a:rPr>
              <a:t> f : X Y bijective 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                  </a:t>
            </a:r>
            <a:r>
              <a:rPr lang="en-US" i="1" smtClean="0">
                <a:latin typeface="Arial" charset="0"/>
                <a:sym typeface="Symbol" pitchFamily="18" charset="2"/>
              </a:rPr>
              <a:t>f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tr-TR" smtClean="0">
                <a:latin typeface="Arial" charset="0"/>
                <a:sym typeface="Symbol" pitchFamily="18" charset="2"/>
              </a:rPr>
              <a:t>fonksiyonu</a:t>
            </a:r>
            <a:r>
              <a:rPr lang="en-US" smtClean="0">
                <a:latin typeface="Arial" charset="0"/>
                <a:sym typeface="Symbol" pitchFamily="18" charset="2"/>
              </a:rPr>
              <a:t> one-to-one </a:t>
            </a:r>
            <a:r>
              <a:rPr lang="tr-TR" smtClean="0">
                <a:latin typeface="Arial" charset="0"/>
                <a:sym typeface="Symbol" pitchFamily="18" charset="2"/>
              </a:rPr>
              <a:t>ve </a:t>
            </a:r>
            <a:r>
              <a:rPr lang="en-US" smtClean="0">
                <a:latin typeface="Arial" charset="0"/>
                <a:sym typeface="Symbol" pitchFamily="18" charset="2"/>
              </a:rPr>
              <a:t>onto</a:t>
            </a:r>
            <a:r>
              <a:rPr lang="tr-TR" smtClean="0">
                <a:latin typeface="Arial" charset="0"/>
                <a:sym typeface="Symbol" pitchFamily="18" charset="2"/>
              </a:rPr>
              <a:t>’dur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lvl="1" eaLnBrk="1" hangingPunct="1"/>
            <a:r>
              <a:rPr lang="tr-TR" smtClean="0">
                <a:latin typeface="Arial" charset="0"/>
                <a:sym typeface="Symbol" pitchFamily="18" charset="2"/>
              </a:rPr>
              <a:t>Örnekler</a:t>
            </a:r>
            <a:r>
              <a:rPr lang="en-US" smtClean="0">
                <a:latin typeface="Arial" charset="0"/>
                <a:sym typeface="Symbol" pitchFamily="18" charset="2"/>
              </a:rPr>
              <a:t>:</a:t>
            </a:r>
            <a:r>
              <a:rPr lang="en-US" sz="2000" smtClean="0">
                <a:latin typeface="Arial" charset="0"/>
                <a:sym typeface="Symbol" pitchFamily="18" charset="2"/>
              </a:rPr>
              <a:t> </a:t>
            </a:r>
          </a:p>
          <a:p>
            <a:pPr lvl="2" eaLnBrk="1" hangingPunct="1"/>
            <a:r>
              <a:rPr lang="en-US" smtClean="0">
                <a:latin typeface="Arial" charset="0"/>
                <a:sym typeface="Symbol" pitchFamily="18" charset="2"/>
              </a:rPr>
              <a:t>1.  </a:t>
            </a:r>
            <a:r>
              <a:rPr lang="tr-TR" smtClean="0">
                <a:latin typeface="Arial" charset="0"/>
                <a:sym typeface="Symbol" pitchFamily="18" charset="2"/>
              </a:rPr>
              <a:t>L</a:t>
            </a:r>
            <a:r>
              <a:rPr lang="en-US" smtClean="0">
                <a:latin typeface="Arial" charset="0"/>
                <a:sym typeface="Symbol" pitchFamily="18" charset="2"/>
              </a:rPr>
              <a:t>ine</a:t>
            </a:r>
            <a:r>
              <a:rPr lang="tr-TR" smtClean="0">
                <a:latin typeface="Arial" charset="0"/>
                <a:sym typeface="Symbol" pitchFamily="18" charset="2"/>
              </a:rPr>
              <a:t>e</a:t>
            </a:r>
            <a:r>
              <a:rPr lang="en-US" smtClean="0">
                <a:latin typeface="Arial" charset="0"/>
                <a:sym typeface="Symbol" pitchFamily="18" charset="2"/>
              </a:rPr>
              <a:t>r </a:t>
            </a:r>
            <a:r>
              <a:rPr lang="tr-TR" smtClean="0">
                <a:latin typeface="Arial" charset="0"/>
                <a:sym typeface="Symbol" pitchFamily="18" charset="2"/>
              </a:rPr>
              <a:t>bir fonksiyon </a:t>
            </a:r>
            <a:r>
              <a:rPr lang="en-US" smtClean="0">
                <a:latin typeface="Arial" charset="0"/>
                <a:sym typeface="Symbol" pitchFamily="18" charset="2"/>
              </a:rPr>
              <a:t>f(x) = ax + b bijective </a:t>
            </a:r>
            <a:r>
              <a:rPr lang="tr-TR" smtClean="0">
                <a:latin typeface="Arial" charset="0"/>
                <a:sym typeface="Symbol" pitchFamily="18" charset="2"/>
              </a:rPr>
              <a:t>fonksiyondur (</a:t>
            </a:r>
            <a:r>
              <a:rPr lang="en-US" smtClean="0">
                <a:latin typeface="Arial" charset="0"/>
                <a:sym typeface="Symbol" pitchFamily="18" charset="2"/>
              </a:rPr>
              <a:t>from the set of real numbers to itself</a:t>
            </a:r>
            <a:r>
              <a:rPr lang="tr-TR" smtClean="0">
                <a:latin typeface="Arial" charset="0"/>
                <a:sym typeface="Symbol" pitchFamily="18" charset="2"/>
              </a:rPr>
              <a:t>)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lvl="2" eaLnBrk="1" hangingPunct="1"/>
            <a:r>
              <a:rPr lang="en-US" smtClean="0">
                <a:latin typeface="Arial" charset="0"/>
              </a:rPr>
              <a:t>2.  </a:t>
            </a:r>
            <a:r>
              <a:rPr lang="tr-TR" smtClean="0">
                <a:latin typeface="Arial" charset="0"/>
              </a:rPr>
              <a:t>Bir </a:t>
            </a:r>
            <a:r>
              <a:rPr lang="en-US" smtClean="0">
                <a:latin typeface="Arial" charset="0"/>
              </a:rPr>
              <a:t> f(x) = x</a:t>
            </a:r>
            <a:r>
              <a:rPr lang="en-US" baseline="30000" smtClean="0">
                <a:latin typeface="Arial" charset="0"/>
              </a:rPr>
              <a:t>3</a:t>
            </a:r>
            <a:r>
              <a:rPr lang="en-US" smtClean="0">
                <a:latin typeface="Arial" charset="0"/>
              </a:rPr>
              <a:t> bijective </a:t>
            </a:r>
            <a:r>
              <a:rPr lang="tr-TR" smtClean="0">
                <a:latin typeface="Arial" charset="0"/>
              </a:rPr>
              <a:t>fonksiyondur (</a:t>
            </a:r>
            <a:r>
              <a:rPr lang="en-US" smtClean="0">
                <a:latin typeface="Arial" charset="0"/>
              </a:rPr>
              <a:t>from the set of real numbers to itself</a:t>
            </a:r>
            <a:r>
              <a:rPr lang="tr-TR" smtClean="0">
                <a:latin typeface="Arial" charset="0"/>
              </a:rPr>
              <a:t>)</a:t>
            </a:r>
            <a:endParaRPr lang="en-US" smtClean="0">
              <a:latin typeface="Arial" charset="0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685800" y="3581400"/>
            <a:ext cx="1447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 smtClean="0"/>
              <a:t>birebir</a:t>
            </a:r>
            <a:endParaRPr lang="tr-TR" dirty="0"/>
          </a:p>
          <a:p>
            <a:pPr algn="ctr">
              <a:spcBef>
                <a:spcPct val="50000"/>
              </a:spcBef>
            </a:pPr>
            <a:r>
              <a:rPr lang="tr-TR" dirty="0" smtClean="0"/>
              <a:t>Örten değil</a:t>
            </a:r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5800" y="1828800"/>
            <a:ext cx="1371600" cy="1604963"/>
            <a:chOff x="480" y="1392"/>
            <a:chExt cx="864" cy="1011"/>
          </a:xfrm>
        </p:grpSpPr>
        <p:sp>
          <p:nvSpPr>
            <p:cNvPr id="82981" name="Text Box 21"/>
            <p:cNvSpPr txBox="1">
              <a:spLocks noChangeArrowheads="1"/>
            </p:cNvSpPr>
            <p:nvPr/>
          </p:nvSpPr>
          <p:spPr bwMode="auto">
            <a:xfrm>
              <a:off x="480" y="1488"/>
              <a:ext cx="240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  <a:endParaRPr lang="en-US"/>
            </a:p>
          </p:txBody>
        </p:sp>
        <p:sp>
          <p:nvSpPr>
            <p:cNvPr id="82982" name="Text Box 22"/>
            <p:cNvSpPr txBox="1">
              <a:spLocks noChangeArrowheads="1"/>
            </p:cNvSpPr>
            <p:nvPr/>
          </p:nvSpPr>
          <p:spPr bwMode="auto">
            <a:xfrm>
              <a:off x="1104" y="1392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4</a:t>
              </a:r>
              <a:endParaRPr lang="en-US"/>
            </a:p>
          </p:txBody>
        </p:sp>
        <p:sp>
          <p:nvSpPr>
            <p:cNvPr id="82983" name="Line 23"/>
            <p:cNvSpPr>
              <a:spLocks noChangeShapeType="1"/>
            </p:cNvSpPr>
            <p:nvPr/>
          </p:nvSpPr>
          <p:spPr bwMode="auto">
            <a:xfrm>
              <a:off x="624" y="163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84" name="Line 24"/>
            <p:cNvSpPr>
              <a:spLocks noChangeShapeType="1"/>
            </p:cNvSpPr>
            <p:nvPr/>
          </p:nvSpPr>
          <p:spPr bwMode="auto">
            <a:xfrm>
              <a:off x="624" y="187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85" name="Line 25"/>
            <p:cNvSpPr>
              <a:spLocks noChangeShapeType="1"/>
            </p:cNvSpPr>
            <p:nvPr/>
          </p:nvSpPr>
          <p:spPr bwMode="auto">
            <a:xfrm flipV="1">
              <a:off x="624" y="158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886200" y="1905000"/>
            <a:ext cx="1384300" cy="1604963"/>
            <a:chOff x="1776" y="1584"/>
            <a:chExt cx="872" cy="1011"/>
          </a:xfrm>
        </p:grpSpPr>
        <p:sp>
          <p:nvSpPr>
            <p:cNvPr id="82975" name="Text Box 15"/>
            <p:cNvSpPr txBox="1">
              <a:spLocks noChangeArrowheads="1"/>
            </p:cNvSpPr>
            <p:nvPr/>
          </p:nvSpPr>
          <p:spPr bwMode="auto">
            <a:xfrm>
              <a:off x="1776" y="1584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  <a:endParaRPr lang="en-US"/>
            </a:p>
          </p:txBody>
        </p:sp>
        <p:sp>
          <p:nvSpPr>
            <p:cNvPr id="82976" name="Text Box 16"/>
            <p:cNvSpPr txBox="1">
              <a:spLocks noChangeArrowheads="1"/>
            </p:cNvSpPr>
            <p:nvPr/>
          </p:nvSpPr>
          <p:spPr bwMode="auto">
            <a:xfrm>
              <a:off x="2408" y="1728"/>
              <a:ext cx="240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  <a:endParaRPr lang="en-US"/>
            </a:p>
          </p:txBody>
        </p:sp>
        <p:sp>
          <p:nvSpPr>
            <p:cNvPr id="82977" name="Line 17"/>
            <p:cNvSpPr>
              <a:spLocks noChangeShapeType="1"/>
            </p:cNvSpPr>
            <p:nvPr/>
          </p:nvSpPr>
          <p:spPr bwMode="auto">
            <a:xfrm>
              <a:off x="1920" y="172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8" name="Line 26"/>
            <p:cNvSpPr>
              <a:spLocks noChangeShapeType="1"/>
            </p:cNvSpPr>
            <p:nvPr/>
          </p:nvSpPr>
          <p:spPr bwMode="auto">
            <a:xfrm>
              <a:off x="192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9" name="Line 27"/>
            <p:cNvSpPr>
              <a:spLocks noChangeShapeType="1"/>
            </p:cNvSpPr>
            <p:nvPr/>
          </p:nvSpPr>
          <p:spPr bwMode="auto">
            <a:xfrm flipV="1">
              <a:off x="1968" y="182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80" name="Line 28"/>
            <p:cNvSpPr>
              <a:spLocks noChangeShapeType="1"/>
            </p:cNvSpPr>
            <p:nvPr/>
          </p:nvSpPr>
          <p:spPr bwMode="auto">
            <a:xfrm flipV="1">
              <a:off x="1920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32" name="Text Box 36"/>
          <p:cNvSpPr txBox="1">
            <a:spLocks noChangeArrowheads="1"/>
          </p:cNvSpPr>
          <p:nvPr/>
        </p:nvSpPr>
        <p:spPr bwMode="auto">
          <a:xfrm>
            <a:off x="3733800" y="3657600"/>
            <a:ext cx="2057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 smtClean="0"/>
              <a:t>Birebir değil</a:t>
            </a:r>
            <a:endParaRPr lang="tr-TR" dirty="0"/>
          </a:p>
          <a:p>
            <a:pPr algn="ctr">
              <a:spcBef>
                <a:spcPct val="50000"/>
              </a:spcBef>
            </a:pPr>
            <a:r>
              <a:rPr lang="tr-TR" dirty="0" smtClean="0"/>
              <a:t>örten</a:t>
            </a:r>
            <a:endParaRPr 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934200" y="2057400"/>
            <a:ext cx="1371600" cy="1681163"/>
            <a:chOff x="3408" y="1392"/>
            <a:chExt cx="864" cy="1059"/>
          </a:xfrm>
        </p:grpSpPr>
        <p:sp>
          <p:nvSpPr>
            <p:cNvPr id="82969" name="Text Box 38"/>
            <p:cNvSpPr txBox="1">
              <a:spLocks noChangeArrowheads="1"/>
            </p:cNvSpPr>
            <p:nvPr/>
          </p:nvSpPr>
          <p:spPr bwMode="auto">
            <a:xfrm>
              <a:off x="3408" y="1440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  <a:endParaRPr lang="en-US"/>
            </a:p>
          </p:txBody>
        </p:sp>
        <p:sp>
          <p:nvSpPr>
            <p:cNvPr id="82970" name="Text Box 39"/>
            <p:cNvSpPr txBox="1">
              <a:spLocks noChangeArrowheads="1"/>
            </p:cNvSpPr>
            <p:nvPr/>
          </p:nvSpPr>
          <p:spPr bwMode="auto">
            <a:xfrm>
              <a:off x="4032" y="1392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4</a:t>
              </a:r>
              <a:endParaRPr lang="en-US"/>
            </a:p>
          </p:txBody>
        </p:sp>
        <p:sp>
          <p:nvSpPr>
            <p:cNvPr id="82971" name="Line 44"/>
            <p:cNvSpPr>
              <a:spLocks noChangeShapeType="1"/>
            </p:cNvSpPr>
            <p:nvPr/>
          </p:nvSpPr>
          <p:spPr bwMode="auto">
            <a:xfrm>
              <a:off x="3600" y="1584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2" name="Line 45"/>
            <p:cNvSpPr>
              <a:spLocks noChangeShapeType="1"/>
            </p:cNvSpPr>
            <p:nvPr/>
          </p:nvSpPr>
          <p:spPr bwMode="auto">
            <a:xfrm flipV="1">
              <a:off x="3600" y="153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3" name="Line 47"/>
            <p:cNvSpPr>
              <a:spLocks noChangeShapeType="1"/>
            </p:cNvSpPr>
            <p:nvPr/>
          </p:nvSpPr>
          <p:spPr bwMode="auto">
            <a:xfrm flipV="1">
              <a:off x="3552" y="196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4" name="Line 48"/>
            <p:cNvSpPr>
              <a:spLocks noChangeShapeType="1"/>
            </p:cNvSpPr>
            <p:nvPr/>
          </p:nvSpPr>
          <p:spPr bwMode="auto">
            <a:xfrm flipV="1">
              <a:off x="3600" y="1776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46" name="Text Box 50"/>
          <p:cNvSpPr txBox="1">
            <a:spLocks noChangeArrowheads="1"/>
          </p:cNvSpPr>
          <p:nvPr/>
        </p:nvSpPr>
        <p:spPr bwMode="auto">
          <a:xfrm>
            <a:off x="6553200" y="3810000"/>
            <a:ext cx="2057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 smtClean="0"/>
              <a:t>birebir</a:t>
            </a:r>
            <a:endParaRPr lang="tr-TR" dirty="0"/>
          </a:p>
          <a:p>
            <a:pPr algn="ctr">
              <a:spcBef>
                <a:spcPct val="50000"/>
              </a:spcBef>
            </a:pPr>
            <a:r>
              <a:rPr lang="tr-TR" dirty="0" smtClean="0"/>
              <a:t>örten</a:t>
            </a:r>
            <a:endParaRPr lang="en-US" dirty="0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2362200" y="4267200"/>
            <a:ext cx="1371600" cy="1681163"/>
            <a:chOff x="1536" y="2928"/>
            <a:chExt cx="864" cy="1059"/>
          </a:xfrm>
        </p:grpSpPr>
        <p:sp>
          <p:nvSpPr>
            <p:cNvPr id="82963" name="Text Box 52"/>
            <p:cNvSpPr txBox="1">
              <a:spLocks noChangeArrowheads="1"/>
            </p:cNvSpPr>
            <p:nvPr/>
          </p:nvSpPr>
          <p:spPr bwMode="auto">
            <a:xfrm>
              <a:off x="1536" y="2976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  <a:endParaRPr lang="en-US"/>
            </a:p>
          </p:txBody>
        </p:sp>
        <p:sp>
          <p:nvSpPr>
            <p:cNvPr id="82964" name="Text Box 53"/>
            <p:cNvSpPr txBox="1">
              <a:spLocks noChangeArrowheads="1"/>
            </p:cNvSpPr>
            <p:nvPr/>
          </p:nvSpPr>
          <p:spPr bwMode="auto">
            <a:xfrm>
              <a:off x="2160" y="2928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4</a:t>
              </a:r>
              <a:endParaRPr lang="en-US"/>
            </a:p>
          </p:txBody>
        </p:sp>
        <p:sp>
          <p:nvSpPr>
            <p:cNvPr id="82965" name="Line 58"/>
            <p:cNvSpPr>
              <a:spLocks noChangeShapeType="1"/>
            </p:cNvSpPr>
            <p:nvPr/>
          </p:nvSpPr>
          <p:spPr bwMode="auto">
            <a:xfrm>
              <a:off x="1728" y="307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6" name="Line 59"/>
            <p:cNvSpPr>
              <a:spLocks noChangeShapeType="1"/>
            </p:cNvSpPr>
            <p:nvPr/>
          </p:nvSpPr>
          <p:spPr bwMode="auto">
            <a:xfrm flipV="1">
              <a:off x="1728" y="307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7" name="Line 60"/>
            <p:cNvSpPr>
              <a:spLocks noChangeShapeType="1"/>
            </p:cNvSpPr>
            <p:nvPr/>
          </p:nvSpPr>
          <p:spPr bwMode="auto">
            <a:xfrm flipV="1">
              <a:off x="1680" y="336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8" name="Line 61"/>
            <p:cNvSpPr>
              <a:spLocks noChangeShapeType="1"/>
            </p:cNvSpPr>
            <p:nvPr/>
          </p:nvSpPr>
          <p:spPr bwMode="auto">
            <a:xfrm flipV="1">
              <a:off x="1680" y="355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59" name="Text Box 63"/>
          <p:cNvSpPr txBox="1">
            <a:spLocks noChangeArrowheads="1"/>
          </p:cNvSpPr>
          <p:nvPr/>
        </p:nvSpPr>
        <p:spPr bwMode="auto">
          <a:xfrm>
            <a:off x="1752600" y="6019800"/>
            <a:ext cx="2590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 smtClean="0"/>
              <a:t>Birebir değil</a:t>
            </a:r>
          </a:p>
          <a:p>
            <a:pPr algn="ctr">
              <a:spcBef>
                <a:spcPct val="50000"/>
              </a:spcBef>
            </a:pPr>
            <a:r>
              <a:rPr lang="tr-TR" dirty="0" smtClean="0"/>
              <a:t>Örten değil</a:t>
            </a:r>
            <a:endParaRPr lang="en-US" dirty="0"/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5486400" y="4495800"/>
            <a:ext cx="1371600" cy="1604963"/>
            <a:chOff x="3456" y="2832"/>
            <a:chExt cx="864" cy="1011"/>
          </a:xfrm>
        </p:grpSpPr>
        <p:sp>
          <p:nvSpPr>
            <p:cNvPr id="82957" name="Text Box 65"/>
            <p:cNvSpPr txBox="1">
              <a:spLocks noChangeArrowheads="1"/>
            </p:cNvSpPr>
            <p:nvPr/>
          </p:nvSpPr>
          <p:spPr bwMode="auto">
            <a:xfrm>
              <a:off x="3456" y="2928"/>
              <a:ext cx="240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  <a:endParaRPr lang="en-US"/>
            </a:p>
          </p:txBody>
        </p:sp>
        <p:sp>
          <p:nvSpPr>
            <p:cNvPr id="82958" name="Text Box 66"/>
            <p:cNvSpPr txBox="1">
              <a:spLocks noChangeArrowheads="1"/>
            </p:cNvSpPr>
            <p:nvPr/>
          </p:nvSpPr>
          <p:spPr bwMode="auto">
            <a:xfrm>
              <a:off x="4080" y="2832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4</a:t>
              </a:r>
              <a:endParaRPr lang="en-US"/>
            </a:p>
          </p:txBody>
        </p:sp>
        <p:sp>
          <p:nvSpPr>
            <p:cNvPr id="82959" name="Line 70"/>
            <p:cNvSpPr>
              <a:spLocks noChangeShapeType="1"/>
            </p:cNvSpPr>
            <p:nvPr/>
          </p:nvSpPr>
          <p:spPr bwMode="auto">
            <a:xfrm>
              <a:off x="364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0" name="Line 71"/>
            <p:cNvSpPr>
              <a:spLocks noChangeShapeType="1"/>
            </p:cNvSpPr>
            <p:nvPr/>
          </p:nvSpPr>
          <p:spPr bwMode="auto">
            <a:xfrm>
              <a:off x="3648" y="3120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1" name="Line 72"/>
            <p:cNvSpPr>
              <a:spLocks noChangeShapeType="1"/>
            </p:cNvSpPr>
            <p:nvPr/>
          </p:nvSpPr>
          <p:spPr bwMode="auto">
            <a:xfrm flipV="1">
              <a:off x="3648" y="297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2" name="Line 73"/>
            <p:cNvSpPr>
              <a:spLocks noChangeShapeType="1"/>
            </p:cNvSpPr>
            <p:nvPr/>
          </p:nvSpPr>
          <p:spPr bwMode="auto">
            <a:xfrm flipV="1">
              <a:off x="3648" y="345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71" name="Text Box 75"/>
          <p:cNvSpPr txBox="1">
            <a:spLocks noChangeArrowheads="1"/>
          </p:cNvSpPr>
          <p:nvPr/>
        </p:nvSpPr>
        <p:spPr bwMode="auto">
          <a:xfrm>
            <a:off x="5334000" y="607853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 smtClean="0"/>
              <a:t>Fonksiyon değil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9" grpId="0" autoUpdateAnimBg="0"/>
      <p:bldP spid="260132" grpId="0" autoUpdateAnimBg="0"/>
      <p:bldP spid="260146" grpId="0" autoUpdateAnimBg="0"/>
      <p:bldP spid="260159" grpId="0" autoUpdateAnimBg="0"/>
      <p:bldP spid="260171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Ters Fonksiyon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Inverse function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y = f(x)</a:t>
            </a:r>
            <a:r>
              <a:rPr lang="tr-TR" dirty="0" smtClean="0">
                <a:latin typeface="Arial" charset="0"/>
              </a:rPr>
              <a:t> fonksiyonunun tersi(</a:t>
            </a:r>
            <a:r>
              <a:rPr lang="en-US" dirty="0" smtClean="0">
                <a:latin typeface="Arial" charset="0"/>
              </a:rPr>
              <a:t>inverse</a:t>
            </a:r>
            <a:r>
              <a:rPr lang="tr-TR" dirty="0" smtClean="0">
                <a:latin typeface="Arial" charset="0"/>
              </a:rPr>
              <a:t>)</a:t>
            </a:r>
            <a:r>
              <a:rPr lang="en-US" dirty="0" smtClean="0">
                <a:latin typeface="Arial" charset="0"/>
              </a:rPr>
              <a:t> f </a:t>
            </a:r>
            <a:r>
              <a:rPr lang="en-US" baseline="30000" dirty="0" smtClean="0">
                <a:latin typeface="Arial" charset="0"/>
              </a:rPr>
              <a:t>-1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olup</a:t>
            </a:r>
            <a:r>
              <a:rPr lang="en-US" dirty="0" smtClean="0">
                <a:latin typeface="Arial" charset="0"/>
              </a:rPr>
              <a:t> {(y, x) | y = f(x)}</a:t>
            </a:r>
            <a:r>
              <a:rPr lang="tr-TR" dirty="0" smtClean="0">
                <a:latin typeface="Arial" charset="0"/>
              </a:rPr>
              <a:t> olarak sembolize edilir.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f </a:t>
            </a:r>
            <a:r>
              <a:rPr lang="en-US" baseline="30000" dirty="0" smtClean="0">
                <a:latin typeface="Arial" charset="0"/>
              </a:rPr>
              <a:t>-1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in bir fonksiyon olması gerekmez</a:t>
            </a:r>
            <a:endParaRPr lang="en-US" dirty="0" smtClean="0">
              <a:latin typeface="Arial" charset="0"/>
            </a:endParaRPr>
          </a:p>
          <a:p>
            <a:pPr lvl="1" eaLnBrk="1" hangingPunct="1"/>
            <a:r>
              <a:rPr lang="tr-TR" dirty="0" smtClean="0">
                <a:latin typeface="Arial" charset="0"/>
              </a:rPr>
              <a:t>Örnek</a:t>
            </a:r>
            <a:r>
              <a:rPr lang="en-US" dirty="0" smtClean="0">
                <a:latin typeface="Arial" charset="0"/>
              </a:rPr>
              <a:t>: if f(x) = 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then f </a:t>
            </a:r>
            <a:r>
              <a:rPr lang="en-US" baseline="30000" dirty="0" smtClean="0">
                <a:latin typeface="Arial" charset="0"/>
              </a:rPr>
              <a:t>-1</a:t>
            </a:r>
            <a:r>
              <a:rPr lang="en-US" dirty="0" smtClean="0">
                <a:latin typeface="Arial" charset="0"/>
              </a:rPr>
              <a:t> (4) = </a:t>
            </a:r>
            <a:r>
              <a:rPr lang="en-US" dirty="0" smtClean="0">
                <a:latin typeface="Arial" charset="0"/>
                <a:sym typeface="Symbol" pitchFamily="18" charset="2"/>
              </a:rPr>
              <a:t>4 = </a:t>
            </a:r>
            <a:r>
              <a:rPr lang="en-US" dirty="0" smtClean="0">
                <a:latin typeface="Arial" charset="0"/>
                <a:cs typeface="Arial" charset="0"/>
              </a:rPr>
              <a:t>± 2, </a:t>
            </a:r>
            <a:r>
              <a:rPr lang="tr-TR" dirty="0" smtClean="0">
                <a:latin typeface="Arial" charset="0"/>
              </a:rPr>
              <a:t>tek bir değer olmadığından tersi bir fonksiyon değildir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/>
            <a:r>
              <a:rPr lang="tr-TR" b="1" dirty="0" smtClean="0">
                <a:latin typeface="Arial" charset="0"/>
              </a:rPr>
              <a:t>Eğer bir fonksiyon </a:t>
            </a:r>
            <a:r>
              <a:rPr lang="en-US" b="1" dirty="0" err="1" smtClean="0">
                <a:latin typeface="Arial" charset="0"/>
                <a:cs typeface="Arial" charset="0"/>
              </a:rPr>
              <a:t>bijective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tr-TR" b="1" dirty="0" smtClean="0">
                <a:latin typeface="Arial" charset="0"/>
              </a:rPr>
              <a:t>(</a:t>
            </a:r>
            <a:r>
              <a:rPr lang="tr-TR" b="1" i="1" dirty="0" err="1" smtClean="0">
                <a:latin typeface="Arial" charset="0"/>
              </a:rPr>
              <a:t>onto</a:t>
            </a:r>
            <a:r>
              <a:rPr lang="tr-TR" b="1" i="1" dirty="0" smtClean="0">
                <a:latin typeface="Arial" charset="0"/>
              </a:rPr>
              <a:t> ve </a:t>
            </a:r>
            <a:r>
              <a:rPr lang="tr-TR" b="1" i="1" dirty="0" err="1" smtClean="0">
                <a:latin typeface="Arial" charset="0"/>
              </a:rPr>
              <a:t>one</a:t>
            </a:r>
            <a:r>
              <a:rPr lang="tr-TR" b="1" i="1" dirty="0" smtClean="0">
                <a:latin typeface="Arial" charset="0"/>
              </a:rPr>
              <a:t> </a:t>
            </a:r>
            <a:r>
              <a:rPr lang="tr-TR" b="1" i="1" dirty="0" err="1" smtClean="0">
                <a:latin typeface="Arial" charset="0"/>
              </a:rPr>
              <a:t>to</a:t>
            </a:r>
            <a:r>
              <a:rPr lang="tr-TR" b="1" i="1" dirty="0" smtClean="0">
                <a:latin typeface="Arial" charset="0"/>
              </a:rPr>
              <a:t> </a:t>
            </a:r>
            <a:r>
              <a:rPr lang="tr-TR" b="1" i="1" dirty="0" err="1" smtClean="0">
                <a:latin typeface="Arial" charset="0"/>
              </a:rPr>
              <a:t>one</a:t>
            </a:r>
            <a:r>
              <a:rPr lang="tr-TR" b="1" dirty="0" smtClean="0">
                <a:latin typeface="Arial" charset="0"/>
              </a:rPr>
              <a:t>) ise tersi de bir fonksiyondur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f={(1,a)(2,c)(3,b)}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943600" y="1905000"/>
            <a:ext cx="2611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30000"/>
              <a:t>-1</a:t>
            </a:r>
            <a:r>
              <a:rPr lang="tr-TR"/>
              <a:t>={(a,1)(c,2)(b,3)}</a:t>
            </a:r>
            <a:endParaRPr lang="en-US"/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4343400" y="1905000"/>
            <a:ext cx="70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olidFill>
                  <a:srgbClr val="FF0000"/>
                </a:solidFill>
              </a:rPr>
              <a:t>f</a:t>
            </a:r>
            <a:r>
              <a:rPr lang="tr-TR" baseline="30000">
                <a:solidFill>
                  <a:srgbClr val="FF0000"/>
                </a:solidFill>
              </a:rPr>
              <a:t>-1</a:t>
            </a:r>
            <a:r>
              <a:rPr lang="tr-TR">
                <a:solidFill>
                  <a:srgbClr val="FF0000"/>
                </a:solidFill>
              </a:rPr>
              <a:t>=</a:t>
            </a:r>
            <a:r>
              <a:rPr lang="tr-TR" baseline="30000">
                <a:solidFill>
                  <a:srgbClr val="FF0000"/>
                </a:solidFill>
              </a:rPr>
              <a:t>?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914400" y="3124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f(x)=x+1</a:t>
            </a:r>
            <a:endParaRPr lang="en-US"/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2819400" y="3124200"/>
            <a:ext cx="70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olidFill>
                  <a:srgbClr val="FF0000"/>
                </a:solidFill>
              </a:rPr>
              <a:t>f</a:t>
            </a:r>
            <a:r>
              <a:rPr lang="tr-TR" baseline="30000">
                <a:solidFill>
                  <a:srgbClr val="FF0000"/>
                </a:solidFill>
              </a:rPr>
              <a:t>-1</a:t>
            </a:r>
            <a:r>
              <a:rPr lang="tr-TR">
                <a:solidFill>
                  <a:srgbClr val="FF0000"/>
                </a:solidFill>
              </a:rPr>
              <a:t>=</a:t>
            </a:r>
            <a:r>
              <a:rPr lang="tr-TR" baseline="30000">
                <a:solidFill>
                  <a:srgbClr val="FF0000"/>
                </a:solidFill>
              </a:rPr>
              <a:t>?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4114800" y="3124200"/>
            <a:ext cx="1084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30000"/>
              <a:t>-1</a:t>
            </a:r>
            <a:r>
              <a:rPr lang="tr-TR"/>
              <a:t>= x-1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  <p:bldP spid="261126" grpId="0" autoUpdateAnimBg="0"/>
      <p:bldP spid="261127" grpId="0" autoUpdateAnimBg="0"/>
      <p:bldP spid="261128" grpId="0" autoUpdateAnimBg="0"/>
      <p:bldP spid="26112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Fonksiyonların Bileşkesi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96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>
                <a:latin typeface="Arial" charset="0"/>
              </a:rPr>
              <a:t>Verilen iki fonksiyon</a:t>
            </a:r>
            <a:r>
              <a:rPr lang="en-US" sz="2400" smtClean="0">
                <a:latin typeface="Arial" charset="0"/>
              </a:rPr>
              <a:t> g : X </a:t>
            </a:r>
            <a:r>
              <a:rPr lang="en-US" sz="2400" smtClean="0">
                <a:latin typeface="Arial" charset="0"/>
                <a:sym typeface="Symbol" pitchFamily="18" charset="2"/>
              </a:rPr>
              <a:t> Y </a:t>
            </a:r>
            <a:r>
              <a:rPr lang="tr-TR" sz="2400" smtClean="0">
                <a:latin typeface="Arial" charset="0"/>
                <a:sym typeface="Symbol" pitchFamily="18" charset="2"/>
              </a:rPr>
              <a:t>ve</a:t>
            </a:r>
            <a:r>
              <a:rPr lang="en-US" sz="2400" smtClean="0">
                <a:latin typeface="Arial" charset="0"/>
                <a:sym typeface="Symbol" pitchFamily="18" charset="2"/>
              </a:rPr>
              <a:t> f : Y  Z </a:t>
            </a:r>
            <a:r>
              <a:rPr lang="tr-TR" sz="2400" smtClean="0">
                <a:latin typeface="Arial" charset="0"/>
                <a:sym typeface="Symbol" pitchFamily="18" charset="2"/>
              </a:rPr>
              <a:t>olup, bileşkesi </a:t>
            </a:r>
            <a:r>
              <a:rPr lang="en-US" sz="2400" smtClean="0">
                <a:latin typeface="Arial" charset="0"/>
                <a:sym typeface="Symbol" pitchFamily="18" charset="2"/>
              </a:rPr>
              <a:t>f </a:t>
            </a:r>
            <a:r>
              <a:rPr lang="en-US" sz="2400" smtClean="0">
                <a:latin typeface="Arial" charset="0"/>
                <a:cs typeface="Arial" charset="0"/>
                <a:sym typeface="Symbol" pitchFamily="18" charset="2"/>
              </a:rPr>
              <a:t>◦ g </a:t>
            </a:r>
            <a:r>
              <a:rPr lang="tr-TR" sz="2400" smtClean="0">
                <a:latin typeface="Arial" charset="0"/>
                <a:sym typeface="Symbol" pitchFamily="18" charset="2"/>
              </a:rPr>
              <a:t>aşağıdaki gibi tanımlanır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</a:t>
            </a:r>
            <a:r>
              <a:rPr lang="en-US" smtClean="0">
                <a:latin typeface="Arial" charset="0"/>
                <a:sym typeface="Symbol" pitchFamily="18" charset="2"/>
              </a:rPr>
              <a:t>f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g (x) = f(g(x)) for every x  X.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mtClean="0">
                <a:latin typeface="Arial" charset="0"/>
                <a:sym typeface="Symbol" pitchFamily="18" charset="2"/>
              </a:rPr>
              <a:t>Örnek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: g(x) = x</a:t>
            </a:r>
            <a:r>
              <a:rPr lang="en-US" baseline="30000" smtClean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-1, f(x) = 3x + 5.  Then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f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g(x) = f(g(x)) = </a:t>
            </a:r>
            <a:r>
              <a:rPr lang="tr-TR" smtClean="0">
                <a:latin typeface="Arial" charset="0"/>
                <a:sym typeface="Symbol" pitchFamily="18" charset="2"/>
              </a:rPr>
              <a:t>3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(x</a:t>
            </a:r>
            <a:r>
              <a:rPr lang="en-US" baseline="30000" smtClean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-1)</a:t>
            </a:r>
            <a:r>
              <a:rPr lang="tr-TR" smtClean="0">
                <a:latin typeface="Arial" charset="0"/>
                <a:sym typeface="Symbol" pitchFamily="18" charset="2"/>
              </a:rPr>
              <a:t>+5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= (3x</a:t>
            </a:r>
            <a:r>
              <a:rPr lang="en-US" baseline="30000" smtClean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+ </a:t>
            </a:r>
            <a:r>
              <a:rPr lang="tr-TR" smtClean="0">
                <a:latin typeface="Arial" charset="0"/>
                <a:sym typeface="Symbol" pitchFamily="18" charset="2"/>
              </a:rPr>
              <a:t>2)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</a:t>
            </a:r>
            <a:endParaRPr lang="tr-TR" smtClean="0">
              <a:latin typeface="Arial" charset="0"/>
              <a:cs typeface="Arial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z="2400" smtClean="0">
                <a:latin typeface="Arial" charset="0"/>
                <a:sym typeface="Symbol" pitchFamily="18" charset="2"/>
              </a:rPr>
              <a:t>Fonksiyon bileşkesinde birleşim öz.</a:t>
            </a:r>
            <a:r>
              <a:rPr lang="en-US" sz="2400" smtClean="0">
                <a:latin typeface="Arial" charset="0"/>
                <a:cs typeface="Arial" charset="0"/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             </a:t>
            </a:r>
            <a:r>
              <a:rPr lang="en-US" smtClean="0">
                <a:latin typeface="Arial" charset="0"/>
                <a:sym typeface="Symbol" pitchFamily="18" charset="2"/>
              </a:rPr>
              <a:t>f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(g ◦h) = (f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g) ◦ h, </a:t>
            </a:r>
            <a:endParaRPr lang="tr-TR" smtClean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z="2400" smtClean="0">
                <a:latin typeface="Arial" charset="0"/>
                <a:sym typeface="Symbol" pitchFamily="18" charset="2"/>
              </a:rPr>
              <a:t>Fakat değişme özelliği yoktur</a:t>
            </a:r>
            <a:r>
              <a:rPr lang="en-US" sz="2400" smtClean="0">
                <a:latin typeface="Arial" charset="0"/>
                <a:cs typeface="Arial" charset="0"/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          f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g  g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algn="ctr" eaLnBrk="1" hangingPunct="1"/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Üstel ve Logaritmik Fonksiyonlar</a:t>
            </a:r>
            <a:br>
              <a:rPr lang="tr-TR" sz="3600" smtClean="0">
                <a:solidFill>
                  <a:schemeClr val="tx1"/>
                </a:solidFill>
                <a:latin typeface="Arial" charset="0"/>
              </a:rPr>
            </a:b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Exponential and</a:t>
            </a: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 L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ogarithmic </a:t>
            </a: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unctions</a:t>
            </a: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36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620000" cy="407352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f(x) = 2</a:t>
            </a:r>
            <a:r>
              <a:rPr lang="en-US" baseline="30000" smtClean="0">
                <a:latin typeface="Arial" charset="0"/>
              </a:rPr>
              <a:t>x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g(x) = log </a:t>
            </a:r>
            <a:r>
              <a:rPr lang="en-US" baseline="-25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x = lg x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</a:rPr>
              <a:t>f </a:t>
            </a:r>
            <a:r>
              <a:rPr lang="en-US" smtClean="0">
                <a:latin typeface="Arial" charset="0"/>
                <a:cs typeface="Arial" charset="0"/>
              </a:rPr>
              <a:t>◦ g(x) = f(g(x)) = f(lg x) = 2 </a:t>
            </a:r>
            <a:r>
              <a:rPr lang="en-US" baseline="30000" smtClean="0">
                <a:latin typeface="Arial" charset="0"/>
                <a:cs typeface="Arial" charset="0"/>
              </a:rPr>
              <a:t>lg x</a:t>
            </a:r>
            <a:r>
              <a:rPr lang="en-US" smtClean="0">
                <a:latin typeface="Arial" charset="0"/>
                <a:cs typeface="Arial" charset="0"/>
              </a:rPr>
              <a:t> = x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g ◦ f(x) = g(f(x)) = g(</a:t>
            </a:r>
            <a:r>
              <a:rPr lang="en-US" smtClean="0">
                <a:latin typeface="Arial" charset="0"/>
              </a:rPr>
              <a:t>2</a:t>
            </a:r>
            <a:r>
              <a:rPr lang="en-US" baseline="30000" smtClean="0">
                <a:latin typeface="Arial" charset="0"/>
              </a:rPr>
              <a:t>x</a:t>
            </a:r>
            <a:r>
              <a:rPr lang="en-US" smtClean="0">
                <a:latin typeface="Arial" charset="0"/>
                <a:cs typeface="Arial" charset="0"/>
              </a:rPr>
              <a:t>) = lg </a:t>
            </a:r>
            <a:r>
              <a:rPr lang="en-US" smtClean="0">
                <a:latin typeface="Arial" charset="0"/>
              </a:rPr>
              <a:t>2</a:t>
            </a:r>
            <a:r>
              <a:rPr lang="en-US" baseline="30000" smtClean="0">
                <a:latin typeface="Arial" charset="0"/>
              </a:rPr>
              <a:t>x</a:t>
            </a:r>
            <a:r>
              <a:rPr lang="en-US" smtClean="0">
                <a:latin typeface="Arial" charset="0"/>
                <a:cs typeface="Arial" charset="0"/>
              </a:rPr>
              <a:t> = x</a:t>
            </a:r>
          </a:p>
          <a:p>
            <a:pPr lvl="1"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tr-TR" smtClean="0">
                <a:latin typeface="Arial" charset="0"/>
              </a:rPr>
              <a:t>Üstel ve Logaritmik fonksiyonlar birbirinin tersidir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’in tersi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inverse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X herhangi bir küme olsun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X üzerindeki tüm string’lerin kümesi de </a:t>
            </a:r>
            <a:r>
              <a:rPr lang="en-US" sz="2800" smtClean="0">
                <a:latin typeface="Arial" charset="0"/>
                <a:sym typeface="Symbol" pitchFamily="18" charset="2"/>
              </a:rPr>
              <a:t>X* </a:t>
            </a:r>
            <a:r>
              <a:rPr lang="tr-TR" sz="2800" smtClean="0">
                <a:latin typeface="Arial" charset="0"/>
                <a:sym typeface="Symbol" pitchFamily="18" charset="2"/>
              </a:rPr>
              <a:t>olsun</a:t>
            </a:r>
          </a:p>
          <a:p>
            <a:pPr lvl="1" eaLnBrk="1" hangingPunct="1">
              <a:buFont typeface="Wingdings" pitchFamily="2" charset="2"/>
              <a:buNone/>
            </a:pPr>
            <a:endParaRPr lang="tr-TR" sz="280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Eğer</a:t>
            </a:r>
            <a:r>
              <a:rPr lang="en-US" sz="2800" smtClean="0">
                <a:latin typeface="Arial" charset="0"/>
                <a:sym typeface="Symbol" pitchFamily="18" charset="2"/>
              </a:rPr>
              <a:t>  = 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1</a:t>
            </a:r>
            <a:r>
              <a:rPr lang="en-US" sz="2800" smtClean="0">
                <a:latin typeface="Arial" charset="0"/>
                <a:sym typeface="Symbol" pitchFamily="18" charset="2"/>
              </a:rPr>
              <a:t>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2</a:t>
            </a:r>
            <a:r>
              <a:rPr lang="en-US" sz="2800" smtClean="0">
                <a:latin typeface="Arial" charset="0"/>
                <a:sym typeface="Symbol" pitchFamily="18" charset="2"/>
              </a:rPr>
              <a:t>…x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n</a:t>
            </a:r>
            <a:r>
              <a:rPr lang="en-US" sz="2800" smtClean="0">
                <a:latin typeface="Arial" charset="0"/>
                <a:sym typeface="Symbol" pitchFamily="18" charset="2"/>
              </a:rPr>
              <a:t>  X*</a:t>
            </a:r>
            <a:endParaRPr lang="tr-TR" sz="280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		</a:t>
            </a:r>
            <a:r>
              <a:rPr lang="en-US" sz="2800" smtClean="0">
                <a:latin typeface="Arial" charset="0"/>
                <a:sym typeface="Symbol" pitchFamily="18" charset="2"/>
              </a:rPr>
              <a:t> f() = </a:t>
            </a:r>
            <a:r>
              <a:rPr lang="en-US" sz="2800" baseline="30000" smtClean="0">
                <a:latin typeface="Arial" charset="0"/>
                <a:sym typeface="Symbol" pitchFamily="18" charset="2"/>
              </a:rPr>
              <a:t>-1</a:t>
            </a:r>
            <a:r>
              <a:rPr lang="en-US" sz="2800" smtClean="0">
                <a:latin typeface="Arial" charset="0"/>
                <a:sym typeface="Symbol" pitchFamily="18" charset="2"/>
              </a:rPr>
              <a:t> = 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n</a:t>
            </a:r>
            <a:r>
              <a:rPr lang="en-US" sz="2800" smtClean="0">
                <a:latin typeface="Arial" charset="0"/>
                <a:sym typeface="Symbol" pitchFamily="18" charset="2"/>
              </a:rPr>
              <a:t>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n-1</a:t>
            </a:r>
            <a:r>
              <a:rPr lang="en-US" sz="2800" smtClean="0">
                <a:latin typeface="Arial" charset="0"/>
                <a:sym typeface="Symbol" pitchFamily="18" charset="2"/>
              </a:rPr>
              <a:t>…x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2</a:t>
            </a:r>
            <a:r>
              <a:rPr lang="en-US" sz="2800" smtClean="0">
                <a:latin typeface="Arial" charset="0"/>
                <a:sym typeface="Symbol" pitchFamily="18" charset="2"/>
              </a:rPr>
              <a:t>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1</a:t>
            </a:r>
            <a:endParaRPr lang="tr-TR" sz="280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String’in inversi alınırken ters sırada yazılır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80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latin typeface="Arial" charset="0"/>
                <a:sym typeface="Symbol" pitchFamily="18" charset="2"/>
              </a:rPr>
              <a:t> </a:t>
            </a:r>
            <a:r>
              <a:rPr lang="en-US" sz="2800" baseline="30000" smtClean="0">
                <a:latin typeface="Arial" charset="0"/>
                <a:sym typeface="Symbol" pitchFamily="18" charset="2"/>
              </a:rPr>
              <a:t>-1 </a:t>
            </a:r>
            <a:r>
              <a:rPr lang="en-US" sz="2800" smtClean="0">
                <a:latin typeface="Arial" charset="0"/>
                <a:sym typeface="Symbol" pitchFamily="18" charset="2"/>
              </a:rPr>
              <a:t>=  </a:t>
            </a:r>
            <a:r>
              <a:rPr lang="en-US" sz="2800" baseline="30000" smtClean="0">
                <a:latin typeface="Arial" charset="0"/>
                <a:sym typeface="Symbol" pitchFamily="18" charset="2"/>
              </a:rPr>
              <a:t>-1</a:t>
            </a:r>
            <a:r>
              <a:rPr lang="en-US" sz="2800" smtClean="0">
                <a:latin typeface="Arial" charset="0"/>
                <a:sym typeface="Symbol" pitchFamily="18" charset="2"/>
              </a:rPr>
              <a:t> = 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r-T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Floor ve Ceiling Fonksiyonları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7391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x’in </a:t>
            </a:r>
            <a:r>
              <a:rPr lang="tr-TR" i="1"/>
              <a:t>FLOOR</a:t>
            </a:r>
            <a:r>
              <a:rPr lang="tr-TR"/>
              <a:t>’u </a:t>
            </a:r>
            <a:r>
              <a:rPr lang="tr-TR">
                <a:sym typeface="Symbol" pitchFamily="18" charset="2"/>
              </a:rPr>
              <a:t>x olarak gösterilir.</a:t>
            </a:r>
          </a:p>
          <a:p>
            <a:pPr>
              <a:spcBef>
                <a:spcPct val="50000"/>
              </a:spcBef>
            </a:pPr>
            <a:r>
              <a:rPr lang="tr-TR">
                <a:sym typeface="Symbol" pitchFamily="18" charset="2"/>
              </a:rPr>
              <a:t>x’e </a:t>
            </a:r>
            <a:r>
              <a:rPr lang="tr-TR">
                <a:solidFill>
                  <a:srgbClr val="0000FF"/>
                </a:solidFill>
                <a:sym typeface="Symbol" pitchFamily="18" charset="2"/>
              </a:rPr>
              <a:t>EŞİT</a:t>
            </a:r>
            <a:r>
              <a:rPr lang="tr-TR">
                <a:sym typeface="Symbol" pitchFamily="18" charset="2"/>
              </a:rPr>
              <a:t> veya </a:t>
            </a:r>
            <a:r>
              <a:rPr lang="tr-TR">
                <a:solidFill>
                  <a:srgbClr val="0000FF"/>
                </a:solidFill>
                <a:sym typeface="Symbol" pitchFamily="18" charset="2"/>
              </a:rPr>
              <a:t>ondan KÜÇÜK EN BÜYÜK</a:t>
            </a:r>
            <a:r>
              <a:rPr lang="tr-TR">
                <a:sym typeface="Symbol" pitchFamily="18" charset="2"/>
              </a:rPr>
              <a:t> tamsayıyı verir.</a:t>
            </a:r>
            <a:endParaRPr lang="en-US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7391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x’in </a:t>
            </a:r>
            <a:r>
              <a:rPr lang="tr-TR" i="1"/>
              <a:t>CEILING</a:t>
            </a:r>
            <a:r>
              <a:rPr lang="tr-TR"/>
              <a:t>’i </a:t>
            </a:r>
            <a:r>
              <a:rPr lang="tr-TR">
                <a:sym typeface="Symbol" pitchFamily="18" charset="2"/>
              </a:rPr>
              <a:t>x olarak gösterilir.</a:t>
            </a:r>
          </a:p>
          <a:p>
            <a:pPr>
              <a:spcBef>
                <a:spcPct val="50000"/>
              </a:spcBef>
            </a:pPr>
            <a:r>
              <a:rPr lang="tr-TR">
                <a:sym typeface="Symbol" pitchFamily="18" charset="2"/>
              </a:rPr>
              <a:t>x’e </a:t>
            </a:r>
            <a:r>
              <a:rPr lang="tr-TR">
                <a:solidFill>
                  <a:srgbClr val="0000FF"/>
                </a:solidFill>
                <a:sym typeface="Symbol" pitchFamily="18" charset="2"/>
              </a:rPr>
              <a:t>EŞİT</a:t>
            </a:r>
            <a:r>
              <a:rPr lang="tr-TR">
                <a:sym typeface="Symbol" pitchFamily="18" charset="2"/>
              </a:rPr>
              <a:t> veya </a:t>
            </a:r>
            <a:r>
              <a:rPr lang="tr-TR">
                <a:solidFill>
                  <a:srgbClr val="0000FF"/>
                </a:solidFill>
                <a:sym typeface="Symbol" pitchFamily="18" charset="2"/>
              </a:rPr>
              <a:t>ondan BÜYÜK EN KÜÇÜK</a:t>
            </a:r>
            <a:r>
              <a:rPr lang="tr-TR">
                <a:sym typeface="Symbol" pitchFamily="18" charset="2"/>
              </a:rPr>
              <a:t> tamsayıyı verir.</a:t>
            </a:r>
            <a:endParaRPr lang="en-US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457200" y="4419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sym typeface="Symbol" pitchFamily="18" charset="2"/>
              </a:rPr>
              <a:t>8.3=</a:t>
            </a:r>
            <a:endParaRPr lang="en-US">
              <a:sym typeface="Symbol" pitchFamily="18" charset="2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990600" y="5334000"/>
            <a:ext cx="941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1/2=</a:t>
            </a:r>
            <a:endParaRPr lang="en-US">
              <a:sym typeface="Symbol" pitchFamily="18" charset="2"/>
            </a:endParaRP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2514600" y="5105400"/>
            <a:ext cx="1023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-8.7=</a:t>
            </a:r>
            <a:endParaRPr lang="en-US">
              <a:sym typeface="Symbol" pitchFamily="18" charset="2"/>
            </a:endParaRP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609600" y="6172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7=</a:t>
            </a:r>
            <a:endParaRPr lang="en-US">
              <a:sym typeface="Symbol" pitchFamily="18" charset="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2362200" y="4191000"/>
            <a:ext cx="104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-1/2=</a:t>
            </a:r>
            <a:endParaRPr lang="en-US">
              <a:sym typeface="Symbol" pitchFamily="18" charset="2"/>
            </a:endParaRPr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3962400" y="44196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3.1=</a:t>
            </a:r>
            <a:endParaRPr lang="en-US">
              <a:sym typeface="Symbol" pitchFamily="18" charset="2"/>
            </a:endParaRPr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7086600" y="5638800"/>
            <a:ext cx="1169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-11.3=</a:t>
            </a:r>
            <a:endParaRPr lang="en-US">
              <a:sym typeface="Symbol" pitchFamily="18" charset="2"/>
            </a:endParaRPr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2895600" y="6019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6=</a:t>
            </a:r>
            <a:endParaRPr lang="en-US">
              <a:sym typeface="Symbol" pitchFamily="18" charset="2"/>
            </a:endParaRP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5410200" y="4038600"/>
            <a:ext cx="795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-8=</a:t>
            </a:r>
            <a:endParaRPr lang="en-US">
              <a:sym typeface="Symbol" pitchFamily="18" charset="2"/>
            </a:endParaRPr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5715000" y="5029200"/>
            <a:ext cx="941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1/2=</a:t>
            </a:r>
            <a:endParaRPr lang="en-US">
              <a:sym typeface="Symbol" pitchFamily="18" charset="2"/>
            </a:endParaRPr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4305300" y="5105400"/>
            <a:ext cx="104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-1/2=</a:t>
            </a:r>
            <a:endParaRPr lang="en-US">
              <a:sym typeface="Symbol" pitchFamily="18" charset="2"/>
            </a:endParaRP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5029200" y="60198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3.1=</a:t>
            </a:r>
            <a:endParaRPr lang="en-US">
              <a:sym typeface="Symbol" pitchFamily="18" charset="2"/>
            </a:endParaRP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7467600" y="4267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7=</a:t>
            </a:r>
            <a:endParaRPr lang="en-US">
              <a:sym typeface="Symbol" pitchFamily="18" charset="2"/>
            </a:endParaRPr>
          </a:p>
        </p:txBody>
      </p:sp>
      <p:sp>
        <p:nvSpPr>
          <p:cNvPr id="262164" name="Text Box 20"/>
          <p:cNvSpPr txBox="1">
            <a:spLocks noChangeArrowheads="1"/>
          </p:cNvSpPr>
          <p:nvPr/>
        </p:nvSpPr>
        <p:spPr bwMode="auto">
          <a:xfrm>
            <a:off x="1295400" y="44323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8</a:t>
            </a:r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1816100" y="53355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0</a:t>
            </a:r>
            <a:endParaRPr lang="en-US"/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1231900" y="6184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7</a:t>
            </a:r>
            <a:endParaRPr lang="en-US"/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63900" y="420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-1</a:t>
            </a:r>
            <a:endParaRPr lang="en-US"/>
          </a:p>
        </p:txBody>
      </p:sp>
      <p:sp>
        <p:nvSpPr>
          <p:cNvPr id="262168" name="Text Box 24"/>
          <p:cNvSpPr txBox="1">
            <a:spLocks noChangeArrowheads="1"/>
          </p:cNvSpPr>
          <p:nvPr/>
        </p:nvSpPr>
        <p:spPr bwMode="auto">
          <a:xfrm>
            <a:off x="3378200" y="513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-9</a:t>
            </a:r>
            <a:endParaRPr lang="en-US"/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467100" y="60325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6</a:t>
            </a:r>
            <a:endParaRPr lang="en-US"/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4699000" y="4432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3</a:t>
            </a:r>
            <a:endParaRPr lang="en-US"/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5194300" y="5105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0</a:t>
            </a:r>
            <a:endParaRPr lang="en-US"/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5803900" y="60325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4</a:t>
            </a:r>
            <a:endParaRPr lang="en-US"/>
          </a:p>
        </p:txBody>
      </p:sp>
      <p:sp>
        <p:nvSpPr>
          <p:cNvPr id="262173" name="Text Box 29"/>
          <p:cNvSpPr txBox="1">
            <a:spLocks noChangeArrowheads="1"/>
          </p:cNvSpPr>
          <p:nvPr/>
        </p:nvSpPr>
        <p:spPr bwMode="auto">
          <a:xfrm>
            <a:off x="6502400" y="5029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1</a:t>
            </a:r>
            <a:endParaRPr lang="en-US"/>
          </a:p>
        </p:txBody>
      </p:sp>
      <p:sp>
        <p:nvSpPr>
          <p:cNvPr id="262174" name="Text Box 30"/>
          <p:cNvSpPr txBox="1">
            <a:spLocks noChangeArrowheads="1"/>
          </p:cNvSpPr>
          <p:nvPr/>
        </p:nvSpPr>
        <p:spPr bwMode="auto">
          <a:xfrm>
            <a:off x="80264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7</a:t>
            </a:r>
            <a:endParaRPr lang="en-US"/>
          </a:p>
        </p:txBody>
      </p:sp>
      <p:sp>
        <p:nvSpPr>
          <p:cNvPr id="262175" name="Text Box 31"/>
          <p:cNvSpPr txBox="1">
            <a:spLocks noChangeArrowheads="1"/>
          </p:cNvSpPr>
          <p:nvPr/>
        </p:nvSpPr>
        <p:spPr bwMode="auto">
          <a:xfrm>
            <a:off x="8077200" y="5638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-11</a:t>
            </a:r>
            <a:endParaRPr lang="en-US"/>
          </a:p>
        </p:txBody>
      </p:sp>
      <p:sp>
        <p:nvSpPr>
          <p:cNvPr id="262176" name="Text Box 32"/>
          <p:cNvSpPr txBox="1">
            <a:spLocks noChangeArrowheads="1"/>
          </p:cNvSpPr>
          <p:nvPr/>
        </p:nvSpPr>
        <p:spPr bwMode="auto">
          <a:xfrm>
            <a:off x="6019800" y="4038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-8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2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62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2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621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62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262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62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5" dur="1" fill="hold"/>
                                        <p:tgtEl>
                                          <p:spTgt spid="262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0" dur="1" fill="hold"/>
                                        <p:tgtEl>
                                          <p:spTgt spid="262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" dur="1" fill="hold"/>
                                        <p:tgtEl>
                                          <p:spTgt spid="262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" dur="1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" dur="1" fill="hold"/>
                                        <p:tgtEl>
                                          <p:spTgt spid="262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1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" dur="1" fill="hold"/>
                                        <p:tgtEl>
                                          <p:spTgt spid="262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1" fill="hold"/>
                                        <p:tgtEl>
                                          <p:spTgt spid="262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utoUpdateAnimBg="0"/>
      <p:bldP spid="262149" grpId="0" autoUpdateAnimBg="0"/>
      <p:bldP spid="262151" grpId="0" autoUpdateAnimBg="0"/>
      <p:bldP spid="262152" grpId="0" autoUpdateAnimBg="0"/>
      <p:bldP spid="262153" grpId="0" autoUpdateAnimBg="0"/>
      <p:bldP spid="262154" grpId="0" autoUpdateAnimBg="0"/>
      <p:bldP spid="262155" grpId="0" autoUpdateAnimBg="0"/>
      <p:bldP spid="262156" grpId="0" autoUpdateAnimBg="0"/>
      <p:bldP spid="262157" grpId="0" autoUpdateAnimBg="0"/>
      <p:bldP spid="262158" grpId="0" autoUpdateAnimBg="0"/>
      <p:bldP spid="262159" grpId="0" autoUpdateAnimBg="0"/>
      <p:bldP spid="262160" grpId="0" autoUpdateAnimBg="0"/>
      <p:bldP spid="262161" grpId="0" autoUpdateAnimBg="0"/>
      <p:bldP spid="262162" grpId="0" autoUpdateAnimBg="0"/>
      <p:bldP spid="262163" grpId="0" autoUpdateAnimBg="0"/>
      <p:bldP spid="262164" grpId="0" autoUpdateAnimBg="0"/>
      <p:bldP spid="262165" grpId="0" autoUpdateAnimBg="0"/>
      <p:bldP spid="262166" grpId="0" autoUpdateAnimBg="0"/>
      <p:bldP spid="262167" grpId="0" autoUpdateAnimBg="0"/>
      <p:bldP spid="262168" grpId="0" autoUpdateAnimBg="0"/>
      <p:bldP spid="262169" grpId="0" autoUpdateAnimBg="0"/>
      <p:bldP spid="262170" grpId="0" autoUpdateAnimBg="0"/>
      <p:bldP spid="262171" grpId="0" autoUpdateAnimBg="0"/>
      <p:bldP spid="262172" grpId="0" autoUpdateAnimBg="0"/>
      <p:bldP spid="262173" grpId="0" autoUpdateAnimBg="0"/>
      <p:bldP spid="262174" grpId="0" autoUpdateAnimBg="0"/>
      <p:bldP spid="262175" grpId="0" autoUpdateAnimBg="0"/>
      <p:bldP spid="26217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tr-TR" dirty="0" err="1" smtClean="0"/>
              <a:t>Ackermann</a:t>
            </a:r>
            <a:r>
              <a:rPr lang="tr-TR" dirty="0" smtClean="0"/>
              <a:t> Fonksiyonu Örnek</a:t>
            </a:r>
            <a:endParaRPr lang="tr-TR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17789"/>
            <a:ext cx="6772275" cy="554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Power 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454525"/>
          </a:xfrm>
        </p:spPr>
        <p:txBody>
          <a:bodyPr/>
          <a:lstStyle/>
          <a:p>
            <a:pPr eaLnBrk="1" hangingPunct="1"/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kümesinin </a:t>
            </a:r>
            <a:r>
              <a:rPr lang="en-US" i="1" smtClean="0">
                <a:latin typeface="Arial" charset="0"/>
              </a:rPr>
              <a:t>power set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‘i, </a:t>
            </a:r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kümesinin bütün alt kümelerinin kümesi olup, </a:t>
            </a:r>
            <a:r>
              <a:rPr lang="en-US" i="1" smtClean="0">
                <a:latin typeface="Arial" charset="0"/>
              </a:rPr>
              <a:t>P</a:t>
            </a:r>
            <a:r>
              <a:rPr lang="en-US" smtClean="0">
                <a:latin typeface="Arial" charset="0"/>
              </a:rPr>
              <a:t>(X)</a:t>
            </a:r>
            <a:r>
              <a:rPr lang="tr-TR" smtClean="0">
                <a:latin typeface="Arial" charset="0"/>
              </a:rPr>
              <a:t> ile gösterilir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i="1" smtClean="0">
                <a:latin typeface="Arial" charset="0"/>
              </a:rPr>
              <a:t>P</a:t>
            </a:r>
            <a:r>
              <a:rPr lang="en-US" smtClean="0">
                <a:latin typeface="Arial" charset="0"/>
              </a:rPr>
              <a:t>(X)= {A | A </a:t>
            </a:r>
            <a:r>
              <a:rPr lang="en-US" smtClean="0">
                <a:latin typeface="Arial" charset="0"/>
                <a:sym typeface="Symbol" pitchFamily="18" charset="2"/>
              </a:rPr>
              <a:t> X}</a:t>
            </a:r>
          </a:p>
          <a:p>
            <a:pPr lvl="1" eaLnBrk="1" hangingPunct="1"/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if X = {1, 2, 3},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then</a:t>
            </a:r>
            <a:r>
              <a:rPr lang="en-US" smtClean="0"/>
              <a:t> </a:t>
            </a:r>
            <a:r>
              <a:rPr lang="en-US" i="1" smtClean="0">
                <a:latin typeface="Arial" charset="0"/>
              </a:rPr>
              <a:t>P</a:t>
            </a:r>
            <a:r>
              <a:rPr lang="en-US" smtClean="0">
                <a:latin typeface="Arial" charset="0"/>
              </a:rPr>
              <a:t>(X) = {</a:t>
            </a:r>
            <a:r>
              <a:rPr lang="en-US" smtClean="0">
                <a:latin typeface="Arial" charset="0"/>
                <a:sym typeface="Symbol" pitchFamily="18" charset="2"/>
              </a:rPr>
              <a:t>, {1}, {2}, {3}, {1,2}, {1,3}, {2,3}, {1,2,3}}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latin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u="sng" smtClean="0">
                <a:latin typeface="Arial" charset="0"/>
                <a:sym typeface="Symbol" pitchFamily="18" charset="2"/>
              </a:rPr>
              <a:t>Theorem </a:t>
            </a:r>
            <a:r>
              <a:rPr lang="en-US" smtClean="0">
                <a:latin typeface="Arial" charset="0"/>
                <a:sym typeface="Symbol" pitchFamily="18" charset="2"/>
              </a:rPr>
              <a:t>: If |X| = n, then</a:t>
            </a:r>
            <a:r>
              <a:rPr lang="en-US" smtClean="0">
                <a:sym typeface="Symbol" pitchFamily="18" charset="2"/>
              </a:rPr>
              <a:t> |</a:t>
            </a:r>
            <a:r>
              <a:rPr lang="en-US" i="1" smtClean="0">
                <a:latin typeface="Arial" charset="0"/>
              </a:rPr>
              <a:t>P</a:t>
            </a:r>
            <a:r>
              <a:rPr lang="en-US" smtClean="0">
                <a:latin typeface="Arial" charset="0"/>
              </a:rPr>
              <a:t>(X)</a:t>
            </a:r>
            <a:r>
              <a:rPr lang="en-US" b="1" smtClean="0">
                <a:latin typeface="Arial" charset="0"/>
              </a:rPr>
              <a:t>|</a:t>
            </a:r>
            <a:r>
              <a:rPr lang="en-US" smtClean="0">
                <a:latin typeface="Arial" charset="0"/>
              </a:rPr>
              <a:t> = 2</a:t>
            </a:r>
            <a:r>
              <a:rPr lang="en-US" baseline="30000" smtClean="0">
                <a:latin typeface="Arial" charset="0"/>
              </a:rPr>
              <a:t>n</a:t>
            </a:r>
            <a:endParaRPr lang="tr-TR" baseline="30000" smtClean="0">
              <a:latin typeface="Arial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tr-TR" baseline="30000" smtClean="0">
                <a:latin typeface="Arial" charset="0"/>
                <a:sym typeface="Symbol" pitchFamily="18" charset="2"/>
              </a:rPr>
              <a:t>Öz</a:t>
            </a:r>
            <a:r>
              <a:rPr lang="tr-TR" smtClean="0">
                <a:latin typeface="Arial" charset="0"/>
                <a:sym typeface="Symbol" pitchFamily="18" charset="2"/>
              </a:rPr>
              <a:t> alt küme {1,2,3} yani kendisi çıkarıldığında elde edilir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20637</TotalTime>
  <Words>3890</Words>
  <Application>Microsoft Office PowerPoint</Application>
  <PresentationFormat>Ekran Gösterisi (4:3)</PresentationFormat>
  <Paragraphs>789</Paragraphs>
  <Slides>88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88</vt:i4>
      </vt:variant>
    </vt:vector>
  </HeadingPairs>
  <TitlesOfParts>
    <vt:vector size="90" baseType="lpstr">
      <vt:lpstr>Level</vt:lpstr>
      <vt:lpstr>Equation</vt:lpstr>
      <vt:lpstr> </vt:lpstr>
      <vt:lpstr>Kümeler</vt:lpstr>
      <vt:lpstr>Sonlu ve Sonsuz Kümeler (Finite and İnfinite Sets)</vt:lpstr>
      <vt:lpstr>Bazı önemli kümeler</vt:lpstr>
      <vt:lpstr>Cardinality</vt:lpstr>
      <vt:lpstr>Slayt 6</vt:lpstr>
      <vt:lpstr>Altkümeler (Subsets)</vt:lpstr>
      <vt:lpstr>Slayt 8</vt:lpstr>
      <vt:lpstr>Power set</vt:lpstr>
      <vt:lpstr>Slayt 10</vt:lpstr>
      <vt:lpstr>Venn şemaları (diagrams)</vt:lpstr>
      <vt:lpstr>Küme İşlemleri (Set operations): Birleşim (Union)</vt:lpstr>
      <vt:lpstr>Slayt 13</vt:lpstr>
      <vt:lpstr>Slayt 14</vt:lpstr>
      <vt:lpstr>Tümleyen</vt:lpstr>
      <vt:lpstr>Slayt 16</vt:lpstr>
      <vt:lpstr>Slayt 17</vt:lpstr>
      <vt:lpstr>Slayt 18</vt:lpstr>
      <vt:lpstr>Küme işlemlerinin özellikleri (1)</vt:lpstr>
      <vt:lpstr>Küme işlemlerinin özellikleri(2)</vt:lpstr>
      <vt:lpstr>Küme işlemlerinin özellikleri(3)</vt:lpstr>
      <vt:lpstr>Küme işlemlerinin özellikleri(4)</vt:lpstr>
      <vt:lpstr>Kartezyen Çarpım  (Cartesian Product)</vt:lpstr>
      <vt:lpstr>Slayt 24</vt:lpstr>
      <vt:lpstr>Genelleştirilmiş birleşim  ve kesişim</vt:lpstr>
      <vt:lpstr>Slayt 26</vt:lpstr>
      <vt:lpstr>Slayt 27</vt:lpstr>
      <vt:lpstr>Slayt 28</vt:lpstr>
      <vt:lpstr>Düzenli Seriler ve Dizgiler (Sequences and Strings)</vt:lpstr>
      <vt:lpstr>Düzenli serilere (sequences) örnek</vt:lpstr>
      <vt:lpstr>Artan ve Azalan Diziler  (Increasing and Decreasing)</vt:lpstr>
      <vt:lpstr>Düzenli altseriler (Subsequences)</vt:lpstr>
      <vt:lpstr>Toplam (Sigma)  gösterilimi</vt:lpstr>
      <vt:lpstr>Çarpım (Pi) gösterilimi</vt:lpstr>
      <vt:lpstr>Dizgi-Katar (String)</vt:lpstr>
      <vt:lpstr>Slayt 36</vt:lpstr>
      <vt:lpstr>Sayı Sistemleri (Number systems)</vt:lpstr>
      <vt:lpstr>İkili (Binary) sayı sistemi</vt:lpstr>
      <vt:lpstr>Decimal’den binary’e</vt:lpstr>
      <vt:lpstr>İkili (Binary) toplama (addition) tablosu</vt:lpstr>
      <vt:lpstr>İkili (binary) sayılarda toplama</vt:lpstr>
      <vt:lpstr>Hexadecimal sayı sistemi</vt:lpstr>
      <vt:lpstr>Hexadecimal’den decimal’e</vt:lpstr>
      <vt:lpstr>Decimal’den hexadecimal’e</vt:lpstr>
      <vt:lpstr>Hexadecimal sayılarda toplam</vt:lpstr>
      <vt:lpstr>Bağıntılar (Relations)</vt:lpstr>
      <vt:lpstr>Slayt 47</vt:lpstr>
      <vt:lpstr>Tanım ve Değer Kümesi (Domain and Range)</vt:lpstr>
      <vt:lpstr>Bağıntılara örnek</vt:lpstr>
      <vt:lpstr>Bağıntı Özellikleri</vt:lpstr>
      <vt:lpstr>Slayt 51</vt:lpstr>
      <vt:lpstr>Bağıntıların özellikleri</vt:lpstr>
      <vt:lpstr>Slayt 53</vt:lpstr>
      <vt:lpstr>Slayt 54</vt:lpstr>
      <vt:lpstr>Slayt 55</vt:lpstr>
      <vt:lpstr>Bağıntının tersi</vt:lpstr>
      <vt:lpstr>Slayt 57</vt:lpstr>
      <vt:lpstr>Slayt 58</vt:lpstr>
      <vt:lpstr>Denklik Bağıntısı  (Equivalence Relation)</vt:lpstr>
      <vt:lpstr>Slayt 60</vt:lpstr>
      <vt:lpstr>Denklik Bağıntısı Örnek</vt:lpstr>
      <vt:lpstr>Slayt 62</vt:lpstr>
      <vt:lpstr>Sıralama Bağıntısı Örnek</vt:lpstr>
      <vt:lpstr>Slayt 64</vt:lpstr>
      <vt:lpstr>Slayt 65</vt:lpstr>
      <vt:lpstr>Slayt 66</vt:lpstr>
      <vt:lpstr>Slayt 67</vt:lpstr>
      <vt:lpstr>Slayt 68</vt:lpstr>
      <vt:lpstr>Slayt 69</vt:lpstr>
      <vt:lpstr>Slayt 70</vt:lpstr>
      <vt:lpstr>Slayt 71</vt:lpstr>
      <vt:lpstr>Slayt 72</vt:lpstr>
      <vt:lpstr>Matris Bağıntıları</vt:lpstr>
      <vt:lpstr>Matris bağıntıları (1)</vt:lpstr>
      <vt:lpstr>Matris Bağıntıları (2)</vt:lpstr>
      <vt:lpstr>Fonksiyonlar (Functions)</vt:lpstr>
      <vt:lpstr>Slayt 77</vt:lpstr>
      <vt:lpstr>Bire-Bir Fonksiyonlar (One-to-one functions-injective)</vt:lpstr>
      <vt:lpstr>Örten Fonksiyonlar (Onto functions-surjective)</vt:lpstr>
      <vt:lpstr>Bijective Fonksiyonlar      (Birebir Örten)</vt:lpstr>
      <vt:lpstr>Slayt 81</vt:lpstr>
      <vt:lpstr>Ters Fonksiyon (Inverse function)</vt:lpstr>
      <vt:lpstr>Slayt 83</vt:lpstr>
      <vt:lpstr>Fonksiyonların Bileşkesi</vt:lpstr>
      <vt:lpstr>Üstel ve Logaritmik Fonksiyonlar (Exponential and Logarithmic Functions)</vt:lpstr>
      <vt:lpstr>String’in tersi (inverse)</vt:lpstr>
      <vt:lpstr>Slayt 87</vt:lpstr>
      <vt:lpstr>Ackermann Fonksiyonu Örnek</vt:lpstr>
    </vt:vector>
  </TitlesOfParts>
  <Company>Barry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özgür-pc</cp:lastModifiedBy>
  <cp:revision>999</cp:revision>
  <dcterms:created xsi:type="dcterms:W3CDTF">2002-05-12T10:17:07Z</dcterms:created>
  <dcterms:modified xsi:type="dcterms:W3CDTF">2021-12-08T10:27:12Z</dcterms:modified>
</cp:coreProperties>
</file>