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96" r:id="rId3"/>
    <p:sldId id="297" r:id="rId4"/>
    <p:sldId id="281" r:id="rId5"/>
    <p:sldId id="273" r:id="rId6"/>
    <p:sldId id="271" r:id="rId7"/>
    <p:sldId id="298" r:id="rId8"/>
    <p:sldId id="299" r:id="rId9"/>
    <p:sldId id="311" r:id="rId10"/>
    <p:sldId id="312" r:id="rId11"/>
    <p:sldId id="313" r:id="rId12"/>
    <p:sldId id="314" r:id="rId13"/>
    <p:sldId id="307" r:id="rId14"/>
    <p:sldId id="308" r:id="rId15"/>
    <p:sldId id="300" r:id="rId16"/>
    <p:sldId id="301" r:id="rId17"/>
    <p:sldId id="303" r:id="rId18"/>
    <p:sldId id="302" r:id="rId19"/>
    <p:sldId id="304" r:id="rId20"/>
    <p:sldId id="305" r:id="rId21"/>
    <p:sldId id="272" r:id="rId22"/>
    <p:sldId id="306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02902-FA7D-47B2-A4A1-0C43C157D788}" v="10" dt="2024-12-03T09:02:0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KAŞİF" userId="yvXVY/qmjvJ90gWKoiB9RHdGFp9rLhRiv9tYH8clcj8=" providerId="None" clId="Web-{22D02902-FA7D-47B2-A4A1-0C43C157D788}"/>
    <pc:docChg chg="addSld delSld modSld">
      <pc:chgData name="Ahmet KAŞİF" userId="yvXVY/qmjvJ90gWKoiB9RHdGFp9rLhRiv9tYH8clcj8=" providerId="None" clId="Web-{22D02902-FA7D-47B2-A4A1-0C43C157D788}" dt="2024-12-03T09:02:04.083" v="9"/>
      <pc:docMkLst>
        <pc:docMk/>
      </pc:docMkLst>
      <pc:sldChg chg="modSp add del replId">
        <pc:chgData name="Ahmet KAŞİF" userId="yvXVY/qmjvJ90gWKoiB9RHdGFp9rLhRiv9tYH8clcj8=" providerId="None" clId="Web-{22D02902-FA7D-47B2-A4A1-0C43C157D788}" dt="2024-12-03T09:02:04.083" v="9"/>
        <pc:sldMkLst>
          <pc:docMk/>
          <pc:sldMk cId="1040589916" sldId="286"/>
        </pc:sldMkLst>
        <pc:spChg chg="mod">
          <ac:chgData name="Ahmet KAŞİF" userId="yvXVY/qmjvJ90gWKoiB9RHdGFp9rLhRiv9tYH8clcj8=" providerId="None" clId="Web-{22D02902-FA7D-47B2-A4A1-0C43C157D788}" dt="2024-12-03T09:02:02.552" v="8" actId="20577"/>
          <ac:spMkLst>
            <pc:docMk/>
            <pc:sldMk cId="1040589916" sldId="286"/>
            <ac:spMk id="2" creationId="{E9CC1D93-841E-4498-9623-1E0BC34BCCF1}"/>
          </ac:spMkLst>
        </pc:spChg>
      </pc:sldChg>
      <pc:sldChg chg="new del">
        <pc:chgData name="Ahmet KAŞİF" userId="yvXVY/qmjvJ90gWKoiB9RHdGFp9rLhRiv9tYH8clcj8=" providerId="None" clId="Web-{22D02902-FA7D-47B2-A4A1-0C43C157D788}" dt="2024-12-03T09:01:47.520" v="1"/>
        <pc:sldMkLst>
          <pc:docMk/>
          <pc:sldMk cId="3987714647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794" r:id="rId4"/>
    <p:sldLayoutId id="2147483795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hmetkasif.github.io/" TargetMode="External"/><Relationship Id="rId2" Type="http://schemas.openxmlformats.org/officeDocument/2006/relationships/hyperlink" Target="http://t.me/ahmetkasi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yfam.btu.edu.tr/ahmet.kasi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cturkey.org/s/2226/i/2013-paper105.pdf" TargetMode="External"/><Relationship Id="rId2" Type="http://schemas.openxmlformats.org/officeDocument/2006/relationships/hyperlink" Target="https://www.securityforum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internet-security-privacy-course-volume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9221D53-B785-44B2-BD79-C76404D3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5"/>
            <a:ext cx="12192000" cy="68579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5997AC-0325-4416-909F-5CE54C428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"/>
            <a:ext cx="4876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2451" y="1197308"/>
            <a:ext cx="3948344" cy="3024509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Siber güvenliğe giriş</a:t>
            </a: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b="1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BÖLÜM 1</a:t>
            </a:r>
            <a:b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SİBER GÜVENLİĞE giriş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ED2544-55EE-40C4-90CB-B43F03C4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04" y="4343333"/>
            <a:ext cx="3463390" cy="1920323"/>
          </a:xfrm>
        </p:spPr>
        <p:txBody>
          <a:bodyPr/>
          <a:lstStyle/>
          <a:p>
            <a:pPr algn="ctr"/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Ahmet Kaşif</a:t>
            </a:r>
          </a:p>
          <a:p>
            <a:pPr algn="ctr"/>
            <a:r>
              <a:rPr lang="tr-TR" b="0" i="0" dirty="0">
                <a:solidFill>
                  <a:srgbClr val="555555"/>
                </a:solidFill>
                <a:effectLst/>
                <a:latin typeface="Roboto"/>
              </a:rPr>
              <a:t>ahmet.kasif@btu.edu.tr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1.1.4 Saldırı örnekleri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 One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Saldırı tarihi: 2019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Saldırı Tekniği: Misconfiguration (Yanlış yapılandırma) ve Server-Side Request Forgery (SSRF)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Saldırılan Siber Uzay Unsuru: Bulut ortamı, Müşteri verileri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milyon ABD ve 6 milyon Kanada vatandaşı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Ücretsiz kredi izleme ve kimlik koruma hizmetleri sunuldu, Hacker FBI tarafından yakalandı.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7495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1.1.4 Saldırı örnekleri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Yahoo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Saldırı tarihi: 2013 (kamuoyuna duyuruluşu: 2017)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Saldırı Tekniği: Zayıf şifreleme teknikleri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Saldırılan Siber Uzay Unsuru: Kullanıcı hesapları, kimlik doğrulama verileri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milyar hesap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Yahoo’nun satışı sırasında fiyatlamasında düşüş meydana geldi.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6327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1.1.4 Saldırı örnekleri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JPMorgan Chase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Saldırı tarihi: 2014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Saldırı Tekniği: Phishing (Oltalama), Advanced Persistent Threat (APT - Gelişmiş Kalıcı Tehdit)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Saldırılan Siber Uzay Unsuru: Finansal sistemler, müşteri bilgilerini içeren veri tabanları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 milyon hane ve 7 milyon küçük işletme etkilendi. Kişilerin bilgileri kullanılarak kripto para borsalarında işlem yapıldı.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Failler 2015 yılında yargılandı.</a:t>
            </a:r>
          </a:p>
          <a:p>
            <a:pPr lvl="1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Soru: Herhangi bir siber saldırıya tanık oldunuz mu?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709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1.1.3 Siber uzay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5952714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Siber uzay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Bilim-kurgu yazarı William Gibson tarafından Neuromancer kitabında ilk defa kullanılmıştır [5].</a:t>
            </a:r>
          </a:p>
          <a:p>
            <a:pPr lvl="2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Tasavvur edilemez karmaşa</a:t>
            </a:r>
          </a:p>
          <a:p>
            <a:pPr lvl="2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Milyarlarca meşru kullanıcı tarafından her gün tecrübe edilen uzlaşılmış bir halüsinasyon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tanımı ise şöyle ifade edilebilir:</a:t>
            </a:r>
          </a:p>
          <a:p>
            <a:pPr lvl="2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İnternet, iletişim ağları, uydu sistemleri gibi birçok yazılım ve donanım elemanları toplamı [6]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pic>
        <p:nvPicPr>
          <p:cNvPr id="1026" name="Picture 2" descr="cyber world elements Kernelios קרנליוס קורס סייבר ולימודי אבטחת מידע">
            <a:extLst>
              <a:ext uri="{FF2B5EF4-FFF2-40B4-BE49-F238E27FC236}">
                <a16:creationId xmlns:a16="http://schemas.microsoft.com/office/drawing/2014/main" id="{495DB908-5C7C-42D5-ACDF-76AF00E02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51" y="2055669"/>
            <a:ext cx="4630700" cy="305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0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1.1.3 Siber Güvenlik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güçtür (Francis Bacon).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Bilgiyi korumak da üretmek kadar değerlidir.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Siber Güvenlik, siber uzayı yani sistem, ağ ve yazılımları dijital saldırılara karşı korumayı amaçlayan disiplindir.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110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1.2 Gizlilik ve mahremiyet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Gizlilik: Bir bilgiye sadece yetki sahibi kişinin erişebilmesi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Fotoğraflar,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Finansal kayıtlar,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Devlet sırları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Şu gibi yöntemlerle gizlilik sağlanabilir: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Şifreleme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Erişim Kontrolü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Ağ Güvenliği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maskeleme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636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1.2.2 Gizlilik ve mahremiyet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Mahremiyet: Kişisel bilgilerin izinsiz kullanımını önlemek amacıyla son yıllarda oldukça önemli bir konu haline gelmiştir.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Şu gibi yöntemlerle mahremiyet sağlanabilir: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Anonimleştirme: Bilginin sahibi açıklanmadan paylaşılmasına olanak sağlanır.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minimizasyonu: Verinin sadece gerekli kısımları topluluk kullanımına açılır.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Mahremiyetimizi global ölçekte GDPR ile, ülkemizde ise KVKK koruyabilmekteyiz.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83993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1.3.2 Güvenlik ZAFİYET Uzayı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Güvenlik zafiyet uzayı duruma özeldir, her durum için farklı bir planlama gerekir.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Kaynaklar: Dosyalar, Fotoğraflar, Hesaplar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Güvenlik Çözümleri: Şifreleme, VPN, 2FA, SSL, HTTPS, ..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Zafiyetler: Güvenlik çözümlerinin açıkları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Tehditler: Virüsler, Oltalama, Regülasyonlar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Saldırganlar: Casuslar, Çeşitli kurumlar, Eski sevgili, İş arkadaşı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5757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F008-A7FA-4619-B133-B50E3D58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1.3 Siber Güvenlik Uzayı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46FEE0-E804-42EF-A844-DC826AA75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39" y="2293126"/>
            <a:ext cx="6142455" cy="3456530"/>
          </a:xfrm>
        </p:spPr>
      </p:pic>
    </p:spTree>
    <p:extLst>
      <p:ext uri="{BB962C8B-B14F-4D97-AF65-F5344CB8AC3E}">
        <p14:creationId xmlns:p14="http://schemas.microsoft.com/office/powerpoint/2010/main" val="3924385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F008-A7FA-4619-B133-B50E3D58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1.4 Zafiyet Uzayı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24035-7FB2-4B36-AEF8-DB9F395B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395365" cy="3636088"/>
          </a:xfrm>
        </p:spPr>
        <p:txBody>
          <a:bodyPr/>
          <a:lstStyle/>
          <a:p>
            <a:r>
              <a:rPr lang="tr-TR" dirty="0"/>
              <a:t>Örnek:</a:t>
            </a:r>
          </a:p>
          <a:p>
            <a:pPr lvl="1"/>
            <a:r>
              <a:rPr lang="tr-TR" dirty="0"/>
              <a:t>Ortam: Bankacılık Uygulaması</a:t>
            </a:r>
          </a:p>
          <a:p>
            <a:pPr lvl="1"/>
            <a:r>
              <a:rPr lang="tr-TR" dirty="0"/>
              <a:t>Rol: Siber Güvenlik Mimarı</a:t>
            </a:r>
          </a:p>
          <a:p>
            <a:pPr lvl="1"/>
            <a:r>
              <a:rPr lang="tr-TR" dirty="0"/>
              <a:t>Kaynak: Uygulama Giriş ve Yetkilendirme Ekranı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CF493-4B40-483A-8BEA-7E29E0D4A2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36" y="1687050"/>
            <a:ext cx="4242163" cy="424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5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118345D-752C-4F57-8B9F-BA03959C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5511"/>
          </a:xfrm>
        </p:spPr>
        <p:txBody>
          <a:bodyPr/>
          <a:lstStyle/>
          <a:p>
            <a:r>
              <a:rPr lang="tr-TR" dirty="0"/>
              <a:t>Hakkımda-iletişim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CA6FAF42-E15E-4036-B957-AA492CE2AEDB}"/>
              </a:ext>
            </a:extLst>
          </p:cNvPr>
          <p:cNvSpPr txBox="1">
            <a:spLocks/>
          </p:cNvSpPr>
          <p:nvPr/>
        </p:nvSpPr>
        <p:spPr>
          <a:xfrm>
            <a:off x="700635" y="1637606"/>
            <a:ext cx="5395366" cy="429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BTÜ Bilgisayar Mühendisliği Öğretim Üyesi</a:t>
            </a:r>
          </a:p>
          <a:p>
            <a:r>
              <a:rPr lang="tr-TR" dirty="0"/>
              <a:t>2018-…</a:t>
            </a:r>
          </a:p>
          <a:p>
            <a:r>
              <a:rPr lang="tr-TR" dirty="0"/>
              <a:t>Çalışma alanları:</a:t>
            </a:r>
          </a:p>
          <a:p>
            <a:pPr lvl="1"/>
            <a:r>
              <a:rPr lang="tr-TR" dirty="0"/>
              <a:t>Nesnelerin İnterneti</a:t>
            </a:r>
          </a:p>
          <a:p>
            <a:pPr lvl="1"/>
            <a:r>
              <a:rPr lang="tr-TR" dirty="0"/>
              <a:t>Yapay Zeka</a:t>
            </a:r>
          </a:p>
          <a:p>
            <a:pPr lvl="1"/>
            <a:r>
              <a:rPr lang="tr-TR" dirty="0"/>
              <a:t>Zaman Serileri</a:t>
            </a:r>
          </a:p>
          <a:p>
            <a:pPr lvl="1"/>
            <a:r>
              <a:rPr lang="tr-TR" dirty="0"/>
              <a:t>Siber Güvenlik</a:t>
            </a:r>
          </a:p>
          <a:p>
            <a:endParaRPr lang="tr-TR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150106-68C2-4078-AB02-8A2E8E851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54787"/>
              </p:ext>
            </p:extLst>
          </p:nvPr>
        </p:nvGraphicFramePr>
        <p:xfrm>
          <a:off x="6095997" y="1637605"/>
          <a:ext cx="5395369" cy="3404895"/>
        </p:xfrm>
        <a:graphic>
          <a:graphicData uri="http://schemas.openxmlformats.org/drawingml/2006/table">
            <a:tbl>
              <a:tblPr/>
              <a:tblGrid>
                <a:gridCol w="770767">
                  <a:extLst>
                    <a:ext uri="{9D8B030D-6E8A-4147-A177-3AD203B41FA5}">
                      <a16:colId xmlns:a16="http://schemas.microsoft.com/office/drawing/2014/main" val="3405470763"/>
                    </a:ext>
                  </a:extLst>
                </a:gridCol>
                <a:gridCol w="770767">
                  <a:extLst>
                    <a:ext uri="{9D8B030D-6E8A-4147-A177-3AD203B41FA5}">
                      <a16:colId xmlns:a16="http://schemas.microsoft.com/office/drawing/2014/main" val="1117500253"/>
                    </a:ext>
                  </a:extLst>
                </a:gridCol>
                <a:gridCol w="770767">
                  <a:extLst>
                    <a:ext uri="{9D8B030D-6E8A-4147-A177-3AD203B41FA5}">
                      <a16:colId xmlns:a16="http://schemas.microsoft.com/office/drawing/2014/main" val="3603544812"/>
                    </a:ext>
                  </a:extLst>
                </a:gridCol>
                <a:gridCol w="770767">
                  <a:extLst>
                    <a:ext uri="{9D8B030D-6E8A-4147-A177-3AD203B41FA5}">
                      <a16:colId xmlns:a16="http://schemas.microsoft.com/office/drawing/2014/main" val="3362096093"/>
                    </a:ext>
                  </a:extLst>
                </a:gridCol>
                <a:gridCol w="770767">
                  <a:extLst>
                    <a:ext uri="{9D8B030D-6E8A-4147-A177-3AD203B41FA5}">
                      <a16:colId xmlns:a16="http://schemas.microsoft.com/office/drawing/2014/main" val="2549262119"/>
                    </a:ext>
                  </a:extLst>
                </a:gridCol>
                <a:gridCol w="770767">
                  <a:extLst>
                    <a:ext uri="{9D8B030D-6E8A-4147-A177-3AD203B41FA5}">
                      <a16:colId xmlns:a16="http://schemas.microsoft.com/office/drawing/2014/main" val="3613098294"/>
                    </a:ext>
                  </a:extLst>
                </a:gridCol>
                <a:gridCol w="770767">
                  <a:extLst>
                    <a:ext uri="{9D8B030D-6E8A-4147-A177-3AD203B41FA5}">
                      <a16:colId xmlns:a16="http://schemas.microsoft.com/office/drawing/2014/main" val="113737305"/>
                    </a:ext>
                  </a:extLst>
                </a:gridCol>
              </a:tblGrid>
              <a:tr h="87447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tr-TR" sz="600" b="0">
                          <a:effectLst/>
                          <a:latin typeface="Helvetica Neue"/>
                        </a:rPr>
                        <a:t>Dr. Öğr. Üyesi Ahmet Kaşif 2024-2025 Bahar Yarıyılı Müsaitlik Tablosu (G-409 OFİS)</a:t>
                      </a:r>
                    </a:p>
                  </a:txBody>
                  <a:tcPr marL="8450" marR="845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07094"/>
                  </a:ext>
                </a:extLst>
              </a:tr>
              <a:tr h="87447">
                <a:tc>
                  <a:txBody>
                    <a:bodyPr/>
                    <a:lstStyle/>
                    <a:p>
                      <a:pPr rtl="0" fontAlgn="b"/>
                      <a:r>
                        <a:rPr lang="tr-TR" sz="600" b="0">
                          <a:effectLst/>
                          <a:latin typeface="Helvetica Neue"/>
                        </a:rPr>
                        <a:t>Gün/Saat</a:t>
                      </a:r>
                    </a:p>
                  </a:txBody>
                  <a:tcPr marL="8450" marR="845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600" b="0">
                          <a:effectLst/>
                          <a:latin typeface="Helvetica Neue"/>
                        </a:rPr>
                        <a:t>Pazartesi</a:t>
                      </a: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600" b="0">
                          <a:effectLst/>
                          <a:latin typeface="Helvetica Neue"/>
                        </a:rPr>
                        <a:t>Salı</a:t>
                      </a: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600" b="0">
                          <a:effectLst/>
                          <a:latin typeface="Helvetica Neue"/>
                        </a:rPr>
                        <a:t>Çarşamba</a:t>
                      </a: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600" b="0">
                          <a:effectLst/>
                          <a:latin typeface="Helvetica Neue"/>
                        </a:rPr>
                        <a:t>Perşembe</a:t>
                      </a: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600" b="0">
                          <a:effectLst/>
                          <a:latin typeface="Helvetica Neue"/>
                        </a:rPr>
                        <a:t>Cuma</a:t>
                      </a: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600" b="0">
                          <a:effectLst/>
                          <a:latin typeface="Helvetica Neue"/>
                        </a:rPr>
                        <a:t>QR KOD</a:t>
                      </a: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145790"/>
                  </a:ext>
                </a:extLst>
              </a:tr>
              <a:tr h="112651">
                <a:tc>
                  <a:txBody>
                    <a:bodyPr/>
                    <a:lstStyle/>
                    <a:p>
                      <a:pPr rtl="0" fontAlgn="ctr"/>
                      <a:r>
                        <a:rPr lang="tr-TR" sz="600" b="0">
                          <a:effectLst/>
                          <a:latin typeface="Helvetica Neue"/>
                        </a:rPr>
                        <a:t>08:00-09:00</a:t>
                      </a:r>
                    </a:p>
                  </a:txBody>
                  <a:tcPr marL="8450" marR="8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 sz="800">
                        <a:effectLst/>
                      </a:endParaRP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tr-TR" sz="800" b="0" i="1">
                          <a:effectLst/>
                          <a:latin typeface="Helvetica Neue"/>
                        </a:rPr>
                        <a:t>Siber Güvenliğe Giriş</a:t>
                      </a:r>
                      <a:br>
                        <a:rPr lang="tr-TR" sz="800" b="0" i="1">
                          <a:effectLst/>
                          <a:latin typeface="Helvetica Neue"/>
                        </a:rPr>
                      </a:br>
                      <a:r>
                        <a:rPr lang="tr-TR" sz="800" b="0" i="1">
                          <a:effectLst/>
                          <a:latin typeface="Helvetica Neue"/>
                        </a:rPr>
                        <a:t>(Lisans-Uygulama)</a:t>
                      </a:r>
                      <a:br>
                        <a:rPr lang="tr-TR" sz="800" b="0" i="1">
                          <a:effectLst/>
                          <a:latin typeface="Helvetica Neue"/>
                        </a:rPr>
                      </a:br>
                      <a:r>
                        <a:rPr lang="tr-TR" sz="800" b="0" i="1">
                          <a:effectLst/>
                          <a:latin typeface="Helvetica Neue"/>
                        </a:rPr>
                        <a:t>G-453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tr-TR" sz="800">
                        <a:effectLst/>
                      </a:endParaRP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tr-TR" sz="800" b="0">
                          <a:effectLst/>
                          <a:latin typeface="Helvetica Neue"/>
                        </a:rPr>
                        <a:t>ARAŞTIRMA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tr-TR" sz="800" b="0">
                          <a:effectLst/>
                          <a:latin typeface="Helvetica Neue"/>
                        </a:rPr>
                        <a:t>Seminer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(Lisans-Teori)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G-152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8">
                  <a:txBody>
                    <a:bodyPr/>
                    <a:lstStyle/>
                    <a:p>
                      <a:pPr rtl="0" fontAlgn="ctr"/>
                      <a:endParaRPr lang="tr-TR" sz="800">
                        <a:effectLst/>
                      </a:endParaRP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08418"/>
                  </a:ext>
                </a:extLst>
              </a:tr>
              <a:tr h="674590">
                <a:tc>
                  <a:txBody>
                    <a:bodyPr/>
                    <a:lstStyle/>
                    <a:p>
                      <a:pPr rtl="0" fontAlgn="ctr"/>
                      <a:r>
                        <a:rPr lang="tr-TR" sz="600" b="0">
                          <a:effectLst/>
                          <a:latin typeface="Helvetica Neue"/>
                        </a:rPr>
                        <a:t>09:00-10:00</a:t>
                      </a:r>
                    </a:p>
                  </a:txBody>
                  <a:tcPr marL="8450" marR="8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tr-TR" sz="800" b="0">
                          <a:effectLst/>
                          <a:latin typeface="Helvetica Neue"/>
                        </a:rPr>
                        <a:t>Bulut Çözümleri: AWS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(Lisans-Teori)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Uzaktan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tr-TR" sz="800">
                        <a:effectLst/>
                      </a:endParaRP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68702"/>
                  </a:ext>
                </a:extLst>
              </a:tr>
              <a:tr h="87447">
                <a:tc>
                  <a:txBody>
                    <a:bodyPr/>
                    <a:lstStyle/>
                    <a:p>
                      <a:pPr rtl="0" fontAlgn="ctr"/>
                      <a:r>
                        <a:rPr lang="tr-TR" sz="600" b="0">
                          <a:effectLst/>
                          <a:latin typeface="Helvetica Neue"/>
                        </a:rPr>
                        <a:t>10:00-11:00</a:t>
                      </a:r>
                    </a:p>
                  </a:txBody>
                  <a:tcPr marL="8450" marR="8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tr-TR" sz="800" b="0">
                          <a:effectLst/>
                          <a:latin typeface="Helvetica Neue"/>
                        </a:rPr>
                        <a:t>Siber Güvenliğe Giriş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(Lisans-Teori)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G-453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tr-TR" sz="800" b="0">
                          <a:effectLst/>
                          <a:latin typeface="Helvetica Neue"/>
                        </a:rPr>
                        <a:t>Yüksek Lisans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Görüşme Saatleri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76060"/>
                  </a:ext>
                </a:extLst>
              </a:tr>
              <a:tr h="587143">
                <a:tc>
                  <a:txBody>
                    <a:bodyPr/>
                    <a:lstStyle/>
                    <a:p>
                      <a:pPr rtl="0" fontAlgn="ctr"/>
                      <a:r>
                        <a:rPr lang="tr-TR" sz="600" b="0">
                          <a:effectLst/>
                          <a:latin typeface="Helvetica Neue"/>
                        </a:rPr>
                        <a:t>11:00-12:00</a:t>
                      </a:r>
                    </a:p>
                  </a:txBody>
                  <a:tcPr marL="8450" marR="8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57795"/>
                  </a:ext>
                </a:extLst>
              </a:tr>
              <a:tr h="112651">
                <a:tc>
                  <a:txBody>
                    <a:bodyPr/>
                    <a:lstStyle/>
                    <a:p>
                      <a:pPr rtl="0" fontAlgn="ctr"/>
                      <a:r>
                        <a:rPr lang="tr-TR" sz="600" b="0">
                          <a:effectLst/>
                          <a:latin typeface="Helvetica Neue"/>
                        </a:rPr>
                        <a:t>13:00-14:00</a:t>
                      </a:r>
                    </a:p>
                  </a:txBody>
                  <a:tcPr marL="8450" marR="8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 sz="800">
                        <a:effectLst/>
                      </a:endParaRP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tr-TR" sz="800" b="0" dirty="0">
                          <a:effectLst/>
                          <a:latin typeface="Helvetica Neue"/>
                        </a:rPr>
                        <a:t>Nesnelerin İnterneti</a:t>
                      </a:r>
                      <a:br>
                        <a:rPr lang="tr-TR" sz="800" b="0" dirty="0">
                          <a:effectLst/>
                          <a:latin typeface="Helvetica Neue"/>
                        </a:rPr>
                      </a:br>
                      <a:r>
                        <a:rPr lang="tr-TR" sz="800" b="0" dirty="0">
                          <a:effectLst/>
                          <a:latin typeface="Helvetica Neue"/>
                        </a:rPr>
                        <a:t>(Lisans-Teori)</a:t>
                      </a:r>
                      <a:br>
                        <a:rPr lang="tr-TR" sz="800" b="0" dirty="0">
                          <a:effectLst/>
                          <a:latin typeface="Helvetica Neue"/>
                        </a:rPr>
                      </a:br>
                      <a:r>
                        <a:rPr lang="tr-TR" sz="800" b="0" dirty="0">
                          <a:effectLst/>
                          <a:latin typeface="Helvetica Neue"/>
                        </a:rPr>
                        <a:t>G-453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tr-TR" sz="800" b="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Helvetica Neue"/>
                        </a:rPr>
                        <a:t>Lisans </a:t>
                      </a:r>
                      <a:br>
                        <a:rPr lang="tr-TR" sz="800" b="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Helvetica Neue"/>
                        </a:rPr>
                      </a:br>
                      <a:r>
                        <a:rPr lang="tr-TR" sz="800" b="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Helvetica Neue"/>
                        </a:rPr>
                        <a:t>Görüşme Saatleri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tr-TR" sz="800">
                        <a:effectLst/>
                      </a:endParaRP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27032"/>
                  </a:ext>
                </a:extLst>
              </a:tr>
              <a:tr h="562159">
                <a:tc>
                  <a:txBody>
                    <a:bodyPr/>
                    <a:lstStyle/>
                    <a:p>
                      <a:pPr rtl="0" fontAlgn="ctr"/>
                      <a:r>
                        <a:rPr lang="tr-TR" sz="600" b="0">
                          <a:effectLst/>
                          <a:latin typeface="Helvetica Neue"/>
                        </a:rPr>
                        <a:t>14:00-15:00</a:t>
                      </a:r>
                    </a:p>
                  </a:txBody>
                  <a:tcPr marL="8450" marR="8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 sz="800">
                        <a:effectLst/>
                      </a:endParaRP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tr-TR" sz="800" b="0">
                          <a:effectLst/>
                          <a:latin typeface="Helvetica Neue"/>
                        </a:rPr>
                        <a:t>Çizge Teorisi ve Uygulamaları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(Yüksek Lisans)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G-356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510103"/>
                  </a:ext>
                </a:extLst>
              </a:tr>
              <a:tr h="112651">
                <a:tc>
                  <a:txBody>
                    <a:bodyPr/>
                    <a:lstStyle/>
                    <a:p>
                      <a:pPr rtl="0" fontAlgn="ctr"/>
                      <a:r>
                        <a:rPr lang="tr-TR" sz="600" b="0">
                          <a:effectLst/>
                          <a:latin typeface="Helvetica Neue"/>
                        </a:rPr>
                        <a:t>15:00-16:00</a:t>
                      </a:r>
                    </a:p>
                  </a:txBody>
                  <a:tcPr marL="8450" marR="8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 sz="800">
                        <a:effectLst/>
                      </a:endParaRP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tr-TR" sz="800" b="0">
                          <a:effectLst/>
                          <a:latin typeface="Helvetica Neue"/>
                        </a:rPr>
                        <a:t>Nesnelerin İnterneti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(Lisans-Uygulama)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G-453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77719"/>
                  </a:ext>
                </a:extLst>
              </a:tr>
              <a:tr h="674590">
                <a:tc>
                  <a:txBody>
                    <a:bodyPr/>
                    <a:lstStyle/>
                    <a:p>
                      <a:pPr rtl="0" fontAlgn="ctr"/>
                      <a:r>
                        <a:rPr lang="tr-TR" sz="600" b="0">
                          <a:effectLst/>
                          <a:latin typeface="Helvetica Neue"/>
                        </a:rPr>
                        <a:t>16:00-17:00</a:t>
                      </a:r>
                    </a:p>
                  </a:txBody>
                  <a:tcPr marL="8450" marR="8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 sz="800">
                        <a:effectLst/>
                      </a:endParaRP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808095"/>
                  </a:ext>
                </a:extLst>
              </a:tr>
              <a:tr h="174893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tr-TR" sz="600" b="0">
                          <a:effectLst/>
                          <a:latin typeface="Helvetica Neue"/>
                        </a:rPr>
                        <a:t>İletişim/Contact : ahmet.kasif@btu.edu.tr | Telegram: </a:t>
                      </a:r>
                      <a:r>
                        <a:rPr lang="tr-TR" sz="600" b="0">
                          <a:effectLst/>
                          <a:latin typeface="Helvetica Neue"/>
                          <a:hlinkClick r:id="rId2"/>
                        </a:rPr>
                        <a:t>t.me/ahmetkasif</a:t>
                      </a:r>
                      <a:r>
                        <a:rPr lang="tr-TR" sz="600" b="0">
                          <a:effectLst/>
                          <a:latin typeface="Helvetica Neue"/>
                        </a:rPr>
                        <a:t> | Web : </a:t>
                      </a:r>
                      <a:r>
                        <a:rPr lang="tr-TR" sz="600" b="0">
                          <a:effectLst/>
                          <a:latin typeface="Helvetica Neue"/>
                          <a:hlinkClick r:id="rId3"/>
                        </a:rPr>
                        <a:t>https://ahmetkasif.github.io</a:t>
                      </a:r>
                      <a:endParaRPr lang="tr-TR" sz="600" b="0">
                        <a:effectLst/>
                        <a:latin typeface="Helvetica Neue"/>
                      </a:endParaRPr>
                    </a:p>
                  </a:txBody>
                  <a:tcPr marL="8450" marR="845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0268"/>
                  </a:ext>
                </a:extLst>
              </a:tr>
              <a:tr h="87447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tr-TR" sz="600" b="0" u="sng" dirty="0">
                          <a:solidFill>
                            <a:srgbClr val="0000FF"/>
                          </a:solidFill>
                          <a:effectLst/>
                          <a:latin typeface="Helvetica Neue"/>
                          <a:hlinkClick r:id="rId4"/>
                        </a:rPr>
                        <a:t>BTÜ REHBERE ERİŞMEK İÇİN TIKLAYINIZ</a:t>
                      </a:r>
                      <a:endParaRPr lang="tr-TR" sz="600" b="0" u="sng" dirty="0">
                        <a:solidFill>
                          <a:srgbClr val="0000FF"/>
                        </a:solidFill>
                        <a:effectLst/>
                        <a:latin typeface="Helvetica Neue"/>
                      </a:endParaRP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2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91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F008-A7FA-4619-B133-B50E3D58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Ödev (Notlandırılmayacak)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24035-7FB2-4B36-AEF8-DB9F395B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Siber güvenlik Zafiyet uzayını hayali bir problem ile modelleyin. Sunumda bahsedilen kavramlara cevap arayın.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080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Thakur, K., &amp; Pathan, A. S. K. (2020). Cybersecurity fundamentals: a real-world perspective. CRC Press. </a:t>
            </a: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Bıçakçı, K. (2022). Siber Güvenliğe Giriş, Palme Yayınevi.</a:t>
            </a: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NTL Institute, Bethel, Maine.</a:t>
            </a: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800" dirty="0">
                <a:hlinkClick r:id="rId2"/>
              </a:rPr>
              <a:t>The ISF is a leading authority on information security and risk management - Information Security Forum</a:t>
            </a:r>
            <a:endParaRPr lang="tr-TR" sz="1800" dirty="0"/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Gibson, W. Neuromancer, Ace Books, New York, 1984, p. 69.</a:t>
            </a: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Akyazı, U. Uluslararası Siber Güvenlik ve Kriptoloji Konferansı,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http://www.iscturkey.org/s/2226/i/2013-paper105.pdf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14.04.2017</a:t>
            </a: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9302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Sorular?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Hatırlatma: yoklamaya katılım sağladığınızı kontrol edin,</a:t>
            </a: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Katılımınız için teşekkürler..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7300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0A3B-4021-4E6B-8EAA-842E3F06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Takvim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62396-E0B5-43BB-8995-7ABDC3C6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2710013"/>
            <a:ext cx="10755086" cy="14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8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9CC1D93-841E-4498-9623-1E0BC34B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 İÇERİĞİ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E0F174-823E-4ABE-AAA2-65EF9349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395365" cy="3642778"/>
          </a:xfrm>
        </p:spPr>
        <p:txBody>
          <a:bodyPr>
            <a:noAutofit/>
          </a:bodyPr>
          <a:lstStyle/>
          <a:p>
            <a:r>
              <a:rPr lang="tr-TR" sz="1800" dirty="0"/>
              <a:t>Siber Güvenliğe Giriş</a:t>
            </a:r>
          </a:p>
          <a:p>
            <a:r>
              <a:rPr lang="tr-TR" sz="1800" dirty="0"/>
              <a:t>Tehdit Modelleme</a:t>
            </a:r>
          </a:p>
          <a:p>
            <a:r>
              <a:rPr lang="tr-TR" sz="1800" dirty="0"/>
              <a:t>Risk Analizi</a:t>
            </a:r>
          </a:p>
          <a:p>
            <a:r>
              <a:rPr lang="tr-TR" sz="1800" dirty="0"/>
              <a:t>Kişisel Tehditleri Belirleme</a:t>
            </a:r>
          </a:p>
          <a:p>
            <a:r>
              <a:rPr lang="tr-TR" sz="1800" dirty="0"/>
              <a:t>Şifreleme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A975CF74-0DBC-4394-BC5A-BDDE1791447E}"/>
              </a:ext>
            </a:extLst>
          </p:cNvPr>
          <p:cNvSpPr txBox="1">
            <a:spLocks/>
          </p:cNvSpPr>
          <p:nvPr/>
        </p:nvSpPr>
        <p:spPr>
          <a:xfrm>
            <a:off x="6096000" y="2293126"/>
            <a:ext cx="5395365" cy="3642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tr-TR" sz="1800" dirty="0"/>
              <a:t>Güvenlik Test Ortamları Oluşturma</a:t>
            </a:r>
          </a:p>
          <a:p>
            <a:pPr marL="285750" indent="-285750"/>
            <a:r>
              <a:rPr lang="tr-TR" sz="1800" dirty="0"/>
              <a:t>İşletim Sistemlerinde Güvenlik ve Mahremiyet</a:t>
            </a:r>
          </a:p>
          <a:p>
            <a:pPr marL="285750" indent="-285750"/>
            <a:r>
              <a:rPr lang="tr-TR" sz="1800" dirty="0"/>
              <a:t>Güvenlik Açıkları ve Zafiyetler</a:t>
            </a:r>
          </a:p>
          <a:p>
            <a:pPr marL="285750" indent="-285750"/>
            <a:r>
              <a:rPr lang="tr-TR" sz="1800" dirty="0"/>
              <a:t>Sosyal Mühendislik- Saldırılar ve Zafiyetler</a:t>
            </a:r>
          </a:p>
          <a:p>
            <a:pPr marL="285750" indent="-285750"/>
            <a:r>
              <a:rPr lang="tr-TR" sz="1800" dirty="0"/>
              <a:t>Siber Güvenlikte İleri Konular- Güvenlik Duvarları</a:t>
            </a:r>
          </a:p>
        </p:txBody>
      </p:sp>
    </p:spTree>
    <p:extLst>
      <p:ext uri="{BB962C8B-B14F-4D97-AF65-F5344CB8AC3E}">
        <p14:creationId xmlns:p14="http://schemas.microsoft.com/office/powerpoint/2010/main" val="114262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NOTLANDIRMA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 sınav: % 20 – Yazılı sınav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Laboratuvar çalışmaları : % 20 – Haftalık laboratuvar çalışmalarının ortalaması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Dönem projesi: % 20 – Uygulamalı proje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Hazırlık sunumu: Katkı oranı % 5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Gelişme raporu: Katkı oranı % 5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Raporu ve sunumu: Katkı oranı % 20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Final: % 40 – Yazılı sınav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Hatırlatma: Devamsızlık oranı %30’un altında kalmalıdır! 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Teori veya uygulama için ayrı hesaplanır. Birinden kalınırsa, devamsız tekrara kalınır.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fazla 4 derse mazeretsiz katılmayabilirsiniz.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282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Genel </a:t>
            </a:r>
            <a:r>
              <a:rPr lang="tr-TR" dirty="0" err="1"/>
              <a:t>bakIŞ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Siber Saldırıları Örnekleri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Siber Uzay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Siber Güvenlik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Gizlilik ve Mahremiyet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Güvenlik Zafiyet Uzayı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7618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1.1 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Görüş: Öğrenmenin en iyi yollarından biri, bir başkasına anlatmaktır [3]!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Dersin uygulama tarafı için çevrimiçi şu kursu takip edebilirsiniz: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https://www.udemy.com/course/the-complete-internet-security-privacy-course-volume-1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9693A-7502-43A7-B269-EBB675E2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4" y="3283131"/>
            <a:ext cx="6920523" cy="2646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A8857-5B72-463D-83C7-B4CC0386E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689" y="3288307"/>
            <a:ext cx="3379511" cy="26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6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1.1.2 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Zaman, para ve kişisel/kurumsal kaynaklar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Amaç değil, araç olarak güvenlik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İhtiyaç kadar güvenlik, kaynakların etkin kullanımı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Güvenlik için önceliklendirme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bilgiler arasında nasıl bir önceliklendirme yapabiliriz?</a:t>
            </a:r>
          </a:p>
          <a:p>
            <a:pPr lvl="2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Sosyal medya hesapları,</a:t>
            </a:r>
          </a:p>
          <a:p>
            <a:pPr lvl="2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Banka hesapları,</a:t>
            </a:r>
          </a:p>
          <a:p>
            <a:pPr lvl="2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Kurumsal hesaplar- İş hayatı,</a:t>
            </a:r>
          </a:p>
          <a:p>
            <a:pPr lvl="2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Tarayıcı geçmişi</a:t>
            </a:r>
          </a:p>
          <a:p>
            <a:pPr lvl="2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Kişisel Fotoğraflar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820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1.1.4 Saldırı örnekleri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Equifax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Saldırı tarihi: 2017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Saldırı Tekniği: SQL Injection (SQL enjeksiyonu), yamalanmamış güvenlik açığı kullanımı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Saldırılan Siber Uzay Unsuru: Veri tabanı (Kişisel müşteri bilgileri ve finansal veriler)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200.000'den fazla kişinin kredi kartı numaraları çalındı.</a:t>
            </a:r>
          </a:p>
          <a:p>
            <a:pPr lvl="1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2019'da yaklaşık 675 milyon dolar tazminat ödendi.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831323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4135</TotalTime>
  <Words>1087</Words>
  <Application>Microsoft Office PowerPoint</Application>
  <PresentationFormat>Widescreen</PresentationFormat>
  <Paragraphs>182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Microsoft YaHei UI</vt:lpstr>
      <vt:lpstr>Arial</vt:lpstr>
      <vt:lpstr>Calisto MT</vt:lpstr>
      <vt:lpstr>Helvetica Neue</vt:lpstr>
      <vt:lpstr>Roboto</vt:lpstr>
      <vt:lpstr>Times New Roman</vt:lpstr>
      <vt:lpstr>Univers Condensed</vt:lpstr>
      <vt:lpstr>ChronicleVTI</vt:lpstr>
      <vt:lpstr>Siber güvenliğe giriş  BÖLÜM 1 SİBER GÜVENLİĞE giriş</vt:lpstr>
      <vt:lpstr>Hakkımda-iletişim</vt:lpstr>
      <vt:lpstr>Takvim</vt:lpstr>
      <vt:lpstr>DERS İÇERİĞİ</vt:lpstr>
      <vt:lpstr>NOTLANDIRMA</vt:lpstr>
      <vt:lpstr>Genel bakIŞ</vt:lpstr>
      <vt:lpstr>1.1 Giriş</vt:lpstr>
      <vt:lpstr>1.1.2 Giriş</vt:lpstr>
      <vt:lpstr>1.1.4 Saldırı örnekleri</vt:lpstr>
      <vt:lpstr>1.1.4 Saldırı örnekleri</vt:lpstr>
      <vt:lpstr>1.1.4 Saldırı örnekleri</vt:lpstr>
      <vt:lpstr>1.1.4 Saldırı örnekleri</vt:lpstr>
      <vt:lpstr>1.1.3 Siber uzay</vt:lpstr>
      <vt:lpstr>1.1.3 Siber Güvenlik</vt:lpstr>
      <vt:lpstr>1.2 Gizlilik ve mahremiyet</vt:lpstr>
      <vt:lpstr>1.2.2 Gizlilik ve mahremiyet</vt:lpstr>
      <vt:lpstr>1.3.2 Güvenlik ZAFİYET Uzayı</vt:lpstr>
      <vt:lpstr>1.3 Siber Güvenlik Uzayı</vt:lpstr>
      <vt:lpstr>1.4 Zafiyet Uzayı</vt:lpstr>
      <vt:lpstr>Ödev (Notlandırılmayacak)</vt:lpstr>
      <vt:lpstr>kaynakça</vt:lpstr>
      <vt:lpstr>Sorular?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İNTERNET'İN TEMELLERİ ve web teknolojileri</dc:title>
  <dc:creator>MEHMETCAN DALMAZGIL</dc:creator>
  <cp:lastModifiedBy>Ahmet KAŞİF</cp:lastModifiedBy>
  <cp:revision>69</cp:revision>
  <dcterms:created xsi:type="dcterms:W3CDTF">2020-09-24T17:35:35Z</dcterms:created>
  <dcterms:modified xsi:type="dcterms:W3CDTF">2025-02-24T08:22:56Z</dcterms:modified>
</cp:coreProperties>
</file>