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71" r:id="rId3"/>
    <p:sldId id="282" r:id="rId4"/>
    <p:sldId id="307" r:id="rId5"/>
    <p:sldId id="288" r:id="rId6"/>
    <p:sldId id="308" r:id="rId7"/>
    <p:sldId id="316" r:id="rId8"/>
    <p:sldId id="285" r:id="rId9"/>
    <p:sldId id="286" r:id="rId10"/>
    <p:sldId id="309" r:id="rId11"/>
    <p:sldId id="310" r:id="rId12"/>
    <p:sldId id="311" r:id="rId13"/>
    <p:sldId id="283" r:id="rId14"/>
    <p:sldId id="313" r:id="rId15"/>
    <p:sldId id="287" r:id="rId16"/>
    <p:sldId id="312" r:id="rId17"/>
    <p:sldId id="284" r:id="rId18"/>
    <p:sldId id="314" r:id="rId19"/>
    <p:sldId id="315" r:id="rId20"/>
    <p:sldId id="306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2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TEHDİT MODELLEME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2.3 Kimlik Doğrulama - Yetkilendirme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28726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Kimlik Doğrulama (Authentication): Kişinin beyan ettiği kişi olduğunu doğrular.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Şifreler, biyometrik veri veya doğrulama kodları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Yetkilendirme (Authorization): Kişinin hangi kaynaklara erişebileceğini belirler.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öğrenci kendi notlarını görebilirken, öğretmen herkesin notlarına erişebilmektedir.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Üniversite kimlik kartını kullanarak;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Yerleşkeye girmek ?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Personel asansörü kullanmak?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 teknoloji araştırma laboratuvarına girmek?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 kimlik doğrulama mı, yetkilendirme mi yapılır?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738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2.4 Katmanlı Koruma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28726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Önle - Tespit Et – Düzelt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İdeal ortamda, önleyici tedbirler ile saldırıya maruz kalmadan süreçlerimizi yürütebiliriz.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Önleme etkisiz kalıp saldırıya uğradığımızda, tespit etmeliyiz.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Tespitte yetersiz kalırsak, sistemi eski haline döndürebilmeliyiz.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Önleme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BBC85C-7291-4726-8C53-CDD5A70C0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04373"/>
              </p:ext>
            </p:extLst>
          </p:nvPr>
        </p:nvGraphicFramePr>
        <p:xfrm>
          <a:off x="1982267" y="397413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279446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95356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Bilinen Tehditler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Gizli Tehditler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8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Saldırı Tespit Sistemleri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Erişim Kontrol Listeleri (ACL)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2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Karalisteler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Sunucu tabanlı güvenlik duvarları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1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Çocuk koruma sistemleri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Güvenli silme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443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Dosya ve disk şifreleme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İzolasyon ve bölümlendirme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30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456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2.5 Sıfır Güven modeli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Seç: Riskleri minimize eden güvenlik protokollerinin seçilmesi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Laptop örneğinde, disk şifreleme yöntemi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Uygula: Disk şifreleme yazılımının kurulması ve konfigüre edilmesi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Ölç: Diskin gerçekten de şifrelenip şifrelenmediğinin kontrolü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Gözlemle: Yöntemin etkinliğini sürdürebilmesi için sürekli takipte kalınması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Yazılımın güvenlik güncellemelerinin yüklenmesi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Çözümde bir zafiyet oluşursa, tekrar risk analizi yapılmalıdır.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353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2.6 Güvenlik Yönergeleri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Sistemleri korumak için önerilen en iyi uygulamalar ve yönergeler kümesi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Birey, şirket veya devlet seviyesinde standartları oluşturur.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 ihtiyaç duyuyoruz?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Riskleri azaltır,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Uyumluluğu artırır,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güvenini artırır,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Birçok iş ortağı birlikte çalışma ön şartı olarak sunabilir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644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A4CD-0A17-411C-8D69-58FF1F6F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2.6.2 Güvenlik Yönergesi Örnekleri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678D-9489-49A3-9E9A-288F5F7C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Uluslarlarası Standartlar Örgütü (ISO)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 Ulusal Standart ve Teknoloji Enstitüsü (NIST)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ve İletişim Güvenliği Rehberi (BİGR)</a:t>
            </a:r>
          </a:p>
        </p:txBody>
      </p:sp>
    </p:spTree>
    <p:extLst>
      <p:ext uri="{BB962C8B-B14F-4D97-AF65-F5344CB8AC3E}">
        <p14:creationId xmlns:p14="http://schemas.microsoft.com/office/powerpoint/2010/main" val="160818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2.6.3 ISO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Bilgi Güvenliği ISO Standartları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27001: Bilgi Güvenliği Yönetim Sistemi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27002: Bilgi Güvenliği Kontrolleri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408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F4F4-B025-4524-B274-7D5D9080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2.6.4 ISO 30001: Risk yönetim Süreci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782B8-EB99-493B-A5EA-4C6A6CF5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785" y="2293126"/>
            <a:ext cx="3709859" cy="37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0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2.6.5 NIST Siber Güvenlik Çerçevesi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Tanımlama: Varlıklar, riskler ve tehditler belirlenir.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Koruma: Veri ve sistemlerin güvenliğine yönelik çalışmalar gerçekleştirilir.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Tespit Etme: Olağan dışı aktiviteler ve saldırılar algılanır.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Tepki Verme: Güvenlik ihlallerine müdahale edilir.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Kurtarma: Saldırı sonrası, sistemler eski haline getirilir.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321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2.6.6 BİDR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Cumhurbaşkanlığı Dijital Dönüşüm Ofisi tarafından yayımlanmıştır.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Kamu kurumları ve kritik altyapılar için zorunludur. Özel firmalar için öneri niteliğindedir.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İçerik: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Yönetimi ve Siber Tehdit İstihbaratı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Ağ ve Sistem Güvenliği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Kritik Veri Koruma ve Şifreleme 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Bulut Bilişim ve Mobil Güvenlik Politikaları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9306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A5BF-524D-4D72-B630-2D3D3E19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2.6.7 Güvenlik yönergeleri karşılaştırması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B18791-57BE-4E9D-9DE2-23D36AEE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57438"/>
              </p:ext>
            </p:extLst>
          </p:nvPr>
        </p:nvGraphicFramePr>
        <p:xfrm>
          <a:off x="955653" y="2603863"/>
          <a:ext cx="10280693" cy="3254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7478">
                  <a:extLst>
                    <a:ext uri="{9D8B030D-6E8A-4147-A177-3AD203B41FA5}">
                      <a16:colId xmlns:a16="http://schemas.microsoft.com/office/drawing/2014/main" val="306751456"/>
                    </a:ext>
                  </a:extLst>
                </a:gridCol>
                <a:gridCol w="2016681">
                  <a:extLst>
                    <a:ext uri="{9D8B030D-6E8A-4147-A177-3AD203B41FA5}">
                      <a16:colId xmlns:a16="http://schemas.microsoft.com/office/drawing/2014/main" val="281412778"/>
                    </a:ext>
                  </a:extLst>
                </a:gridCol>
                <a:gridCol w="2564693">
                  <a:extLst>
                    <a:ext uri="{9D8B030D-6E8A-4147-A177-3AD203B41FA5}">
                      <a16:colId xmlns:a16="http://schemas.microsoft.com/office/drawing/2014/main" val="3058625026"/>
                    </a:ext>
                  </a:extLst>
                </a:gridCol>
                <a:gridCol w="2213966">
                  <a:extLst>
                    <a:ext uri="{9D8B030D-6E8A-4147-A177-3AD203B41FA5}">
                      <a16:colId xmlns:a16="http://schemas.microsoft.com/office/drawing/2014/main" val="3501926624"/>
                    </a:ext>
                  </a:extLst>
                </a:gridCol>
                <a:gridCol w="1687875">
                  <a:extLst>
                    <a:ext uri="{9D8B030D-6E8A-4147-A177-3AD203B41FA5}">
                      <a16:colId xmlns:a16="http://schemas.microsoft.com/office/drawing/2014/main" val="2906894204"/>
                    </a:ext>
                  </a:extLst>
                </a:gridCol>
              </a:tblGrid>
              <a:tr h="556239"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u="none" strike="noStrike" dirty="0">
                          <a:effectLst/>
                        </a:rPr>
                        <a:t>Özellik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u="none" strike="noStrike" dirty="0">
                          <a:effectLst/>
                        </a:rPr>
                        <a:t>NIST CSF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u="none" strike="noStrike" dirty="0">
                          <a:effectLst/>
                        </a:rPr>
                        <a:t>ISO 27001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u="none" strike="noStrike" dirty="0">
                          <a:effectLst/>
                        </a:rPr>
                        <a:t>BİGR (Türkiye)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tr-TR" sz="1100" b="1" u="none" strike="noStrike" dirty="0">
                          <a:effectLst/>
                        </a:rPr>
                        <a:t>KVKK (Türkiye)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76444767"/>
                  </a:ext>
                </a:extLst>
              </a:tr>
              <a:tr h="299831"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b="1" u="none" strike="noStrike" dirty="0">
                          <a:effectLst/>
                        </a:rPr>
                        <a:t>Kaynak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ABD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Uluslararası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Türkiye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64940545"/>
                  </a:ext>
                </a:extLst>
              </a:tr>
              <a:tr h="599662"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b="1" u="none" strike="noStrike" dirty="0">
                          <a:effectLst/>
                        </a:rPr>
                        <a:t>Kapsam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Siber güvenlik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Bilgi güvenliği yönetimi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Kamu kurumları ve kritik altyapılar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Kişisel veri güvenliği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54916049"/>
                  </a:ext>
                </a:extLst>
              </a:tr>
              <a:tr h="599662"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b="1" u="none" strike="noStrike" dirty="0">
                          <a:effectLst/>
                        </a:rPr>
                        <a:t>Zorunluluk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Öneri niteliğinde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Sertifikasyon gerektirir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 dirty="0">
                          <a:effectLst/>
                        </a:rPr>
                        <a:t>Kamu kurumları için zorunlu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Tüm şirketler için zorunlu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2930453"/>
                  </a:ext>
                </a:extLst>
              </a:tr>
              <a:tr h="599662"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b="1" u="none" strike="noStrike" dirty="0">
                          <a:effectLst/>
                        </a:rPr>
                        <a:t>Hangi Durumda Kullanılır?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Risk yönetimi, saldırı tespiti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Bilgi güvenliği politikaları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u="none" strike="noStrike">
                          <a:effectLst/>
                        </a:rPr>
                        <a:t>Kamu kurumları ve siber tehditler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Veri koruma ve gizlilik yasaları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8989577"/>
                  </a:ext>
                </a:extLst>
              </a:tr>
              <a:tr h="599662"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b="1" u="none" strike="noStrike" dirty="0">
                          <a:effectLst/>
                        </a:rPr>
                        <a:t>Örnek Kullanıcılar</a:t>
                      </a:r>
                      <a:endParaRPr lang="tr-T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Devlet kurumları, büyük şirketler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Kurumsal firmalar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>
                          <a:effectLst/>
                        </a:rPr>
                        <a:t>Kamu &amp; özel sektör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tr-TR" sz="1100" u="none" strike="noStrike" dirty="0">
                          <a:effectLst/>
                        </a:rPr>
                        <a:t>Veri işleyen tüm kuruluşlar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99177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54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Genel </a:t>
            </a:r>
            <a:r>
              <a:rPr lang="tr-TR" dirty="0" err="1"/>
              <a:t>bakIŞ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Analizi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Özellikleri (CIA)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Kimlik Doğrulama – Yetkilendirme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Katmanlı Koruma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Sıfır Güven Modeli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Güvenlik Platformları (NIST)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76182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2.1 RisK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= Zafiyet * Tehditler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Laptopumuzun çalınması ihtimalini değerlendirelim.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Saldırgan: Hırsız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Zafiyet: Şifrelenmemiş verilerimiz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Sonuçlar: İtibar kaybı, kimlik hırsızlığı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sorunun önlenmesi amacıyla güvenlik kontrolleri almalıyız.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Belirle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Ölç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Gözlemle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101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2.1.2 Risk Analizi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Seç: Riskleri minimize eden güvenlik protokollerinin seçilmesi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Laptop örneğinde, disk şifreleme yöntemi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Uygula: Disk şifreleme yazılımının kurulması ve konfigüre edilmesi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Ölç: Diskin gerçekten de şifrelenip şifrelenmediğinin kontrolü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Gözlemle: Yöntemin etkinliğini sürdürebilmesi için sürekli takipte kalınması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Örnek: Yazılımın güvenlik güncellemelerinin yüklenmesi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Çözümde bir zafiyet oluşursa, tekrar risk analizi yapılmalıdır.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002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2.2.1 Güvenlik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106912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kaynağın korunmasında güvenlik kontrollerinin uygulanmasında CIA kriterleri dikkate alınabilir.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Gizlilik (Confidentiality)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Bütünlük (Integrity)</a:t>
            </a:r>
          </a:p>
          <a:p>
            <a:pPr lvl="1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Erişilebilirlik (Availability)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5" name="Picture 2" descr="https://www.nist.gov/sites/default/files/images/2022/09/09/cyber-triad-1.png">
            <a:extLst>
              <a:ext uri="{FF2B5EF4-FFF2-40B4-BE49-F238E27FC236}">
                <a16:creationId xmlns:a16="http://schemas.microsoft.com/office/drawing/2014/main" id="{40FEFC09-5C5E-47E3-877C-973AA31D2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95" y="2936500"/>
            <a:ext cx="3579105" cy="26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60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2.2.2 Gizlilik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53953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kaynağı, hangi ölçüde paylaşıma açmak istiyoruz?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Gizlilik, korunması istenen kaynağın gizli kalmasını ifade eder.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saldırı: Pasif dinleme (MITM)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Çözümler: Yetkilendirme süreçleri, şifreleme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6" name="Picture 2" descr="https://media.geeksforgeeks.org/wp-content/cdn-uploads/20210623231631/559.png">
            <a:extLst>
              <a:ext uri="{FF2B5EF4-FFF2-40B4-BE49-F238E27FC236}">
                <a16:creationId xmlns:a16="http://schemas.microsoft.com/office/drawing/2014/main" id="{8836387C-61C7-4A6A-A2BC-0D5BA3F6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80" y="1826612"/>
            <a:ext cx="4511820" cy="28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79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2.2.3 Pasif dinleme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5439758"/>
            <a:ext cx="5395365" cy="6936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Kismet ile pasif dinleme ve çevredeki kablosuz yayınların tespiti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7" name="Resim 3">
            <a:extLst>
              <a:ext uri="{FF2B5EF4-FFF2-40B4-BE49-F238E27FC236}">
                <a16:creationId xmlns:a16="http://schemas.microsoft.com/office/drawing/2014/main" id="{84EC2AD6-5006-4223-84EA-CC74334183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35" y="1622426"/>
            <a:ext cx="5394960" cy="367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25">
            <a:extLst>
              <a:ext uri="{FF2B5EF4-FFF2-40B4-BE49-F238E27FC236}">
                <a16:creationId xmlns:a16="http://schemas.microsoft.com/office/drawing/2014/main" id="{4D11658D-0414-45DC-BF30-52AA0BEA09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09" y="2747011"/>
            <a:ext cx="5058591" cy="14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İçerik Yer Tutucusu 2">
            <a:extLst>
              <a:ext uri="{FF2B5EF4-FFF2-40B4-BE49-F238E27FC236}">
                <a16:creationId xmlns:a16="http://schemas.microsoft.com/office/drawing/2014/main" id="{88BECC3D-1DE7-47A9-91CE-6A931A94B11D}"/>
              </a:ext>
            </a:extLst>
          </p:cNvPr>
          <p:cNvSpPr txBox="1">
            <a:spLocks/>
          </p:cNvSpPr>
          <p:nvPr/>
        </p:nvSpPr>
        <p:spPr>
          <a:xfrm>
            <a:off x="6333309" y="4338124"/>
            <a:ext cx="5058591" cy="6936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Pasif dinleme kullanarak ağ geçidi ile iletişim kuran cihazların tespiti</a:t>
            </a:r>
          </a:p>
        </p:txBody>
      </p:sp>
    </p:spTree>
    <p:extLst>
      <p:ext uri="{BB962C8B-B14F-4D97-AF65-F5344CB8AC3E}">
        <p14:creationId xmlns:p14="http://schemas.microsoft.com/office/powerpoint/2010/main" val="278084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2.2.4 Bütünlük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5395365" cy="430678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Bütünlük: Verinin yaşam döngüsü boyunca orijinal formunu koruması gerektiğini ifade eder.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Verinin hem saklandığı hem de taşındığı süreçlerde zafiyet meydana gelebilir.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Çözüm: Hash alma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Saldırı: Kurum web sayfasına sızılması, aradaki adam saldırısı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2052" name="Picture 4" descr="CIA Triad - GeeksforGeeks">
            <a:extLst>
              <a:ext uri="{FF2B5EF4-FFF2-40B4-BE49-F238E27FC236}">
                <a16:creationId xmlns:a16="http://schemas.microsoft.com/office/drawing/2014/main" id="{EB9BDA56-C409-4705-AF58-D65FB0FA9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532" y="2262896"/>
            <a:ext cx="4301368" cy="304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82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4661F-B1BB-4FB1-B321-3968E56E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8786"/>
            <a:ext cx="10691265" cy="693640"/>
          </a:xfrm>
        </p:spPr>
        <p:txBody>
          <a:bodyPr>
            <a:normAutofit fontScale="90000"/>
          </a:bodyPr>
          <a:lstStyle/>
          <a:p>
            <a:r>
              <a:rPr lang="tr-TR" dirty="0"/>
              <a:t>2.2.5 Erişilebilirlik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3CE9D2-26BA-45CD-BB74-A0BFC90F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26612"/>
            <a:ext cx="5395365" cy="4287268"/>
          </a:xfrm>
        </p:spPr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Erişilebilirlik: Veri yetkili tarafların kullanımı için sürekli bir şekilde hazır olmalıdır.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 saldırı: DoS, DDoS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Çözümler: Donanımsal bakımların yapılması, yazılım çakışmalarının giderilmesi, OS güncellemelerinin gerçekleştirilmesi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F7D2531-7305-498E-AF74-2824C7241661}"/>
              </a:ext>
            </a:extLst>
          </p:cNvPr>
          <p:cNvSpPr txBox="1"/>
          <p:nvPr/>
        </p:nvSpPr>
        <p:spPr>
          <a:xfrm>
            <a:off x="11125200" y="5744548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  <p:pic>
        <p:nvPicPr>
          <p:cNvPr id="4098" name="Picture 2" descr="https://www.howtonetwork.com/wp-content/uploads/2022/02/21-2.png">
            <a:extLst>
              <a:ext uri="{FF2B5EF4-FFF2-40B4-BE49-F238E27FC236}">
                <a16:creationId xmlns:a16="http://schemas.microsoft.com/office/drawing/2014/main" id="{EB07B700-0AD4-420D-9026-E68D13B4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790" y="1826612"/>
            <a:ext cx="5217110" cy="334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8218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4945</TotalTime>
  <Words>826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Microsoft YaHei UI</vt:lpstr>
      <vt:lpstr>Arial</vt:lpstr>
      <vt:lpstr>Calibri</vt:lpstr>
      <vt:lpstr>Calisto MT</vt:lpstr>
      <vt:lpstr>Roboto</vt:lpstr>
      <vt:lpstr>Times New Roman</vt:lpstr>
      <vt:lpstr>Univers Condensed</vt:lpstr>
      <vt:lpstr>ChronicleVTI</vt:lpstr>
      <vt:lpstr>Siber güvenliğe giriş  BÖLÜM 2 TEHDİT MODELLEME</vt:lpstr>
      <vt:lpstr>Genel bakIŞ</vt:lpstr>
      <vt:lpstr>2.1 RisK</vt:lpstr>
      <vt:lpstr>2.1.2 Risk Analizi</vt:lpstr>
      <vt:lpstr>2.2.1 Güvenlik Özellikleri</vt:lpstr>
      <vt:lpstr>2.2.2 Gizlilik</vt:lpstr>
      <vt:lpstr>2.2.3 Pasif dinleme</vt:lpstr>
      <vt:lpstr>2.2.4 Bütünlük</vt:lpstr>
      <vt:lpstr>2.2.5 Erişilebilirlik</vt:lpstr>
      <vt:lpstr>2.3 Kimlik Doğrulama - Yetkilendirme</vt:lpstr>
      <vt:lpstr>2.4 Katmanlı Koruma</vt:lpstr>
      <vt:lpstr>2.5 Sıfır Güven modeli</vt:lpstr>
      <vt:lpstr>2.6 Güvenlik Yönergeleri</vt:lpstr>
      <vt:lpstr>2.6.2 Güvenlik Yönergesi Örnekleri</vt:lpstr>
      <vt:lpstr>2.6.3 ISO</vt:lpstr>
      <vt:lpstr>2.6.4 ISO 30001: Risk yönetim Süreci</vt:lpstr>
      <vt:lpstr>2.6.5 NIST Siber Güvenlik Çerçevesi</vt:lpstr>
      <vt:lpstr>2.6.6 BİDR</vt:lpstr>
      <vt:lpstr>2.6.7 Güvenlik yönergeleri karşılaştırması</vt:lpstr>
      <vt:lpstr>Sorular?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66</cp:revision>
  <dcterms:created xsi:type="dcterms:W3CDTF">2020-09-24T17:35:35Z</dcterms:created>
  <dcterms:modified xsi:type="dcterms:W3CDTF">2025-03-04T06:03:47Z</dcterms:modified>
</cp:coreProperties>
</file>