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sldIdLst>
    <p:sldId id="256" r:id="rId2"/>
    <p:sldId id="276" r:id="rId3"/>
    <p:sldId id="277" r:id="rId4"/>
    <p:sldId id="278" r:id="rId5"/>
    <p:sldId id="279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33" r:id="rId33"/>
    <p:sldId id="334" r:id="rId34"/>
    <p:sldId id="335" r:id="rId35"/>
    <p:sldId id="336" r:id="rId36"/>
    <p:sldId id="306" r:id="rId3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02902-FA7D-47B2-A4A1-0C43C157D788}" v="10" dt="2024-12-03T09:02:04.0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t KAŞİF" userId="yvXVY/qmjvJ90gWKoiB9RHdGFp9rLhRiv9tYH8clcj8=" providerId="None" clId="Web-{22D02902-FA7D-47B2-A4A1-0C43C157D788}"/>
    <pc:docChg chg="addSld delSld modSld">
      <pc:chgData name="Ahmet KAŞİF" userId="yvXVY/qmjvJ90gWKoiB9RHdGFp9rLhRiv9tYH8clcj8=" providerId="None" clId="Web-{22D02902-FA7D-47B2-A4A1-0C43C157D788}" dt="2024-12-03T09:02:04.083" v="9"/>
      <pc:docMkLst>
        <pc:docMk/>
      </pc:docMkLst>
      <pc:sldChg chg="modSp add del replId">
        <pc:chgData name="Ahmet KAŞİF" userId="yvXVY/qmjvJ90gWKoiB9RHdGFp9rLhRiv9tYH8clcj8=" providerId="None" clId="Web-{22D02902-FA7D-47B2-A4A1-0C43C157D788}" dt="2024-12-03T09:02:04.083" v="9"/>
        <pc:sldMkLst>
          <pc:docMk/>
          <pc:sldMk cId="1040589916" sldId="286"/>
        </pc:sldMkLst>
        <pc:spChg chg="mod">
          <ac:chgData name="Ahmet KAŞİF" userId="yvXVY/qmjvJ90gWKoiB9RHdGFp9rLhRiv9tYH8clcj8=" providerId="None" clId="Web-{22D02902-FA7D-47B2-A4A1-0C43C157D788}" dt="2024-12-03T09:02:02.552" v="8" actId="20577"/>
          <ac:spMkLst>
            <pc:docMk/>
            <pc:sldMk cId="1040589916" sldId="286"/>
            <ac:spMk id="2" creationId="{E9CC1D93-841E-4498-9623-1E0BC34BCCF1}"/>
          </ac:spMkLst>
        </pc:spChg>
      </pc:sldChg>
      <pc:sldChg chg="new del">
        <pc:chgData name="Ahmet KAŞİF" userId="yvXVY/qmjvJ90gWKoiB9RHdGFp9rLhRiv9tYH8clcj8=" providerId="None" clId="Web-{22D02902-FA7D-47B2-A4A1-0C43C157D788}" dt="2024-12-03T09:01:47.520" v="1"/>
        <pc:sldMkLst>
          <pc:docMk/>
          <pc:sldMk cId="3987714647" sldId="2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4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83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02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9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5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54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7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08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834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794" r:id="rId4"/>
    <p:sldLayoutId id="2147483795" r:id="rId5"/>
    <p:sldLayoutId id="2147483800" r:id="rId6"/>
    <p:sldLayoutId id="2147483796" r:id="rId7"/>
    <p:sldLayoutId id="2147483797" r:id="rId8"/>
    <p:sldLayoutId id="2147483798" r:id="rId9"/>
    <p:sldLayoutId id="2147483799" r:id="rId10"/>
    <p:sldLayoutId id="214748380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19221D53-B785-44B2-BD79-C76404D325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-1" y="15"/>
            <a:ext cx="12192000" cy="6857985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EE5997AC-0325-4416-909F-5CE54C428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5"/>
            <a:ext cx="48768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52451" y="1197308"/>
            <a:ext cx="3948344" cy="3024509"/>
          </a:xfrm>
        </p:spPr>
        <p:txBody>
          <a:bodyPr>
            <a:normAutofit/>
          </a:bodyPr>
          <a:lstStyle/>
          <a:p>
            <a:pPr algn="ctr"/>
            <a: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Siber güvenliğe giriş</a:t>
            </a:r>
            <a:b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br>
              <a:rPr lang="tr-TR" sz="32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2000" b="1" u="sng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BÖLÜM 7</a:t>
            </a:r>
            <a:br>
              <a:rPr lang="tr-T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</a:br>
            <a:r>
              <a:rPr lang="tr-TR" sz="20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Bilgisayarlar güvenliği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lt Başlık 4">
            <a:extLst>
              <a:ext uri="{FF2B5EF4-FFF2-40B4-BE49-F238E27FC236}">
                <a16:creationId xmlns:a16="http://schemas.microsoft.com/office/drawing/2014/main" id="{D6ED2544-55EE-40C4-90CB-B43F03C4EE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6704" y="4343333"/>
            <a:ext cx="3463390" cy="1920323"/>
          </a:xfrm>
        </p:spPr>
        <p:txBody>
          <a:bodyPr/>
          <a:lstStyle/>
          <a:p>
            <a:pPr algn="ctr"/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Ahmet Kaşif</a:t>
            </a:r>
          </a:p>
          <a:p>
            <a:pPr algn="ctr"/>
            <a:r>
              <a:rPr lang="tr-TR" b="0" i="0" dirty="0">
                <a:solidFill>
                  <a:srgbClr val="555555"/>
                </a:solidFill>
                <a:effectLst/>
                <a:latin typeface="Roboto"/>
              </a:rPr>
              <a:t>ahmet.kasif@btu.edu.tr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B8D3-C968-475E-B2CF-333F63CD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7.3.2 Yaygın virüs türleri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95A2-94D6-45B1-9082-A38AEF7DD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Trojan Horse (Truva atı) </a:t>
            </a:r>
          </a:p>
          <a:p>
            <a:r>
              <a:rPr lang="tr-TR" dirty="0"/>
              <a:t>Worm (Solucan) </a:t>
            </a:r>
          </a:p>
          <a:p>
            <a:r>
              <a:rPr lang="tr-TR" dirty="0"/>
              <a:t>Rootkit, Spyware, Rogue yazılımlar</a:t>
            </a:r>
          </a:p>
          <a:p>
            <a:r>
              <a:rPr lang="tr-TR" dirty="0"/>
              <a:t>Bu zararlı yazılımlar: </a:t>
            </a:r>
          </a:p>
          <a:p>
            <a:pPr lvl="1"/>
            <a:r>
              <a:rPr lang="tr-TR" dirty="0"/>
              <a:t>Sistemde açıkları kullanarak bulaşır</a:t>
            </a:r>
          </a:p>
          <a:p>
            <a:pPr lvl="1"/>
            <a:r>
              <a:rPr lang="tr-TR" dirty="0"/>
              <a:t>Verileri siler, kopyalar veya bozar.</a:t>
            </a:r>
          </a:p>
          <a:p>
            <a:pPr lvl="1"/>
            <a:r>
              <a:rPr lang="tr-TR" dirty="0"/>
              <a:t>Sistemin performansını düşürür.</a:t>
            </a:r>
          </a:p>
          <a:p>
            <a:pPr lvl="1"/>
            <a:r>
              <a:rPr lang="tr-TR" dirty="0"/>
              <a:t>Arka kapılar oluşturarak kontrolü saldırgana verir</a:t>
            </a:r>
          </a:p>
        </p:txBody>
      </p:sp>
    </p:spTree>
    <p:extLst>
      <p:ext uri="{BB962C8B-B14F-4D97-AF65-F5344CB8AC3E}">
        <p14:creationId xmlns:p14="http://schemas.microsoft.com/office/powerpoint/2010/main" val="1965048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B8D3-C968-475E-B2CF-333F63CD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7.3.3 Virüslerin etkileri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95A2-94D6-45B1-9082-A38AEF7DD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Performans kaybı: </a:t>
            </a:r>
          </a:p>
          <a:p>
            <a:pPr lvl="1"/>
            <a:r>
              <a:rPr lang="tr-TR" dirty="0"/>
              <a:t>Bellek, disk alanı ve ağ trafiği tüketimi</a:t>
            </a:r>
          </a:p>
          <a:p>
            <a:r>
              <a:rPr lang="tr-TR" dirty="0"/>
              <a:t>Veri kaybı:</a:t>
            </a:r>
          </a:p>
          <a:p>
            <a:pPr lvl="1"/>
            <a:r>
              <a:rPr lang="tr-TR" dirty="0"/>
              <a:t>Geri döndürülemez biçimde bilgi silinmesi</a:t>
            </a:r>
          </a:p>
          <a:p>
            <a:r>
              <a:rPr lang="tr-TR" dirty="0"/>
              <a:t>Siber saldırı aracı (zombi bilgisayar): </a:t>
            </a:r>
          </a:p>
          <a:p>
            <a:pPr lvl="1"/>
            <a:r>
              <a:rPr lang="tr-TR" dirty="0"/>
              <a:t>Bilgisayarınız başkalarına saldırmak için kullanılabilir</a:t>
            </a:r>
          </a:p>
          <a:p>
            <a:r>
              <a:rPr lang="tr-TR" dirty="0"/>
              <a:t>Sistem çökmesi: </a:t>
            </a:r>
          </a:p>
          <a:p>
            <a:pPr lvl="1"/>
            <a:r>
              <a:rPr lang="tr-TR" dirty="0"/>
              <a:t>Tüm sistem çöker; veri kurtarma mümkün olmayabilir</a:t>
            </a:r>
          </a:p>
        </p:txBody>
      </p:sp>
    </p:spTree>
    <p:extLst>
      <p:ext uri="{BB962C8B-B14F-4D97-AF65-F5344CB8AC3E}">
        <p14:creationId xmlns:p14="http://schemas.microsoft.com/office/powerpoint/2010/main" val="348099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B8D3-C968-475E-B2CF-333F63CD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7.3.4 Önerilen Çeşitli Antivirüs yazılımlar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95A2-94D6-45B1-9082-A38AEF7DD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Panda Premium Antivirus,</a:t>
            </a:r>
          </a:p>
          <a:p>
            <a:r>
              <a:rPr lang="tr-TR" dirty="0"/>
              <a:t>AVG Internet Security,</a:t>
            </a:r>
          </a:p>
          <a:p>
            <a:r>
              <a:rPr lang="tr-TR" dirty="0"/>
              <a:t>Microsoft Security Essentials,</a:t>
            </a:r>
          </a:p>
          <a:p>
            <a:r>
              <a:rPr lang="tr-TR" dirty="0"/>
              <a:t>McAfee Total Protection,</a:t>
            </a:r>
          </a:p>
          <a:p>
            <a:r>
              <a:rPr lang="tr-TR" dirty="0"/>
              <a:t>Comodo, </a:t>
            </a:r>
          </a:p>
          <a:p>
            <a:r>
              <a:rPr lang="tr-TR" dirty="0"/>
              <a:t>Avira, </a:t>
            </a:r>
          </a:p>
          <a:p>
            <a:r>
              <a:rPr lang="tr-TR" dirty="0"/>
              <a:t>Avast, </a:t>
            </a:r>
          </a:p>
          <a:p>
            <a:r>
              <a:rPr lang="tr-TR" dirty="0"/>
              <a:t>Norton</a:t>
            </a:r>
          </a:p>
        </p:txBody>
      </p:sp>
    </p:spTree>
    <p:extLst>
      <p:ext uri="{BB962C8B-B14F-4D97-AF65-F5344CB8AC3E}">
        <p14:creationId xmlns:p14="http://schemas.microsoft.com/office/powerpoint/2010/main" val="141553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B8D3-C968-475E-B2CF-333F63CD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7.3.5 ANTİVirüs kullanım önerileri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95A2-94D6-45B1-9082-A38AEF7DD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Antivirüs yazılımı bilgisayar açılır açılmaz aktif olmalı,</a:t>
            </a:r>
          </a:p>
          <a:p>
            <a:r>
              <a:rPr lang="tr-TR" dirty="0"/>
              <a:t>Gerçek zamanlı koruma sürekli açık olmalı,</a:t>
            </a:r>
          </a:p>
          <a:p>
            <a:r>
              <a:rPr lang="tr-TR" dirty="0"/>
              <a:t>Virüs veri tabanı güncellemeleri otomatik yapılmalı,</a:t>
            </a:r>
          </a:p>
          <a:p>
            <a:r>
              <a:rPr lang="tr-TR" dirty="0"/>
              <a:t>Hızlı taramalar haftalık olarak çalıştırılmalı,</a:t>
            </a:r>
          </a:p>
          <a:p>
            <a:r>
              <a:rPr lang="tr-TR" dirty="0"/>
              <a:t>Tam sistem taramaları birkaç haftada bir yapılmalı,</a:t>
            </a:r>
          </a:p>
          <a:p>
            <a:r>
              <a:rPr lang="tr-TR" dirty="0"/>
              <a:t>Taşınabilir bellekler mutlaka taranmalı,</a:t>
            </a:r>
          </a:p>
          <a:p>
            <a:r>
              <a:rPr lang="tr-TR" dirty="0"/>
              <a:t>Yazılımın verdiği uyarılar dikkate alınmalı</a:t>
            </a:r>
          </a:p>
        </p:txBody>
      </p:sp>
    </p:spTree>
    <p:extLst>
      <p:ext uri="{BB962C8B-B14F-4D97-AF65-F5344CB8AC3E}">
        <p14:creationId xmlns:p14="http://schemas.microsoft.com/office/powerpoint/2010/main" val="3643889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B8D3-C968-475E-B2CF-333F63CD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7.4.1 ANTI-SPYWARE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95A2-94D6-45B1-9082-A38AEF7DD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Spyware (casus yazılım): </a:t>
            </a:r>
          </a:p>
          <a:p>
            <a:pPr lvl="1"/>
            <a:r>
              <a:rPr lang="tr-TR" dirty="0"/>
              <a:t>Kullanıcı davranışlarını izlemek, bilgi çalmak veya sistem hareketlerini kaydetmek için kullanılan zararlı yazılımlardır. </a:t>
            </a:r>
          </a:p>
          <a:p>
            <a:r>
              <a:rPr lang="tr-TR" dirty="0"/>
              <a:t>Amaç: </a:t>
            </a:r>
          </a:p>
          <a:p>
            <a:pPr lvl="1"/>
            <a:r>
              <a:rPr lang="tr-TR" dirty="0"/>
              <a:t>Kullanıcıyı gözetlemek </a:t>
            </a:r>
          </a:p>
          <a:p>
            <a:pPr lvl="1"/>
            <a:r>
              <a:rPr lang="tr-TR" dirty="0"/>
              <a:t>Şifre, kredi kartı bilgisi, kişisel veriler gibi kritik bilgileri çalmak</a:t>
            </a:r>
          </a:p>
        </p:txBody>
      </p:sp>
    </p:spTree>
    <p:extLst>
      <p:ext uri="{BB962C8B-B14F-4D97-AF65-F5344CB8AC3E}">
        <p14:creationId xmlns:p14="http://schemas.microsoft.com/office/powerpoint/2010/main" val="937478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B8D3-C968-475E-B2CF-333F63CD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7.4.2 Spyware nasıl çalışır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95A2-94D6-45B1-9082-A38AEF7DD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Bilgisayara bulaştıktan sonra: </a:t>
            </a:r>
          </a:p>
          <a:p>
            <a:pPr lvl="1"/>
            <a:r>
              <a:rPr lang="tr-TR" dirty="0"/>
              <a:t>Kullanıcı davranışlarını kaydeder </a:t>
            </a:r>
          </a:p>
          <a:p>
            <a:pPr lvl="1"/>
            <a:r>
              <a:rPr lang="tr-TR" dirty="0"/>
              <a:t>Verileri komut kontrol sunucusuna gönderir </a:t>
            </a:r>
          </a:p>
          <a:p>
            <a:pPr lvl="1"/>
            <a:r>
              <a:rPr lang="tr-TR" dirty="0"/>
              <a:t>Reklam hedefleme veya finansal dolandırıcılık için kullanılır </a:t>
            </a:r>
          </a:p>
          <a:p>
            <a:r>
              <a:rPr lang="tr-TR" dirty="0"/>
              <a:t>Yaygın bir örnek: Keylogger </a:t>
            </a:r>
          </a:p>
          <a:p>
            <a:pPr lvl="1"/>
            <a:r>
              <a:rPr lang="tr-TR" dirty="0"/>
              <a:t>Tüm tuş vuruşlarını izler ve kaydeder </a:t>
            </a:r>
          </a:p>
          <a:p>
            <a:pPr lvl="1"/>
            <a:r>
              <a:rPr lang="tr-TR" dirty="0"/>
              <a:t>Şifre, PIN, kullanıcı adı gibi bilgiler çalınır</a:t>
            </a:r>
          </a:p>
        </p:txBody>
      </p:sp>
    </p:spTree>
    <p:extLst>
      <p:ext uri="{BB962C8B-B14F-4D97-AF65-F5344CB8AC3E}">
        <p14:creationId xmlns:p14="http://schemas.microsoft.com/office/powerpoint/2010/main" val="3980716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B8D3-C968-475E-B2CF-333F63CD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7.4.2 Spyware nasıl çalışır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95A2-94D6-45B1-9082-A38AEF7DD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Görevleri: </a:t>
            </a:r>
          </a:p>
          <a:p>
            <a:pPr lvl="1"/>
            <a:r>
              <a:rPr lang="tr-TR" dirty="0"/>
              <a:t>Spyware tespiti</a:t>
            </a:r>
          </a:p>
          <a:p>
            <a:pPr lvl="1"/>
            <a:r>
              <a:rPr lang="tr-TR" dirty="0"/>
              <a:t>Karantina, silme </a:t>
            </a:r>
          </a:p>
          <a:p>
            <a:r>
              <a:rPr lang="tr-TR" dirty="0"/>
              <a:t>Gerçek zamanlı koruma </a:t>
            </a:r>
          </a:p>
          <a:p>
            <a:pPr lvl="1"/>
            <a:r>
              <a:rPr lang="tr-TR" dirty="0"/>
              <a:t>Genellikle antivirüs yazılımlarına entegre gelir </a:t>
            </a:r>
          </a:p>
          <a:p>
            <a:pPr lvl="1"/>
            <a:r>
              <a:rPr lang="tr-TR" dirty="0"/>
              <a:t>Eğer antivirüs yoksa, ayrı bir anti-spyware yazılımı kullanın.</a:t>
            </a:r>
          </a:p>
        </p:txBody>
      </p:sp>
    </p:spTree>
    <p:extLst>
      <p:ext uri="{BB962C8B-B14F-4D97-AF65-F5344CB8AC3E}">
        <p14:creationId xmlns:p14="http://schemas.microsoft.com/office/powerpoint/2010/main" val="2345685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B8D3-C968-475E-B2CF-333F63CD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7.4.4 önerilen antı-Spyware Yazılımlar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95A2-94D6-45B1-9082-A38AEF7DD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SuperAntiSpyware</a:t>
            </a:r>
          </a:p>
          <a:p>
            <a:r>
              <a:rPr lang="tr-TR" dirty="0"/>
              <a:t>Spybot – Search and Destroy</a:t>
            </a:r>
          </a:p>
          <a:p>
            <a:r>
              <a:rPr lang="tr-TR" dirty="0"/>
              <a:t>Adaware</a:t>
            </a:r>
          </a:p>
          <a:p>
            <a:r>
              <a:rPr lang="tr-TR" dirty="0"/>
              <a:t>SpywareBlaster</a:t>
            </a:r>
          </a:p>
          <a:p>
            <a:r>
              <a:rPr lang="tr-TR" dirty="0"/>
              <a:t>MalwareBytes</a:t>
            </a:r>
          </a:p>
          <a:p>
            <a:r>
              <a:rPr lang="tr-TR" dirty="0"/>
              <a:t>AVAST (gömülü)</a:t>
            </a:r>
          </a:p>
          <a:p>
            <a:r>
              <a:rPr lang="tr-TR" dirty="0"/>
              <a:t>AVG (gömülü)</a:t>
            </a:r>
          </a:p>
          <a:p>
            <a:r>
              <a:rPr lang="tr-TR" dirty="0"/>
              <a:t>Emsisoft Emergency Kit</a:t>
            </a:r>
          </a:p>
        </p:txBody>
      </p:sp>
    </p:spTree>
    <p:extLst>
      <p:ext uri="{BB962C8B-B14F-4D97-AF65-F5344CB8AC3E}">
        <p14:creationId xmlns:p14="http://schemas.microsoft.com/office/powerpoint/2010/main" val="124113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B8D3-C968-475E-B2CF-333F63CD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7.4.2 Spyware korunma teknikleri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95A2-94D6-45B1-9082-A38AEF7DD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Güvenilir ve güncel yazılımlar kullanın</a:t>
            </a:r>
          </a:p>
          <a:p>
            <a:r>
              <a:rPr lang="tr-TR" dirty="0"/>
              <a:t>Bilgisayarınızı düzenli olarak tarayın</a:t>
            </a:r>
          </a:p>
          <a:p>
            <a:r>
              <a:rPr lang="tr-TR" dirty="0"/>
              <a:t>Pop-up reklamlara tıklamayın</a:t>
            </a:r>
          </a:p>
          <a:p>
            <a:r>
              <a:rPr lang="tr-TR" dirty="0"/>
              <a:t>Tarayıcı ayarlarını pop-up’ları engelleyecek şekilde yapılandırın</a:t>
            </a:r>
          </a:p>
          <a:p>
            <a:r>
              <a:rPr lang="tr-TR" dirty="0"/>
              <a:t>Bilinmeyen göndericilerden gelen e-postaları açmayın</a:t>
            </a:r>
          </a:p>
          <a:p>
            <a:r>
              <a:rPr lang="tr-TR" dirty="0"/>
              <a:t>Ücretsiz yazılım ve içeriklere karşı dikkatli olun (En yaygın bulaşma yolu)</a:t>
            </a:r>
          </a:p>
        </p:txBody>
      </p:sp>
    </p:spTree>
    <p:extLst>
      <p:ext uri="{BB962C8B-B14F-4D97-AF65-F5344CB8AC3E}">
        <p14:creationId xmlns:p14="http://schemas.microsoft.com/office/powerpoint/2010/main" val="2326604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B8D3-C968-475E-B2CF-333F63CD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7.5.1 SPAM içerikler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95A2-94D6-45B1-9082-A38AEF7DD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Spam e-posta (istenmeyen e-posta): </a:t>
            </a:r>
          </a:p>
          <a:p>
            <a:pPr lvl="1"/>
            <a:r>
              <a:rPr lang="tr-TR" dirty="0"/>
              <a:t>Genellikle reklam, kötü amaçlı yazılım ya da dolandırıcılık içeren toplu mesajlar </a:t>
            </a:r>
          </a:p>
          <a:p>
            <a:pPr lvl="1"/>
            <a:r>
              <a:rPr lang="tr-TR" dirty="0"/>
              <a:t>İlk spam: Yaklaşık 1978’de gönderildi </a:t>
            </a:r>
          </a:p>
          <a:p>
            <a:pPr lvl="1"/>
            <a:r>
              <a:rPr lang="tr-TR" dirty="0"/>
              <a:t>1990’larda spam'ler ciddi bir üretkenlik sorunu hâline geldi </a:t>
            </a:r>
          </a:p>
          <a:p>
            <a:pPr lvl="1"/>
            <a:r>
              <a:rPr lang="tr-TR" dirty="0"/>
              <a:t>Bu sorunla mücadele için ilk girişim:</a:t>
            </a:r>
          </a:p>
          <a:p>
            <a:pPr lvl="2"/>
            <a:r>
              <a:rPr lang="tr-TR" dirty="0"/>
              <a:t>Mail Abuse Prevention System (MAPS)</a:t>
            </a:r>
          </a:p>
          <a:p>
            <a:pPr lvl="2"/>
            <a:r>
              <a:rPr lang="tr-TR" dirty="0"/>
              <a:t>Daha sonra adı SPAM olarak anıldı</a:t>
            </a:r>
          </a:p>
        </p:txBody>
      </p:sp>
    </p:spTree>
    <p:extLst>
      <p:ext uri="{BB962C8B-B14F-4D97-AF65-F5344CB8AC3E}">
        <p14:creationId xmlns:p14="http://schemas.microsoft.com/office/powerpoint/2010/main" val="244077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118345D-752C-4F57-8B9F-BA03959C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15511"/>
          </a:xfrm>
        </p:spPr>
        <p:txBody>
          <a:bodyPr/>
          <a:lstStyle/>
          <a:p>
            <a:r>
              <a:rPr lang="tr-TR" dirty="0"/>
              <a:t>7</a:t>
            </a:r>
            <a:r>
              <a:rPr lang="tr-TR"/>
              <a:t>.1 </a:t>
            </a:r>
            <a:r>
              <a:rPr lang="tr-TR" dirty="0"/>
              <a:t>Giriş</a:t>
            </a:r>
          </a:p>
        </p:txBody>
      </p:sp>
      <p:sp>
        <p:nvSpPr>
          <p:cNvPr id="8" name="İçerik Yer Tutucusu 2">
            <a:extLst>
              <a:ext uri="{FF2B5EF4-FFF2-40B4-BE49-F238E27FC236}">
                <a16:creationId xmlns:a16="http://schemas.microsoft.com/office/drawing/2014/main" id="{CA6FAF42-E15E-4036-B957-AA492CE2AEDB}"/>
              </a:ext>
            </a:extLst>
          </p:cNvPr>
          <p:cNvSpPr txBox="1">
            <a:spLocks/>
          </p:cNvSpPr>
          <p:nvPr/>
        </p:nvSpPr>
        <p:spPr>
          <a:xfrm>
            <a:off x="700635" y="1637606"/>
            <a:ext cx="10691264" cy="42982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Bilgisayarlar hayatın ayrılmaz bir parçası hâline geldi. </a:t>
            </a:r>
          </a:p>
          <a:p>
            <a:r>
              <a:rPr lang="tr-TR" dirty="0"/>
              <a:t>Neredeyse tüm faaliyetler bilgisayar destekli:</a:t>
            </a:r>
          </a:p>
          <a:p>
            <a:pPr lvl="1"/>
            <a:r>
              <a:rPr lang="tr-TR" dirty="0"/>
              <a:t>İletişim,</a:t>
            </a:r>
          </a:p>
          <a:p>
            <a:pPr lvl="1"/>
            <a:r>
              <a:rPr lang="tr-TR" dirty="0"/>
              <a:t>alışveriş,</a:t>
            </a:r>
          </a:p>
          <a:p>
            <a:pPr lvl="1"/>
            <a:r>
              <a:rPr lang="tr-TR" dirty="0"/>
              <a:t>iş,</a:t>
            </a:r>
          </a:p>
          <a:p>
            <a:pPr lvl="1"/>
            <a:r>
              <a:rPr lang="tr-TR" dirty="0"/>
              <a:t>ulaşım,</a:t>
            </a:r>
          </a:p>
          <a:p>
            <a:pPr lvl="1"/>
            <a:r>
              <a:rPr lang="tr-TR" dirty="0"/>
              <a:t>ödeme,</a:t>
            </a:r>
          </a:p>
          <a:p>
            <a:pPr lvl="1"/>
            <a:r>
              <a:rPr lang="tr-TR" dirty="0"/>
              <a:t>yemek siparişi</a:t>
            </a:r>
          </a:p>
          <a:p>
            <a:r>
              <a:rPr lang="tr-TR" dirty="0"/>
              <a:t>1970'lerdeki mikroişlemci devriminden sonra gelişen bu teknoloji, günümüzde tüm yaşamı etkiliyor.</a:t>
            </a:r>
          </a:p>
        </p:txBody>
      </p:sp>
    </p:spTree>
    <p:extLst>
      <p:ext uri="{BB962C8B-B14F-4D97-AF65-F5344CB8AC3E}">
        <p14:creationId xmlns:p14="http://schemas.microsoft.com/office/powerpoint/2010/main" val="1943063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B8D3-C968-475E-B2CF-333F63CD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7.5.2 SPAM İÇERİKLERİN TEHLİKELERİ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95A2-94D6-45B1-9082-A38AEF7DD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Verimlilik kaybı:</a:t>
            </a:r>
          </a:p>
          <a:p>
            <a:pPr lvl="1"/>
            <a:r>
              <a:rPr lang="tr-TR" dirty="0"/>
              <a:t>Kullanıcıların zamanını boşa harcar</a:t>
            </a:r>
          </a:p>
          <a:p>
            <a:r>
              <a:rPr lang="tr-TR" dirty="0"/>
              <a:t>Zararlı yazılım yayma:</a:t>
            </a:r>
          </a:p>
          <a:p>
            <a:pPr lvl="1"/>
            <a:r>
              <a:rPr lang="tr-TR" dirty="0"/>
              <a:t>Spam'lerin %31’i kötü amaçlı bağlantı içerir</a:t>
            </a:r>
          </a:p>
          <a:p>
            <a:r>
              <a:rPr lang="tr-TR" dirty="0"/>
              <a:t>Kişiselleştirilmiş saldırılar:</a:t>
            </a:r>
          </a:p>
          <a:p>
            <a:pPr lvl="1"/>
            <a:r>
              <a:rPr lang="tr-TR" dirty="0"/>
              <a:t>Phishing (oltalama), sahte linkler ve dosyalar</a:t>
            </a:r>
          </a:p>
          <a:p>
            <a:r>
              <a:rPr lang="tr-TR" dirty="0"/>
              <a:t>Küresel ekonomik zarar: </a:t>
            </a:r>
          </a:p>
          <a:p>
            <a:pPr lvl="1"/>
            <a:r>
              <a:rPr lang="tr-TR" dirty="0"/>
              <a:t>Artan tıklama oranları → daha fazla siber saldırı → ciddi ekonomik kayıplar</a:t>
            </a:r>
          </a:p>
        </p:txBody>
      </p:sp>
    </p:spTree>
    <p:extLst>
      <p:ext uri="{BB962C8B-B14F-4D97-AF65-F5344CB8AC3E}">
        <p14:creationId xmlns:p14="http://schemas.microsoft.com/office/powerpoint/2010/main" val="2157966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B8D3-C968-475E-B2CF-333F63CD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7.5.3 Önerilen ANTİ-SPAM Yazılımları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95A2-94D6-45B1-9082-A38AEF7DD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Hornetsecurity </a:t>
            </a:r>
          </a:p>
          <a:p>
            <a:r>
              <a:rPr lang="tr-TR" dirty="0"/>
              <a:t>SpamTitan </a:t>
            </a:r>
          </a:p>
          <a:p>
            <a:r>
              <a:rPr lang="tr-TR" dirty="0"/>
              <a:t>MailCleaner </a:t>
            </a:r>
          </a:p>
          <a:p>
            <a:r>
              <a:rPr lang="tr-TR" dirty="0"/>
              <a:t>SpamPhobia </a:t>
            </a:r>
          </a:p>
          <a:p>
            <a:r>
              <a:rPr lang="tr-TR" dirty="0"/>
              <a:t>Spambrella </a:t>
            </a:r>
          </a:p>
          <a:p>
            <a:r>
              <a:rPr lang="tr-TR" dirty="0"/>
              <a:t>FireTrust </a:t>
            </a:r>
          </a:p>
          <a:p>
            <a:r>
              <a:rPr lang="tr-TR" dirty="0"/>
              <a:t>MailWasher</a:t>
            </a:r>
          </a:p>
        </p:txBody>
      </p:sp>
    </p:spTree>
    <p:extLst>
      <p:ext uri="{BB962C8B-B14F-4D97-AF65-F5344CB8AC3E}">
        <p14:creationId xmlns:p14="http://schemas.microsoft.com/office/powerpoint/2010/main" val="854793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B8D3-C968-475E-B2CF-333F63CD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7.5.2 ANTİ-SPAM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95A2-94D6-45B1-9082-A38AEF7DD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Yapılmaması Gerekenler: </a:t>
            </a:r>
          </a:p>
          <a:p>
            <a:pPr lvl="1"/>
            <a:r>
              <a:rPr lang="tr-TR" dirty="0"/>
              <a:t>Bilinmeyen kişilerden gelen e-postaları açmayın </a:t>
            </a:r>
          </a:p>
          <a:p>
            <a:pPr lvl="1"/>
            <a:r>
              <a:rPr lang="tr-TR" dirty="0"/>
              <a:t>Spam e-postalardaki bağlantı ve ek dosyalara tıklamayın </a:t>
            </a:r>
          </a:p>
          <a:p>
            <a:pPr lvl="1"/>
            <a:r>
              <a:rPr lang="tr-TR" dirty="0"/>
              <a:t>Ani artışlarda siber güvenlik birimiyle iletişime geçin </a:t>
            </a:r>
          </a:p>
          <a:p>
            <a:r>
              <a:rPr lang="tr-TR" dirty="0"/>
              <a:t>İleri Düzey Uygulama: </a:t>
            </a:r>
          </a:p>
          <a:p>
            <a:pPr lvl="1"/>
            <a:r>
              <a:rPr lang="tr-TR" dirty="0"/>
              <a:t>Filtreyi aşan spam e-postaları raporlayın → Spam filtrelerinin gelişmesine katkı sağlar</a:t>
            </a:r>
          </a:p>
        </p:txBody>
      </p:sp>
    </p:spTree>
    <p:extLst>
      <p:ext uri="{BB962C8B-B14F-4D97-AF65-F5344CB8AC3E}">
        <p14:creationId xmlns:p14="http://schemas.microsoft.com/office/powerpoint/2010/main" val="2383510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B8D3-C968-475E-B2CF-333F63CD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7.6.2 Güvenlik güncellemeleri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95A2-94D6-45B1-9082-A38AEF7DD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Bilgisayarlar; işletim sistemi, sürücüler ve uygulamalarla çalışır </a:t>
            </a:r>
          </a:p>
          <a:p>
            <a:r>
              <a:rPr lang="tr-TR" dirty="0"/>
              <a:t>Hiçbir yazılım %100 hatasız değildir </a:t>
            </a:r>
          </a:p>
          <a:p>
            <a:r>
              <a:rPr lang="tr-TR" dirty="0"/>
              <a:t>Güvenlik açıkları her yazılımda bulunabilir: </a:t>
            </a:r>
          </a:p>
          <a:p>
            <a:pPr lvl="1"/>
            <a:r>
              <a:rPr lang="tr-TR" dirty="0"/>
              <a:t>OS (İşletim sistemi) </a:t>
            </a:r>
          </a:p>
          <a:p>
            <a:pPr lvl="1"/>
            <a:r>
              <a:rPr lang="tr-TR" dirty="0"/>
              <a:t>Uygulamalar (web/tabanlı) </a:t>
            </a:r>
          </a:p>
          <a:p>
            <a:pPr lvl="1"/>
            <a:r>
              <a:rPr lang="tr-TR" dirty="0"/>
              <a:t>Ağ yazılımları </a:t>
            </a:r>
          </a:p>
          <a:p>
            <a:pPr lvl="1"/>
            <a:r>
              <a:rPr lang="tr-TR" dirty="0"/>
              <a:t>Sürücüler </a:t>
            </a:r>
          </a:p>
          <a:p>
            <a:r>
              <a:rPr lang="tr-TR" dirty="0"/>
              <a:t>Bu açıklar, hackerlar tarafından istismar edilebilir</a:t>
            </a:r>
          </a:p>
        </p:txBody>
      </p:sp>
    </p:spTree>
    <p:extLst>
      <p:ext uri="{BB962C8B-B14F-4D97-AF65-F5344CB8AC3E}">
        <p14:creationId xmlns:p14="http://schemas.microsoft.com/office/powerpoint/2010/main" val="27479788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B8D3-C968-475E-B2CF-333F63CD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7.6.2 Güncellemeler neyi amaçlar?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95A2-94D6-45B1-9082-A38AEF7DD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Yazılım geliştiricileri, açıkları tespit ettikçe yama (patch) veya yeni sürüm yayımlar</a:t>
            </a:r>
          </a:p>
          <a:p>
            <a:r>
              <a:rPr lang="tr-TR" dirty="0"/>
              <a:t>Güncelleme (update): yazılımın eksiklerini kapatma işlemidir</a:t>
            </a:r>
          </a:p>
          <a:p>
            <a:r>
              <a:rPr lang="tr-TR" dirty="0"/>
              <a:t>Amaç: </a:t>
            </a:r>
          </a:p>
          <a:p>
            <a:pPr lvl="1"/>
            <a:r>
              <a:rPr lang="tr-TR" dirty="0"/>
              <a:t>Sistemi daha güvenli hâle getirmek</a:t>
            </a:r>
          </a:p>
          <a:p>
            <a:pPr lvl="1"/>
            <a:r>
              <a:rPr lang="tr-TR" dirty="0"/>
              <a:t>Yeni tehditlere karşı koruma sağlamak</a:t>
            </a:r>
          </a:p>
        </p:txBody>
      </p:sp>
    </p:spTree>
    <p:extLst>
      <p:ext uri="{BB962C8B-B14F-4D97-AF65-F5344CB8AC3E}">
        <p14:creationId xmlns:p14="http://schemas.microsoft.com/office/powerpoint/2010/main" val="3660525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B8D3-C968-475E-B2CF-333F63CD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7.6.3 güncelleme eksikleri ve riskler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95A2-94D6-45B1-9082-A38AEF7DD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Güncellenmeyen yazılımlar:</a:t>
            </a:r>
          </a:p>
          <a:p>
            <a:pPr lvl="1"/>
            <a:r>
              <a:rPr lang="tr-TR" dirty="0"/>
              <a:t>Saldırılara açık hâle gelir</a:t>
            </a:r>
          </a:p>
          <a:p>
            <a:pPr lvl="1"/>
            <a:r>
              <a:rPr lang="tr-TR" dirty="0"/>
              <a:t>Zombi bilgisayara dönüşebilir</a:t>
            </a:r>
          </a:p>
          <a:p>
            <a:pPr lvl="1"/>
            <a:r>
              <a:rPr lang="tr-TR" dirty="0"/>
              <a:t>Başka kullanıcıları da tehdit eder (ağ üzerinden yayılım)</a:t>
            </a:r>
          </a:p>
          <a:p>
            <a:pPr lvl="1"/>
            <a:r>
              <a:rPr lang="tr-TR" dirty="0"/>
              <a:t>Kendi güvenliğimiz, başkalarının güvenliğiyle bağlantılıdır</a:t>
            </a:r>
          </a:p>
        </p:txBody>
      </p:sp>
    </p:spTree>
    <p:extLst>
      <p:ext uri="{BB962C8B-B14F-4D97-AF65-F5344CB8AC3E}">
        <p14:creationId xmlns:p14="http://schemas.microsoft.com/office/powerpoint/2010/main" val="2726356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7EB8-854B-4810-A2D6-17E6DF51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7.6.4 Nasıl Güncellemeli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F54E2-0681-436D-B350-F12C5EF31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İşletim sisteminizin en son sürümünü kullanın </a:t>
            </a:r>
          </a:p>
          <a:p>
            <a:r>
              <a:rPr lang="tr-TR" dirty="0"/>
              <a:t>OS güncellemelerini geciktirmeden yükleyin </a:t>
            </a:r>
          </a:p>
          <a:p>
            <a:r>
              <a:rPr lang="tr-TR" dirty="0"/>
              <a:t>Güvenlik yazılımlarını orijinal ve otomatik güncellenir seçin </a:t>
            </a:r>
          </a:p>
          <a:p>
            <a:r>
              <a:rPr lang="tr-TR" dirty="0"/>
              <a:t>Kullanmadığınız yazılımları silin Tüm uygulamaları güncel tutun </a:t>
            </a:r>
          </a:p>
          <a:p>
            <a:r>
              <a:rPr lang="tr-TR" dirty="0"/>
              <a:t>Crack'li (kırılmış) yazılımlar kullanmayın</a:t>
            </a:r>
          </a:p>
          <a:p>
            <a:r>
              <a:rPr lang="tr-TR" dirty="0"/>
              <a:t>İndirdiğiniz güncellemeleri hemen kurun</a:t>
            </a:r>
          </a:p>
        </p:txBody>
      </p:sp>
    </p:spTree>
    <p:extLst>
      <p:ext uri="{BB962C8B-B14F-4D97-AF65-F5344CB8AC3E}">
        <p14:creationId xmlns:p14="http://schemas.microsoft.com/office/powerpoint/2010/main" val="3695808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7EB8-854B-4810-A2D6-17E6DF51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7.7.1 Tarayıcı Zafiyetleri ve Siber Riskler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F54E2-0681-436D-B350-F12C5EF31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Tarayıcılar (Chrome, Firefox, Explorer, vs.) en çok kullanılan yazılımlardandır</a:t>
            </a:r>
          </a:p>
          <a:p>
            <a:r>
              <a:rPr lang="tr-TR" dirty="0"/>
              <a:t>Zafiyetleri hedef alan saldırılar: </a:t>
            </a:r>
          </a:p>
          <a:p>
            <a:pPr lvl="1"/>
            <a:r>
              <a:rPr lang="tr-TR" dirty="0"/>
              <a:t>Kimlik hırsızlığı </a:t>
            </a:r>
          </a:p>
          <a:p>
            <a:pPr lvl="1"/>
            <a:r>
              <a:rPr lang="tr-TR" dirty="0"/>
              <a:t>Zararlı yazılım bulaştırma</a:t>
            </a:r>
          </a:p>
          <a:p>
            <a:pPr lvl="1"/>
            <a:r>
              <a:rPr lang="tr-TR" dirty="0"/>
              <a:t>Fidye yazılımı saldırıları </a:t>
            </a:r>
          </a:p>
          <a:p>
            <a:pPr lvl="1"/>
            <a:r>
              <a:rPr lang="tr-TR" dirty="0"/>
              <a:t>Spam ve veri hırsızlığı </a:t>
            </a:r>
          </a:p>
          <a:p>
            <a:r>
              <a:rPr lang="tr-TR" dirty="0"/>
              <a:t>Hedef: </a:t>
            </a:r>
          </a:p>
          <a:p>
            <a:pPr lvl="1"/>
            <a:r>
              <a:rPr lang="tr-TR" dirty="0"/>
              <a:t>Kullanıcının bilgilerini çalmak ya da sistemi ele geçirmek</a:t>
            </a:r>
          </a:p>
        </p:txBody>
      </p:sp>
    </p:spTree>
    <p:extLst>
      <p:ext uri="{BB962C8B-B14F-4D97-AF65-F5344CB8AC3E}">
        <p14:creationId xmlns:p14="http://schemas.microsoft.com/office/powerpoint/2010/main" val="3498503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7EB8-854B-4810-A2D6-17E6DF51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7.7.2 Tarayıcı güvenlk ayarları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F54E2-0681-436D-B350-F12C5EF31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Güvenlik için önerilen ayarlar: </a:t>
            </a:r>
          </a:p>
          <a:p>
            <a:pPr lvl="1"/>
            <a:r>
              <a:rPr lang="tr-TR" dirty="0"/>
              <a:t>Güvenli gezinme (safe browsing) modu</a:t>
            </a:r>
          </a:p>
          <a:p>
            <a:pPr lvl="1"/>
            <a:r>
              <a:rPr lang="tr-TR" dirty="0"/>
              <a:t>HTTPS ve SSL sertifikaları </a:t>
            </a:r>
          </a:p>
          <a:p>
            <a:pPr lvl="1"/>
            <a:r>
              <a:rPr lang="tr-TR" dirty="0"/>
              <a:t>“Do Not Track” (Takip etme) isteğini aktif edin</a:t>
            </a:r>
          </a:p>
          <a:p>
            <a:pPr lvl="1"/>
            <a:r>
              <a:rPr lang="tr-TR" dirty="0"/>
              <a:t>Eklenti (plugin) kurulumlarını otomatik yapmayın</a:t>
            </a:r>
          </a:p>
          <a:p>
            <a:pPr lvl="1"/>
            <a:r>
              <a:rPr lang="tr-TR" dirty="0"/>
              <a:t>Sadece güvendiğiniz eklentileri kurun</a:t>
            </a:r>
          </a:p>
        </p:txBody>
      </p:sp>
    </p:spTree>
    <p:extLst>
      <p:ext uri="{BB962C8B-B14F-4D97-AF65-F5344CB8AC3E}">
        <p14:creationId xmlns:p14="http://schemas.microsoft.com/office/powerpoint/2010/main" val="473900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7EB8-854B-4810-A2D6-17E6DF51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7.7.3 Tarayıcı gizlilik ayarları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F54E2-0681-436D-B350-F12C5EF31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Yüksek gizlilik seviyesi nasıl sağlanır?</a:t>
            </a:r>
          </a:p>
          <a:p>
            <a:r>
              <a:rPr lang="tr-TR" dirty="0"/>
              <a:t>Konum ve kişisel verileri paylaşmayın</a:t>
            </a:r>
          </a:p>
          <a:p>
            <a:r>
              <a:rPr lang="tr-TR" dirty="0"/>
              <a:t>Tarayıcıya şifre kaydetmeyin</a:t>
            </a:r>
          </a:p>
          <a:p>
            <a:r>
              <a:rPr lang="tr-TR" dirty="0"/>
              <a:t>Pop-up’ları engelleyin veya admin iznine bağlayın</a:t>
            </a:r>
          </a:p>
          <a:p>
            <a:r>
              <a:rPr lang="tr-TR" dirty="0"/>
              <a:t>Kullanıcı hesaplarını ayrı ayrı oluşturun</a:t>
            </a:r>
          </a:p>
          <a:p>
            <a:r>
              <a:rPr lang="tr-TR" dirty="0"/>
              <a:t>Herkes admin hesabını kullanmamalı</a:t>
            </a:r>
          </a:p>
        </p:txBody>
      </p:sp>
    </p:spTree>
    <p:extLst>
      <p:ext uri="{BB962C8B-B14F-4D97-AF65-F5344CB8AC3E}">
        <p14:creationId xmlns:p14="http://schemas.microsoft.com/office/powerpoint/2010/main" val="213420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B8D3-C968-475E-B2CF-333F63CD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7.1.2 İnternetin Gelişimi ve Güvenlik problemleri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95A2-94D6-45B1-9082-A38AEF7DD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İnternet ve World Wide Web’in yükselişi → bilgisayarların etkisi evrensel hâle geldi.</a:t>
            </a:r>
          </a:p>
          <a:p>
            <a:r>
              <a:rPr lang="tr-TR" dirty="0"/>
              <a:t>Bu yaygın kullanım, </a:t>
            </a:r>
            <a:r>
              <a:rPr lang="tr-TR" b="1" dirty="0"/>
              <a:t>siber tehditlerin</a:t>
            </a:r>
            <a:r>
              <a:rPr lang="tr-TR" dirty="0"/>
              <a:t> de ortaya çıkmasına neden oldu.</a:t>
            </a:r>
          </a:p>
          <a:p>
            <a:r>
              <a:rPr lang="tr-TR" dirty="0"/>
              <a:t>İlk kötü amaçlı yazılımın internette yayılması, </a:t>
            </a:r>
            <a:r>
              <a:rPr lang="tr-TR" b="1" dirty="0"/>
              <a:t>siber güvenliğin önemini artırdı.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85343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7EB8-854B-4810-A2D6-17E6DF51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7.7.4 Yönetici yetkileriyle çalışmak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F54E2-0681-436D-B350-F12C5EF31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Günlük internet kullanımı için admin hesabı gerekli değildir </a:t>
            </a:r>
          </a:p>
          <a:p>
            <a:r>
              <a:rPr lang="tr-TR" dirty="0"/>
              <a:t>Admin hesabı = sistem üzerinde tam yetki </a:t>
            </a:r>
          </a:p>
          <a:p>
            <a:r>
              <a:rPr lang="tr-TR" dirty="0"/>
              <a:t>Normal kullanıcı olarak oturum açıldığında: </a:t>
            </a:r>
          </a:p>
          <a:p>
            <a:pPr lvl="1"/>
            <a:r>
              <a:rPr lang="tr-TR" dirty="0"/>
              <a:t>Zararlı yazılım yüklenmesi daha zor olur </a:t>
            </a:r>
          </a:p>
          <a:p>
            <a:pPr lvl="1"/>
            <a:r>
              <a:rPr lang="tr-TR" dirty="0"/>
              <a:t>Sistem ayarlarını değiştirmeye çalışan yazılımlar engellenir</a:t>
            </a:r>
          </a:p>
          <a:p>
            <a:pPr lvl="1"/>
            <a:r>
              <a:rPr lang="tr-TR" dirty="0"/>
              <a:t>Güvenlik duvarı gibi araçlar daha etkili çalışır</a:t>
            </a:r>
          </a:p>
        </p:txBody>
      </p:sp>
    </p:spTree>
    <p:extLst>
      <p:ext uri="{BB962C8B-B14F-4D97-AF65-F5344CB8AC3E}">
        <p14:creationId xmlns:p14="http://schemas.microsoft.com/office/powerpoint/2010/main" val="4900073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7EB8-854B-4810-A2D6-17E6DF51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7.7.5 Tarayıcı güvenlik kontroLleri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F54E2-0681-436D-B350-F12C5EF31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Tarayıcı gizlilik ayarlarını maksimuma çıkar</a:t>
            </a:r>
          </a:p>
          <a:p>
            <a:r>
              <a:rPr lang="tr-TR" dirty="0"/>
              <a:t>Güçlü şifreli kullanıcı hesapları oluştur</a:t>
            </a:r>
          </a:p>
          <a:p>
            <a:r>
              <a:rPr lang="tr-TR" dirty="0"/>
              <a:t>Şifreleri tarayıcıda saklama</a:t>
            </a:r>
          </a:p>
          <a:p>
            <a:r>
              <a:rPr lang="tr-TR" dirty="0"/>
              <a:t>“Safe browsing” modunu aktif et</a:t>
            </a:r>
          </a:p>
          <a:p>
            <a:r>
              <a:rPr lang="tr-TR" dirty="0"/>
              <a:t>“Do Not Track” isteğini aç</a:t>
            </a:r>
          </a:p>
          <a:p>
            <a:r>
              <a:rPr lang="tr-TR" dirty="0"/>
              <a:t>SSL/HTTPS ayarlarını zorunlu kıl</a:t>
            </a:r>
          </a:p>
          <a:p>
            <a:r>
              <a:rPr lang="tr-TR" dirty="0"/>
              <a:t>Pop-up ve eklentileri manuel onaya bağla</a:t>
            </a:r>
          </a:p>
          <a:p>
            <a:r>
              <a:rPr lang="tr-TR" dirty="0"/>
              <a:t>Tarayıcıyı zararlı yazılımlar için düzenli kontrol et</a:t>
            </a:r>
          </a:p>
        </p:txBody>
      </p:sp>
    </p:spTree>
    <p:extLst>
      <p:ext uri="{BB962C8B-B14F-4D97-AF65-F5344CB8AC3E}">
        <p14:creationId xmlns:p14="http://schemas.microsoft.com/office/powerpoint/2010/main" val="986207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7EB8-854B-4810-A2D6-17E6DF51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7.8.1 Sosyal Mühendislik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F54E2-0681-436D-B350-F12C5EF31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Sosyal mühendislik:</a:t>
            </a:r>
          </a:p>
          <a:p>
            <a:pPr lvl="1"/>
            <a:r>
              <a:rPr lang="tr-TR" dirty="0"/>
              <a:t>İnsanları kandırarak kişisel bilgi, şifre, banka verisi elde etmeye yönelik siber saldırı türüdür.</a:t>
            </a:r>
          </a:p>
          <a:p>
            <a:r>
              <a:rPr lang="tr-TR" dirty="0"/>
              <a:t>Saldırgan, insan davranışlarını ve güvenini istismar eder. </a:t>
            </a:r>
          </a:p>
          <a:p>
            <a:r>
              <a:rPr lang="tr-TR" dirty="0"/>
              <a:t>Medya araçlarıyla yapılır: </a:t>
            </a:r>
          </a:p>
          <a:p>
            <a:pPr lvl="1"/>
            <a:r>
              <a:rPr lang="tr-TR" dirty="0"/>
              <a:t>E-posta </a:t>
            </a:r>
          </a:p>
          <a:p>
            <a:pPr lvl="1"/>
            <a:r>
              <a:rPr lang="tr-TR" dirty="0"/>
              <a:t>Mesajlaşma </a:t>
            </a:r>
          </a:p>
          <a:p>
            <a:pPr lvl="1"/>
            <a:r>
              <a:rPr lang="tr-TR" dirty="0"/>
              <a:t>Telefon aramaları </a:t>
            </a:r>
          </a:p>
          <a:p>
            <a:pPr lvl="1"/>
            <a:r>
              <a:rPr lang="tr-TR" dirty="0"/>
              <a:t>Sohbet, video konferans</a:t>
            </a:r>
          </a:p>
        </p:txBody>
      </p:sp>
    </p:spTree>
    <p:extLst>
      <p:ext uri="{BB962C8B-B14F-4D97-AF65-F5344CB8AC3E}">
        <p14:creationId xmlns:p14="http://schemas.microsoft.com/office/powerpoint/2010/main" val="581650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7EB8-854B-4810-A2D6-17E6DF51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7.8.2 Sosyal Mühendislik Teknikleri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F54E2-0681-436D-B350-F12C5EF31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İnandırıcılık: Kurumsal dil, logo, kimlik izlenimi </a:t>
            </a:r>
          </a:p>
          <a:p>
            <a:r>
              <a:rPr lang="tr-TR" dirty="0"/>
              <a:t>Aciliyet yaratma: “Hemen işlem yapın yoksa hakkınızı kaybedersiniz!” </a:t>
            </a:r>
          </a:p>
          <a:p>
            <a:r>
              <a:rPr lang="tr-TR" dirty="0"/>
              <a:t>Ödül veya fırsat sunma: İş teklifi, hediye, para ödülü </a:t>
            </a:r>
          </a:p>
          <a:p>
            <a:r>
              <a:rPr lang="tr-TR" dirty="0"/>
              <a:t>Doğrudan iletişim: Telefonla arama, mesajlaşma, grup sohbetlerinde kurbanı etkileme</a:t>
            </a:r>
          </a:p>
        </p:txBody>
      </p:sp>
    </p:spTree>
    <p:extLst>
      <p:ext uri="{BB962C8B-B14F-4D97-AF65-F5344CB8AC3E}">
        <p14:creationId xmlns:p14="http://schemas.microsoft.com/office/powerpoint/2010/main" val="1787866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7EB8-854B-4810-A2D6-17E6DF51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7.8.2 Sosyal Mühendislik Teknikleri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F54E2-0681-436D-B350-F12C5EF31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Bilinmeyen kaynaklardan gelen e-postaları açmayın</a:t>
            </a:r>
          </a:p>
          <a:p>
            <a:r>
              <a:rPr lang="tr-TR" dirty="0"/>
              <a:t>Tanımadığınız kişilerden gelen ekleri indirmeyin </a:t>
            </a:r>
          </a:p>
          <a:p>
            <a:r>
              <a:rPr lang="tr-TR" dirty="0"/>
              <a:t>Asla kredi kartı veya banka bilgilerinizi paylaşmayın</a:t>
            </a:r>
          </a:p>
          <a:p>
            <a:r>
              <a:rPr lang="tr-TR" dirty="0"/>
              <a:t>Hiçbir zaman “işlem ücreti” veya “doğrulama” için para göndermeyin</a:t>
            </a:r>
          </a:p>
          <a:p>
            <a:r>
              <a:rPr lang="tr-TR" dirty="0"/>
              <a:t>SMS, telefon ve e-posta yoluyla gelen şüpheli istekleri anında silin</a:t>
            </a:r>
          </a:p>
          <a:p>
            <a:r>
              <a:rPr lang="tr-TR" dirty="0"/>
              <a:t>Şüpheci olun: İkna edici olmak = güvenilir olmak değildir!</a:t>
            </a:r>
          </a:p>
        </p:txBody>
      </p:sp>
    </p:spTree>
    <p:extLst>
      <p:ext uri="{BB962C8B-B14F-4D97-AF65-F5344CB8AC3E}">
        <p14:creationId xmlns:p14="http://schemas.microsoft.com/office/powerpoint/2010/main" val="15135517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7EB8-854B-4810-A2D6-17E6DF51E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Tartışma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F54E2-0681-436D-B350-F12C5EF31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Bilgisayar güvenliği neden artık sadece kişisel bir sorun değil, toplumsal bir sorundur?</a:t>
            </a:r>
          </a:p>
          <a:p>
            <a:r>
              <a:rPr lang="tr-TR" dirty="0"/>
              <a:t>Antivirüs yazılımı yerine sadece dikkatli olmak yeterli midir?</a:t>
            </a:r>
          </a:p>
          <a:p>
            <a:r>
              <a:rPr lang="tr-TR" dirty="0"/>
              <a:t>Gerçek hayatta bu tür saldırılardan herhangi biriyle karşılaştınız mı, hata ne idi, çözüm ne olabilirdi, nasıl sonuçlandı?</a:t>
            </a:r>
          </a:p>
          <a:p>
            <a:r>
              <a:rPr lang="tr-TR" dirty="0"/>
              <a:t>Sizce en tehlikeli saldırı türü ne, fikrinizi savunun.</a:t>
            </a:r>
          </a:p>
        </p:txBody>
      </p:sp>
    </p:spTree>
    <p:extLst>
      <p:ext uri="{BB962C8B-B14F-4D97-AF65-F5344CB8AC3E}">
        <p14:creationId xmlns:p14="http://schemas.microsoft.com/office/powerpoint/2010/main" val="2638113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A2E4D3-74CF-4B4F-9B76-2D0D9809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702517"/>
          </a:xfrm>
        </p:spPr>
        <p:txBody>
          <a:bodyPr>
            <a:normAutofit/>
          </a:bodyPr>
          <a:lstStyle/>
          <a:p>
            <a:r>
              <a:rPr lang="tr-TR" dirty="0"/>
              <a:t>Sorular?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A657CD-4334-4505-922E-D91944E0B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55433"/>
            <a:ext cx="10691265" cy="43046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Hatırlatma: yoklamaya katılım sağladığınızı kontrol edin,</a:t>
            </a:r>
          </a:p>
          <a:p>
            <a:pPr marL="0" indent="0">
              <a:buNone/>
            </a:pP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Katılımınız için teşekkürler..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FCCBD1D5-080D-4722-944A-45F53EB5B90D}"/>
              </a:ext>
            </a:extLst>
          </p:cNvPr>
          <p:cNvSpPr txBox="1"/>
          <p:nvPr/>
        </p:nvSpPr>
        <p:spPr>
          <a:xfrm>
            <a:off x="11025735" y="5751238"/>
            <a:ext cx="465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67300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B8D3-C968-475E-B2CF-333F63CD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7.1.2 İnternetin Gelişimi ve Güvenlik problemleri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95A2-94D6-45B1-9082-A38AEF7DD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Bilgisayar tehditleri ikiye ayrılır: </a:t>
            </a:r>
          </a:p>
          <a:p>
            <a:r>
              <a:rPr lang="tr-TR" dirty="0"/>
              <a:t>Fiziksel Tehditler </a:t>
            </a:r>
          </a:p>
          <a:p>
            <a:pPr lvl="1"/>
            <a:r>
              <a:rPr lang="tr-TR" dirty="0"/>
              <a:t>Açık (overt): Hırsızlık, yangın, doğal afetler </a:t>
            </a:r>
          </a:p>
          <a:p>
            <a:pPr lvl="1"/>
            <a:r>
              <a:rPr lang="tr-TR" dirty="0"/>
              <a:t>Gizli (covert): Donanım manipülasyonu </a:t>
            </a:r>
          </a:p>
          <a:p>
            <a:r>
              <a:rPr lang="tr-TR" dirty="0"/>
              <a:t>Siber Güvenlik Tehditleri </a:t>
            </a:r>
          </a:p>
          <a:p>
            <a:pPr lvl="1"/>
            <a:r>
              <a:rPr lang="tr-TR" dirty="0"/>
              <a:t>Bilgisayar Güvenliği </a:t>
            </a:r>
          </a:p>
          <a:p>
            <a:pPr lvl="1"/>
            <a:r>
              <a:rPr lang="tr-TR" dirty="0"/>
              <a:t>Ağ Güvenliği </a:t>
            </a:r>
          </a:p>
          <a:p>
            <a:pPr lvl="1"/>
            <a:r>
              <a:rPr lang="tr-TR" dirty="0"/>
              <a:t>Veri Güvenliği</a:t>
            </a:r>
          </a:p>
        </p:txBody>
      </p:sp>
    </p:spTree>
    <p:extLst>
      <p:ext uri="{BB962C8B-B14F-4D97-AF65-F5344CB8AC3E}">
        <p14:creationId xmlns:p14="http://schemas.microsoft.com/office/powerpoint/2010/main" val="179120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B8D3-C968-475E-B2CF-333F63CD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7.2.1 Güvenlik Duvarları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95A2-94D6-45B1-9082-A38AEF7DD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Firewall (Güvenlik Duvarı):</a:t>
            </a:r>
          </a:p>
          <a:p>
            <a:pPr lvl="1"/>
            <a:r>
              <a:rPr lang="tr-TR" dirty="0"/>
              <a:t>Bilgisayarı internet veya ağ üzerinden gelen tehditlere karşı koruyan ilk savunma hattıdır.</a:t>
            </a:r>
          </a:p>
          <a:p>
            <a:pPr lvl="1"/>
            <a:r>
              <a:rPr lang="tr-TR" dirty="0"/>
              <a:t>Gelen ve giden trafiği izleyen bir güvenlik yazılımıdır. </a:t>
            </a:r>
          </a:p>
          <a:p>
            <a:r>
              <a:rPr lang="tr-TR" dirty="0"/>
              <a:t>Amaç: </a:t>
            </a:r>
          </a:p>
          <a:p>
            <a:pPr lvl="1"/>
            <a:r>
              <a:rPr lang="tr-TR" dirty="0"/>
              <a:t>Bilgisayarınıza giren ve çıkan verileri kaynağına ve varış noktasına göre kontrol etmek </a:t>
            </a:r>
          </a:p>
          <a:p>
            <a:pPr lvl="1"/>
            <a:r>
              <a:rPr lang="tr-TR" dirty="0"/>
              <a:t>Yetkisiz erişimleri engellemek</a:t>
            </a:r>
          </a:p>
        </p:txBody>
      </p:sp>
    </p:spTree>
    <p:extLst>
      <p:ext uri="{BB962C8B-B14F-4D97-AF65-F5344CB8AC3E}">
        <p14:creationId xmlns:p14="http://schemas.microsoft.com/office/powerpoint/2010/main" val="257239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B8D3-C968-475E-B2CF-333F63CD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7.2.2 Güvenlik Duvarları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95A2-94D6-45B1-9082-A38AEF7DD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Port Denetimi: </a:t>
            </a:r>
          </a:p>
          <a:p>
            <a:pPr lvl="1"/>
            <a:r>
              <a:rPr lang="tr-TR" dirty="0"/>
              <a:t>Firewall, OSI modelinin taşıma katmanında (transport layer) kullanılan port numaralarını izler.</a:t>
            </a:r>
          </a:p>
          <a:p>
            <a:pPr lvl="1"/>
            <a:r>
              <a:rPr lang="tr-TR" dirty="0"/>
              <a:t>Şüpheli Trafik:</a:t>
            </a:r>
          </a:p>
          <a:p>
            <a:pPr lvl="2"/>
            <a:r>
              <a:rPr lang="tr-TR" dirty="0"/>
              <a:t>Yetkisiz veya garip davranan bir bağlantı tespit edilirse,</a:t>
            </a:r>
          </a:p>
          <a:p>
            <a:pPr lvl="2"/>
            <a:r>
              <a:rPr lang="tr-TR" dirty="0"/>
              <a:t>Bağlantı engellenir,</a:t>
            </a:r>
          </a:p>
          <a:p>
            <a:pPr lvl="2"/>
            <a:r>
              <a:rPr lang="tr-TR" dirty="0"/>
              <a:t>Sistem uyarı üretir</a:t>
            </a:r>
          </a:p>
          <a:p>
            <a:r>
              <a:rPr lang="tr-TR" dirty="0"/>
              <a:t>İki Tür İzleme:</a:t>
            </a:r>
          </a:p>
          <a:p>
            <a:pPr lvl="1"/>
            <a:r>
              <a:rPr lang="tr-TR" dirty="0"/>
              <a:t>Gelen trafik*</a:t>
            </a:r>
          </a:p>
          <a:p>
            <a:pPr lvl="1"/>
            <a:r>
              <a:rPr lang="tr-TR" dirty="0"/>
              <a:t>Giden trafik</a:t>
            </a:r>
          </a:p>
          <a:p>
            <a:pPr marL="0" indent="0">
              <a:buNone/>
            </a:pPr>
            <a:r>
              <a:rPr lang="tr-TR" dirty="0"/>
              <a:t>* Genellikle odağımız gelen trafik üzerinedir.</a:t>
            </a:r>
          </a:p>
        </p:txBody>
      </p:sp>
    </p:spTree>
    <p:extLst>
      <p:ext uri="{BB962C8B-B14F-4D97-AF65-F5344CB8AC3E}">
        <p14:creationId xmlns:p14="http://schemas.microsoft.com/office/powerpoint/2010/main" val="311811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B8D3-C968-475E-B2CF-333F63CD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7.2.3 Güvenlik Duvarları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95A2-94D6-45B1-9082-A38AEF7DD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Yetkisiz bağlantı tespitine dayanır.</a:t>
            </a:r>
          </a:p>
          <a:p>
            <a:r>
              <a:rPr lang="tr-TR" dirty="0"/>
              <a:t>Engelleyebileceği saldırı türleri: </a:t>
            </a:r>
          </a:p>
          <a:p>
            <a:pPr lvl="1"/>
            <a:r>
              <a:rPr lang="tr-TR" dirty="0"/>
              <a:t>Kötü amaçlı yazılım yükleme</a:t>
            </a:r>
          </a:p>
          <a:p>
            <a:pPr lvl="1"/>
            <a:r>
              <a:rPr lang="tr-TR" dirty="0"/>
              <a:t>Uzaktan bağlantı girişimleri</a:t>
            </a:r>
          </a:p>
          <a:p>
            <a:pPr lvl="1"/>
            <a:r>
              <a:rPr lang="tr-TR" dirty="0"/>
              <a:t>Açık portlara erişim denemeleri</a:t>
            </a:r>
          </a:p>
          <a:p>
            <a:pPr marL="0" indent="0">
              <a:buNone/>
            </a:pPr>
            <a:r>
              <a:rPr lang="tr-TR" dirty="0"/>
              <a:t>! Hacker’ların çoğu, güvenlik duvarı aşılmadan sisteme zarar veremez. </a:t>
            </a:r>
          </a:p>
          <a:p>
            <a:pPr marL="0" indent="0">
              <a:buNone/>
            </a:pPr>
            <a:r>
              <a:rPr lang="tr-TR" dirty="0"/>
              <a:t>→ Firewall = ilk savunma hattı</a:t>
            </a:r>
          </a:p>
        </p:txBody>
      </p:sp>
    </p:spTree>
    <p:extLst>
      <p:ext uri="{BB962C8B-B14F-4D97-AF65-F5344CB8AC3E}">
        <p14:creationId xmlns:p14="http://schemas.microsoft.com/office/powerpoint/2010/main" val="3523396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B8D3-C968-475E-B2CF-333F63CD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7.2.4 Popüler ve Güvenilir Firewall Yazılımları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95A2-94D6-45B1-9082-A38AEF7DD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ZoneAlarm Pro Firewall</a:t>
            </a:r>
          </a:p>
          <a:p>
            <a:r>
              <a:rPr lang="tr-TR" dirty="0"/>
              <a:t>Comodo Firewall</a:t>
            </a:r>
          </a:p>
          <a:p>
            <a:r>
              <a:rPr lang="tr-TR" dirty="0"/>
              <a:t>Norton Security Standard Firewall</a:t>
            </a:r>
          </a:p>
          <a:p>
            <a:r>
              <a:rPr lang="tr-TR" dirty="0"/>
              <a:t>Kaspersky Internet Security</a:t>
            </a:r>
          </a:p>
          <a:p>
            <a:r>
              <a:rPr lang="tr-TR" dirty="0"/>
              <a:t>Bitdefender Security Firewall</a:t>
            </a:r>
          </a:p>
          <a:p>
            <a:r>
              <a:rPr lang="tr-TR" dirty="0"/>
              <a:t>TinyWall Firewall</a:t>
            </a:r>
          </a:p>
        </p:txBody>
      </p:sp>
    </p:spTree>
    <p:extLst>
      <p:ext uri="{BB962C8B-B14F-4D97-AF65-F5344CB8AC3E}">
        <p14:creationId xmlns:p14="http://schemas.microsoft.com/office/powerpoint/2010/main" val="458312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B8D3-C968-475E-B2CF-333F63CD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7.3.1 Antivirüs yazılımları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095A2-94D6-45B1-9082-A38AEF7DD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Antivirüs, bilgisayar sistemlerini virüsler, kötü amaçlı yazılımlar (malware) ve benzeri tehditlerden koruyan temel güvenlik aracıdır. </a:t>
            </a:r>
          </a:p>
          <a:p>
            <a:r>
              <a:rPr lang="tr-TR" dirty="0"/>
              <a:t>Bağlantılı veya bağımsız sistemlerde kullanılması önerilir. </a:t>
            </a:r>
          </a:p>
          <a:p>
            <a:r>
              <a:rPr lang="tr-TR" dirty="0"/>
              <a:t>Görevleri: </a:t>
            </a:r>
          </a:p>
          <a:p>
            <a:pPr lvl="1"/>
            <a:r>
              <a:rPr lang="tr-TR" dirty="0"/>
              <a:t>Virüs tespiti, </a:t>
            </a:r>
          </a:p>
          <a:p>
            <a:pPr lvl="1"/>
            <a:r>
              <a:rPr lang="tr-TR" dirty="0"/>
              <a:t>Zararlı yazılımları silme, karantina altına alma,</a:t>
            </a:r>
          </a:p>
          <a:p>
            <a:pPr lvl="1"/>
            <a:r>
              <a:rPr lang="tr-TR" dirty="0"/>
              <a:t>Sistemi sürekli tarayarak tehditleri önleme</a:t>
            </a:r>
          </a:p>
        </p:txBody>
      </p:sp>
    </p:spTree>
    <p:extLst>
      <p:ext uri="{BB962C8B-B14F-4D97-AF65-F5344CB8AC3E}">
        <p14:creationId xmlns:p14="http://schemas.microsoft.com/office/powerpoint/2010/main" val="327291703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RegularSeedLeftStep">
      <a:dk1>
        <a:srgbClr val="000000"/>
      </a:dk1>
      <a:lt1>
        <a:srgbClr val="FFFFFF"/>
      </a:lt1>
      <a:dk2>
        <a:srgbClr val="243741"/>
      </a:dk2>
      <a:lt2>
        <a:srgbClr val="E8E4E2"/>
      </a:lt2>
      <a:accent1>
        <a:srgbClr val="29A7E7"/>
      </a:accent1>
      <a:accent2>
        <a:srgbClr val="14B4A7"/>
      </a:accent2>
      <a:accent3>
        <a:srgbClr val="21B96E"/>
      </a:accent3>
      <a:accent4>
        <a:srgbClr val="14BA23"/>
      </a:accent4>
      <a:accent5>
        <a:srgbClr val="52B620"/>
      </a:accent5>
      <a:accent6>
        <a:srgbClr val="87AF13"/>
      </a:accent6>
      <a:hlink>
        <a:srgbClr val="BF6A3F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5359</TotalTime>
  <Words>1443</Words>
  <Application>Microsoft Office PowerPoint</Application>
  <PresentationFormat>Widescreen</PresentationFormat>
  <Paragraphs>267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Microsoft YaHei UI</vt:lpstr>
      <vt:lpstr>Arial</vt:lpstr>
      <vt:lpstr>Calisto MT</vt:lpstr>
      <vt:lpstr>Roboto</vt:lpstr>
      <vt:lpstr>Times New Roman</vt:lpstr>
      <vt:lpstr>Univers Condensed</vt:lpstr>
      <vt:lpstr>ChronicleVTI</vt:lpstr>
      <vt:lpstr>Siber güvenliğe giriş  BÖLÜM 7 Bilgisayarlar güvenliği</vt:lpstr>
      <vt:lpstr>7.1 Giriş</vt:lpstr>
      <vt:lpstr>7.1.2 İnternetin Gelişimi ve Güvenlik problemleri</vt:lpstr>
      <vt:lpstr>7.1.2 İnternetin Gelişimi ve Güvenlik problemleri</vt:lpstr>
      <vt:lpstr>7.2.1 Güvenlik Duvarları</vt:lpstr>
      <vt:lpstr>7.2.2 Güvenlik Duvarları</vt:lpstr>
      <vt:lpstr>7.2.3 Güvenlik Duvarları</vt:lpstr>
      <vt:lpstr>7.2.4 Popüler ve Güvenilir Firewall Yazılımları</vt:lpstr>
      <vt:lpstr>7.3.1 Antivirüs yazılımları</vt:lpstr>
      <vt:lpstr>7.3.2 Yaygın virüs türleri</vt:lpstr>
      <vt:lpstr>7.3.3 Virüslerin etkileri</vt:lpstr>
      <vt:lpstr>7.3.4 Önerilen Çeşitli Antivirüs yazılımlar</vt:lpstr>
      <vt:lpstr>7.3.5 ANTİVirüs kullanım önerileri</vt:lpstr>
      <vt:lpstr>7.4.1 ANTI-SPYWARE</vt:lpstr>
      <vt:lpstr>7.4.2 Spyware nasıl çalışır</vt:lpstr>
      <vt:lpstr>7.4.2 Spyware nasıl çalışır</vt:lpstr>
      <vt:lpstr>7.4.4 önerilen antı-Spyware Yazılımlar</vt:lpstr>
      <vt:lpstr>7.4.2 Spyware korunma teknikleri</vt:lpstr>
      <vt:lpstr>7.5.1 SPAM içerikler</vt:lpstr>
      <vt:lpstr>7.5.2 SPAM İÇERİKLERİN TEHLİKELERİ</vt:lpstr>
      <vt:lpstr>7.5.3 Önerilen ANTİ-SPAM Yazılımları</vt:lpstr>
      <vt:lpstr>7.5.2 ANTİ-SPAM</vt:lpstr>
      <vt:lpstr>7.6.2 Güvenlik güncellemeleri</vt:lpstr>
      <vt:lpstr>7.6.2 Güncellemeler neyi amaçlar?</vt:lpstr>
      <vt:lpstr>7.6.3 güncelleme eksikleri ve riskler</vt:lpstr>
      <vt:lpstr>7.6.4 Nasıl Güncellemeli</vt:lpstr>
      <vt:lpstr>7.7.1 Tarayıcı Zafiyetleri ve Siber Riskler</vt:lpstr>
      <vt:lpstr>7.7.2 Tarayıcı güvenlk ayarları</vt:lpstr>
      <vt:lpstr>7.7.3 Tarayıcı gizlilik ayarları</vt:lpstr>
      <vt:lpstr>7.7.4 Yönetici yetkileriyle çalışmak</vt:lpstr>
      <vt:lpstr>7.7.5 Tarayıcı güvenlik kontroLleri</vt:lpstr>
      <vt:lpstr>7.8.1 Sosyal Mühendislik</vt:lpstr>
      <vt:lpstr>7.8.2 Sosyal Mühendislik Teknikleri</vt:lpstr>
      <vt:lpstr>7.8.2 Sosyal Mühendislik Teknikleri</vt:lpstr>
      <vt:lpstr>Tartışma</vt:lpstr>
      <vt:lpstr>Sorular?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İNTERNET'İN TEMELLERİ ve web teknolojileri</dc:title>
  <dc:creator>MEHMETCAN DALMAZGIL</dc:creator>
  <cp:lastModifiedBy>Ahmet KAŞİF</cp:lastModifiedBy>
  <cp:revision>65</cp:revision>
  <dcterms:created xsi:type="dcterms:W3CDTF">2020-09-24T17:35:35Z</dcterms:created>
  <dcterms:modified xsi:type="dcterms:W3CDTF">2025-04-08T06:48:49Z</dcterms:modified>
</cp:coreProperties>
</file>