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307" r:id="rId3"/>
    <p:sldId id="336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37" r:id="rId22"/>
    <p:sldId id="338" r:id="rId23"/>
    <p:sldId id="339" r:id="rId24"/>
    <p:sldId id="326" r:id="rId25"/>
    <p:sldId id="327" r:id="rId26"/>
    <p:sldId id="329" r:id="rId27"/>
    <p:sldId id="340" r:id="rId28"/>
    <p:sldId id="330" r:id="rId29"/>
    <p:sldId id="331" r:id="rId30"/>
    <p:sldId id="332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7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PassWORD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mANAGEMENT</a:t>
            </a:r>
            <a:endParaRPr lang="tr-TR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A88FC-065F-07C3-E304-5B2A6215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7.2.1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Purpose</a:t>
            </a:r>
            <a:r>
              <a:rPr lang="tr-TR" sz="3600" dirty="0"/>
              <a:t> of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8867D-3F28-1088-8B38-5CEE8949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verify authority to access specific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concept of passwords has evolved from ancient code words to modern digital security.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554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F128C-40BB-7199-FF0E-508133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7.2.2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Evolution</a:t>
            </a:r>
            <a:r>
              <a:rPr lang="tr-TR" sz="3600" dirty="0"/>
              <a:t> of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DF6EA-9818-6468-BE99-7D498ACE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Example: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"Shibboleth Event" in the biblical book of Judges, where pronunciation was used to identify enemies.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Era: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 from code words to physical keys and tokens.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Era: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of digital passwords in 1961 at MIT with the CTSS project (UNIX-based).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83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8E7AB-D035-CFA0-35F0-37FC1C7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7.2.3 Modern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Usage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DEF96-42C3-AF2F-5151-115EBB5F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Restricting unauthorized access to computing devices (PCs, tablets, mobiles, routers, switches).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online digital services (internet-connected).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simple codes to complex and sophisticated security measures.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03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ECE86-6764-27C4-8F90-C12554B5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7.2.4 </a:t>
            </a:r>
            <a:r>
              <a:rPr lang="tr-TR" sz="3600" dirty="0" err="1"/>
              <a:t>Types</a:t>
            </a:r>
            <a:r>
              <a:rPr lang="tr-TR" sz="3600" dirty="0"/>
              <a:t> of Modern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72FDC1-9252-401F-783D-40D854E9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Automation: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cost of automated security system implementation: US$2.88 million.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SMEs: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 pose a significant challenge for small and medium-sized enterprises (SMEs).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27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AD0EA-9871-7239-C0DC-5B14DE7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7.2.5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Length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Strength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DB8E97-A4D4-FB12-EBD0-F6138444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SMEs should strictly follow standard practices from regulatory authorities and industry organizations.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can significantly reduce the risk of major security breaches.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477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3BECE-29B1-9AAE-DB0C-5C3C6DAD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26308"/>
          </a:xfrm>
        </p:spPr>
        <p:txBody>
          <a:bodyPr anchor="ctr"/>
          <a:lstStyle/>
          <a:p>
            <a:pPr algn="ctr"/>
            <a:r>
              <a:rPr lang="tr-TR" dirty="0"/>
              <a:t>7.3 </a:t>
            </a:r>
            <a:r>
              <a:rPr lang="tr-TR" dirty="0" err="1"/>
              <a:t>Threats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passwords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1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F215B-5BEB-ED93-5562-0DA30B0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7.3.1 </a:t>
            </a:r>
            <a:r>
              <a:rPr lang="en-US" sz="3600" dirty="0"/>
              <a:t>The Weakest Link: User Behavior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BB1EC-DA3E-8C69-7065-5ECE447B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003174"/>
            <a:ext cx="10559301" cy="123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Threat: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sluggishness and disregard for password management guidelines.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risk of password theft, DDoS attacks, data breaches,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5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91FDB-2A7E-3743-A4B3-93C3857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7.3.2 </a:t>
            </a:r>
            <a:r>
              <a:rPr lang="tr-TR" sz="3600" dirty="0" err="1"/>
              <a:t>Common</a:t>
            </a:r>
            <a:r>
              <a:rPr lang="tr-TR" sz="3600" dirty="0"/>
              <a:t> </a:t>
            </a:r>
            <a:r>
              <a:rPr lang="tr-TR" sz="3600" dirty="0" err="1"/>
              <a:t>Weak</a:t>
            </a:r>
            <a:r>
              <a:rPr lang="tr-TR" sz="3600" dirty="0"/>
              <a:t>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73E46-1733-6051-07EB-FDA11A75A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93126"/>
            <a:ext cx="1467068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abc123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21614-D60D-4111-1F69-B44954B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7.3.3 </a:t>
            </a:r>
            <a:r>
              <a:rPr lang="tr-TR" sz="3600" dirty="0" err="1"/>
              <a:t>Common</a:t>
            </a:r>
            <a:r>
              <a:rPr lang="tr-TR" sz="3600" dirty="0"/>
              <a:t> </a:t>
            </a:r>
            <a:r>
              <a:rPr lang="tr-TR" sz="3600" dirty="0" err="1"/>
              <a:t>Targets</a:t>
            </a:r>
            <a:r>
              <a:rPr lang="tr-TR" sz="3600" dirty="0"/>
              <a:t> of </a:t>
            </a:r>
            <a:r>
              <a:rPr lang="tr-TR" sz="3600" dirty="0" err="1"/>
              <a:t>Cyberattacks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4B234-9431-7AF9-D966-9C83DB0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99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299F58-60A7-3CC6-15CF-6A0625C7D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93126"/>
            <a:ext cx="1055410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(WatchGuard security survey Q2 2018):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1,700 Australian government and military employees used "123456."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544 used "password," 405 used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and 120 used "12345678."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passwords are easily cracked and often blacklisted.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1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D4D4B-01F2-9768-9AA6-9810CA67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/>
          <a:lstStyle/>
          <a:p>
            <a:pPr algn="ctr"/>
            <a:r>
              <a:rPr lang="tr-TR" dirty="0"/>
              <a:t>7.1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176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F18469-346E-4EC3-7503-0E84CE9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7.3.4 </a:t>
            </a:r>
            <a:r>
              <a:rPr lang="tr-TR" sz="3600" dirty="0" err="1"/>
              <a:t>Types</a:t>
            </a:r>
            <a:r>
              <a:rPr lang="tr-TR" sz="3600" dirty="0"/>
              <a:t> of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Threats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55E831-039E-A942-0088-0D815F79E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3" y="1578633"/>
            <a:ext cx="10410189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Eavesdropping: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Intercepting passwords during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Trying common or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software: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tools to guess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hash cracking: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Stealing and cracking password hashes.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recovery/reset attacks: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Exploiting recovery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026DDE-73D4-EF47-8BA5-B437CC24F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1000125"/>
            <a:ext cx="83874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Sniffers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Backdoor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Tricking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revealing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383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600BAA-607B-E5D2-1D6D-F001957D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7.3.5 </a:t>
            </a:r>
            <a:r>
              <a:rPr lang="tr-TR" sz="3600" dirty="0" err="1"/>
              <a:t>Mitigating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Threats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36DABF-4E43-9110-A103-AC081C9D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(MFA)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648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FE94E9-1FC4-55EC-8987-F99475238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862011"/>
            <a:ext cx="1060914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cautious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83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FFF5D-256D-107A-4FC1-A9A7A856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17682"/>
          </a:xfrm>
        </p:spPr>
        <p:txBody>
          <a:bodyPr anchor="ctr"/>
          <a:lstStyle/>
          <a:p>
            <a:pPr algn="ctr"/>
            <a:r>
              <a:rPr lang="tr-TR" dirty="0"/>
              <a:t>7.4 </a:t>
            </a:r>
            <a:r>
              <a:rPr lang="en-US" dirty="0"/>
              <a:t>Good and Bad about Passwords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66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6E447-B8DF-9CD6-9FAE-DCDAE66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7.4.1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Dilemma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EEC42-4F01-4B84-9A93-CE349BA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prefer easy-to-remember passwords, compromising security.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 characteristics of good and bad passwords is crucial for effective security.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942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3242-3621-F0CE-521E-3258F606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7.4.2 </a:t>
            </a:r>
            <a:r>
              <a:rPr lang="tr-TR" sz="3600" dirty="0" err="1"/>
              <a:t>Characteristics</a:t>
            </a:r>
            <a:r>
              <a:rPr lang="tr-TR" sz="3600" dirty="0"/>
              <a:t> of </a:t>
            </a:r>
            <a:r>
              <a:rPr lang="tr-TR" sz="3600" dirty="0" err="1"/>
              <a:t>Good</a:t>
            </a:r>
            <a:r>
              <a:rPr lang="tr-TR" sz="3600" dirty="0"/>
              <a:t>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BF281-1573-4498-B050-7B78DF5E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Passwords: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10-15 characters minimum.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Plain 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easily guessable words or phrases.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Variation: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mix of lowercase and uppercase letters.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symbols (@, #, $, %, etc.) randomly.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721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38A7C2-95BC-FCDC-FB83-255D142D3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949325"/>
            <a:ext cx="611782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birthdays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2619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753755-39BA-2FEB-7028-4E40D659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7.4.3 </a:t>
            </a:r>
            <a:r>
              <a:rPr lang="tr-TR" sz="3600" dirty="0" err="1"/>
              <a:t>Characteristics</a:t>
            </a:r>
            <a:r>
              <a:rPr lang="tr-TR" sz="3600" dirty="0"/>
              <a:t> of </a:t>
            </a:r>
            <a:r>
              <a:rPr lang="tr-TR" sz="3600" dirty="0" err="1"/>
              <a:t>Bad</a:t>
            </a:r>
            <a:r>
              <a:rPr lang="tr-TR" sz="3600" dirty="0"/>
              <a:t>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6F3E20-513D-86A2-874B-01EF6D65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Bad Passwords: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guessable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Length: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few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Variety: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mix of character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Case Variation: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lowercase or uppercase.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 Passwords: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password across multiple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Words: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Dictionary words or common phrases.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090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CDEF97F-4F19-6D5E-03FE-0FD8920BD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7" y="1453532"/>
            <a:ext cx="90563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mango1).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fishfish1).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elppa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z3r0).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880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6C63EB-E895-72B3-FF0C-24EC1C1E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7.1.1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8B9A55-C793-3995-D30F-9664EE27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(from the Norton Report):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34% of people experienced losses due to password hacking in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 US$172 billion.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Impacted 978 million people globally.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loss: US$142 per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recovery time: 24 hours.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Virus infection, scam purchases, financial fraud, email phishing.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205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2D46DC-2A3D-38F3-4FF5-5D3801A2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7.4.4 </a:t>
            </a:r>
            <a:r>
              <a:rPr lang="en-US" sz="3600" dirty="0"/>
              <a:t>The Risks of Bad 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6EF8B8-5272-2411-4461-DBAFFC6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vulnerability to hacking.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data breaches and financial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accounts can be used for malicious activities.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all bad password practices to enhance security.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501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216E7-F404-31EA-A1A3-03A6CCB6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168153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7.5 </a:t>
            </a:r>
            <a:r>
              <a:rPr lang="en-US" sz="5400" dirty="0"/>
              <a:t>How Do Bad Guys Hack Your Password?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46062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4AE1A-AA31-54BF-C928-99061731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7.5.1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Hacker's</a:t>
            </a:r>
            <a:r>
              <a:rPr lang="tr-TR" sz="3600" dirty="0"/>
              <a:t> Arsenal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A39F8-A4FA-3F9E-927F-7A662B00C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Hackers are skilled and creative, constantly developing new strategies to compromise accounts.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these techniques is crucial for effective password protection.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203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4AF9AF-670A-8F85-A7D7-B15FB7C5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7.5.2 </a:t>
            </a:r>
            <a:r>
              <a:rPr lang="tr-TR" sz="3600" dirty="0" err="1"/>
              <a:t>Over-the-Shoulder</a:t>
            </a:r>
            <a:r>
              <a:rPr lang="tr-TR" sz="3600" dirty="0"/>
              <a:t> </a:t>
            </a:r>
            <a:r>
              <a:rPr lang="tr-TR" sz="3600" dirty="0" err="1"/>
              <a:t>Technique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7C7561-EE0C-05F3-1EFC-945191C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Stealing passwords by watching users type them in or observing written passwords.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places, shared workspaces, carelessness with written passwords.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aware of your surroundings, use privacy screens, avoid writing down passwords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135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6FEC8-A913-858E-7047-F5F83FF1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7.5.3 Dictionary Hacking </a:t>
            </a:r>
            <a:r>
              <a:rPr lang="tr-TR" sz="3600" dirty="0" err="1"/>
              <a:t>Technique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6F058B-8172-1180-1AF5-C129A61E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word lists and variations to guess passwords.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 against passwords based on common words or phrases.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dictionary words, use strong and complex passwords.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671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F04F28-1B10-7C62-EC71-BDA54BE0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7.5.4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Guessing</a:t>
            </a:r>
            <a:r>
              <a:rPr lang="tr-TR" sz="3600" dirty="0"/>
              <a:t> </a:t>
            </a:r>
            <a:r>
              <a:rPr lang="tr-TR" sz="3600" dirty="0" err="1"/>
              <a:t>Technique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743E4D-FFB6-D56D-AB2E-8E54CEF3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psychology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background,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loved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8129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BBAAA-0A4B-E47E-37C9-1FB0495D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7.5.5 Brute-Force Attack </a:t>
            </a:r>
            <a:r>
              <a:rPr lang="tr-TR" sz="3600" dirty="0" err="1"/>
              <a:t>Technique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506709-1B84-DF90-C6E6-3E965E0A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Trying all possible combinations of characters to crack passwords.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Highly effective against short or simple passwords.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 computers can try thousands of combinations per second.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long and complex passwords, implement account lockout policies.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156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74FD3-2BAD-E188-1ADA-3F371A93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7.5.6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Hacker's</a:t>
            </a:r>
            <a:r>
              <a:rPr lang="tr-TR" sz="3600" dirty="0"/>
              <a:t> </a:t>
            </a:r>
            <a:r>
              <a:rPr lang="tr-TR" sz="3600" dirty="0" err="1"/>
              <a:t>Creativity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91507C-A2DC-D4F0-BA25-B83A2F02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Hackers use out-of-the-box thinking and advanced techniques.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vigilance and strong password practices are essential.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 password security and stay informed about emerging threats</a:t>
            </a:r>
            <a:r>
              <a:rPr lang="en-US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5929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ACFBF-B0AE-972F-5D8E-CCA1C8CA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4969746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7.6 EFFECTIVE PASSWORD Management </a:t>
            </a:r>
            <a:r>
              <a:rPr lang="tr-TR" sz="5400" dirty="0" err="1"/>
              <a:t>tıps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2722117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599A7A-4E72-8644-68B9-777F139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7.6.1 </a:t>
            </a:r>
            <a:r>
              <a:rPr lang="en-US" sz="3600" dirty="0"/>
              <a:t>The Importance of Password Management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C0D97F-503C-B6C1-6688-A81E216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management involves procedures and activities to maintain password security.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identity theft underscores the need for robust password management.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5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CFDD4-294A-4562-C0FA-DB162D8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7.1.2 </a:t>
            </a:r>
            <a:r>
              <a:rPr lang="tr-TR" sz="3600" dirty="0" err="1"/>
              <a:t>Common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Mistakes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D1F44-C6FB-BDF6-98E9-1D23507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password for multiple accounts (over 20%).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passwords with others (over 58% have done so at least once).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 on weaker authentication methods (44% use fingerprints, 22% use patterns).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6280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2DBB90-D964-B7A6-75BC-EE3E2FF4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05774"/>
            <a:ext cx="10691265" cy="502344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6.64% of online consumers experienced identity theft in 2017 (1 in 15 users).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increased by over 1 million cases in 2017 compared to 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identity theft incident every 2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billion passwords stolen or compromised in 2016 (Credential Spill Report 2017).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Stolen passwords used in 90% of login attempt traffic.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4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67A3A4-101D-75CC-FC7E-21DF751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7.6.2 </a:t>
            </a:r>
            <a:r>
              <a:rPr lang="tr-TR" sz="3600" dirty="0" err="1"/>
              <a:t>Essential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Management </a:t>
            </a:r>
            <a:r>
              <a:rPr lang="tr-TR" sz="3600" dirty="0" err="1"/>
              <a:t>Practices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9B4F81-B356-139C-BB8F-E1880CE1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passwords of 12-20+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Never share passwords with anyone.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different passwords for each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Written Records: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writing down or copying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Saved Files: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save passwords on your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Changes: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passwords every 3-4 months.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75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7347AF4-A44E-F280-C8E5-5777A7535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7" y="1298942"/>
            <a:ext cx="110835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Variety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Endings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not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biometric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(2FA):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2FA.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(MFA):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MFA. </a:t>
            </a:r>
          </a:p>
        </p:txBody>
      </p:sp>
    </p:spTree>
    <p:extLst>
      <p:ext uri="{BB962C8B-B14F-4D97-AF65-F5344CB8AC3E}">
        <p14:creationId xmlns:p14="http://schemas.microsoft.com/office/powerpoint/2010/main" val="2792732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CBD577B-F06D-A183-6251-20CB011D8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439660"/>
            <a:ext cx="72827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Security: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not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Memorization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relying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Generators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8483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4CD456-1FCB-5DAE-247B-14BA07957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122800"/>
            <a:ext cx="100910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Security: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not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surroundings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Memorability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6219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1FE92-DB3C-8780-3984-7B6F6D59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7.6.3 </a:t>
            </a:r>
            <a:r>
              <a:rPr lang="en-US" sz="3600" dirty="0"/>
              <a:t>The Impact of Effective Management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077A11-D096-4DFC-A7E4-BEA312FF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protection against identity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account compromise.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overall cybersecurity.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these practices to effectively and efficiently manage your passwords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0612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4CC55-937B-6274-75B8-3775115A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5"/>
            <a:ext cx="10691265" cy="5038757"/>
          </a:xfrm>
        </p:spPr>
        <p:txBody>
          <a:bodyPr anchor="ctr"/>
          <a:lstStyle/>
          <a:p>
            <a:pPr algn="ctr">
              <a:buNone/>
            </a:pPr>
            <a:r>
              <a:rPr lang="tr-TR" sz="5400" dirty="0"/>
              <a:t>7.7 </a:t>
            </a:r>
            <a:r>
              <a:rPr lang="en-US" sz="5400" dirty="0"/>
              <a:t>CREATING AND MANAGING </a:t>
            </a:r>
            <a:br>
              <a:rPr lang="en-US" sz="5400" dirty="0"/>
            </a:br>
            <a:r>
              <a:rPr lang="en-US" sz="5400" dirty="0"/>
              <a:t>SECURE PASSWORDS</a:t>
            </a:r>
            <a:br>
              <a:rPr lang="en-US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1362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6E0FCC-1769-9405-6720-9B87F82A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7.7.1 </a:t>
            </a:r>
            <a:r>
              <a:rPr lang="en-US" sz="3600" dirty="0"/>
              <a:t>The Importance of Strong 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D2326-7388-4914-E97D-08358D3B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lives depend heavily on computers, the internet, and online services.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Passwords control access to personal, business, and social information.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Compromised passwords lead to data breaches, privacy violations, and loss of digital assets.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Hackers use sophisticated techniques to steal passwords.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passwords and complementary security measures.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7028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7322B-9F19-3A2F-006D-A6E11ACF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7.7.2 </a:t>
            </a:r>
            <a:r>
              <a:rPr lang="tr-TR" sz="3600" dirty="0" err="1"/>
              <a:t>Creating</a:t>
            </a:r>
            <a:r>
              <a:rPr lang="tr-TR" sz="3600" dirty="0"/>
              <a:t> </a:t>
            </a:r>
            <a:r>
              <a:rPr lang="tr-TR" sz="3600" dirty="0" err="1"/>
              <a:t>Strong</a:t>
            </a:r>
            <a:r>
              <a:rPr lang="tr-TR" sz="3600" dirty="0"/>
              <a:t> </a:t>
            </a:r>
            <a:r>
              <a:rPr lang="tr-TR" sz="3600" dirty="0" err="1"/>
              <a:t>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71804-154E-D5D9-E431-4BAD05CA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Qualities of Strong Passwords: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Non-guessable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pattern of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combination of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Out-of-the-box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based on personal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password management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9419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00F3B-55B8-0861-A13C-851C74D3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14400"/>
            <a:ext cx="10691265" cy="5014814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 "I get bored with a government job"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"Ig3b0W@gV!"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Character substitution, random capitalization.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5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C12F2-9E4E-372A-CEE7-807092FE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7.1.3 </a:t>
            </a:r>
            <a:r>
              <a:rPr lang="tr-TR" sz="3600" dirty="0" err="1"/>
              <a:t>Ignoring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Best </a:t>
            </a:r>
            <a:r>
              <a:rPr lang="tr-TR" sz="3600" dirty="0" err="1"/>
              <a:t>Practices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D7ECD7-9E6A-562A-10BD-7270676D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70% of users do not follow standard password management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Millennial users are even more likely to ignore guidelines.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vulnerability to account hacking, personal information theft, and other cybercrimes.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712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5C1EC-5436-CF8A-36E0-4E6A1BD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7.7.3 </a:t>
            </a:r>
            <a:r>
              <a:rPr lang="tr-TR" sz="3600" dirty="0" err="1"/>
              <a:t>Biometric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C7F22D-CE92-116C-2B0E-8BA7FB19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 (unique and reliable)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(growing in importance)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technologies: walking patterns, body gestures, vein patterns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755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8031BC-B88D-7D60-548A-4583ECB6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00664"/>
            <a:ext cx="10691265" cy="4928550"/>
          </a:xfrm>
        </p:spPr>
        <p:txBody>
          <a:bodyPr/>
          <a:lstStyle/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(mobile, desktop, online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immigration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airports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3469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670CFA-38CD-2F2D-E7CF-C09E409A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88521"/>
            <a:ext cx="10691265" cy="504069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 and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prevent terrorist activities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 (data access in public places)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1347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191616-DAE7-3AB2-B165-4A13DEC6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7.7.4 Two-</a:t>
            </a:r>
            <a:r>
              <a:rPr lang="tr-TR" sz="3600" dirty="0" err="1"/>
              <a:t>Factor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r>
              <a:rPr lang="tr-TR" sz="3600" dirty="0"/>
              <a:t> (2FA)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2130AA-C25D-7D2E-ED12-3D4F5534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dual-factor or two-step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second form of verification (passcode)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delivery methods: text message, automated call, email, web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characteristics: auto-generated, one-time use, time-sensitive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9469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98EF6-E364-9AC9-7BDB-BA54B3B6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97147"/>
            <a:ext cx="10691265" cy="5032067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Possession factor (something you have)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factor (something you 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factor (something you know)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tokens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3401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E0347E-6EDD-8893-C483-3A532E2C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3026"/>
            <a:ext cx="10691265" cy="5006188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reduced risk of compromise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phone number to the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passcode delivery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test code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6358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C08415-49C8-A849-42EB-B325EB65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7.8 Multi-</a:t>
            </a:r>
            <a:r>
              <a:rPr lang="tr-TR" sz="3600" dirty="0" err="1"/>
              <a:t>Factor</a:t>
            </a:r>
            <a:r>
              <a:rPr lang="tr-TR" sz="3600" dirty="0"/>
              <a:t> </a:t>
            </a:r>
            <a:r>
              <a:rPr lang="tr-TR" sz="3600" dirty="0" err="1"/>
              <a:t>Authentication</a:t>
            </a:r>
            <a:r>
              <a:rPr lang="tr-TR" sz="3600" dirty="0"/>
              <a:t> (MFA)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38EDCC-68BF-A1A5-540A-A76FC9A4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three or more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vulnerabilities in 2FA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Factors: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know (knowledge factors: password, PIN)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are (inheritance factors: biometrics, facial recognition)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have (possession factors: key fob, mobile device)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0177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9C85BB-E984-D010-2026-7663A0B6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48906"/>
            <a:ext cx="10691265" cy="4980308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Factor: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authentication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security for critical data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575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71A4CF-3C2E-AD34-CF01-E23B2F92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7.9 </a:t>
            </a:r>
            <a:r>
              <a:rPr lang="tr-TR" sz="3600" dirty="0" err="1"/>
              <a:t>One</a:t>
            </a:r>
            <a:r>
              <a:rPr lang="tr-TR" sz="3600" dirty="0"/>
              <a:t>-Time </a:t>
            </a:r>
            <a:r>
              <a:rPr lang="tr-TR" sz="3600" dirty="0" err="1"/>
              <a:t>Passwords</a:t>
            </a:r>
            <a:r>
              <a:rPr lang="tr-TR" sz="3600" dirty="0"/>
              <a:t> (OTP)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9BFE81-DBC4-934F-CFA1-93C9AD45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OTP: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passwords: created, used, and discarded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 single transaction or 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One-time PINs (OPINs) in online banking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5404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A988C0-6040-D7FC-1F40-69B969C2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40279"/>
            <a:ext cx="10691265" cy="4988935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reused for cyberattacks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intercept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systems (banks, insurance)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Mission-critical systems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787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27DE44-26A2-B855-06C9-7FE76FD3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7.1.4 </a:t>
            </a:r>
            <a:r>
              <a:rPr lang="en-US" sz="3600" dirty="0"/>
              <a:t>The Importance of Password Management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06B753-BBC9-B89E-A51B-16A36ED2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Verizon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DBIR Report: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of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hacking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botnets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overwhelm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022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DD26C4-E99B-C7AF-128E-13674C73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7.10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Managers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A04F3-4B9C-5890-B765-B013CF7C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to create and remember many strong passwords.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weak passwords is a major security risk.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and stores encrypted passwords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0912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920987-355B-4F35-EBD6-671BC00B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83411"/>
            <a:ext cx="10691265" cy="4945803"/>
          </a:xfrm>
        </p:spPr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Browser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-platform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88171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E55633-809E-4A84-311B-E06592E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7.11 </a:t>
            </a:r>
            <a:r>
              <a:rPr lang="en-US" sz="3600" dirty="0"/>
              <a:t>The Power of Password Managers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4A461A-EC0E-9B1F-34C0-6882B92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strong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the need to remember multiple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against password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storage of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and cloud storage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passwords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6411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A3D6B9-B5DE-01A3-D0A8-070E89A1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26543"/>
            <a:ext cx="10691265" cy="4902671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password manager with strong encryption (at least 256-bit).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experts recommend using password managers.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0854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D98E0D-72BC-15FA-91AA-A58F24D7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781123" cy="5099142"/>
          </a:xfrm>
        </p:spPr>
        <p:txBody>
          <a:bodyPr anchor="ctr">
            <a:normAutofit/>
          </a:bodyPr>
          <a:lstStyle/>
          <a:p>
            <a:pPr algn="ctr"/>
            <a:r>
              <a:rPr lang="tr-TR" sz="5400" dirty="0"/>
              <a:t>7.12 PASSWORD MANAGER TOOLS</a:t>
            </a:r>
          </a:p>
        </p:txBody>
      </p:sp>
    </p:spTree>
    <p:extLst>
      <p:ext uri="{BB962C8B-B14F-4D97-AF65-F5344CB8AC3E}">
        <p14:creationId xmlns:p14="http://schemas.microsoft.com/office/powerpoint/2010/main" val="401292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23C28E-6D57-7DA3-5BE6-EDE64842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7.12.1 </a:t>
            </a:r>
            <a:r>
              <a:rPr lang="tr-TR" sz="3600" dirty="0" err="1"/>
              <a:t>Introduction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Password</a:t>
            </a:r>
            <a:r>
              <a:rPr lang="tr-TR" sz="3600" dirty="0"/>
              <a:t> </a:t>
            </a:r>
            <a:r>
              <a:rPr lang="tr-TR" sz="3600" dirty="0" err="1"/>
              <a:t>Managers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B163B4-05CD-E4FB-81CF-D0C1ACD6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for modern computer and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options available; choose based on features, capabilities, and security.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3955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20F25-2E15-F640-C423-118C59C0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05774"/>
            <a:ext cx="10691265" cy="5023440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security guidelines and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US, the NSA provides guidelines for critical data security.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top five password manager tools.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7674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6CDA59-08B5-7D52-0518-AB6D20F2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7.12.2 </a:t>
            </a:r>
            <a:r>
              <a:rPr lang="tr-TR" sz="3600" dirty="0" err="1"/>
              <a:t>Dashlane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E42EB2-2480-B96C-2C69-911A8473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paid 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version supports up to 50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encryption protocols (AES-256)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Multi-browser support (Firefox, Chrome, Internet Explorer)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wallet and payment gateway protection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3286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469F4F7-4573-E044-1D48-B875D4825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478554"/>
            <a:ext cx="46618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-login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409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00A3D4-1D77-1FA0-2CD6-954CDC926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513" y="812343"/>
            <a:ext cx="112469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(Android, iOS, PC, Mac)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One-click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73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F40FB5-E392-4173-D9C4-311B3F61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7.1.5 </a:t>
            </a:r>
            <a:r>
              <a:rPr lang="en-US" sz="3600" dirty="0"/>
              <a:t>The Impact of Weak Passwords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3BD72-FA61-158B-9FA1-D8B1568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account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DDoS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various other cybercrimes.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strong password management practices to mitigate these risks.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22315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6A79CEA-6885-41CD-540F-F2D295A99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934798"/>
            <a:ext cx="1097090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OS, MS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Dark web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receipts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125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330A5E-1F32-69F3-294A-38A26F6C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28136"/>
            <a:ext cx="10691265" cy="5101078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Free, monthly, annual, and business plans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60679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9CE85-BDA5-102D-CA78-DE23AEDA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7.12.3 </a:t>
            </a:r>
            <a:r>
              <a:rPr lang="tr-TR" sz="3600" dirty="0" err="1"/>
              <a:t>LastPass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386E00-B8A6-F650-5C44-F9B1F544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vaults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(Android, iOS, Mac, PC, Windows)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6427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D79EFC-6AE8-CCD0-D61C-8BE3080AC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908226"/>
            <a:ext cx="1061722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GB) </a:t>
            </a:r>
          </a:p>
        </p:txBody>
      </p:sp>
    </p:spTree>
    <p:extLst>
      <p:ext uri="{BB962C8B-B14F-4D97-AF65-F5344CB8AC3E}">
        <p14:creationId xmlns:p14="http://schemas.microsoft.com/office/powerpoint/2010/main" val="3929993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C2A15E-6FA4-9EE9-0A80-E900AA75C2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457393"/>
            <a:ext cx="108070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OS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314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161ED1-B635-31D5-0437-3C9D3F20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52423"/>
            <a:ext cx="10691265" cy="48767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password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Auto-fill shopping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of credit card information, personal information, payment wallets, and Wi-Fi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customer support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and enterprise categories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71504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38E09-FCEF-CF5A-8709-22C4BD10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7.13 ZOHO </a:t>
            </a:r>
            <a:r>
              <a:rPr lang="tr-TR" sz="3600" dirty="0" err="1"/>
              <a:t>Vault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806B79-4624-9702-ADB6-DE64B9EB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ZOHO's cloud service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paid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sharing within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Auto-login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91666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F5D9D62-CE1E-3A93-82D5-9AEB02A7B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808203"/>
            <a:ext cx="102290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(Windows, Linux, Android, Mac, iOS, Chrome OS)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7219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776689-0FB2-F899-96CA-00E9BA5BEB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393462"/>
            <a:ext cx="1124695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passports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 form-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(link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2848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C2802-08B4-5BE1-8A07-F70A1026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ZOHO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pricing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50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5D2881-74CF-D63C-2942-9C9F2881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7.1.6 </a:t>
            </a:r>
            <a:r>
              <a:rPr lang="tr-TR" sz="3600" dirty="0" err="1"/>
              <a:t>Elements</a:t>
            </a:r>
            <a:r>
              <a:rPr lang="tr-TR" sz="3600" dirty="0"/>
              <a:t> of </a:t>
            </a:r>
            <a:r>
              <a:rPr lang="tr-TR" sz="3600" dirty="0" err="1"/>
              <a:t>Cybersecurity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CBB7DB-5EB4-62AF-6F79-8B5BBAC0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(NS)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(IS)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Security (AS)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Continuity Planning (BCP)/Disaster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Commitment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Security (OPSEC)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Education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055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DF936-334F-C2BB-CE2B-F7E87B87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7.14 </a:t>
            </a:r>
            <a:r>
              <a:rPr lang="tr-TR" sz="3600" dirty="0" err="1"/>
              <a:t>KeePass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461A74-B498-E283-449E-C9E7C132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(Windows, Linux, Mac, iOS, Android)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data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2694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7C7D46F-A759-7DB1-03C1-89CBDF5E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1096831"/>
            <a:ext cx="111348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(AES-256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Twofish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9433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415F6C-61B1-8495-EC33-3035DE341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895371"/>
            <a:ext cx="111693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SHA-256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Brute-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6534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99D060B-A908-2CB7-B880-90AD391AC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020023"/>
            <a:ext cx="1139359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hotkeys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Plugin-based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0393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3C1F17-A20A-5581-7990-850B8BA1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62642"/>
            <a:ext cx="10953652" cy="5066572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username/password entry (manual entry required)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56585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B5CA24-853F-9CFC-8D87-AD84D5AD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7.15 </a:t>
            </a:r>
            <a:r>
              <a:rPr lang="tr-TR" sz="3600" dirty="0" err="1"/>
              <a:t>roboform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34962-ED2C-82C4-F678-03F38ABC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and enterprise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feature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of personal information, credit card information, passwords, contacts, identities, notes, and other critical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bookmark synchronization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8180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3749DD4-2875-FEE3-C8AA-37958DC0D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111404"/>
            <a:ext cx="114913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AES-256-bit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PBKDF2 SHA-256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One-click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login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Single-click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2366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1B2F12-225A-4376-8DBB-0CC6CE600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6" y="928101"/>
            <a:ext cx="113332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One-click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anytime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5407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CBAE04-2335-BAAE-CBEA-727F712C8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6" y="655630"/>
            <a:ext cx="111003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7617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891983-40F2-2DE3-C569-C9E6786BB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983479"/>
            <a:ext cx="1125557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5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DA341-68F2-E61C-F222-9D6E6712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/>
          <a:lstStyle/>
          <a:p>
            <a:pPr algn="ctr"/>
            <a:r>
              <a:rPr lang="tr-TR" dirty="0"/>
              <a:t>7.2 BASICS OF PASSWORDS</a:t>
            </a:r>
          </a:p>
        </p:txBody>
      </p:sp>
    </p:spTree>
    <p:extLst>
      <p:ext uri="{BB962C8B-B14F-4D97-AF65-F5344CB8AC3E}">
        <p14:creationId xmlns:p14="http://schemas.microsoft.com/office/powerpoint/2010/main" val="16093225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2987</Words>
  <Application>Microsoft Office PowerPoint</Application>
  <PresentationFormat>Geniş ekran</PresentationFormat>
  <Paragraphs>481</Paragraphs>
  <Slides>89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89</vt:i4>
      </vt:variant>
    </vt:vector>
  </HeadingPairs>
  <TitlesOfParts>
    <vt:vector size="96" baseType="lpstr"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Siber güvenliğe giriş  BÖLÜM 7 PassWORD mANAGEMENT</vt:lpstr>
      <vt:lpstr>7.1 INTRODUCTION</vt:lpstr>
      <vt:lpstr>7.1.1 The Password Problem</vt:lpstr>
      <vt:lpstr>7.1.2 Common Password Mistakes</vt:lpstr>
      <vt:lpstr>7.1.3 Ignoring Password Best Practices</vt:lpstr>
      <vt:lpstr>7.1.4 The Importance of Password Management</vt:lpstr>
      <vt:lpstr>7.1.5 The Impact of Weak Passwords</vt:lpstr>
      <vt:lpstr>7.1.6 Elements of Cybersecurity</vt:lpstr>
      <vt:lpstr>7.2 BASICS OF PASSWORDS</vt:lpstr>
      <vt:lpstr>7.2.1 The Purpose of Passwords</vt:lpstr>
      <vt:lpstr>7.2.2 The Evolution of Passwords</vt:lpstr>
      <vt:lpstr>7.2.3 Modern Password Usage</vt:lpstr>
      <vt:lpstr>7.2.4 Types of Modern Passwords</vt:lpstr>
      <vt:lpstr>7.2.5 Password Length and Strength</vt:lpstr>
      <vt:lpstr>7.3 Threats to passwords</vt:lpstr>
      <vt:lpstr>7.3.1 The Weakest Link: User Behavior</vt:lpstr>
      <vt:lpstr>7.3.2 Common Weak Passwords</vt:lpstr>
      <vt:lpstr>7.3.3 Common Targets of Cyberattacks</vt:lpstr>
      <vt:lpstr>PowerPoint Sunusu</vt:lpstr>
      <vt:lpstr>7.3.4 Types of Password Threats</vt:lpstr>
      <vt:lpstr>PowerPoint Sunusu</vt:lpstr>
      <vt:lpstr>7.3.5 Mitigating Password Threats</vt:lpstr>
      <vt:lpstr>PowerPoint Sunusu</vt:lpstr>
      <vt:lpstr>7.4 Good and Bad about Passwords</vt:lpstr>
      <vt:lpstr>7.4.1 The Password Dilemma</vt:lpstr>
      <vt:lpstr>7.4.2 Characteristics of Good Passwords</vt:lpstr>
      <vt:lpstr>PowerPoint Sunusu</vt:lpstr>
      <vt:lpstr>7.4.3 Characteristics of Bad Passwords</vt:lpstr>
      <vt:lpstr>PowerPoint Sunusu</vt:lpstr>
      <vt:lpstr>7.4.4 The Risks of Bad Passwords</vt:lpstr>
      <vt:lpstr>7.5 How Do Bad Guys Hack Your Password?</vt:lpstr>
      <vt:lpstr>7.5.1 The Hacker's Arsenal</vt:lpstr>
      <vt:lpstr>7.5.2 Over-the-Shoulder Technique</vt:lpstr>
      <vt:lpstr>7.5.3 Dictionary Hacking Technique</vt:lpstr>
      <vt:lpstr>7.5.4 Password Guessing Technique</vt:lpstr>
      <vt:lpstr>7.5.5 Brute-Force Attack Technique</vt:lpstr>
      <vt:lpstr>7.5.6 The Hacker's Creativity</vt:lpstr>
      <vt:lpstr>7.6 EFFECTIVE PASSWORD Management tıps</vt:lpstr>
      <vt:lpstr>7.6.1 The Importance of Password Management</vt:lpstr>
      <vt:lpstr>PowerPoint Sunusu</vt:lpstr>
      <vt:lpstr>7.6.2 Essential Password Management Practices</vt:lpstr>
      <vt:lpstr>PowerPoint Sunusu</vt:lpstr>
      <vt:lpstr>PowerPoint Sunusu</vt:lpstr>
      <vt:lpstr>PowerPoint Sunusu</vt:lpstr>
      <vt:lpstr>7.6.3 The Impact of Effective Management</vt:lpstr>
      <vt:lpstr>7.7 CREATING AND MANAGING  SECURE PASSWORDS </vt:lpstr>
      <vt:lpstr>7.7.1 The Importance of Strong Passwords</vt:lpstr>
      <vt:lpstr>7.7.2 Creating Strong Passwords</vt:lpstr>
      <vt:lpstr>PowerPoint Sunusu</vt:lpstr>
      <vt:lpstr>7.7.3 Biometric Authentication</vt:lpstr>
      <vt:lpstr>PowerPoint Sunusu</vt:lpstr>
      <vt:lpstr>PowerPoint Sunusu</vt:lpstr>
      <vt:lpstr>7.7.4 Two-Factor Authentication (2FA)</vt:lpstr>
      <vt:lpstr>PowerPoint Sunusu</vt:lpstr>
      <vt:lpstr>PowerPoint Sunusu</vt:lpstr>
      <vt:lpstr>7.8 Multi-Factor Authentication (MFA)</vt:lpstr>
      <vt:lpstr>PowerPoint Sunusu</vt:lpstr>
      <vt:lpstr>7.9 One-Time Passwords (OTP)</vt:lpstr>
      <vt:lpstr>PowerPoint Sunusu</vt:lpstr>
      <vt:lpstr>7.10 Password Managers</vt:lpstr>
      <vt:lpstr>PowerPoint Sunusu</vt:lpstr>
      <vt:lpstr>7.11 The Power of Password Managers</vt:lpstr>
      <vt:lpstr>PowerPoint Sunusu</vt:lpstr>
      <vt:lpstr>7.12 PASSWORD MANAGER TOOLS</vt:lpstr>
      <vt:lpstr>7.12.1 Introduction to Password Managers</vt:lpstr>
      <vt:lpstr>PowerPoint Sunusu</vt:lpstr>
      <vt:lpstr>7.12.2 Dashlane</vt:lpstr>
      <vt:lpstr>PowerPoint Sunusu</vt:lpstr>
      <vt:lpstr>PowerPoint Sunusu</vt:lpstr>
      <vt:lpstr>PowerPoint Sunusu</vt:lpstr>
      <vt:lpstr>PowerPoint Sunusu</vt:lpstr>
      <vt:lpstr>7.12.3 LastPass</vt:lpstr>
      <vt:lpstr>PowerPoint Sunusu</vt:lpstr>
      <vt:lpstr>PowerPoint Sunusu</vt:lpstr>
      <vt:lpstr>PowerPoint Sunusu</vt:lpstr>
      <vt:lpstr>7.13 ZOHO Vault</vt:lpstr>
      <vt:lpstr>PowerPoint Sunusu</vt:lpstr>
      <vt:lpstr>PowerPoint Sunusu</vt:lpstr>
      <vt:lpstr>PowerPoint Sunusu</vt:lpstr>
      <vt:lpstr>7.14 KeePass</vt:lpstr>
      <vt:lpstr>PowerPoint Sunusu</vt:lpstr>
      <vt:lpstr>PowerPoint Sunusu</vt:lpstr>
      <vt:lpstr>PowerPoint Sunusu</vt:lpstr>
      <vt:lpstr>PowerPoint Sunusu</vt:lpstr>
      <vt:lpstr>7.15 roboform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OKAN AYDINHAN</cp:lastModifiedBy>
  <cp:revision>60</cp:revision>
  <dcterms:created xsi:type="dcterms:W3CDTF">2020-09-24T17:35:35Z</dcterms:created>
  <dcterms:modified xsi:type="dcterms:W3CDTF">2025-04-14T12:48:49Z</dcterms:modified>
</cp:coreProperties>
</file>