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307" r:id="rId3"/>
    <p:sldId id="336" r:id="rId4"/>
    <p:sldId id="308" r:id="rId5"/>
    <p:sldId id="400" r:id="rId6"/>
    <p:sldId id="309" r:id="rId7"/>
    <p:sldId id="401" r:id="rId8"/>
    <p:sldId id="310" r:id="rId9"/>
    <p:sldId id="314" r:id="rId10"/>
    <p:sldId id="315" r:id="rId11"/>
    <p:sldId id="316" r:id="rId12"/>
    <p:sldId id="317" r:id="rId13"/>
    <p:sldId id="402" r:id="rId14"/>
    <p:sldId id="318" r:id="rId15"/>
    <p:sldId id="403" r:id="rId16"/>
    <p:sldId id="320" r:id="rId17"/>
    <p:sldId id="321" r:id="rId18"/>
    <p:sldId id="322" r:id="rId19"/>
    <p:sldId id="404" r:id="rId20"/>
    <p:sldId id="323" r:id="rId21"/>
    <p:sldId id="405" r:id="rId22"/>
    <p:sldId id="325" r:id="rId23"/>
    <p:sldId id="337" r:id="rId24"/>
    <p:sldId id="338" r:id="rId25"/>
    <p:sldId id="339" r:id="rId26"/>
    <p:sldId id="406" r:id="rId27"/>
    <p:sldId id="407" r:id="rId28"/>
    <p:sldId id="326" r:id="rId29"/>
    <p:sldId id="327" r:id="rId30"/>
    <p:sldId id="329" r:id="rId31"/>
    <p:sldId id="340" r:id="rId32"/>
    <p:sldId id="440" r:id="rId33"/>
    <p:sldId id="408" r:id="rId34"/>
    <p:sldId id="330" r:id="rId35"/>
    <p:sldId id="331" r:id="rId36"/>
    <p:sldId id="332" r:id="rId37"/>
    <p:sldId id="409" r:id="rId38"/>
    <p:sldId id="410" r:id="rId39"/>
    <p:sldId id="411" r:id="rId40"/>
    <p:sldId id="412" r:id="rId41"/>
    <p:sldId id="441" r:id="rId42"/>
    <p:sldId id="341" r:id="rId43"/>
    <p:sldId id="342" r:id="rId44"/>
    <p:sldId id="413" r:id="rId45"/>
    <p:sldId id="343" r:id="rId46"/>
    <p:sldId id="414" r:id="rId47"/>
    <p:sldId id="344" r:id="rId48"/>
    <p:sldId id="345" r:id="rId49"/>
    <p:sldId id="348" r:id="rId50"/>
    <p:sldId id="349" r:id="rId51"/>
    <p:sldId id="351" r:id="rId52"/>
    <p:sldId id="352" r:id="rId53"/>
    <p:sldId id="355" r:id="rId54"/>
    <p:sldId id="415" r:id="rId55"/>
    <p:sldId id="416" r:id="rId56"/>
    <p:sldId id="417" r:id="rId57"/>
    <p:sldId id="418" r:id="rId58"/>
    <p:sldId id="419" r:id="rId59"/>
    <p:sldId id="420" r:id="rId60"/>
    <p:sldId id="356" r:id="rId61"/>
    <p:sldId id="357" r:id="rId62"/>
    <p:sldId id="358" r:id="rId63"/>
    <p:sldId id="360" r:id="rId64"/>
    <p:sldId id="363" r:id="rId65"/>
    <p:sldId id="366" r:id="rId66"/>
    <p:sldId id="421" r:id="rId67"/>
    <p:sldId id="422" r:id="rId68"/>
    <p:sldId id="423" r:id="rId69"/>
    <p:sldId id="424" r:id="rId70"/>
    <p:sldId id="425" r:id="rId71"/>
    <p:sldId id="426" r:id="rId72"/>
    <p:sldId id="427" r:id="rId73"/>
    <p:sldId id="428" r:id="rId74"/>
    <p:sldId id="368" r:id="rId75"/>
    <p:sldId id="429" r:id="rId76"/>
    <p:sldId id="430" r:id="rId77"/>
    <p:sldId id="431" r:id="rId78"/>
    <p:sldId id="432" r:id="rId79"/>
    <p:sldId id="433" r:id="rId80"/>
    <p:sldId id="370" r:id="rId81"/>
    <p:sldId id="434" r:id="rId82"/>
    <p:sldId id="435" r:id="rId83"/>
    <p:sldId id="436" r:id="rId84"/>
    <p:sldId id="437" r:id="rId85"/>
    <p:sldId id="438" r:id="rId86"/>
    <p:sldId id="439" r:id="rId8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8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Preventıon</a:t>
            </a: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from</a:t>
            </a: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cyberattacks</a:t>
            </a:r>
            <a:endParaRPr lang="tr-TR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A88FC-065F-07C3-E304-5B2A6215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8.2.1 </a:t>
            </a:r>
            <a:r>
              <a:rPr lang="en-US" sz="3600" dirty="0"/>
              <a:t>The Science of Cyberattack Prevention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88867D-3F28-1088-8B38-5CEE8949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Principle: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Despite security measures, 100% safety is not guaranteed.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 Prevention Framework: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cyberattacks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cyberattacks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cyberattacks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(Some experts include Response)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major activities utilizing different algorithms.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554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EF128C-40BB-7199-FF0E-508133D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8.2.2 </a:t>
            </a:r>
            <a:r>
              <a:rPr lang="tr-TR" sz="3600" dirty="0" err="1"/>
              <a:t>Cyberattack</a:t>
            </a:r>
            <a:r>
              <a:rPr lang="tr-TR" sz="3600" dirty="0"/>
              <a:t> </a:t>
            </a:r>
            <a:r>
              <a:rPr lang="tr-TR" sz="3600" dirty="0" err="1"/>
              <a:t>Detection</a:t>
            </a:r>
            <a:r>
              <a:rPr lang="tr-TR" sz="3600" dirty="0"/>
              <a:t>: </a:t>
            </a:r>
            <a:r>
              <a:rPr lang="tr-TR" sz="3600" dirty="0" err="1"/>
              <a:t>Identifying</a:t>
            </a:r>
            <a:r>
              <a:rPr lang="tr-TR" sz="3600" dirty="0"/>
              <a:t> </a:t>
            </a:r>
            <a:r>
              <a:rPr lang="tr-TR" sz="3600" dirty="0" err="1"/>
              <a:t>Threats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DF6EA-9818-6468-BE99-7D498ACE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b="1" dirty="0" err="1"/>
              <a:t>Algorithms</a:t>
            </a:r>
            <a:r>
              <a:rPr lang="tr-TR" b="1" dirty="0"/>
              <a:t> </a:t>
            </a:r>
            <a:r>
              <a:rPr lang="tr-TR" b="1" dirty="0" err="1"/>
              <a:t>Used</a:t>
            </a:r>
            <a:r>
              <a:rPr lang="tr-TR" b="1" dirty="0"/>
              <a:t>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Machine Learning </a:t>
            </a:r>
            <a:r>
              <a:rPr lang="tr-TR" b="1" dirty="0" err="1"/>
              <a:t>Algorithms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, </a:t>
            </a:r>
            <a:r>
              <a:rPr lang="tr-TR" dirty="0" err="1"/>
              <a:t>language</a:t>
            </a:r>
            <a:r>
              <a:rPr lang="tr-TR" dirty="0"/>
              <a:t>,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behavior</a:t>
            </a:r>
            <a:r>
              <a:rPr lang="tr-TR" dirty="0"/>
              <a:t>, </a:t>
            </a:r>
            <a:r>
              <a:rPr lang="tr-TR" dirty="0" err="1"/>
              <a:t>biometrics</a:t>
            </a:r>
            <a:r>
              <a:rPr lang="tr-TR" dirty="0"/>
              <a:t>, </a:t>
            </a:r>
            <a:r>
              <a:rPr lang="tr-TR" dirty="0" err="1"/>
              <a:t>facial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.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Intrusion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(IDS) </a:t>
            </a:r>
            <a:r>
              <a:rPr lang="tr-TR" dirty="0" err="1"/>
              <a:t>to</a:t>
            </a:r>
            <a:r>
              <a:rPr lang="tr-TR" dirty="0"/>
              <a:t> profile network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anomalies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Evolutionary</a:t>
            </a:r>
            <a:r>
              <a:rPr lang="tr-TR" b="1" dirty="0"/>
              <a:t> </a:t>
            </a:r>
            <a:r>
              <a:rPr lang="tr-TR" b="1" dirty="0" err="1"/>
              <a:t>Algorithms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approaches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.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forms</a:t>
            </a:r>
            <a:r>
              <a:rPr lang="tr-TR" dirty="0"/>
              <a:t> of </a:t>
            </a:r>
            <a:r>
              <a:rPr lang="tr-TR" dirty="0" err="1"/>
              <a:t>cyberattacks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optimize </a:t>
            </a:r>
            <a:r>
              <a:rPr lang="tr-TR" dirty="0" err="1"/>
              <a:t>solutions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Statistical </a:t>
            </a:r>
            <a:r>
              <a:rPr lang="tr-TR" b="1" dirty="0" err="1"/>
              <a:t>Algorithms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Principal</a:t>
            </a:r>
            <a:r>
              <a:rPr lang="tr-TR" dirty="0"/>
              <a:t> Component Analysis (PCA), </a:t>
            </a:r>
            <a:r>
              <a:rPr lang="tr-TR" dirty="0" err="1"/>
              <a:t>Entropy</a:t>
            </a:r>
            <a:r>
              <a:rPr lang="tr-TR" dirty="0"/>
              <a:t> Analysis (EA),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Markovian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malicious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.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evolutionary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b="1" dirty="0"/>
              <a:t>Modern </a:t>
            </a:r>
            <a:r>
              <a:rPr lang="tr-TR" b="1" dirty="0" err="1"/>
              <a:t>Systems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combinations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in modern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IDS.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83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8E7AB-D035-CFA0-35F0-37FC1C7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8.2.3 </a:t>
            </a:r>
            <a:r>
              <a:rPr lang="tr-TR" sz="3600" dirty="0" err="1"/>
              <a:t>Cyberattack</a:t>
            </a:r>
            <a:r>
              <a:rPr lang="tr-TR" sz="3600" dirty="0"/>
              <a:t> </a:t>
            </a:r>
            <a:r>
              <a:rPr lang="tr-TR" sz="3600" dirty="0" err="1"/>
              <a:t>Prediction</a:t>
            </a:r>
            <a:r>
              <a:rPr lang="tr-TR" sz="3600" dirty="0"/>
              <a:t>: </a:t>
            </a:r>
            <a:r>
              <a:rPr lang="tr-TR" sz="3600" dirty="0" err="1"/>
              <a:t>Anticipating</a:t>
            </a:r>
            <a:r>
              <a:rPr lang="tr-TR" sz="3600" dirty="0"/>
              <a:t> </a:t>
            </a:r>
            <a:r>
              <a:rPr lang="tr-TR" sz="3600" dirty="0" err="1"/>
              <a:t>Threats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0DEF96-42C3-AF2F-5151-115EBB5F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/>
              <a:t>Algorithms</a:t>
            </a:r>
            <a:r>
              <a:rPr lang="tr-TR" b="1" dirty="0"/>
              <a:t> </a:t>
            </a:r>
            <a:r>
              <a:rPr lang="tr-TR" b="1" dirty="0" err="1"/>
              <a:t>Used</a:t>
            </a:r>
            <a:r>
              <a:rPr lang="tr-TR" b="1" dirty="0"/>
              <a:t>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Machine </a:t>
            </a:r>
            <a:r>
              <a:rPr lang="tr-TR" dirty="0" err="1"/>
              <a:t>learning-based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Data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603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E79C60-9941-DB38-FE7E-66E6FE87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2" y="871268"/>
            <a:ext cx="10675908" cy="5057946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 from 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analyzes vulnerabilities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attack is launched.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are used to construct a cyberattack tree based on critical episodes. High accuracy rates (around 95%) have been achieved.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 Tree: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Simulates the attacker's decision-making process, making it understandable for security professionals.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Tools: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prediction models and tools are continuously entering the market.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82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ECE86-6764-27C4-8F90-C12554B5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8.2.4 </a:t>
            </a:r>
            <a:r>
              <a:rPr lang="tr-TR" sz="3600" dirty="0" err="1"/>
              <a:t>Cyberattack</a:t>
            </a:r>
            <a:r>
              <a:rPr lang="tr-TR" sz="3600" dirty="0"/>
              <a:t> </a:t>
            </a:r>
            <a:r>
              <a:rPr lang="tr-TR" sz="3600" dirty="0" err="1"/>
              <a:t>Prevention</a:t>
            </a:r>
            <a:r>
              <a:rPr lang="tr-TR" sz="3600" dirty="0"/>
              <a:t>: </a:t>
            </a:r>
            <a:r>
              <a:rPr lang="tr-TR" sz="3600" dirty="0" err="1"/>
              <a:t>Blocking</a:t>
            </a:r>
            <a:r>
              <a:rPr lang="tr-TR" sz="3600" dirty="0"/>
              <a:t> </a:t>
            </a:r>
            <a:r>
              <a:rPr lang="tr-TR" sz="3600" dirty="0" err="1"/>
              <a:t>Threats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72FDC1-9252-401F-783D-40D854E9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Tool: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Intrusion Prevention Systems (IPS) are crucial for preventing attacks.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Responsibilities: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professionals and organizations must implement standard prevention measures: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security guidelines strictly.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software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internal and external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critical data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emergency response plan.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27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338686-D455-E1A0-A862-C0CC4657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51" y="888521"/>
            <a:ext cx="10624149" cy="504069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Algorithm: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Sniffing and analysis of incoming network traffic.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patterns, types, and characteristics to detect malicious intent.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Suspicious traffic is blocked or redirected to dummy servers.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done through IPS and sniffer software tools based on preconfigured criteria and actions.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99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23BECE-29B1-9AAE-DB0C-5C3C6DAD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26308"/>
          </a:xfrm>
        </p:spPr>
        <p:txBody>
          <a:bodyPr anchor="ctr"/>
          <a:lstStyle/>
          <a:p>
            <a:pPr algn="ctr"/>
            <a:r>
              <a:rPr lang="tr-TR" dirty="0"/>
              <a:t>8.3 FIREWALLS</a:t>
            </a:r>
          </a:p>
        </p:txBody>
      </p:sp>
    </p:spTree>
    <p:extLst>
      <p:ext uri="{BB962C8B-B14F-4D97-AF65-F5344CB8AC3E}">
        <p14:creationId xmlns:p14="http://schemas.microsoft.com/office/powerpoint/2010/main" val="7616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F215B-5BEB-ED93-5562-0DA30B03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8.3.1 </a:t>
            </a:r>
            <a:r>
              <a:rPr lang="en-US" sz="3600" dirty="0"/>
              <a:t>The First Line of Defense: Firewalls</a:t>
            </a:r>
            <a:endParaRPr lang="tr-TR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BB1EC-DA3E-8C69-7065-5ECE447BC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099" y="1570008"/>
            <a:ext cx="7075961" cy="422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outgoing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firewall software.</a:t>
            </a:r>
          </a:p>
          <a:p>
            <a:pPr marL="0" indent="0"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5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91FDB-2A7E-3743-A4B3-93C3857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8.3.2 </a:t>
            </a:r>
            <a:r>
              <a:rPr lang="tr-TR" sz="3600" dirty="0" err="1"/>
              <a:t>Activating</a:t>
            </a:r>
            <a:r>
              <a:rPr lang="tr-TR" sz="3600" dirty="0"/>
              <a:t> Windows Firewall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973E46-1733-6051-07EB-FDA11A75A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93126"/>
            <a:ext cx="11742638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Firewall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Defender Firewall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both for maximum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&gt; Settings &gt; Update &amp; Security &gt; Windows Security &gt; Firewall &amp; Network Protection &gt; Turn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58E62B-7062-140C-C729-94DA2FD1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88521"/>
            <a:ext cx="10691265" cy="504069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Windows 7: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Windows 7 Firewall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Windows Defender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Enable and use both.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Enabling Steps:</a:t>
            </a:r>
            <a:r>
              <a:rPr lang="en-US" dirty="0"/>
              <a:t> Start &gt; Control Panel &gt; Windows Firewall.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998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D4D4B-01F2-9768-9AA6-9810CA671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/>
          <a:lstStyle/>
          <a:p>
            <a:pPr algn="ctr"/>
            <a:r>
              <a:rPr lang="tr-TR" dirty="0"/>
              <a:t>8.1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176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F21614-D60D-4111-1F69-B44954B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8.3.3 </a:t>
            </a:r>
            <a:r>
              <a:rPr lang="tr-TR" sz="3600" dirty="0" err="1"/>
              <a:t>Configuring</a:t>
            </a:r>
            <a:r>
              <a:rPr lang="tr-TR" sz="3600" dirty="0"/>
              <a:t> Windows Firewall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4B234-9431-7AF9-D966-9C83DB00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Configuration: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 program or feature: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ports and services. Unselect to block direct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Notification Settings: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settings for private and public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another program: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programs not listed.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Settings: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inbound/outbound rules, connection security rules, and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Import/Export Policy: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security policy configurations.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99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9536EE3-4D63-E403-C138-141C2D8A26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223" y="794509"/>
            <a:ext cx="1124021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Firewall Service: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services.msc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"Windows Firewall."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Manual)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F18469-346E-4EC3-7503-0E84CE9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8.3.4 </a:t>
            </a:r>
            <a:r>
              <a:rPr lang="tr-TR" sz="3600" dirty="0" err="1"/>
              <a:t>Understanding</a:t>
            </a:r>
            <a:r>
              <a:rPr lang="tr-TR" sz="3600" dirty="0"/>
              <a:t> </a:t>
            </a:r>
            <a:r>
              <a:rPr lang="tr-TR" sz="3600" dirty="0" err="1"/>
              <a:t>Traffic</a:t>
            </a:r>
            <a:r>
              <a:rPr lang="tr-TR" sz="3600" dirty="0"/>
              <a:t> Rules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55E831-039E-A942-0088-0D815F79E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3" y="1578633"/>
            <a:ext cx="10410189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Traffic Rules: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Inbound Traffic Rules: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to traffic entering the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Outbound Traffic Rules: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to traffic originating from the computer.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Definition: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port numbers, users, programs, services, and protocols.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8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026DDE-73D4-EF47-8BA5-B437CC24F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1000125"/>
            <a:ext cx="12216806" cy="142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to user profiles, network adapters, and service profiles.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 can be created, modified, enabled, and disabled. Green indicates active, gray indicates disabled.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Details: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Right-click a rule and select "Properties" to view protocol/ports and program/services.</a:t>
            </a:r>
          </a:p>
        </p:txBody>
      </p:sp>
    </p:spTree>
    <p:extLst>
      <p:ext uri="{BB962C8B-B14F-4D97-AF65-F5344CB8AC3E}">
        <p14:creationId xmlns:p14="http://schemas.microsoft.com/office/powerpoint/2010/main" val="194138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600BAA-607B-E5D2-1D6D-F001957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8.3.5 </a:t>
            </a:r>
            <a:r>
              <a:rPr lang="en-US" sz="3600" dirty="0"/>
              <a:t>Creating Inbound and Outbound Rules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36DABF-4E43-9110-A103-AC081C9D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Inbound Rules: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Settings &gt; Inbound Rules &gt; New Rule...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Types: Program, Port, Predefined, Custom.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Blocking a specific program's inbound connections.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648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FE94E9-1FC4-55EC-8987-F99475238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862011"/>
            <a:ext cx="10609142" cy="176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Outbound Rules: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Settings &gt; Outbound Rules &gt; New Rule...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steps to inbound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83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E58AEB-5550-92E2-C798-ABDA159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8.3.6 Connection Security Rules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96F9C-9A6B-FAFB-D6C5-8F689C4A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data travel, encryption, and other security measures between specified computers.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connection rules must be defined on both communicating computers.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Connection Security Rules: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Settings &gt; Connection Security Rules &gt; New Rule...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Types: Isolation, Authentication exemption, Server-to-server, Tunnel, Custom.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Server-to-Server rule requiring authentication using computer certificates.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3371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8D1022-873E-A7AE-F2D4-D8345EA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8.3.7 </a:t>
            </a:r>
            <a:r>
              <a:rPr lang="tr-TR" sz="3600" dirty="0" err="1"/>
              <a:t>Monitoring</a:t>
            </a:r>
            <a:r>
              <a:rPr lang="tr-TR" sz="3600" dirty="0"/>
              <a:t> Firewall Activity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88F7B-9947-9A93-1D85-F240A7FD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active inbound, outbound, and connection security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active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general settings, firewall state, and logging settings.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within the "Monitoring" section of the "Windows Firewall with Advanced Security" window.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6580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FFF5D-256D-107A-4FC1-A9A7A856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17682"/>
          </a:xfrm>
        </p:spPr>
        <p:txBody>
          <a:bodyPr anchor="ctr"/>
          <a:lstStyle/>
          <a:p>
            <a:pPr algn="ctr"/>
            <a:r>
              <a:rPr lang="tr-TR" dirty="0"/>
              <a:t>8.4 </a:t>
            </a:r>
            <a:r>
              <a:rPr lang="tr-TR" dirty="0" err="1"/>
              <a:t>Intrusıon</a:t>
            </a:r>
            <a:r>
              <a:rPr lang="tr-TR" dirty="0"/>
              <a:t> </a:t>
            </a:r>
            <a:r>
              <a:rPr lang="tr-TR" dirty="0" err="1"/>
              <a:t>detectıon</a:t>
            </a:r>
            <a:r>
              <a:rPr lang="tr-TR" dirty="0"/>
              <a:t> / </a:t>
            </a:r>
            <a:r>
              <a:rPr lang="tr-TR" dirty="0" err="1"/>
              <a:t>preventıon</a:t>
            </a:r>
            <a:r>
              <a:rPr lang="tr-TR" dirty="0"/>
              <a:t> </a:t>
            </a:r>
            <a:r>
              <a:rPr lang="tr-TR" dirty="0" err="1"/>
              <a:t>systems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665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6E447-B8DF-9CD6-9FAE-DCDAE66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8.4.1 </a:t>
            </a:r>
            <a:r>
              <a:rPr lang="en-US" sz="3600" dirty="0"/>
              <a:t>Introduction to IDS and IPS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EEC42-4F01-4B84-9A93-CE349BA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Provide in-depth understanding of IDS and IPS.</a:t>
            </a:r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942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6C63EB-E895-72B3-FF0C-24EC1C1E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8.1.1 </a:t>
            </a:r>
            <a:r>
              <a:rPr lang="en-US" sz="3600" dirty="0"/>
              <a:t>The Growing Threat of Cyberattacks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8B9A55-C793-3995-D30F-9664EE27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Billions of dollars lost by businesses, governments, defense, and other sectors.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are becoming more technologically advanced and ideologically driven.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Exploiting weaknesses in computers, web pages, networks, databases, and user awareness.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Preventing cyberattacks requires a proactive and informed approach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205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403242-3621-F0CE-521E-3258F606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8.4.2 </a:t>
            </a:r>
            <a:r>
              <a:rPr lang="tr-TR" sz="3600" dirty="0" err="1"/>
              <a:t>Intrusion</a:t>
            </a:r>
            <a:r>
              <a:rPr lang="tr-TR" sz="3600" dirty="0"/>
              <a:t> </a:t>
            </a:r>
            <a:r>
              <a:rPr lang="tr-TR" sz="3600" dirty="0" err="1"/>
              <a:t>Detection</a:t>
            </a:r>
            <a:r>
              <a:rPr lang="tr-TR" sz="3600" dirty="0"/>
              <a:t> </a:t>
            </a:r>
            <a:r>
              <a:rPr lang="tr-TR" sz="3600" dirty="0" err="1"/>
              <a:t>System</a:t>
            </a:r>
            <a:r>
              <a:rPr lang="tr-TR" sz="3600" dirty="0"/>
              <a:t> (IDS)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BF281-1573-4498-B050-7B78DF5E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devices/sensors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applications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network traffic and host operating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malicious activities using algorithms (including machine learning).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7215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438A7C2-95BC-FCDC-FB83-255D142D3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949325"/>
            <a:ext cx="11187112" cy="22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System (NIDS):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network traffic patterns. Alerts administrators or SIEM (Security Information and Event Management) systems to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Intrusion Detection System (HIDS):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files and events on operating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Application-based Detection System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a specific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0261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438A7C2-95BC-FCDC-FB83-255D142D3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949325"/>
            <a:ext cx="11187112" cy="41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SIEM: A centralized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logs and security data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threats in real-time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with compliance and investigations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 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→ Firewalls, servers, endpoints, applications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Collection &amp; Parsing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&amp; Correlation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Detection &amp; Alerts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&amp; Reports</a:t>
            </a:r>
          </a:p>
        </p:txBody>
      </p:sp>
    </p:spTree>
    <p:extLst>
      <p:ext uri="{BB962C8B-B14F-4D97-AF65-F5344CB8AC3E}">
        <p14:creationId xmlns:p14="http://schemas.microsoft.com/office/powerpoint/2010/main" val="2729784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E7B5AA-1589-8E19-FD1D-F90E915B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71550"/>
            <a:ext cx="10691265" cy="4957664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Methods: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Anomaly-based 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deviations from normal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Matches known attack patterns.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both external and internal hacking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HIDS takes frequent file images and compares them for changes.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055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753755-39BA-2FEB-7028-4E40D659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8.4.3 IDS </a:t>
            </a:r>
            <a:r>
              <a:rPr lang="tr-TR" sz="3600" dirty="0" err="1"/>
              <a:t>Functions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6F3E20-513D-86A2-874B-01EF6D65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Functions (Sequential Order):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Gathers network traffic or system event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relevant data attributes for analysis.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algorithms to detect malicious activity.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Alerts administrators or triggers automated responses.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0907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CDEF97F-4F19-6D5E-03FE-0FD8920BD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7" y="1635633"/>
            <a:ext cx="9056387" cy="126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Securing networks and servers is a growing challenge.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Emerging security technologies like 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02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2D46DC-2A3D-38F3-4FF5-5D3801A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8.4.4 </a:t>
            </a:r>
            <a:r>
              <a:rPr lang="tr-TR" sz="3600" dirty="0" err="1"/>
              <a:t>Intrusion</a:t>
            </a:r>
            <a:r>
              <a:rPr lang="tr-TR" sz="3600" dirty="0"/>
              <a:t> </a:t>
            </a:r>
            <a:r>
              <a:rPr lang="tr-TR" sz="3600" dirty="0" err="1"/>
              <a:t>Prevention</a:t>
            </a:r>
            <a:r>
              <a:rPr lang="tr-TR" sz="3600" dirty="0"/>
              <a:t> </a:t>
            </a:r>
            <a:r>
              <a:rPr lang="tr-TR" sz="3600" dirty="0" err="1"/>
              <a:t>System</a:t>
            </a:r>
            <a:r>
              <a:rPr lang="tr-TR" sz="3600" dirty="0"/>
              <a:t> (IPS)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6EF8B8-5272-2411-4461-DBAFFC6F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Firewalls and IDS: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traffic based on ports but can be bypassed by attacks using allowed 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malicious traffic but does not automatically prevent it.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 Advantage: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Detects, analyzes,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intrusions.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5017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C8723A-2F6D-A09F-CB46-1486EA03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8.4.5 </a:t>
            </a:r>
            <a:r>
              <a:rPr lang="tr-TR" sz="3600" dirty="0" err="1"/>
              <a:t>Advantages</a:t>
            </a:r>
            <a:r>
              <a:rPr lang="tr-TR" sz="3600" dirty="0"/>
              <a:t> of IPS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F2A02-2C48-9822-E9E2-1E067ACA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network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protection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cyberattack origination.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response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event recording.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alerts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Stops access to email contacts.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reversal of system directories.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all system and network resources.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1275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DE6BB3-3DE1-47D8-4A1F-D3FFB119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8.4.6 </a:t>
            </a:r>
            <a:r>
              <a:rPr lang="en-US" dirty="0"/>
              <a:t>Types and Approaches of IPS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8A9B24-CC8C-8EF9-3EF3-72F3FCE8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Host-based Intrusion Prevention System (HIPS):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Software-based (usually).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Network-based Intrusion Prevention System (NIPS):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Appliance-based (usually).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9780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DF334F-1ADC-2BCD-9204-5210FC1D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3925"/>
            <a:ext cx="10691265" cy="5005289"/>
          </a:xfrm>
        </p:spPr>
        <p:txBody>
          <a:bodyPr/>
          <a:lstStyle/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anomaly detection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deviations from expected protocol behavior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Stateful signature detection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session context to match known threat signatures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Kernel-based approach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traffic at the OS kernel level for low-level threats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 analysis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suspicious code in an isolated environment to observe behavior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approach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rule-based logic to detect new, unknown threats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Combined/hybrid approach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multiple techniques for enhanced detection accuracy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90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CFDD4-294A-4562-C0FA-DB162D8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8.1.2 </a:t>
            </a:r>
            <a:r>
              <a:rPr lang="en-US" sz="3600" dirty="0"/>
              <a:t>The Human Element in Cyberattack Prevention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D1F44-C6FB-BDF6-98E9-1D235077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Awareness Includes: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education about cybersecurity.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the importance of password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software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handling unknown emails.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social engineering tactics.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proper system logout and monitoring.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6280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1F0945-5793-96F1-F52E-4416A7B8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28700"/>
            <a:ext cx="10691265" cy="4900514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IPS: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multiple approaches for effective threat detection and prevention.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255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52CF-463E-43BF-878F-7F1EAEFC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HAFTA 9’DAN DEVAM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8387-9CB1-46D8-BDF4-074E03D6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478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216E7-F404-31EA-A1A3-03A6CCB6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168153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8.5 </a:t>
            </a:r>
            <a:r>
              <a:rPr lang="tr-TR" sz="5400" dirty="0" err="1"/>
              <a:t>authentıcatıon</a:t>
            </a:r>
            <a:r>
              <a:rPr lang="tr-TR" sz="5400" dirty="0"/>
              <a:t> </a:t>
            </a:r>
            <a:r>
              <a:rPr lang="tr-TR" sz="5400" dirty="0" err="1"/>
              <a:t>usıng</a:t>
            </a:r>
            <a:r>
              <a:rPr lang="tr-TR" sz="5400" dirty="0"/>
              <a:t> </a:t>
            </a:r>
            <a:r>
              <a:rPr lang="tr-TR" sz="5400" dirty="0" err="1"/>
              <a:t>hash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460629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4AE1A-AA31-54BF-C928-99061731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8.5.1 </a:t>
            </a:r>
            <a:r>
              <a:rPr lang="tr-TR" sz="3600" dirty="0" err="1"/>
              <a:t>Introduction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Hashing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A39F8-A4FA-3F9E-927F-7A662B00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fixed-length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alterations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2035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84753C-ABB5-A2B0-FD06-17F773A5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95350"/>
            <a:ext cx="10691265" cy="5033864"/>
          </a:xfrm>
        </p:spPr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CHFs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(DS)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818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4AF9AF-670A-8F85-A7D7-B15FB7C5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8.5.2 </a:t>
            </a:r>
            <a:r>
              <a:rPr lang="tr-TR" sz="3600" dirty="0" err="1"/>
              <a:t>Hashing</a:t>
            </a:r>
            <a:r>
              <a:rPr lang="tr-TR" sz="3600" dirty="0"/>
              <a:t>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  <a:r>
              <a:rPr lang="tr-TR" sz="3600" dirty="0" err="1"/>
              <a:t>Authentication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7C7561-EE0C-05F3-1EFC-945191C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Methods for Authentication: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Digest 2 (MD2)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Digest 4 (MD4)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Digest 5 (MD5)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Hash Algorithm (SHA)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1357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5D0FC9-47ED-7E57-16BB-ECE61980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85850"/>
            <a:ext cx="10691265" cy="4843364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and DS use private keys for sender authentication, while CHFs do not.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Functions on SSL: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 and SHA are commonly used to secure data transmission over SSL encrypted connections (without requiring a separate secret key over the SSL connection itself).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79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6FEC8-A913-858E-7047-F5F83FF1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8.5.3 Message Digest 5 (MD5)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6F058B-8172-1180-1AF5-C129A61E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input of any length and produces a fixed 128-bit hash.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authentication for originality and integrity.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Governed by the Internet Engineering Task Force (IETF) via RFC 1321.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128-bit encryption is no longer considered highly secure for modern cybersecurity. Recommendations are for 256-bit or higher.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of a series of MD algorithms (MD2, MD4, MD5) designed by Ronald Rivest. MD6 is a later 256-bit version.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6713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04F28-1B10-7C62-EC71-BDA54BE0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8.5.4 </a:t>
            </a:r>
            <a:r>
              <a:rPr lang="tr-TR" sz="3600" dirty="0" err="1"/>
              <a:t>Secure</a:t>
            </a:r>
            <a:r>
              <a:rPr lang="tr-TR" sz="3600" dirty="0"/>
              <a:t> </a:t>
            </a:r>
            <a:r>
              <a:rPr lang="tr-TR" sz="3600" dirty="0" err="1"/>
              <a:t>Hash</a:t>
            </a:r>
            <a:r>
              <a:rPr lang="tr-TR" sz="3600" dirty="0"/>
              <a:t> </a:t>
            </a:r>
            <a:r>
              <a:rPr lang="tr-TR" sz="3600" dirty="0" err="1"/>
              <a:t>Algorithm</a:t>
            </a:r>
            <a:r>
              <a:rPr lang="tr-TR" sz="3600" dirty="0"/>
              <a:t> (SHA)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743E4D-FFB6-D56D-AB2E-8E54CEF3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SHA0, SHA1, SHA2, SHA3.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the US National Security Agency (NSA).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Published and governed by the National Institute of Standards and Technology (NIST).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latest standard, capable of 224-bit, 256-bit, 384-bit, and 512-bit encryption.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SHA3 with 256-bit encryption is widely used.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8129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ACFBF-B0AE-972F-5D8E-CCA1C8CA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4969746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8.6 MULTI-FACTOR 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72211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E768A-1F4C-23C3-3B46-02B32AAB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71268"/>
            <a:ext cx="10691265" cy="5057946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Awareness creates a strong defense against cyber threats.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(Small Biz Trends research):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52% of cyberattacks on small businesses are due to human error and system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48% of attacks are deliberate.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43% of global cyberattacks target small businesses due to higher success rates.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can be "full-proof" (no inherent flaws) but difficult to make "foolproof" (resistant to user error).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2289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99A7A-4E72-8644-68B9-777F139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8.6.1 </a:t>
            </a:r>
            <a:r>
              <a:rPr lang="en-US" sz="3600" dirty="0"/>
              <a:t>The Power of Multi-Factor Authentication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C0D97F-503C-B6C1-6688-A81E216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passwords alone are not enough; MFA is highly recommended.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multiple credentials for access, not just a password.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53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67A3A4-101D-75CC-FC7E-21DF751F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8.6.2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Factors</a:t>
            </a:r>
            <a:r>
              <a:rPr lang="tr-TR" sz="3600" dirty="0"/>
              <a:t> of </a:t>
            </a:r>
            <a:r>
              <a:rPr lang="tr-TR" sz="3600" dirty="0" err="1"/>
              <a:t>Authentication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9B4F81-B356-139C-BB8F-E1880CE1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General Categories: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 only the user knows (e.g., security questions).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 unique to the user (e.g., fingerprints).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 the user has (e.g., one-time password).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75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7347AF4-A44E-F280-C8E5-5777A7535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7" y="1298942"/>
            <a:ext cx="11083596" cy="425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Second Factors: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code sent via mobile 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User-generated 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password (OTP)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card swiping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32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1FE92-DB3C-8780-3984-7B6F6D5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8.6.3 </a:t>
            </a:r>
            <a:r>
              <a:rPr lang="tr-TR" sz="3600" dirty="0" err="1"/>
              <a:t>Why</a:t>
            </a:r>
            <a:r>
              <a:rPr lang="tr-TR" sz="3600" dirty="0"/>
              <a:t> Multi-</a:t>
            </a:r>
            <a:r>
              <a:rPr lang="tr-TR" sz="3600" dirty="0" err="1"/>
              <a:t>Factor</a:t>
            </a:r>
            <a:r>
              <a:rPr lang="tr-TR" sz="3600" dirty="0"/>
              <a:t> </a:t>
            </a:r>
            <a:r>
              <a:rPr lang="tr-TR" sz="3600" dirty="0" err="1"/>
              <a:t>Authentication</a:t>
            </a:r>
            <a:r>
              <a:rPr lang="tr-TR" sz="3600" dirty="0"/>
              <a:t> </a:t>
            </a:r>
            <a:r>
              <a:rPr lang="tr-TR" sz="3600" dirty="0" err="1"/>
              <a:t>Matters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77A11-D096-4DFC-A7E4-BEA312FF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of Passwords: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computer processors can crack passwords through brute-force attacks.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with MFA: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a password is stolen, the attacker needs additional factors to gain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 methods like OTPs, biometrics, or mobile codes are difficult for attackers to obtain.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0612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CF0FC5-80D8-004B-1772-DC97FBD7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95350"/>
            <a:ext cx="10691265" cy="5033864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MFA: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users to unauthorized login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strong defense against hacking.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Implementation: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Two-factor authentication (2FA) using mobile or email is widely used.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6275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B5AFE0-BD80-7957-D8EF-68F5F86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8.6.4 </a:t>
            </a:r>
            <a:r>
              <a:rPr lang="tr-TR" sz="3600" dirty="0" err="1"/>
              <a:t>Activating</a:t>
            </a:r>
            <a:r>
              <a:rPr lang="tr-TR" sz="3600" dirty="0"/>
              <a:t> Two-</a:t>
            </a:r>
            <a:r>
              <a:rPr lang="tr-TR" sz="3600" dirty="0" err="1"/>
              <a:t>Factor</a:t>
            </a:r>
            <a:r>
              <a:rPr lang="tr-TR" sz="3600" dirty="0"/>
              <a:t> </a:t>
            </a:r>
            <a:r>
              <a:rPr lang="tr-TR" sz="3600" dirty="0" err="1"/>
              <a:t>Authentication</a:t>
            </a:r>
            <a:r>
              <a:rPr lang="tr-TR" sz="3600" dirty="0"/>
              <a:t> (Google)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11D4FB-A0ED-69F7-4807-988B5375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Popular Services: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Google, Yahoo, Hotmail, Facebook, YouTube</a:t>
            </a:r>
          </a:p>
          <a:p>
            <a:pPr>
              <a:buNone/>
            </a:pPr>
            <a:r>
              <a:rPr lang="en-US" b="1" dirty="0"/>
              <a:t>Steps to Activate 2FA on Google Account: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Log in to your Google account.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Google Account settings.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"Security."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"2-Step Verification."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"Get Started" and enter your password.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455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77E1219-81E4-40E9-4885-F5C6A7336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1058012"/>
            <a:ext cx="1118711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6.Select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7.Enter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8.Click "TURN ON"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"Google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passwordless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login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10.Follow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11.Verify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setup. </a:t>
            </a:r>
          </a:p>
        </p:txBody>
      </p:sp>
    </p:spTree>
    <p:extLst>
      <p:ext uri="{BB962C8B-B14F-4D97-AF65-F5344CB8AC3E}">
        <p14:creationId xmlns:p14="http://schemas.microsoft.com/office/powerpoint/2010/main" val="893447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82D43F-B84F-35D0-1BDA-66E22BB1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8.6.5 </a:t>
            </a:r>
            <a:r>
              <a:rPr lang="tr-TR" sz="3600" dirty="0" err="1"/>
              <a:t>Creating</a:t>
            </a:r>
            <a:r>
              <a:rPr lang="tr-TR" sz="3600" dirty="0"/>
              <a:t> Application-</a:t>
            </a:r>
            <a:r>
              <a:rPr lang="tr-TR" sz="3600" dirty="0" err="1"/>
              <a:t>Specific</a:t>
            </a:r>
            <a:r>
              <a:rPr lang="tr-TR" sz="3600" dirty="0"/>
              <a:t> </a:t>
            </a:r>
            <a:r>
              <a:rPr lang="tr-TR" sz="3600" dirty="0" err="1"/>
              <a:t>Passwords</a:t>
            </a:r>
            <a:r>
              <a:rPr lang="tr-TR" sz="3600" dirty="0"/>
              <a:t> (Google)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00D42B-5B68-A4EF-2302-05D8A0F5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secure access for apps without exposing your main Google password.</a:t>
            </a:r>
          </a:p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App Passwords: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your Google account.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Google Account settings.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"Security."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"App Passwords" and verify your password.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app and device type.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276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CC0CB1-050D-DAC8-47BD-00E320673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074575"/>
            <a:ext cx="1091034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6.Click "GENERATE."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7.Copy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8.Enter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third-party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9.App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8079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0783B3-D05B-F462-6DAA-0F7EE13A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8.6.6 </a:t>
            </a:r>
            <a:r>
              <a:rPr lang="en-US" sz="3600" dirty="0"/>
              <a:t>Security Measures for Lost Devices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BDF1EC-42E0-711C-E232-A751166B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to Take: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App Passwords: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account settings &gt; Security &gt; App Passwords and delete the passwords. This will log out apps on the lost device.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Your Google Password: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any backup email passwords.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Backup Phone Number is Added: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recover your account if you lose access to your primary phone.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Backup Codes: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saving Google's backup codes in a safe place.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354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0C12F2-9E4E-372A-CEE7-807092FE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8.1.3 </a:t>
            </a:r>
            <a:r>
              <a:rPr lang="en-US" sz="3600" dirty="0"/>
              <a:t>Categories of Cyberattack Prevention and Response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D7ECD7-9E6A-562A-10BD-7270676D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 Preventive Measures: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 to company security guidelines.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underestimate hackers.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all software and tools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back up your data (encrypted and protected).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password management policies strictly.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email use policy strictly.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Intrusion Detection and Prevention Systems (IDS/IPS).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antivirus software and firewalls.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7124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54CC55-937B-6274-75B8-3775115A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038757"/>
          </a:xfrm>
        </p:spPr>
        <p:txBody>
          <a:bodyPr anchor="ctr"/>
          <a:lstStyle/>
          <a:p>
            <a:pPr algn="ctr">
              <a:buNone/>
            </a:pPr>
            <a:r>
              <a:rPr lang="tr-TR" sz="5400" dirty="0"/>
              <a:t>8.7 Mac </a:t>
            </a:r>
            <a:r>
              <a:rPr lang="tr-TR" sz="5400" dirty="0" err="1"/>
              <a:t>Computer</a:t>
            </a:r>
            <a:r>
              <a:rPr lang="tr-TR" sz="5400" dirty="0"/>
              <a:t> </a:t>
            </a:r>
            <a:r>
              <a:rPr lang="tr-TR" sz="5400" dirty="0" err="1"/>
              <a:t>fırewall</a:t>
            </a:r>
            <a:r>
              <a:rPr lang="tr-TR" sz="5400" dirty="0"/>
              <a:t> </a:t>
            </a:r>
            <a:r>
              <a:rPr lang="tr-TR" sz="5400" dirty="0" err="1"/>
              <a:t>confıguratıon</a:t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1362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6E0FCC-1769-9405-6720-9B87F82A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8.7.1 </a:t>
            </a:r>
            <a:r>
              <a:rPr lang="tr-TR" sz="3600" dirty="0" err="1"/>
              <a:t>Introduction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macOS</a:t>
            </a:r>
            <a:r>
              <a:rPr lang="tr-TR" sz="3600" dirty="0"/>
              <a:t> Firewall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D2326-7388-4914-E97D-08358D3B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macOS (formerly OS X).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Behavior: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firewall blocks incoming traffic to unused ports by default.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Enabling the firewall helps prevent hackers from scanning your computer's security settings through open ports.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how to configure and activate the macOS firewall.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70289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7322B-9F19-3A2F-006D-A6E11ACF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8.7.2 </a:t>
            </a:r>
            <a:r>
              <a:rPr lang="en-US" sz="3600" dirty="0"/>
              <a:t>Accessing Firewall Settings on macOS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71804-154E-D5D9-E431-4BAD05CA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Menu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Privacy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Access: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icon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bottom and enter your administrator password to make changes.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19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5C1EC-5436-CF8A-36E0-4E6A1BD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8.7.3 </a:t>
            </a:r>
            <a:r>
              <a:rPr lang="en-US" sz="3600" dirty="0"/>
              <a:t>Enabling and Disabling the Firewall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C7F22D-CE92-116C-2B0E-8BA7FB19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Off Firewall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disable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disabled,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will appear to turn it 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generally recommended to keep the firewall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security.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2755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191616-DAE7-3AB2-B165-4A13DEC6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8.7.4 </a:t>
            </a:r>
            <a:r>
              <a:rPr lang="tr-TR" sz="3600" dirty="0" err="1"/>
              <a:t>Configuring</a:t>
            </a:r>
            <a:r>
              <a:rPr lang="tr-TR" sz="3600" dirty="0"/>
              <a:t> Firewall </a:t>
            </a:r>
            <a:r>
              <a:rPr lang="tr-TR" sz="3600" dirty="0" err="1"/>
              <a:t>Options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2130AA-C25D-7D2E-ED12-3D4F5534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Options…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applications will appear.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(–)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to remove an application from the allowed list.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to add a specific application to the allowed list.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9469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C08415-49C8-A849-42EB-B325EB65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8.7.5 Advanced Firewall </a:t>
            </a:r>
            <a:r>
              <a:rPr lang="tr-TR" sz="3600" dirty="0" err="1"/>
              <a:t>Settings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38EDCC-68BF-A1A5-540A-A76FC9A4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Options: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Stealth Mode: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Prevents the computer from responding to probing attempts (like ping commands).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all incoming connections: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Stops traffic to all ports on your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allow built-in software to receive incoming connections: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default macOS applications to receive connections without explicit permission.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Changes: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save the settings and close the window.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0177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97A4AC-8E46-2222-5CB7-82CFFAAB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8.7.6 </a:t>
            </a:r>
            <a:r>
              <a:rPr lang="tr-TR" sz="3600" dirty="0" err="1"/>
              <a:t>Important</a:t>
            </a:r>
            <a:r>
              <a:rPr lang="tr-TR" sz="3600" dirty="0"/>
              <a:t> </a:t>
            </a:r>
            <a:r>
              <a:rPr lang="tr-TR" sz="3600" dirty="0" err="1"/>
              <a:t>Considerations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FA59B-808A-E406-2090-33FADA4F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using proprietary protocols (like AppleTalk) might not be affected by the firewall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ICMP (ping) requests are blocked by enabling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stealth mode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prevent external port and application status checks.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1716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B1A3F-2928-AFA5-FE2E-F74856B7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202479"/>
          </a:xfrm>
        </p:spPr>
        <p:txBody>
          <a:bodyPr anchor="ctr"/>
          <a:lstStyle/>
          <a:p>
            <a:pPr algn="ctr"/>
            <a:r>
              <a:rPr lang="tr-TR" sz="5400" dirty="0"/>
              <a:t>8.8 </a:t>
            </a:r>
            <a:r>
              <a:rPr lang="tr-TR" sz="5400" dirty="0" err="1"/>
              <a:t>Choosıng</a:t>
            </a:r>
            <a:r>
              <a:rPr lang="tr-TR" sz="5400" dirty="0"/>
              <a:t> </a:t>
            </a:r>
            <a:r>
              <a:rPr lang="tr-TR" sz="5400" dirty="0" err="1"/>
              <a:t>the</a:t>
            </a:r>
            <a:r>
              <a:rPr lang="tr-TR" sz="5400" dirty="0"/>
              <a:t> </a:t>
            </a:r>
            <a:r>
              <a:rPr lang="tr-TR" sz="5400" dirty="0" err="1"/>
              <a:t>rıght</a:t>
            </a:r>
            <a:r>
              <a:rPr lang="tr-TR" sz="5400" dirty="0"/>
              <a:t> browser</a:t>
            </a:r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72309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FC800B-7504-077D-CFE7-182CB683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8.8.1 </a:t>
            </a:r>
            <a:r>
              <a:rPr lang="en-US" sz="3600" dirty="0"/>
              <a:t>The Importance of Your Browser Choice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336A62-C179-B4ED-2DDF-4DD7708C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Analogy:</a:t>
            </a:r>
            <a:r>
              <a:rPr lang="en-US" dirty="0"/>
              <a:t> Your browser is the vessel you use to navigate the internet.</a:t>
            </a:r>
          </a:p>
          <a:p>
            <a:pPr>
              <a:buNone/>
            </a:pPr>
            <a:r>
              <a:rPr lang="en-US" b="1" dirty="0"/>
              <a:t>Risk of Poor Choice:</a:t>
            </a:r>
            <a:r>
              <a:rPr lang="en-US" dirty="0"/>
              <a:t> Old or unreliable browsers can expose you to security threats.</a:t>
            </a:r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Understand how to choose the right browser for your needs.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193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6F2E8-0771-5308-B268-D2A86908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8.8.2 </a:t>
            </a:r>
            <a:r>
              <a:rPr lang="en-US" sz="3600" dirty="0"/>
              <a:t>Factors to Consider When Choosing a Browser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355594-5F9B-BBFE-6E2C-A5556DEA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to Gather: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System Information: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system, RAM, processor,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Browsing Activities: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surfing, multimedia, plugins,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Security You Need: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protection, advanced privacy features, etc.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899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EAE13C-0884-7C30-CB2D-46CB88CC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7" y="802257"/>
            <a:ext cx="10805304" cy="5126957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 Corrective Measures (Post-Attack Response):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suspected IDs and IPs (with caution).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 affected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Reroute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malicious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disaster recovery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depth of the attack and damages.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concerned security and law enforcement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backups to restore services.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0490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7031F-238F-084A-1DB2-B8D7DD6F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8.8.3 </a:t>
            </a:r>
            <a:r>
              <a:rPr lang="en-US" sz="3600" dirty="0"/>
              <a:t>Steps to Choose the Right Browser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FA735E-4E90-44F2-B235-33939EE7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Your System Configuration: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(Control Panel &gt; System) Note your OS, RAM, etc.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Compatible Browsers: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search engines to find browsers suitable for your OS.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Top-Rated Browsers: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 for reputable tech review websites.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Features and Performance: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 attention to speed, security features, plugin support, and system requirements.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924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3B2B0D-107C-09BD-7DE7-FA1965FA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8.8.4 </a:t>
            </a:r>
            <a:r>
              <a:rPr lang="en-US" sz="3600" dirty="0"/>
              <a:t>Browser Recommendations Based on Needs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CF35CD-C65F-C8BA-4AA0-DD505B18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(Basic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Midori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Vivaldi,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(Windows 7):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Chrome, Mozilla Firefox.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Browsing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WebIE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Lynx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Labnol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Third-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Mozilla Firefox, Google Chrome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09378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8314AB-581D-3B2B-244A-B07B4883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8.8.5 </a:t>
            </a:r>
            <a:r>
              <a:rPr lang="en-US" dirty="0"/>
              <a:t>Final Steps: Download and Install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819A00-22E8-725D-824B-FF6691FF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 the official website of your chosen browser.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the on-screen instructions to install the browser on your computer.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browsing the internet with your new, hopefully more secure and efficient, browser.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87469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428CFE-FFDD-EF9F-B719-2841D8F1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116754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8.9 SECURE SOCKETS LAYER</a:t>
            </a:r>
          </a:p>
        </p:txBody>
      </p:sp>
    </p:spTree>
    <p:extLst>
      <p:ext uri="{BB962C8B-B14F-4D97-AF65-F5344CB8AC3E}">
        <p14:creationId xmlns:p14="http://schemas.microsoft.com/office/powerpoint/2010/main" val="2334545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71A4CF-3C2E-AD34-CF01-E23B2F92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8.9.1 </a:t>
            </a:r>
            <a:r>
              <a:rPr lang="en-US" sz="3600" dirty="0"/>
              <a:t>Introduction to Secure Sockets Layer (SSL)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9BFE81-DBC4-934F-CFA1-93C9AD45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secure and reliable transactions between clients and servers.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Establishes an encrypted connection.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5404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6A8291-59EF-BEA6-7CE5-F72CD0B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8.9.2 </a:t>
            </a:r>
            <a:r>
              <a:rPr lang="en-US" sz="3600" dirty="0"/>
              <a:t>Encryption Methods Used by SSL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A0E80A-5089-B5B0-2277-BCDE8742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Modern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2048-bit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(1024-bit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4630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75E3A2-8A8E-DC4D-80F8-870DDD44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8.9.3 SSL </a:t>
            </a:r>
            <a:r>
              <a:rPr lang="tr-TR" sz="3600" dirty="0" err="1"/>
              <a:t>Certificates</a:t>
            </a:r>
            <a:r>
              <a:rPr lang="tr-TR" sz="3600" dirty="0"/>
              <a:t>: </a:t>
            </a:r>
            <a:r>
              <a:rPr lang="tr-TR" sz="3600" dirty="0" err="1"/>
              <a:t>Establishing</a:t>
            </a:r>
            <a:r>
              <a:rPr lang="tr-TR" sz="3600" dirty="0"/>
              <a:t> </a:t>
            </a:r>
            <a:r>
              <a:rPr lang="tr-TR" sz="3600" dirty="0" err="1"/>
              <a:t>Trust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EEB8FC-41FE-0B47-2515-B72A7D49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from Certificate Authorities (CAs) after website and business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generating a Certificate Signing Request (CSR) containing server information and a private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 issues the SSL certificate, which is then installed on the web server.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secure and encrypted communication between the browser and the server.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50363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4B318C-72F9-C28F-D55D-396AB2DC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8.9.4 </a:t>
            </a:r>
            <a:r>
              <a:rPr lang="en-US" sz="3600" dirty="0"/>
              <a:t>Establishing a Secure SSL Connection</a:t>
            </a:r>
            <a:endParaRPr lang="tr-TR" sz="3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DC10F0-C714-23E6-BF18-A07EB435A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2129835"/>
            <a:ext cx="1051981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"HTTPS"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https://websiteURL).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SSL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(SSL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Handshake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SSL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Padlock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padlock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browser's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is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89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18C670-4FEB-FB72-F44C-5A022D31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8.9.5 </a:t>
            </a:r>
            <a:r>
              <a:rPr lang="en-US" sz="3600" dirty="0"/>
              <a:t>The Importance of SSL for Websites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37DCD9-978E-774B-01E0-D911DC31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SSL: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Protects data integrity and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visitor confidence in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lead to higher engagement and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positively impact website traffic.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visiting non-SSL enabled websites.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95695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B3DE82-6C8D-1123-EAE0-E7659A4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164379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8.10 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156747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27DE44-26A2-B855-06C9-7FE76FD3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8.1.4 </a:t>
            </a:r>
            <a:r>
              <a:rPr lang="en-US" sz="3600" dirty="0"/>
              <a:t>Steps After a Cyberattack (Detection and Response)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6B753-BBC9-B89E-A51B-16A36ED2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After Detection: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vulnerability, damage, and attackers.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the attack by blocking, diverting, and isolating.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the impact (effects, levels, disruptions).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 concerned agencies and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affected users and seek legal counsel.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attack to improve preventive measures.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Preventing cyberattacks is complex due to the unknown nature of attackers, their locations, and timing.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0229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D26C4-E99B-C7AF-128E-13674C73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8.10.1 </a:t>
            </a:r>
            <a:r>
              <a:rPr lang="en-US" sz="3600" dirty="0"/>
              <a:t>Introduction to Virtual Private Networks (VPNs)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1A04F3-4B9C-5890-B765-B013CF7C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Think of a VPN as a secret, protected highway within the public road system of the internet.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Name: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Tunneling protocol on public networks.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characteristics and benefits of using a VPN.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09126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81A62-F379-CCF3-E6B0-AE9291E2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8.10.2 </a:t>
            </a:r>
            <a:r>
              <a:rPr lang="en-US" sz="3600" dirty="0"/>
              <a:t>Key Characteristics of a VPN Connection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CBF62D-2F71-2D51-7FBA-8655BDD6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private, and anonymous routing through a tunnel.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of one protocol within another to hide communication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communication through a proxy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internet activities from external interception.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73211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7F40F3-B0C4-013F-8791-37A8B6CD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66775"/>
            <a:ext cx="10691265" cy="50624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your real IP address with a VPN IP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browsing history from even service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Concealing your geographic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your device identity.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 complete, secure connection from your device to the network.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0898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C3866-43DD-B3D7-9C79-EE0BFEF5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8.10.3 </a:t>
            </a:r>
            <a:r>
              <a:rPr lang="en-US" sz="3600" dirty="0"/>
              <a:t>How VPNs Enhance Security and Privacy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061DE5-247D-3128-984B-E6EC56CA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Internet Communication: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packets can be intercepted and decrypted by hackers.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Communication: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hidden, private, and secure through an encrypted tunnel.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impossible to intercept and interpret.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Corporations and government organizations for secure remote work.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31409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1A9AB2-7B3D-905F-A4D6-863BA87D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8.10.4 </a:t>
            </a:r>
            <a:r>
              <a:rPr lang="tr-TR" sz="3600" dirty="0" err="1"/>
              <a:t>Types</a:t>
            </a:r>
            <a:r>
              <a:rPr lang="tr-TR" sz="3600" dirty="0"/>
              <a:t> of VPN </a:t>
            </a:r>
            <a:r>
              <a:rPr lang="tr-TR" sz="3600" dirty="0" err="1"/>
              <a:t>Connections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677AD8-A95A-C885-3F6B-063AFB72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Types: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Site-to-Site VPN Connections: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multiple fixed locations (e.g., corporate offices) over the public internet using private or service provider proxy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Remote-Access VPN Connections: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individual users (e.g., remote workers) to securely access private networks (e.g., corporate networks) over the internet.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44460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585235-F77C-9C6D-835A-801436C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8.10.5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Technology</a:t>
            </a:r>
            <a:r>
              <a:rPr lang="tr-TR" sz="3600" dirty="0"/>
              <a:t> </a:t>
            </a:r>
            <a:r>
              <a:rPr lang="tr-TR" sz="3600" dirty="0" err="1"/>
              <a:t>Behind</a:t>
            </a:r>
            <a:r>
              <a:rPr lang="tr-TR" sz="3600" dirty="0"/>
              <a:t> </a:t>
            </a:r>
            <a:r>
              <a:rPr lang="tr-TR" sz="3600" dirty="0" err="1"/>
              <a:t>VPNs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43A6B4-C2FF-FB73-286D-7E86415C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Masking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VPN-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repackaged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disguising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74741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866AB6-5E4F-C453-0D86-99208209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8.10.6 </a:t>
            </a:r>
            <a:r>
              <a:rPr lang="en-US" sz="3600" dirty="0"/>
              <a:t>Advantages of Using a VPN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6398D-9CC0-D2CF-E3AA-E428F351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Advantages: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of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Anonymity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 of connection (compared to dedicated private lines).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maintain a high level of cybersecurity, preventing various cyberattacks on your data and communications.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1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0DA341-68F2-E61C-F222-9D6E6712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/>
              <a:t>8.2 ALGORITHMS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16093225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4035</Words>
  <Application>Microsoft Office PowerPoint</Application>
  <PresentationFormat>Widescreen</PresentationFormat>
  <Paragraphs>441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Microsoft YaHei UI</vt:lpstr>
      <vt:lpstr>Arial</vt:lpstr>
      <vt:lpstr>Calisto MT</vt:lpstr>
      <vt:lpstr>Roboto</vt:lpstr>
      <vt:lpstr>Times New Roman</vt:lpstr>
      <vt:lpstr>Univers Condensed</vt:lpstr>
      <vt:lpstr>ChronicleVTI</vt:lpstr>
      <vt:lpstr>Siber güvenliğe giriş  BÖLÜM 8 Preventıon from cyberattacks</vt:lpstr>
      <vt:lpstr>8.1 INTRODUCTION</vt:lpstr>
      <vt:lpstr>8.1.1 The Growing Threat of Cyberattacks</vt:lpstr>
      <vt:lpstr>8.1.2 The Human Element in Cyberattack Prevention</vt:lpstr>
      <vt:lpstr>PowerPoint Presentation</vt:lpstr>
      <vt:lpstr>8.1.3 Categories of Cyberattack Prevention and Response</vt:lpstr>
      <vt:lpstr>PowerPoint Presentation</vt:lpstr>
      <vt:lpstr>8.1.4 Steps After a Cyberattack (Detection and Response)</vt:lpstr>
      <vt:lpstr>8.2 ALGORITHMS AND TECHNIQUES</vt:lpstr>
      <vt:lpstr>8.2.1 The Science of Cyberattack Prevention</vt:lpstr>
      <vt:lpstr>8.2.2 Cyberattack Detection: Identifying Threats</vt:lpstr>
      <vt:lpstr>8.2.3 Cyberattack Prediction: Anticipating Threats</vt:lpstr>
      <vt:lpstr>PowerPoint Presentation</vt:lpstr>
      <vt:lpstr>8.2.4 Cyberattack Prevention: Blocking Threats</vt:lpstr>
      <vt:lpstr>PowerPoint Presentation</vt:lpstr>
      <vt:lpstr>8.3 FIREWALLS</vt:lpstr>
      <vt:lpstr>8.3.1 The First Line of Defense: Firewalls</vt:lpstr>
      <vt:lpstr>8.3.2 Activating Windows Firewall</vt:lpstr>
      <vt:lpstr>PowerPoint Presentation</vt:lpstr>
      <vt:lpstr>8.3.3 Configuring Windows Firewall</vt:lpstr>
      <vt:lpstr>PowerPoint Presentation</vt:lpstr>
      <vt:lpstr>8.3.4 Understanding Traffic Rules</vt:lpstr>
      <vt:lpstr>PowerPoint Presentation</vt:lpstr>
      <vt:lpstr>8.3.5 Creating Inbound and Outbound Rules</vt:lpstr>
      <vt:lpstr>PowerPoint Presentation</vt:lpstr>
      <vt:lpstr>8.3.6 Connection Security Rules</vt:lpstr>
      <vt:lpstr>8.3.7 Monitoring Firewall Activity</vt:lpstr>
      <vt:lpstr>8.4 Intrusıon detectıon / preventıon systems</vt:lpstr>
      <vt:lpstr>8.4.1 Introduction to IDS and IPS</vt:lpstr>
      <vt:lpstr>8.4.2 Intrusion Detection System (IDS)</vt:lpstr>
      <vt:lpstr>PowerPoint Presentation</vt:lpstr>
      <vt:lpstr>PowerPoint Presentation</vt:lpstr>
      <vt:lpstr>PowerPoint Presentation</vt:lpstr>
      <vt:lpstr>8.4.3 IDS Functions</vt:lpstr>
      <vt:lpstr>PowerPoint Presentation</vt:lpstr>
      <vt:lpstr>8.4.4 Intrusion Prevention System (IPS)</vt:lpstr>
      <vt:lpstr>8.4.5 Advantages of IPS</vt:lpstr>
      <vt:lpstr>8.4.6 Types and Approaches of IPS</vt:lpstr>
      <vt:lpstr>PowerPoint Presentation</vt:lpstr>
      <vt:lpstr>PowerPoint Presentation</vt:lpstr>
      <vt:lpstr>HAFTA 9’DAN DEVAM</vt:lpstr>
      <vt:lpstr>8.5 authentıcatıon usıng hash</vt:lpstr>
      <vt:lpstr>8.5.1 Introduction to Hashing</vt:lpstr>
      <vt:lpstr>PowerPoint Presentation</vt:lpstr>
      <vt:lpstr>8.5.2 Hashing for Authentication</vt:lpstr>
      <vt:lpstr>PowerPoint Presentation</vt:lpstr>
      <vt:lpstr>8.5.3 Message Digest 5 (MD5)</vt:lpstr>
      <vt:lpstr>8.5.4 Secure Hash Algorithm (SHA)</vt:lpstr>
      <vt:lpstr>8.6 MULTI-FACTOR  AUTHENTICATION</vt:lpstr>
      <vt:lpstr>8.6.1 The Power of Multi-Factor Authentication</vt:lpstr>
      <vt:lpstr>8.6.2 The Factors of Authentication</vt:lpstr>
      <vt:lpstr>PowerPoint Presentation</vt:lpstr>
      <vt:lpstr>8.6.3 Why Multi-Factor Authentication Matters</vt:lpstr>
      <vt:lpstr>PowerPoint Presentation</vt:lpstr>
      <vt:lpstr>8.6.4 Activating Two-Factor Authentication (Google)</vt:lpstr>
      <vt:lpstr>PowerPoint Presentation</vt:lpstr>
      <vt:lpstr>8.6.5 Creating Application-Specific Passwords (Google)</vt:lpstr>
      <vt:lpstr>PowerPoint Presentation</vt:lpstr>
      <vt:lpstr>8.6.6 Security Measures for Lost Devices</vt:lpstr>
      <vt:lpstr>8.7 Mac Computer fırewall confıguratıon </vt:lpstr>
      <vt:lpstr>8.7.1 Introduction to macOS Firewall</vt:lpstr>
      <vt:lpstr>8.7.2 Accessing Firewall Settings on macOS</vt:lpstr>
      <vt:lpstr>8.7.3 Enabling and Disabling the Firewall</vt:lpstr>
      <vt:lpstr>8.7.4 Configuring Firewall Options</vt:lpstr>
      <vt:lpstr>8.7.5 Advanced Firewall Settings</vt:lpstr>
      <vt:lpstr>8.7.6 Important Considerations</vt:lpstr>
      <vt:lpstr>8.8 Choosıng the rıght browser </vt:lpstr>
      <vt:lpstr>8.8.1 The Importance of Your Browser Choice</vt:lpstr>
      <vt:lpstr>8.8.2 Factors to Consider When Choosing a Browser</vt:lpstr>
      <vt:lpstr>8.8.3 Steps to Choose the Right Browser</vt:lpstr>
      <vt:lpstr>8.8.4 Browser Recommendations Based on Needs</vt:lpstr>
      <vt:lpstr>8.8.5 Final Steps: Download and Install</vt:lpstr>
      <vt:lpstr>8.9 SECURE SOCKETS LAYER</vt:lpstr>
      <vt:lpstr>8.9.1 Introduction to Secure Sockets Layer (SSL)</vt:lpstr>
      <vt:lpstr>8.9.2 Encryption Methods Used by SSL</vt:lpstr>
      <vt:lpstr>8.9.3 SSL Certificates: Establishing Trust</vt:lpstr>
      <vt:lpstr>8.9.4 Establishing a Secure SSL Connection</vt:lpstr>
      <vt:lpstr>8.9.5 The Importance of SSL for Websites</vt:lpstr>
      <vt:lpstr>8.10 VIRTUAL PRIVATE NETWORK</vt:lpstr>
      <vt:lpstr>8.10.1 Introduction to Virtual Private Networks (VPNs)</vt:lpstr>
      <vt:lpstr>8.10.2 Key Characteristics of a VPN Connection</vt:lpstr>
      <vt:lpstr>PowerPoint Presentation</vt:lpstr>
      <vt:lpstr>8.10.3 How VPNs Enhance Security and Privacy</vt:lpstr>
      <vt:lpstr>8.10.4 Types of VPN Connections</vt:lpstr>
      <vt:lpstr>8.10.5 The Technology Behind VPNs</vt:lpstr>
      <vt:lpstr>8.10.6 Advantages of Using a VPN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62</cp:revision>
  <dcterms:created xsi:type="dcterms:W3CDTF">2020-09-24T17:35:35Z</dcterms:created>
  <dcterms:modified xsi:type="dcterms:W3CDTF">2025-04-22T08:30:27Z</dcterms:modified>
</cp:coreProperties>
</file>