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307" r:id="rId3"/>
    <p:sldId id="336" r:id="rId4"/>
    <p:sldId id="308" r:id="rId5"/>
    <p:sldId id="309" r:id="rId6"/>
    <p:sldId id="401" r:id="rId7"/>
    <p:sldId id="314" r:id="rId8"/>
    <p:sldId id="315" r:id="rId9"/>
    <p:sldId id="316" r:id="rId10"/>
    <p:sldId id="440" r:id="rId11"/>
    <p:sldId id="320" r:id="rId12"/>
    <p:sldId id="321" r:id="rId13"/>
    <p:sldId id="322" r:id="rId14"/>
    <p:sldId id="323" r:id="rId15"/>
    <p:sldId id="441" r:id="rId16"/>
    <p:sldId id="325" r:id="rId17"/>
    <p:sldId id="337" r:id="rId18"/>
    <p:sldId id="326" r:id="rId19"/>
    <p:sldId id="327" r:id="rId20"/>
    <p:sldId id="329" r:id="rId21"/>
    <p:sldId id="340" r:id="rId22"/>
    <p:sldId id="341" r:id="rId23"/>
    <p:sldId id="342" r:id="rId24"/>
    <p:sldId id="343" r:id="rId25"/>
    <p:sldId id="414" r:id="rId26"/>
    <p:sldId id="442" r:id="rId27"/>
    <p:sldId id="443" r:id="rId28"/>
    <p:sldId id="444" r:id="rId29"/>
    <p:sldId id="344" r:id="rId30"/>
    <p:sldId id="445" r:id="rId31"/>
    <p:sldId id="348" r:id="rId32"/>
    <p:sldId id="349" r:id="rId33"/>
    <p:sldId id="351" r:id="rId34"/>
    <p:sldId id="352" r:id="rId35"/>
    <p:sldId id="446" r:id="rId36"/>
    <p:sldId id="447" r:id="rId37"/>
    <p:sldId id="355" r:id="rId38"/>
    <p:sldId id="415" r:id="rId39"/>
    <p:sldId id="356" r:id="rId40"/>
    <p:sldId id="357" r:id="rId41"/>
    <p:sldId id="358" r:id="rId42"/>
    <p:sldId id="448" r:id="rId43"/>
    <p:sldId id="449" r:id="rId44"/>
    <p:sldId id="450" r:id="rId45"/>
    <p:sldId id="422" r:id="rId46"/>
    <p:sldId id="423" r:id="rId47"/>
    <p:sldId id="424" r:id="rId48"/>
    <p:sldId id="425" r:id="rId49"/>
    <p:sldId id="426" r:id="rId50"/>
    <p:sldId id="451" r:id="rId51"/>
    <p:sldId id="452" r:id="rId5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Siber güvenliğe giriş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11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mobıle</a:t>
            </a: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tr-TR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devıce</a:t>
            </a: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tr-TR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securıty</a:t>
            </a:r>
            <a:endParaRPr lang="tr-TR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274231-5815-35ED-72CF-DE1D575B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54015"/>
            <a:ext cx="10691265" cy="50751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Wallet: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making payments in physical stores.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 physical and digital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Personal Information: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valuable contacts and personal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Data Storage: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storing various types of temporary data.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of Security Breaches: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compromised mobile device can lead to breaches of privacy, data loss, and other significant issues.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your smartphone is fully protected from cybersecurity threats.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6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23BECE-29B1-9AAE-DB0C-5C3C6DAD6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5226308"/>
          </a:xfrm>
        </p:spPr>
        <p:txBody>
          <a:bodyPr anchor="ctr"/>
          <a:lstStyle/>
          <a:p>
            <a:pPr algn="ctr"/>
            <a:r>
              <a:rPr lang="en-US" dirty="0"/>
              <a:t> 11.3 TYPES OF MOBILE PLATFORMS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16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F215B-5BEB-ED93-5562-0DA30B03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11.3.1 </a:t>
            </a:r>
            <a:r>
              <a:rPr lang="en-US" sz="3600" dirty="0"/>
              <a:t>The Evolution of Mobile Operating Systems</a:t>
            </a:r>
            <a:endParaRPr lang="tr-TR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2BB1EC-DA3E-8C69-7065-5ECE447BC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8301" y="2293127"/>
            <a:ext cx="9911751" cy="382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Categories: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(1973–1993): Embedded OSs: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systems for function control in early mobile phones.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(1993–1999): Independent Mobile OSs: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of early smartphone OSs like Newton OS, Palm OS, Symbian 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(2000–2010): Rise of Smartphones: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OS launches including Windows CE, Blackberry, iOS, Android, webOS.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(2010–Present): Platform Competition: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Dominated by Android and iOS, with ongoing competition and newer versions.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Market Leaders: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and iOS are the dominant players in the mobile OS market today.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5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E91FDB-2A7E-3743-A4B3-93C3857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11.3.2 </a:t>
            </a:r>
            <a:r>
              <a:rPr lang="en-US" sz="3600" dirty="0"/>
              <a:t>The Dominance of Android and iOS</a:t>
            </a:r>
            <a:endParaRPr lang="tr-TR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973E46-1733-6051-07EB-FDA11A75A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293126"/>
            <a:ext cx="9947403" cy="275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Market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2019):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74.45% (Market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22.85%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KaiOS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Windows, Samsung OS,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primarily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Android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dominance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F21614-D60D-4111-1F69-B44954BE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11.3.3 Android Operating </a:t>
            </a:r>
            <a:r>
              <a:rPr lang="tr-TR" sz="3600" dirty="0" err="1"/>
              <a:t>System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64B234-9431-7AF9-D966-9C83DB00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Development:</a:t>
            </a:r>
            <a:r>
              <a:rPr lang="en-US" dirty="0"/>
              <a:t> Based on a modified Linux kernel and primarily developed using Java, C, and C++.</a:t>
            </a:r>
          </a:p>
          <a:p>
            <a:pPr>
              <a:buNone/>
            </a:pPr>
            <a:r>
              <a:rPr lang="en-US" b="1" dirty="0"/>
              <a:t>Launch:</a:t>
            </a:r>
            <a:r>
              <a:rPr lang="en-US" dirty="0"/>
              <a:t> The first Android version was released in September 2008.</a:t>
            </a:r>
          </a:p>
          <a:p>
            <a:pPr marL="0" indent="0">
              <a:buNone/>
            </a:pPr>
            <a:r>
              <a:rPr lang="en-US" b="1" dirty="0"/>
              <a:t>Latest Version (as of text):</a:t>
            </a:r>
            <a:r>
              <a:rPr lang="en-US" dirty="0"/>
              <a:t> Android 9 (Pie), released in August 2018.</a:t>
            </a:r>
          </a:p>
        </p:txBody>
      </p:sp>
    </p:spTree>
    <p:extLst>
      <p:ext uri="{BB962C8B-B14F-4D97-AF65-F5344CB8AC3E}">
        <p14:creationId xmlns:p14="http://schemas.microsoft.com/office/powerpoint/2010/main" val="114799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BD23CF-1157-08FD-61BA-7CFE2664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57532"/>
            <a:ext cx="10691265" cy="4971682"/>
          </a:xfrm>
        </p:spPr>
        <p:txBody>
          <a:bodyPr/>
          <a:lstStyle/>
          <a:p>
            <a:pPr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Services: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Play, Chrome, Gmail,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Base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Ecosystem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Play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Samsung, Huawei,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Xiaomi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Motorola,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Oppo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LG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1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F18469-346E-4EC3-7503-0E84CE9E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11.3.4 iOS Operating </a:t>
            </a:r>
            <a:r>
              <a:rPr lang="tr-TR" sz="3600" dirty="0" err="1"/>
              <a:t>System</a:t>
            </a:r>
            <a:endParaRPr lang="tr-TR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55E831-039E-A942-0088-0D815F79E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751826"/>
            <a:ext cx="9823591" cy="142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proprietary system written in Objective-C, C++, C, and Swift.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version was released on June 29, 2007.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Stable Version (as of text):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iOS 12.1.4 (February 2019).</a:t>
            </a:r>
          </a:p>
        </p:txBody>
      </p:sp>
    </p:spTree>
    <p:extLst>
      <p:ext uri="{BB962C8B-B14F-4D97-AF65-F5344CB8AC3E}">
        <p14:creationId xmlns:p14="http://schemas.microsoft.com/office/powerpoint/2010/main" val="404478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6026DDE-73D4-EF47-8BA5-B437CC24F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1000125"/>
            <a:ext cx="11340862" cy="391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/>
              <a:t>OS Layers:</a:t>
            </a:r>
            <a:r>
              <a:rPr lang="en-US" dirty="0"/>
              <a:t> Based on a multi-layered architecture including: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*</a:t>
            </a:r>
            <a:r>
              <a:rPr lang="en-US" dirty="0"/>
              <a:t>Core operating system layer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*</a:t>
            </a:r>
            <a:r>
              <a:rPr lang="en-US" dirty="0"/>
              <a:t>Core Services layer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*</a:t>
            </a:r>
            <a:r>
              <a:rPr lang="en-US" dirty="0"/>
              <a:t>Media layer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* Cocoa Touch layer</a:t>
            </a:r>
          </a:p>
          <a:p>
            <a:pPr>
              <a:buNone/>
            </a:pPr>
            <a:r>
              <a:rPr lang="en-US" b="1" dirty="0"/>
              <a:t>App Ecosystem:</a:t>
            </a:r>
            <a:r>
              <a:rPr lang="en-US" dirty="0"/>
              <a:t> Over 2 million apps available on the Apple App Store, the second largest marketplace.</a:t>
            </a:r>
          </a:p>
          <a:p>
            <a:pPr marL="0" indent="0">
              <a:buNone/>
            </a:pPr>
            <a:r>
              <a:rPr lang="en-US" b="1" dirty="0"/>
              <a:t>Target Market:</a:t>
            </a:r>
            <a:r>
              <a:rPr lang="en-US" dirty="0"/>
              <a:t> Popular among higher-income users, with a significant number of paid applications.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8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EFFF5D-256D-107A-4FC1-A9A7A856D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5217682"/>
          </a:xfrm>
        </p:spPr>
        <p:txBody>
          <a:bodyPr anchor="ctr"/>
          <a:lstStyle/>
          <a:p>
            <a:pPr algn="ctr"/>
            <a:r>
              <a:rPr lang="tr-TR" dirty="0"/>
              <a:t>11.4 LOCKED BRANDED PHONES</a:t>
            </a:r>
          </a:p>
        </p:txBody>
      </p:sp>
    </p:spTree>
    <p:extLst>
      <p:ext uri="{BB962C8B-B14F-4D97-AF65-F5344CB8AC3E}">
        <p14:creationId xmlns:p14="http://schemas.microsoft.com/office/powerpoint/2010/main" val="367166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6E447-B8DF-9CD6-9FAE-DCDAE660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11.4.1 </a:t>
            </a:r>
            <a:r>
              <a:rPr lang="tr-TR" sz="3600" dirty="0" err="1"/>
              <a:t>Understanding</a:t>
            </a:r>
            <a:r>
              <a:rPr lang="tr-TR" sz="3600" dirty="0"/>
              <a:t> </a:t>
            </a:r>
            <a:r>
              <a:rPr lang="tr-TR" sz="3600" dirty="0" err="1"/>
              <a:t>Locked</a:t>
            </a:r>
            <a:r>
              <a:rPr lang="tr-TR" sz="3600" dirty="0"/>
              <a:t> </a:t>
            </a:r>
            <a:r>
              <a:rPr lang="tr-TR" sz="3600" dirty="0" err="1"/>
              <a:t>Branded</a:t>
            </a:r>
            <a:r>
              <a:rPr lang="tr-TR" sz="3600" dirty="0"/>
              <a:t> </a:t>
            </a:r>
            <a:r>
              <a:rPr lang="tr-TR" sz="3600" dirty="0" err="1"/>
              <a:t>Phones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CEEC42-4F01-4B84-9A93-CE349BA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Branding and Locking: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phone companies sometimes modify the firmware of their devices to restrict usage to a particular carrier's services.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phones are often offered at a lower initial cost but are locked to a specific operator for a set period, binding the user to that provider.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Restriction: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 feature a single SIM slot and do not allow the use of SIM cards from other carriers.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Applications: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include built-in applications specific to the service provider.</a:t>
            </a:r>
          </a:p>
        </p:txBody>
      </p:sp>
    </p:spTree>
    <p:extLst>
      <p:ext uri="{BB962C8B-B14F-4D97-AF65-F5344CB8AC3E}">
        <p14:creationId xmlns:p14="http://schemas.microsoft.com/office/powerpoint/2010/main" val="63942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5D4D4B-01F2-9768-9AA6-9810CA671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19"/>
            <a:ext cx="9989574" cy="5200429"/>
          </a:xfrm>
        </p:spPr>
        <p:txBody>
          <a:bodyPr anchor="ctr"/>
          <a:lstStyle/>
          <a:p>
            <a:pPr algn="ctr"/>
            <a:r>
              <a:rPr lang="tr-TR" dirty="0"/>
              <a:t>11.1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176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403242-3621-F0CE-521E-3258F606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11.4.2 </a:t>
            </a:r>
            <a:r>
              <a:rPr lang="en-US" sz="3600" dirty="0"/>
              <a:t>Security Concerns with Locked Branded Phones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8BF281-1573-4498-B050-7B78DF5E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Routing: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data is primarily routed through the single, contracted carrier.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some instances, locked phones may have remote access enabled by the service provider.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Security Concerns: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combination of single-carrier data routing and potential remote access can increase security vulnerabilities.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Purchasing unbranded phones is generally recommended to maintain greater control over your data and security.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1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438A7C2-95BC-FCDC-FB83-255D142D3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949325"/>
            <a:ext cx="11187112" cy="192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Unbranded Phones: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data and personal information are not tied to a single carrier.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the freedom to choose and use any security applications you prefer.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1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216E7-F404-31EA-A1A3-03A6CCB6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5"/>
            <a:ext cx="10691265" cy="516815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400" dirty="0"/>
              <a:t> 11.5 ANDROID PHONE </a:t>
            </a:r>
            <a:br>
              <a:rPr lang="en-US" sz="5400" dirty="0"/>
            </a:br>
            <a:r>
              <a:rPr lang="en-US" sz="5400" dirty="0"/>
              <a:t>SECURITY GUIDELINES</a:t>
            </a:r>
          </a:p>
        </p:txBody>
      </p:sp>
    </p:spTree>
    <p:extLst>
      <p:ext uri="{BB962C8B-B14F-4D97-AF65-F5344CB8AC3E}">
        <p14:creationId xmlns:p14="http://schemas.microsoft.com/office/powerpoint/2010/main" val="346062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94AE1A-AA31-54BF-C928-99061731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11.5.1 </a:t>
            </a:r>
            <a:r>
              <a:rPr lang="en-US" sz="3600" dirty="0"/>
              <a:t>Android Security: Leveraging a Robust Foundation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2A39F8-A4FA-3F9E-927F-7A662B00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596550"/>
            <a:ext cx="10691265" cy="33326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 Strength: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underlying Linux kernel is known for its power and security.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Benefits: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large community of developers continuously contributes to improving Android's security by identifying and patching vulnerabilities.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Google's Role: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Google's development teams actively provide quick fixes for Android OS vulnerabilities.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 Challenge: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significant issue is the delay in update rollouts by phone manufacturers.</a:t>
            </a:r>
          </a:p>
        </p:txBody>
      </p:sp>
    </p:spTree>
    <p:extLst>
      <p:ext uri="{BB962C8B-B14F-4D97-AF65-F5344CB8AC3E}">
        <p14:creationId xmlns:p14="http://schemas.microsoft.com/office/powerpoint/2010/main" val="2182035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4AF9AF-670A-8F85-A7D7-B15FB7C5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11.5.2 </a:t>
            </a:r>
            <a:r>
              <a:rPr lang="en-US" sz="3600" dirty="0"/>
              <a:t>Essential Security Guidelines for Android Users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7C7561-EE0C-05F3-1EFC-945191C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Security Practices: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OS Version: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 phones running the newest Android 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Storage: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data encryption for internal and external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credentials in secure Account Manager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App Sources: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apps ONLY from the Google Play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Antivirus/Anti-Spyware: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and use paid versions of reputable security software.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5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3DD2C-F0BD-5586-E3E5-68A4AB7A4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2230309"/>
            <a:ext cx="1064336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Carefully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aren't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unnecessarily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-Fi: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Refrain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READ_LOGS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READ_LOGS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VPN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Networks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patches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679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2913A20-5929-6629-18B5-E232D6B24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230026"/>
            <a:ext cx="109018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biometrics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preferred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2FA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2FA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2FA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Android's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 Tools: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credential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Wireless: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-Fi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Bluetooth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2775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B1D29B6-6436-FCE1-D9BC-7D6A50D16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391077"/>
            <a:ext cx="1067760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SMS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WhatsApp).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Security: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Blocker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ad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Pop-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Blocker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pop-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browser. </a:t>
            </a:r>
          </a:p>
        </p:txBody>
      </p:sp>
    </p:spTree>
    <p:extLst>
      <p:ext uri="{BB962C8B-B14F-4D97-AF65-F5344CB8AC3E}">
        <p14:creationId xmlns:p14="http://schemas.microsoft.com/office/powerpoint/2010/main" val="634834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51F288-1915-54CF-6FCF-112AE5F01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070475"/>
            <a:ext cx="109450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JavaScript (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Carefully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JavaScript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Device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 Device"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selling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053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F6FEC8-A913-858E-7047-F5F83FF1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11.5.3 </a:t>
            </a:r>
            <a:r>
              <a:rPr lang="en-US" sz="3600" dirty="0"/>
              <a:t>Enabling Biometric Security on Android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6F058B-8172-1180-1AF5-C129A61E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Steps: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Swipe Down for Quick Settings: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Swipe from the top of your screen.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Settings Icon: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 for and tap the gear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⚙️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icon.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Security: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and tap options like 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Screen and 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or 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Screen Lock Type: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Tap on 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Lock 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Fingerprints: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Scroll down and select 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6C63EB-E895-72B3-FF0C-24EC1C1E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11.1.1 </a:t>
            </a:r>
            <a:r>
              <a:rPr lang="en-US" sz="3600" dirty="0"/>
              <a:t>The Mobile Revolution and Its Security Challenges</a:t>
            </a:r>
            <a:endParaRPr lang="tr-TR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20951A-2E6D-EB72-A58A-247B64A76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3295563"/>
            <a:ext cx="1137299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worldwide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Mobile online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surpassed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desktop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Mobile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Landscape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mobile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led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dramatic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5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3571614-F415-536E-E34C-50E1C4F30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113" y="1211657"/>
            <a:ext cx="1113670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6.Set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Security: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wizard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7.Alternative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/PIN/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You'll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fingerprints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preferred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"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8.Add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/PIN/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9.Access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tap "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10.Scan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designated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sensor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100%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11.Fingerprint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7030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7ACFBF-B0AE-972F-5D8E-CCA1C8CA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4969746"/>
          </a:xfrm>
        </p:spPr>
        <p:txBody>
          <a:bodyPr anchor="ctr">
            <a:normAutofit/>
          </a:bodyPr>
          <a:lstStyle/>
          <a:p>
            <a:pPr algn="ctr"/>
            <a:r>
              <a:rPr lang="tr-TR" sz="5400" dirty="0"/>
              <a:t> 11.6 IPHONE SECURITY GUIDELINES</a:t>
            </a:r>
          </a:p>
        </p:txBody>
      </p:sp>
    </p:spTree>
    <p:extLst>
      <p:ext uri="{BB962C8B-B14F-4D97-AF65-F5344CB8AC3E}">
        <p14:creationId xmlns:p14="http://schemas.microsoft.com/office/powerpoint/2010/main" val="2722117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99A7A-4E72-8644-68B9-777F139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11.6.1 </a:t>
            </a:r>
            <a:r>
              <a:rPr lang="en-US" sz="3600" dirty="0"/>
              <a:t>iPhone Security: A Strong Ecosystem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C0D97F-503C-B6C1-6688-A81E216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Apple's Commitment: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dedicated team ensures quick responses to security vulnerabilities.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User Measures: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Despite iOS's strength, users should follow security guidelines to prevent breaches.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53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67A3A4-101D-75CC-FC7E-21DF751F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11.6.2 </a:t>
            </a:r>
            <a:r>
              <a:rPr lang="en-US" sz="3600" dirty="0"/>
              <a:t>Essential Security Guidelines for iPhone Users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9B4F81-B356-139C-BB8F-E1880CE1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Security Practices: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 Security: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mindful of leaving your unlocked phone unattended to prevent unauthorized Siri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Enterprise: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 iPhone Configuration Utility in corporate environments for managed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Passwords: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complex and unique passwords for all accounts.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75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183A2-5EE5-9CF7-9500-B4D2ACD0B8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026" y="980544"/>
            <a:ext cx="103516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Manager: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reputable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Authorized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jailbroken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On-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appearing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2FA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Apple ID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iCloud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iCloud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Auto-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Concerned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carefully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2732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B1B69C8-A5BF-1D47-8E94-72C8665FF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1871" y="1283594"/>
            <a:ext cx="108779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Siri on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Concerned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Siri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VPN: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Virtual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Auto-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web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Access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-Fi Connection: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-Fi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4494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660ACE5-725F-63A5-861B-9AA51BDD9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0551" y="738667"/>
            <a:ext cx="1155077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Networks: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untrusted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-Fi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Bluetooth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Airdrop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Applicable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iCloud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iCloud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end-to-end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WhatsApp).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iPhone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iOS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iOS software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Sense: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online. </a:t>
            </a:r>
          </a:p>
        </p:txBody>
      </p:sp>
    </p:spTree>
    <p:extLst>
      <p:ext uri="{BB962C8B-B14F-4D97-AF65-F5344CB8AC3E}">
        <p14:creationId xmlns:p14="http://schemas.microsoft.com/office/powerpoint/2010/main" val="1788659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41FE92-DB3C-8780-3984-7B6F6D59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11.6.3 </a:t>
            </a:r>
            <a:r>
              <a:rPr lang="en-US" sz="3600" dirty="0"/>
              <a:t>Enabling Biometric Security: Touch ID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077A11-D096-4DFC-A7E4-BEA312FF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iOS Setup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&amp;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Passcode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Passcode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four-digit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passcode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&amp;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Passcode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tap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612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CF0FC5-80D8-004B-1772-DC97FBD7A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95350"/>
            <a:ext cx="10691265" cy="5033864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on-screen instructions to place your finger on the Home button in various positions for scanning.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progress will be indicated on the screen.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initial scan is complete, you may be prompted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Your Grip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repeat the scanning process with different hand positions.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 will appear when the fingerprint is successfully recorded.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now use your fingerprint to unlock your iPhone. Press the lock button to sleep the screen and then the Home button with your registered finger to unlock.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register multiple fingerprints</a:t>
            </a:r>
          </a:p>
        </p:txBody>
      </p:sp>
    </p:spTree>
    <p:extLst>
      <p:ext uri="{BB962C8B-B14F-4D97-AF65-F5344CB8AC3E}">
        <p14:creationId xmlns:p14="http://schemas.microsoft.com/office/powerpoint/2010/main" val="4026275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54CC55-937B-6274-75B8-3775115A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5"/>
            <a:ext cx="10691265" cy="503875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400" dirty="0"/>
              <a:t> 11.7 WINDOWS PHONE </a:t>
            </a:r>
            <a:br>
              <a:rPr lang="en-US" sz="5400" dirty="0"/>
            </a:br>
            <a:r>
              <a:rPr lang="en-US" sz="5400" dirty="0"/>
              <a:t>SECURITY GUIDELINES</a:t>
            </a:r>
          </a:p>
        </p:txBody>
      </p:sp>
    </p:spTree>
    <p:extLst>
      <p:ext uri="{BB962C8B-B14F-4D97-AF65-F5344CB8AC3E}">
        <p14:creationId xmlns:p14="http://schemas.microsoft.com/office/powerpoint/2010/main" val="420136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CFDD4-294A-4562-C0FA-DB162D8A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11.1.2 </a:t>
            </a:r>
            <a:r>
              <a:rPr lang="en-US" sz="3600" dirty="0"/>
              <a:t>The Growing Menace of Mobile Threats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3D1F44-C6FB-BDF6-98E9-1D235077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McAfee Mobile Threat Report Q1 2018 Highlights: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increase in ad click fraud.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Substantial rise in Trojan attacks, Botnet activities, spyware, and banking Trojans.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global market value of ad click fraud alone was estimated to be enormous.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security is a critical and rapidly evolving area within cybersecurity.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80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6E0FCC-1769-9405-6720-9B87F82A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11.7.1 </a:t>
            </a:r>
            <a:r>
              <a:rPr lang="en-US" sz="3600" dirty="0"/>
              <a:t>Windows Phone Security: Familiar and Intuitive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D2326-7388-4914-E97D-08358D3B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users are already acquainted with Windows OS security features and guidelines from their computer experience.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Applying these known security principles to the mobile environment is key.</a:t>
            </a:r>
          </a:p>
        </p:txBody>
      </p:sp>
    </p:spTree>
    <p:extLst>
      <p:ext uri="{BB962C8B-B14F-4D97-AF65-F5344CB8AC3E}">
        <p14:creationId xmlns:p14="http://schemas.microsoft.com/office/powerpoint/2010/main" val="2637028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A7322B-9F19-3A2F-006D-A6E11ACF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11.7.2 </a:t>
            </a:r>
            <a:r>
              <a:rPr lang="en-US" sz="3600" dirty="0"/>
              <a:t>Key Security Guidelines for Windows Phone Users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371804-154E-D5D9-E431-4BAD05CA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Security Practices: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OS Version: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 and use the newest Windows Phone OS 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OS Updates: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your OS up to date with all new updates and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App Store: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mobile applications exclusively from the Microsoft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Apps (Optional):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paid apps to avoid advertisements and potential pop-up annoyances.</a:t>
            </a:r>
          </a:p>
        </p:txBody>
      </p:sp>
    </p:spTree>
    <p:extLst>
      <p:ext uri="{BB962C8B-B14F-4D97-AF65-F5344CB8AC3E}">
        <p14:creationId xmlns:p14="http://schemas.microsoft.com/office/powerpoint/2010/main" val="2419419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1F7DF7-694A-3AB0-A473-39DEA44B7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736127"/>
            <a:ext cx="994436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Security Software: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reputable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antivirus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anti-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Multi-Step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multi-factor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PIN: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 Phone":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 Phone"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Internet Explorer browser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Networks: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-Fi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1786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1A5D692-7CC0-8C4D-433B-61DB9B68A7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695" y="1369511"/>
            <a:ext cx="1150763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(HTTPS)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VPN Connection: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VPN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Security: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microchips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TPMs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Biometric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Unlock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fingerprints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iris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ava </a:t>
            </a:r>
          </a:p>
        </p:txBody>
      </p:sp>
    </p:spTree>
    <p:extLst>
      <p:ext uri="{BB962C8B-B14F-4D97-AF65-F5344CB8AC3E}">
        <p14:creationId xmlns:p14="http://schemas.microsoft.com/office/powerpoint/2010/main" val="1979852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2444EF3-8D1D-B37A-E362-6E40FD75FD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4" y="1209576"/>
            <a:ext cx="1065172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Enlightened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(Enterprise):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Remote Access: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absolutely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reputable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Careful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third-party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cautiously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6863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B1A3F-2928-AFA5-FE2E-F74856B7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5"/>
            <a:ext cx="10691265" cy="5202479"/>
          </a:xfrm>
        </p:spPr>
        <p:txBody>
          <a:bodyPr anchor="ctr">
            <a:normAutofit/>
          </a:bodyPr>
          <a:lstStyle/>
          <a:p>
            <a:pPr algn="ctr"/>
            <a:r>
              <a:rPr lang="tr-TR" sz="5400" dirty="0"/>
              <a:t>11.8 MOBILE APPLICATION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072309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FC800B-7504-077D-CFE7-182CB683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11.8.1 </a:t>
            </a:r>
            <a:r>
              <a:rPr lang="en-US" sz="3600" dirty="0"/>
              <a:t>The Expanding Universe of Mobile Apps and Their Risks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336A62-C179-B4ED-2DDF-4DD7708C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Proliferation: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Millions of apps exist, with hundreds of thousands added annually.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Third-Party Development: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Apps are typically created by companies with their own business objectives.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Risks: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objectives can sometimes conflict with user security if guidelines aren't followed.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Exploitable Vulnerabilities: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Hackers target weaknesses in app code and operations.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Responsibility: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individuals and enterprises must ensure apps are used securely.</a:t>
            </a:r>
          </a:p>
        </p:txBody>
      </p:sp>
    </p:spTree>
    <p:extLst>
      <p:ext uri="{BB962C8B-B14F-4D97-AF65-F5344CB8AC3E}">
        <p14:creationId xmlns:p14="http://schemas.microsoft.com/office/powerpoint/2010/main" val="2760193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76F2E8-0771-5308-B268-D2A86908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11.8.2 </a:t>
            </a:r>
            <a:r>
              <a:rPr lang="en-US" sz="3600" dirty="0"/>
              <a:t>The Enterprise Challenge: BYOD and MAM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355594-5F9B-BBFE-6E2C-A5556DEA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BYOD Popularity: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Enterprises are increasingly adopting BYOD to save costs.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BYOD Security Risks: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Employee-owned devices with unmanaged apps can compromise enterprise data.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 Solution: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Application Management software controls and secures applications and the enterprise data they access.</a:t>
            </a:r>
          </a:p>
        </p:txBody>
      </p:sp>
    </p:spTree>
    <p:extLst>
      <p:ext uri="{BB962C8B-B14F-4D97-AF65-F5344CB8AC3E}">
        <p14:creationId xmlns:p14="http://schemas.microsoft.com/office/powerpoint/2010/main" val="1108997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67031F-238F-084A-1DB2-B8D7DD6F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11.8.3 </a:t>
            </a:r>
            <a:r>
              <a:rPr lang="en-US" sz="3600" dirty="0"/>
              <a:t>Core Aspects of Mobile Application Management (MAM)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FA735E-4E90-44F2-B235-33939EE7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 Functions: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app security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Auditing app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controls over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app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security policy violations.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 of apps to isolate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addition, modification, and deletion.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Blacklisting and whitelisting of apps and activities.</a:t>
            </a:r>
          </a:p>
        </p:txBody>
      </p:sp>
    </p:spTree>
    <p:extLst>
      <p:ext uri="{BB962C8B-B14F-4D97-AF65-F5344CB8AC3E}">
        <p14:creationId xmlns:p14="http://schemas.microsoft.com/office/powerpoint/2010/main" val="4222924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3B2B0D-107C-09BD-7DE7-FA1965FA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11.8.4 </a:t>
            </a:r>
            <a:r>
              <a:rPr lang="tr-TR" sz="3600" dirty="0" err="1"/>
              <a:t>Guidelines</a:t>
            </a:r>
            <a:r>
              <a:rPr lang="tr-TR" sz="3600" dirty="0"/>
              <a:t> </a:t>
            </a:r>
            <a:r>
              <a:rPr lang="tr-TR" sz="3600" dirty="0" err="1"/>
              <a:t>for</a:t>
            </a:r>
            <a:r>
              <a:rPr lang="tr-TR" sz="3600" dirty="0"/>
              <a:t> </a:t>
            </a:r>
            <a:r>
              <a:rPr lang="tr-TR" sz="3600" dirty="0" err="1"/>
              <a:t>Personal</a:t>
            </a:r>
            <a:r>
              <a:rPr lang="tr-TR" sz="3600" dirty="0"/>
              <a:t> Mobile Application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CF35CD-C65F-C8BA-4AA0-DD505B18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Key Guidelines for Personal App Management: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Trusted Stores:</a:t>
            </a:r>
            <a:r>
              <a:rPr lang="en-US" dirty="0"/>
              <a:t> Download apps only from Apple App Store and Google 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 Details and Reviews:</a:t>
            </a:r>
            <a:r>
              <a:rPr lang="en-US" dirty="0"/>
              <a:t> Read descriptions and user reviews before downloading.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Permission Awareness:</a:t>
            </a:r>
            <a:r>
              <a:rPr lang="en-US" dirty="0"/>
              <a:t> Pay close attention to requested app permissions.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Careful Installation:</a:t>
            </a:r>
            <a:r>
              <a:rPr lang="en-US" dirty="0"/>
              <a:t> Read every step of the installation wizard; avoid blindly clicking "Next."</a:t>
            </a:r>
          </a:p>
        </p:txBody>
      </p:sp>
    </p:spTree>
    <p:extLst>
      <p:ext uri="{BB962C8B-B14F-4D97-AF65-F5344CB8AC3E}">
        <p14:creationId xmlns:p14="http://schemas.microsoft.com/office/powerpoint/2010/main" val="418093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0C12F2-9E4E-372A-CEE7-807092FE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11.1.3 </a:t>
            </a:r>
            <a:r>
              <a:rPr lang="en-US" sz="3600" dirty="0"/>
              <a:t>Major Threats to Mobile Security</a:t>
            </a:r>
            <a:endParaRPr lang="tr-TR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8B9134-ABE5-6E87-FB8F-C669F26DD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833898"/>
            <a:ext cx="409919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ad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Trojan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Crypto-mining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Spyware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2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7FB0EB-699D-B1FB-72BF-14276254B7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4" y="1873455"/>
            <a:ext cx="107379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Selective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discerning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Undue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not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unreasonable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Auto-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Security Software: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reputable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antivirus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anti-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5403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0F5EFE9-3695-3747-BD65-6CEF7B377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833898"/>
            <a:ext cx="977863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Arrange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Frequency-Based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Arrangement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Manager: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Abnormal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Immediately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exhibiting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suspicious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Feedback: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277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EAE13C-0884-7C30-CB2D-46CB88CC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7" y="802257"/>
            <a:ext cx="10805304" cy="5126957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Alarming Malware Growth: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Millions of new mobile malware are detected annually, with the numbers increasing rapidly.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Cybersecurity: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security is poised to be a central focus of cybersecurity efforts in the coming years.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0DA341-68F2-E61C-F222-9D6E6712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19"/>
            <a:ext cx="9989574" cy="520042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11.2 IMPORTANCE OF MOBILE SECURITY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932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A88FC-065F-07C3-E304-5B2A6215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11.2.1 </a:t>
            </a:r>
            <a:r>
              <a:rPr lang="en-US" sz="3600" dirty="0"/>
              <a:t>The Central Role of Mobile Devices in Our Lives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88867D-3F28-1088-8B38-5CEE8949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Widespread Usage: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Billions of people worldwide own smartphones.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Multifunctional Nature: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Smartphones are used for a vast array of daily activities.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4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EF128C-40BB-7199-FF0E-508133DB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11.2.2 </a:t>
            </a:r>
            <a:r>
              <a:rPr lang="en-US" sz="3600" dirty="0"/>
              <a:t>Why Securing Your Mobile Device is Essential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EDF6EA-9818-6468-BE99-7D498ACE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Mobile Security: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Memories: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as a camera for photos and videos of personal moments.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Hub: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Facilitates voice calls, SMS, chats, video calls, and emails.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Computer: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internet browsing and online shopping.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Tool: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guidance through maps and GPS.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Center: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Serves as a platform for various forms of entertainment.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3979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</TotalTime>
  <Words>3035</Words>
  <Application>Microsoft Office PowerPoint</Application>
  <PresentationFormat>Geniş ekran</PresentationFormat>
  <Paragraphs>245</Paragraphs>
  <Slides>51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8" baseType="lpstr">
      <vt:lpstr>Microsoft YaHei UI</vt:lpstr>
      <vt:lpstr>Arial</vt:lpstr>
      <vt:lpstr>Calisto MT</vt:lpstr>
      <vt:lpstr>Roboto</vt:lpstr>
      <vt:lpstr>Times New Roman</vt:lpstr>
      <vt:lpstr>Univers Condensed</vt:lpstr>
      <vt:lpstr>ChronicleVTI</vt:lpstr>
      <vt:lpstr>Siber güvenliğe giriş  BÖLÜM 11 mobıle devıce securıty</vt:lpstr>
      <vt:lpstr>11.1 INTRODUCTION</vt:lpstr>
      <vt:lpstr>11.1.1 The Mobile Revolution and Its Security Challenges</vt:lpstr>
      <vt:lpstr>11.1.2 The Growing Menace of Mobile Threats</vt:lpstr>
      <vt:lpstr>11.1.3 Major Threats to Mobile Security</vt:lpstr>
      <vt:lpstr>PowerPoint Sunusu</vt:lpstr>
      <vt:lpstr>11.2 IMPORTANCE OF MOBILE SECURITY</vt:lpstr>
      <vt:lpstr>11.2.1 The Central Role of Mobile Devices in Our Lives</vt:lpstr>
      <vt:lpstr>11.2.2 Why Securing Your Mobile Device is Essential</vt:lpstr>
      <vt:lpstr>PowerPoint Sunusu</vt:lpstr>
      <vt:lpstr> 11.3 TYPES OF MOBILE PLATFORMS</vt:lpstr>
      <vt:lpstr>11.3.1 The Evolution of Mobile Operating Systems</vt:lpstr>
      <vt:lpstr>11.3.2 The Dominance of Android and iOS</vt:lpstr>
      <vt:lpstr>11.3.3 Android Operating System</vt:lpstr>
      <vt:lpstr>PowerPoint Sunusu</vt:lpstr>
      <vt:lpstr>11.3.4 iOS Operating System</vt:lpstr>
      <vt:lpstr>PowerPoint Sunusu</vt:lpstr>
      <vt:lpstr>11.4 LOCKED BRANDED PHONES</vt:lpstr>
      <vt:lpstr>11.4.1 Understanding Locked Branded Phones</vt:lpstr>
      <vt:lpstr>11.4.2 Security Concerns with Locked Branded Phones</vt:lpstr>
      <vt:lpstr>PowerPoint Sunusu</vt:lpstr>
      <vt:lpstr> 11.5 ANDROID PHONE  SECURITY GUIDELINES</vt:lpstr>
      <vt:lpstr>11.5.1 Android Security: Leveraging a Robust Foundation</vt:lpstr>
      <vt:lpstr>11.5.2 Essential Security Guidelines for Android Users</vt:lpstr>
      <vt:lpstr>PowerPoint Sunusu</vt:lpstr>
      <vt:lpstr>PowerPoint Sunusu</vt:lpstr>
      <vt:lpstr>PowerPoint Sunusu</vt:lpstr>
      <vt:lpstr>PowerPoint Sunusu</vt:lpstr>
      <vt:lpstr>11.5.3 Enabling Biometric Security on Android</vt:lpstr>
      <vt:lpstr>PowerPoint Sunusu</vt:lpstr>
      <vt:lpstr> 11.6 IPHONE SECURITY GUIDELINES</vt:lpstr>
      <vt:lpstr>11.6.1 iPhone Security: A Strong Ecosystem</vt:lpstr>
      <vt:lpstr>11.6.2 Essential Security Guidelines for iPhone Users</vt:lpstr>
      <vt:lpstr>PowerPoint Sunusu</vt:lpstr>
      <vt:lpstr>PowerPoint Sunusu</vt:lpstr>
      <vt:lpstr>PowerPoint Sunusu</vt:lpstr>
      <vt:lpstr>11.6.3 Enabling Biometric Security: Touch ID</vt:lpstr>
      <vt:lpstr>PowerPoint Sunusu</vt:lpstr>
      <vt:lpstr> 11.7 WINDOWS PHONE  SECURITY GUIDELINES</vt:lpstr>
      <vt:lpstr>11.7.1 Windows Phone Security: Familiar and Intuitive</vt:lpstr>
      <vt:lpstr>11.7.2 Key Security Guidelines for Windows Phone Users</vt:lpstr>
      <vt:lpstr>PowerPoint Sunusu</vt:lpstr>
      <vt:lpstr>PowerPoint Sunusu</vt:lpstr>
      <vt:lpstr>PowerPoint Sunusu</vt:lpstr>
      <vt:lpstr>11.8 MOBILE APPLICATION MANAGEMENT</vt:lpstr>
      <vt:lpstr>11.8.1 The Expanding Universe of Mobile Apps and Their Risks</vt:lpstr>
      <vt:lpstr>11.8.2 The Enterprise Challenge: BYOD and MAM</vt:lpstr>
      <vt:lpstr>11.8.3 Core Aspects of Mobile Application Management (MAM)</vt:lpstr>
      <vt:lpstr>11.8.4 Guidelines for Personal Mobile Application Management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OKAN AYDINHAN</cp:lastModifiedBy>
  <cp:revision>63</cp:revision>
  <dcterms:created xsi:type="dcterms:W3CDTF">2020-09-24T17:35:35Z</dcterms:created>
  <dcterms:modified xsi:type="dcterms:W3CDTF">2025-04-28T07:55:25Z</dcterms:modified>
</cp:coreProperties>
</file>