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sldIdLst>
    <p:sldId id="256" r:id="rId2"/>
    <p:sldId id="307" r:id="rId3"/>
    <p:sldId id="336" r:id="rId4"/>
    <p:sldId id="308" r:id="rId5"/>
    <p:sldId id="453" r:id="rId6"/>
    <p:sldId id="309" r:id="rId7"/>
    <p:sldId id="314" r:id="rId8"/>
    <p:sldId id="315" r:id="rId9"/>
    <p:sldId id="316" r:id="rId10"/>
    <p:sldId id="454" r:id="rId11"/>
    <p:sldId id="455" r:id="rId12"/>
    <p:sldId id="320" r:id="rId13"/>
    <p:sldId id="321" r:id="rId14"/>
    <p:sldId id="322" r:id="rId15"/>
    <p:sldId id="323" r:id="rId16"/>
    <p:sldId id="326" r:id="rId17"/>
    <p:sldId id="327" r:id="rId18"/>
    <p:sldId id="329" r:id="rId19"/>
    <p:sldId id="456" r:id="rId20"/>
    <p:sldId id="457" r:id="rId2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D02902-FA7D-47B2-A4A1-0C43C157D788}" v="10" dt="2024-12-03T09:02:04.0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4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8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0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9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5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7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5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7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0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4/28/2025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83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794" r:id="rId4"/>
    <p:sldLayoutId id="2147483795" r:id="rId5"/>
    <p:sldLayoutId id="2147483800" r:id="rId6"/>
    <p:sldLayoutId id="2147483796" r:id="rId7"/>
    <p:sldLayoutId id="2147483797" r:id="rId8"/>
    <p:sldLayoutId id="2147483798" r:id="rId9"/>
    <p:sldLayoutId id="2147483799" r:id="rId10"/>
    <p:sldLayoutId id="214748380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19221D53-B785-44B2-BD79-C76404D32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8"/>
          <a:stretch/>
        </p:blipFill>
        <p:spPr>
          <a:xfrm>
            <a:off x="-1" y="15"/>
            <a:ext cx="12192000" cy="685798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E5997AC-0325-4416-909F-5CE54C428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5"/>
            <a:ext cx="48768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552451" y="1197308"/>
            <a:ext cx="3948344" cy="3024509"/>
          </a:xfrm>
        </p:spPr>
        <p:txBody>
          <a:bodyPr>
            <a:normAutofit/>
          </a:bodyPr>
          <a:lstStyle/>
          <a:p>
            <a:pPr algn="ctr"/>
            <a:r>
              <a:rPr lang="tr-TR" sz="3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Siber güvenliğe giriş</a:t>
            </a:r>
            <a:br>
              <a:rPr lang="tr-TR" sz="3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br>
              <a:rPr lang="tr-TR" sz="3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tr-TR" sz="2000" b="1" u="sng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BÖLÜM 12</a:t>
            </a:r>
            <a:br>
              <a:rPr lang="tr-T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tr-TR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cybersecurıty</a:t>
            </a:r>
            <a:r>
              <a:rPr lang="tr-T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tr-TR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standarts</a:t>
            </a:r>
            <a:endParaRPr lang="tr-TR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7509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lt Başlık 4">
            <a:extLst>
              <a:ext uri="{FF2B5EF4-FFF2-40B4-BE49-F238E27FC236}">
                <a16:creationId xmlns:a16="http://schemas.microsoft.com/office/drawing/2014/main" id="{D6ED2544-55EE-40C4-90CB-B43F03C4E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6704" y="4343333"/>
            <a:ext cx="3463390" cy="1920323"/>
          </a:xfrm>
        </p:spPr>
        <p:txBody>
          <a:bodyPr/>
          <a:lstStyle/>
          <a:p>
            <a:pPr algn="ctr"/>
            <a:r>
              <a:rPr lang="tr-TR" dirty="0"/>
              <a:t>Dr. </a:t>
            </a:r>
            <a:r>
              <a:rPr lang="tr-TR" dirty="0" err="1"/>
              <a:t>Öğr</a:t>
            </a:r>
            <a:r>
              <a:rPr lang="tr-TR" dirty="0"/>
              <a:t>. Üyesi Ahmet Kaşif</a:t>
            </a:r>
          </a:p>
          <a:p>
            <a:pPr algn="ctr"/>
            <a:r>
              <a:rPr lang="tr-TR" b="0" i="0" dirty="0">
                <a:solidFill>
                  <a:srgbClr val="555555"/>
                </a:solidFill>
                <a:effectLst/>
                <a:latin typeface="Roboto"/>
              </a:rPr>
              <a:t>ahmet.kasif@btu.edu.tr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B8E215-F927-E394-83CA-2548569F7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12.2.3 </a:t>
            </a:r>
            <a:r>
              <a:rPr lang="en-US" sz="3600" dirty="0"/>
              <a:t>Empowering Organizations with ISO 27000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2416D80-7EDA-BB8D-EB87-C87656560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Enabled for Companies: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Right Controls: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information security controls aligned with recommendations.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Proven Controls: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Adopt established and effective IT controls used across industries.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Compliant Controls: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new controls that meet ISO criteria and organizational needs.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Improvement: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standards are regularly updated to address evolving security threats and risks.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922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E85795-6707-3A1D-01D3-222D4CE2E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12.2.4 </a:t>
            </a:r>
            <a:r>
              <a:rPr lang="tr-TR" sz="3600" dirty="0" err="1"/>
              <a:t>Achieving</a:t>
            </a:r>
            <a:r>
              <a:rPr lang="tr-TR" sz="3600" dirty="0"/>
              <a:t> ISO 27000 </a:t>
            </a:r>
            <a:r>
              <a:rPr lang="tr-TR" sz="3600" dirty="0" err="1"/>
              <a:t>Certification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656649-31A5-DEE0-DEE7-0095A99E6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Certification Process: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ISO offers certifications upon successful implementation and regular audits.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Compliance: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Accessing detailed requirements and achieving certification involves fees.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Consultant Support: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ISO has a network of consultant companies worldwide to assist organizations with implementation.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Annual Audits: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Organizations typically undergo annual security audits to ensure ongoing compliance with established procedures (SOPs).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Broader Governance: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standards align with other cybersecurity governance frameworks offered by ISO.</a:t>
            </a:r>
          </a:p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607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23BECE-29B1-9AAE-DB0C-5C3C6DAD6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5226308"/>
          </a:xfrm>
        </p:spPr>
        <p:txBody>
          <a:bodyPr anchor="ctr"/>
          <a:lstStyle/>
          <a:p>
            <a:pPr algn="ctr"/>
            <a:r>
              <a:rPr lang="tr-TR" dirty="0"/>
              <a:t> 12.3 INFORMATION SECURITY</a:t>
            </a:r>
          </a:p>
        </p:txBody>
      </p:sp>
    </p:spTree>
    <p:extLst>
      <p:ext uri="{BB962C8B-B14F-4D97-AF65-F5344CB8AC3E}">
        <p14:creationId xmlns:p14="http://schemas.microsoft.com/office/powerpoint/2010/main" val="76160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BF215B-5BEB-ED93-5562-0DA30B03C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12.3.1 </a:t>
            </a:r>
            <a:r>
              <a:rPr lang="en-US" sz="3600" dirty="0"/>
              <a:t>Introducing the Information Security Forum (ISF)</a:t>
            </a:r>
            <a:endParaRPr lang="tr-TR" sz="3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2BB1EC-DA3E-8C69-7065-5ECE447BC3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78301" y="2293127"/>
            <a:ext cx="9911751" cy="1424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Providing insights into existing and emerging security threats.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Devising good practices for risk management in IT security.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Organizations seeking to improve their security posture.</a:t>
            </a:r>
          </a:p>
        </p:txBody>
      </p:sp>
    </p:spTree>
    <p:extLst>
      <p:ext uri="{BB962C8B-B14F-4D97-AF65-F5344CB8AC3E}">
        <p14:creationId xmlns:p14="http://schemas.microsoft.com/office/powerpoint/2010/main" val="1562550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E91FDB-2A7E-3743-A4B3-93C38571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12.3.2 </a:t>
            </a:r>
            <a:r>
              <a:rPr lang="en-US" sz="3600" dirty="0"/>
              <a:t>Key Areas Covered by ISF Good Practices</a:t>
            </a:r>
            <a:endParaRPr lang="tr-TR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3973E46-1733-6051-07EB-FDA11A75AA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2293126"/>
            <a:ext cx="7885492" cy="241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Areas of Focus: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Risks associated with Agile software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of information and intelligence on emerging threats.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aspects of Industrial Control Systems (ICSs).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Assessing the relationship between operational risk and information risk.</a:t>
            </a:r>
          </a:p>
        </p:txBody>
      </p:sp>
    </p:spTree>
    <p:extLst>
      <p:ext uri="{BB962C8B-B14F-4D97-AF65-F5344CB8AC3E}">
        <p14:creationId xmlns:p14="http://schemas.microsoft.com/office/powerpoint/2010/main" val="270204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7F21614-D60D-4111-1F69-B44954BE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12.3.3 </a:t>
            </a:r>
            <a:r>
              <a:rPr lang="en-US" sz="3600" dirty="0"/>
              <a:t>Benefits of Adopting ISF Good Practices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064B234-9431-7AF9-D966-9C83DB008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 Advantages: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Exploiting New Opportunities: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Helps leaders and teams improve productivity and efficiency while maintaining strong security against information risks.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Proactive Threat Management: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Prepares organizations to anticipate potential threats and reduce risk through agility and preparedness.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Implementation: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Identifies effective and efficient ways to implement security standards.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Impact: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Improves the efficiency, agility, and effectiveness of security personnel and organizational leaders by fostering alertness and innovative thinking.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Focus: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ISF's approach is primarily business-driven.</a:t>
            </a:r>
          </a:p>
        </p:txBody>
      </p:sp>
    </p:spTree>
    <p:extLst>
      <p:ext uri="{BB962C8B-B14F-4D97-AF65-F5344CB8AC3E}">
        <p14:creationId xmlns:p14="http://schemas.microsoft.com/office/powerpoint/2010/main" val="1147991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2EFFF5D-256D-107A-4FC1-A9A7A856D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5217682"/>
          </a:xfrm>
        </p:spPr>
        <p:txBody>
          <a:bodyPr anchor="ctr"/>
          <a:lstStyle/>
          <a:p>
            <a:pPr algn="ctr"/>
            <a:r>
              <a:rPr lang="en-US" dirty="0"/>
              <a:t>12.4 PAYMENT CARD INDUSTRY DATA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71665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F6E447-B8DF-9CD6-9FAE-DCDAE660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12.4.1 </a:t>
            </a:r>
            <a:r>
              <a:rPr lang="en-US" sz="3600" dirty="0"/>
              <a:t>Protecting Payment Card Information: The PCI DSS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CEEC42-4F01-4B84-9A93-CE349BAA5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Developed by the PCI Security Standards Council.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Goal: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safeguard bank and card information used for online shopping.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Impact: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Directly affects millions of card users worldwide.</a:t>
            </a:r>
          </a:p>
        </p:txBody>
      </p:sp>
    </p:spTree>
    <p:extLst>
      <p:ext uri="{BB962C8B-B14F-4D97-AF65-F5344CB8AC3E}">
        <p14:creationId xmlns:p14="http://schemas.microsoft.com/office/powerpoint/2010/main" val="639426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403242-3621-F0CE-521E-3258F6066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12.4.2 </a:t>
            </a:r>
            <a:r>
              <a:rPr lang="en-US" sz="3600" dirty="0"/>
              <a:t>The Driving Forces Behind PCI DSS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E8BF281-1573-4498-B050-7B78DF5EF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Council Members: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American Express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MasterCard Inc.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Visa Inc.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JCB International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 Inc.</a:t>
            </a:r>
          </a:p>
        </p:txBody>
      </p:sp>
    </p:spTree>
    <p:extLst>
      <p:ext uri="{BB962C8B-B14F-4D97-AF65-F5344CB8AC3E}">
        <p14:creationId xmlns:p14="http://schemas.microsoft.com/office/powerpoint/2010/main" val="517215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EB177D-4D20-CA2E-BFC1-E717F2CFD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12.4.3 </a:t>
            </a:r>
            <a:r>
              <a:rPr lang="en-US" sz="3600" dirty="0"/>
              <a:t>Target Organizations for PCI DSS Compliance</a:t>
            </a:r>
            <a:r>
              <a:rPr lang="tr-TR" sz="3600" dirty="0"/>
              <a:t>	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F9C8972-97F9-3AD5-49B1-A51209ABD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Organizations: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Point-of-Sales (POS) manufacturers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software developers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hardware developers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Merchants of all sizes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institutes/banks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167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65D4D4B-01F2-9768-9AA6-9810CA671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19"/>
            <a:ext cx="9989574" cy="5200429"/>
          </a:xfrm>
        </p:spPr>
        <p:txBody>
          <a:bodyPr anchor="ctr"/>
          <a:lstStyle/>
          <a:p>
            <a:pPr algn="ctr"/>
            <a:r>
              <a:rPr lang="tr-TR" dirty="0"/>
              <a:t>12.1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81767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C05889-7EBA-DA55-9D20-4F4D0EDD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12.4.4 </a:t>
            </a:r>
            <a:r>
              <a:rPr lang="en-US" sz="3600" dirty="0"/>
              <a:t>How PCI DSS Achieves Card Information Security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0E3D35-CF18-B7DB-ACB8-3C5BC1CD0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Functions: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Security Measures: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Establishes security-related technology, policies, and best practices for current and future financial processes at merchant and financial institution levels.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Guiding Vendors: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Helps hardware and software vendors integrate security features and capabilities into their products during development.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Adoption: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Almost all financial institutions and merchants currently implement and adhere to PCI DSS guidelines and standards.</a:t>
            </a:r>
          </a:p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6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6C63EB-E895-72B3-FF0C-24EC1C1E2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12.1.1 </a:t>
            </a:r>
            <a:r>
              <a:rPr lang="en-US" sz="3600" dirty="0"/>
              <a:t>The Importance of Standards in Cybersecurity</a:t>
            </a:r>
            <a:endParaRPr lang="tr-TR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320951A-2E6D-EB72-A58A-247B64A76D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3398379"/>
            <a:ext cx="11372996" cy="1425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Standards are defined guidelines and best practices.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achieve specific objectives within an industry.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Focus: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Exploring key cybersecurity standards in ICT.</a:t>
            </a:r>
          </a:p>
        </p:txBody>
      </p:sp>
    </p:spTree>
    <p:extLst>
      <p:ext uri="{BB962C8B-B14F-4D97-AF65-F5344CB8AC3E}">
        <p14:creationId xmlns:p14="http://schemas.microsoft.com/office/powerpoint/2010/main" val="370205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5CFDD4-294A-4562-C0FA-DB162D8AD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12.1.2 </a:t>
            </a:r>
            <a:r>
              <a:rPr lang="en-US" sz="3600" dirty="0"/>
              <a:t>The Development and Scope of Cybersecurity Standards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E3D1F44-C6FB-BDF6-98E9-1D235077D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Development: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Created by standard organizations, industry alliances, and government authorities. Based on deep research with industry experts.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Areas Covered by Standards: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of web environment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Criteria for computer code testing.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 of web environment vulnerabilities.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vulnerabilities.</a:t>
            </a:r>
          </a:p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280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2E352B7-18B6-5462-56A3-94DAD74A0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947" y="845389"/>
            <a:ext cx="10951953" cy="508382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Ways to prevent security threats.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assessment.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communication implementation.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potential threats.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Preemptive cyber threat measures.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Goal: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identify the most suitable ways and best practices for effective cybersecurity.</a:t>
            </a:r>
          </a:p>
          <a:p>
            <a:pPr marL="0" indent="0">
              <a:buNone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61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0C12F2-9E4E-372A-CEE7-807092FED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12.1.3 </a:t>
            </a:r>
            <a:r>
              <a:rPr lang="en-US" sz="3600" dirty="0"/>
              <a:t>The Impact and Implementation of Cybersecurity Standards</a:t>
            </a:r>
            <a:endParaRPr lang="tr-TR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8B9134-ABE5-6E87-FB8F-C669F26DD0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2411442"/>
            <a:ext cx="11390751" cy="3399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Documentation: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Standards include detailed documents establishing relationships between different security guidelines.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Framework: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Defines scope of work, roles, implementation procedures, and audit processes for smooth adoption.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Acceptance (Example: ISO):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standards like those from ISO are accepted worldwide, allowing organizations globally to establish information security controls.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chapter will now discuss specific, commonly adopted cybersecurity standards in the ICT field.</a:t>
            </a:r>
          </a:p>
        </p:txBody>
      </p:sp>
    </p:spTree>
    <p:extLst>
      <p:ext uri="{BB962C8B-B14F-4D97-AF65-F5344CB8AC3E}">
        <p14:creationId xmlns:p14="http://schemas.microsoft.com/office/powerpoint/2010/main" val="1127124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0DA341-68F2-E61C-F222-9D6E67129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19"/>
            <a:ext cx="9989574" cy="5200429"/>
          </a:xfrm>
        </p:spPr>
        <p:txBody>
          <a:bodyPr anchor="ctr">
            <a:normAutofit/>
          </a:bodyPr>
          <a:lstStyle/>
          <a:p>
            <a:pPr algn="ctr"/>
            <a:r>
              <a:rPr lang="tr-TR" dirty="0"/>
              <a:t> 12.2 ISO/IEC 27001 &amp; 27002 STANDARDS</a:t>
            </a:r>
          </a:p>
        </p:txBody>
      </p:sp>
    </p:spTree>
    <p:extLst>
      <p:ext uri="{BB962C8B-B14F-4D97-AF65-F5344CB8AC3E}">
        <p14:creationId xmlns:p14="http://schemas.microsoft.com/office/powerpoint/2010/main" val="1609322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5A88FC-065F-07C3-E304-5B2A62154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12.2.1 </a:t>
            </a:r>
            <a:r>
              <a:rPr lang="en-US" sz="3600" dirty="0"/>
              <a:t>ISO/IEC 27001 &amp; 27002: The Cornerstones of IT Security Control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88867D-3F28-1088-8B38-5CEE89496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technology control within IT organizations.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International Organization for Standardization (ISO).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Designation: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ISO 2700X.</a:t>
            </a:r>
          </a:p>
        </p:txBody>
      </p:sp>
    </p:spTree>
    <p:extLst>
      <p:ext uri="{BB962C8B-B14F-4D97-AF65-F5344CB8AC3E}">
        <p14:creationId xmlns:p14="http://schemas.microsoft.com/office/powerpoint/2010/main" val="1445542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EF128C-40BB-7199-FF0E-508133DB6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12.2.2 </a:t>
            </a:r>
            <a:r>
              <a:rPr lang="en-US" sz="3600" dirty="0"/>
              <a:t>Objectives of the ISO 27000 Series</a:t>
            </a:r>
            <a:endParaRPr lang="tr-TR" sz="3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FEDF6EA-9818-6468-BE99-7D498ACE2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Objectives: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Establishing information security controls.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security risks.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Streamlining cybersecurity procedures.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appropriate security controls.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of implemented security controls.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and ongoing monitoring of security controls.</a:t>
            </a:r>
          </a:p>
        </p:txBody>
      </p:sp>
    </p:spTree>
    <p:extLst>
      <p:ext uri="{BB962C8B-B14F-4D97-AF65-F5344CB8AC3E}">
        <p14:creationId xmlns:p14="http://schemas.microsoft.com/office/powerpoint/2010/main" val="324183979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LeftStep">
      <a:dk1>
        <a:srgbClr val="000000"/>
      </a:dk1>
      <a:lt1>
        <a:srgbClr val="FFFFFF"/>
      </a:lt1>
      <a:dk2>
        <a:srgbClr val="243741"/>
      </a:dk2>
      <a:lt2>
        <a:srgbClr val="E8E4E2"/>
      </a:lt2>
      <a:accent1>
        <a:srgbClr val="29A7E7"/>
      </a:accent1>
      <a:accent2>
        <a:srgbClr val="14B4A7"/>
      </a:accent2>
      <a:accent3>
        <a:srgbClr val="21B96E"/>
      </a:accent3>
      <a:accent4>
        <a:srgbClr val="14BA23"/>
      </a:accent4>
      <a:accent5>
        <a:srgbClr val="52B620"/>
      </a:accent5>
      <a:accent6>
        <a:srgbClr val="87AF13"/>
      </a:accent6>
      <a:hlink>
        <a:srgbClr val="BF6A3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4577</TotalTime>
  <Words>855</Words>
  <Application>Microsoft Office PowerPoint</Application>
  <PresentationFormat>Geniş ekran</PresentationFormat>
  <Paragraphs>93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7" baseType="lpstr">
      <vt:lpstr>Microsoft YaHei UI</vt:lpstr>
      <vt:lpstr>Arial</vt:lpstr>
      <vt:lpstr>Calisto MT</vt:lpstr>
      <vt:lpstr>Roboto</vt:lpstr>
      <vt:lpstr>Times New Roman</vt:lpstr>
      <vt:lpstr>Univers Condensed</vt:lpstr>
      <vt:lpstr>ChronicleVTI</vt:lpstr>
      <vt:lpstr>Siber güvenliğe giriş  BÖLÜM 12 cybersecurıty standarts</vt:lpstr>
      <vt:lpstr>12.1 INTRODUCTION</vt:lpstr>
      <vt:lpstr>12.1.1 The Importance of Standards in Cybersecurity</vt:lpstr>
      <vt:lpstr>12.1.2 The Development and Scope of Cybersecurity Standards</vt:lpstr>
      <vt:lpstr>PowerPoint Sunusu</vt:lpstr>
      <vt:lpstr>12.1.3 The Impact and Implementation of Cybersecurity Standards</vt:lpstr>
      <vt:lpstr> 12.2 ISO/IEC 27001 &amp; 27002 STANDARDS</vt:lpstr>
      <vt:lpstr>12.2.1 ISO/IEC 27001 &amp; 27002: The Cornerstones of IT Security Control</vt:lpstr>
      <vt:lpstr>12.2.2 Objectives of the ISO 27000 Series</vt:lpstr>
      <vt:lpstr>12.2.3 Empowering Organizations with ISO 27000</vt:lpstr>
      <vt:lpstr>12.2.4 Achieving ISO 27000 Certification</vt:lpstr>
      <vt:lpstr> 12.3 INFORMATION SECURITY</vt:lpstr>
      <vt:lpstr>12.3.1 Introducing the Information Security Forum (ISF)</vt:lpstr>
      <vt:lpstr>12.3.2 Key Areas Covered by ISF Good Practices</vt:lpstr>
      <vt:lpstr>12.3.3 Benefits of Adopting ISF Good Practices</vt:lpstr>
      <vt:lpstr>12.4 PAYMENT CARD INDUSTRY DATA</vt:lpstr>
      <vt:lpstr>12.4.1 Protecting Payment Card Information: The PCI DSS</vt:lpstr>
      <vt:lpstr>12.4.2 The Driving Forces Behind PCI DSS</vt:lpstr>
      <vt:lpstr>12.4.3 Target Organizations for PCI DSS Compliance </vt:lpstr>
      <vt:lpstr>12.4.4 How PCI DSS Achieves Card Information Security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İNTERNET'İN TEMELLERİ ve web teknolojileri</dc:title>
  <dc:creator>MEHMETCAN DALMAZGIL</dc:creator>
  <cp:lastModifiedBy>OKAN AYDINHAN</cp:lastModifiedBy>
  <cp:revision>64</cp:revision>
  <dcterms:created xsi:type="dcterms:W3CDTF">2020-09-24T17:35:35Z</dcterms:created>
  <dcterms:modified xsi:type="dcterms:W3CDTF">2025-04-28T10:09:16Z</dcterms:modified>
</cp:coreProperties>
</file>