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96" r:id="rId3"/>
    <p:sldId id="297" r:id="rId4"/>
    <p:sldId id="281" r:id="rId5"/>
    <p:sldId id="273" r:id="rId6"/>
    <p:sldId id="271" r:id="rId7"/>
    <p:sldId id="276" r:id="rId8"/>
    <p:sldId id="286" r:id="rId9"/>
    <p:sldId id="288" r:id="rId10"/>
    <p:sldId id="289" r:id="rId11"/>
    <p:sldId id="291" r:id="rId12"/>
    <p:sldId id="292" r:id="rId13"/>
    <p:sldId id="278" r:id="rId14"/>
    <p:sldId id="282" r:id="rId15"/>
    <p:sldId id="293" r:id="rId16"/>
    <p:sldId id="294" r:id="rId17"/>
    <p:sldId id="290" r:id="rId18"/>
    <p:sldId id="283" r:id="rId19"/>
    <p:sldId id="284" r:id="rId20"/>
    <p:sldId id="285" r:id="rId21"/>
    <p:sldId id="279" r:id="rId22"/>
    <p:sldId id="275" r:id="rId23"/>
    <p:sldId id="265" r:id="rId24"/>
    <p:sldId id="266" r:id="rId25"/>
    <p:sldId id="272" r:id="rId26"/>
    <p:sldId id="298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2902-FA7D-47B2-A4A1-0C43C157D788}" v="10" dt="2024-12-03T09:0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KAŞİF" userId="yvXVY/qmjvJ90gWKoiB9RHdGFp9rLhRiv9tYH8clcj8=" providerId="None" clId="Web-{22D02902-FA7D-47B2-A4A1-0C43C157D788}"/>
    <pc:docChg chg="addSld delSld modSld">
      <pc:chgData name="Ahmet KAŞİF" userId="yvXVY/qmjvJ90gWKoiB9RHdGFp9rLhRiv9tYH8clcj8=" providerId="None" clId="Web-{22D02902-FA7D-47B2-A4A1-0C43C157D788}" dt="2024-12-03T09:02:04.083" v="9"/>
      <pc:docMkLst>
        <pc:docMk/>
      </pc:docMkLst>
      <pc:sldChg chg="modSp add del replId">
        <pc:chgData name="Ahmet KAŞİF" userId="yvXVY/qmjvJ90gWKoiB9RHdGFp9rLhRiv9tYH8clcj8=" providerId="None" clId="Web-{22D02902-FA7D-47B2-A4A1-0C43C157D788}" dt="2024-12-03T09:02:04.083" v="9"/>
        <pc:sldMkLst>
          <pc:docMk/>
          <pc:sldMk cId="1040589916" sldId="286"/>
        </pc:sldMkLst>
        <pc:spChg chg="mod">
          <ac:chgData name="Ahmet KAŞİF" userId="yvXVY/qmjvJ90gWKoiB9RHdGFp9rLhRiv9tYH8clcj8=" providerId="None" clId="Web-{22D02902-FA7D-47B2-A4A1-0C43C157D788}" dt="2024-12-03T09:02:02.552" v="8" actId="20577"/>
          <ac:spMkLst>
            <pc:docMk/>
            <pc:sldMk cId="1040589916" sldId="286"/>
            <ac:spMk id="2" creationId="{E9CC1D93-841E-4498-9623-1E0BC34BCCF1}"/>
          </ac:spMkLst>
        </pc:spChg>
      </pc:sldChg>
      <pc:sldChg chg="new del">
        <pc:chgData name="Ahmet KAŞİF" userId="yvXVY/qmjvJ90gWKoiB9RHdGFp9rLhRiv9tYH8clcj8=" providerId="None" clId="Web-{22D02902-FA7D-47B2-A4A1-0C43C157D788}" dt="2024-12-03T09:01:47.520" v="1"/>
        <pc:sldMkLst>
          <pc:docMk/>
          <pc:sldMk cId="3987714647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4" r:id="rId4"/>
    <p:sldLayoutId id="2147483795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hmetkasif.github.io/" TargetMode="External"/><Relationship Id="rId2" Type="http://schemas.openxmlformats.org/officeDocument/2006/relationships/hyperlink" Target="http://t.me/ahmetkasi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yfam.btu.edu.tr/ahmet.kasi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NESNELERİN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İNTERNETİ</a:t>
            </a:r>
            <a:br>
              <a:rPr lang="tr-TR" sz="3200" b="1" dirty="0">
                <a:latin typeface="Microsoft YaHei"/>
                <a:ea typeface="Microsoft YaHei"/>
              </a:rPr>
            </a:br>
            <a:r>
              <a:rPr lang="tr-TR" sz="3200" b="1" dirty="0">
                <a:latin typeface="Microsoft YaHei"/>
                <a:ea typeface="Microsoft YaHei"/>
              </a:rPr>
              <a:t> </a:t>
            </a: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1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nesnelerin internetine giriş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277E950-9F78-4A0E-A5C3-8502FA1AEB84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1384261" y="1156083"/>
            <a:ext cx="9423478" cy="4545833"/>
            <a:chOff x="685800" y="1009650"/>
            <a:chExt cx="10820400" cy="5219700"/>
          </a:xfrm>
        </p:grpSpPr>
        <p:pic>
          <p:nvPicPr>
            <p:cNvPr id="6" name="Picture 5" descr="01fig05">
              <a:extLst>
                <a:ext uri="{FF2B5EF4-FFF2-40B4-BE49-F238E27FC236}">
                  <a16:creationId xmlns:a16="http://schemas.microsoft.com/office/drawing/2014/main" id="{A382C9C7-853A-4FB3-A55E-DF655E547787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1009650"/>
              <a:ext cx="10820400" cy="4838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672B14-A073-475A-83DF-234644804AB2}"/>
                </a:ext>
              </a:extLst>
            </p:cNvPr>
            <p:cNvSpPr/>
            <p:nvPr/>
          </p:nvSpPr>
          <p:spPr>
            <a:xfrm>
              <a:off x="685800" y="5886450"/>
              <a:ext cx="10820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62500" lnSpcReduction="20000"/>
            </a:bodyPr>
            <a:lstStyle/>
            <a:p>
              <a:pPr algn="ctr"/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39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846D293-623B-4BC4-9046-98E6FA6E4430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1798108" y="838489"/>
            <a:ext cx="8595784" cy="5181021"/>
            <a:chOff x="1228725" y="685800"/>
            <a:chExt cx="9734550" cy="5867400"/>
          </a:xfrm>
        </p:grpSpPr>
        <p:pic>
          <p:nvPicPr>
            <p:cNvPr id="8" name="Picture 7" descr="01fig09">
              <a:extLst>
                <a:ext uri="{FF2B5EF4-FFF2-40B4-BE49-F238E27FC236}">
                  <a16:creationId xmlns:a16="http://schemas.microsoft.com/office/drawing/2014/main" id="{5B14F147-B3D1-4309-931E-4BCAB262C90F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725" y="685800"/>
              <a:ext cx="973455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A754C4-0E02-4725-9199-A85DF581261F}"/>
                </a:ext>
              </a:extLst>
            </p:cNvPr>
            <p:cNvSpPr/>
            <p:nvPr/>
          </p:nvSpPr>
          <p:spPr>
            <a:xfrm>
              <a:off x="1228725" y="6210300"/>
              <a:ext cx="973455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0000" lnSpcReduction="20000"/>
            </a:bodyPr>
            <a:lstStyle/>
            <a:p>
              <a:pPr algn="ctr"/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48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6413824-008A-4411-9E10-011F96506D71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2778355" y="773159"/>
            <a:ext cx="6635289" cy="5311681"/>
            <a:chOff x="2430463" y="685800"/>
            <a:chExt cx="7329487" cy="5867400"/>
          </a:xfrm>
        </p:grpSpPr>
        <p:pic>
          <p:nvPicPr>
            <p:cNvPr id="6" name="Picture 5" descr="01fig10">
              <a:extLst>
                <a:ext uri="{FF2B5EF4-FFF2-40B4-BE49-F238E27FC236}">
                  <a16:creationId xmlns:a16="http://schemas.microsoft.com/office/drawing/2014/main" id="{C9E51B2E-5042-4067-AB5E-844AE108E99F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0463" y="685800"/>
              <a:ext cx="7329487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664767-3024-41AA-9998-936D6FFC4CF2}"/>
                </a:ext>
              </a:extLst>
            </p:cNvPr>
            <p:cNvSpPr/>
            <p:nvPr/>
          </p:nvSpPr>
          <p:spPr>
            <a:xfrm>
              <a:off x="2430463" y="6210300"/>
              <a:ext cx="732948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0000" lnSpcReduction="20000"/>
            </a:bodyPr>
            <a:lstStyle/>
            <a:p>
              <a:pPr algn="ctr"/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64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1.2 ıot nedir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dirty="0" err="1"/>
              <a:t>Sensörler</a:t>
            </a:r>
            <a:r>
              <a:rPr lang="tr-TR" dirty="0"/>
              <a:t>, algılayıcılar, akıllı yazılımlar ve internet haberleşmesinin birlikte kullanıldığı nesneler ağına Nesnelerin İnterneti (</a:t>
            </a:r>
            <a:r>
              <a:rPr lang="tr-TR" dirty="0" err="1"/>
              <a:t>IoT</a:t>
            </a:r>
            <a:r>
              <a:rPr lang="tr-TR" dirty="0"/>
              <a:t>) denir. </a:t>
            </a:r>
          </a:p>
          <a:p>
            <a:r>
              <a:rPr lang="tr-TR" dirty="0" err="1"/>
              <a:t>IoT</a:t>
            </a:r>
            <a:r>
              <a:rPr lang="tr-TR" dirty="0"/>
              <a:t> üç ana kavram üzerine kurgulanmıştır:</a:t>
            </a:r>
          </a:p>
          <a:p>
            <a:pPr lvl="1"/>
            <a:r>
              <a:rPr lang="tr-TR" dirty="0"/>
              <a:t>İnternet: Haberleşmeyi sağlama</a:t>
            </a:r>
          </a:p>
          <a:p>
            <a:pPr lvl="1"/>
            <a:r>
              <a:rPr lang="tr-TR" dirty="0"/>
              <a:t>Cihazlar: Veri toplama ve aksiyon alma</a:t>
            </a:r>
          </a:p>
          <a:p>
            <a:pPr lvl="1"/>
            <a:r>
              <a:rPr lang="tr-TR" dirty="0"/>
              <a:t>Veri: Analiz yapma, aksiyon alma veya raporlama</a:t>
            </a:r>
          </a:p>
        </p:txBody>
      </p:sp>
    </p:spTree>
    <p:extLst>
      <p:ext uri="{BB962C8B-B14F-4D97-AF65-F5344CB8AC3E}">
        <p14:creationId xmlns:p14="http://schemas.microsoft.com/office/powerpoint/2010/main" val="345402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56476A9-7B75-44E2-BCDE-E66D7364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 IoT Mimarileri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D652D3-8A00-4DD9-A6FE-42ABF8D8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IoT, birçok farklı türde işleve sahip cihazlardan oluşan bir ekosistemi temsil etmektedir. Bu da IoT mimarisi üzerine farklı yorumları beraberinde getirmektedir.</a:t>
            </a:r>
          </a:p>
          <a:p>
            <a:r>
              <a:rPr lang="tr-TR" dirty="0"/>
              <a:t>Günümüzde kabul gören yaklaşımlardan en popüleri üç katmanlı sınıflandırmadır.</a:t>
            </a:r>
          </a:p>
          <a:p>
            <a:pPr lvl="1"/>
            <a:r>
              <a:rPr lang="tr-TR" dirty="0"/>
              <a:t>Algılama katmanı</a:t>
            </a:r>
          </a:p>
          <a:p>
            <a:pPr lvl="1"/>
            <a:r>
              <a:rPr lang="tr-TR" dirty="0"/>
              <a:t>Ağ katmanı</a:t>
            </a:r>
          </a:p>
          <a:p>
            <a:pPr lvl="1"/>
            <a:r>
              <a:rPr lang="tr-TR" dirty="0"/>
              <a:t>Uygulama katmanı</a:t>
            </a:r>
          </a:p>
        </p:txBody>
      </p:sp>
    </p:spTree>
    <p:extLst>
      <p:ext uri="{BB962C8B-B14F-4D97-AF65-F5344CB8AC3E}">
        <p14:creationId xmlns:p14="http://schemas.microsoft.com/office/powerpoint/2010/main" val="106873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BFE6143-7F62-4ED0-8E1E-4BB6B590048E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1952808" y="1141393"/>
            <a:ext cx="8286384" cy="4575214"/>
            <a:chOff x="782638" y="685800"/>
            <a:chExt cx="10626725" cy="5867400"/>
          </a:xfrm>
        </p:grpSpPr>
        <p:pic>
          <p:nvPicPr>
            <p:cNvPr id="5" name="Picture 4" descr="02fig02">
              <a:extLst>
                <a:ext uri="{FF2B5EF4-FFF2-40B4-BE49-F238E27FC236}">
                  <a16:creationId xmlns:a16="http://schemas.microsoft.com/office/drawing/2014/main" id="{05C603A2-4251-4005-A60B-92D491FD97EB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38" y="685800"/>
              <a:ext cx="10626725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EBEF32-96C9-4D7A-8F5D-F876541BE045}"/>
                </a:ext>
              </a:extLst>
            </p:cNvPr>
            <p:cNvSpPr/>
            <p:nvPr/>
          </p:nvSpPr>
          <p:spPr>
            <a:xfrm>
              <a:off x="782638" y="6210300"/>
              <a:ext cx="10626725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55000" lnSpcReduction="20000"/>
            </a:bodyPr>
            <a:lstStyle/>
            <a:p>
              <a:pPr algn="ctr"/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29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DF0C82E-5306-4001-B212-6F3A60062E38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1936545" y="1487189"/>
            <a:ext cx="8318910" cy="3883622"/>
            <a:chOff x="685800" y="1093788"/>
            <a:chExt cx="10820400" cy="5051425"/>
          </a:xfrm>
        </p:grpSpPr>
        <p:pic>
          <p:nvPicPr>
            <p:cNvPr id="13" name="Picture 12" descr="02fig07">
              <a:extLst>
                <a:ext uri="{FF2B5EF4-FFF2-40B4-BE49-F238E27FC236}">
                  <a16:creationId xmlns:a16="http://schemas.microsoft.com/office/drawing/2014/main" id="{A6C166A8-D13E-4E6D-9255-E4D2B6CE27D5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1093788"/>
              <a:ext cx="10820400" cy="4670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1380CC-4B1B-47C9-9CA7-8783AC7617E4}"/>
                </a:ext>
              </a:extLst>
            </p:cNvPr>
            <p:cNvSpPr/>
            <p:nvPr/>
          </p:nvSpPr>
          <p:spPr>
            <a:xfrm>
              <a:off x="685800" y="5802313"/>
              <a:ext cx="108204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55000" lnSpcReduction="20000"/>
            </a:bodyPr>
            <a:lstStyle/>
            <a:p>
              <a:pPr algn="ctr"/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859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97911BB-549F-42E5-B7C1-4EB356D34E2A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1880295" y="876789"/>
            <a:ext cx="8431409" cy="5104421"/>
            <a:chOff x="1249363" y="685800"/>
            <a:chExt cx="9691687" cy="5867400"/>
          </a:xfrm>
        </p:grpSpPr>
        <p:pic>
          <p:nvPicPr>
            <p:cNvPr id="8" name="Picture 7" descr="01fig08">
              <a:extLst>
                <a:ext uri="{FF2B5EF4-FFF2-40B4-BE49-F238E27FC236}">
                  <a16:creationId xmlns:a16="http://schemas.microsoft.com/office/drawing/2014/main" id="{A4FC46DF-4E88-446C-8AF5-A71A243157D2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363" y="685800"/>
              <a:ext cx="9691687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25E39E-A7C3-4D74-8E64-1C93B067A8E3}"/>
                </a:ext>
              </a:extLst>
            </p:cNvPr>
            <p:cNvSpPr/>
            <p:nvPr/>
          </p:nvSpPr>
          <p:spPr>
            <a:xfrm>
              <a:off x="1249363" y="6210300"/>
              <a:ext cx="969168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62500" lnSpcReduction="20000"/>
            </a:bodyPr>
            <a:lstStyle/>
            <a:p>
              <a:pPr algn="ctr"/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395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05BE37D-41CA-41D1-8C22-2D3536CD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1.3.1 Algılama katmanı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EF3F68-37E7-4488-8693-317F2221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395365" cy="3636088"/>
          </a:xfrm>
        </p:spPr>
        <p:txBody>
          <a:bodyPr/>
          <a:lstStyle/>
          <a:p>
            <a:r>
              <a:rPr lang="tr-TR" dirty="0"/>
              <a:t>En düşük seviyeli katman. (Katman 1)</a:t>
            </a:r>
          </a:p>
          <a:p>
            <a:r>
              <a:rPr lang="tr-TR" dirty="0"/>
              <a:t>Çözümler:</a:t>
            </a:r>
          </a:p>
          <a:p>
            <a:pPr lvl="1"/>
            <a:r>
              <a:rPr lang="tr-TR" dirty="0"/>
              <a:t>Ortamdaki faydalı bilgi veya verinin elde edilmesi, </a:t>
            </a:r>
          </a:p>
          <a:p>
            <a:pPr lvl="1"/>
            <a:r>
              <a:rPr lang="tr-TR" dirty="0"/>
              <a:t>Dönüştürülmesi, </a:t>
            </a:r>
          </a:p>
          <a:p>
            <a:pPr lvl="1"/>
            <a:r>
              <a:rPr lang="tr-TR" dirty="0"/>
              <a:t>Yapılandırılması,</a:t>
            </a:r>
          </a:p>
          <a:p>
            <a:r>
              <a:rPr lang="tr-TR" dirty="0"/>
              <a:t>Bir çok farklı türde katman 1 cihaz nasıl iletişim kurabiliyor?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45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05BE37D-41CA-41D1-8C22-2D3536CD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1.3.2 AĞ katmanı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EF3F68-37E7-4488-8693-317F2221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395365" cy="3636088"/>
          </a:xfrm>
        </p:spPr>
        <p:txBody>
          <a:bodyPr>
            <a:normAutofit/>
          </a:bodyPr>
          <a:lstStyle/>
          <a:p>
            <a:r>
              <a:rPr lang="tr-TR" dirty="0"/>
              <a:t>Haberleşme katmanı (Katman 2)</a:t>
            </a:r>
          </a:p>
          <a:p>
            <a:r>
              <a:rPr lang="tr-TR" dirty="0"/>
              <a:t>Uygulama katmanı ile algılama katmanı arasında köprü</a:t>
            </a:r>
          </a:p>
          <a:p>
            <a:r>
              <a:rPr lang="tr-TR" dirty="0"/>
              <a:t>Katman 1 cihazların kendi aralarındaki haberleşmenin gerçekleşmesini sağlar</a:t>
            </a:r>
          </a:p>
          <a:p>
            <a:r>
              <a:rPr lang="tr-TR" dirty="0"/>
              <a:t>Ağ katmanına yönelik güvenlik çözümleri</a:t>
            </a:r>
          </a:p>
          <a:p>
            <a:r>
              <a:rPr lang="tr-TR" dirty="0"/>
              <a:t>Ekosistemin en kapsamlı ve gelişmiş katmanı</a:t>
            </a:r>
          </a:p>
        </p:txBody>
      </p:sp>
    </p:spTree>
    <p:extLst>
      <p:ext uri="{BB962C8B-B14F-4D97-AF65-F5344CB8AC3E}">
        <p14:creationId xmlns:p14="http://schemas.microsoft.com/office/powerpoint/2010/main" val="375305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118345D-752C-4F57-8B9F-BA03959C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5511"/>
          </a:xfrm>
        </p:spPr>
        <p:txBody>
          <a:bodyPr/>
          <a:lstStyle/>
          <a:p>
            <a:r>
              <a:rPr lang="tr-TR" dirty="0"/>
              <a:t>Hakkımda-iletişim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CA6FAF42-E15E-4036-B957-AA492CE2AEDB}"/>
              </a:ext>
            </a:extLst>
          </p:cNvPr>
          <p:cNvSpPr txBox="1">
            <a:spLocks/>
          </p:cNvSpPr>
          <p:nvPr/>
        </p:nvSpPr>
        <p:spPr>
          <a:xfrm>
            <a:off x="700635" y="1637606"/>
            <a:ext cx="5395366" cy="429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BTÜ Bilgisayar Mühendisliği Öğretim Üyesi</a:t>
            </a:r>
          </a:p>
          <a:p>
            <a:r>
              <a:rPr lang="tr-TR" dirty="0"/>
              <a:t>2018-…</a:t>
            </a:r>
          </a:p>
          <a:p>
            <a:r>
              <a:rPr lang="tr-TR" dirty="0"/>
              <a:t>Çalışma alanları:</a:t>
            </a:r>
          </a:p>
          <a:p>
            <a:pPr lvl="1"/>
            <a:r>
              <a:rPr lang="tr-TR" dirty="0"/>
              <a:t>Nesnelerin İnterneti</a:t>
            </a:r>
          </a:p>
          <a:p>
            <a:pPr lvl="1"/>
            <a:r>
              <a:rPr lang="tr-TR" dirty="0"/>
              <a:t>Yapay Zeka</a:t>
            </a:r>
          </a:p>
          <a:p>
            <a:pPr lvl="1"/>
            <a:r>
              <a:rPr lang="tr-TR" dirty="0"/>
              <a:t>Zaman Serileri</a:t>
            </a:r>
          </a:p>
          <a:p>
            <a:pPr lvl="1"/>
            <a:r>
              <a:rPr lang="tr-TR" dirty="0"/>
              <a:t>Siber Güvenlik</a:t>
            </a:r>
          </a:p>
          <a:p>
            <a:endParaRPr lang="tr-TR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150106-68C2-4078-AB02-8A2E8E851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82854"/>
              </p:ext>
            </p:extLst>
          </p:nvPr>
        </p:nvGraphicFramePr>
        <p:xfrm>
          <a:off x="6095997" y="1637605"/>
          <a:ext cx="5395369" cy="3404895"/>
        </p:xfrm>
        <a:graphic>
          <a:graphicData uri="http://schemas.openxmlformats.org/drawingml/2006/table">
            <a:tbl>
              <a:tblPr/>
              <a:tblGrid>
                <a:gridCol w="770767">
                  <a:extLst>
                    <a:ext uri="{9D8B030D-6E8A-4147-A177-3AD203B41FA5}">
                      <a16:colId xmlns:a16="http://schemas.microsoft.com/office/drawing/2014/main" val="3405470763"/>
                    </a:ext>
                  </a:extLst>
                </a:gridCol>
                <a:gridCol w="770767">
                  <a:extLst>
                    <a:ext uri="{9D8B030D-6E8A-4147-A177-3AD203B41FA5}">
                      <a16:colId xmlns:a16="http://schemas.microsoft.com/office/drawing/2014/main" val="1117500253"/>
                    </a:ext>
                  </a:extLst>
                </a:gridCol>
                <a:gridCol w="770767">
                  <a:extLst>
                    <a:ext uri="{9D8B030D-6E8A-4147-A177-3AD203B41FA5}">
                      <a16:colId xmlns:a16="http://schemas.microsoft.com/office/drawing/2014/main" val="3603544812"/>
                    </a:ext>
                  </a:extLst>
                </a:gridCol>
                <a:gridCol w="770767">
                  <a:extLst>
                    <a:ext uri="{9D8B030D-6E8A-4147-A177-3AD203B41FA5}">
                      <a16:colId xmlns:a16="http://schemas.microsoft.com/office/drawing/2014/main" val="3362096093"/>
                    </a:ext>
                  </a:extLst>
                </a:gridCol>
                <a:gridCol w="770767">
                  <a:extLst>
                    <a:ext uri="{9D8B030D-6E8A-4147-A177-3AD203B41FA5}">
                      <a16:colId xmlns:a16="http://schemas.microsoft.com/office/drawing/2014/main" val="2549262119"/>
                    </a:ext>
                  </a:extLst>
                </a:gridCol>
                <a:gridCol w="770767">
                  <a:extLst>
                    <a:ext uri="{9D8B030D-6E8A-4147-A177-3AD203B41FA5}">
                      <a16:colId xmlns:a16="http://schemas.microsoft.com/office/drawing/2014/main" val="3613098294"/>
                    </a:ext>
                  </a:extLst>
                </a:gridCol>
                <a:gridCol w="770767">
                  <a:extLst>
                    <a:ext uri="{9D8B030D-6E8A-4147-A177-3AD203B41FA5}">
                      <a16:colId xmlns:a16="http://schemas.microsoft.com/office/drawing/2014/main" val="113737305"/>
                    </a:ext>
                  </a:extLst>
                </a:gridCol>
              </a:tblGrid>
              <a:tr h="87447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Dr. Öğr. Üyesi Ahmet Kaşif 2024-2025 Bahar Yarıyılı Müsaitlik Tablosu (G-409 OFİS)</a:t>
                      </a:r>
                    </a:p>
                  </a:txBody>
                  <a:tcPr marL="8450" marR="845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307094"/>
                  </a:ext>
                </a:extLst>
              </a:tr>
              <a:tr h="87447">
                <a:tc>
                  <a:txBody>
                    <a:bodyPr/>
                    <a:lstStyle/>
                    <a:p>
                      <a:pPr rtl="0" fontAlgn="b"/>
                      <a:r>
                        <a:rPr lang="tr-TR" sz="600" b="0">
                          <a:effectLst/>
                          <a:latin typeface="Helvetica Neue"/>
                        </a:rPr>
                        <a:t>Gün/Saat</a:t>
                      </a:r>
                    </a:p>
                  </a:txBody>
                  <a:tcPr marL="8450" marR="845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Pazartesi</a:t>
                      </a: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Salı</a:t>
                      </a: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Çarşamba</a:t>
                      </a: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Perşembe</a:t>
                      </a: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Cuma</a:t>
                      </a: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QR KOD</a:t>
                      </a: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45790"/>
                  </a:ext>
                </a:extLst>
              </a:tr>
              <a:tr h="112651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08:00-09:00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 sz="800">
                        <a:effectLst/>
                      </a:endParaRP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tr-TR" sz="800" b="0" i="1">
                          <a:effectLst/>
                          <a:latin typeface="Helvetica Neue"/>
                        </a:rPr>
                        <a:t>Siber Güvenliğe Giriş</a:t>
                      </a:r>
                      <a:br>
                        <a:rPr lang="tr-TR" sz="800" b="0" i="1">
                          <a:effectLst/>
                          <a:latin typeface="Helvetica Neue"/>
                        </a:rPr>
                      </a:br>
                      <a:r>
                        <a:rPr lang="tr-TR" sz="800" b="0" i="1">
                          <a:effectLst/>
                          <a:latin typeface="Helvetica Neue"/>
                        </a:rPr>
                        <a:t>(Lisans-Uygulama)</a:t>
                      </a:r>
                      <a:br>
                        <a:rPr lang="tr-TR" sz="800" b="0" i="1">
                          <a:effectLst/>
                          <a:latin typeface="Helvetica Neue"/>
                        </a:rPr>
                      </a:br>
                      <a:r>
                        <a:rPr lang="tr-TR" sz="800" b="0" i="1">
                          <a:effectLst/>
                          <a:latin typeface="Helvetica Neue"/>
                        </a:rPr>
                        <a:t>G-453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tr-TR" sz="800">
                        <a:effectLst/>
                      </a:endParaRP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ARAŞTIRMA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Seminer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(Lisans-Teori)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G-152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8">
                  <a:txBody>
                    <a:bodyPr/>
                    <a:lstStyle/>
                    <a:p>
                      <a:pPr rtl="0" fontAlgn="ctr"/>
                      <a:endParaRPr lang="tr-TR" sz="800">
                        <a:effectLst/>
                      </a:endParaRP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08418"/>
                  </a:ext>
                </a:extLst>
              </a:tr>
              <a:tr h="674590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09:00-10:00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Bulut Çözümleri: AWS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(Lisans-Teori)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Uzaktan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tr-TR" sz="800">
                        <a:effectLst/>
                      </a:endParaRP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868702"/>
                  </a:ext>
                </a:extLst>
              </a:tr>
              <a:tr h="87447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10:00-11:00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Siber Güvenliğe Giriş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(Lisans-Teori)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G-453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Yüksek Lisans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Görüşme Saatleri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76060"/>
                  </a:ext>
                </a:extLst>
              </a:tr>
              <a:tr h="587143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11:00-12:00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57795"/>
                  </a:ext>
                </a:extLst>
              </a:tr>
              <a:tr h="112651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13:00-14:00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 sz="800">
                        <a:effectLst/>
                      </a:endParaRP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Nesnelerin İnterneti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(Lisans-Teori)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G-453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tr-TR" sz="800" b="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Helvetica Neue"/>
                        </a:rPr>
                        <a:t>Lisans </a:t>
                      </a:r>
                      <a:br>
                        <a:rPr lang="tr-TR" sz="800" b="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Helvetica Neue"/>
                        </a:rPr>
                      </a:br>
                      <a:r>
                        <a:rPr lang="tr-TR" sz="800" b="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Helvetica Neue"/>
                        </a:rPr>
                        <a:t>Görüşme Saatleri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ctr"/>
                      <a:endParaRPr lang="tr-TR" sz="800">
                        <a:effectLst/>
                      </a:endParaRP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627032"/>
                  </a:ext>
                </a:extLst>
              </a:tr>
              <a:tr h="562159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14:00-15:00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 sz="800">
                        <a:effectLst/>
                      </a:endParaRP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Çizge Teorisi ve Uygulamaları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(Yüksek Lisans)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G-356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510103"/>
                  </a:ext>
                </a:extLst>
              </a:tr>
              <a:tr h="112651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15:00-16:00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 sz="800">
                        <a:effectLst/>
                      </a:endParaRP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tr-TR" sz="800" b="0">
                          <a:effectLst/>
                          <a:latin typeface="Helvetica Neue"/>
                        </a:rPr>
                        <a:t>Nesnelerin İnterneti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(Lisans-Uygulama)</a:t>
                      </a:r>
                      <a:br>
                        <a:rPr lang="tr-TR" sz="800" b="0">
                          <a:effectLst/>
                          <a:latin typeface="Helvetica Neue"/>
                        </a:rPr>
                      </a:br>
                      <a:r>
                        <a:rPr lang="tr-TR" sz="800" b="0">
                          <a:effectLst/>
                          <a:latin typeface="Helvetica Neue"/>
                        </a:rPr>
                        <a:t>G-453</a:t>
                      </a:r>
                    </a:p>
                  </a:txBody>
                  <a:tcPr marL="8450" marR="8450" marT="0" marB="0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77719"/>
                  </a:ext>
                </a:extLst>
              </a:tr>
              <a:tr h="674590">
                <a:tc>
                  <a:txBody>
                    <a:bodyPr/>
                    <a:lstStyle/>
                    <a:p>
                      <a:pPr rtl="0" fontAlgn="ctr"/>
                      <a:r>
                        <a:rPr lang="tr-TR" sz="600" b="0">
                          <a:effectLst/>
                          <a:latin typeface="Helvetica Neue"/>
                        </a:rPr>
                        <a:t>16:00-17:00</a:t>
                      </a:r>
                    </a:p>
                  </a:txBody>
                  <a:tcPr marL="8450" marR="8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tr-TR" sz="800">
                        <a:effectLst/>
                      </a:endParaRP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808095"/>
                  </a:ext>
                </a:extLst>
              </a:tr>
              <a:tr h="174893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tr-TR" sz="600" b="0">
                          <a:effectLst/>
                          <a:latin typeface="Helvetica Neue"/>
                        </a:rPr>
                        <a:t>İletişim/Contact : ahmet.kasif@btu.edu.tr | Telegram: </a:t>
                      </a:r>
                      <a:r>
                        <a:rPr lang="tr-TR" sz="600" b="0">
                          <a:effectLst/>
                          <a:latin typeface="Helvetica Neue"/>
                          <a:hlinkClick r:id="rId2"/>
                        </a:rPr>
                        <a:t>t.me/ahmetkasif</a:t>
                      </a:r>
                      <a:r>
                        <a:rPr lang="tr-TR" sz="600" b="0">
                          <a:effectLst/>
                          <a:latin typeface="Helvetica Neue"/>
                        </a:rPr>
                        <a:t> | Web : </a:t>
                      </a:r>
                      <a:r>
                        <a:rPr lang="tr-TR" sz="600" b="0">
                          <a:effectLst/>
                          <a:latin typeface="Helvetica Neue"/>
                          <a:hlinkClick r:id="rId3"/>
                        </a:rPr>
                        <a:t>https://ahmetkasif.github.io</a:t>
                      </a:r>
                      <a:endParaRPr lang="tr-TR" sz="600" b="0">
                        <a:effectLst/>
                        <a:latin typeface="Helvetica Neue"/>
                      </a:endParaRPr>
                    </a:p>
                  </a:txBody>
                  <a:tcPr marL="8450" marR="8450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40268"/>
                  </a:ext>
                </a:extLst>
              </a:tr>
              <a:tr h="87447"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tr-TR" sz="600" b="0" u="sng" dirty="0">
                          <a:solidFill>
                            <a:srgbClr val="0000FF"/>
                          </a:solidFill>
                          <a:effectLst/>
                          <a:latin typeface="Helvetica Neue"/>
                          <a:hlinkClick r:id="rId4"/>
                        </a:rPr>
                        <a:t>BTÜ REHBERE ERİŞMEK İÇİN TIKLAYINIZ</a:t>
                      </a:r>
                      <a:endParaRPr lang="tr-TR" sz="600" b="0" u="sng" dirty="0">
                        <a:solidFill>
                          <a:srgbClr val="0000FF"/>
                        </a:solidFill>
                        <a:effectLst/>
                        <a:latin typeface="Helvetica Neue"/>
                      </a:endParaRPr>
                    </a:p>
                  </a:txBody>
                  <a:tcPr marL="8450" marR="845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29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191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05BE37D-41CA-41D1-8C22-2D3536CD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1.3.3 UYGULAMA katmanı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EF3F68-37E7-4488-8693-317F22214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395365" cy="3636088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827DCE0C-8670-4DAD-AACC-7CA8B67E9A09}"/>
              </a:ext>
            </a:extLst>
          </p:cNvPr>
          <p:cNvSpPr txBox="1">
            <a:spLocks/>
          </p:cNvSpPr>
          <p:nvPr/>
        </p:nvSpPr>
        <p:spPr>
          <a:xfrm>
            <a:off x="700635" y="2299816"/>
            <a:ext cx="53953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En üst seviyeli katmanıdır. (Katman 3-7)</a:t>
            </a:r>
          </a:p>
          <a:p>
            <a:r>
              <a:rPr lang="tr-TR" dirty="0"/>
              <a:t>Kullanıcı-Cihaz veya Cihaz-Cihaz etkileşimleri bu katmanda gerçekleşmektedir.</a:t>
            </a:r>
          </a:p>
          <a:p>
            <a:r>
              <a:rPr lang="tr-TR" dirty="0"/>
              <a:t>Gerçekleştirilen süreçler:</a:t>
            </a:r>
          </a:p>
          <a:p>
            <a:pPr lvl="1"/>
            <a:r>
              <a:rPr lang="tr-TR" dirty="0"/>
              <a:t>Verinin değerlendirilmesi,</a:t>
            </a:r>
          </a:p>
          <a:p>
            <a:pPr lvl="1"/>
            <a:r>
              <a:rPr lang="tr-TR" dirty="0"/>
              <a:t>Verinin yapısının değiştirilmesi,</a:t>
            </a:r>
          </a:p>
          <a:p>
            <a:pPr lvl="1"/>
            <a:r>
              <a:rPr lang="tr-TR" dirty="0"/>
              <a:t>Verinin filtrelenmesi,</a:t>
            </a:r>
          </a:p>
          <a:p>
            <a:pPr lvl="1"/>
            <a:r>
              <a:rPr lang="tr-TR" dirty="0"/>
              <a:t>Veriye dayalı uyarı, bildirim gibi aksiyonların hazırlanması ve uygulanması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7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C61B32A-5EAA-44F9-8E24-C4FF20DE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90326"/>
          </a:xfrm>
        </p:spPr>
        <p:txBody>
          <a:bodyPr/>
          <a:lstStyle/>
          <a:p>
            <a:r>
              <a:rPr lang="tr-TR" dirty="0"/>
              <a:t>1.4 neden ıot?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BB5E00-DAB9-4A7A-8770-16F749B4F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75" y="1712422"/>
            <a:ext cx="6158049" cy="424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31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1106949-D282-4D10-BB37-C7296CFD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1.5 IoT uygulama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FB37B7-1A3E-4D96-93C0-8FBE474C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Ulaşım: Araç içi-Araçlar arası iletişim, akıllı trafik kontrolü, lojistik yönetimi, yol yardımı</a:t>
            </a:r>
          </a:p>
          <a:p>
            <a:r>
              <a:rPr lang="tr-TR" dirty="0"/>
              <a:t>Çevre izleme: Hava, su, toprak sağlığının izlenmesi</a:t>
            </a:r>
          </a:p>
          <a:p>
            <a:r>
              <a:rPr lang="tr-TR" dirty="0"/>
              <a:t>Sağlık: Akıllı sedye sistemleri</a:t>
            </a:r>
          </a:p>
          <a:p>
            <a:r>
              <a:rPr lang="tr-TR" dirty="0"/>
              <a:t>Enerji: Enerji tüketimi</a:t>
            </a:r>
          </a:p>
          <a:p>
            <a:r>
              <a:rPr lang="tr-TR" dirty="0"/>
              <a:t>Tarım: Zararlılarla mücadele, lojistik yönetimi, verimlilik artışı</a:t>
            </a:r>
          </a:p>
          <a:p>
            <a:r>
              <a:rPr lang="tr-TR" dirty="0"/>
              <a:t>Güvenlik: Akıllı ev sistemleri</a:t>
            </a:r>
          </a:p>
        </p:txBody>
      </p:sp>
    </p:spTree>
    <p:extLst>
      <p:ext uri="{BB962C8B-B14F-4D97-AF65-F5344CB8AC3E}">
        <p14:creationId xmlns:p14="http://schemas.microsoft.com/office/powerpoint/2010/main" val="2185853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A323F74-1D58-40B9-A548-CABB1FF8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182561" cy="1362073"/>
          </a:xfrm>
        </p:spPr>
        <p:txBody>
          <a:bodyPr>
            <a:normAutofit/>
          </a:bodyPr>
          <a:lstStyle/>
          <a:p>
            <a:r>
              <a:rPr lang="tr-TR" dirty="0"/>
              <a:t>1.6 Örnek IOT Uygulamaları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1E95A2-E5F1-4C8A-92DC-CE369D193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BB117C-1A40-42C2-92F7-EA4C8A08C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1930245"/>
            <a:ext cx="6804626" cy="385762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endParaRPr lang="tr-TR" sz="1600" dirty="0"/>
          </a:p>
          <a:p>
            <a:pPr>
              <a:lnSpc>
                <a:spcPct val="110000"/>
              </a:lnSpc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tr-TR" sz="16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4679D7-6F8E-4C11-9620-091330622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613" y="1930245"/>
            <a:ext cx="3659763" cy="209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CF674C-D208-4497-A189-02E8503DA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8C78EA00-0EEC-4721-B872-41A44F7AE275}"/>
              </a:ext>
            </a:extLst>
          </p:cNvPr>
          <p:cNvSpPr txBox="1"/>
          <p:nvPr/>
        </p:nvSpPr>
        <p:spPr>
          <a:xfrm>
            <a:off x="3738050" y="4152235"/>
            <a:ext cx="375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dirty="0">
                <a:latin typeface="Arial" panose="020B0604020202020204" pitchFamily="34" charset="0"/>
                <a:cs typeface="Arial" panose="020B0604020202020204" pitchFamily="34" charset="0"/>
              </a:rPr>
              <a:t>Şekil 1.1 1969 yılındaki ilk ARPANET bağlantısı ile bağlanan A.B.D içerisindeki dört şehir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A0D04EF-DD9F-49EA-9414-28A50C7F711E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75776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3B6F69-0933-4B99-B1B8-50A32AC7D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2933" y="1870126"/>
            <a:ext cx="5105400" cy="3117748"/>
          </a:xfrm>
        </p:spPr>
        <p:txBody>
          <a:bodyPr/>
          <a:lstStyle/>
          <a:p>
            <a:pPr algn="just"/>
            <a:r>
              <a:rPr lang="tr-TR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İlerleyen yıllarda internete bağlı bilgisayar sayısı büyük bir hızla artmıştır. İnternet mimarisi insanın damarlarının yerleşimine benzer yapıdadır. Şehirler veya ülkeler birbirine yüksek hızlı bağlantılarla bağlıdırlar. Bunlara omurga adı verilir.</a:t>
            </a:r>
          </a:p>
          <a:p>
            <a:pPr algn="just"/>
            <a:r>
              <a:rPr lang="tr-TR" sz="1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2013 yılı itibarıyla dünya üzerindeki omurga bağlantıları haritası Şekil 1.2’de görülmektedir</a:t>
            </a:r>
            <a:r>
              <a:rPr lang="tr-TR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E1B6EE-1ECD-4BFB-B136-22CE86F8A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4" y="1517933"/>
            <a:ext cx="5529424" cy="35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F8D1F86-C28B-40C6-B1A9-D16B8BB45E2E}"/>
              </a:ext>
            </a:extLst>
          </p:cNvPr>
          <p:cNvSpPr txBox="1"/>
          <p:nvPr/>
        </p:nvSpPr>
        <p:spPr>
          <a:xfrm>
            <a:off x="1093787" y="5419966"/>
            <a:ext cx="5529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b="1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Şekil 1.2. 2013 yılı itibarıyla dünya üzerindeki omurga bağlantıları [4] </a:t>
            </a:r>
            <a:endParaRPr lang="tr-T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3719C8B8-5C93-4F9E-932B-E847FF3BB17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3960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kaynakça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Toor, W. T.,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Alvi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Agiwal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(2020). Combined access barring scheme for IoT devices using Bayesian estimation. Electronics, 9(12), 2191.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9302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Sorular?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Hatırlatma: yoklamaya katılım sağladığınızı kontrol edin,</a:t>
            </a: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Katılımınız için teşekkürler..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7300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0A3B-4021-4E6B-8EAA-842E3F06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Takvim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62396-E0B5-43BB-8995-7ABDC3C6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2710013"/>
            <a:ext cx="10755086" cy="14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89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9CC1D93-841E-4498-9623-1E0BC34B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 İÇERİĞİ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E0F174-823E-4ABE-AAA2-65EF9349B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395365" cy="3642778"/>
          </a:xfrm>
        </p:spPr>
        <p:txBody>
          <a:bodyPr>
            <a:noAutofit/>
          </a:bodyPr>
          <a:lstStyle/>
          <a:p>
            <a:r>
              <a:rPr lang="tr-TR" sz="1800" dirty="0"/>
              <a:t>Nesnelerin İnternetine Giriş</a:t>
            </a:r>
          </a:p>
          <a:p>
            <a:r>
              <a:rPr lang="tr-TR" sz="1800" dirty="0"/>
              <a:t>Mimariler ve Haberleşme Protokolleri</a:t>
            </a:r>
          </a:p>
          <a:p>
            <a:r>
              <a:rPr lang="tr-TR" sz="1800" dirty="0"/>
              <a:t>Cihazlar ve Sensörler</a:t>
            </a:r>
          </a:p>
          <a:p>
            <a:r>
              <a:rPr lang="tr-TR" sz="1800" dirty="0"/>
              <a:t>Mikro denetleyiciler ve Gömülü Sistemler</a:t>
            </a:r>
          </a:p>
          <a:p>
            <a:r>
              <a:rPr lang="tr-TR" sz="1800" dirty="0"/>
              <a:t>Nesnelerin İnternetinde Haberleşme</a:t>
            </a:r>
          </a:p>
          <a:p>
            <a:r>
              <a:rPr lang="tr-TR" sz="1800" dirty="0"/>
              <a:t>Sensör Verilerinin İşlenmesi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A975CF74-0DBC-4394-BC5A-BDDE1791447E}"/>
              </a:ext>
            </a:extLst>
          </p:cNvPr>
          <p:cNvSpPr txBox="1">
            <a:spLocks/>
          </p:cNvSpPr>
          <p:nvPr/>
        </p:nvSpPr>
        <p:spPr>
          <a:xfrm>
            <a:off x="6096000" y="2293126"/>
            <a:ext cx="5395365" cy="3642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tr-TR" sz="1800" dirty="0"/>
              <a:t>Iot &amp; Bulut</a:t>
            </a:r>
          </a:p>
          <a:p>
            <a:pPr marL="285750" indent="-285750"/>
            <a:r>
              <a:rPr lang="tr-TR" sz="1800" dirty="0"/>
              <a:t>Nesnelerin İnternetinde Bilgi Güvenliği ve Mahremiyeti</a:t>
            </a:r>
          </a:p>
          <a:p>
            <a:pPr marL="285750" indent="-285750"/>
            <a:r>
              <a:rPr lang="tr-TR" sz="1800" dirty="0"/>
              <a:t>Nesnelerin İnterneti ve Yapay Zeka</a:t>
            </a:r>
          </a:p>
          <a:p>
            <a:pPr marL="285750" indent="-285750"/>
            <a:r>
              <a:rPr lang="tr-TR" sz="1800" dirty="0"/>
              <a:t>Endüstriyel Uygulamalar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14262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NOTLANDIRMA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 sınav: % 20 – Yazılı sınav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Laboratuvar çalışmaları : % 20 – Haftalık laboratuvar çalışmalarının ortalaması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Dönem projesi: % 20 – Uygulamalı proje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Hazırlık sunumu: Katkı oranı % 5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Gelişme raporu: Katkı oranı % 5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Raporu ve sunumu: Katkı oranı % 20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Final: % 40 – Yazılı sınav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Hatırlatma: Devamsızlık oranı %30’un altında kalmalıdır! 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Teori veya uygulama için ayrı hesaplanır. Birinden kalınırsa, devamsız tekrara kalınır.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fazla 4 derse mazeretsiz katılmayabilirsiniz.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282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Genel </a:t>
            </a:r>
            <a:r>
              <a:rPr lang="tr-TR" dirty="0" err="1"/>
              <a:t>bakIŞ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nedir?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Neden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Tarihsel Gelişimi ve Dönüşümü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 alanları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Uygulamaları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618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118345D-752C-4F57-8B9F-BA03959C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5511"/>
          </a:xfrm>
        </p:spPr>
        <p:txBody>
          <a:bodyPr/>
          <a:lstStyle/>
          <a:p>
            <a:r>
              <a:rPr lang="tr-TR" dirty="0"/>
              <a:t>1.1 Giriş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06ACD74-3758-4468-83F2-066CA5484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196" y="2531532"/>
            <a:ext cx="4866704" cy="2510444"/>
          </a:xfrm>
        </p:spPr>
      </p:pic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CA6FAF42-E15E-4036-B957-AA492CE2AEDB}"/>
              </a:ext>
            </a:extLst>
          </p:cNvPr>
          <p:cNvSpPr txBox="1">
            <a:spLocks/>
          </p:cNvSpPr>
          <p:nvPr/>
        </p:nvSpPr>
        <p:spPr>
          <a:xfrm>
            <a:off x="700635" y="1637606"/>
            <a:ext cx="5395366" cy="429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Sanayi devrimleri insan hayat kalitesinin ilerlemesinde dönüm noktalarını oluşturmaktadır.</a:t>
            </a:r>
          </a:p>
          <a:p>
            <a:r>
              <a:rPr lang="tr-TR" dirty="0"/>
              <a:t>Dördüncü sanayi devrimi ile siber çağa girilmektedir.</a:t>
            </a:r>
          </a:p>
          <a:p>
            <a:r>
              <a:rPr lang="tr-TR" dirty="0"/>
              <a:t>Siber çağ ile haberleşme ve üretimde yeni bir bakış açısı kazanılmaktadır. Haberleşme,</a:t>
            </a:r>
          </a:p>
          <a:p>
            <a:pPr lvl="1"/>
            <a:r>
              <a:rPr lang="tr-TR" dirty="0"/>
              <a:t>sürekli, </a:t>
            </a:r>
          </a:p>
          <a:p>
            <a:pPr lvl="1"/>
            <a:r>
              <a:rPr lang="tr-TR" dirty="0"/>
              <a:t>anlık ve</a:t>
            </a:r>
          </a:p>
          <a:p>
            <a:pPr lvl="1"/>
            <a:r>
              <a:rPr lang="tr-TR" dirty="0"/>
              <a:t>en az insan etkisi ile gerçekleşmelidir.</a:t>
            </a:r>
          </a:p>
        </p:txBody>
      </p:sp>
    </p:spTree>
    <p:extLst>
      <p:ext uri="{BB962C8B-B14F-4D97-AF65-F5344CB8AC3E}">
        <p14:creationId xmlns:p14="http://schemas.microsoft.com/office/powerpoint/2010/main" val="194306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823F52-13BF-4C59-9799-E9EEB4ED1842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2376054" y="1059070"/>
            <a:ext cx="7439891" cy="4739859"/>
            <a:chOff x="1711325" y="685800"/>
            <a:chExt cx="8769350" cy="5867400"/>
          </a:xfrm>
        </p:grpSpPr>
        <p:pic>
          <p:nvPicPr>
            <p:cNvPr id="5" name="Picture 4" descr="01fig03">
              <a:extLst>
                <a:ext uri="{FF2B5EF4-FFF2-40B4-BE49-F238E27FC236}">
                  <a16:creationId xmlns:a16="http://schemas.microsoft.com/office/drawing/2014/main" id="{87CA9EC1-89AF-4EBE-8FAA-12EDE65E840C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325" y="685800"/>
              <a:ext cx="8769350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B6CEB-B414-456D-92B6-A5392FF49979}"/>
                </a:ext>
              </a:extLst>
            </p:cNvPr>
            <p:cNvSpPr/>
            <p:nvPr/>
          </p:nvSpPr>
          <p:spPr>
            <a:xfrm>
              <a:off x="1711325" y="6210300"/>
              <a:ext cx="876935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62500" lnSpcReduction="20000"/>
            </a:bodyPr>
            <a:lstStyle/>
            <a:p>
              <a:pPr algn="ctr"/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7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6B61920-7FAD-4E84-BE39-B364F31B7EFF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2173169" y="1224867"/>
            <a:ext cx="7845661" cy="4408265"/>
            <a:chOff x="874713" y="685800"/>
            <a:chExt cx="10442575" cy="5867400"/>
          </a:xfrm>
        </p:grpSpPr>
        <p:pic>
          <p:nvPicPr>
            <p:cNvPr id="8" name="Picture 7" descr="01fig04">
              <a:extLst>
                <a:ext uri="{FF2B5EF4-FFF2-40B4-BE49-F238E27FC236}">
                  <a16:creationId xmlns:a16="http://schemas.microsoft.com/office/drawing/2014/main" id="{017FBFF2-D073-4B96-81A7-29BF5C8C41CD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 cstate="print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13" y="685800"/>
              <a:ext cx="10442575" cy="548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212B1F-E623-434D-9CAC-C4E743D92480}"/>
                </a:ext>
              </a:extLst>
            </p:cNvPr>
            <p:cNvSpPr/>
            <p:nvPr/>
          </p:nvSpPr>
          <p:spPr>
            <a:xfrm>
              <a:off x="874713" y="6210300"/>
              <a:ext cx="10442575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55000" lnSpcReduction="20000"/>
            </a:bodyPr>
            <a:lstStyle/>
            <a:p>
              <a:pPr algn="ctr"/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870447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7305</TotalTime>
  <Words>788</Words>
  <Application>Microsoft Office PowerPoint</Application>
  <PresentationFormat>Widescreen</PresentationFormat>
  <Paragraphs>134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Microsoft YaHei</vt:lpstr>
      <vt:lpstr>Microsoft YaHei UI</vt:lpstr>
      <vt:lpstr>Arial</vt:lpstr>
      <vt:lpstr>Calisto MT</vt:lpstr>
      <vt:lpstr>Helvetica Neue</vt:lpstr>
      <vt:lpstr>Roboto</vt:lpstr>
      <vt:lpstr>Times New Roman</vt:lpstr>
      <vt:lpstr>Univers Condensed</vt:lpstr>
      <vt:lpstr>ChronicleVTI</vt:lpstr>
      <vt:lpstr>NESNELERİN İNTERNETİ  BÖLÜM 1 nesnelerin internetine giriş</vt:lpstr>
      <vt:lpstr>Hakkımda-iletişim</vt:lpstr>
      <vt:lpstr>Takvim</vt:lpstr>
      <vt:lpstr>DERS İÇERİĞİ</vt:lpstr>
      <vt:lpstr>NOTLANDIRMA</vt:lpstr>
      <vt:lpstr>Genel bakIŞ</vt:lpstr>
      <vt:lpstr>1.1 Giriş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1.2 ıot nedir</vt:lpstr>
      <vt:lpstr>1.3 IoT Mimarileri</vt:lpstr>
      <vt:lpstr>PowerPoint Presentation</vt:lpstr>
      <vt:lpstr>PowerPoint Presentation</vt:lpstr>
      <vt:lpstr>PowerPoint Presentation</vt:lpstr>
      <vt:lpstr>1.3.1 Algılama katmanı</vt:lpstr>
      <vt:lpstr>1.3.2 AĞ katmanı</vt:lpstr>
      <vt:lpstr>1.3.3 UYGULAMA katmanı</vt:lpstr>
      <vt:lpstr>1.4 neden ıot?</vt:lpstr>
      <vt:lpstr>1.5 IoT uygulama alanları</vt:lpstr>
      <vt:lpstr>1.6 Örnek IOT Uygulamaları</vt:lpstr>
      <vt:lpstr>PowerPoint Presentation</vt:lpstr>
      <vt:lpstr>kaynakça</vt:lpstr>
      <vt:lpstr>Sorular?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İNTERNET'İN TEMELLERİ ve web teknolojileri</dc:title>
  <dc:creator>MEHMETCAN DALMAZGIL</dc:creator>
  <cp:lastModifiedBy>Ahmet KAŞİF</cp:lastModifiedBy>
  <cp:revision>62</cp:revision>
  <dcterms:created xsi:type="dcterms:W3CDTF">2020-09-24T17:35:35Z</dcterms:created>
  <dcterms:modified xsi:type="dcterms:W3CDTF">2025-02-26T06:08:57Z</dcterms:modified>
</cp:coreProperties>
</file>